
<file path=[Content_Types].xml><?xml version="1.0" encoding="utf-8"?>
<Types xmlns="http://schemas.openxmlformats.org/package/2006/content-types">
  <Default Extension="c" ContentType="image/pn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7" r:id="rId1"/>
  </p:sldMasterIdLst>
  <p:notesMasterIdLst>
    <p:notesMasterId r:id="rId7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7" r:id="rId22"/>
    <p:sldId id="275" r:id="rId23"/>
    <p:sldId id="278" r:id="rId24"/>
    <p:sldId id="279" r:id="rId25"/>
    <p:sldId id="280" r:id="rId26"/>
    <p:sldId id="281" r:id="rId27"/>
    <p:sldId id="282" r:id="rId28"/>
    <p:sldId id="283" r:id="rId29"/>
    <p:sldId id="284" r:id="rId30"/>
    <p:sldId id="285" r:id="rId31"/>
    <p:sldId id="287" r:id="rId32"/>
    <p:sldId id="288" r:id="rId33"/>
    <p:sldId id="289" r:id="rId34"/>
    <p:sldId id="290" r:id="rId35"/>
    <p:sldId id="291" r:id="rId36"/>
    <p:sldId id="292" r:id="rId37"/>
    <p:sldId id="294" r:id="rId38"/>
    <p:sldId id="295" r:id="rId39"/>
    <p:sldId id="296" r:id="rId40"/>
    <p:sldId id="297" r:id="rId41"/>
    <p:sldId id="298" r:id="rId42"/>
    <p:sldId id="299" r:id="rId43"/>
    <p:sldId id="301" r:id="rId44"/>
    <p:sldId id="317" r:id="rId45"/>
    <p:sldId id="319" r:id="rId46"/>
    <p:sldId id="302" r:id="rId47"/>
    <p:sldId id="303" r:id="rId48"/>
    <p:sldId id="304" r:id="rId49"/>
    <p:sldId id="305" r:id="rId50"/>
    <p:sldId id="306" r:id="rId51"/>
    <p:sldId id="307" r:id="rId52"/>
    <p:sldId id="308" r:id="rId53"/>
    <p:sldId id="309" r:id="rId54"/>
    <p:sldId id="311" r:id="rId55"/>
    <p:sldId id="310" r:id="rId56"/>
    <p:sldId id="312" r:id="rId57"/>
    <p:sldId id="313" r:id="rId58"/>
    <p:sldId id="314" r:id="rId59"/>
    <p:sldId id="318" r:id="rId60"/>
    <p:sldId id="320" r:id="rId61"/>
    <p:sldId id="321" r:id="rId62"/>
    <p:sldId id="322" r:id="rId63"/>
    <p:sldId id="323" r:id="rId64"/>
    <p:sldId id="324" r:id="rId65"/>
    <p:sldId id="327" r:id="rId66"/>
    <p:sldId id="325" r:id="rId67"/>
    <p:sldId id="326" r:id="rId68"/>
    <p:sldId id="328" r:id="rId69"/>
    <p:sldId id="316" r:id="rId7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134" autoAdjust="0"/>
  </p:normalViewPr>
  <p:slideViewPr>
    <p:cSldViewPr snapToGrid="0">
      <p:cViewPr varScale="1">
        <p:scale>
          <a:sx n="80" d="100"/>
          <a:sy n="80" d="100"/>
        </p:scale>
        <p:origin x="754"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4BBB1F-0C79-4BD2-908F-0615D36D7580}" type="datetimeFigureOut">
              <a:rPr lang="en-US" smtClean="0"/>
              <a:t>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DD1619-12D8-4C08-972F-BEAE98DF6B71}" type="slidenum">
              <a:rPr lang="en-US" smtClean="0"/>
              <a:t>‹#›</a:t>
            </a:fld>
            <a:endParaRPr lang="en-US"/>
          </a:p>
        </p:txBody>
      </p:sp>
    </p:spTree>
    <p:extLst>
      <p:ext uri="{BB962C8B-B14F-4D97-AF65-F5344CB8AC3E}">
        <p14:creationId xmlns:p14="http://schemas.microsoft.com/office/powerpoint/2010/main" val="38994036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DD1619-12D8-4C08-972F-BEAE98DF6B71}" type="slidenum">
              <a:rPr lang="en-US" smtClean="0"/>
              <a:t>1</a:t>
            </a:fld>
            <a:endParaRPr lang="en-US"/>
          </a:p>
        </p:txBody>
      </p:sp>
    </p:spTree>
    <p:extLst>
      <p:ext uri="{BB962C8B-B14F-4D97-AF65-F5344CB8AC3E}">
        <p14:creationId xmlns:p14="http://schemas.microsoft.com/office/powerpoint/2010/main" val="834733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DD1619-12D8-4C08-972F-BEAE98DF6B71}" type="slidenum">
              <a:rPr lang="en-US" smtClean="0"/>
              <a:t>4</a:t>
            </a:fld>
            <a:endParaRPr lang="en-US"/>
          </a:p>
        </p:txBody>
      </p:sp>
    </p:spTree>
    <p:extLst>
      <p:ext uri="{BB962C8B-B14F-4D97-AF65-F5344CB8AC3E}">
        <p14:creationId xmlns:p14="http://schemas.microsoft.com/office/powerpoint/2010/main" val="3212748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DD1619-12D8-4C08-972F-BEAE98DF6B71}" type="slidenum">
              <a:rPr lang="en-US" smtClean="0"/>
              <a:t>6</a:t>
            </a:fld>
            <a:endParaRPr lang="en-US"/>
          </a:p>
        </p:txBody>
      </p:sp>
    </p:spTree>
    <p:extLst>
      <p:ext uri="{BB962C8B-B14F-4D97-AF65-F5344CB8AC3E}">
        <p14:creationId xmlns:p14="http://schemas.microsoft.com/office/powerpoint/2010/main" val="26278660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DD1619-12D8-4C08-972F-BEAE98DF6B71}" type="slidenum">
              <a:rPr lang="en-US" smtClean="0"/>
              <a:t>21</a:t>
            </a:fld>
            <a:endParaRPr lang="en-US"/>
          </a:p>
        </p:txBody>
      </p:sp>
    </p:spTree>
    <p:extLst>
      <p:ext uri="{BB962C8B-B14F-4D97-AF65-F5344CB8AC3E}">
        <p14:creationId xmlns:p14="http://schemas.microsoft.com/office/powerpoint/2010/main" val="3788712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DD1619-12D8-4C08-972F-BEAE98DF6B71}" type="slidenum">
              <a:rPr lang="en-US" smtClean="0"/>
              <a:t>23</a:t>
            </a:fld>
            <a:endParaRPr lang="en-US"/>
          </a:p>
        </p:txBody>
      </p:sp>
    </p:spTree>
    <p:extLst>
      <p:ext uri="{BB962C8B-B14F-4D97-AF65-F5344CB8AC3E}">
        <p14:creationId xmlns:p14="http://schemas.microsoft.com/office/powerpoint/2010/main" val="3630635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F179884-864F-4FD1-BFD6-B59302CF8EFB}" type="datetime1">
              <a:rPr lang="en-US" smtClean="0"/>
              <a:t>2/2/2021</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2029518-0A9F-4FAC-88D9-DD15CF05FFBD}" type="slidenum">
              <a:rPr lang="en-US" smtClean="0"/>
              <a:t>‹#›</a:t>
            </a:fld>
            <a:endParaRPr lang="en-US"/>
          </a:p>
        </p:txBody>
      </p:sp>
    </p:spTree>
    <p:extLst>
      <p:ext uri="{BB962C8B-B14F-4D97-AF65-F5344CB8AC3E}">
        <p14:creationId xmlns:p14="http://schemas.microsoft.com/office/powerpoint/2010/main" val="1568150968"/>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C97129C-B2D5-4153-9CD1-0DF6A3B3CB34}" type="datetime1">
              <a:rPr lang="en-US" smtClean="0"/>
              <a:t>2/2/2021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2029518-0A9F-4FAC-88D9-DD15CF05FFBD}" type="slidenum">
              <a:rPr lang="en-US" smtClean="0"/>
              <a:t>‹#›</a:t>
            </a:fld>
            <a:endParaRPr lang="en-US"/>
          </a:p>
        </p:txBody>
      </p:sp>
    </p:spTree>
    <p:extLst>
      <p:ext uri="{BB962C8B-B14F-4D97-AF65-F5344CB8AC3E}">
        <p14:creationId xmlns:p14="http://schemas.microsoft.com/office/powerpoint/2010/main" val="1986486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7DF4D8A-CCA9-469C-95C7-952111DF6461}" type="datetime1">
              <a:rPr lang="en-US" smtClean="0"/>
              <a:t>2/2/2021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2029518-0A9F-4FAC-88D9-DD15CF05FFBD}"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203795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87F7ABA4-9D9C-4C00-87DD-E3B2939B2D6C}" type="datetime1">
              <a:rPr lang="en-US" smtClean="0"/>
              <a:t>2/2/2021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2029518-0A9F-4FAC-88D9-DD15CF05FFBD}" type="slidenum">
              <a:rPr lang="en-US" smtClean="0"/>
              <a:t>‹#›</a:t>
            </a:fld>
            <a:endParaRPr lang="en-US"/>
          </a:p>
        </p:txBody>
      </p:sp>
    </p:spTree>
    <p:extLst>
      <p:ext uri="{BB962C8B-B14F-4D97-AF65-F5344CB8AC3E}">
        <p14:creationId xmlns:p14="http://schemas.microsoft.com/office/powerpoint/2010/main" val="33437055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D7E37995-C1AA-438A-A2D0-976285BC9A26}" type="datetime1">
              <a:rPr lang="en-US" smtClean="0"/>
              <a:t>2/2/2021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2029518-0A9F-4FAC-88D9-DD15CF05FFBD}"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580751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58D11B8-F9D1-4E72-9E3B-65561256582D}" type="datetime1">
              <a:rPr lang="en-US" smtClean="0"/>
              <a:t>2/2/2021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2029518-0A9F-4FAC-88D9-DD15CF05FFBD}" type="slidenum">
              <a:rPr lang="en-US" smtClean="0"/>
              <a:t>‹#›</a:t>
            </a:fld>
            <a:endParaRPr lang="en-US"/>
          </a:p>
        </p:txBody>
      </p:sp>
    </p:spTree>
    <p:extLst>
      <p:ext uri="{BB962C8B-B14F-4D97-AF65-F5344CB8AC3E}">
        <p14:creationId xmlns:p14="http://schemas.microsoft.com/office/powerpoint/2010/main" val="38974661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C0A3FFB-9CD7-4B7B-8DCE-F39C5DF838A6}" type="datetime1">
              <a:rPr lang="en-US" smtClean="0"/>
              <a:t>2/2/2021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2029518-0A9F-4FAC-88D9-DD15CF05FFBD}" type="slidenum">
              <a:rPr lang="en-US" smtClean="0"/>
              <a:t>‹#›</a:t>
            </a:fld>
            <a:endParaRPr lang="en-US"/>
          </a:p>
        </p:txBody>
      </p:sp>
    </p:spTree>
    <p:extLst>
      <p:ext uri="{BB962C8B-B14F-4D97-AF65-F5344CB8AC3E}">
        <p14:creationId xmlns:p14="http://schemas.microsoft.com/office/powerpoint/2010/main" val="23312213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507825-1EA2-4768-8113-8577F4B90FAA}" type="datetime1">
              <a:rPr lang="en-US" smtClean="0"/>
              <a:t>2/2/2021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2029518-0A9F-4FAC-88D9-DD15CF05FFBD}" type="slidenum">
              <a:rPr lang="en-US" smtClean="0"/>
              <a:t>‹#›</a:t>
            </a:fld>
            <a:endParaRPr lang="en-US"/>
          </a:p>
        </p:txBody>
      </p:sp>
    </p:spTree>
    <p:extLst>
      <p:ext uri="{BB962C8B-B14F-4D97-AF65-F5344CB8AC3E}">
        <p14:creationId xmlns:p14="http://schemas.microsoft.com/office/powerpoint/2010/main" val="2109138794"/>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0B8EE8A-7BF5-4292-A065-9A60D94F42A4}" type="datetime1">
              <a:rPr lang="en-US" smtClean="0"/>
              <a:t>2/2/2021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2029518-0A9F-4FAC-88D9-DD15CF05FFBD}" type="slidenum">
              <a:rPr lang="en-US" smtClean="0"/>
              <a:t>‹#›</a:t>
            </a:fld>
            <a:endParaRPr lang="en-US"/>
          </a:p>
        </p:txBody>
      </p:sp>
    </p:spTree>
    <p:extLst>
      <p:ext uri="{BB962C8B-B14F-4D97-AF65-F5344CB8AC3E}">
        <p14:creationId xmlns:p14="http://schemas.microsoft.com/office/powerpoint/2010/main" val="4018906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DF8E049-095C-4529-8D03-F9D30BF110C6}" type="datetime1">
              <a:rPr lang="en-US" smtClean="0"/>
              <a:t>2/2/2021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2029518-0A9F-4FAC-88D9-DD15CF05FFBD}" type="slidenum">
              <a:rPr lang="en-US" smtClean="0"/>
              <a:t>‹#›</a:t>
            </a:fld>
            <a:endParaRPr lang="en-US"/>
          </a:p>
        </p:txBody>
      </p:sp>
    </p:spTree>
    <p:extLst>
      <p:ext uri="{BB962C8B-B14F-4D97-AF65-F5344CB8AC3E}">
        <p14:creationId xmlns:p14="http://schemas.microsoft.com/office/powerpoint/2010/main" val="1351152984"/>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EEB1A8E-9FC2-4B9E-924A-CCE11184B749}" type="datetime1">
              <a:rPr lang="en-US" smtClean="0"/>
              <a:t>2/2/2021</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2029518-0A9F-4FAC-88D9-DD15CF05FFBD}" type="slidenum">
              <a:rPr lang="en-US" smtClean="0"/>
              <a:t>‹#›</a:t>
            </a:fld>
            <a:endParaRPr lang="en-US"/>
          </a:p>
        </p:txBody>
      </p:sp>
    </p:spTree>
    <p:extLst>
      <p:ext uri="{BB962C8B-B14F-4D97-AF65-F5344CB8AC3E}">
        <p14:creationId xmlns:p14="http://schemas.microsoft.com/office/powerpoint/2010/main" val="29761301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990C653-F6B8-43D0-B62E-4DCC897E5D35}" type="datetime1">
              <a:rPr lang="en-US" smtClean="0"/>
              <a:t>2/2/2021</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2029518-0A9F-4FAC-88D9-DD15CF05FFBD}" type="slidenum">
              <a:rPr lang="en-US" smtClean="0"/>
              <a:t>‹#›</a:t>
            </a:fld>
            <a:endParaRPr lang="en-US"/>
          </a:p>
        </p:txBody>
      </p:sp>
    </p:spTree>
    <p:extLst>
      <p:ext uri="{BB962C8B-B14F-4D97-AF65-F5344CB8AC3E}">
        <p14:creationId xmlns:p14="http://schemas.microsoft.com/office/powerpoint/2010/main" val="2574869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644EAF8-0CF5-4EFF-959E-FE62B800E5BA}" type="datetime1">
              <a:rPr lang="en-US" smtClean="0"/>
              <a:t>2/2/2021</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2029518-0A9F-4FAC-88D9-DD15CF05FFBD}" type="slidenum">
              <a:rPr lang="en-US" smtClean="0"/>
              <a:t>‹#›</a:t>
            </a:fld>
            <a:endParaRPr lang="en-US"/>
          </a:p>
        </p:txBody>
      </p:sp>
    </p:spTree>
    <p:extLst>
      <p:ext uri="{BB962C8B-B14F-4D97-AF65-F5344CB8AC3E}">
        <p14:creationId xmlns:p14="http://schemas.microsoft.com/office/powerpoint/2010/main" val="177169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B1F439-7BA6-4B29-8F9A-73C8B5235E94}" type="datetime1">
              <a:rPr lang="en-US" smtClean="0"/>
              <a:t>2/2/2021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2029518-0A9F-4FAC-88D9-DD15CF05FFBD}" type="slidenum">
              <a:rPr lang="en-US" smtClean="0"/>
              <a:t>‹#›</a:t>
            </a:fld>
            <a:endParaRPr lang="en-US"/>
          </a:p>
        </p:txBody>
      </p:sp>
    </p:spTree>
    <p:extLst>
      <p:ext uri="{BB962C8B-B14F-4D97-AF65-F5344CB8AC3E}">
        <p14:creationId xmlns:p14="http://schemas.microsoft.com/office/powerpoint/2010/main" val="3310564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9918C4-BACB-4E22-A71B-9C6942761AB9}" type="datetime1">
              <a:rPr lang="en-US" smtClean="0"/>
              <a:t>2/2/2021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2029518-0A9F-4FAC-88D9-DD15CF05FFBD}" type="slidenum">
              <a:rPr lang="en-US" smtClean="0"/>
              <a:t>‹#›</a:t>
            </a:fld>
            <a:endParaRPr lang="en-US"/>
          </a:p>
        </p:txBody>
      </p:sp>
    </p:spTree>
    <p:extLst>
      <p:ext uri="{BB962C8B-B14F-4D97-AF65-F5344CB8AC3E}">
        <p14:creationId xmlns:p14="http://schemas.microsoft.com/office/powerpoint/2010/main" val="948797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2E9D2A-AFB5-4CA1-95A1-5A5B5CCD2742}" type="datetime1">
              <a:rPr lang="en-US" smtClean="0"/>
              <a:t>2/2/2021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2029518-0A9F-4FAC-88D9-DD15CF05FFBD}" type="slidenum">
              <a:rPr lang="en-US" smtClean="0"/>
              <a:t>‹#›</a:t>
            </a:fld>
            <a:endParaRPr lang="en-US"/>
          </a:p>
        </p:txBody>
      </p:sp>
    </p:spTree>
    <p:extLst>
      <p:ext uri="{BB962C8B-B14F-4D97-AF65-F5344CB8AC3E}">
        <p14:creationId xmlns:p14="http://schemas.microsoft.com/office/powerpoint/2010/main" val="10079082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B4D066E-BBDA-445C-90B0-9E22B833D5D5}" type="datetime1">
              <a:rPr lang="en-US" smtClean="0"/>
              <a:t>2/2/2021</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2029518-0A9F-4FAC-88D9-DD15CF05FFBD}" type="slidenum">
              <a:rPr lang="en-US" smtClean="0"/>
              <a:t>‹#›</a:t>
            </a:fld>
            <a:endParaRPr lang="en-US"/>
          </a:p>
        </p:txBody>
      </p:sp>
    </p:spTree>
    <p:extLst>
      <p:ext uri="{BB962C8B-B14F-4D97-AF65-F5344CB8AC3E}">
        <p14:creationId xmlns:p14="http://schemas.microsoft.com/office/powerpoint/2010/main" val="3718682671"/>
      </p:ext>
    </p:extLst>
  </p:cSld>
  <p:clrMap bg1="lt1" tx1="dk1" bg2="lt2" tx2="dk2" accent1="accent1" accent2="accent2" accent3="accent3" accent4="accent4" accent5="accent5" accent6="accent6" hlink="hlink" folHlink="folHlink"/>
  <p:sldLayoutIdLst>
    <p:sldLayoutId id="2147483908" r:id="rId1"/>
    <p:sldLayoutId id="2147483909" r:id="rId2"/>
    <p:sldLayoutId id="2147483910" r:id="rId3"/>
    <p:sldLayoutId id="2147483911" r:id="rId4"/>
    <p:sldLayoutId id="2147483912" r:id="rId5"/>
    <p:sldLayoutId id="2147483913" r:id="rId6"/>
    <p:sldLayoutId id="2147483914" r:id="rId7"/>
    <p:sldLayoutId id="2147483915" r:id="rId8"/>
    <p:sldLayoutId id="2147483916" r:id="rId9"/>
    <p:sldLayoutId id="2147483917" r:id="rId10"/>
    <p:sldLayoutId id="2147483918" r:id="rId11"/>
    <p:sldLayoutId id="2147483919" r:id="rId12"/>
    <p:sldLayoutId id="2147483920" r:id="rId13"/>
    <p:sldLayoutId id="2147483921" r:id="rId14"/>
    <p:sldLayoutId id="2147483922" r:id="rId15"/>
    <p:sldLayoutId id="2147483923" r:id="rId16"/>
  </p:sldLayoutIdLst>
  <p:hf hdr="0" ftr="0" dt="0"/>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c"/><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740ED-C995-435A-9579-1B8D736FCDF5}"/>
              </a:ext>
            </a:extLst>
          </p:cNvPr>
          <p:cNvSpPr>
            <a:spLocks noGrp="1"/>
          </p:cNvSpPr>
          <p:nvPr>
            <p:ph type="ctrTitle"/>
          </p:nvPr>
        </p:nvSpPr>
        <p:spPr>
          <a:xfrm>
            <a:off x="1797362" y="1791093"/>
            <a:ext cx="10127545" cy="3103572"/>
          </a:xfrm>
        </p:spPr>
        <p:txBody>
          <a:bodyPr>
            <a:noAutofit/>
          </a:bodyPr>
          <a:lstStyle/>
          <a:p>
            <a:pPr algn="ctr"/>
            <a:r>
              <a:rPr lang="en-US" sz="5000" dirty="0"/>
              <a:t>EVALUATION AND REDESIGN JENIN-NABLUS STREET</a:t>
            </a:r>
            <a:br>
              <a:rPr lang="en-US" sz="5000" dirty="0"/>
            </a:br>
            <a:r>
              <a:rPr lang="en-US" sz="5000" dirty="0"/>
              <a:t>(AL-SHUHADA - ARABA SECTION)</a:t>
            </a:r>
          </a:p>
        </p:txBody>
      </p:sp>
      <p:sp>
        <p:nvSpPr>
          <p:cNvPr id="3" name="Subtitle 2">
            <a:extLst>
              <a:ext uri="{FF2B5EF4-FFF2-40B4-BE49-F238E27FC236}">
                <a16:creationId xmlns:a16="http://schemas.microsoft.com/office/drawing/2014/main" id="{B0E4FCDD-A846-4BDE-95B2-6EBEBDB6594B}"/>
              </a:ext>
            </a:extLst>
          </p:cNvPr>
          <p:cNvSpPr>
            <a:spLocks noGrp="1"/>
          </p:cNvSpPr>
          <p:nvPr>
            <p:ph type="subTitle" idx="1"/>
          </p:nvPr>
        </p:nvSpPr>
        <p:spPr>
          <a:xfrm>
            <a:off x="1797362" y="6117996"/>
            <a:ext cx="2793492" cy="480768"/>
          </a:xfrm>
        </p:spPr>
        <p:txBody>
          <a:bodyPr>
            <a:normAutofit fontScale="85000" lnSpcReduction="10000"/>
          </a:bodyPr>
          <a:lstStyle/>
          <a:p>
            <a:r>
              <a:rPr lang="en-US" sz="2400" dirty="0">
                <a:solidFill>
                  <a:srgbClr val="0070C0"/>
                </a:solidFill>
              </a:rPr>
              <a:t>Graduation project 2</a:t>
            </a:r>
          </a:p>
          <a:p>
            <a:endParaRPr lang="en-US" dirty="0"/>
          </a:p>
        </p:txBody>
      </p:sp>
      <p:sp>
        <p:nvSpPr>
          <p:cNvPr id="4" name="Slide Number Placeholder 3">
            <a:extLst>
              <a:ext uri="{FF2B5EF4-FFF2-40B4-BE49-F238E27FC236}">
                <a16:creationId xmlns:a16="http://schemas.microsoft.com/office/drawing/2014/main" id="{F4EC5203-8AA0-44DD-B7B3-D033EB4D020B}"/>
              </a:ext>
            </a:extLst>
          </p:cNvPr>
          <p:cNvSpPr>
            <a:spLocks noGrp="1"/>
          </p:cNvSpPr>
          <p:nvPr>
            <p:ph type="sldNum" sz="quarter" idx="12"/>
          </p:nvPr>
        </p:nvSpPr>
        <p:spPr/>
        <p:txBody>
          <a:bodyPr/>
          <a:lstStyle/>
          <a:p>
            <a:fld id="{D2029518-0A9F-4FAC-88D9-DD15CF05FFBD}" type="slidenum">
              <a:rPr lang="en-US" smtClean="0"/>
              <a:t>1</a:t>
            </a:fld>
            <a:endParaRPr lang="en-US"/>
          </a:p>
        </p:txBody>
      </p:sp>
    </p:spTree>
    <p:extLst>
      <p:ext uri="{BB962C8B-B14F-4D97-AF65-F5344CB8AC3E}">
        <p14:creationId xmlns:p14="http://schemas.microsoft.com/office/powerpoint/2010/main" val="32845826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BE54255-278C-4A5B-BF34-3CAA375D94FF}"/>
              </a:ext>
            </a:extLst>
          </p:cNvPr>
          <p:cNvSpPr>
            <a:spLocks noGrp="1"/>
          </p:cNvSpPr>
          <p:nvPr>
            <p:ph idx="1"/>
          </p:nvPr>
        </p:nvSpPr>
        <p:spPr/>
        <p:txBody>
          <a:bodyPr/>
          <a:lstStyle/>
          <a:p>
            <a:r>
              <a:rPr lang="en-US" sz="2800" dirty="0"/>
              <a:t>2.3 DATA COLLECTION</a:t>
            </a:r>
          </a:p>
          <a:p>
            <a:endParaRPr lang="en-US" dirty="0"/>
          </a:p>
          <a:p>
            <a:pPr>
              <a:buFont typeface="+mj-lt"/>
              <a:buAutoNum type="arabicPeriod"/>
            </a:pPr>
            <a:r>
              <a:rPr lang="en-US" sz="2400" dirty="0"/>
              <a:t>Traffic count</a:t>
            </a:r>
          </a:p>
          <a:p>
            <a:pPr>
              <a:buFont typeface="+mj-lt"/>
              <a:buAutoNum type="arabicPeriod"/>
            </a:pPr>
            <a:r>
              <a:rPr lang="en-US" sz="2400" dirty="0"/>
              <a:t>Inventory Study</a:t>
            </a:r>
          </a:p>
          <a:p>
            <a:pPr>
              <a:buFont typeface="+mj-lt"/>
              <a:buAutoNum type="arabicPeriod"/>
            </a:pPr>
            <a:r>
              <a:rPr lang="en-US" sz="2400" dirty="0"/>
              <a:t>Maps</a:t>
            </a:r>
          </a:p>
        </p:txBody>
      </p:sp>
      <p:sp>
        <p:nvSpPr>
          <p:cNvPr id="4" name="Slide Number Placeholder 3">
            <a:extLst>
              <a:ext uri="{FF2B5EF4-FFF2-40B4-BE49-F238E27FC236}">
                <a16:creationId xmlns:a16="http://schemas.microsoft.com/office/drawing/2014/main" id="{BF090A42-4985-41D5-B281-215D30531B7C}"/>
              </a:ext>
            </a:extLst>
          </p:cNvPr>
          <p:cNvSpPr>
            <a:spLocks noGrp="1"/>
          </p:cNvSpPr>
          <p:nvPr>
            <p:ph type="sldNum" sz="quarter" idx="12"/>
          </p:nvPr>
        </p:nvSpPr>
        <p:spPr/>
        <p:txBody>
          <a:bodyPr/>
          <a:lstStyle/>
          <a:p>
            <a:fld id="{D2029518-0A9F-4FAC-88D9-DD15CF05FFBD}" type="slidenum">
              <a:rPr lang="en-US" smtClean="0"/>
              <a:t>10</a:t>
            </a:fld>
            <a:endParaRPr lang="en-US"/>
          </a:p>
        </p:txBody>
      </p:sp>
    </p:spTree>
    <p:extLst>
      <p:ext uri="{BB962C8B-B14F-4D97-AF65-F5344CB8AC3E}">
        <p14:creationId xmlns:p14="http://schemas.microsoft.com/office/powerpoint/2010/main" val="25948687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0C733B-BCC2-49DA-8AAB-45C17C01E507}"/>
              </a:ext>
            </a:extLst>
          </p:cNvPr>
          <p:cNvSpPr>
            <a:spLocks noGrp="1"/>
          </p:cNvSpPr>
          <p:nvPr>
            <p:ph idx="1"/>
          </p:nvPr>
        </p:nvSpPr>
        <p:spPr>
          <a:xfrm>
            <a:off x="2598639" y="571830"/>
            <a:ext cx="8915400" cy="2857170"/>
          </a:xfrm>
        </p:spPr>
        <p:txBody>
          <a:bodyPr/>
          <a:lstStyle/>
          <a:p>
            <a:r>
              <a:rPr lang="en-US" sz="2800" dirty="0"/>
              <a:t>2.3.1 DESIGN SPEED</a:t>
            </a:r>
          </a:p>
          <a:p>
            <a:endParaRPr lang="en-US" dirty="0"/>
          </a:p>
          <a:p>
            <a:pPr marL="0" indent="0">
              <a:buNone/>
            </a:pPr>
            <a:r>
              <a:rPr lang="en-US" sz="2400" dirty="0"/>
              <a:t>The design speed is determined due the classification and nature of the study area</a:t>
            </a:r>
          </a:p>
          <a:p>
            <a:pPr marL="0" indent="0">
              <a:buNone/>
            </a:pPr>
            <a:endParaRPr lang="en-US" sz="2400" dirty="0"/>
          </a:p>
          <a:p>
            <a:pPr>
              <a:buFont typeface="Wingdings" panose="05000000000000000000" pitchFamily="2" charset="2"/>
              <a:buChar char="Ø"/>
            </a:pPr>
            <a:r>
              <a:rPr lang="en-US" dirty="0"/>
              <a:t>Determined the design speed to be 100Km/h</a:t>
            </a:r>
          </a:p>
        </p:txBody>
      </p:sp>
      <p:sp>
        <p:nvSpPr>
          <p:cNvPr id="4" name="Slide Number Placeholder 3">
            <a:extLst>
              <a:ext uri="{FF2B5EF4-FFF2-40B4-BE49-F238E27FC236}">
                <a16:creationId xmlns:a16="http://schemas.microsoft.com/office/drawing/2014/main" id="{3ADEDDAB-167D-42E8-A9AC-F000DB06D876}"/>
              </a:ext>
            </a:extLst>
          </p:cNvPr>
          <p:cNvSpPr>
            <a:spLocks noGrp="1"/>
          </p:cNvSpPr>
          <p:nvPr>
            <p:ph type="sldNum" sz="quarter" idx="12"/>
          </p:nvPr>
        </p:nvSpPr>
        <p:spPr/>
        <p:txBody>
          <a:bodyPr/>
          <a:lstStyle/>
          <a:p>
            <a:fld id="{D2029518-0A9F-4FAC-88D9-DD15CF05FFBD}" type="slidenum">
              <a:rPr lang="en-US" smtClean="0"/>
              <a:t>11</a:t>
            </a:fld>
            <a:endParaRPr lang="en-US"/>
          </a:p>
        </p:txBody>
      </p:sp>
      <p:pic>
        <p:nvPicPr>
          <p:cNvPr id="5" name="Picture 4">
            <a:extLst>
              <a:ext uri="{FF2B5EF4-FFF2-40B4-BE49-F238E27FC236}">
                <a16:creationId xmlns:a16="http://schemas.microsoft.com/office/drawing/2014/main" id="{36685334-3D40-4ADC-943E-4E7DAD2E9B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7467" y="3864141"/>
            <a:ext cx="7720553" cy="2527232"/>
          </a:xfrm>
          <a:prstGeom prst="rect">
            <a:avLst/>
          </a:prstGeom>
        </p:spPr>
      </p:pic>
      <p:sp>
        <p:nvSpPr>
          <p:cNvPr id="7" name="TextBox 6">
            <a:extLst>
              <a:ext uri="{FF2B5EF4-FFF2-40B4-BE49-F238E27FC236}">
                <a16:creationId xmlns:a16="http://schemas.microsoft.com/office/drawing/2014/main" id="{2856D403-6574-4AA5-B40B-CA5651FDFC63}"/>
              </a:ext>
            </a:extLst>
          </p:cNvPr>
          <p:cNvSpPr txBox="1"/>
          <p:nvPr/>
        </p:nvSpPr>
        <p:spPr>
          <a:xfrm>
            <a:off x="5366584" y="3426643"/>
            <a:ext cx="2238113" cy="307777"/>
          </a:xfrm>
          <a:prstGeom prst="rect">
            <a:avLst/>
          </a:prstGeom>
          <a:noFill/>
        </p:spPr>
        <p:txBody>
          <a:bodyPr wrap="none" rtlCol="0">
            <a:spAutoFit/>
          </a:bodyPr>
          <a:lstStyle/>
          <a:p>
            <a:r>
              <a:rPr lang="en-US" sz="1400" b="1" dirty="0"/>
              <a:t>Table 2.1: Design speed</a:t>
            </a:r>
          </a:p>
        </p:txBody>
      </p:sp>
    </p:spTree>
    <p:extLst>
      <p:ext uri="{BB962C8B-B14F-4D97-AF65-F5344CB8AC3E}">
        <p14:creationId xmlns:p14="http://schemas.microsoft.com/office/powerpoint/2010/main" val="3663857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A4376F-56FD-4A57-B6E1-0C3955811C53}"/>
              </a:ext>
            </a:extLst>
          </p:cNvPr>
          <p:cNvSpPr>
            <a:spLocks noGrp="1"/>
          </p:cNvSpPr>
          <p:nvPr>
            <p:ph idx="1"/>
          </p:nvPr>
        </p:nvSpPr>
        <p:spPr/>
        <p:txBody>
          <a:bodyPr>
            <a:normAutofit/>
          </a:bodyPr>
          <a:lstStyle/>
          <a:p>
            <a:r>
              <a:rPr lang="en-US" sz="2800" dirty="0"/>
              <a:t>2.3.2 LEVEL OF SERVICE</a:t>
            </a:r>
          </a:p>
          <a:p>
            <a:endParaRPr lang="en-US" sz="2800" dirty="0"/>
          </a:p>
          <a:p>
            <a:pPr marL="0" indent="0">
              <a:buNone/>
            </a:pPr>
            <a:r>
              <a:rPr lang="en-US" sz="2400" dirty="0"/>
              <a:t>The road is rural arterial of class I</a:t>
            </a:r>
          </a:p>
          <a:p>
            <a:endParaRPr lang="en-US" sz="2800" dirty="0"/>
          </a:p>
          <a:p>
            <a:pPr>
              <a:buFont typeface="Wingdings" panose="05000000000000000000" pitchFamily="2" charset="2"/>
              <a:buChar char="Ø"/>
            </a:pPr>
            <a:r>
              <a:rPr lang="en-US" sz="2400" dirty="0"/>
              <a:t>Determined the desired LOS to be B</a:t>
            </a:r>
          </a:p>
          <a:p>
            <a:endParaRPr lang="en-US" sz="2800" dirty="0"/>
          </a:p>
        </p:txBody>
      </p:sp>
      <p:sp>
        <p:nvSpPr>
          <p:cNvPr id="4" name="Slide Number Placeholder 3">
            <a:extLst>
              <a:ext uri="{FF2B5EF4-FFF2-40B4-BE49-F238E27FC236}">
                <a16:creationId xmlns:a16="http://schemas.microsoft.com/office/drawing/2014/main" id="{32662D39-3053-40C1-8430-B74365069E30}"/>
              </a:ext>
            </a:extLst>
          </p:cNvPr>
          <p:cNvSpPr>
            <a:spLocks noGrp="1"/>
          </p:cNvSpPr>
          <p:nvPr>
            <p:ph type="sldNum" sz="quarter" idx="12"/>
          </p:nvPr>
        </p:nvSpPr>
        <p:spPr/>
        <p:txBody>
          <a:bodyPr/>
          <a:lstStyle/>
          <a:p>
            <a:fld id="{D2029518-0A9F-4FAC-88D9-DD15CF05FFBD}" type="slidenum">
              <a:rPr lang="en-US" smtClean="0"/>
              <a:t>12</a:t>
            </a:fld>
            <a:endParaRPr lang="en-US"/>
          </a:p>
        </p:txBody>
      </p:sp>
    </p:spTree>
    <p:extLst>
      <p:ext uri="{BB962C8B-B14F-4D97-AF65-F5344CB8AC3E}">
        <p14:creationId xmlns:p14="http://schemas.microsoft.com/office/powerpoint/2010/main" val="2507348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018F1AE-9054-4B7A-8F87-4C0847DF4BF7}"/>
              </a:ext>
            </a:extLst>
          </p:cNvPr>
          <p:cNvSpPr>
            <a:spLocks noGrp="1"/>
          </p:cNvSpPr>
          <p:nvPr>
            <p:ph idx="1"/>
          </p:nvPr>
        </p:nvSpPr>
        <p:spPr>
          <a:xfrm>
            <a:off x="2589212" y="391887"/>
            <a:ext cx="8915400" cy="6232848"/>
          </a:xfrm>
        </p:spPr>
        <p:txBody>
          <a:bodyPr>
            <a:normAutofit/>
          </a:bodyPr>
          <a:lstStyle/>
          <a:p>
            <a:r>
              <a:rPr lang="en-US" sz="2800" dirty="0"/>
              <a:t>2.4 PROJECT DESIGN CONSTRAINTS</a:t>
            </a:r>
          </a:p>
          <a:p>
            <a:endParaRPr lang="en-US" dirty="0"/>
          </a:p>
          <a:p>
            <a:pPr marL="457200" indent="-457200">
              <a:buFont typeface="+mj-lt"/>
              <a:buAutoNum type="arabicPeriod"/>
            </a:pPr>
            <a:r>
              <a:rPr lang="en-US" sz="2400" dirty="0"/>
              <a:t>Difficulties in getting surveying. </a:t>
            </a:r>
          </a:p>
          <a:p>
            <a:pPr marL="457200" indent="-457200">
              <a:buFont typeface="+mj-lt"/>
              <a:buAutoNum type="arabicPeriod"/>
            </a:pPr>
            <a:r>
              <a:rPr lang="en-US" sz="2400" dirty="0"/>
              <a:t>Getting soil samples from site.</a:t>
            </a:r>
          </a:p>
          <a:p>
            <a:pPr marL="457200" indent="-457200">
              <a:buFont typeface="+mj-lt"/>
              <a:buAutoNum type="arabicPeriod"/>
            </a:pPr>
            <a:r>
              <a:rPr lang="en-US" sz="2400" dirty="0"/>
              <a:t>Some of the existing buildings encroach the master plan of the street, and thus minimize the right of way of the street and hinders the geometric design process.</a:t>
            </a:r>
          </a:p>
          <a:p>
            <a:pPr>
              <a:buFont typeface="+mj-lt"/>
              <a:buAutoNum type="arabicPeriod"/>
            </a:pPr>
            <a:r>
              <a:rPr lang="en-US" sz="2400" dirty="0"/>
              <a:t>This area is located in a rural region were limited control of the respective authority exist, sometimes. Therefore, the road has varying right of way along its section; therefore, varying the design options and limiting the full design of the road along its full length.</a:t>
            </a:r>
          </a:p>
          <a:p>
            <a:pPr>
              <a:buFont typeface="+mj-lt"/>
              <a:buAutoNum type="arabicPeriod"/>
            </a:pPr>
            <a:r>
              <a:rPr lang="en-US" sz="2400" dirty="0"/>
              <a:t>the spread of Corona virus (</a:t>
            </a:r>
            <a:r>
              <a:rPr lang="en-US" sz="2400" dirty="0" err="1"/>
              <a:t>Covid</a:t>
            </a:r>
            <a:r>
              <a:rPr lang="en-US" sz="2400" dirty="0"/>
              <a:t> 19) Pandemic.  </a:t>
            </a:r>
          </a:p>
        </p:txBody>
      </p:sp>
      <p:sp>
        <p:nvSpPr>
          <p:cNvPr id="4" name="Slide Number Placeholder 3">
            <a:extLst>
              <a:ext uri="{FF2B5EF4-FFF2-40B4-BE49-F238E27FC236}">
                <a16:creationId xmlns:a16="http://schemas.microsoft.com/office/drawing/2014/main" id="{8D284190-6329-4D87-93B3-CA96FADD0062}"/>
              </a:ext>
            </a:extLst>
          </p:cNvPr>
          <p:cNvSpPr>
            <a:spLocks noGrp="1"/>
          </p:cNvSpPr>
          <p:nvPr>
            <p:ph type="sldNum" sz="quarter" idx="12"/>
          </p:nvPr>
        </p:nvSpPr>
        <p:spPr/>
        <p:txBody>
          <a:bodyPr/>
          <a:lstStyle/>
          <a:p>
            <a:fld id="{D2029518-0A9F-4FAC-88D9-DD15CF05FFBD}" type="slidenum">
              <a:rPr lang="en-US" smtClean="0"/>
              <a:t>13</a:t>
            </a:fld>
            <a:endParaRPr lang="en-US"/>
          </a:p>
        </p:txBody>
      </p:sp>
    </p:spTree>
    <p:extLst>
      <p:ext uri="{BB962C8B-B14F-4D97-AF65-F5344CB8AC3E}">
        <p14:creationId xmlns:p14="http://schemas.microsoft.com/office/powerpoint/2010/main" val="30291848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CEE008-2920-4F56-B740-ADBBA56BA6F8}"/>
              </a:ext>
            </a:extLst>
          </p:cNvPr>
          <p:cNvSpPr>
            <a:spLocks noGrp="1"/>
          </p:cNvSpPr>
          <p:nvPr>
            <p:ph type="title"/>
          </p:nvPr>
        </p:nvSpPr>
        <p:spPr/>
        <p:txBody>
          <a:bodyPr/>
          <a:lstStyle/>
          <a:p>
            <a:r>
              <a:rPr lang="en-US" sz="4200" dirty="0"/>
              <a:t>CH 3 DATA COLLECTION</a:t>
            </a:r>
            <a:br>
              <a:rPr lang="en-US" dirty="0"/>
            </a:br>
            <a:endParaRPr lang="en-US" dirty="0"/>
          </a:p>
        </p:txBody>
      </p:sp>
      <p:sp>
        <p:nvSpPr>
          <p:cNvPr id="3" name="Content Placeholder 2">
            <a:extLst>
              <a:ext uri="{FF2B5EF4-FFF2-40B4-BE49-F238E27FC236}">
                <a16:creationId xmlns:a16="http://schemas.microsoft.com/office/drawing/2014/main" id="{FEEAE017-6E1E-4599-A39C-C24AC663AA83}"/>
              </a:ext>
            </a:extLst>
          </p:cNvPr>
          <p:cNvSpPr>
            <a:spLocks noGrp="1"/>
          </p:cNvSpPr>
          <p:nvPr>
            <p:ph idx="1"/>
          </p:nvPr>
        </p:nvSpPr>
        <p:spPr/>
        <p:txBody>
          <a:bodyPr/>
          <a:lstStyle/>
          <a:p>
            <a:r>
              <a:rPr lang="en-US" sz="2800" dirty="0"/>
              <a:t>3.1 DATA COLLECTION AND SITE VISIT</a:t>
            </a:r>
          </a:p>
          <a:p>
            <a:endParaRPr lang="en-US" dirty="0"/>
          </a:p>
          <a:p>
            <a:pPr marL="0" indent="0">
              <a:buNone/>
            </a:pPr>
            <a:r>
              <a:rPr lang="en-US" sz="2400" dirty="0"/>
              <a:t>As a primary step of any project is to visit the location of the problem that needs to be solved, and collect general information that may guide to the problem causes.</a:t>
            </a:r>
          </a:p>
          <a:p>
            <a:endParaRPr lang="en-US" dirty="0"/>
          </a:p>
        </p:txBody>
      </p:sp>
      <p:sp>
        <p:nvSpPr>
          <p:cNvPr id="4" name="Slide Number Placeholder 3">
            <a:extLst>
              <a:ext uri="{FF2B5EF4-FFF2-40B4-BE49-F238E27FC236}">
                <a16:creationId xmlns:a16="http://schemas.microsoft.com/office/drawing/2014/main" id="{FEC9D763-F7DB-4AEC-8204-A9B22B05058C}"/>
              </a:ext>
            </a:extLst>
          </p:cNvPr>
          <p:cNvSpPr>
            <a:spLocks noGrp="1"/>
          </p:cNvSpPr>
          <p:nvPr>
            <p:ph type="sldNum" sz="quarter" idx="12"/>
          </p:nvPr>
        </p:nvSpPr>
        <p:spPr/>
        <p:txBody>
          <a:bodyPr/>
          <a:lstStyle/>
          <a:p>
            <a:fld id="{D2029518-0A9F-4FAC-88D9-DD15CF05FFBD}" type="slidenum">
              <a:rPr lang="en-US" smtClean="0"/>
              <a:t>14</a:t>
            </a:fld>
            <a:endParaRPr lang="en-US"/>
          </a:p>
        </p:txBody>
      </p:sp>
    </p:spTree>
    <p:extLst>
      <p:ext uri="{BB962C8B-B14F-4D97-AF65-F5344CB8AC3E}">
        <p14:creationId xmlns:p14="http://schemas.microsoft.com/office/powerpoint/2010/main" val="22331374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0878F6-54F6-44E5-858D-D9847BC670DC}"/>
              </a:ext>
            </a:extLst>
          </p:cNvPr>
          <p:cNvSpPr>
            <a:spLocks noGrp="1"/>
          </p:cNvSpPr>
          <p:nvPr>
            <p:ph idx="1"/>
          </p:nvPr>
        </p:nvSpPr>
        <p:spPr/>
        <p:txBody>
          <a:bodyPr/>
          <a:lstStyle/>
          <a:p>
            <a:r>
              <a:rPr lang="en-US" sz="2800" dirty="0"/>
              <a:t>DATA COLLECTED:</a:t>
            </a:r>
          </a:p>
          <a:p>
            <a:endParaRPr lang="en-US" dirty="0"/>
          </a:p>
          <a:p>
            <a:pPr>
              <a:buFont typeface="Arial" panose="020B0604020202020204" pitchFamily="34" charset="0"/>
              <a:buChar char="•"/>
            </a:pPr>
            <a:r>
              <a:rPr lang="en-US" sz="2400" dirty="0"/>
              <a:t>Master Plan – From the Ministry of public works.</a:t>
            </a:r>
          </a:p>
          <a:p>
            <a:pPr>
              <a:buFont typeface="Arial" panose="020B0604020202020204" pitchFamily="34" charset="0"/>
              <a:buChar char="•"/>
            </a:pPr>
            <a:r>
              <a:rPr lang="en-US" sz="2400" dirty="0"/>
              <a:t>Traffic count during Saturday and Thursday.</a:t>
            </a:r>
          </a:p>
          <a:p>
            <a:endParaRPr lang="en-US" dirty="0"/>
          </a:p>
        </p:txBody>
      </p:sp>
      <p:sp>
        <p:nvSpPr>
          <p:cNvPr id="4" name="Slide Number Placeholder 3">
            <a:extLst>
              <a:ext uri="{FF2B5EF4-FFF2-40B4-BE49-F238E27FC236}">
                <a16:creationId xmlns:a16="http://schemas.microsoft.com/office/drawing/2014/main" id="{76919102-ABEE-4440-AE91-844DA3FD9133}"/>
              </a:ext>
            </a:extLst>
          </p:cNvPr>
          <p:cNvSpPr>
            <a:spLocks noGrp="1"/>
          </p:cNvSpPr>
          <p:nvPr>
            <p:ph type="sldNum" sz="quarter" idx="12"/>
          </p:nvPr>
        </p:nvSpPr>
        <p:spPr/>
        <p:txBody>
          <a:bodyPr/>
          <a:lstStyle/>
          <a:p>
            <a:fld id="{D2029518-0A9F-4FAC-88D9-DD15CF05FFBD}" type="slidenum">
              <a:rPr lang="en-US" smtClean="0"/>
              <a:t>15</a:t>
            </a:fld>
            <a:endParaRPr lang="en-US"/>
          </a:p>
        </p:txBody>
      </p:sp>
    </p:spTree>
    <p:extLst>
      <p:ext uri="{BB962C8B-B14F-4D97-AF65-F5344CB8AC3E}">
        <p14:creationId xmlns:p14="http://schemas.microsoft.com/office/powerpoint/2010/main" val="35281348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073EF-1F61-4772-899F-32BDA0D83BAE}"/>
              </a:ext>
            </a:extLst>
          </p:cNvPr>
          <p:cNvSpPr>
            <a:spLocks noGrp="1"/>
          </p:cNvSpPr>
          <p:nvPr>
            <p:ph type="title"/>
          </p:nvPr>
        </p:nvSpPr>
        <p:spPr>
          <a:xfrm>
            <a:off x="4110640" y="5733439"/>
            <a:ext cx="5382151" cy="459972"/>
          </a:xfrm>
        </p:spPr>
        <p:txBody>
          <a:bodyPr>
            <a:normAutofit fontScale="90000"/>
          </a:bodyPr>
          <a:lstStyle/>
          <a:p>
            <a:r>
              <a:rPr lang="en-US" sz="1400" b="1" dirty="0">
                <a:solidFill>
                  <a:schemeClr val="tx1"/>
                </a:solidFill>
              </a:rPr>
              <a:t>Figure 3.1 : Master Plan and Contour Lines of 5 m Intervals</a:t>
            </a:r>
            <a:br>
              <a:rPr lang="en-US" sz="1400" b="1" dirty="0">
                <a:solidFill>
                  <a:schemeClr val="tx1"/>
                </a:solidFill>
              </a:rPr>
            </a:br>
            <a:endParaRPr lang="en-US" sz="1400" b="1" dirty="0">
              <a:solidFill>
                <a:schemeClr val="tx1"/>
              </a:solidFill>
            </a:endParaRPr>
          </a:p>
        </p:txBody>
      </p:sp>
      <p:pic>
        <p:nvPicPr>
          <p:cNvPr id="6" name="Content Placeholder 5">
            <a:extLst>
              <a:ext uri="{FF2B5EF4-FFF2-40B4-BE49-F238E27FC236}">
                <a16:creationId xmlns:a16="http://schemas.microsoft.com/office/drawing/2014/main" id="{5F728763-EAF1-4C67-9B2F-734F5CB4135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36190" y="787399"/>
            <a:ext cx="9153425" cy="4689574"/>
          </a:xfrm>
        </p:spPr>
      </p:pic>
      <p:sp>
        <p:nvSpPr>
          <p:cNvPr id="4" name="Slide Number Placeholder 3">
            <a:extLst>
              <a:ext uri="{FF2B5EF4-FFF2-40B4-BE49-F238E27FC236}">
                <a16:creationId xmlns:a16="http://schemas.microsoft.com/office/drawing/2014/main" id="{43DCD541-E44E-4721-81E2-AE6C69E2EBF5}"/>
              </a:ext>
            </a:extLst>
          </p:cNvPr>
          <p:cNvSpPr>
            <a:spLocks noGrp="1"/>
          </p:cNvSpPr>
          <p:nvPr>
            <p:ph type="sldNum" sz="quarter" idx="12"/>
          </p:nvPr>
        </p:nvSpPr>
        <p:spPr/>
        <p:txBody>
          <a:bodyPr/>
          <a:lstStyle/>
          <a:p>
            <a:fld id="{D2029518-0A9F-4FAC-88D9-DD15CF05FFBD}" type="slidenum">
              <a:rPr lang="en-US" smtClean="0"/>
              <a:t>16</a:t>
            </a:fld>
            <a:endParaRPr lang="en-US"/>
          </a:p>
        </p:txBody>
      </p:sp>
    </p:spTree>
    <p:extLst>
      <p:ext uri="{BB962C8B-B14F-4D97-AF65-F5344CB8AC3E}">
        <p14:creationId xmlns:p14="http://schemas.microsoft.com/office/powerpoint/2010/main" val="15386808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B823BF-6013-4C94-9F1C-20DB07082CC0}"/>
              </a:ext>
            </a:extLst>
          </p:cNvPr>
          <p:cNvSpPr>
            <a:spLocks noGrp="1"/>
          </p:cNvSpPr>
          <p:nvPr>
            <p:ph idx="1"/>
          </p:nvPr>
        </p:nvSpPr>
        <p:spPr/>
        <p:txBody>
          <a:bodyPr/>
          <a:lstStyle/>
          <a:p>
            <a:r>
              <a:rPr lang="en-US" sz="2800" dirty="0"/>
              <a:t>3.2 TRAFFIC STUDY</a:t>
            </a:r>
          </a:p>
          <a:p>
            <a:endParaRPr lang="en-US" dirty="0"/>
          </a:p>
          <a:p>
            <a:r>
              <a:rPr lang="en-US" sz="2400" dirty="0"/>
              <a:t>This is a major step to start analyzing the situation to get into the problem.</a:t>
            </a:r>
          </a:p>
          <a:p>
            <a:endParaRPr lang="en-US" dirty="0"/>
          </a:p>
        </p:txBody>
      </p:sp>
      <p:sp>
        <p:nvSpPr>
          <p:cNvPr id="4" name="Slide Number Placeholder 3">
            <a:extLst>
              <a:ext uri="{FF2B5EF4-FFF2-40B4-BE49-F238E27FC236}">
                <a16:creationId xmlns:a16="http://schemas.microsoft.com/office/drawing/2014/main" id="{F856B27C-67A7-4875-B52B-8158B5B2B141}"/>
              </a:ext>
            </a:extLst>
          </p:cNvPr>
          <p:cNvSpPr>
            <a:spLocks noGrp="1"/>
          </p:cNvSpPr>
          <p:nvPr>
            <p:ph type="sldNum" sz="quarter" idx="12"/>
          </p:nvPr>
        </p:nvSpPr>
        <p:spPr/>
        <p:txBody>
          <a:bodyPr/>
          <a:lstStyle/>
          <a:p>
            <a:fld id="{D2029518-0A9F-4FAC-88D9-DD15CF05FFBD}" type="slidenum">
              <a:rPr lang="en-US" smtClean="0"/>
              <a:t>17</a:t>
            </a:fld>
            <a:endParaRPr lang="en-US"/>
          </a:p>
        </p:txBody>
      </p:sp>
    </p:spTree>
    <p:extLst>
      <p:ext uri="{BB962C8B-B14F-4D97-AF65-F5344CB8AC3E}">
        <p14:creationId xmlns:p14="http://schemas.microsoft.com/office/powerpoint/2010/main" val="40466541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81C195CD-2F2F-4B0D-B4E5-7898C69DFF4C}"/>
              </a:ext>
            </a:extLst>
          </p:cNvPr>
          <p:cNvGraphicFramePr>
            <a:graphicFrameLocks noGrp="1"/>
          </p:cNvGraphicFramePr>
          <p:nvPr>
            <p:ph idx="1"/>
            <p:extLst>
              <p:ext uri="{D42A27DB-BD31-4B8C-83A1-F6EECF244321}">
                <p14:modId xmlns:p14="http://schemas.microsoft.com/office/powerpoint/2010/main" val="215358480"/>
              </p:ext>
            </p:extLst>
          </p:nvPr>
        </p:nvGraphicFramePr>
        <p:xfrm>
          <a:off x="2279704" y="1385740"/>
          <a:ext cx="9051312" cy="1070832"/>
        </p:xfrm>
        <a:graphic>
          <a:graphicData uri="http://schemas.openxmlformats.org/drawingml/2006/table">
            <a:tbl>
              <a:tblPr firstRow="1" bandRow="1">
                <a:tableStyleId>{5C22544A-7EE6-4342-B048-85BDC9FD1C3A}</a:tableStyleId>
              </a:tblPr>
              <a:tblGrid>
                <a:gridCol w="2262828">
                  <a:extLst>
                    <a:ext uri="{9D8B030D-6E8A-4147-A177-3AD203B41FA5}">
                      <a16:colId xmlns:a16="http://schemas.microsoft.com/office/drawing/2014/main" val="1525333451"/>
                    </a:ext>
                  </a:extLst>
                </a:gridCol>
                <a:gridCol w="2262828">
                  <a:extLst>
                    <a:ext uri="{9D8B030D-6E8A-4147-A177-3AD203B41FA5}">
                      <a16:colId xmlns:a16="http://schemas.microsoft.com/office/drawing/2014/main" val="1686171366"/>
                    </a:ext>
                  </a:extLst>
                </a:gridCol>
                <a:gridCol w="2262828">
                  <a:extLst>
                    <a:ext uri="{9D8B030D-6E8A-4147-A177-3AD203B41FA5}">
                      <a16:colId xmlns:a16="http://schemas.microsoft.com/office/drawing/2014/main" val="3983930671"/>
                    </a:ext>
                  </a:extLst>
                </a:gridCol>
                <a:gridCol w="2262828">
                  <a:extLst>
                    <a:ext uri="{9D8B030D-6E8A-4147-A177-3AD203B41FA5}">
                      <a16:colId xmlns:a16="http://schemas.microsoft.com/office/drawing/2014/main" val="2805273416"/>
                    </a:ext>
                  </a:extLst>
                </a:gridCol>
              </a:tblGrid>
              <a:tr h="531723">
                <a:tc>
                  <a:txBody>
                    <a:bodyPr/>
                    <a:lstStyle/>
                    <a:p>
                      <a:pPr algn="ctr"/>
                      <a:r>
                        <a:rPr lang="en-US" dirty="0"/>
                        <a:t>PH</a:t>
                      </a:r>
                    </a:p>
                  </a:txBody>
                  <a:tcPr/>
                </a:tc>
                <a:tc>
                  <a:txBody>
                    <a:bodyPr/>
                    <a:lstStyle/>
                    <a:p>
                      <a:pPr algn="ctr"/>
                      <a:r>
                        <a:rPr lang="en-US" dirty="0"/>
                        <a:t>PHV (veh/</a:t>
                      </a:r>
                      <a:r>
                        <a:rPr lang="en-US" dirty="0" err="1"/>
                        <a:t>hr</a:t>
                      </a:r>
                      <a:r>
                        <a:rPr lang="en-US" dirty="0"/>
                        <a:t>)</a:t>
                      </a:r>
                    </a:p>
                  </a:txBody>
                  <a:tcPr/>
                </a:tc>
                <a:tc>
                  <a:txBody>
                    <a:bodyPr/>
                    <a:lstStyle/>
                    <a:p>
                      <a:pPr algn="ctr"/>
                      <a:r>
                        <a:rPr lang="en-US" dirty="0"/>
                        <a:t>PHF</a:t>
                      </a:r>
                    </a:p>
                  </a:txBody>
                  <a:tcPr/>
                </a:tc>
                <a:tc>
                  <a:txBody>
                    <a:bodyPr/>
                    <a:lstStyle/>
                    <a:p>
                      <a:pPr algn="ctr"/>
                      <a:r>
                        <a:rPr lang="en-US" dirty="0"/>
                        <a:t>DHV (veh/</a:t>
                      </a:r>
                      <a:r>
                        <a:rPr lang="en-US" dirty="0" err="1"/>
                        <a:t>hr</a:t>
                      </a:r>
                      <a:r>
                        <a:rPr lang="en-US" dirty="0"/>
                        <a:t>)</a:t>
                      </a:r>
                    </a:p>
                  </a:txBody>
                  <a:tcPr/>
                </a:tc>
                <a:extLst>
                  <a:ext uri="{0D108BD9-81ED-4DB2-BD59-A6C34878D82A}">
                    <a16:rowId xmlns:a16="http://schemas.microsoft.com/office/drawing/2014/main" val="4103193199"/>
                  </a:ext>
                </a:extLst>
              </a:tr>
              <a:tr h="539109">
                <a:tc>
                  <a:txBody>
                    <a:bodyPr/>
                    <a:lstStyle/>
                    <a:p>
                      <a:pPr algn="ctr"/>
                      <a:r>
                        <a:rPr lang="en-US" dirty="0"/>
                        <a:t>2:45 - 3:45 PM</a:t>
                      </a:r>
                    </a:p>
                  </a:txBody>
                  <a:tcPr/>
                </a:tc>
                <a:tc>
                  <a:txBody>
                    <a:bodyPr/>
                    <a:lstStyle/>
                    <a:p>
                      <a:pPr algn="ctr"/>
                      <a:r>
                        <a:rPr lang="en-US" dirty="0"/>
                        <a:t>1431</a:t>
                      </a:r>
                    </a:p>
                  </a:txBody>
                  <a:tcPr/>
                </a:tc>
                <a:tc>
                  <a:txBody>
                    <a:bodyPr/>
                    <a:lstStyle/>
                    <a:p>
                      <a:pPr algn="ctr"/>
                      <a:r>
                        <a:rPr lang="en-US" dirty="0"/>
                        <a:t>0.94</a:t>
                      </a:r>
                    </a:p>
                  </a:txBody>
                  <a:tcPr/>
                </a:tc>
                <a:tc>
                  <a:txBody>
                    <a:bodyPr/>
                    <a:lstStyle/>
                    <a:p>
                      <a:pPr algn="ctr"/>
                      <a:r>
                        <a:rPr lang="en-US" dirty="0"/>
                        <a:t>1524</a:t>
                      </a:r>
                    </a:p>
                  </a:txBody>
                  <a:tcPr/>
                </a:tc>
                <a:extLst>
                  <a:ext uri="{0D108BD9-81ED-4DB2-BD59-A6C34878D82A}">
                    <a16:rowId xmlns:a16="http://schemas.microsoft.com/office/drawing/2014/main" val="4129435169"/>
                  </a:ext>
                </a:extLst>
              </a:tr>
            </a:tbl>
          </a:graphicData>
        </a:graphic>
      </p:graphicFrame>
      <p:sp>
        <p:nvSpPr>
          <p:cNvPr id="4" name="Slide Number Placeholder 3">
            <a:extLst>
              <a:ext uri="{FF2B5EF4-FFF2-40B4-BE49-F238E27FC236}">
                <a16:creationId xmlns:a16="http://schemas.microsoft.com/office/drawing/2014/main" id="{83501F30-2DF5-484E-AF9B-A1E68635966C}"/>
              </a:ext>
            </a:extLst>
          </p:cNvPr>
          <p:cNvSpPr>
            <a:spLocks noGrp="1"/>
          </p:cNvSpPr>
          <p:nvPr>
            <p:ph type="sldNum" sz="quarter" idx="12"/>
          </p:nvPr>
        </p:nvSpPr>
        <p:spPr/>
        <p:txBody>
          <a:bodyPr/>
          <a:lstStyle/>
          <a:p>
            <a:fld id="{D2029518-0A9F-4FAC-88D9-DD15CF05FFBD}" type="slidenum">
              <a:rPr lang="en-US" smtClean="0"/>
              <a:t>18</a:t>
            </a:fld>
            <a:endParaRPr lang="en-US"/>
          </a:p>
        </p:txBody>
      </p:sp>
      <p:graphicFrame>
        <p:nvGraphicFramePr>
          <p:cNvPr id="7" name="Table 7">
            <a:extLst>
              <a:ext uri="{FF2B5EF4-FFF2-40B4-BE49-F238E27FC236}">
                <a16:creationId xmlns:a16="http://schemas.microsoft.com/office/drawing/2014/main" id="{6FC3BF2A-9702-4DFC-82AC-932DE838F14B}"/>
              </a:ext>
            </a:extLst>
          </p:cNvPr>
          <p:cNvGraphicFramePr>
            <a:graphicFrameLocks noGrp="1"/>
          </p:cNvGraphicFramePr>
          <p:nvPr>
            <p:extLst>
              <p:ext uri="{D42A27DB-BD31-4B8C-83A1-F6EECF244321}">
                <p14:modId xmlns:p14="http://schemas.microsoft.com/office/powerpoint/2010/main" val="1357046053"/>
              </p:ext>
            </p:extLst>
          </p:nvPr>
        </p:nvGraphicFramePr>
        <p:xfrm>
          <a:off x="1785577" y="3661966"/>
          <a:ext cx="9941366" cy="1810294"/>
        </p:xfrm>
        <a:graphic>
          <a:graphicData uri="http://schemas.openxmlformats.org/drawingml/2006/table">
            <a:tbl>
              <a:tblPr firstRow="1" bandRow="1">
                <a:tableStyleId>{5C22544A-7EE6-4342-B048-85BDC9FD1C3A}</a:tableStyleId>
              </a:tblPr>
              <a:tblGrid>
                <a:gridCol w="1659812">
                  <a:extLst>
                    <a:ext uri="{9D8B030D-6E8A-4147-A177-3AD203B41FA5}">
                      <a16:colId xmlns:a16="http://schemas.microsoft.com/office/drawing/2014/main" val="3346070799"/>
                    </a:ext>
                  </a:extLst>
                </a:gridCol>
                <a:gridCol w="1180579">
                  <a:extLst>
                    <a:ext uri="{9D8B030D-6E8A-4147-A177-3AD203B41FA5}">
                      <a16:colId xmlns:a16="http://schemas.microsoft.com/office/drawing/2014/main" val="4168615096"/>
                    </a:ext>
                  </a:extLst>
                </a:gridCol>
                <a:gridCol w="1420195">
                  <a:extLst>
                    <a:ext uri="{9D8B030D-6E8A-4147-A177-3AD203B41FA5}">
                      <a16:colId xmlns:a16="http://schemas.microsoft.com/office/drawing/2014/main" val="1839686613"/>
                    </a:ext>
                  </a:extLst>
                </a:gridCol>
                <a:gridCol w="1420195">
                  <a:extLst>
                    <a:ext uri="{9D8B030D-6E8A-4147-A177-3AD203B41FA5}">
                      <a16:colId xmlns:a16="http://schemas.microsoft.com/office/drawing/2014/main" val="291064246"/>
                    </a:ext>
                  </a:extLst>
                </a:gridCol>
                <a:gridCol w="1420195">
                  <a:extLst>
                    <a:ext uri="{9D8B030D-6E8A-4147-A177-3AD203B41FA5}">
                      <a16:colId xmlns:a16="http://schemas.microsoft.com/office/drawing/2014/main" val="3025391172"/>
                    </a:ext>
                  </a:extLst>
                </a:gridCol>
                <a:gridCol w="1420195">
                  <a:extLst>
                    <a:ext uri="{9D8B030D-6E8A-4147-A177-3AD203B41FA5}">
                      <a16:colId xmlns:a16="http://schemas.microsoft.com/office/drawing/2014/main" val="3437073759"/>
                    </a:ext>
                  </a:extLst>
                </a:gridCol>
                <a:gridCol w="1420195">
                  <a:extLst>
                    <a:ext uri="{9D8B030D-6E8A-4147-A177-3AD203B41FA5}">
                      <a16:colId xmlns:a16="http://schemas.microsoft.com/office/drawing/2014/main" val="2215730648"/>
                    </a:ext>
                  </a:extLst>
                </a:gridCol>
              </a:tblGrid>
              <a:tr h="566136">
                <a:tc>
                  <a:txBody>
                    <a:bodyPr/>
                    <a:lstStyle/>
                    <a:p>
                      <a:pPr algn="ctr"/>
                      <a:endParaRPr lang="en-US" dirty="0"/>
                    </a:p>
                  </a:txBody>
                  <a:tcPr/>
                </a:tc>
                <a:tc>
                  <a:txBody>
                    <a:bodyPr/>
                    <a:lstStyle/>
                    <a:p>
                      <a:pPr algn="ctr"/>
                      <a:r>
                        <a:rPr lang="en-US" dirty="0"/>
                        <a:t>PC</a:t>
                      </a:r>
                    </a:p>
                  </a:txBody>
                  <a:tcPr/>
                </a:tc>
                <a:tc>
                  <a:txBody>
                    <a:bodyPr/>
                    <a:lstStyle/>
                    <a:p>
                      <a:pPr algn="ctr"/>
                      <a:r>
                        <a:rPr lang="en-US" dirty="0"/>
                        <a:t>TAXI</a:t>
                      </a:r>
                    </a:p>
                  </a:txBody>
                  <a:tcPr/>
                </a:tc>
                <a:tc>
                  <a:txBody>
                    <a:bodyPr/>
                    <a:lstStyle/>
                    <a:p>
                      <a:pPr algn="ctr"/>
                      <a:r>
                        <a:rPr lang="en-US" dirty="0"/>
                        <a:t>MINIBUS</a:t>
                      </a:r>
                    </a:p>
                  </a:txBody>
                  <a:tcPr/>
                </a:tc>
                <a:tc>
                  <a:txBody>
                    <a:bodyPr/>
                    <a:lstStyle/>
                    <a:p>
                      <a:pPr algn="ctr"/>
                      <a:r>
                        <a:rPr lang="en-US" dirty="0"/>
                        <a:t>BUS</a:t>
                      </a:r>
                    </a:p>
                  </a:txBody>
                  <a:tcPr/>
                </a:tc>
                <a:tc>
                  <a:txBody>
                    <a:bodyPr/>
                    <a:lstStyle/>
                    <a:p>
                      <a:pPr algn="ctr"/>
                      <a:r>
                        <a:rPr lang="en-US" dirty="0"/>
                        <a:t>TRUCK</a:t>
                      </a:r>
                    </a:p>
                  </a:txBody>
                  <a:tcPr/>
                </a:tc>
                <a:tc>
                  <a:txBody>
                    <a:bodyPr/>
                    <a:lstStyle/>
                    <a:p>
                      <a:pPr algn="ctr"/>
                      <a:r>
                        <a:rPr lang="en-US" dirty="0"/>
                        <a:t>OTHERS</a:t>
                      </a:r>
                    </a:p>
                  </a:txBody>
                  <a:tcPr/>
                </a:tc>
                <a:extLst>
                  <a:ext uri="{0D108BD9-81ED-4DB2-BD59-A6C34878D82A}">
                    <a16:rowId xmlns:a16="http://schemas.microsoft.com/office/drawing/2014/main" val="3278199602"/>
                  </a:ext>
                </a:extLst>
              </a:tr>
              <a:tr h="574000">
                <a:tc>
                  <a:txBody>
                    <a:bodyPr/>
                    <a:lstStyle/>
                    <a:p>
                      <a:pPr algn="ctr"/>
                      <a:r>
                        <a:rPr lang="en-US" dirty="0"/>
                        <a:t>TOTAL</a:t>
                      </a:r>
                    </a:p>
                  </a:txBody>
                  <a:tcPr/>
                </a:tc>
                <a:tc>
                  <a:txBody>
                    <a:bodyPr/>
                    <a:lstStyle/>
                    <a:p>
                      <a:pPr algn="ctr"/>
                      <a:r>
                        <a:rPr lang="en-US" dirty="0"/>
                        <a:t>6089</a:t>
                      </a:r>
                    </a:p>
                  </a:txBody>
                  <a:tcPr/>
                </a:tc>
                <a:tc>
                  <a:txBody>
                    <a:bodyPr/>
                    <a:lstStyle/>
                    <a:p>
                      <a:pPr algn="ctr"/>
                      <a:r>
                        <a:rPr lang="en-US" dirty="0"/>
                        <a:t>1299</a:t>
                      </a:r>
                    </a:p>
                  </a:txBody>
                  <a:tcPr/>
                </a:tc>
                <a:tc>
                  <a:txBody>
                    <a:bodyPr/>
                    <a:lstStyle/>
                    <a:p>
                      <a:pPr algn="ctr"/>
                      <a:r>
                        <a:rPr lang="en-US" dirty="0"/>
                        <a:t>189</a:t>
                      </a:r>
                    </a:p>
                  </a:txBody>
                  <a:tcPr/>
                </a:tc>
                <a:tc>
                  <a:txBody>
                    <a:bodyPr/>
                    <a:lstStyle/>
                    <a:p>
                      <a:pPr algn="ctr"/>
                      <a:r>
                        <a:rPr lang="en-US" dirty="0"/>
                        <a:t>42</a:t>
                      </a:r>
                    </a:p>
                  </a:txBody>
                  <a:tcPr/>
                </a:tc>
                <a:tc>
                  <a:txBody>
                    <a:bodyPr/>
                    <a:lstStyle/>
                    <a:p>
                      <a:pPr algn="ctr"/>
                      <a:r>
                        <a:rPr lang="en-US" dirty="0"/>
                        <a:t>575</a:t>
                      </a:r>
                    </a:p>
                  </a:txBody>
                  <a:tcPr/>
                </a:tc>
                <a:tc>
                  <a:txBody>
                    <a:bodyPr/>
                    <a:lstStyle/>
                    <a:p>
                      <a:pPr algn="ctr"/>
                      <a:r>
                        <a:rPr lang="en-US" dirty="0"/>
                        <a:t>465</a:t>
                      </a:r>
                    </a:p>
                  </a:txBody>
                  <a:tcPr/>
                </a:tc>
                <a:extLst>
                  <a:ext uri="{0D108BD9-81ED-4DB2-BD59-A6C34878D82A}">
                    <a16:rowId xmlns:a16="http://schemas.microsoft.com/office/drawing/2014/main" val="3831416030"/>
                  </a:ext>
                </a:extLst>
              </a:tr>
              <a:tr h="670158">
                <a:tc>
                  <a:txBody>
                    <a:bodyPr/>
                    <a:lstStyle/>
                    <a:p>
                      <a:pPr algn="ctr"/>
                      <a:r>
                        <a:rPr lang="en-US" sz="1800" dirty="0"/>
                        <a:t>PERCENTAGE </a:t>
                      </a:r>
                    </a:p>
                  </a:txBody>
                  <a:tcPr/>
                </a:tc>
                <a:tc>
                  <a:txBody>
                    <a:bodyPr/>
                    <a:lstStyle/>
                    <a:p>
                      <a:pPr algn="ctr"/>
                      <a:r>
                        <a:rPr lang="en-US" dirty="0"/>
                        <a:t>71.55</a:t>
                      </a:r>
                    </a:p>
                  </a:txBody>
                  <a:tcPr/>
                </a:tc>
                <a:tc>
                  <a:txBody>
                    <a:bodyPr/>
                    <a:lstStyle/>
                    <a:p>
                      <a:pPr algn="ctr"/>
                      <a:r>
                        <a:rPr lang="en-US" dirty="0"/>
                        <a:t>14.09</a:t>
                      </a:r>
                    </a:p>
                  </a:txBody>
                  <a:tcPr/>
                </a:tc>
                <a:tc>
                  <a:txBody>
                    <a:bodyPr/>
                    <a:lstStyle/>
                    <a:p>
                      <a:pPr algn="ctr"/>
                      <a:r>
                        <a:rPr lang="en-US" dirty="0"/>
                        <a:t>1.98</a:t>
                      </a:r>
                    </a:p>
                  </a:txBody>
                  <a:tcPr/>
                </a:tc>
                <a:tc>
                  <a:txBody>
                    <a:bodyPr/>
                    <a:lstStyle/>
                    <a:p>
                      <a:pPr algn="ctr"/>
                      <a:r>
                        <a:rPr lang="en-US" dirty="0"/>
                        <a:t>0.38</a:t>
                      </a:r>
                    </a:p>
                  </a:txBody>
                  <a:tcPr/>
                </a:tc>
                <a:tc>
                  <a:txBody>
                    <a:bodyPr/>
                    <a:lstStyle/>
                    <a:p>
                      <a:pPr algn="ctr"/>
                      <a:r>
                        <a:rPr lang="en-US" dirty="0"/>
                        <a:t>6.52</a:t>
                      </a:r>
                    </a:p>
                  </a:txBody>
                  <a:tcPr/>
                </a:tc>
                <a:tc>
                  <a:txBody>
                    <a:bodyPr/>
                    <a:lstStyle/>
                    <a:p>
                      <a:pPr algn="ctr"/>
                      <a:r>
                        <a:rPr lang="en-US" dirty="0"/>
                        <a:t>5.46</a:t>
                      </a:r>
                    </a:p>
                  </a:txBody>
                  <a:tcPr/>
                </a:tc>
                <a:extLst>
                  <a:ext uri="{0D108BD9-81ED-4DB2-BD59-A6C34878D82A}">
                    <a16:rowId xmlns:a16="http://schemas.microsoft.com/office/drawing/2014/main" val="444030752"/>
                  </a:ext>
                </a:extLst>
              </a:tr>
            </a:tbl>
          </a:graphicData>
        </a:graphic>
      </p:graphicFrame>
      <p:sp>
        <p:nvSpPr>
          <p:cNvPr id="9" name="TextBox 8">
            <a:extLst>
              <a:ext uri="{FF2B5EF4-FFF2-40B4-BE49-F238E27FC236}">
                <a16:creationId xmlns:a16="http://schemas.microsoft.com/office/drawing/2014/main" id="{B4776106-F5D0-4AC0-B332-E6F4DC3CB6CE}"/>
              </a:ext>
            </a:extLst>
          </p:cNvPr>
          <p:cNvSpPr txBox="1"/>
          <p:nvPr/>
        </p:nvSpPr>
        <p:spPr>
          <a:xfrm>
            <a:off x="5297071" y="845130"/>
            <a:ext cx="3016578" cy="307777"/>
          </a:xfrm>
          <a:prstGeom prst="rect">
            <a:avLst/>
          </a:prstGeom>
          <a:noFill/>
        </p:spPr>
        <p:txBody>
          <a:bodyPr wrap="square" rtlCol="0">
            <a:spAutoFit/>
          </a:bodyPr>
          <a:lstStyle/>
          <a:p>
            <a:r>
              <a:rPr lang="en-US" sz="1400" b="1" dirty="0"/>
              <a:t>Table 3.1 : Traffic Count Results</a:t>
            </a:r>
          </a:p>
        </p:txBody>
      </p:sp>
      <p:sp>
        <p:nvSpPr>
          <p:cNvPr id="10" name="TextBox 9">
            <a:extLst>
              <a:ext uri="{FF2B5EF4-FFF2-40B4-BE49-F238E27FC236}">
                <a16:creationId xmlns:a16="http://schemas.microsoft.com/office/drawing/2014/main" id="{71BBC4C4-D1D1-4EE4-851B-7A5DF61CF11A}"/>
              </a:ext>
            </a:extLst>
          </p:cNvPr>
          <p:cNvSpPr txBox="1"/>
          <p:nvPr/>
        </p:nvSpPr>
        <p:spPr>
          <a:xfrm>
            <a:off x="5249541" y="3196034"/>
            <a:ext cx="3111638" cy="307777"/>
          </a:xfrm>
          <a:prstGeom prst="rect">
            <a:avLst/>
          </a:prstGeom>
          <a:noFill/>
        </p:spPr>
        <p:txBody>
          <a:bodyPr wrap="square" rtlCol="0">
            <a:spAutoFit/>
          </a:bodyPr>
          <a:lstStyle/>
          <a:p>
            <a:r>
              <a:rPr lang="en-US" sz="1400" b="1" dirty="0"/>
              <a:t>Table 3.2 : Vehicles Classification</a:t>
            </a:r>
          </a:p>
        </p:txBody>
      </p:sp>
    </p:spTree>
    <p:extLst>
      <p:ext uri="{BB962C8B-B14F-4D97-AF65-F5344CB8AC3E}">
        <p14:creationId xmlns:p14="http://schemas.microsoft.com/office/powerpoint/2010/main" val="2075591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88B5F8-DD63-402C-90FD-8EC6B7759EFF}"/>
              </a:ext>
            </a:extLst>
          </p:cNvPr>
          <p:cNvSpPr>
            <a:spLocks noGrp="1"/>
          </p:cNvSpPr>
          <p:nvPr>
            <p:ph type="title"/>
          </p:nvPr>
        </p:nvSpPr>
        <p:spPr>
          <a:xfrm>
            <a:off x="2592925" y="437931"/>
            <a:ext cx="8911687" cy="1280890"/>
          </a:xfrm>
        </p:spPr>
        <p:txBody>
          <a:bodyPr>
            <a:normAutofit/>
          </a:bodyPr>
          <a:lstStyle/>
          <a:p>
            <a:r>
              <a:rPr lang="en-US" sz="4200" dirty="0"/>
              <a:t>CH 4 TRAFFIC ANALYSIS</a:t>
            </a:r>
          </a:p>
        </p:txBody>
      </p:sp>
      <p:sp>
        <p:nvSpPr>
          <p:cNvPr id="3" name="Content Placeholder 2">
            <a:extLst>
              <a:ext uri="{FF2B5EF4-FFF2-40B4-BE49-F238E27FC236}">
                <a16:creationId xmlns:a16="http://schemas.microsoft.com/office/drawing/2014/main" id="{A2905EAD-C5F6-474B-9662-6D95ABD31F44}"/>
              </a:ext>
            </a:extLst>
          </p:cNvPr>
          <p:cNvSpPr>
            <a:spLocks noGrp="1"/>
          </p:cNvSpPr>
          <p:nvPr>
            <p:ph idx="1"/>
          </p:nvPr>
        </p:nvSpPr>
        <p:spPr>
          <a:xfrm>
            <a:off x="2589212" y="1540189"/>
            <a:ext cx="9486524" cy="2777287"/>
          </a:xfrm>
        </p:spPr>
        <p:txBody>
          <a:bodyPr/>
          <a:lstStyle/>
          <a:p>
            <a:pPr marL="0" indent="0">
              <a:buNone/>
            </a:pPr>
            <a:r>
              <a:rPr lang="en-US" sz="2400" dirty="0"/>
              <a:t>Two conditions will be considered:</a:t>
            </a:r>
          </a:p>
          <a:p>
            <a:pPr>
              <a:buFont typeface="Arial" panose="020B0604020202020204" pitchFamily="34" charset="0"/>
              <a:buChar char="•"/>
            </a:pPr>
            <a:r>
              <a:rPr lang="en-US" sz="2400" dirty="0"/>
              <a:t>Existing conditions for the street.</a:t>
            </a:r>
          </a:p>
          <a:p>
            <a:pPr>
              <a:buFont typeface="Arial" panose="020B0604020202020204" pitchFamily="34" charset="0"/>
              <a:buChar char="•"/>
            </a:pPr>
            <a:r>
              <a:rPr lang="en-US" sz="2400" dirty="0"/>
              <a:t>Future conditions for the street</a:t>
            </a:r>
          </a:p>
          <a:p>
            <a:endParaRPr lang="en-US" dirty="0"/>
          </a:p>
          <a:p>
            <a:pPr>
              <a:buFont typeface="Wingdings" panose="05000000000000000000" pitchFamily="2" charset="2"/>
              <a:buChar char="v"/>
            </a:pPr>
            <a:r>
              <a:rPr lang="en-US" sz="2400" dirty="0"/>
              <a:t>Since the street is of  CLASS I, LOS depends on the Percent Time Spent Following (PTSF) and Average Travel Speed (ATS).</a:t>
            </a:r>
          </a:p>
          <a:p>
            <a:pPr>
              <a:buFont typeface="Wingdings" panose="05000000000000000000" pitchFamily="2" charset="2"/>
              <a:buChar char="v"/>
            </a:pPr>
            <a:endParaRPr lang="en-US" sz="2400" dirty="0"/>
          </a:p>
        </p:txBody>
      </p:sp>
      <p:sp>
        <p:nvSpPr>
          <p:cNvPr id="4" name="Slide Number Placeholder 3">
            <a:extLst>
              <a:ext uri="{FF2B5EF4-FFF2-40B4-BE49-F238E27FC236}">
                <a16:creationId xmlns:a16="http://schemas.microsoft.com/office/drawing/2014/main" id="{E9B0A056-87E3-4B43-8321-85FC0F4991CD}"/>
              </a:ext>
            </a:extLst>
          </p:cNvPr>
          <p:cNvSpPr>
            <a:spLocks noGrp="1"/>
          </p:cNvSpPr>
          <p:nvPr>
            <p:ph type="sldNum" sz="quarter" idx="12"/>
          </p:nvPr>
        </p:nvSpPr>
        <p:spPr/>
        <p:txBody>
          <a:bodyPr/>
          <a:lstStyle/>
          <a:p>
            <a:fld id="{D2029518-0A9F-4FAC-88D9-DD15CF05FFBD}" type="slidenum">
              <a:rPr lang="en-US" smtClean="0"/>
              <a:t>19</a:t>
            </a:fld>
            <a:endParaRPr lang="en-US"/>
          </a:p>
        </p:txBody>
      </p:sp>
      <p:pic>
        <p:nvPicPr>
          <p:cNvPr id="5" name="صورة 1">
            <a:extLst>
              <a:ext uri="{FF2B5EF4-FFF2-40B4-BE49-F238E27FC236}">
                <a16:creationId xmlns:a16="http://schemas.microsoft.com/office/drawing/2014/main" id="{59D4CA25-65A4-4B05-87B2-8B8FB02C4BB2}"/>
              </a:ext>
            </a:extLst>
          </p:cNvPr>
          <p:cNvPicPr/>
          <p:nvPr/>
        </p:nvPicPr>
        <p:blipFill rotWithShape="1">
          <a:blip r:embed="rId2">
            <a:extLst>
              <a:ext uri="{28A0092B-C50C-407E-A947-70E740481C1C}">
                <a14:useLocalDpi xmlns:a14="http://schemas.microsoft.com/office/drawing/2010/main" val="0"/>
              </a:ext>
            </a:extLst>
          </a:blip>
          <a:srcRect t="11683"/>
          <a:stretch/>
        </p:blipFill>
        <p:spPr bwMode="auto">
          <a:xfrm>
            <a:off x="3044858" y="4917322"/>
            <a:ext cx="8352148" cy="1673831"/>
          </a:xfrm>
          <a:prstGeom prst="rect">
            <a:avLst/>
          </a:prstGeom>
          <a:noFill/>
          <a:ln>
            <a:noFill/>
          </a:ln>
          <a:extLst>
            <a:ext uri="{53640926-AAD7-44D8-BBD7-CCE9431645EC}">
              <a14:shadowObscured xmlns:a14="http://schemas.microsoft.com/office/drawing/2010/main"/>
            </a:ext>
          </a:extLst>
        </p:spPr>
      </p:pic>
      <p:sp>
        <p:nvSpPr>
          <p:cNvPr id="7" name="TextBox 6">
            <a:extLst>
              <a:ext uri="{FF2B5EF4-FFF2-40B4-BE49-F238E27FC236}">
                <a16:creationId xmlns:a16="http://schemas.microsoft.com/office/drawing/2014/main" id="{81408479-0734-4D75-977D-F340B96CD603}"/>
              </a:ext>
            </a:extLst>
          </p:cNvPr>
          <p:cNvSpPr txBox="1"/>
          <p:nvPr/>
        </p:nvSpPr>
        <p:spPr>
          <a:xfrm>
            <a:off x="4967925" y="4517574"/>
            <a:ext cx="3836710" cy="584775"/>
          </a:xfrm>
          <a:prstGeom prst="rect">
            <a:avLst/>
          </a:prstGeom>
          <a:noFill/>
        </p:spPr>
        <p:txBody>
          <a:bodyPr wrap="square" rtlCol="0">
            <a:spAutoFit/>
          </a:bodyPr>
          <a:lstStyle/>
          <a:p>
            <a:r>
              <a:rPr lang="en-US" sz="1400" b="1" dirty="0"/>
              <a:t>Table 4.1 : LOS Criteria for Class I streets</a:t>
            </a:r>
          </a:p>
          <a:p>
            <a:endParaRPr lang="en-US" dirty="0"/>
          </a:p>
        </p:txBody>
      </p:sp>
    </p:spTree>
    <p:extLst>
      <p:ext uri="{BB962C8B-B14F-4D97-AF65-F5344CB8AC3E}">
        <p14:creationId xmlns:p14="http://schemas.microsoft.com/office/powerpoint/2010/main" val="2627480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56251-C52F-489E-8052-B78B5E0A55E5}"/>
              </a:ext>
            </a:extLst>
          </p:cNvPr>
          <p:cNvSpPr>
            <a:spLocks noGrp="1"/>
          </p:cNvSpPr>
          <p:nvPr>
            <p:ph type="title"/>
          </p:nvPr>
        </p:nvSpPr>
        <p:spPr/>
        <p:txBody>
          <a:bodyPr>
            <a:normAutofit/>
          </a:bodyPr>
          <a:lstStyle/>
          <a:p>
            <a:r>
              <a:rPr lang="en-US" sz="4200" dirty="0"/>
              <a:t>Contents:</a:t>
            </a:r>
          </a:p>
        </p:txBody>
      </p:sp>
      <p:sp>
        <p:nvSpPr>
          <p:cNvPr id="3" name="Content Placeholder 2">
            <a:extLst>
              <a:ext uri="{FF2B5EF4-FFF2-40B4-BE49-F238E27FC236}">
                <a16:creationId xmlns:a16="http://schemas.microsoft.com/office/drawing/2014/main" id="{CB00CCDE-F646-4973-AE02-48BE49DCEC23}"/>
              </a:ext>
            </a:extLst>
          </p:cNvPr>
          <p:cNvSpPr>
            <a:spLocks noGrp="1"/>
          </p:cNvSpPr>
          <p:nvPr>
            <p:ph idx="1"/>
          </p:nvPr>
        </p:nvSpPr>
        <p:spPr>
          <a:xfrm>
            <a:off x="2589212" y="1819469"/>
            <a:ext cx="8915400" cy="4414421"/>
          </a:xfrm>
        </p:spPr>
        <p:txBody>
          <a:bodyPr>
            <a:normAutofit/>
          </a:bodyPr>
          <a:lstStyle/>
          <a:p>
            <a:r>
              <a:rPr lang="en-US" sz="2400" dirty="0"/>
              <a:t>Project description</a:t>
            </a:r>
          </a:p>
          <a:p>
            <a:r>
              <a:rPr lang="en-US" sz="2400" dirty="0"/>
              <a:t>Methodology</a:t>
            </a:r>
          </a:p>
          <a:p>
            <a:r>
              <a:rPr lang="en-US" sz="2400" dirty="0"/>
              <a:t>Data Collection</a:t>
            </a:r>
          </a:p>
          <a:p>
            <a:r>
              <a:rPr lang="en-US" sz="2400" dirty="0"/>
              <a:t>Traffic Analysis</a:t>
            </a:r>
          </a:p>
          <a:p>
            <a:r>
              <a:rPr lang="en-US" sz="2400" dirty="0"/>
              <a:t>Geometric Design</a:t>
            </a:r>
          </a:p>
          <a:p>
            <a:r>
              <a:rPr lang="en-US" sz="2400" dirty="0"/>
              <a:t>Pavement Design</a:t>
            </a:r>
          </a:p>
          <a:p>
            <a:r>
              <a:rPr lang="en-US" sz="2400" dirty="0"/>
              <a:t>Traffic Control Devices </a:t>
            </a:r>
          </a:p>
          <a:p>
            <a:r>
              <a:rPr lang="en-US" sz="2400" dirty="0"/>
              <a:t>Bill of Quantity and Cost</a:t>
            </a:r>
          </a:p>
          <a:p>
            <a:r>
              <a:rPr lang="en-US" sz="2400"/>
              <a:t>Conclusion </a:t>
            </a:r>
            <a:r>
              <a:rPr lang="en-US" sz="2400" dirty="0"/>
              <a:t>and Recommendations</a:t>
            </a:r>
          </a:p>
        </p:txBody>
      </p:sp>
      <p:sp>
        <p:nvSpPr>
          <p:cNvPr id="4" name="Slide Number Placeholder 3">
            <a:extLst>
              <a:ext uri="{FF2B5EF4-FFF2-40B4-BE49-F238E27FC236}">
                <a16:creationId xmlns:a16="http://schemas.microsoft.com/office/drawing/2014/main" id="{D8E7D1E2-C232-4611-93C1-FE78208F2F9B}"/>
              </a:ext>
            </a:extLst>
          </p:cNvPr>
          <p:cNvSpPr>
            <a:spLocks noGrp="1"/>
          </p:cNvSpPr>
          <p:nvPr>
            <p:ph type="sldNum" sz="quarter" idx="12"/>
          </p:nvPr>
        </p:nvSpPr>
        <p:spPr/>
        <p:txBody>
          <a:bodyPr/>
          <a:lstStyle/>
          <a:p>
            <a:fld id="{D2029518-0A9F-4FAC-88D9-DD15CF05FFBD}" type="slidenum">
              <a:rPr lang="en-US" smtClean="0"/>
              <a:t>2</a:t>
            </a:fld>
            <a:endParaRPr lang="en-US"/>
          </a:p>
        </p:txBody>
      </p:sp>
    </p:spTree>
    <p:extLst>
      <p:ext uri="{BB962C8B-B14F-4D97-AF65-F5344CB8AC3E}">
        <p14:creationId xmlns:p14="http://schemas.microsoft.com/office/powerpoint/2010/main" val="34885432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5E3B6DF-14CB-42B7-9B95-ED8C3178B5E2}"/>
              </a:ext>
            </a:extLst>
          </p:cNvPr>
          <p:cNvSpPr>
            <a:spLocks noGrp="1"/>
          </p:cNvSpPr>
          <p:nvPr>
            <p:ph idx="1"/>
          </p:nvPr>
        </p:nvSpPr>
        <p:spPr>
          <a:xfrm>
            <a:off x="2589211" y="1743960"/>
            <a:ext cx="9477097" cy="4637986"/>
          </a:xfrm>
        </p:spPr>
        <p:txBody>
          <a:bodyPr>
            <a:normAutofit/>
          </a:bodyPr>
          <a:lstStyle/>
          <a:p>
            <a:r>
              <a:rPr lang="en-US" sz="2800" dirty="0"/>
              <a:t>4.1 Analysis of the Existing Conditions</a:t>
            </a:r>
          </a:p>
          <a:p>
            <a:endParaRPr lang="en-US" sz="2800" dirty="0"/>
          </a:p>
          <a:p>
            <a:pPr marL="0" indent="0">
              <a:buNone/>
            </a:pPr>
            <a:r>
              <a:rPr lang="en-US" sz="2000" dirty="0"/>
              <a:t>The terrain is level, with length equals  5200 m and right of way = 22 m.</a:t>
            </a:r>
          </a:p>
          <a:p>
            <a:pPr marL="0" indent="0">
              <a:buNone/>
            </a:pPr>
            <a:r>
              <a:rPr lang="en-US" sz="2000" dirty="0"/>
              <a:t>First, we need to determine all the required input data from data collected and tables of HCM, then adjust them with the equations.</a:t>
            </a:r>
          </a:p>
          <a:p>
            <a:pPr marL="0" indent="0">
              <a:buNone/>
            </a:pPr>
            <a:r>
              <a:rPr lang="en-US" sz="2000" dirty="0"/>
              <a:t>We get that:</a:t>
            </a:r>
          </a:p>
          <a:p>
            <a:pPr marL="0" indent="0">
              <a:buNone/>
            </a:pPr>
            <a:r>
              <a:rPr lang="en-US" sz="2000" dirty="0"/>
              <a:t>The shoulder width is 1m and the lane width is 3.6 m, so f</a:t>
            </a:r>
            <a:r>
              <a:rPr lang="en-US" sz="2000" baseline="-25000" dirty="0"/>
              <a:t>LS</a:t>
            </a:r>
            <a:r>
              <a:rPr lang="en-US" sz="2000" dirty="0"/>
              <a:t> = 4.9 Km/h.</a:t>
            </a:r>
          </a:p>
          <a:p>
            <a:pPr marL="0" indent="0">
              <a:buNone/>
            </a:pPr>
            <a:r>
              <a:rPr lang="en-US" sz="2000" dirty="0"/>
              <a:t>There are one access point, while the length of the street is approximately 5.2 Km, so </a:t>
            </a:r>
            <a:r>
              <a:rPr lang="en-US" sz="2000" dirty="0" err="1"/>
              <a:t>f</a:t>
            </a:r>
            <a:r>
              <a:rPr lang="en-US" sz="2000" baseline="-25000" dirty="0" err="1"/>
              <a:t>A</a:t>
            </a:r>
            <a:r>
              <a:rPr lang="en-US" sz="2000" dirty="0"/>
              <a:t> = 0.0 Km/h.</a:t>
            </a:r>
          </a:p>
          <a:p>
            <a:endParaRPr lang="en-US" dirty="0"/>
          </a:p>
        </p:txBody>
      </p:sp>
      <p:sp>
        <p:nvSpPr>
          <p:cNvPr id="4" name="Slide Number Placeholder 3">
            <a:extLst>
              <a:ext uri="{FF2B5EF4-FFF2-40B4-BE49-F238E27FC236}">
                <a16:creationId xmlns:a16="http://schemas.microsoft.com/office/drawing/2014/main" id="{1A95A17E-0E71-4FB9-91F3-DDD5D3585028}"/>
              </a:ext>
            </a:extLst>
          </p:cNvPr>
          <p:cNvSpPr>
            <a:spLocks noGrp="1"/>
          </p:cNvSpPr>
          <p:nvPr>
            <p:ph type="sldNum" sz="quarter" idx="12"/>
          </p:nvPr>
        </p:nvSpPr>
        <p:spPr/>
        <p:txBody>
          <a:bodyPr/>
          <a:lstStyle/>
          <a:p>
            <a:fld id="{D2029518-0A9F-4FAC-88D9-DD15CF05FFBD}" type="slidenum">
              <a:rPr lang="en-US" smtClean="0"/>
              <a:t>20</a:t>
            </a:fld>
            <a:endParaRPr lang="en-US"/>
          </a:p>
        </p:txBody>
      </p:sp>
    </p:spTree>
    <p:extLst>
      <p:ext uri="{BB962C8B-B14F-4D97-AF65-F5344CB8AC3E}">
        <p14:creationId xmlns:p14="http://schemas.microsoft.com/office/powerpoint/2010/main" val="8188601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4EF8DDB-5465-41A5-BFED-4FADEAE8C2C4}"/>
              </a:ext>
            </a:extLst>
          </p:cNvPr>
          <p:cNvSpPr>
            <a:spLocks noGrp="1"/>
          </p:cNvSpPr>
          <p:nvPr>
            <p:ph idx="1"/>
          </p:nvPr>
        </p:nvSpPr>
        <p:spPr>
          <a:xfrm>
            <a:off x="2494944" y="247934"/>
            <a:ext cx="8915400" cy="1809946"/>
          </a:xfrm>
        </p:spPr>
        <p:txBody>
          <a:bodyPr/>
          <a:lstStyle/>
          <a:p>
            <a:pPr marL="0" indent="0">
              <a:buNone/>
            </a:pPr>
            <a:r>
              <a:rPr lang="en-US" sz="2000" dirty="0"/>
              <a:t>Percent of no-passing zones is about 60%</a:t>
            </a:r>
          </a:p>
          <a:p>
            <a:pPr marL="0" indent="0">
              <a:buNone/>
            </a:pPr>
            <a:br>
              <a:rPr lang="en-US" sz="2000" dirty="0"/>
            </a:br>
            <a:r>
              <a:rPr lang="en-US" sz="2000" dirty="0" err="1"/>
              <a:t>V</a:t>
            </a:r>
            <a:r>
              <a:rPr lang="en-US" sz="2000" baseline="-25000" dirty="0" err="1"/>
              <a:t>d</a:t>
            </a:r>
            <a:r>
              <a:rPr lang="en-US" sz="2000" baseline="-25000" dirty="0"/>
              <a:t>  </a:t>
            </a:r>
            <a:r>
              <a:rPr lang="en-US" sz="2000" dirty="0"/>
              <a:t> = 750 veh/h, V</a:t>
            </a:r>
            <a:r>
              <a:rPr lang="en-US" sz="2000" baseline="-25000" dirty="0"/>
              <a:t>O</a:t>
            </a:r>
            <a:r>
              <a:rPr lang="en-US" sz="2000" dirty="0"/>
              <a:t> = 681 veh/h, PHF = 0.94.</a:t>
            </a:r>
          </a:p>
          <a:p>
            <a:pPr marL="0" indent="0">
              <a:buNone/>
            </a:pPr>
            <a:r>
              <a:rPr lang="en-US" sz="2000" dirty="0"/>
              <a:t>P</a:t>
            </a:r>
            <a:r>
              <a:rPr lang="en-US" sz="2000" baseline="-25000" dirty="0"/>
              <a:t>T</a:t>
            </a:r>
            <a:r>
              <a:rPr lang="en-US" sz="2000" dirty="0"/>
              <a:t> = 8.9%, P</a:t>
            </a:r>
            <a:r>
              <a:rPr lang="en-US" sz="2000" baseline="-25000" dirty="0"/>
              <a:t>R</a:t>
            </a:r>
            <a:r>
              <a:rPr lang="en-US" sz="2000" dirty="0"/>
              <a:t> = 0%, so E</a:t>
            </a:r>
            <a:r>
              <a:rPr lang="en-US" sz="2000" baseline="-25000" dirty="0"/>
              <a:t>T</a:t>
            </a:r>
            <a:r>
              <a:rPr lang="en-US" sz="2000" dirty="0"/>
              <a:t> = 1.1 and </a:t>
            </a:r>
            <a:r>
              <a:rPr lang="en-US" dirty="0"/>
              <a:t>E</a:t>
            </a:r>
            <a:r>
              <a:rPr lang="en-US" baseline="-25000" dirty="0"/>
              <a:t>R</a:t>
            </a:r>
            <a:r>
              <a:rPr lang="en-US" dirty="0"/>
              <a:t>  = 1.0.</a:t>
            </a:r>
            <a:endParaRPr lang="en-US" sz="2000" dirty="0"/>
          </a:p>
          <a:p>
            <a:endParaRPr lang="en-US" dirty="0"/>
          </a:p>
        </p:txBody>
      </p:sp>
      <p:sp>
        <p:nvSpPr>
          <p:cNvPr id="4" name="Slide Number Placeholder 3">
            <a:extLst>
              <a:ext uri="{FF2B5EF4-FFF2-40B4-BE49-F238E27FC236}">
                <a16:creationId xmlns:a16="http://schemas.microsoft.com/office/drawing/2014/main" id="{B9A963A9-0B22-49F1-8810-5AC719B1D5AB}"/>
              </a:ext>
            </a:extLst>
          </p:cNvPr>
          <p:cNvSpPr>
            <a:spLocks noGrp="1"/>
          </p:cNvSpPr>
          <p:nvPr>
            <p:ph type="sldNum" sz="quarter" idx="12"/>
          </p:nvPr>
        </p:nvSpPr>
        <p:spPr/>
        <p:txBody>
          <a:bodyPr/>
          <a:lstStyle/>
          <a:p>
            <a:fld id="{D2029518-0A9F-4FAC-88D9-DD15CF05FFBD}" type="slidenum">
              <a:rPr lang="en-US" smtClean="0"/>
              <a:t>21</a:t>
            </a:fld>
            <a:endParaRPr lang="en-US"/>
          </a:p>
        </p:txBody>
      </p:sp>
      <p:pic>
        <p:nvPicPr>
          <p:cNvPr id="5" name="Picture 4">
            <a:extLst>
              <a:ext uri="{FF2B5EF4-FFF2-40B4-BE49-F238E27FC236}">
                <a16:creationId xmlns:a16="http://schemas.microsoft.com/office/drawing/2014/main" id="{C0003F69-5932-4B6C-817E-4840BBE050AF}"/>
              </a:ext>
            </a:extLst>
          </p:cNvPr>
          <p:cNvPicPr/>
          <p:nvPr/>
        </p:nvPicPr>
        <p:blipFill>
          <a:blip r:embed="rId3">
            <a:extLst>
              <a:ext uri="{28A0092B-C50C-407E-A947-70E740481C1C}">
                <a14:useLocalDpi xmlns:a14="http://schemas.microsoft.com/office/drawing/2010/main" val="0"/>
              </a:ext>
            </a:extLst>
          </a:blip>
          <a:stretch>
            <a:fillRect/>
          </a:stretch>
        </p:blipFill>
        <p:spPr>
          <a:xfrm>
            <a:off x="2589211" y="2057880"/>
            <a:ext cx="7695431" cy="4107250"/>
          </a:xfrm>
          <a:prstGeom prst="rect">
            <a:avLst/>
          </a:prstGeom>
        </p:spPr>
      </p:pic>
      <p:sp>
        <p:nvSpPr>
          <p:cNvPr id="6" name="TextBox 5">
            <a:extLst>
              <a:ext uri="{FF2B5EF4-FFF2-40B4-BE49-F238E27FC236}">
                <a16:creationId xmlns:a16="http://schemas.microsoft.com/office/drawing/2014/main" id="{859385A9-C5AE-4FC0-80E9-B2969FEC7954}"/>
              </a:ext>
            </a:extLst>
          </p:cNvPr>
          <p:cNvSpPr txBox="1"/>
          <p:nvPr/>
        </p:nvSpPr>
        <p:spPr>
          <a:xfrm>
            <a:off x="5122674" y="6273225"/>
            <a:ext cx="2307996" cy="584775"/>
          </a:xfrm>
          <a:prstGeom prst="rect">
            <a:avLst/>
          </a:prstGeom>
          <a:noFill/>
        </p:spPr>
        <p:txBody>
          <a:bodyPr wrap="square" rtlCol="0">
            <a:spAutoFit/>
          </a:bodyPr>
          <a:lstStyle/>
          <a:p>
            <a:r>
              <a:rPr lang="en-US" sz="1400" b="1" dirty="0"/>
              <a:t>Figure 4.1 : Input Data</a:t>
            </a:r>
          </a:p>
          <a:p>
            <a:endParaRPr lang="en-US" dirty="0"/>
          </a:p>
        </p:txBody>
      </p:sp>
    </p:spTree>
    <p:extLst>
      <p:ext uri="{BB962C8B-B14F-4D97-AF65-F5344CB8AC3E}">
        <p14:creationId xmlns:p14="http://schemas.microsoft.com/office/powerpoint/2010/main" val="42035412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7C2567F0-7461-4920-B261-2341BD70F8E6}"/>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884603" y="480767"/>
            <a:ext cx="6645896" cy="5420412"/>
          </a:xfrm>
          <a:prstGeom prst="rect">
            <a:avLst/>
          </a:prstGeom>
        </p:spPr>
      </p:pic>
      <p:sp>
        <p:nvSpPr>
          <p:cNvPr id="4" name="Slide Number Placeholder 3">
            <a:extLst>
              <a:ext uri="{FF2B5EF4-FFF2-40B4-BE49-F238E27FC236}">
                <a16:creationId xmlns:a16="http://schemas.microsoft.com/office/drawing/2014/main" id="{C2E7C6A3-7BEC-4B62-ABD9-0139C98E06E4}"/>
              </a:ext>
            </a:extLst>
          </p:cNvPr>
          <p:cNvSpPr>
            <a:spLocks noGrp="1"/>
          </p:cNvSpPr>
          <p:nvPr>
            <p:ph type="sldNum" sz="quarter" idx="12"/>
          </p:nvPr>
        </p:nvSpPr>
        <p:spPr/>
        <p:txBody>
          <a:bodyPr/>
          <a:lstStyle/>
          <a:p>
            <a:fld id="{D2029518-0A9F-4FAC-88D9-DD15CF05FFBD}" type="slidenum">
              <a:rPr lang="en-US" smtClean="0"/>
              <a:t>22</a:t>
            </a:fld>
            <a:endParaRPr lang="en-US"/>
          </a:p>
        </p:txBody>
      </p:sp>
      <p:sp>
        <p:nvSpPr>
          <p:cNvPr id="6" name="TextBox 5">
            <a:extLst>
              <a:ext uri="{FF2B5EF4-FFF2-40B4-BE49-F238E27FC236}">
                <a16:creationId xmlns:a16="http://schemas.microsoft.com/office/drawing/2014/main" id="{4BB10F73-9CF7-4FE7-89AB-ADCFE04F5C6F}"/>
              </a:ext>
            </a:extLst>
          </p:cNvPr>
          <p:cNvSpPr txBox="1"/>
          <p:nvPr/>
        </p:nvSpPr>
        <p:spPr>
          <a:xfrm>
            <a:off x="4828095" y="5988079"/>
            <a:ext cx="2535810" cy="307777"/>
          </a:xfrm>
          <a:prstGeom prst="rect">
            <a:avLst/>
          </a:prstGeom>
          <a:noFill/>
        </p:spPr>
        <p:txBody>
          <a:bodyPr wrap="square" rtlCol="0">
            <a:spAutoFit/>
          </a:bodyPr>
          <a:lstStyle/>
          <a:p>
            <a:r>
              <a:rPr lang="en-US" sz="1400" b="1" dirty="0"/>
              <a:t>Figure 4.2 : Output Data</a:t>
            </a:r>
          </a:p>
        </p:txBody>
      </p:sp>
    </p:spTree>
    <p:extLst>
      <p:ext uri="{BB962C8B-B14F-4D97-AF65-F5344CB8AC3E}">
        <p14:creationId xmlns:p14="http://schemas.microsoft.com/office/powerpoint/2010/main" val="39457390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AA471E-BB5A-4B4F-84E7-D7198DDE0E66}"/>
              </a:ext>
            </a:extLst>
          </p:cNvPr>
          <p:cNvSpPr>
            <a:spLocks noGrp="1"/>
          </p:cNvSpPr>
          <p:nvPr>
            <p:ph idx="1"/>
          </p:nvPr>
        </p:nvSpPr>
        <p:spPr/>
        <p:txBody>
          <a:bodyPr/>
          <a:lstStyle/>
          <a:p>
            <a:r>
              <a:rPr lang="en-US" sz="2400" dirty="0"/>
              <a:t>Comments: </a:t>
            </a:r>
          </a:p>
          <a:p>
            <a:endParaRPr lang="en-US" sz="2400" dirty="0"/>
          </a:p>
          <a:p>
            <a:r>
              <a:rPr lang="en-US" sz="2400" dirty="0"/>
              <a:t>Since the existing LOS result was worse than desired LOS (B; From AASHTO), the two-lane highway will be converted into multilane highway in future analysis and design.</a:t>
            </a:r>
          </a:p>
          <a:p>
            <a:endParaRPr lang="en-US" dirty="0"/>
          </a:p>
        </p:txBody>
      </p:sp>
      <p:sp>
        <p:nvSpPr>
          <p:cNvPr id="4" name="Slide Number Placeholder 3">
            <a:extLst>
              <a:ext uri="{FF2B5EF4-FFF2-40B4-BE49-F238E27FC236}">
                <a16:creationId xmlns:a16="http://schemas.microsoft.com/office/drawing/2014/main" id="{08A4E0CF-A428-4F46-A4A6-196548E7EEAE}"/>
              </a:ext>
            </a:extLst>
          </p:cNvPr>
          <p:cNvSpPr>
            <a:spLocks noGrp="1"/>
          </p:cNvSpPr>
          <p:nvPr>
            <p:ph type="sldNum" sz="quarter" idx="12"/>
          </p:nvPr>
        </p:nvSpPr>
        <p:spPr/>
        <p:txBody>
          <a:bodyPr/>
          <a:lstStyle/>
          <a:p>
            <a:fld id="{D2029518-0A9F-4FAC-88D9-DD15CF05FFBD}" type="slidenum">
              <a:rPr lang="en-US" smtClean="0"/>
              <a:t>23</a:t>
            </a:fld>
            <a:endParaRPr lang="en-US"/>
          </a:p>
        </p:txBody>
      </p:sp>
    </p:spTree>
    <p:extLst>
      <p:ext uri="{BB962C8B-B14F-4D97-AF65-F5344CB8AC3E}">
        <p14:creationId xmlns:p14="http://schemas.microsoft.com/office/powerpoint/2010/main" val="1232827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17C8EAA-97C4-4D96-9431-3A8590E6FFB6}"/>
              </a:ext>
            </a:extLst>
          </p:cNvPr>
          <p:cNvSpPr>
            <a:spLocks noGrp="1"/>
          </p:cNvSpPr>
          <p:nvPr>
            <p:ph idx="1"/>
          </p:nvPr>
        </p:nvSpPr>
        <p:spPr>
          <a:xfrm>
            <a:off x="2744788" y="531043"/>
            <a:ext cx="8915400" cy="3777622"/>
          </a:xfrm>
        </p:spPr>
        <p:txBody>
          <a:bodyPr/>
          <a:lstStyle/>
          <a:p>
            <a:pPr>
              <a:buFont typeface="Wingdings" panose="05000000000000000000" pitchFamily="2" charset="2"/>
              <a:buChar char="v"/>
            </a:pPr>
            <a:r>
              <a:rPr lang="en-US" dirty="0"/>
              <a:t>Future condition LOS: B</a:t>
            </a:r>
          </a:p>
          <a:p>
            <a:pPr>
              <a:buFont typeface="Wingdings" panose="05000000000000000000" pitchFamily="2" charset="2"/>
              <a:buChar char="v"/>
            </a:pPr>
            <a:endParaRPr lang="en-US" dirty="0"/>
          </a:p>
          <a:p>
            <a:pPr>
              <a:buFont typeface="Wingdings" panose="05000000000000000000" pitchFamily="2" charset="2"/>
              <a:buChar char="v"/>
            </a:pPr>
            <a:endParaRPr lang="en-US" dirty="0"/>
          </a:p>
          <a:p>
            <a:endParaRPr lang="en-US" dirty="0"/>
          </a:p>
        </p:txBody>
      </p:sp>
      <p:sp>
        <p:nvSpPr>
          <p:cNvPr id="4" name="Slide Number Placeholder 3">
            <a:extLst>
              <a:ext uri="{FF2B5EF4-FFF2-40B4-BE49-F238E27FC236}">
                <a16:creationId xmlns:a16="http://schemas.microsoft.com/office/drawing/2014/main" id="{2B6A513F-D709-4E9B-B6A7-1ACFE34B157F}"/>
              </a:ext>
            </a:extLst>
          </p:cNvPr>
          <p:cNvSpPr>
            <a:spLocks noGrp="1"/>
          </p:cNvSpPr>
          <p:nvPr>
            <p:ph type="sldNum" sz="quarter" idx="12"/>
          </p:nvPr>
        </p:nvSpPr>
        <p:spPr/>
        <p:txBody>
          <a:bodyPr/>
          <a:lstStyle/>
          <a:p>
            <a:fld id="{D2029518-0A9F-4FAC-88D9-DD15CF05FFBD}" type="slidenum">
              <a:rPr lang="en-US" smtClean="0"/>
              <a:t>24</a:t>
            </a:fld>
            <a:endParaRPr lang="en-US"/>
          </a:p>
        </p:txBody>
      </p:sp>
      <p:sp>
        <p:nvSpPr>
          <p:cNvPr id="6" name="TextBox 5">
            <a:extLst>
              <a:ext uri="{FF2B5EF4-FFF2-40B4-BE49-F238E27FC236}">
                <a16:creationId xmlns:a16="http://schemas.microsoft.com/office/drawing/2014/main" id="{06A930FB-C766-493E-A8B0-5F967CCA88F2}"/>
              </a:ext>
            </a:extLst>
          </p:cNvPr>
          <p:cNvSpPr txBox="1"/>
          <p:nvPr/>
        </p:nvSpPr>
        <p:spPr>
          <a:xfrm>
            <a:off x="5073191" y="6019180"/>
            <a:ext cx="2045617" cy="307777"/>
          </a:xfrm>
          <a:prstGeom prst="rect">
            <a:avLst/>
          </a:prstGeom>
          <a:noFill/>
        </p:spPr>
        <p:txBody>
          <a:bodyPr wrap="square" rtlCol="0">
            <a:spAutoFit/>
          </a:bodyPr>
          <a:lstStyle/>
          <a:p>
            <a:r>
              <a:rPr lang="en-US" sz="1400" b="1" dirty="0"/>
              <a:t>Figure 4.3: Future LOS</a:t>
            </a:r>
          </a:p>
        </p:txBody>
      </p:sp>
      <p:pic>
        <p:nvPicPr>
          <p:cNvPr id="7" name="Picture 6">
            <a:extLst>
              <a:ext uri="{FF2B5EF4-FFF2-40B4-BE49-F238E27FC236}">
                <a16:creationId xmlns:a16="http://schemas.microsoft.com/office/drawing/2014/main" id="{CA3BDEDC-F1ED-49D4-A526-923EEF18A5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8392" y="1162237"/>
            <a:ext cx="5999583" cy="4725379"/>
          </a:xfrm>
          <a:prstGeom prst="rect">
            <a:avLst/>
          </a:prstGeom>
        </p:spPr>
      </p:pic>
    </p:spTree>
    <p:extLst>
      <p:ext uri="{BB962C8B-B14F-4D97-AF65-F5344CB8AC3E}">
        <p14:creationId xmlns:p14="http://schemas.microsoft.com/office/powerpoint/2010/main" val="7913375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E4B76-765A-405F-9689-97AAD2A96AE1}"/>
              </a:ext>
            </a:extLst>
          </p:cNvPr>
          <p:cNvSpPr>
            <a:spLocks noGrp="1"/>
          </p:cNvSpPr>
          <p:nvPr>
            <p:ph type="title"/>
          </p:nvPr>
        </p:nvSpPr>
        <p:spPr/>
        <p:txBody>
          <a:bodyPr>
            <a:normAutofit/>
          </a:bodyPr>
          <a:lstStyle/>
          <a:p>
            <a:r>
              <a:rPr lang="en-US" sz="4200" dirty="0"/>
              <a:t>CH 5 GEOMETRIC DESIGN</a:t>
            </a:r>
          </a:p>
        </p:txBody>
      </p:sp>
      <p:sp>
        <p:nvSpPr>
          <p:cNvPr id="3" name="Content Placeholder 2">
            <a:extLst>
              <a:ext uri="{FF2B5EF4-FFF2-40B4-BE49-F238E27FC236}">
                <a16:creationId xmlns:a16="http://schemas.microsoft.com/office/drawing/2014/main" id="{34DF29E3-37A7-4378-9F1C-072CB138DB31}"/>
              </a:ext>
            </a:extLst>
          </p:cNvPr>
          <p:cNvSpPr>
            <a:spLocks noGrp="1"/>
          </p:cNvSpPr>
          <p:nvPr>
            <p:ph idx="1"/>
          </p:nvPr>
        </p:nvSpPr>
        <p:spPr/>
        <p:txBody>
          <a:bodyPr/>
          <a:lstStyle/>
          <a:p>
            <a:r>
              <a:rPr lang="en-US" sz="2800" dirty="0"/>
              <a:t>5.1 Horizontal Alignment Design Criteria</a:t>
            </a:r>
          </a:p>
          <a:p>
            <a:endParaRPr lang="en-US" dirty="0"/>
          </a:p>
          <a:p>
            <a:pPr marL="0" indent="0">
              <a:buNone/>
            </a:pPr>
            <a:r>
              <a:rPr lang="en-US" sz="2400" dirty="0"/>
              <a:t>In the design process, the center line was laid out using Civil 3D program, and then curves were designed such that the radius of designed curves is not smaller than the minimum required radius.</a:t>
            </a:r>
          </a:p>
          <a:p>
            <a:endParaRPr lang="en-US" dirty="0"/>
          </a:p>
        </p:txBody>
      </p:sp>
      <p:sp>
        <p:nvSpPr>
          <p:cNvPr id="4" name="Slide Number Placeholder 3">
            <a:extLst>
              <a:ext uri="{FF2B5EF4-FFF2-40B4-BE49-F238E27FC236}">
                <a16:creationId xmlns:a16="http://schemas.microsoft.com/office/drawing/2014/main" id="{6F68900A-D90D-4C5A-879B-A30ED3D1A7C6}"/>
              </a:ext>
            </a:extLst>
          </p:cNvPr>
          <p:cNvSpPr>
            <a:spLocks noGrp="1"/>
          </p:cNvSpPr>
          <p:nvPr>
            <p:ph type="sldNum" sz="quarter" idx="12"/>
          </p:nvPr>
        </p:nvSpPr>
        <p:spPr/>
        <p:txBody>
          <a:bodyPr/>
          <a:lstStyle/>
          <a:p>
            <a:fld id="{D2029518-0A9F-4FAC-88D9-DD15CF05FFBD}" type="slidenum">
              <a:rPr lang="en-US" smtClean="0"/>
              <a:t>25</a:t>
            </a:fld>
            <a:endParaRPr lang="en-US"/>
          </a:p>
        </p:txBody>
      </p:sp>
    </p:spTree>
    <p:extLst>
      <p:ext uri="{BB962C8B-B14F-4D97-AF65-F5344CB8AC3E}">
        <p14:creationId xmlns:p14="http://schemas.microsoft.com/office/powerpoint/2010/main" val="39702749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6DA9BA7-2BBD-474B-ABF1-CDF96D8F8C7F}"/>
              </a:ext>
            </a:extLst>
          </p:cNvPr>
          <p:cNvSpPr>
            <a:spLocks noGrp="1"/>
          </p:cNvSpPr>
          <p:nvPr>
            <p:ph idx="1"/>
          </p:nvPr>
        </p:nvSpPr>
        <p:spPr/>
        <p:txBody>
          <a:bodyPr/>
          <a:lstStyle/>
          <a:p>
            <a:r>
              <a:rPr lang="en-US" sz="2400" dirty="0"/>
              <a:t>Design Speed</a:t>
            </a:r>
          </a:p>
          <a:p>
            <a:endParaRPr lang="en-US" dirty="0"/>
          </a:p>
          <a:p>
            <a:pPr marL="0" indent="0">
              <a:buNone/>
            </a:pPr>
            <a:r>
              <a:rPr lang="en-US" sz="2400" dirty="0"/>
              <a:t>The preliminary design speed was chosen to be 100 km/h but a reduction of this speed at some curves is needed because of the limited right of way, and existence of some sharp horizontal and vertical curves.</a:t>
            </a:r>
          </a:p>
        </p:txBody>
      </p:sp>
      <p:sp>
        <p:nvSpPr>
          <p:cNvPr id="4" name="Slide Number Placeholder 3">
            <a:extLst>
              <a:ext uri="{FF2B5EF4-FFF2-40B4-BE49-F238E27FC236}">
                <a16:creationId xmlns:a16="http://schemas.microsoft.com/office/drawing/2014/main" id="{3B105D40-02A5-4BEF-9471-01A592A0221D}"/>
              </a:ext>
            </a:extLst>
          </p:cNvPr>
          <p:cNvSpPr>
            <a:spLocks noGrp="1"/>
          </p:cNvSpPr>
          <p:nvPr>
            <p:ph type="sldNum" sz="quarter" idx="12"/>
          </p:nvPr>
        </p:nvSpPr>
        <p:spPr/>
        <p:txBody>
          <a:bodyPr/>
          <a:lstStyle/>
          <a:p>
            <a:fld id="{D2029518-0A9F-4FAC-88D9-DD15CF05FFBD}" type="slidenum">
              <a:rPr lang="en-US" smtClean="0"/>
              <a:t>26</a:t>
            </a:fld>
            <a:endParaRPr lang="en-US"/>
          </a:p>
        </p:txBody>
      </p:sp>
    </p:spTree>
    <p:extLst>
      <p:ext uri="{BB962C8B-B14F-4D97-AF65-F5344CB8AC3E}">
        <p14:creationId xmlns:p14="http://schemas.microsoft.com/office/powerpoint/2010/main" val="10559522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FE06134-2A97-40C6-9DA3-02ED4DB7B6CE}"/>
              </a:ext>
            </a:extLst>
          </p:cNvPr>
          <p:cNvSpPr>
            <a:spLocks noGrp="1"/>
          </p:cNvSpPr>
          <p:nvPr>
            <p:ph idx="1"/>
          </p:nvPr>
        </p:nvSpPr>
        <p:spPr/>
        <p:txBody>
          <a:bodyPr/>
          <a:lstStyle/>
          <a:p>
            <a:r>
              <a:rPr lang="en-US" sz="2400" dirty="0"/>
              <a:t>Design Vehicle </a:t>
            </a:r>
          </a:p>
          <a:p>
            <a:pPr marL="0" indent="0">
              <a:buNone/>
            </a:pPr>
            <a:r>
              <a:rPr lang="en-US" sz="2400" dirty="0"/>
              <a:t>The design vehicle for this street is a three-axle single-unit truck.</a:t>
            </a:r>
          </a:p>
          <a:p>
            <a:pPr marL="0" indent="0">
              <a:buNone/>
            </a:pPr>
            <a:endParaRPr lang="en-US" dirty="0"/>
          </a:p>
          <a:p>
            <a:r>
              <a:rPr lang="en-US" sz="2400" dirty="0"/>
              <a:t>Super Elevation</a:t>
            </a:r>
          </a:p>
          <a:p>
            <a:pPr marL="0" indent="0">
              <a:buNone/>
            </a:pPr>
            <a:r>
              <a:rPr lang="en-US" sz="2400" dirty="0"/>
              <a:t>A value of 8% super elevation rate was considered as a maximum value to determine the minimum radius.</a:t>
            </a:r>
            <a:endParaRPr lang="en-US" dirty="0"/>
          </a:p>
          <a:p>
            <a:pPr marL="0" indent="0">
              <a:buNone/>
            </a:pPr>
            <a:endParaRPr lang="en-US" dirty="0"/>
          </a:p>
          <a:p>
            <a:pPr marL="0" indent="0">
              <a:buNone/>
            </a:pPr>
            <a:endParaRPr lang="en-US" dirty="0"/>
          </a:p>
          <a:p>
            <a:endParaRPr lang="en-US" dirty="0"/>
          </a:p>
        </p:txBody>
      </p:sp>
      <p:sp>
        <p:nvSpPr>
          <p:cNvPr id="4" name="Slide Number Placeholder 3">
            <a:extLst>
              <a:ext uri="{FF2B5EF4-FFF2-40B4-BE49-F238E27FC236}">
                <a16:creationId xmlns:a16="http://schemas.microsoft.com/office/drawing/2014/main" id="{AFDFA2DC-394D-477B-A999-85F3AA039C0F}"/>
              </a:ext>
            </a:extLst>
          </p:cNvPr>
          <p:cNvSpPr>
            <a:spLocks noGrp="1"/>
          </p:cNvSpPr>
          <p:nvPr>
            <p:ph type="sldNum" sz="quarter" idx="12"/>
          </p:nvPr>
        </p:nvSpPr>
        <p:spPr/>
        <p:txBody>
          <a:bodyPr/>
          <a:lstStyle/>
          <a:p>
            <a:fld id="{D2029518-0A9F-4FAC-88D9-DD15CF05FFBD}" type="slidenum">
              <a:rPr lang="en-US" smtClean="0"/>
              <a:t>27</a:t>
            </a:fld>
            <a:endParaRPr lang="en-US"/>
          </a:p>
        </p:txBody>
      </p:sp>
    </p:spTree>
    <p:extLst>
      <p:ext uri="{BB962C8B-B14F-4D97-AF65-F5344CB8AC3E}">
        <p14:creationId xmlns:p14="http://schemas.microsoft.com/office/powerpoint/2010/main" val="41697519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4700DC-C70A-431C-9198-206386388AF2}"/>
              </a:ext>
            </a:extLst>
          </p:cNvPr>
          <p:cNvSpPr>
            <a:spLocks noGrp="1"/>
          </p:cNvSpPr>
          <p:nvPr>
            <p:ph idx="1"/>
          </p:nvPr>
        </p:nvSpPr>
        <p:spPr>
          <a:xfrm>
            <a:off x="2421720" y="172736"/>
            <a:ext cx="8915400" cy="2268806"/>
          </a:xfrm>
        </p:spPr>
        <p:txBody>
          <a:bodyPr>
            <a:normAutofit/>
          </a:bodyPr>
          <a:lstStyle/>
          <a:p>
            <a:r>
              <a:rPr lang="en-US" sz="2400" dirty="0"/>
              <a:t>Side Friction Factor</a:t>
            </a:r>
          </a:p>
          <a:p>
            <a:pPr marL="0" indent="0">
              <a:buNone/>
            </a:pPr>
            <a:r>
              <a:rPr lang="en-US" sz="2400" dirty="0"/>
              <a:t>The coefficient of side friction (f</a:t>
            </a:r>
            <a:r>
              <a:rPr lang="en-US" sz="2400" baseline="-25000" dirty="0"/>
              <a:t>s</a:t>
            </a:r>
            <a:r>
              <a:rPr lang="en-US" sz="2400" dirty="0"/>
              <a:t>) is the friction force divided by the mass perpendicular to the road surface. </a:t>
            </a:r>
          </a:p>
          <a:p>
            <a:pPr marL="0" indent="0">
              <a:buNone/>
            </a:pPr>
            <a:r>
              <a:rPr lang="en-US" sz="2400" dirty="0"/>
              <a:t> For design speed of 100 km/h, the (f</a:t>
            </a:r>
            <a:r>
              <a:rPr lang="en-US" sz="2400" baseline="-25000" dirty="0"/>
              <a:t>s</a:t>
            </a:r>
            <a:r>
              <a:rPr lang="en-US" sz="2400" dirty="0"/>
              <a:t>) is (0.12) based on AASHTO (2011).</a:t>
            </a:r>
          </a:p>
          <a:p>
            <a:endParaRPr lang="en-US" sz="2400" dirty="0"/>
          </a:p>
        </p:txBody>
      </p:sp>
      <p:sp>
        <p:nvSpPr>
          <p:cNvPr id="4" name="Slide Number Placeholder 3">
            <a:extLst>
              <a:ext uri="{FF2B5EF4-FFF2-40B4-BE49-F238E27FC236}">
                <a16:creationId xmlns:a16="http://schemas.microsoft.com/office/drawing/2014/main" id="{C0121FDD-CF1E-4BA9-809A-43FB5842D99E}"/>
              </a:ext>
            </a:extLst>
          </p:cNvPr>
          <p:cNvSpPr>
            <a:spLocks noGrp="1"/>
          </p:cNvSpPr>
          <p:nvPr>
            <p:ph type="sldNum" sz="quarter" idx="12"/>
          </p:nvPr>
        </p:nvSpPr>
        <p:spPr/>
        <p:txBody>
          <a:bodyPr/>
          <a:lstStyle/>
          <a:p>
            <a:fld id="{D2029518-0A9F-4FAC-88D9-DD15CF05FFBD}" type="slidenum">
              <a:rPr lang="en-US" smtClean="0"/>
              <a:t>28</a:t>
            </a:fld>
            <a:endParaRPr lang="en-US"/>
          </a:p>
        </p:txBody>
      </p:sp>
      <p:pic>
        <p:nvPicPr>
          <p:cNvPr id="5" name="عنصر نائب للمحتوى 3" descr="side friction pic.jpg">
            <a:extLst>
              <a:ext uri="{FF2B5EF4-FFF2-40B4-BE49-F238E27FC236}">
                <a16:creationId xmlns:a16="http://schemas.microsoft.com/office/drawing/2014/main" id="{C3FF3505-E6B8-4B06-97A1-1B1C8534E30E}"/>
              </a:ext>
            </a:extLst>
          </p:cNvPr>
          <p:cNvPicPr>
            <a:picLocks noChangeAspect="1"/>
          </p:cNvPicPr>
          <p:nvPr/>
        </p:nvPicPr>
        <p:blipFill>
          <a:blip r:embed="rId2"/>
          <a:stretch>
            <a:fillRect/>
          </a:stretch>
        </p:blipFill>
        <p:spPr>
          <a:xfrm>
            <a:off x="2745282" y="3258384"/>
            <a:ext cx="8268276" cy="3514775"/>
          </a:xfrm>
          <a:prstGeom prst="rect">
            <a:avLst/>
          </a:prstGeom>
        </p:spPr>
      </p:pic>
      <p:sp>
        <p:nvSpPr>
          <p:cNvPr id="6" name="TextBox 5">
            <a:extLst>
              <a:ext uri="{FF2B5EF4-FFF2-40B4-BE49-F238E27FC236}">
                <a16:creationId xmlns:a16="http://schemas.microsoft.com/office/drawing/2014/main" id="{A50ECF3A-2D8F-4DD2-9514-DE1B5B26B8C0}"/>
              </a:ext>
            </a:extLst>
          </p:cNvPr>
          <p:cNvSpPr txBox="1"/>
          <p:nvPr/>
        </p:nvSpPr>
        <p:spPr>
          <a:xfrm>
            <a:off x="4025245" y="2812884"/>
            <a:ext cx="5844618" cy="523220"/>
          </a:xfrm>
          <a:prstGeom prst="rect">
            <a:avLst/>
          </a:prstGeom>
          <a:noFill/>
        </p:spPr>
        <p:txBody>
          <a:bodyPr wrap="square" rtlCol="0">
            <a:spAutoFit/>
          </a:bodyPr>
          <a:lstStyle/>
          <a:p>
            <a:r>
              <a:rPr lang="en-US" sz="1400" b="1" dirty="0"/>
              <a:t>Table 5.1 : Coefficient of Side Friction for Different Design Speeds</a:t>
            </a:r>
            <a:endParaRPr lang="en-US" sz="1400" dirty="0"/>
          </a:p>
          <a:p>
            <a:endParaRPr lang="en-US" sz="1400" b="1" dirty="0"/>
          </a:p>
        </p:txBody>
      </p:sp>
    </p:spTree>
    <p:extLst>
      <p:ext uri="{BB962C8B-B14F-4D97-AF65-F5344CB8AC3E}">
        <p14:creationId xmlns:p14="http://schemas.microsoft.com/office/powerpoint/2010/main" val="34591377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AFA860E-EBA2-4533-9C78-E129FDA997A9}"/>
                  </a:ext>
                </a:extLst>
              </p:cNvPr>
              <p:cNvSpPr>
                <a:spLocks noGrp="1"/>
              </p:cNvSpPr>
              <p:nvPr>
                <p:ph idx="1"/>
              </p:nvPr>
            </p:nvSpPr>
            <p:spPr/>
            <p:txBody>
              <a:bodyPr>
                <a:normAutofit lnSpcReduction="10000"/>
              </a:bodyPr>
              <a:lstStyle/>
              <a:p>
                <a:r>
                  <a:rPr lang="en-US" sz="2400" dirty="0"/>
                  <a:t>Minimum Radius</a:t>
                </a:r>
              </a:p>
              <a:p>
                <a:endParaRPr lang="en-US" sz="2400" dirty="0"/>
              </a:p>
              <a:p>
                <a:pPr marL="0" indent="0">
                  <a:buNone/>
                </a:pPr>
                <a:r>
                  <a:rPr lang="en-US" sz="2400" dirty="0"/>
                  <a:t>The minimum radius is the limiting value of curvature for a given design speeds.</a:t>
                </a:r>
              </a:p>
              <a:p>
                <a:pPr marL="0" indent="0">
                  <a:buNone/>
                </a:pPr>
                <a:endParaRPr lang="en-US" sz="2400" dirty="0"/>
              </a:p>
              <a:p>
                <a:pPr>
                  <a:buFont typeface="Wingdings" panose="05000000000000000000" pitchFamily="2" charset="2"/>
                  <a:buChar char="v"/>
                </a:pPr>
                <a:r>
                  <a:rPr lang="en-US" sz="2400" dirty="0"/>
                  <a:t>The minimum radius can be calculated by the following equation:</a:t>
                </a:r>
              </a:p>
              <a:p>
                <a:pPr marL="0" indent="0">
                  <a:buNone/>
                </a:pPr>
                <a:r>
                  <a:rPr lang="en-US" sz="2400" dirty="0"/>
                  <a:t>                          </a:t>
                </a:r>
                <a14:m>
                  <m:oMath xmlns:m="http://schemas.openxmlformats.org/officeDocument/2006/math">
                    <m:r>
                      <a:rPr lang="en-US" sz="2400" i="1">
                        <a:latin typeface="Cambria Math" panose="02040503050406030204" pitchFamily="18" charset="0"/>
                      </a:rPr>
                      <m:t>𝑅𝑚𝑖𝑛</m:t>
                    </m:r>
                    <m:r>
                      <a:rPr lang="en-US" sz="2400">
                        <a:latin typeface="Cambria Math" panose="02040503050406030204" pitchFamily="18" charset="0"/>
                      </a:rPr>
                      <m:t>=</m:t>
                    </m:r>
                    <m:f>
                      <m:fPr>
                        <m:ctrlPr>
                          <a:rPr lang="en-US" sz="2400" i="1">
                            <a:latin typeface="Cambria Math" panose="02040503050406030204" pitchFamily="18" charset="0"/>
                          </a:rPr>
                        </m:ctrlPr>
                      </m:fPr>
                      <m:num>
                        <m:sSup>
                          <m:sSupPr>
                            <m:ctrlPr>
                              <a:rPr lang="en-US" sz="2400" i="1">
                                <a:latin typeface="Cambria Math" panose="02040503050406030204" pitchFamily="18" charset="0"/>
                              </a:rPr>
                            </m:ctrlPr>
                          </m:sSupPr>
                          <m:e>
                            <m:r>
                              <a:rPr lang="en-US" sz="2400" i="1">
                                <a:latin typeface="Cambria Math" panose="02040503050406030204" pitchFamily="18" charset="0"/>
                              </a:rPr>
                              <m:t>𝑣</m:t>
                            </m:r>
                          </m:e>
                          <m:sup>
                            <m:r>
                              <a:rPr lang="en-US" sz="2400" i="1">
                                <a:latin typeface="Cambria Math" panose="02040503050406030204" pitchFamily="18" charset="0"/>
                              </a:rPr>
                              <m:t>2</m:t>
                            </m:r>
                          </m:sup>
                        </m:sSup>
                      </m:num>
                      <m:den>
                        <m:r>
                          <a:rPr lang="en-US" sz="2400">
                            <a:latin typeface="Cambria Math" panose="02040503050406030204" pitchFamily="18" charset="0"/>
                          </a:rPr>
                          <m:t>127</m:t>
                        </m:r>
                        <m:r>
                          <a:rPr lang="en-US" sz="2400">
                            <a:latin typeface="Cambria Math" panose="02040503050406030204" pitchFamily="18" charset="0"/>
                          </a:rPr>
                          <m:t>(</m:t>
                        </m:r>
                        <m:r>
                          <m:rPr>
                            <m:sty m:val="p"/>
                          </m:rPr>
                          <a:rPr lang="en-US" sz="2400">
                            <a:latin typeface="Cambria Math" panose="02040503050406030204" pitchFamily="18" charset="0"/>
                          </a:rPr>
                          <m:t>e</m:t>
                        </m:r>
                        <m:r>
                          <a:rPr lang="en-US" sz="2400">
                            <a:latin typeface="Cambria Math" panose="02040503050406030204" pitchFamily="18" charset="0"/>
                          </a:rPr>
                          <m:t>+</m:t>
                        </m:r>
                        <m:r>
                          <m:rPr>
                            <m:sty m:val="p"/>
                          </m:rPr>
                          <a:rPr lang="en-US" sz="2400">
                            <a:latin typeface="Cambria Math" panose="02040503050406030204" pitchFamily="18" charset="0"/>
                          </a:rPr>
                          <m:t>fs</m:t>
                        </m:r>
                        <m:r>
                          <a:rPr lang="en-US" sz="2400">
                            <a:latin typeface="Cambria Math" panose="02040503050406030204" pitchFamily="18" charset="0"/>
                          </a:rPr>
                          <m:t>)</m:t>
                        </m:r>
                      </m:den>
                    </m:f>
                  </m:oMath>
                </a14:m>
                <a:r>
                  <a:rPr lang="en-US" sz="2400" dirty="0"/>
                  <a:t>                              </a:t>
                </a:r>
              </a:p>
              <a:p>
                <a:pPr>
                  <a:buFont typeface="Wingdings" panose="05000000000000000000" pitchFamily="2" charset="2"/>
                  <a:buChar char="v"/>
                </a:pPr>
                <a:endParaRPr lang="en-US" sz="2400" dirty="0"/>
              </a:p>
              <a:p>
                <a:pPr marL="0" indent="0">
                  <a:buNone/>
                </a:pPr>
                <a:endParaRPr lang="en-US" sz="2400" dirty="0"/>
              </a:p>
              <a:p>
                <a:endParaRPr lang="en-US" sz="2400" dirty="0"/>
              </a:p>
              <a:p>
                <a:endParaRPr lang="en-US" dirty="0"/>
              </a:p>
            </p:txBody>
          </p:sp>
        </mc:Choice>
        <mc:Fallback xmlns="">
          <p:sp>
            <p:nvSpPr>
              <p:cNvPr id="3" name="Content Placeholder 2">
                <a:extLst>
                  <a:ext uri="{FF2B5EF4-FFF2-40B4-BE49-F238E27FC236}">
                    <a16:creationId xmlns:a16="http://schemas.microsoft.com/office/drawing/2014/main" id="{0AFA860E-EBA2-4533-9C78-E129FDA997A9}"/>
                  </a:ext>
                </a:extLst>
              </p:cNvPr>
              <p:cNvSpPr>
                <a:spLocks noGrp="1" noRot="1" noChangeAspect="1" noMove="1" noResize="1" noEditPoints="1" noAdjustHandles="1" noChangeArrowheads="1" noChangeShapeType="1" noTextEdit="1"/>
              </p:cNvSpPr>
              <p:nvPr>
                <p:ph idx="1"/>
              </p:nvPr>
            </p:nvSpPr>
            <p:spPr>
              <a:blipFill>
                <a:blip r:embed="rId2"/>
                <a:stretch>
                  <a:fillRect l="-1094" t="-225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0D350191-C489-4D3D-A6BC-B9D308D798D2}"/>
              </a:ext>
            </a:extLst>
          </p:cNvPr>
          <p:cNvSpPr>
            <a:spLocks noGrp="1"/>
          </p:cNvSpPr>
          <p:nvPr>
            <p:ph type="sldNum" sz="quarter" idx="12"/>
          </p:nvPr>
        </p:nvSpPr>
        <p:spPr/>
        <p:txBody>
          <a:bodyPr/>
          <a:lstStyle/>
          <a:p>
            <a:fld id="{D2029518-0A9F-4FAC-88D9-DD15CF05FFBD}" type="slidenum">
              <a:rPr lang="en-US" smtClean="0"/>
              <a:t>29</a:t>
            </a:fld>
            <a:endParaRPr lang="en-US"/>
          </a:p>
        </p:txBody>
      </p:sp>
    </p:spTree>
    <p:extLst>
      <p:ext uri="{BB962C8B-B14F-4D97-AF65-F5344CB8AC3E}">
        <p14:creationId xmlns:p14="http://schemas.microsoft.com/office/powerpoint/2010/main" val="688008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E1327-0BB6-43F1-9332-712C9E6C874E}"/>
              </a:ext>
            </a:extLst>
          </p:cNvPr>
          <p:cNvSpPr>
            <a:spLocks noGrp="1"/>
          </p:cNvSpPr>
          <p:nvPr>
            <p:ph type="title"/>
          </p:nvPr>
        </p:nvSpPr>
        <p:spPr/>
        <p:txBody>
          <a:bodyPr>
            <a:normAutofit/>
          </a:bodyPr>
          <a:lstStyle/>
          <a:p>
            <a:r>
              <a:rPr lang="en-US" sz="4200" dirty="0"/>
              <a:t>CH 1 Project Description</a:t>
            </a:r>
          </a:p>
        </p:txBody>
      </p:sp>
      <p:sp>
        <p:nvSpPr>
          <p:cNvPr id="3" name="Content Placeholder 2">
            <a:extLst>
              <a:ext uri="{FF2B5EF4-FFF2-40B4-BE49-F238E27FC236}">
                <a16:creationId xmlns:a16="http://schemas.microsoft.com/office/drawing/2014/main" id="{95AD523D-39B5-412D-B26B-DE5D497C379D}"/>
              </a:ext>
            </a:extLst>
          </p:cNvPr>
          <p:cNvSpPr>
            <a:spLocks noGrp="1"/>
          </p:cNvSpPr>
          <p:nvPr>
            <p:ph idx="1"/>
          </p:nvPr>
        </p:nvSpPr>
        <p:spPr/>
        <p:txBody>
          <a:bodyPr/>
          <a:lstStyle/>
          <a:p>
            <a:r>
              <a:rPr lang="en-US" sz="2800" dirty="0"/>
              <a:t>1.1 Location</a:t>
            </a:r>
          </a:p>
          <a:p>
            <a:endParaRPr lang="en-US" sz="2800" dirty="0"/>
          </a:p>
          <a:p>
            <a:pPr marL="0" indent="0">
              <a:buNone/>
            </a:pPr>
            <a:r>
              <a:rPr lang="en-US" sz="2400" dirty="0"/>
              <a:t>The street extends from Al-Shuhada roundabout (North) to Araba roubdabout (South), and lies in the south of Jenin governorate as shown in the next slide.</a:t>
            </a:r>
          </a:p>
        </p:txBody>
      </p:sp>
      <p:sp>
        <p:nvSpPr>
          <p:cNvPr id="4" name="Slide Number Placeholder 3">
            <a:extLst>
              <a:ext uri="{FF2B5EF4-FFF2-40B4-BE49-F238E27FC236}">
                <a16:creationId xmlns:a16="http://schemas.microsoft.com/office/drawing/2014/main" id="{427F2068-DCC9-4044-A4D2-95E0A2322A53}"/>
              </a:ext>
            </a:extLst>
          </p:cNvPr>
          <p:cNvSpPr>
            <a:spLocks noGrp="1"/>
          </p:cNvSpPr>
          <p:nvPr>
            <p:ph type="sldNum" sz="quarter" idx="12"/>
          </p:nvPr>
        </p:nvSpPr>
        <p:spPr/>
        <p:txBody>
          <a:bodyPr/>
          <a:lstStyle/>
          <a:p>
            <a:fld id="{D2029518-0A9F-4FAC-88D9-DD15CF05FFBD}" type="slidenum">
              <a:rPr lang="en-US" smtClean="0"/>
              <a:t>3</a:t>
            </a:fld>
            <a:endParaRPr lang="en-US"/>
          </a:p>
        </p:txBody>
      </p:sp>
    </p:spTree>
    <p:extLst>
      <p:ext uri="{BB962C8B-B14F-4D97-AF65-F5344CB8AC3E}">
        <p14:creationId xmlns:p14="http://schemas.microsoft.com/office/powerpoint/2010/main" val="14281665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1282758-27B4-4998-B15E-FE0D49C6B4DC}"/>
              </a:ext>
            </a:extLst>
          </p:cNvPr>
          <p:cNvSpPr>
            <a:spLocks noGrp="1"/>
          </p:cNvSpPr>
          <p:nvPr>
            <p:ph idx="1"/>
          </p:nvPr>
        </p:nvSpPr>
        <p:spPr>
          <a:xfrm>
            <a:off x="2589211" y="2133600"/>
            <a:ext cx="9034037" cy="3777622"/>
          </a:xfrm>
        </p:spPr>
        <p:txBody>
          <a:bodyPr/>
          <a:lstStyle/>
          <a:p>
            <a:pPr>
              <a:buFont typeface="Wingdings" panose="05000000000000000000" pitchFamily="2" charset="2"/>
              <a:buChar char="Ø"/>
            </a:pPr>
            <a:r>
              <a:rPr lang="en-US" sz="2400" dirty="0"/>
              <a:t>So the minimum radius of the horizontal curves for design speed of 100 km/h equals 394 m.</a:t>
            </a:r>
          </a:p>
          <a:p>
            <a:endParaRPr lang="en-US" dirty="0"/>
          </a:p>
          <a:p>
            <a:endParaRPr lang="en-US" dirty="0"/>
          </a:p>
          <a:p>
            <a:pPr>
              <a:buFont typeface="Wingdings" panose="05000000000000000000" pitchFamily="2" charset="2"/>
              <a:buChar char="Ø"/>
            </a:pPr>
            <a:r>
              <a:rPr lang="en-US" sz="2400" dirty="0"/>
              <a:t>The speed in some curves was reduced to 70 km / h. Therefore, the minimum radius in these curves is 214 m.</a:t>
            </a:r>
            <a:endParaRPr lang="en-US" dirty="0"/>
          </a:p>
        </p:txBody>
      </p:sp>
      <p:sp>
        <p:nvSpPr>
          <p:cNvPr id="4" name="Slide Number Placeholder 3">
            <a:extLst>
              <a:ext uri="{FF2B5EF4-FFF2-40B4-BE49-F238E27FC236}">
                <a16:creationId xmlns:a16="http://schemas.microsoft.com/office/drawing/2014/main" id="{62FDDA22-E212-4047-8FEE-0680223373F1}"/>
              </a:ext>
            </a:extLst>
          </p:cNvPr>
          <p:cNvSpPr>
            <a:spLocks noGrp="1"/>
          </p:cNvSpPr>
          <p:nvPr>
            <p:ph type="sldNum" sz="quarter" idx="12"/>
          </p:nvPr>
        </p:nvSpPr>
        <p:spPr/>
        <p:txBody>
          <a:bodyPr/>
          <a:lstStyle/>
          <a:p>
            <a:fld id="{D2029518-0A9F-4FAC-88D9-DD15CF05FFBD}" type="slidenum">
              <a:rPr lang="en-US" smtClean="0"/>
              <a:t>30</a:t>
            </a:fld>
            <a:endParaRPr lang="en-US"/>
          </a:p>
        </p:txBody>
      </p:sp>
    </p:spTree>
    <p:extLst>
      <p:ext uri="{BB962C8B-B14F-4D97-AF65-F5344CB8AC3E}">
        <p14:creationId xmlns:p14="http://schemas.microsoft.com/office/powerpoint/2010/main" val="3794698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57B05C-51D9-44FC-9F9C-EF1863582BE0}"/>
              </a:ext>
            </a:extLst>
          </p:cNvPr>
          <p:cNvSpPr>
            <a:spLocks noGrp="1"/>
          </p:cNvSpPr>
          <p:nvPr>
            <p:ph idx="1"/>
          </p:nvPr>
        </p:nvSpPr>
        <p:spPr/>
        <p:txBody>
          <a:bodyPr/>
          <a:lstStyle/>
          <a:p>
            <a:r>
              <a:rPr lang="en-US" sz="2800" dirty="0"/>
              <a:t>5.2 Horizontal Curves</a:t>
            </a:r>
          </a:p>
          <a:p>
            <a:endParaRPr lang="en-US" dirty="0"/>
          </a:p>
          <a:p>
            <a:pPr marL="0" indent="0">
              <a:buNone/>
            </a:pPr>
            <a:r>
              <a:rPr lang="en-US" sz="2400" dirty="0"/>
              <a:t>In order to connect straight tangent sections of roadway with a horizontal curve, several options are available. The most suitable option is the simple curve, which is just a standard curve with a single constant radius that satisfies the design speed of the road.</a:t>
            </a:r>
          </a:p>
        </p:txBody>
      </p:sp>
      <p:sp>
        <p:nvSpPr>
          <p:cNvPr id="4" name="Slide Number Placeholder 3">
            <a:extLst>
              <a:ext uri="{FF2B5EF4-FFF2-40B4-BE49-F238E27FC236}">
                <a16:creationId xmlns:a16="http://schemas.microsoft.com/office/drawing/2014/main" id="{5634F7EA-714B-41E0-B8BD-D042D2A799C6}"/>
              </a:ext>
            </a:extLst>
          </p:cNvPr>
          <p:cNvSpPr>
            <a:spLocks noGrp="1"/>
          </p:cNvSpPr>
          <p:nvPr>
            <p:ph type="sldNum" sz="quarter" idx="12"/>
          </p:nvPr>
        </p:nvSpPr>
        <p:spPr/>
        <p:txBody>
          <a:bodyPr/>
          <a:lstStyle/>
          <a:p>
            <a:fld id="{D2029518-0A9F-4FAC-88D9-DD15CF05FFBD}" type="slidenum">
              <a:rPr lang="en-US" smtClean="0"/>
              <a:t>31</a:t>
            </a:fld>
            <a:endParaRPr lang="en-US"/>
          </a:p>
        </p:txBody>
      </p:sp>
    </p:spTree>
    <p:extLst>
      <p:ext uri="{BB962C8B-B14F-4D97-AF65-F5344CB8AC3E}">
        <p14:creationId xmlns:p14="http://schemas.microsoft.com/office/powerpoint/2010/main" val="24700105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6A24423-2B12-4712-A2F1-02D67773ED61}"/>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209800" y="970344"/>
            <a:ext cx="9104313" cy="4249356"/>
          </a:xfrm>
          <a:prstGeom prst="rect">
            <a:avLst/>
          </a:prstGeom>
        </p:spPr>
      </p:pic>
      <p:sp>
        <p:nvSpPr>
          <p:cNvPr id="4" name="Slide Number Placeholder 3">
            <a:extLst>
              <a:ext uri="{FF2B5EF4-FFF2-40B4-BE49-F238E27FC236}">
                <a16:creationId xmlns:a16="http://schemas.microsoft.com/office/drawing/2014/main" id="{F3FC9049-9760-4486-BAD5-263D1593B18F}"/>
              </a:ext>
            </a:extLst>
          </p:cNvPr>
          <p:cNvSpPr>
            <a:spLocks noGrp="1"/>
          </p:cNvSpPr>
          <p:nvPr>
            <p:ph type="sldNum" sz="quarter" idx="12"/>
          </p:nvPr>
        </p:nvSpPr>
        <p:spPr/>
        <p:txBody>
          <a:bodyPr/>
          <a:lstStyle/>
          <a:p>
            <a:fld id="{D2029518-0A9F-4FAC-88D9-DD15CF05FFBD}" type="slidenum">
              <a:rPr lang="en-US" smtClean="0"/>
              <a:t>32</a:t>
            </a:fld>
            <a:endParaRPr lang="en-US"/>
          </a:p>
        </p:txBody>
      </p:sp>
      <p:sp>
        <p:nvSpPr>
          <p:cNvPr id="6" name="TextBox 5">
            <a:extLst>
              <a:ext uri="{FF2B5EF4-FFF2-40B4-BE49-F238E27FC236}">
                <a16:creationId xmlns:a16="http://schemas.microsoft.com/office/drawing/2014/main" id="{51895C7E-0F2A-4AA3-9762-D56C3E1235C2}"/>
              </a:ext>
            </a:extLst>
          </p:cNvPr>
          <p:cNvSpPr txBox="1"/>
          <p:nvPr/>
        </p:nvSpPr>
        <p:spPr>
          <a:xfrm>
            <a:off x="5105400" y="5410200"/>
            <a:ext cx="3754554" cy="584775"/>
          </a:xfrm>
          <a:prstGeom prst="rect">
            <a:avLst/>
          </a:prstGeom>
          <a:noFill/>
        </p:spPr>
        <p:txBody>
          <a:bodyPr wrap="none" rtlCol="0">
            <a:spAutoFit/>
          </a:bodyPr>
          <a:lstStyle/>
          <a:p>
            <a:r>
              <a:rPr lang="en-US" sz="1400" b="1" dirty="0"/>
              <a:t>Figure 5.1 : Example on Horizontal Curves</a:t>
            </a:r>
          </a:p>
          <a:p>
            <a:endParaRPr lang="en-US" dirty="0"/>
          </a:p>
        </p:txBody>
      </p:sp>
    </p:spTree>
    <p:extLst>
      <p:ext uri="{BB962C8B-B14F-4D97-AF65-F5344CB8AC3E}">
        <p14:creationId xmlns:p14="http://schemas.microsoft.com/office/powerpoint/2010/main" val="9993981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3BBB787-882A-4D4D-8B95-A1D97352F360}"/>
              </a:ext>
            </a:extLst>
          </p:cNvPr>
          <p:cNvSpPr>
            <a:spLocks noGrp="1"/>
          </p:cNvSpPr>
          <p:nvPr>
            <p:ph idx="1"/>
          </p:nvPr>
        </p:nvSpPr>
        <p:spPr/>
        <p:txBody>
          <a:bodyPr/>
          <a:lstStyle/>
          <a:p>
            <a:r>
              <a:rPr lang="en-US" sz="2800" dirty="0"/>
              <a:t>5.3 Vertical Alignment</a:t>
            </a:r>
          </a:p>
          <a:p>
            <a:endParaRPr lang="en-US" dirty="0"/>
          </a:p>
          <a:p>
            <a:pPr marL="0" indent="0">
              <a:buNone/>
            </a:pPr>
            <a:r>
              <a:rPr lang="en-US" sz="2400" dirty="0"/>
              <a:t>The vertical alignment of a highway consists of straight segments of highway known as grades connected by vertical curves. The design of the vertical alignment involves the selection of suitable grades for the tangent sections and the design of the vertical curves. The topography of the area has a significant impact on the design of the vertical alignment</a:t>
            </a:r>
          </a:p>
        </p:txBody>
      </p:sp>
      <p:sp>
        <p:nvSpPr>
          <p:cNvPr id="4" name="Slide Number Placeholder 3">
            <a:extLst>
              <a:ext uri="{FF2B5EF4-FFF2-40B4-BE49-F238E27FC236}">
                <a16:creationId xmlns:a16="http://schemas.microsoft.com/office/drawing/2014/main" id="{4FFF4141-31BD-457C-8F3E-86F4D84287CF}"/>
              </a:ext>
            </a:extLst>
          </p:cNvPr>
          <p:cNvSpPr>
            <a:spLocks noGrp="1"/>
          </p:cNvSpPr>
          <p:nvPr>
            <p:ph type="sldNum" sz="quarter" idx="12"/>
          </p:nvPr>
        </p:nvSpPr>
        <p:spPr/>
        <p:txBody>
          <a:bodyPr/>
          <a:lstStyle/>
          <a:p>
            <a:fld id="{D2029518-0A9F-4FAC-88D9-DD15CF05FFBD}" type="slidenum">
              <a:rPr lang="en-US" smtClean="0"/>
              <a:t>33</a:t>
            </a:fld>
            <a:endParaRPr lang="en-US"/>
          </a:p>
        </p:txBody>
      </p:sp>
    </p:spTree>
    <p:extLst>
      <p:ext uri="{BB962C8B-B14F-4D97-AF65-F5344CB8AC3E}">
        <p14:creationId xmlns:p14="http://schemas.microsoft.com/office/powerpoint/2010/main" val="5491222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76F7ABE-A269-43FE-8347-CF057C0BF4CE}"/>
              </a:ext>
            </a:extLst>
          </p:cNvPr>
          <p:cNvSpPr>
            <a:spLocks noGrp="1"/>
          </p:cNvSpPr>
          <p:nvPr>
            <p:ph idx="1"/>
          </p:nvPr>
        </p:nvSpPr>
        <p:spPr/>
        <p:txBody>
          <a:bodyPr/>
          <a:lstStyle/>
          <a:p>
            <a:r>
              <a:rPr lang="en-US" sz="2800" dirty="0"/>
              <a:t>Vertical Curves</a:t>
            </a:r>
          </a:p>
          <a:p>
            <a:endParaRPr lang="en-US" dirty="0"/>
          </a:p>
          <a:p>
            <a:pPr marL="0" indent="0">
              <a:buNone/>
            </a:pPr>
            <a:r>
              <a:rPr lang="en-US" sz="2400" dirty="0"/>
              <a:t>A vertical curve provides a transition between two slopes roadways, allowing the vehicle to cross the elevation rate change at a gradual rate rather than a sharp cut</a:t>
            </a:r>
            <a:r>
              <a:rPr lang="en-US" sz="2400"/>
              <a:t>. </a:t>
            </a:r>
          </a:p>
          <a:p>
            <a:pPr marL="0" indent="0">
              <a:buNone/>
            </a:pPr>
            <a:endParaRPr lang="en-US" sz="2400" dirty="0"/>
          </a:p>
          <a:p>
            <a:pPr marL="0" indent="0">
              <a:buNone/>
            </a:pPr>
            <a:r>
              <a:rPr lang="en-US" sz="2400" dirty="0"/>
              <a:t>There are two types of vertical curves: sag curves and crest curves.</a:t>
            </a:r>
          </a:p>
        </p:txBody>
      </p:sp>
      <p:sp>
        <p:nvSpPr>
          <p:cNvPr id="4" name="Slide Number Placeholder 3">
            <a:extLst>
              <a:ext uri="{FF2B5EF4-FFF2-40B4-BE49-F238E27FC236}">
                <a16:creationId xmlns:a16="http://schemas.microsoft.com/office/drawing/2014/main" id="{28B3EA82-1E73-4770-B3D5-C509ECEE86C8}"/>
              </a:ext>
            </a:extLst>
          </p:cNvPr>
          <p:cNvSpPr>
            <a:spLocks noGrp="1"/>
          </p:cNvSpPr>
          <p:nvPr>
            <p:ph type="sldNum" sz="quarter" idx="12"/>
          </p:nvPr>
        </p:nvSpPr>
        <p:spPr/>
        <p:txBody>
          <a:bodyPr/>
          <a:lstStyle/>
          <a:p>
            <a:fld id="{D2029518-0A9F-4FAC-88D9-DD15CF05FFBD}" type="slidenum">
              <a:rPr lang="en-US" smtClean="0"/>
              <a:t>34</a:t>
            </a:fld>
            <a:endParaRPr lang="en-US"/>
          </a:p>
        </p:txBody>
      </p:sp>
    </p:spTree>
    <p:extLst>
      <p:ext uri="{BB962C8B-B14F-4D97-AF65-F5344CB8AC3E}">
        <p14:creationId xmlns:p14="http://schemas.microsoft.com/office/powerpoint/2010/main" val="20441396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BF0D3C5A-2026-4787-BEAC-FDE9A46E3B49}"/>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132012" y="1990725"/>
            <a:ext cx="9336087" cy="2438400"/>
          </a:xfrm>
          <a:prstGeom prst="rect">
            <a:avLst/>
          </a:prstGeom>
        </p:spPr>
      </p:pic>
      <p:sp>
        <p:nvSpPr>
          <p:cNvPr id="4" name="Slide Number Placeholder 3">
            <a:extLst>
              <a:ext uri="{FF2B5EF4-FFF2-40B4-BE49-F238E27FC236}">
                <a16:creationId xmlns:a16="http://schemas.microsoft.com/office/drawing/2014/main" id="{DA5931B6-DAD2-4920-88E8-3E97107E7425}"/>
              </a:ext>
            </a:extLst>
          </p:cNvPr>
          <p:cNvSpPr>
            <a:spLocks noGrp="1"/>
          </p:cNvSpPr>
          <p:nvPr>
            <p:ph type="sldNum" sz="quarter" idx="12"/>
          </p:nvPr>
        </p:nvSpPr>
        <p:spPr/>
        <p:txBody>
          <a:bodyPr/>
          <a:lstStyle/>
          <a:p>
            <a:fld id="{D2029518-0A9F-4FAC-88D9-DD15CF05FFBD}" type="slidenum">
              <a:rPr lang="en-US" smtClean="0"/>
              <a:t>35</a:t>
            </a:fld>
            <a:endParaRPr lang="en-US"/>
          </a:p>
        </p:txBody>
      </p:sp>
      <p:sp>
        <p:nvSpPr>
          <p:cNvPr id="6" name="TextBox 5">
            <a:extLst>
              <a:ext uri="{FF2B5EF4-FFF2-40B4-BE49-F238E27FC236}">
                <a16:creationId xmlns:a16="http://schemas.microsoft.com/office/drawing/2014/main" id="{2A30FF7E-FE03-432E-8AA4-CCFEC27A3109}"/>
              </a:ext>
            </a:extLst>
          </p:cNvPr>
          <p:cNvSpPr txBox="1"/>
          <p:nvPr/>
        </p:nvSpPr>
        <p:spPr>
          <a:xfrm>
            <a:off x="5343525" y="4705350"/>
            <a:ext cx="3536546" cy="584775"/>
          </a:xfrm>
          <a:prstGeom prst="rect">
            <a:avLst/>
          </a:prstGeom>
          <a:noFill/>
        </p:spPr>
        <p:txBody>
          <a:bodyPr wrap="none" rtlCol="0">
            <a:spAutoFit/>
          </a:bodyPr>
          <a:lstStyle/>
          <a:p>
            <a:r>
              <a:rPr lang="en-US" sz="1400" b="1" dirty="0"/>
              <a:t>Figure 5.2 : Vertical Alignment (Curves)</a:t>
            </a:r>
          </a:p>
          <a:p>
            <a:endParaRPr lang="en-US" dirty="0"/>
          </a:p>
        </p:txBody>
      </p:sp>
    </p:spTree>
    <p:extLst>
      <p:ext uri="{BB962C8B-B14F-4D97-AF65-F5344CB8AC3E}">
        <p14:creationId xmlns:p14="http://schemas.microsoft.com/office/powerpoint/2010/main" val="19627215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BE90011-70DD-42EF-BAA7-ABB00BD4FEC8}"/>
              </a:ext>
            </a:extLst>
          </p:cNvPr>
          <p:cNvSpPr>
            <a:spLocks noGrp="1"/>
          </p:cNvSpPr>
          <p:nvPr>
            <p:ph idx="1"/>
          </p:nvPr>
        </p:nvSpPr>
        <p:spPr>
          <a:xfrm>
            <a:off x="2589212" y="1819275"/>
            <a:ext cx="8915400" cy="4091947"/>
          </a:xfrm>
        </p:spPr>
        <p:txBody>
          <a:bodyPr>
            <a:normAutofit lnSpcReduction="10000"/>
          </a:bodyPr>
          <a:lstStyle/>
          <a:p>
            <a:r>
              <a:rPr lang="en-US" sz="2800" dirty="0"/>
              <a:t>5.4 Cross Section</a:t>
            </a:r>
          </a:p>
          <a:p>
            <a:endParaRPr lang="en-US" dirty="0"/>
          </a:p>
          <a:p>
            <a:pPr marL="0" indent="0">
              <a:buNone/>
            </a:pPr>
            <a:r>
              <a:rPr lang="en-US" sz="2400" dirty="0"/>
              <a:t>Road width should be minimized so as to reduce the costs of construction and maintenance, whilst being sufficient to carry the traffic loading efficiently and safely and to meet the design speed of the road. Also, there must be a commitment not to violate private land property surrounding the road.</a:t>
            </a:r>
          </a:p>
          <a:p>
            <a:endParaRPr lang="en-US" dirty="0"/>
          </a:p>
          <a:p>
            <a:pPr marL="0" indent="0">
              <a:buNone/>
            </a:pPr>
            <a:r>
              <a:rPr lang="en-US" sz="2400" dirty="0"/>
              <a:t>The available right-of-way is 22 m.</a:t>
            </a:r>
          </a:p>
        </p:txBody>
      </p:sp>
      <p:sp>
        <p:nvSpPr>
          <p:cNvPr id="4" name="Slide Number Placeholder 3">
            <a:extLst>
              <a:ext uri="{FF2B5EF4-FFF2-40B4-BE49-F238E27FC236}">
                <a16:creationId xmlns:a16="http://schemas.microsoft.com/office/drawing/2014/main" id="{1A80C93A-9C22-43F8-A177-EDC55CB58D80}"/>
              </a:ext>
            </a:extLst>
          </p:cNvPr>
          <p:cNvSpPr>
            <a:spLocks noGrp="1"/>
          </p:cNvSpPr>
          <p:nvPr>
            <p:ph type="sldNum" sz="quarter" idx="12"/>
          </p:nvPr>
        </p:nvSpPr>
        <p:spPr/>
        <p:txBody>
          <a:bodyPr/>
          <a:lstStyle/>
          <a:p>
            <a:fld id="{D2029518-0A9F-4FAC-88D9-DD15CF05FFBD}" type="slidenum">
              <a:rPr lang="en-US" smtClean="0"/>
              <a:t>36</a:t>
            </a:fld>
            <a:endParaRPr lang="en-US"/>
          </a:p>
        </p:txBody>
      </p:sp>
    </p:spTree>
    <p:extLst>
      <p:ext uri="{BB962C8B-B14F-4D97-AF65-F5344CB8AC3E}">
        <p14:creationId xmlns:p14="http://schemas.microsoft.com/office/powerpoint/2010/main" val="11788602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2FE1DC-566A-4C7A-B63F-80E6A60EF2B4}"/>
              </a:ext>
            </a:extLst>
          </p:cNvPr>
          <p:cNvSpPr>
            <a:spLocks noGrp="1"/>
          </p:cNvSpPr>
          <p:nvPr>
            <p:ph idx="1"/>
          </p:nvPr>
        </p:nvSpPr>
        <p:spPr/>
        <p:txBody>
          <a:bodyPr>
            <a:normAutofit/>
          </a:bodyPr>
          <a:lstStyle/>
          <a:p>
            <a:pPr marL="0" indent="0">
              <a:buNone/>
            </a:pPr>
            <a:r>
              <a:rPr lang="en-US" sz="2400" dirty="0"/>
              <a:t>The main elements of the road cross section are the travel lanes, shoulders, curb stones, sidewalks</a:t>
            </a:r>
            <a:r>
              <a:rPr lang="en-US" sz="2400"/>
              <a:t>, side ditches </a:t>
            </a:r>
            <a:r>
              <a:rPr lang="en-US" sz="2400" dirty="0"/>
              <a:t>and side slopes.</a:t>
            </a:r>
          </a:p>
          <a:p>
            <a:pPr marL="0" indent="0">
              <a:buNone/>
            </a:pPr>
            <a:endParaRPr lang="en-US" sz="2400" dirty="0"/>
          </a:p>
          <a:p>
            <a:r>
              <a:rPr lang="en-US" sz="2400" b="1" dirty="0"/>
              <a:t>Travel Lanes</a:t>
            </a:r>
          </a:p>
          <a:p>
            <a:pPr marL="0" indent="0">
              <a:buNone/>
            </a:pPr>
            <a:r>
              <a:rPr lang="en-US" sz="2400" dirty="0"/>
              <a:t>Lane width usually varies from 3.0 m to 3.6 m. Based on the factors above and the available right of way the recommended lane width was chosen to be 3.6 m.</a:t>
            </a:r>
          </a:p>
          <a:p>
            <a:endParaRPr lang="en-US" sz="2400" dirty="0"/>
          </a:p>
        </p:txBody>
      </p:sp>
      <p:sp>
        <p:nvSpPr>
          <p:cNvPr id="4" name="Slide Number Placeholder 3">
            <a:extLst>
              <a:ext uri="{FF2B5EF4-FFF2-40B4-BE49-F238E27FC236}">
                <a16:creationId xmlns:a16="http://schemas.microsoft.com/office/drawing/2014/main" id="{063B715E-6256-4EFB-9ADF-31E047BD0D36}"/>
              </a:ext>
            </a:extLst>
          </p:cNvPr>
          <p:cNvSpPr>
            <a:spLocks noGrp="1"/>
          </p:cNvSpPr>
          <p:nvPr>
            <p:ph type="sldNum" sz="quarter" idx="12"/>
          </p:nvPr>
        </p:nvSpPr>
        <p:spPr/>
        <p:txBody>
          <a:bodyPr/>
          <a:lstStyle/>
          <a:p>
            <a:fld id="{D2029518-0A9F-4FAC-88D9-DD15CF05FFBD}" type="slidenum">
              <a:rPr lang="en-US" smtClean="0"/>
              <a:t>37</a:t>
            </a:fld>
            <a:endParaRPr lang="en-US"/>
          </a:p>
        </p:txBody>
      </p:sp>
    </p:spTree>
    <p:extLst>
      <p:ext uri="{BB962C8B-B14F-4D97-AF65-F5344CB8AC3E}">
        <p14:creationId xmlns:p14="http://schemas.microsoft.com/office/powerpoint/2010/main" val="15161613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F4F65B3-6609-4D3E-963B-382A582D38B4}"/>
              </a:ext>
            </a:extLst>
          </p:cNvPr>
          <p:cNvSpPr>
            <a:spLocks noGrp="1"/>
          </p:cNvSpPr>
          <p:nvPr>
            <p:ph idx="1"/>
          </p:nvPr>
        </p:nvSpPr>
        <p:spPr/>
        <p:txBody>
          <a:bodyPr/>
          <a:lstStyle/>
          <a:p>
            <a:r>
              <a:rPr lang="en-US" sz="2400" b="1" dirty="0"/>
              <a:t>Shoulders</a:t>
            </a:r>
          </a:p>
          <a:p>
            <a:pPr marL="0" indent="0">
              <a:buNone/>
            </a:pPr>
            <a:r>
              <a:rPr lang="en-US" sz="2400" dirty="0"/>
              <a:t>Shoulders are contiguous with the travel lanes providing space along the highway for vehicles to stop especially during emergencies.</a:t>
            </a:r>
          </a:p>
          <a:p>
            <a:endParaRPr lang="en-US" sz="2400" dirty="0"/>
          </a:p>
          <a:p>
            <a:pPr marL="0" indent="0">
              <a:buNone/>
            </a:pPr>
            <a:r>
              <a:rPr lang="en-US" sz="2400" dirty="0"/>
              <a:t>Shoulders width was chosen to be 2 m for 4-lane highway along the street except Bir al-Basha region</a:t>
            </a:r>
            <a:endParaRPr lang="en-US" dirty="0"/>
          </a:p>
        </p:txBody>
      </p:sp>
      <p:sp>
        <p:nvSpPr>
          <p:cNvPr id="4" name="Slide Number Placeholder 3">
            <a:extLst>
              <a:ext uri="{FF2B5EF4-FFF2-40B4-BE49-F238E27FC236}">
                <a16:creationId xmlns:a16="http://schemas.microsoft.com/office/drawing/2014/main" id="{FFDF148D-A953-4B2B-BB21-D82E001D295E}"/>
              </a:ext>
            </a:extLst>
          </p:cNvPr>
          <p:cNvSpPr>
            <a:spLocks noGrp="1"/>
          </p:cNvSpPr>
          <p:nvPr>
            <p:ph type="sldNum" sz="quarter" idx="12"/>
          </p:nvPr>
        </p:nvSpPr>
        <p:spPr/>
        <p:txBody>
          <a:bodyPr/>
          <a:lstStyle/>
          <a:p>
            <a:fld id="{D2029518-0A9F-4FAC-88D9-DD15CF05FFBD}" type="slidenum">
              <a:rPr lang="en-US" smtClean="0"/>
              <a:t>38</a:t>
            </a:fld>
            <a:endParaRPr lang="en-US"/>
          </a:p>
        </p:txBody>
      </p:sp>
    </p:spTree>
    <p:extLst>
      <p:ext uri="{BB962C8B-B14F-4D97-AF65-F5344CB8AC3E}">
        <p14:creationId xmlns:p14="http://schemas.microsoft.com/office/powerpoint/2010/main" val="42273152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2A10B04-9FDB-4D9B-9B66-B7C3016CF526}"/>
              </a:ext>
            </a:extLst>
          </p:cNvPr>
          <p:cNvSpPr>
            <a:spLocks noGrp="1"/>
          </p:cNvSpPr>
          <p:nvPr>
            <p:ph idx="1"/>
          </p:nvPr>
        </p:nvSpPr>
        <p:spPr>
          <a:xfrm>
            <a:off x="2589212" y="335902"/>
            <a:ext cx="8915400" cy="6344816"/>
          </a:xfrm>
        </p:spPr>
        <p:txBody>
          <a:bodyPr>
            <a:normAutofit/>
          </a:bodyPr>
          <a:lstStyle/>
          <a:p>
            <a:r>
              <a:rPr lang="en-US" sz="2400" b="1" dirty="0"/>
              <a:t>Sidewalks</a:t>
            </a:r>
          </a:p>
          <a:p>
            <a:pPr marL="0" indent="0">
              <a:buNone/>
            </a:pPr>
            <a:r>
              <a:rPr lang="en-US" sz="2400" dirty="0"/>
              <a:t>We use sidewalks with clear width of 2 m in Bir al-Basha section on both sides.</a:t>
            </a:r>
          </a:p>
          <a:p>
            <a:pPr marL="0" indent="0">
              <a:buNone/>
            </a:pPr>
            <a:endParaRPr lang="en-US" sz="2400" dirty="0"/>
          </a:p>
          <a:p>
            <a:r>
              <a:rPr lang="en-US" sz="2400" b="1" dirty="0"/>
              <a:t>Guard Rails</a:t>
            </a:r>
          </a:p>
          <a:p>
            <a:pPr marL="0" indent="0">
              <a:buNone/>
            </a:pPr>
            <a:r>
              <a:rPr lang="en-US" sz="2400" dirty="0"/>
              <a:t>Guardrails are used at sharp curves and sections with high fills as illustrated in appendix H</a:t>
            </a:r>
          </a:p>
          <a:p>
            <a:pPr marL="0" indent="0">
              <a:buNone/>
            </a:pPr>
            <a:endParaRPr lang="en-US" sz="2400" dirty="0"/>
          </a:p>
          <a:p>
            <a:r>
              <a:rPr lang="en-US" sz="2400" b="1" dirty="0"/>
              <a:t>Side Slopes</a:t>
            </a:r>
          </a:p>
          <a:p>
            <a:pPr marL="0" indent="0">
              <a:buNone/>
            </a:pPr>
            <a:r>
              <a:rPr lang="en-US" sz="2400" dirty="0"/>
              <a:t>Side slopes were taken to be 1V:1.75H</a:t>
            </a:r>
          </a:p>
          <a:p>
            <a:pPr marL="0" indent="0">
              <a:buNone/>
            </a:pPr>
            <a:endParaRPr lang="en-US" sz="2400" dirty="0"/>
          </a:p>
          <a:p>
            <a:r>
              <a:rPr lang="en-US" sz="2400" b="1" dirty="0"/>
              <a:t>Side Ditches</a:t>
            </a:r>
          </a:p>
          <a:p>
            <a:pPr marL="0" indent="0">
              <a:buNone/>
            </a:pPr>
            <a:r>
              <a:rPr lang="en-US" dirty="0"/>
              <a:t>Side slope of the ditch was designed to be 1H: 2V.</a:t>
            </a:r>
          </a:p>
          <a:p>
            <a:endParaRPr lang="en-US" dirty="0"/>
          </a:p>
        </p:txBody>
      </p:sp>
      <p:sp>
        <p:nvSpPr>
          <p:cNvPr id="4" name="Slide Number Placeholder 3">
            <a:extLst>
              <a:ext uri="{FF2B5EF4-FFF2-40B4-BE49-F238E27FC236}">
                <a16:creationId xmlns:a16="http://schemas.microsoft.com/office/drawing/2014/main" id="{CCA3370C-9D06-4655-BEB0-44C34AD4666D}"/>
              </a:ext>
            </a:extLst>
          </p:cNvPr>
          <p:cNvSpPr>
            <a:spLocks noGrp="1"/>
          </p:cNvSpPr>
          <p:nvPr>
            <p:ph type="sldNum" sz="quarter" idx="12"/>
          </p:nvPr>
        </p:nvSpPr>
        <p:spPr/>
        <p:txBody>
          <a:bodyPr/>
          <a:lstStyle/>
          <a:p>
            <a:fld id="{D2029518-0A9F-4FAC-88D9-DD15CF05FFBD}" type="slidenum">
              <a:rPr lang="en-US" smtClean="0"/>
              <a:t>39</a:t>
            </a:fld>
            <a:endParaRPr lang="en-US"/>
          </a:p>
        </p:txBody>
      </p:sp>
    </p:spTree>
    <p:extLst>
      <p:ext uri="{BB962C8B-B14F-4D97-AF65-F5344CB8AC3E}">
        <p14:creationId xmlns:p14="http://schemas.microsoft.com/office/powerpoint/2010/main" val="39644241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685D3-005C-4877-9483-0BDE0EFE8381}"/>
              </a:ext>
            </a:extLst>
          </p:cNvPr>
          <p:cNvSpPr>
            <a:spLocks noGrp="1"/>
          </p:cNvSpPr>
          <p:nvPr>
            <p:ph type="title"/>
          </p:nvPr>
        </p:nvSpPr>
        <p:spPr>
          <a:xfrm>
            <a:off x="3885691" y="6311890"/>
            <a:ext cx="4420618" cy="465983"/>
          </a:xfrm>
        </p:spPr>
        <p:txBody>
          <a:bodyPr>
            <a:normAutofit/>
          </a:bodyPr>
          <a:lstStyle/>
          <a:p>
            <a:r>
              <a:rPr lang="en-US" sz="1400" b="1" dirty="0"/>
              <a:t>Figure 1.1: 3D Map of Al-Shuhada – Araba Street</a:t>
            </a:r>
          </a:p>
        </p:txBody>
      </p:sp>
      <p:pic>
        <p:nvPicPr>
          <p:cNvPr id="6" name="Content Placeholder 5">
            <a:extLst>
              <a:ext uri="{FF2B5EF4-FFF2-40B4-BE49-F238E27FC236}">
                <a16:creationId xmlns:a16="http://schemas.microsoft.com/office/drawing/2014/main" id="{232F58F1-E7F0-4A41-BFDF-F7E80E73615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92230" y="1530560"/>
            <a:ext cx="11764651" cy="4681704"/>
          </a:xfrm>
        </p:spPr>
      </p:pic>
      <p:sp>
        <p:nvSpPr>
          <p:cNvPr id="4" name="Slide Number Placeholder 3">
            <a:extLst>
              <a:ext uri="{FF2B5EF4-FFF2-40B4-BE49-F238E27FC236}">
                <a16:creationId xmlns:a16="http://schemas.microsoft.com/office/drawing/2014/main" id="{29AF45BE-588E-4EAD-9532-472CDE074137}"/>
              </a:ext>
            </a:extLst>
          </p:cNvPr>
          <p:cNvSpPr>
            <a:spLocks noGrp="1"/>
          </p:cNvSpPr>
          <p:nvPr>
            <p:ph type="sldNum" sz="quarter" idx="12"/>
          </p:nvPr>
        </p:nvSpPr>
        <p:spPr/>
        <p:txBody>
          <a:bodyPr/>
          <a:lstStyle/>
          <a:p>
            <a:fld id="{D2029518-0A9F-4FAC-88D9-DD15CF05FFBD}" type="slidenum">
              <a:rPr lang="en-US" smtClean="0"/>
              <a:t>4</a:t>
            </a:fld>
            <a:endParaRPr lang="en-US"/>
          </a:p>
        </p:txBody>
      </p:sp>
    </p:spTree>
    <p:extLst>
      <p:ext uri="{BB962C8B-B14F-4D97-AF65-F5344CB8AC3E}">
        <p14:creationId xmlns:p14="http://schemas.microsoft.com/office/powerpoint/2010/main" val="7434011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8B2801E-92C2-4302-8E24-10E3EF004F1B}"/>
              </a:ext>
            </a:extLst>
          </p:cNvPr>
          <p:cNvSpPr>
            <a:spLocks noGrp="1"/>
          </p:cNvSpPr>
          <p:nvPr>
            <p:ph type="sldNum" sz="quarter" idx="12"/>
          </p:nvPr>
        </p:nvSpPr>
        <p:spPr/>
        <p:txBody>
          <a:bodyPr/>
          <a:lstStyle/>
          <a:p>
            <a:fld id="{D2029518-0A9F-4FAC-88D9-DD15CF05FFBD}" type="slidenum">
              <a:rPr lang="en-US" smtClean="0"/>
              <a:t>40</a:t>
            </a:fld>
            <a:endParaRPr lang="en-US"/>
          </a:p>
        </p:txBody>
      </p:sp>
      <p:sp>
        <p:nvSpPr>
          <p:cNvPr id="6" name="TextBox 5">
            <a:extLst>
              <a:ext uri="{FF2B5EF4-FFF2-40B4-BE49-F238E27FC236}">
                <a16:creationId xmlns:a16="http://schemas.microsoft.com/office/drawing/2014/main" id="{CE27BDD5-8FCA-455D-80BC-4FA6DB82126A}"/>
              </a:ext>
            </a:extLst>
          </p:cNvPr>
          <p:cNvSpPr txBox="1"/>
          <p:nvPr/>
        </p:nvSpPr>
        <p:spPr>
          <a:xfrm>
            <a:off x="5581660" y="5200650"/>
            <a:ext cx="2427268" cy="584775"/>
          </a:xfrm>
          <a:prstGeom prst="rect">
            <a:avLst/>
          </a:prstGeom>
          <a:noFill/>
        </p:spPr>
        <p:txBody>
          <a:bodyPr wrap="none" rtlCol="0">
            <a:spAutoFit/>
          </a:bodyPr>
          <a:lstStyle/>
          <a:p>
            <a:r>
              <a:rPr lang="en-US" sz="1400" b="1" dirty="0"/>
              <a:t>Figure 5.3 : Cross Section </a:t>
            </a:r>
          </a:p>
          <a:p>
            <a:endParaRPr lang="en-US" dirty="0"/>
          </a:p>
        </p:txBody>
      </p:sp>
      <p:pic>
        <p:nvPicPr>
          <p:cNvPr id="12" name="Content Placeholder 11">
            <a:extLst>
              <a:ext uri="{FF2B5EF4-FFF2-40B4-BE49-F238E27FC236}">
                <a16:creationId xmlns:a16="http://schemas.microsoft.com/office/drawing/2014/main" id="{06CE5907-2C9A-4340-8995-9ABDC4600DE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77246" y="1281977"/>
            <a:ext cx="8915400" cy="3727342"/>
          </a:xfrm>
        </p:spPr>
      </p:pic>
    </p:spTree>
    <p:extLst>
      <p:ext uri="{BB962C8B-B14F-4D97-AF65-F5344CB8AC3E}">
        <p14:creationId xmlns:p14="http://schemas.microsoft.com/office/powerpoint/2010/main" val="15546134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2B507-91BB-4E2C-8A61-3496C8D66D38}"/>
              </a:ext>
            </a:extLst>
          </p:cNvPr>
          <p:cNvSpPr>
            <a:spLocks noGrp="1"/>
          </p:cNvSpPr>
          <p:nvPr>
            <p:ph type="title"/>
          </p:nvPr>
        </p:nvSpPr>
        <p:spPr/>
        <p:txBody>
          <a:bodyPr>
            <a:noAutofit/>
          </a:bodyPr>
          <a:lstStyle/>
          <a:p>
            <a:r>
              <a:rPr lang="en-US" sz="4200" dirty="0"/>
              <a:t>CH 6  PAVEMENT DESIGN</a:t>
            </a:r>
            <a:br>
              <a:rPr lang="en-US" sz="4200" dirty="0"/>
            </a:br>
            <a:endParaRPr lang="en-US" sz="4200" dirty="0"/>
          </a:p>
        </p:txBody>
      </p:sp>
      <p:sp>
        <p:nvSpPr>
          <p:cNvPr id="3" name="Content Placeholder 2">
            <a:extLst>
              <a:ext uri="{FF2B5EF4-FFF2-40B4-BE49-F238E27FC236}">
                <a16:creationId xmlns:a16="http://schemas.microsoft.com/office/drawing/2014/main" id="{E228600A-3E18-4AF5-9BD0-B88F6FDB37EB}"/>
              </a:ext>
            </a:extLst>
          </p:cNvPr>
          <p:cNvSpPr>
            <a:spLocks noGrp="1"/>
          </p:cNvSpPr>
          <p:nvPr>
            <p:ph idx="1"/>
          </p:nvPr>
        </p:nvSpPr>
        <p:spPr/>
        <p:txBody>
          <a:bodyPr>
            <a:normAutofit/>
          </a:bodyPr>
          <a:lstStyle/>
          <a:p>
            <a:r>
              <a:rPr lang="en-US" sz="2800" dirty="0"/>
              <a:t>6.1 Introduction</a:t>
            </a:r>
          </a:p>
          <a:p>
            <a:endParaRPr lang="en-US" sz="2800" dirty="0"/>
          </a:p>
          <a:p>
            <a:pPr marL="0" indent="0">
              <a:buNone/>
            </a:pPr>
            <a:r>
              <a:rPr lang="en-US" sz="2400" dirty="0"/>
              <a:t>Pavement design is the major component in the road construction. Highway pavements are divided into two main categories flexible and rigid.</a:t>
            </a:r>
          </a:p>
          <a:p>
            <a:pPr marL="0" indent="0">
              <a:buNone/>
            </a:pPr>
            <a:endParaRPr lang="en-US" sz="2400" dirty="0"/>
          </a:p>
          <a:p>
            <a:pPr marL="0" indent="0">
              <a:buNone/>
            </a:pPr>
            <a:r>
              <a:rPr lang="en-US" sz="2400" dirty="0"/>
              <a:t>Due to the nature of the street area and relevance of the street, a flexible pavement will be designed for.</a:t>
            </a:r>
          </a:p>
        </p:txBody>
      </p:sp>
      <p:sp>
        <p:nvSpPr>
          <p:cNvPr id="4" name="Slide Number Placeholder 3">
            <a:extLst>
              <a:ext uri="{FF2B5EF4-FFF2-40B4-BE49-F238E27FC236}">
                <a16:creationId xmlns:a16="http://schemas.microsoft.com/office/drawing/2014/main" id="{9AE3D3B1-27EF-4F98-BC0E-DCCD3CD995DB}"/>
              </a:ext>
            </a:extLst>
          </p:cNvPr>
          <p:cNvSpPr>
            <a:spLocks noGrp="1"/>
          </p:cNvSpPr>
          <p:nvPr>
            <p:ph type="sldNum" sz="quarter" idx="12"/>
          </p:nvPr>
        </p:nvSpPr>
        <p:spPr/>
        <p:txBody>
          <a:bodyPr/>
          <a:lstStyle/>
          <a:p>
            <a:fld id="{D2029518-0A9F-4FAC-88D9-DD15CF05FFBD}" type="slidenum">
              <a:rPr lang="en-US" smtClean="0"/>
              <a:t>41</a:t>
            </a:fld>
            <a:endParaRPr lang="en-US"/>
          </a:p>
        </p:txBody>
      </p:sp>
    </p:spTree>
    <p:extLst>
      <p:ext uri="{BB962C8B-B14F-4D97-AF65-F5344CB8AC3E}">
        <p14:creationId xmlns:p14="http://schemas.microsoft.com/office/powerpoint/2010/main" val="37856999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4B945CB-A4A9-49BB-9457-A29584006815}"/>
              </a:ext>
            </a:extLst>
          </p:cNvPr>
          <p:cNvSpPr>
            <a:spLocks noGrp="1"/>
          </p:cNvSpPr>
          <p:nvPr>
            <p:ph idx="1"/>
          </p:nvPr>
        </p:nvSpPr>
        <p:spPr>
          <a:xfrm>
            <a:off x="2674937" y="298545"/>
            <a:ext cx="8915400" cy="4070009"/>
          </a:xfrm>
        </p:spPr>
        <p:txBody>
          <a:bodyPr>
            <a:normAutofit/>
          </a:bodyPr>
          <a:lstStyle/>
          <a:p>
            <a:r>
              <a:rPr lang="en-US" sz="2800" dirty="0"/>
              <a:t>6.2 Structural Components of Flexible Pavement</a:t>
            </a:r>
          </a:p>
          <a:p>
            <a:endParaRPr lang="en-US" sz="2400" dirty="0"/>
          </a:p>
          <a:p>
            <a:r>
              <a:rPr lang="en-US" sz="2400" dirty="0"/>
              <a:t>The components of flexible pavement are subgrade or roadbed, sub-base, the base and the wearing surface as shown below.</a:t>
            </a:r>
          </a:p>
        </p:txBody>
      </p:sp>
      <p:sp>
        <p:nvSpPr>
          <p:cNvPr id="4" name="Slide Number Placeholder 3">
            <a:extLst>
              <a:ext uri="{FF2B5EF4-FFF2-40B4-BE49-F238E27FC236}">
                <a16:creationId xmlns:a16="http://schemas.microsoft.com/office/drawing/2014/main" id="{820CB790-81C5-43CE-B9B1-C88B1B5F9F9D}"/>
              </a:ext>
            </a:extLst>
          </p:cNvPr>
          <p:cNvSpPr>
            <a:spLocks noGrp="1"/>
          </p:cNvSpPr>
          <p:nvPr>
            <p:ph type="sldNum" sz="quarter" idx="12"/>
          </p:nvPr>
        </p:nvSpPr>
        <p:spPr/>
        <p:txBody>
          <a:bodyPr/>
          <a:lstStyle/>
          <a:p>
            <a:fld id="{D2029518-0A9F-4FAC-88D9-DD15CF05FFBD}" type="slidenum">
              <a:rPr lang="en-US" smtClean="0"/>
              <a:t>42</a:t>
            </a:fld>
            <a:endParaRPr lang="en-US"/>
          </a:p>
        </p:txBody>
      </p:sp>
      <p:pic>
        <p:nvPicPr>
          <p:cNvPr id="5" name="Picture 4">
            <a:extLst>
              <a:ext uri="{FF2B5EF4-FFF2-40B4-BE49-F238E27FC236}">
                <a16:creationId xmlns:a16="http://schemas.microsoft.com/office/drawing/2014/main" id="{739600D1-3676-4A7C-8745-C64E3DA9EF4A}"/>
              </a:ext>
            </a:extLst>
          </p:cNvPr>
          <p:cNvPicPr/>
          <p:nvPr/>
        </p:nvPicPr>
        <p:blipFill>
          <a:blip r:embed="rId2">
            <a:extLst>
              <a:ext uri="{28A0092B-C50C-407E-A947-70E740481C1C}">
                <a14:useLocalDpi xmlns:a14="http://schemas.microsoft.com/office/drawing/2010/main" val="0"/>
              </a:ext>
            </a:extLst>
          </a:blip>
          <a:stretch>
            <a:fillRect/>
          </a:stretch>
        </p:blipFill>
        <p:spPr>
          <a:xfrm>
            <a:off x="3200400" y="3038475"/>
            <a:ext cx="6438900" cy="2857500"/>
          </a:xfrm>
          <a:prstGeom prst="rect">
            <a:avLst/>
          </a:prstGeom>
        </p:spPr>
      </p:pic>
      <p:sp>
        <p:nvSpPr>
          <p:cNvPr id="6" name="TextBox 5">
            <a:extLst>
              <a:ext uri="{FF2B5EF4-FFF2-40B4-BE49-F238E27FC236}">
                <a16:creationId xmlns:a16="http://schemas.microsoft.com/office/drawing/2014/main" id="{4010DADF-9A6E-4970-A643-933F89547E3C}"/>
              </a:ext>
            </a:extLst>
          </p:cNvPr>
          <p:cNvSpPr txBox="1"/>
          <p:nvPr/>
        </p:nvSpPr>
        <p:spPr>
          <a:xfrm>
            <a:off x="3800475" y="5974680"/>
            <a:ext cx="5006499" cy="584775"/>
          </a:xfrm>
          <a:prstGeom prst="rect">
            <a:avLst/>
          </a:prstGeom>
          <a:noFill/>
        </p:spPr>
        <p:txBody>
          <a:bodyPr wrap="none" rtlCol="0">
            <a:spAutoFit/>
          </a:bodyPr>
          <a:lstStyle/>
          <a:p>
            <a:r>
              <a:rPr lang="en-US" sz="1400" b="1" dirty="0"/>
              <a:t>Figure 6.1 : Structural Components of Flexible Pavement</a:t>
            </a:r>
            <a:endParaRPr lang="en-US" sz="1400" dirty="0"/>
          </a:p>
          <a:p>
            <a:endParaRPr lang="en-US" dirty="0"/>
          </a:p>
        </p:txBody>
      </p:sp>
    </p:spTree>
    <p:extLst>
      <p:ext uri="{BB962C8B-B14F-4D97-AF65-F5344CB8AC3E}">
        <p14:creationId xmlns:p14="http://schemas.microsoft.com/office/powerpoint/2010/main" val="26927969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D434039-E18C-4B85-B862-F26DC8D4B051}"/>
              </a:ext>
            </a:extLst>
          </p:cNvPr>
          <p:cNvSpPr>
            <a:spLocks noGrp="1"/>
          </p:cNvSpPr>
          <p:nvPr>
            <p:ph idx="1"/>
          </p:nvPr>
        </p:nvSpPr>
        <p:spPr>
          <a:xfrm>
            <a:off x="2589212" y="429208"/>
            <a:ext cx="8915400" cy="6314492"/>
          </a:xfrm>
        </p:spPr>
        <p:txBody>
          <a:bodyPr>
            <a:normAutofit/>
          </a:bodyPr>
          <a:lstStyle/>
          <a:p>
            <a:r>
              <a:rPr lang="en-US" sz="2400" dirty="0"/>
              <a:t>6.3 Geotechnical Report Analyses</a:t>
            </a:r>
          </a:p>
          <a:p>
            <a:endParaRPr lang="en-US" sz="2400" dirty="0"/>
          </a:p>
          <a:p>
            <a:pPr marL="0" indent="0">
              <a:buNone/>
            </a:pPr>
            <a:r>
              <a:rPr lang="en-US" sz="2400" b="1" dirty="0"/>
              <a:t>Soil Tests Results</a:t>
            </a:r>
          </a:p>
          <a:p>
            <a:pPr marL="0" indent="0">
              <a:buNone/>
            </a:pPr>
            <a:r>
              <a:rPr lang="en-US" sz="2400" dirty="0"/>
              <a:t>Five samples of subgrade soils were taken along the street area. Each sample weighs 10 Kg, excavated from depth of more than 50 centimeters.</a:t>
            </a:r>
          </a:p>
          <a:p>
            <a:pPr marL="0" indent="0">
              <a:buNone/>
            </a:pPr>
            <a:endParaRPr lang="en-US" sz="2400" dirty="0"/>
          </a:p>
        </p:txBody>
      </p:sp>
      <p:sp>
        <p:nvSpPr>
          <p:cNvPr id="4" name="Slide Number Placeholder 3">
            <a:extLst>
              <a:ext uri="{FF2B5EF4-FFF2-40B4-BE49-F238E27FC236}">
                <a16:creationId xmlns:a16="http://schemas.microsoft.com/office/drawing/2014/main" id="{AED1EF9C-9201-4101-A477-13B6128FFE9F}"/>
              </a:ext>
            </a:extLst>
          </p:cNvPr>
          <p:cNvSpPr>
            <a:spLocks noGrp="1"/>
          </p:cNvSpPr>
          <p:nvPr>
            <p:ph type="sldNum" sz="quarter" idx="12"/>
          </p:nvPr>
        </p:nvSpPr>
        <p:spPr/>
        <p:txBody>
          <a:bodyPr/>
          <a:lstStyle/>
          <a:p>
            <a:fld id="{D2029518-0A9F-4FAC-88D9-DD15CF05FFBD}" type="slidenum">
              <a:rPr lang="en-US" smtClean="0"/>
              <a:t>43</a:t>
            </a:fld>
            <a:endParaRPr lang="en-US"/>
          </a:p>
        </p:txBody>
      </p:sp>
      <p:graphicFrame>
        <p:nvGraphicFramePr>
          <p:cNvPr id="2" name="Table 1">
            <a:extLst>
              <a:ext uri="{FF2B5EF4-FFF2-40B4-BE49-F238E27FC236}">
                <a16:creationId xmlns:a16="http://schemas.microsoft.com/office/drawing/2014/main" id="{73D6E211-8B1A-4B8C-823A-68C70EA0E701}"/>
              </a:ext>
            </a:extLst>
          </p:cNvPr>
          <p:cNvGraphicFramePr>
            <a:graphicFrameLocks noGrp="1"/>
          </p:cNvGraphicFramePr>
          <p:nvPr>
            <p:extLst>
              <p:ext uri="{D42A27DB-BD31-4B8C-83A1-F6EECF244321}">
                <p14:modId xmlns:p14="http://schemas.microsoft.com/office/powerpoint/2010/main" val="3957642943"/>
              </p:ext>
            </p:extLst>
          </p:nvPr>
        </p:nvGraphicFramePr>
        <p:xfrm>
          <a:off x="3023119" y="3571875"/>
          <a:ext cx="7688424" cy="2856916"/>
        </p:xfrm>
        <a:graphic>
          <a:graphicData uri="http://schemas.openxmlformats.org/drawingml/2006/table">
            <a:tbl>
              <a:tblPr firstRow="1" firstCol="1" bandRow="1">
                <a:tableStyleId>{5C22544A-7EE6-4342-B048-85BDC9FD1C3A}</a:tableStyleId>
              </a:tblPr>
              <a:tblGrid>
                <a:gridCol w="1286886">
                  <a:extLst>
                    <a:ext uri="{9D8B030D-6E8A-4147-A177-3AD203B41FA5}">
                      <a16:colId xmlns:a16="http://schemas.microsoft.com/office/drawing/2014/main" val="2722468204"/>
                    </a:ext>
                  </a:extLst>
                </a:gridCol>
                <a:gridCol w="1260573">
                  <a:extLst>
                    <a:ext uri="{9D8B030D-6E8A-4147-A177-3AD203B41FA5}">
                      <a16:colId xmlns:a16="http://schemas.microsoft.com/office/drawing/2014/main" val="308673338"/>
                    </a:ext>
                  </a:extLst>
                </a:gridCol>
                <a:gridCol w="1329645">
                  <a:extLst>
                    <a:ext uri="{9D8B030D-6E8A-4147-A177-3AD203B41FA5}">
                      <a16:colId xmlns:a16="http://schemas.microsoft.com/office/drawing/2014/main" val="2290841576"/>
                    </a:ext>
                  </a:extLst>
                </a:gridCol>
                <a:gridCol w="1119960">
                  <a:extLst>
                    <a:ext uri="{9D8B030D-6E8A-4147-A177-3AD203B41FA5}">
                      <a16:colId xmlns:a16="http://schemas.microsoft.com/office/drawing/2014/main" val="182541650"/>
                    </a:ext>
                  </a:extLst>
                </a:gridCol>
                <a:gridCol w="1452989">
                  <a:extLst>
                    <a:ext uri="{9D8B030D-6E8A-4147-A177-3AD203B41FA5}">
                      <a16:colId xmlns:a16="http://schemas.microsoft.com/office/drawing/2014/main" val="2983061451"/>
                    </a:ext>
                  </a:extLst>
                </a:gridCol>
                <a:gridCol w="1238371">
                  <a:extLst>
                    <a:ext uri="{9D8B030D-6E8A-4147-A177-3AD203B41FA5}">
                      <a16:colId xmlns:a16="http://schemas.microsoft.com/office/drawing/2014/main" val="514171845"/>
                    </a:ext>
                  </a:extLst>
                </a:gridCol>
              </a:tblGrid>
              <a:tr h="837686">
                <a:tc>
                  <a:txBody>
                    <a:bodyPr/>
                    <a:lstStyle/>
                    <a:p>
                      <a:pPr marL="0" marR="0" algn="ctr">
                        <a:lnSpc>
                          <a:spcPct val="107000"/>
                        </a:lnSpc>
                        <a:spcBef>
                          <a:spcPts val="0"/>
                        </a:spcBef>
                        <a:spcAft>
                          <a:spcPts val="600"/>
                        </a:spcAft>
                      </a:pPr>
                      <a:r>
                        <a:rPr lang="en-US" sz="1200" dirty="0">
                          <a:effectLst/>
                        </a:rPr>
                        <a:t>Sample No.</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dirty="0">
                          <a:effectLst/>
                        </a:rPr>
                        <a:t>%finer sieve # 200</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dirty="0">
                          <a:effectLst/>
                        </a:rPr>
                        <a:t>Liquid Limit %</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dirty="0">
                          <a:effectLst/>
                        </a:rPr>
                        <a:t>Plasticity Index</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a:effectLst/>
                        </a:rPr>
                        <a:t>Soil Classification</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a:effectLst/>
                        </a:rPr>
                        <a:t>CBR Value</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756922593"/>
                  </a:ext>
                </a:extLst>
              </a:tr>
              <a:tr h="403846">
                <a:tc>
                  <a:txBody>
                    <a:bodyPr/>
                    <a:lstStyle/>
                    <a:p>
                      <a:pPr marL="0" marR="0" algn="ctr">
                        <a:lnSpc>
                          <a:spcPct val="107000"/>
                        </a:lnSpc>
                        <a:spcBef>
                          <a:spcPts val="0"/>
                        </a:spcBef>
                        <a:spcAft>
                          <a:spcPts val="600"/>
                        </a:spcAft>
                      </a:pPr>
                      <a:r>
                        <a:rPr lang="en-US" sz="1200">
                          <a:effectLst/>
                        </a:rPr>
                        <a:t>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dirty="0">
                          <a:effectLst/>
                        </a:rPr>
                        <a:t>68</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a:effectLst/>
                        </a:rPr>
                        <a:t>30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a:effectLst/>
                        </a:rPr>
                        <a:t>11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a:effectLst/>
                        </a:rPr>
                        <a:t>A-6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a:effectLst/>
                        </a:rPr>
                        <a:t>7.06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13835338"/>
                  </a:ext>
                </a:extLst>
              </a:tr>
              <a:tr h="403846">
                <a:tc>
                  <a:txBody>
                    <a:bodyPr/>
                    <a:lstStyle/>
                    <a:p>
                      <a:pPr marL="0" marR="0" algn="ctr">
                        <a:lnSpc>
                          <a:spcPct val="107000"/>
                        </a:lnSpc>
                        <a:spcBef>
                          <a:spcPts val="0"/>
                        </a:spcBef>
                        <a:spcAft>
                          <a:spcPts val="600"/>
                        </a:spcAft>
                      </a:pPr>
                      <a:r>
                        <a:rPr lang="en-US" sz="1200">
                          <a:effectLst/>
                        </a:rPr>
                        <a:t>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dirty="0">
                          <a:effectLst/>
                        </a:rPr>
                        <a:t>63</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dirty="0">
                          <a:effectLst/>
                        </a:rPr>
                        <a:t>40</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a:effectLst/>
                        </a:rPr>
                        <a:t>16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a:effectLst/>
                        </a:rPr>
                        <a:t>A-6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a:effectLst/>
                        </a:rPr>
                        <a:t>8.02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8619366"/>
                  </a:ext>
                </a:extLst>
              </a:tr>
              <a:tr h="403846">
                <a:tc>
                  <a:txBody>
                    <a:bodyPr/>
                    <a:lstStyle/>
                    <a:p>
                      <a:pPr marL="0" marR="0" algn="ctr">
                        <a:lnSpc>
                          <a:spcPct val="107000"/>
                        </a:lnSpc>
                        <a:spcBef>
                          <a:spcPts val="0"/>
                        </a:spcBef>
                        <a:spcAft>
                          <a:spcPts val="600"/>
                        </a:spcAft>
                      </a:pPr>
                      <a:r>
                        <a:rPr lang="en-US" sz="1200">
                          <a:effectLst/>
                        </a:rPr>
                        <a:t>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a:effectLst/>
                        </a:rPr>
                        <a:t>61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dirty="0">
                          <a:effectLst/>
                        </a:rPr>
                        <a:t>40</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dirty="0">
                          <a:effectLst/>
                        </a:rPr>
                        <a:t>17</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a:effectLst/>
                        </a:rPr>
                        <a:t>A-6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a:effectLst/>
                        </a:rPr>
                        <a:t>7.00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486901507"/>
                  </a:ext>
                </a:extLst>
              </a:tr>
              <a:tr h="403846">
                <a:tc>
                  <a:txBody>
                    <a:bodyPr/>
                    <a:lstStyle/>
                    <a:p>
                      <a:pPr marL="0" marR="0" algn="ctr">
                        <a:lnSpc>
                          <a:spcPct val="107000"/>
                        </a:lnSpc>
                        <a:spcBef>
                          <a:spcPts val="0"/>
                        </a:spcBef>
                        <a:spcAft>
                          <a:spcPts val="600"/>
                        </a:spcAft>
                      </a:pPr>
                      <a:r>
                        <a:rPr lang="en-US" sz="1200">
                          <a:effectLst/>
                        </a:rPr>
                        <a:t>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a:effectLst/>
                        </a:rPr>
                        <a:t>55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a:effectLst/>
                        </a:rPr>
                        <a:t>39</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dirty="0">
                          <a:effectLst/>
                        </a:rPr>
                        <a:t>20</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dirty="0">
                          <a:effectLst/>
                        </a:rPr>
                        <a:t>A-6</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a:effectLst/>
                        </a:rPr>
                        <a:t>5.65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84814379"/>
                  </a:ext>
                </a:extLst>
              </a:tr>
              <a:tr h="403846">
                <a:tc>
                  <a:txBody>
                    <a:bodyPr/>
                    <a:lstStyle/>
                    <a:p>
                      <a:pPr marL="0" marR="0" algn="ctr">
                        <a:lnSpc>
                          <a:spcPct val="107000"/>
                        </a:lnSpc>
                        <a:spcBef>
                          <a:spcPts val="0"/>
                        </a:spcBef>
                        <a:spcAft>
                          <a:spcPts val="600"/>
                        </a:spcAft>
                      </a:pPr>
                      <a:r>
                        <a:rPr lang="en-US" sz="1200">
                          <a:effectLst/>
                        </a:rPr>
                        <a:t>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a:effectLst/>
                        </a:rPr>
                        <a:t>51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a:effectLst/>
                        </a:rPr>
                        <a:t>37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a:effectLst/>
                        </a:rPr>
                        <a:t>22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dirty="0">
                          <a:effectLst/>
                        </a:rPr>
                        <a:t>A-6</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600"/>
                        </a:spcAft>
                      </a:pPr>
                      <a:r>
                        <a:rPr lang="en-US" sz="1200" dirty="0">
                          <a:effectLst/>
                        </a:rPr>
                        <a:t>6.03</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961822318"/>
                  </a:ext>
                </a:extLst>
              </a:tr>
            </a:tbl>
          </a:graphicData>
        </a:graphic>
      </p:graphicFrame>
    </p:spTree>
    <p:extLst>
      <p:ext uri="{BB962C8B-B14F-4D97-AF65-F5344CB8AC3E}">
        <p14:creationId xmlns:p14="http://schemas.microsoft.com/office/powerpoint/2010/main" val="221251587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2100C-2A67-49E5-940E-A63738907A82}"/>
              </a:ext>
            </a:extLst>
          </p:cNvPr>
          <p:cNvSpPr>
            <a:spLocks noGrp="1"/>
          </p:cNvSpPr>
          <p:nvPr>
            <p:ph idx="1"/>
          </p:nvPr>
        </p:nvSpPr>
        <p:spPr>
          <a:xfrm>
            <a:off x="2589212" y="787783"/>
            <a:ext cx="8915400" cy="5123440"/>
          </a:xfrm>
        </p:spPr>
        <p:txBody>
          <a:bodyPr>
            <a:normAutofit/>
          </a:bodyPr>
          <a:lstStyle/>
          <a:p>
            <a:r>
              <a:rPr lang="en-US" sz="2800" dirty="0"/>
              <a:t>6.4 Soil Treatment</a:t>
            </a:r>
          </a:p>
          <a:p>
            <a:endParaRPr lang="en-US" sz="2400" dirty="0"/>
          </a:p>
          <a:p>
            <a:pPr marL="0" indent="0">
              <a:buNone/>
            </a:pPr>
            <a:r>
              <a:rPr lang="en-US" sz="2400" dirty="0"/>
              <a:t>The purpose of soil treatment is to improve the strength of the pavement, and this process is done using two techniques, rock fill and geotextile.</a:t>
            </a:r>
          </a:p>
          <a:p>
            <a:pPr marL="0" indent="0">
              <a:buNone/>
            </a:pPr>
            <a:endParaRPr lang="en-US" sz="2400" dirty="0"/>
          </a:p>
          <a:p>
            <a:r>
              <a:rPr lang="en-US" sz="2400" dirty="0"/>
              <a:t>Rock Fill</a:t>
            </a:r>
          </a:p>
          <a:p>
            <a:pPr marL="0" indent="0">
              <a:buNone/>
            </a:pPr>
            <a:r>
              <a:rPr lang="en-US" sz="2400" dirty="0"/>
              <a:t>It is preferable to replace the existing soil with rocky materials. These rocky materials must be to a certain depth, as this depth depends on the size of the material itself, which is practically about 0.80 meters.</a:t>
            </a:r>
          </a:p>
        </p:txBody>
      </p:sp>
      <p:sp>
        <p:nvSpPr>
          <p:cNvPr id="4" name="Slide Number Placeholder 3">
            <a:extLst>
              <a:ext uri="{FF2B5EF4-FFF2-40B4-BE49-F238E27FC236}">
                <a16:creationId xmlns:a16="http://schemas.microsoft.com/office/drawing/2014/main" id="{5DA7DBA3-A10D-4A95-A964-3497E0875434}"/>
              </a:ext>
            </a:extLst>
          </p:cNvPr>
          <p:cNvSpPr>
            <a:spLocks noGrp="1"/>
          </p:cNvSpPr>
          <p:nvPr>
            <p:ph type="sldNum" sz="quarter" idx="12"/>
          </p:nvPr>
        </p:nvSpPr>
        <p:spPr/>
        <p:txBody>
          <a:bodyPr/>
          <a:lstStyle/>
          <a:p>
            <a:fld id="{D2029518-0A9F-4FAC-88D9-DD15CF05FFBD}" type="slidenum">
              <a:rPr lang="en-US" smtClean="0"/>
              <a:t>44</a:t>
            </a:fld>
            <a:endParaRPr lang="en-US"/>
          </a:p>
        </p:txBody>
      </p:sp>
    </p:spTree>
    <p:extLst>
      <p:ext uri="{BB962C8B-B14F-4D97-AF65-F5344CB8AC3E}">
        <p14:creationId xmlns:p14="http://schemas.microsoft.com/office/powerpoint/2010/main" val="394117683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AA4233C-01CD-4854-8AAE-5A11212FFC26}"/>
              </a:ext>
            </a:extLst>
          </p:cNvPr>
          <p:cNvSpPr>
            <a:spLocks noGrp="1"/>
          </p:cNvSpPr>
          <p:nvPr>
            <p:ph idx="1"/>
          </p:nvPr>
        </p:nvSpPr>
        <p:spPr>
          <a:xfrm>
            <a:off x="2589212" y="214604"/>
            <a:ext cx="8915400" cy="6490995"/>
          </a:xfrm>
        </p:spPr>
        <p:txBody>
          <a:bodyPr/>
          <a:lstStyle/>
          <a:p>
            <a:r>
              <a:rPr lang="en-US" sz="2400" dirty="0"/>
              <a:t>Geotextile</a:t>
            </a:r>
          </a:p>
          <a:p>
            <a:endParaRPr lang="en-US" sz="2000" dirty="0"/>
          </a:p>
          <a:p>
            <a:pPr marL="0" indent="0">
              <a:buNone/>
            </a:pPr>
            <a:r>
              <a:rPr lang="en-US" sz="2000" dirty="0"/>
              <a:t>Geotextiles are thin &amp; strong membrane fabric which is used to reinforce soil &amp; prevent from damage. (See Figure 6.2)</a:t>
            </a:r>
          </a:p>
          <a:p>
            <a:pPr marL="0" indent="0">
              <a:buNone/>
            </a:pPr>
            <a:endParaRPr lang="en-US" sz="2000" dirty="0"/>
          </a:p>
          <a:p>
            <a:pPr marL="0" indent="0">
              <a:buNone/>
            </a:pPr>
            <a:r>
              <a:rPr lang="en-US" sz="2000" dirty="0"/>
              <a:t>The geotextile was placed between the subgrade and rock fill layers as this the most appropriate option due to the nature of the study area.</a:t>
            </a:r>
          </a:p>
          <a:p>
            <a:pPr marL="0" indent="0">
              <a:buNone/>
            </a:pPr>
            <a:endParaRPr lang="en-US" sz="2400" dirty="0"/>
          </a:p>
          <a:p>
            <a:pPr marL="0" indent="0">
              <a:buNone/>
            </a:pPr>
            <a:endParaRPr lang="en-US" dirty="0"/>
          </a:p>
        </p:txBody>
      </p:sp>
      <p:sp>
        <p:nvSpPr>
          <p:cNvPr id="4" name="Slide Number Placeholder 3">
            <a:extLst>
              <a:ext uri="{FF2B5EF4-FFF2-40B4-BE49-F238E27FC236}">
                <a16:creationId xmlns:a16="http://schemas.microsoft.com/office/drawing/2014/main" id="{F3DB6B42-AE62-489A-96EF-72C68C583958}"/>
              </a:ext>
            </a:extLst>
          </p:cNvPr>
          <p:cNvSpPr>
            <a:spLocks noGrp="1"/>
          </p:cNvSpPr>
          <p:nvPr>
            <p:ph type="sldNum" sz="quarter" idx="12"/>
          </p:nvPr>
        </p:nvSpPr>
        <p:spPr/>
        <p:txBody>
          <a:bodyPr/>
          <a:lstStyle/>
          <a:p>
            <a:fld id="{D2029518-0A9F-4FAC-88D9-DD15CF05FFBD}" type="slidenum">
              <a:rPr lang="en-US" smtClean="0"/>
              <a:t>45</a:t>
            </a:fld>
            <a:endParaRPr lang="en-US"/>
          </a:p>
        </p:txBody>
      </p:sp>
      <p:pic>
        <p:nvPicPr>
          <p:cNvPr id="6" name="Picture 5">
            <a:extLst>
              <a:ext uri="{FF2B5EF4-FFF2-40B4-BE49-F238E27FC236}">
                <a16:creationId xmlns:a16="http://schemas.microsoft.com/office/drawing/2014/main" id="{EB44EA57-1225-4F4A-B26E-50BEEF71C7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2668" y="3429000"/>
            <a:ext cx="6985000" cy="2411963"/>
          </a:xfrm>
          <a:prstGeom prst="rect">
            <a:avLst/>
          </a:prstGeom>
        </p:spPr>
      </p:pic>
      <p:sp>
        <p:nvSpPr>
          <p:cNvPr id="2" name="TextBox 1">
            <a:extLst>
              <a:ext uri="{FF2B5EF4-FFF2-40B4-BE49-F238E27FC236}">
                <a16:creationId xmlns:a16="http://schemas.microsoft.com/office/drawing/2014/main" id="{53896704-0175-4C22-A1AB-5CB531D6D732}"/>
              </a:ext>
            </a:extLst>
          </p:cNvPr>
          <p:cNvSpPr txBox="1"/>
          <p:nvPr/>
        </p:nvSpPr>
        <p:spPr>
          <a:xfrm>
            <a:off x="5361766" y="5885098"/>
            <a:ext cx="2606804" cy="646331"/>
          </a:xfrm>
          <a:prstGeom prst="rect">
            <a:avLst/>
          </a:prstGeom>
          <a:noFill/>
        </p:spPr>
        <p:txBody>
          <a:bodyPr wrap="none" rtlCol="0">
            <a:spAutoFit/>
          </a:bodyPr>
          <a:lstStyle/>
          <a:p>
            <a:r>
              <a:rPr lang="en-US" sz="1800" b="1" dirty="0"/>
              <a:t>Figure 6.2 : Geotextile</a:t>
            </a:r>
            <a:endParaRPr lang="en-US" sz="1800" dirty="0"/>
          </a:p>
          <a:p>
            <a:endParaRPr lang="en-US" dirty="0"/>
          </a:p>
        </p:txBody>
      </p:sp>
    </p:spTree>
    <p:extLst>
      <p:ext uri="{BB962C8B-B14F-4D97-AF65-F5344CB8AC3E}">
        <p14:creationId xmlns:p14="http://schemas.microsoft.com/office/powerpoint/2010/main" val="73122896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05B23D-FFEC-453A-B45F-B64EFFBCC96D}"/>
              </a:ext>
            </a:extLst>
          </p:cNvPr>
          <p:cNvSpPr>
            <a:spLocks noGrp="1"/>
          </p:cNvSpPr>
          <p:nvPr>
            <p:ph idx="1"/>
          </p:nvPr>
        </p:nvSpPr>
        <p:spPr>
          <a:xfrm>
            <a:off x="2589212" y="1047750"/>
            <a:ext cx="8915400" cy="5095875"/>
          </a:xfrm>
        </p:spPr>
        <p:txBody>
          <a:bodyPr>
            <a:normAutofit lnSpcReduction="10000"/>
          </a:bodyPr>
          <a:lstStyle/>
          <a:p>
            <a:r>
              <a:rPr lang="en-US" sz="2800" dirty="0"/>
              <a:t>6.4 Structural Design</a:t>
            </a:r>
          </a:p>
          <a:p>
            <a:endParaRPr lang="en-US" sz="2800" dirty="0"/>
          </a:p>
          <a:p>
            <a:pPr marL="0" indent="0">
              <a:buNone/>
            </a:pPr>
            <a:r>
              <a:rPr lang="en-US" sz="2400" dirty="0"/>
              <a:t>Several of factors are considered in AASHTO procedure for flexible pavement such that:</a:t>
            </a:r>
          </a:p>
          <a:p>
            <a:pPr marL="0" indent="0">
              <a:buNone/>
            </a:pPr>
            <a:endParaRPr lang="en-US" sz="2400" dirty="0"/>
          </a:p>
          <a:p>
            <a:pPr marL="0" indent="0">
              <a:buNone/>
            </a:pPr>
            <a:r>
              <a:rPr lang="en-US" sz="2400" dirty="0"/>
              <a:t>• Pavement performance</a:t>
            </a:r>
            <a:br>
              <a:rPr lang="en-US" sz="2400" dirty="0"/>
            </a:br>
            <a:r>
              <a:rPr lang="en-US" sz="2400" dirty="0"/>
              <a:t>• Traffic</a:t>
            </a:r>
            <a:br>
              <a:rPr lang="en-US" sz="2400" dirty="0"/>
            </a:br>
            <a:r>
              <a:rPr lang="en-US" sz="2400" dirty="0"/>
              <a:t>• Subgrade material</a:t>
            </a:r>
            <a:br>
              <a:rPr lang="en-US" sz="2400" dirty="0"/>
            </a:br>
            <a:r>
              <a:rPr lang="en-US" sz="2400" dirty="0"/>
              <a:t>• Materials of construction</a:t>
            </a:r>
            <a:br>
              <a:rPr lang="en-US" sz="2400" dirty="0"/>
            </a:br>
            <a:r>
              <a:rPr lang="en-US" sz="2400" dirty="0"/>
              <a:t>• Environment</a:t>
            </a:r>
            <a:br>
              <a:rPr lang="en-US" sz="2400" dirty="0"/>
            </a:br>
            <a:r>
              <a:rPr lang="en-US" sz="2400" dirty="0"/>
              <a:t>• Drainage</a:t>
            </a:r>
            <a:br>
              <a:rPr lang="en-US" sz="2400" dirty="0"/>
            </a:br>
            <a:r>
              <a:rPr lang="en-US" sz="2400" dirty="0"/>
              <a:t>• Reliability</a:t>
            </a:r>
          </a:p>
          <a:p>
            <a:endParaRPr lang="en-US" sz="2800" dirty="0"/>
          </a:p>
          <a:p>
            <a:endParaRPr lang="en-US" dirty="0"/>
          </a:p>
        </p:txBody>
      </p:sp>
      <p:sp>
        <p:nvSpPr>
          <p:cNvPr id="4" name="Slide Number Placeholder 3">
            <a:extLst>
              <a:ext uri="{FF2B5EF4-FFF2-40B4-BE49-F238E27FC236}">
                <a16:creationId xmlns:a16="http://schemas.microsoft.com/office/drawing/2014/main" id="{58571A13-BAF2-4B7F-8735-B230240CA00F}"/>
              </a:ext>
            </a:extLst>
          </p:cNvPr>
          <p:cNvSpPr>
            <a:spLocks noGrp="1"/>
          </p:cNvSpPr>
          <p:nvPr>
            <p:ph type="sldNum" sz="quarter" idx="12"/>
          </p:nvPr>
        </p:nvSpPr>
        <p:spPr/>
        <p:txBody>
          <a:bodyPr/>
          <a:lstStyle/>
          <a:p>
            <a:fld id="{D2029518-0A9F-4FAC-88D9-DD15CF05FFBD}" type="slidenum">
              <a:rPr lang="en-US" smtClean="0"/>
              <a:t>46</a:t>
            </a:fld>
            <a:endParaRPr lang="en-US"/>
          </a:p>
        </p:txBody>
      </p:sp>
    </p:spTree>
    <p:extLst>
      <p:ext uri="{BB962C8B-B14F-4D97-AF65-F5344CB8AC3E}">
        <p14:creationId xmlns:p14="http://schemas.microsoft.com/office/powerpoint/2010/main" val="34930547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5F035F0-3E9E-438B-B324-61DEB27B23AC}"/>
              </a:ext>
            </a:extLst>
          </p:cNvPr>
          <p:cNvSpPr>
            <a:spLocks noGrp="1"/>
          </p:cNvSpPr>
          <p:nvPr>
            <p:ph idx="1"/>
          </p:nvPr>
        </p:nvSpPr>
        <p:spPr>
          <a:xfrm>
            <a:off x="2589212" y="1057275"/>
            <a:ext cx="8915400" cy="4853947"/>
          </a:xfrm>
        </p:spPr>
        <p:txBody>
          <a:bodyPr>
            <a:normAutofit lnSpcReduction="10000"/>
          </a:bodyPr>
          <a:lstStyle/>
          <a:p>
            <a:r>
              <a:rPr lang="en-US" sz="2400" dirty="0"/>
              <a:t>6.4.1 Pavement Performance</a:t>
            </a:r>
          </a:p>
          <a:p>
            <a:endParaRPr lang="en-US" sz="2400" dirty="0"/>
          </a:p>
          <a:p>
            <a:pPr marL="0" indent="0">
              <a:buNone/>
            </a:pPr>
            <a:r>
              <a:rPr lang="en-US" sz="2400" dirty="0"/>
              <a:t>Pavement performance modeling is the study of pavement deterioration throughout its lifecycle and the evaluation in terms of comfort riding.</a:t>
            </a:r>
          </a:p>
          <a:p>
            <a:pPr marL="0" indent="0">
              <a:buNone/>
            </a:pPr>
            <a:endParaRPr lang="en-US" sz="2400" dirty="0"/>
          </a:p>
          <a:p>
            <a:pPr marL="0" indent="0">
              <a:buNone/>
            </a:pPr>
            <a:r>
              <a:rPr lang="en-US" sz="2400" dirty="0"/>
              <a:t>It is assessed using Present Serviceability Index (PSI) indicator</a:t>
            </a:r>
          </a:p>
          <a:p>
            <a:pPr marL="0" indent="0">
              <a:buNone/>
            </a:pPr>
            <a:endParaRPr lang="en-US" sz="2400" dirty="0"/>
          </a:p>
          <a:p>
            <a:pPr marL="0" indent="0">
              <a:buNone/>
            </a:pPr>
            <a:r>
              <a:rPr lang="en-US" sz="2400" dirty="0"/>
              <a:t>Recommended values for the terminal serviceability index are 2.5 or 3 for major highway. The value of 2.5 is selected.</a:t>
            </a:r>
          </a:p>
        </p:txBody>
      </p:sp>
      <p:sp>
        <p:nvSpPr>
          <p:cNvPr id="4" name="Slide Number Placeholder 3">
            <a:extLst>
              <a:ext uri="{FF2B5EF4-FFF2-40B4-BE49-F238E27FC236}">
                <a16:creationId xmlns:a16="http://schemas.microsoft.com/office/drawing/2014/main" id="{BDAC191E-3ECC-4759-8749-FB968C90ABFF}"/>
              </a:ext>
            </a:extLst>
          </p:cNvPr>
          <p:cNvSpPr>
            <a:spLocks noGrp="1"/>
          </p:cNvSpPr>
          <p:nvPr>
            <p:ph type="sldNum" sz="quarter" idx="12"/>
          </p:nvPr>
        </p:nvSpPr>
        <p:spPr/>
        <p:txBody>
          <a:bodyPr/>
          <a:lstStyle/>
          <a:p>
            <a:fld id="{D2029518-0A9F-4FAC-88D9-DD15CF05FFBD}" type="slidenum">
              <a:rPr lang="en-US" smtClean="0"/>
              <a:t>47</a:t>
            </a:fld>
            <a:endParaRPr lang="en-US"/>
          </a:p>
        </p:txBody>
      </p:sp>
    </p:spTree>
    <p:extLst>
      <p:ext uri="{BB962C8B-B14F-4D97-AF65-F5344CB8AC3E}">
        <p14:creationId xmlns:p14="http://schemas.microsoft.com/office/powerpoint/2010/main" val="6639510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5445106-37C0-4E59-B8B2-B3ACF8575B32}"/>
                  </a:ext>
                </a:extLst>
              </p:cNvPr>
              <p:cNvSpPr>
                <a:spLocks noGrp="1"/>
              </p:cNvSpPr>
              <p:nvPr>
                <p:ph idx="1"/>
              </p:nvPr>
            </p:nvSpPr>
            <p:spPr>
              <a:xfrm>
                <a:off x="2589212" y="1762125"/>
                <a:ext cx="8915400" cy="4149097"/>
              </a:xfrm>
            </p:spPr>
            <p:txBody>
              <a:bodyPr>
                <a:normAutofit lnSpcReduction="10000"/>
              </a:bodyPr>
              <a:lstStyle/>
              <a:p>
                <a:r>
                  <a:rPr lang="en-US" sz="2400" dirty="0"/>
                  <a:t>6.4.2 Traffic Load</a:t>
                </a:r>
              </a:p>
              <a:p>
                <a:endParaRPr lang="en-US" sz="2400" dirty="0"/>
              </a:p>
              <a:p>
                <a:pPr marL="0" indent="0">
                  <a:buNone/>
                </a:pPr>
                <a:r>
                  <a:rPr lang="en-US" sz="2400" dirty="0"/>
                  <a:t>One significant means for evaluating the relative destructive effects of repetitive vehicular loading on highway pavements is the equivalent axle load concept (ESAL).</a:t>
                </a:r>
              </a:p>
              <a:p>
                <a:endParaRPr lang="en-US" sz="2400" dirty="0"/>
              </a:p>
              <a:p>
                <a:pPr marL="0" indent="0">
                  <a:buNone/>
                </a:pPr>
                <a:r>
                  <a:rPr lang="en-US" sz="2400" dirty="0"/>
                  <a:t>ESAL can be calculated from the following equation:</a:t>
                </a:r>
              </a:p>
              <a:p>
                <a:pPr marL="0" indent="0">
                  <a:buNone/>
                </a:pPr>
                <a:endParaRPr lang="en-US" sz="2400" dirty="0"/>
              </a:p>
              <a:p>
                <a:pPr marL="0" indent="0">
                  <a:buNone/>
                </a:pPr>
                <a:r>
                  <a:rPr lang="en-US" sz="2400" dirty="0"/>
                  <a:t>              </a:t>
                </a:r>
                <a14:m>
                  <m:oMath xmlns:m="http://schemas.openxmlformats.org/officeDocument/2006/math">
                    <m:r>
                      <a:rPr lang="en-US" sz="2400" i="1">
                        <a:latin typeface="Cambria Math" panose="02040503050406030204" pitchFamily="18" charset="0"/>
                      </a:rPr>
                      <m:t>𝐸𝑆𝐴𝐿𝑖</m:t>
                    </m:r>
                    <m:r>
                      <a:rPr lang="en-US" sz="2400" i="1">
                        <a:latin typeface="Cambria Math" panose="02040503050406030204" pitchFamily="18" charset="0"/>
                      </a:rPr>
                      <m:t> = </m:t>
                    </m:r>
                    <m:r>
                      <a:rPr lang="en-US" sz="2400" i="1">
                        <a:latin typeface="Cambria Math" panose="02040503050406030204" pitchFamily="18" charset="0"/>
                      </a:rPr>
                      <m:t>𝑓𝑑</m:t>
                    </m:r>
                    <m:r>
                      <a:rPr lang="en-US" sz="2400" i="1">
                        <a:latin typeface="Cambria Math" panose="02040503050406030204" pitchFamily="18" charset="0"/>
                      </a:rPr>
                      <m:t> ×</m:t>
                    </m:r>
                    <m:r>
                      <a:rPr lang="en-US" sz="2400" i="1">
                        <a:latin typeface="Cambria Math" panose="02040503050406030204" pitchFamily="18" charset="0"/>
                      </a:rPr>
                      <m:t>𝐺𝑟𝑛</m:t>
                    </m:r>
                    <m:r>
                      <a:rPr lang="en-US" sz="2400" i="1">
                        <a:latin typeface="Cambria Math" panose="02040503050406030204" pitchFamily="18" charset="0"/>
                      </a:rPr>
                      <m:t> ×</m:t>
                    </m:r>
                    <m:r>
                      <a:rPr lang="en-US" sz="2400" i="1">
                        <a:latin typeface="Cambria Math" panose="02040503050406030204" pitchFamily="18" charset="0"/>
                      </a:rPr>
                      <m:t>𝐴𝐴𝐷𝑇𝑖</m:t>
                    </m:r>
                    <m:r>
                      <a:rPr lang="en-US" sz="2400" i="1">
                        <a:latin typeface="Cambria Math" panose="02040503050406030204" pitchFamily="18" charset="0"/>
                      </a:rPr>
                      <m:t> ×</m:t>
                    </m:r>
                    <m:r>
                      <a:rPr lang="en-US" sz="2400" i="1">
                        <a:latin typeface="Cambria Math" panose="02040503050406030204" pitchFamily="18" charset="0"/>
                      </a:rPr>
                      <m:t>365</m:t>
                    </m:r>
                    <m:r>
                      <a:rPr lang="en-US" sz="2400" i="1">
                        <a:latin typeface="Cambria Math" panose="02040503050406030204" pitchFamily="18" charset="0"/>
                      </a:rPr>
                      <m:t> ×</m:t>
                    </m:r>
                    <m:r>
                      <a:rPr lang="en-US" sz="2400" i="1">
                        <a:latin typeface="Cambria Math" panose="02040503050406030204" pitchFamily="18" charset="0"/>
                      </a:rPr>
                      <m:t>𝑁𝑖</m:t>
                    </m:r>
                    <m:r>
                      <a:rPr lang="en-US" sz="2400" i="1">
                        <a:latin typeface="Cambria Math" panose="02040503050406030204" pitchFamily="18" charset="0"/>
                      </a:rPr>
                      <m:t> ×</m:t>
                    </m:r>
                    <m:r>
                      <a:rPr lang="en-US" sz="2400" i="1">
                        <a:latin typeface="Cambria Math" panose="02040503050406030204" pitchFamily="18" charset="0"/>
                      </a:rPr>
                      <m:t>𝐹𝑒𝑖</m:t>
                    </m:r>
                  </m:oMath>
                </a14:m>
                <a:r>
                  <a:rPr lang="en-US" sz="2400" dirty="0"/>
                  <a:t>        </a:t>
                </a:r>
              </a:p>
            </p:txBody>
          </p:sp>
        </mc:Choice>
        <mc:Fallback xmlns="">
          <p:sp>
            <p:nvSpPr>
              <p:cNvPr id="3" name="Content Placeholder 2">
                <a:extLst>
                  <a:ext uri="{FF2B5EF4-FFF2-40B4-BE49-F238E27FC236}">
                    <a16:creationId xmlns:a16="http://schemas.microsoft.com/office/drawing/2014/main" id="{B5445106-37C0-4E59-B8B2-B3ACF8575B32}"/>
                  </a:ext>
                </a:extLst>
              </p:cNvPr>
              <p:cNvSpPr>
                <a:spLocks noGrp="1" noRot="1" noChangeAspect="1" noMove="1" noResize="1" noEditPoints="1" noAdjustHandles="1" noChangeArrowheads="1" noChangeShapeType="1" noTextEdit="1"/>
              </p:cNvSpPr>
              <p:nvPr>
                <p:ph idx="1"/>
              </p:nvPr>
            </p:nvSpPr>
            <p:spPr>
              <a:xfrm>
                <a:off x="2589212" y="1762125"/>
                <a:ext cx="8915400" cy="4149097"/>
              </a:xfrm>
              <a:blipFill>
                <a:blip r:embed="rId2"/>
                <a:stretch>
                  <a:fillRect l="-1094" t="-2056" b="-2203"/>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3DC6D34-A299-409D-ACA2-A554F22543C9}"/>
              </a:ext>
            </a:extLst>
          </p:cNvPr>
          <p:cNvSpPr>
            <a:spLocks noGrp="1"/>
          </p:cNvSpPr>
          <p:nvPr>
            <p:ph type="sldNum" sz="quarter" idx="12"/>
          </p:nvPr>
        </p:nvSpPr>
        <p:spPr/>
        <p:txBody>
          <a:bodyPr/>
          <a:lstStyle/>
          <a:p>
            <a:fld id="{D2029518-0A9F-4FAC-88D9-DD15CF05FFBD}" type="slidenum">
              <a:rPr lang="en-US" smtClean="0"/>
              <a:t>48</a:t>
            </a:fld>
            <a:endParaRPr lang="en-US"/>
          </a:p>
        </p:txBody>
      </p:sp>
    </p:spTree>
    <p:extLst>
      <p:ext uri="{BB962C8B-B14F-4D97-AF65-F5344CB8AC3E}">
        <p14:creationId xmlns:p14="http://schemas.microsoft.com/office/powerpoint/2010/main" val="139055511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F3C2EB-B08D-43AA-A059-7C994399E11A}"/>
              </a:ext>
            </a:extLst>
          </p:cNvPr>
          <p:cNvSpPr>
            <a:spLocks noGrp="1"/>
          </p:cNvSpPr>
          <p:nvPr>
            <p:ph idx="1"/>
          </p:nvPr>
        </p:nvSpPr>
        <p:spPr/>
        <p:txBody>
          <a:bodyPr>
            <a:normAutofit/>
          </a:bodyPr>
          <a:lstStyle/>
          <a:p>
            <a:r>
              <a:rPr lang="en-US" sz="2400" dirty="0"/>
              <a:t>Load Equivalency Factor:</a:t>
            </a:r>
          </a:p>
          <a:p>
            <a:endParaRPr lang="en-US" sz="2400" dirty="0"/>
          </a:p>
          <a:p>
            <a:pPr marL="0" indent="0">
              <a:buNone/>
            </a:pPr>
            <a:r>
              <a:rPr lang="en-US" sz="2400" dirty="0"/>
              <a:t>Based on vehicles classification, the load equivalency factor is taken from the Ministry of Public Works and Housing ESAL table. The total ESAL is computed as illustrated in the following table.</a:t>
            </a:r>
          </a:p>
        </p:txBody>
      </p:sp>
      <p:sp>
        <p:nvSpPr>
          <p:cNvPr id="4" name="Slide Number Placeholder 3">
            <a:extLst>
              <a:ext uri="{FF2B5EF4-FFF2-40B4-BE49-F238E27FC236}">
                <a16:creationId xmlns:a16="http://schemas.microsoft.com/office/drawing/2014/main" id="{DE80D99E-2F64-4971-8F45-AD9A67E552F6}"/>
              </a:ext>
            </a:extLst>
          </p:cNvPr>
          <p:cNvSpPr>
            <a:spLocks noGrp="1"/>
          </p:cNvSpPr>
          <p:nvPr>
            <p:ph type="sldNum" sz="quarter" idx="12"/>
          </p:nvPr>
        </p:nvSpPr>
        <p:spPr/>
        <p:txBody>
          <a:bodyPr/>
          <a:lstStyle/>
          <a:p>
            <a:fld id="{D2029518-0A9F-4FAC-88D9-DD15CF05FFBD}" type="slidenum">
              <a:rPr lang="en-US" smtClean="0"/>
              <a:t>49</a:t>
            </a:fld>
            <a:endParaRPr lang="en-US"/>
          </a:p>
        </p:txBody>
      </p:sp>
    </p:spTree>
    <p:extLst>
      <p:ext uri="{BB962C8B-B14F-4D97-AF65-F5344CB8AC3E}">
        <p14:creationId xmlns:p14="http://schemas.microsoft.com/office/powerpoint/2010/main" val="1161582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49D0BB-C7BF-45FE-8C3C-BF80BAD301EE}"/>
              </a:ext>
            </a:extLst>
          </p:cNvPr>
          <p:cNvSpPr>
            <a:spLocks noGrp="1"/>
          </p:cNvSpPr>
          <p:nvPr>
            <p:ph idx="1"/>
          </p:nvPr>
        </p:nvSpPr>
        <p:spPr/>
        <p:txBody>
          <a:bodyPr/>
          <a:lstStyle/>
          <a:p>
            <a:r>
              <a:rPr lang="en-US" sz="2800" dirty="0"/>
              <a:t>1.2 OBJECTIVES OF THE PROJECT</a:t>
            </a:r>
          </a:p>
          <a:p>
            <a:endParaRPr lang="en-US" dirty="0"/>
          </a:p>
          <a:p>
            <a:pPr marL="0" indent="0">
              <a:buNone/>
            </a:pPr>
            <a:r>
              <a:rPr lang="en-US" sz="2400" dirty="0"/>
              <a:t>It is intended to improve the capacity and serviceability of the street through providing the required geometric, traffic, and pavement enhancing designs, and estimating the total expected cost of the project.</a:t>
            </a:r>
          </a:p>
        </p:txBody>
      </p:sp>
      <p:sp>
        <p:nvSpPr>
          <p:cNvPr id="4" name="Slide Number Placeholder 3">
            <a:extLst>
              <a:ext uri="{FF2B5EF4-FFF2-40B4-BE49-F238E27FC236}">
                <a16:creationId xmlns:a16="http://schemas.microsoft.com/office/drawing/2014/main" id="{70251362-5B21-45A7-95A1-D9F3722AF2A5}"/>
              </a:ext>
            </a:extLst>
          </p:cNvPr>
          <p:cNvSpPr>
            <a:spLocks noGrp="1"/>
          </p:cNvSpPr>
          <p:nvPr>
            <p:ph type="sldNum" sz="quarter" idx="12"/>
          </p:nvPr>
        </p:nvSpPr>
        <p:spPr/>
        <p:txBody>
          <a:bodyPr/>
          <a:lstStyle/>
          <a:p>
            <a:fld id="{D2029518-0A9F-4FAC-88D9-DD15CF05FFBD}" type="slidenum">
              <a:rPr lang="en-US" smtClean="0"/>
              <a:t>5</a:t>
            </a:fld>
            <a:endParaRPr lang="en-US"/>
          </a:p>
        </p:txBody>
      </p:sp>
    </p:spTree>
    <p:extLst>
      <p:ext uri="{BB962C8B-B14F-4D97-AF65-F5344CB8AC3E}">
        <p14:creationId xmlns:p14="http://schemas.microsoft.com/office/powerpoint/2010/main" val="2416645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 name="Table 5">
                <a:extLst>
                  <a:ext uri="{FF2B5EF4-FFF2-40B4-BE49-F238E27FC236}">
                    <a16:creationId xmlns:a16="http://schemas.microsoft.com/office/drawing/2014/main" id="{0F8F8AF2-4C1C-4C5B-BA70-9A4C5181E6A8}"/>
                  </a:ext>
                </a:extLst>
              </p:cNvPr>
              <p:cNvGraphicFramePr>
                <a:graphicFrameLocks noGrp="1"/>
              </p:cNvGraphicFramePr>
              <p:nvPr>
                <p:ph idx="1"/>
                <p:extLst>
                  <p:ext uri="{D42A27DB-BD31-4B8C-83A1-F6EECF244321}">
                    <p14:modId xmlns:p14="http://schemas.microsoft.com/office/powerpoint/2010/main" val="768901594"/>
                  </p:ext>
                </p:extLst>
              </p:nvPr>
            </p:nvGraphicFramePr>
            <p:xfrm>
              <a:off x="2389188" y="1152906"/>
              <a:ext cx="8915400" cy="4733541"/>
            </p:xfrm>
            <a:graphic>
              <a:graphicData uri="http://schemas.openxmlformats.org/drawingml/2006/table">
                <a:tbl>
                  <a:tblPr firstRow="1" bandRow="1">
                    <a:tableStyleId>{5C22544A-7EE6-4342-B048-85BDC9FD1C3A}</a:tableStyleId>
                  </a:tblPr>
                  <a:tblGrid>
                    <a:gridCol w="2228850">
                      <a:extLst>
                        <a:ext uri="{9D8B030D-6E8A-4147-A177-3AD203B41FA5}">
                          <a16:colId xmlns:a16="http://schemas.microsoft.com/office/drawing/2014/main" val="1308170903"/>
                        </a:ext>
                      </a:extLst>
                    </a:gridCol>
                    <a:gridCol w="2228850">
                      <a:extLst>
                        <a:ext uri="{9D8B030D-6E8A-4147-A177-3AD203B41FA5}">
                          <a16:colId xmlns:a16="http://schemas.microsoft.com/office/drawing/2014/main" val="423037994"/>
                        </a:ext>
                      </a:extLst>
                    </a:gridCol>
                    <a:gridCol w="2228850">
                      <a:extLst>
                        <a:ext uri="{9D8B030D-6E8A-4147-A177-3AD203B41FA5}">
                          <a16:colId xmlns:a16="http://schemas.microsoft.com/office/drawing/2014/main" val="2674467153"/>
                        </a:ext>
                      </a:extLst>
                    </a:gridCol>
                    <a:gridCol w="2228850">
                      <a:extLst>
                        <a:ext uri="{9D8B030D-6E8A-4147-A177-3AD203B41FA5}">
                          <a16:colId xmlns:a16="http://schemas.microsoft.com/office/drawing/2014/main" val="558621693"/>
                        </a:ext>
                      </a:extLst>
                    </a:gridCol>
                  </a:tblGrid>
                  <a:tr h="71967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dirty="0">
                              <a:effectLst/>
                            </a:rPr>
                            <a:t>Vehicle Class</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solidFill>
                                <a:schemeClr val="bg1"/>
                              </a:solidFill>
                              <a:effectLst/>
                            </a:rPr>
                            <a:t>% Vehicle</a:t>
                          </a:r>
                          <a:endParaRPr lang="en-US" sz="14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solidFill>
                                <a:schemeClr val="bg1"/>
                              </a:solidFill>
                              <a:effectLst/>
                            </a:rPr>
                            <a:t>ESAL Factor</a:t>
                          </a:r>
                          <a:endParaRPr lang="en-US" sz="14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solidFill>
                                <a:schemeClr val="bg1"/>
                              </a:solidFill>
                              <a:effectLst/>
                            </a:rPr>
                            <a:t>% Vehicle </a:t>
                          </a:r>
                          <a14:m>
                            <m:oMath xmlns:m="http://schemas.openxmlformats.org/officeDocument/2006/math">
                              <m:r>
                                <a:rPr lang="en-US" sz="1400">
                                  <a:solidFill>
                                    <a:schemeClr val="bg1"/>
                                  </a:solidFill>
                                  <a:effectLst/>
                                  <a:latin typeface="Cambria Math" panose="02040503050406030204" pitchFamily="18" charset="0"/>
                                </a:rPr>
                                <m:t>×</m:t>
                              </m:r>
                            </m:oMath>
                          </a14:m>
                          <a:r>
                            <a:rPr lang="en-US" sz="1400" dirty="0">
                              <a:solidFill>
                                <a:schemeClr val="bg1"/>
                              </a:solidFill>
                              <a:effectLst/>
                            </a:rPr>
                            <a:t> ESAL Factor</a:t>
                          </a:r>
                          <a:endParaRPr lang="en-US" sz="14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2477987053"/>
                      </a:ext>
                    </a:extLst>
                  </a:tr>
                  <a:tr h="58259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1" dirty="0">
                              <a:solidFill>
                                <a:schemeClr val="bg1"/>
                              </a:solidFill>
                              <a:effectLst/>
                            </a:rPr>
                            <a:t>Passenger cars</a:t>
                          </a:r>
                          <a:br>
                            <a:rPr lang="en-US" sz="1400" b="1" dirty="0">
                              <a:solidFill>
                                <a:schemeClr val="bg1"/>
                              </a:solidFill>
                              <a:effectLst/>
                            </a:rPr>
                          </a:br>
                          <a:r>
                            <a:rPr lang="en-US" sz="1400" b="1" dirty="0">
                              <a:solidFill>
                                <a:schemeClr val="bg1"/>
                              </a:solidFill>
                              <a:effectLst/>
                            </a:rPr>
                            <a:t> (class A)</a:t>
                          </a:r>
                          <a:endParaRPr lang="en-US" sz="14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a:solidFill>
                          <a:schemeClr val="accent1"/>
                        </a:solidFill>
                      </a:tcP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85.64</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0.0004</a:t>
                          </a:r>
                          <a:endPar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0.000342</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457846733"/>
                      </a:ext>
                    </a:extLst>
                  </a:tr>
                  <a:tr h="416951">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1" dirty="0">
                              <a:solidFill>
                                <a:schemeClr val="bg1"/>
                              </a:solidFill>
                              <a:effectLst/>
                            </a:rPr>
                            <a:t>Taxi van (class B)</a:t>
                          </a:r>
                          <a:endParaRPr lang="en-US" sz="14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a:solidFill>
                          <a:schemeClr val="accent1"/>
                        </a:solidFill>
                      </a:tcP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1.98</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0.02</a:t>
                          </a:r>
                          <a:endPar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0.000396</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35176414"/>
                      </a:ext>
                    </a:extLst>
                  </a:tr>
                  <a:tr h="58259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1" dirty="0">
                              <a:solidFill>
                                <a:schemeClr val="bg1"/>
                              </a:solidFill>
                              <a:effectLst/>
                            </a:rPr>
                            <a:t>SU 2 axle 4 tiers (class C)</a:t>
                          </a:r>
                          <a:endParaRPr lang="en-US" sz="14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a:solidFill>
                          <a:schemeClr val="accent1"/>
                        </a:solidFill>
                      </a:tcP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4.72</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0.02</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0.000944</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553517495"/>
                      </a:ext>
                    </a:extLst>
                  </a:tr>
                  <a:tr h="598297">
                    <a:tc>
                      <a:txBody>
                        <a:bodyPr/>
                        <a:lstStyle/>
                        <a:p>
                          <a:pPr algn="ctr">
                            <a:lnSpc>
                              <a:spcPct val="107000"/>
                            </a:lnSpc>
                            <a:spcAft>
                              <a:spcPts val="600"/>
                            </a:spcAft>
                          </a:pPr>
                          <a:r>
                            <a:rPr lang="en-US" sz="1400" b="1" dirty="0">
                              <a:solidFill>
                                <a:schemeClr val="bg1"/>
                              </a:solidFill>
                              <a:effectLst/>
                            </a:rPr>
                            <a:t>SU 2 axle 6 tiers (class C)</a:t>
                          </a:r>
                          <a:endParaRPr lang="en-US" sz="14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a:solidFill>
                          <a:schemeClr val="accent1"/>
                        </a:solidFill>
                      </a:tcP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1.61</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0.21</a:t>
                          </a:r>
                          <a:endPar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0.003381</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38050557"/>
                      </a:ext>
                    </a:extLst>
                  </a:tr>
                  <a:tr h="58259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1" dirty="0">
                              <a:solidFill>
                                <a:schemeClr val="bg1"/>
                              </a:solidFill>
                              <a:effectLst/>
                            </a:rPr>
                            <a:t>Bus</a:t>
                          </a:r>
                          <a:br>
                            <a:rPr lang="en-US" sz="1400" b="1" dirty="0">
                              <a:solidFill>
                                <a:schemeClr val="bg1"/>
                              </a:solidFill>
                              <a:effectLst/>
                            </a:rPr>
                          </a:br>
                          <a:r>
                            <a:rPr lang="en-US" sz="1400" b="1" dirty="0">
                              <a:solidFill>
                                <a:schemeClr val="bg1"/>
                              </a:solidFill>
                              <a:effectLst/>
                            </a:rPr>
                            <a:t> (class C)</a:t>
                          </a:r>
                          <a:endParaRPr lang="en-US" sz="14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a:solidFill>
                          <a:schemeClr val="accent1"/>
                        </a:solidFill>
                      </a:tcP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0.38</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0.21</a:t>
                          </a:r>
                          <a:endPar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0.000798</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99260774"/>
                      </a:ext>
                    </a:extLst>
                  </a:tr>
                  <a:tr h="416951">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1" dirty="0">
                              <a:solidFill>
                                <a:schemeClr val="bg1"/>
                              </a:solidFill>
                              <a:effectLst/>
                            </a:rPr>
                            <a:t>SU 3 axle (class C)</a:t>
                          </a:r>
                          <a:endParaRPr lang="en-US" sz="14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a:solidFill>
                          <a:schemeClr val="accent1"/>
                        </a:solidFill>
                      </a:tcP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4.32</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0.73</a:t>
                          </a:r>
                          <a:endPar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0.031536</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759743399"/>
                      </a:ext>
                    </a:extLst>
                  </a:tr>
                  <a:tr h="416951">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1" dirty="0">
                              <a:solidFill>
                                <a:schemeClr val="bg1"/>
                              </a:solidFill>
                              <a:effectLst/>
                            </a:rPr>
                            <a:t>Truck / Trailer (class D)</a:t>
                          </a:r>
                          <a:endParaRPr lang="en-US" sz="14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a:solidFill>
                          <a:schemeClr val="accent1"/>
                        </a:solidFill>
                      </a:tcP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1.35</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0.98</a:t>
                          </a:r>
                          <a:endPar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0.01323</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949309818"/>
                      </a:ext>
                    </a:extLst>
                  </a:tr>
                  <a:tr h="416951">
                    <a:tc>
                      <a:txBody>
                        <a:bodyPr/>
                        <a:lstStyle/>
                        <a:p>
                          <a:pPr algn="ctr"/>
                          <a:r>
                            <a:rPr lang="en-US" sz="1400" b="1" dirty="0">
                              <a:solidFill>
                                <a:schemeClr val="bg1"/>
                              </a:solidFill>
                              <a:effectLst/>
                            </a:rPr>
                            <a:t>Total</a:t>
                          </a:r>
                          <a:endParaRPr lang="en-US" sz="1400" b="1" dirty="0">
                            <a:solidFill>
                              <a:schemeClr val="bg1"/>
                            </a:solidFill>
                          </a:endParaRPr>
                        </a:p>
                      </a:txBody>
                      <a:tcPr>
                        <a:solidFill>
                          <a:schemeClr val="accent1"/>
                        </a:solidFill>
                      </a:tcPr>
                    </a:tc>
                    <a:tc>
                      <a:txBody>
                        <a:bodyPr/>
                        <a:lstStyle/>
                        <a:p>
                          <a:pPr marL="0" marR="0" algn="ctr" rtl="0">
                            <a:lnSpc>
                              <a:spcPct val="107000"/>
                            </a:lnSpc>
                            <a:spcBef>
                              <a:spcPts val="0"/>
                            </a:spcBef>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0.050627</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155384139"/>
                      </a:ext>
                    </a:extLst>
                  </a:tr>
                </a:tbl>
              </a:graphicData>
            </a:graphic>
          </p:graphicFrame>
        </mc:Choice>
        <mc:Fallback xmlns="">
          <p:graphicFrame>
            <p:nvGraphicFramePr>
              <p:cNvPr id="5" name="Table 5">
                <a:extLst>
                  <a:ext uri="{FF2B5EF4-FFF2-40B4-BE49-F238E27FC236}">
                    <a16:creationId xmlns:a16="http://schemas.microsoft.com/office/drawing/2014/main" id="{0F8F8AF2-4C1C-4C5B-BA70-9A4C5181E6A8}"/>
                  </a:ext>
                </a:extLst>
              </p:cNvPr>
              <p:cNvGraphicFramePr>
                <a:graphicFrameLocks noGrp="1"/>
              </p:cNvGraphicFramePr>
              <p:nvPr>
                <p:ph idx="1"/>
                <p:extLst>
                  <p:ext uri="{D42A27DB-BD31-4B8C-83A1-F6EECF244321}">
                    <p14:modId xmlns:p14="http://schemas.microsoft.com/office/powerpoint/2010/main" val="768901594"/>
                  </p:ext>
                </p:extLst>
              </p:nvPr>
            </p:nvGraphicFramePr>
            <p:xfrm>
              <a:off x="2389188" y="1152906"/>
              <a:ext cx="8915400" cy="4733541"/>
            </p:xfrm>
            <a:graphic>
              <a:graphicData uri="http://schemas.openxmlformats.org/drawingml/2006/table">
                <a:tbl>
                  <a:tblPr firstRow="1" bandRow="1">
                    <a:tableStyleId>{5C22544A-7EE6-4342-B048-85BDC9FD1C3A}</a:tableStyleId>
                  </a:tblPr>
                  <a:tblGrid>
                    <a:gridCol w="2228850">
                      <a:extLst>
                        <a:ext uri="{9D8B030D-6E8A-4147-A177-3AD203B41FA5}">
                          <a16:colId xmlns:a16="http://schemas.microsoft.com/office/drawing/2014/main" val="1308170903"/>
                        </a:ext>
                      </a:extLst>
                    </a:gridCol>
                    <a:gridCol w="2228850">
                      <a:extLst>
                        <a:ext uri="{9D8B030D-6E8A-4147-A177-3AD203B41FA5}">
                          <a16:colId xmlns:a16="http://schemas.microsoft.com/office/drawing/2014/main" val="423037994"/>
                        </a:ext>
                      </a:extLst>
                    </a:gridCol>
                    <a:gridCol w="2228850">
                      <a:extLst>
                        <a:ext uri="{9D8B030D-6E8A-4147-A177-3AD203B41FA5}">
                          <a16:colId xmlns:a16="http://schemas.microsoft.com/office/drawing/2014/main" val="2674467153"/>
                        </a:ext>
                      </a:extLst>
                    </a:gridCol>
                    <a:gridCol w="2228850">
                      <a:extLst>
                        <a:ext uri="{9D8B030D-6E8A-4147-A177-3AD203B41FA5}">
                          <a16:colId xmlns:a16="http://schemas.microsoft.com/office/drawing/2014/main" val="558621693"/>
                        </a:ext>
                      </a:extLst>
                    </a:gridCol>
                  </a:tblGrid>
                  <a:tr h="71967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dirty="0">
                              <a:effectLst/>
                            </a:rPr>
                            <a:t>Vehicle Class</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solidFill>
                                <a:schemeClr val="bg1"/>
                              </a:solidFill>
                              <a:effectLst/>
                            </a:rPr>
                            <a:t>% Vehicle</a:t>
                          </a:r>
                          <a:endParaRPr lang="en-US" sz="14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solidFill>
                                <a:schemeClr val="bg1"/>
                              </a:solidFill>
                              <a:effectLst/>
                            </a:rPr>
                            <a:t>ESAL Factor</a:t>
                          </a:r>
                          <a:endParaRPr lang="en-US" sz="14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a:tc>
                    <a:tc>
                      <a:txBody>
                        <a:bodyPr/>
                        <a:lstStyle/>
                        <a:p>
                          <a:endParaRPr lang="en-US"/>
                        </a:p>
                      </a:txBody>
                      <a:tcPr>
                        <a:blipFill>
                          <a:blip r:embed="rId2"/>
                          <a:stretch>
                            <a:fillRect l="-300273" t="-5085" r="-1093" b="-560169"/>
                          </a:stretch>
                        </a:blipFill>
                      </a:tcPr>
                    </a:tc>
                    <a:extLst>
                      <a:ext uri="{0D108BD9-81ED-4DB2-BD59-A6C34878D82A}">
                        <a16:rowId xmlns:a16="http://schemas.microsoft.com/office/drawing/2014/main" val="2477987053"/>
                      </a:ext>
                    </a:extLst>
                  </a:tr>
                  <a:tr h="58259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1" dirty="0">
                              <a:solidFill>
                                <a:schemeClr val="bg1"/>
                              </a:solidFill>
                              <a:effectLst/>
                            </a:rPr>
                            <a:t>Passenger cars</a:t>
                          </a:r>
                          <a:br>
                            <a:rPr lang="en-US" sz="1400" b="1" dirty="0">
                              <a:solidFill>
                                <a:schemeClr val="bg1"/>
                              </a:solidFill>
                              <a:effectLst/>
                            </a:rPr>
                          </a:br>
                          <a:r>
                            <a:rPr lang="en-US" sz="1400" b="1" dirty="0">
                              <a:solidFill>
                                <a:schemeClr val="bg1"/>
                              </a:solidFill>
                              <a:effectLst/>
                            </a:rPr>
                            <a:t> (class A)</a:t>
                          </a:r>
                          <a:endParaRPr lang="en-US" sz="14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a:solidFill>
                          <a:schemeClr val="accent1"/>
                        </a:solidFill>
                      </a:tcP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85.64</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0.0004</a:t>
                          </a:r>
                          <a:endPar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0.000342</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457846733"/>
                      </a:ext>
                    </a:extLst>
                  </a:tr>
                  <a:tr h="416951">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1" dirty="0">
                              <a:solidFill>
                                <a:schemeClr val="bg1"/>
                              </a:solidFill>
                              <a:effectLst/>
                            </a:rPr>
                            <a:t>Taxi van (class B)</a:t>
                          </a:r>
                          <a:endParaRPr lang="en-US" sz="14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a:solidFill>
                          <a:schemeClr val="accent1"/>
                        </a:solidFill>
                      </a:tcP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1.98</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0.02</a:t>
                          </a:r>
                          <a:endPar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0.000396</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35176414"/>
                      </a:ext>
                    </a:extLst>
                  </a:tr>
                  <a:tr h="58259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1" dirty="0">
                              <a:solidFill>
                                <a:schemeClr val="bg1"/>
                              </a:solidFill>
                              <a:effectLst/>
                            </a:rPr>
                            <a:t>SU 2 axle 4 tiers (class C)</a:t>
                          </a:r>
                          <a:endParaRPr lang="en-US" sz="14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a:solidFill>
                          <a:schemeClr val="accent1"/>
                        </a:solidFill>
                      </a:tcP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4.72</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0.02</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0.000944</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553517495"/>
                      </a:ext>
                    </a:extLst>
                  </a:tr>
                  <a:tr h="598297">
                    <a:tc>
                      <a:txBody>
                        <a:bodyPr/>
                        <a:lstStyle/>
                        <a:p>
                          <a:pPr algn="ctr">
                            <a:lnSpc>
                              <a:spcPct val="107000"/>
                            </a:lnSpc>
                            <a:spcAft>
                              <a:spcPts val="600"/>
                            </a:spcAft>
                          </a:pPr>
                          <a:r>
                            <a:rPr lang="en-US" sz="1400" b="1" dirty="0">
                              <a:solidFill>
                                <a:schemeClr val="bg1"/>
                              </a:solidFill>
                              <a:effectLst/>
                            </a:rPr>
                            <a:t>SU 2 axle 6 tiers (class C)</a:t>
                          </a:r>
                          <a:endParaRPr lang="en-US" sz="14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a:solidFill>
                          <a:schemeClr val="accent1"/>
                        </a:solidFill>
                      </a:tcP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1.61</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0.21</a:t>
                          </a:r>
                          <a:endPar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0.003381</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38050557"/>
                      </a:ext>
                    </a:extLst>
                  </a:tr>
                  <a:tr h="58259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1" dirty="0">
                              <a:solidFill>
                                <a:schemeClr val="bg1"/>
                              </a:solidFill>
                              <a:effectLst/>
                            </a:rPr>
                            <a:t>Bus</a:t>
                          </a:r>
                          <a:br>
                            <a:rPr lang="en-US" sz="1400" b="1" dirty="0">
                              <a:solidFill>
                                <a:schemeClr val="bg1"/>
                              </a:solidFill>
                              <a:effectLst/>
                            </a:rPr>
                          </a:br>
                          <a:r>
                            <a:rPr lang="en-US" sz="1400" b="1" dirty="0">
                              <a:solidFill>
                                <a:schemeClr val="bg1"/>
                              </a:solidFill>
                              <a:effectLst/>
                            </a:rPr>
                            <a:t> (class C)</a:t>
                          </a:r>
                          <a:endParaRPr lang="en-US" sz="14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a:solidFill>
                          <a:schemeClr val="accent1"/>
                        </a:solidFill>
                      </a:tcP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0.38</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0.21</a:t>
                          </a:r>
                          <a:endPar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0.000798</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99260774"/>
                      </a:ext>
                    </a:extLst>
                  </a:tr>
                  <a:tr h="416951">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1" dirty="0">
                              <a:solidFill>
                                <a:schemeClr val="bg1"/>
                              </a:solidFill>
                              <a:effectLst/>
                            </a:rPr>
                            <a:t>SU 3 axle (class C)</a:t>
                          </a:r>
                          <a:endParaRPr lang="en-US" sz="14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a:solidFill>
                          <a:schemeClr val="accent1"/>
                        </a:solidFill>
                      </a:tcP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4.32</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0.73</a:t>
                          </a:r>
                          <a:endPar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0.031536</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759743399"/>
                      </a:ext>
                    </a:extLst>
                  </a:tr>
                  <a:tr h="416951">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1" dirty="0">
                              <a:solidFill>
                                <a:schemeClr val="bg1"/>
                              </a:solidFill>
                              <a:effectLst/>
                            </a:rPr>
                            <a:t>Truck / Trailer (class D)</a:t>
                          </a:r>
                          <a:endParaRPr lang="en-US" sz="14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a:solidFill>
                          <a:schemeClr val="accent1"/>
                        </a:solidFill>
                      </a:tcP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1.35</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0.98</a:t>
                          </a:r>
                          <a:endPar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0.01323</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949309818"/>
                      </a:ext>
                    </a:extLst>
                  </a:tr>
                  <a:tr h="416951">
                    <a:tc>
                      <a:txBody>
                        <a:bodyPr/>
                        <a:lstStyle/>
                        <a:p>
                          <a:pPr algn="ctr"/>
                          <a:r>
                            <a:rPr lang="en-US" sz="1400" b="1" dirty="0">
                              <a:solidFill>
                                <a:schemeClr val="bg1"/>
                              </a:solidFill>
                              <a:effectLst/>
                            </a:rPr>
                            <a:t>Total</a:t>
                          </a:r>
                          <a:endParaRPr lang="en-US" sz="1400" b="1" dirty="0">
                            <a:solidFill>
                              <a:schemeClr val="bg1"/>
                            </a:solidFill>
                          </a:endParaRPr>
                        </a:p>
                      </a:txBody>
                      <a:tcPr>
                        <a:solidFill>
                          <a:schemeClr val="accent1"/>
                        </a:solidFill>
                      </a:tcPr>
                    </a:tc>
                    <a:tc>
                      <a:txBody>
                        <a:bodyPr/>
                        <a:lstStyle/>
                        <a:p>
                          <a:pPr marL="0" marR="0" algn="ctr" rtl="0">
                            <a:lnSpc>
                              <a:spcPct val="107000"/>
                            </a:lnSpc>
                            <a:spcBef>
                              <a:spcPts val="0"/>
                            </a:spcBef>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0.050627</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155384139"/>
                      </a:ext>
                    </a:extLst>
                  </a:tr>
                </a:tbl>
              </a:graphicData>
            </a:graphic>
          </p:graphicFrame>
        </mc:Fallback>
      </mc:AlternateContent>
      <p:sp>
        <p:nvSpPr>
          <p:cNvPr id="4" name="Slide Number Placeholder 3">
            <a:extLst>
              <a:ext uri="{FF2B5EF4-FFF2-40B4-BE49-F238E27FC236}">
                <a16:creationId xmlns:a16="http://schemas.microsoft.com/office/drawing/2014/main" id="{17088056-7E70-4CEA-82C4-66637E7BFBB2}"/>
              </a:ext>
            </a:extLst>
          </p:cNvPr>
          <p:cNvSpPr>
            <a:spLocks noGrp="1"/>
          </p:cNvSpPr>
          <p:nvPr>
            <p:ph type="sldNum" sz="quarter" idx="12"/>
          </p:nvPr>
        </p:nvSpPr>
        <p:spPr/>
        <p:txBody>
          <a:bodyPr/>
          <a:lstStyle/>
          <a:p>
            <a:fld id="{D2029518-0A9F-4FAC-88D9-DD15CF05FFBD}" type="slidenum">
              <a:rPr lang="en-US" smtClean="0"/>
              <a:t>50</a:t>
            </a:fld>
            <a:endParaRPr lang="en-US"/>
          </a:p>
        </p:txBody>
      </p:sp>
      <p:sp>
        <p:nvSpPr>
          <p:cNvPr id="7" name="TextBox 6">
            <a:extLst>
              <a:ext uri="{FF2B5EF4-FFF2-40B4-BE49-F238E27FC236}">
                <a16:creationId xmlns:a16="http://schemas.microsoft.com/office/drawing/2014/main" id="{FC14367D-6570-496B-8948-0989FBAAAB5C}"/>
              </a:ext>
            </a:extLst>
          </p:cNvPr>
          <p:cNvSpPr txBox="1"/>
          <p:nvPr/>
        </p:nvSpPr>
        <p:spPr>
          <a:xfrm>
            <a:off x="5855270" y="568131"/>
            <a:ext cx="1983235" cy="584775"/>
          </a:xfrm>
          <a:prstGeom prst="rect">
            <a:avLst/>
          </a:prstGeom>
          <a:noFill/>
        </p:spPr>
        <p:txBody>
          <a:bodyPr wrap="none" rtlCol="0">
            <a:spAutoFit/>
          </a:bodyPr>
          <a:lstStyle/>
          <a:p>
            <a:r>
              <a:rPr lang="en-US" sz="1400" b="1" dirty="0"/>
              <a:t>Table 6.2: ESAL Table</a:t>
            </a:r>
          </a:p>
          <a:p>
            <a:endParaRPr lang="en-US" dirty="0"/>
          </a:p>
        </p:txBody>
      </p:sp>
    </p:spTree>
    <p:extLst>
      <p:ext uri="{BB962C8B-B14F-4D97-AF65-F5344CB8AC3E}">
        <p14:creationId xmlns:p14="http://schemas.microsoft.com/office/powerpoint/2010/main" val="424587114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9011A27-5551-4D20-9342-17949E66682F}"/>
                  </a:ext>
                </a:extLst>
              </p:cNvPr>
              <p:cNvSpPr>
                <a:spLocks noGrp="1"/>
              </p:cNvSpPr>
              <p:nvPr>
                <p:ph idx="1"/>
              </p:nvPr>
            </p:nvSpPr>
            <p:spPr>
              <a:xfrm>
                <a:off x="2589212" y="1571625"/>
                <a:ext cx="8915400" cy="4339597"/>
              </a:xfrm>
            </p:spPr>
            <p:txBody>
              <a:bodyPr>
                <a:normAutofit lnSpcReduction="10000"/>
              </a:bodyPr>
              <a:lstStyle/>
              <a:p>
                <a:r>
                  <a:rPr lang="en-US" sz="2400" dirty="0"/>
                  <a:t>Growth factor:</a:t>
                </a:r>
              </a:p>
              <a:p>
                <a:endParaRPr lang="en-US" sz="2400" dirty="0"/>
              </a:p>
              <a:p>
                <a:pPr marL="0" indent="0">
                  <a:buNone/>
                </a:pPr>
                <a14:m>
                  <m:oMath xmlns:m="http://schemas.openxmlformats.org/officeDocument/2006/math">
                    <m:r>
                      <a:rPr lang="en-US" sz="2400" i="1">
                        <a:latin typeface="Cambria Math" panose="02040503050406030204" pitchFamily="18" charset="0"/>
                      </a:rPr>
                      <m:t>𝐺𝑟𝑛</m:t>
                    </m:r>
                    <m:r>
                      <a:rPr lang="en-US" sz="2400" i="1">
                        <a:latin typeface="Cambria Math" panose="02040503050406030204" pitchFamily="18" charset="0"/>
                      </a:rPr>
                      <m:t> </m:t>
                    </m:r>
                  </m:oMath>
                </a14:m>
                <a:r>
                  <a:rPr lang="en-US" sz="2400" dirty="0"/>
                  <a:t>= </a:t>
                </a: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rPr>
                          <m:t>[(1+</m:t>
                        </m:r>
                        <m:r>
                          <a:rPr lang="en-US" sz="2400" i="1">
                            <a:latin typeface="Cambria Math" panose="02040503050406030204" pitchFamily="18" charset="0"/>
                          </a:rPr>
                          <m:t>𝑟</m:t>
                        </m:r>
                        <m:r>
                          <a:rPr lang="en-US" sz="2400" i="1">
                            <a:latin typeface="Cambria Math" panose="02040503050406030204" pitchFamily="18" charset="0"/>
                          </a:rPr>
                          <m:t>)</m:t>
                        </m:r>
                      </m:e>
                      <m:sup>
                        <m:r>
                          <a:rPr lang="en-US" sz="2400" i="1">
                            <a:latin typeface="Cambria Math" panose="02040503050406030204" pitchFamily="18" charset="0"/>
                          </a:rPr>
                          <m:t>𝑛</m:t>
                        </m:r>
                      </m:sup>
                    </m:sSup>
                    <m:r>
                      <a:rPr lang="en-US" sz="2400" b="0" i="1" smtClean="0">
                        <a:latin typeface="Cambria Math" panose="02040503050406030204" pitchFamily="18" charset="0"/>
                      </a:rPr>
                      <m:t>−1</m:t>
                    </m:r>
                    <m:r>
                      <a:rPr lang="en-US" sz="2400" i="1">
                        <a:latin typeface="Cambria Math" panose="02040503050406030204" pitchFamily="18" charset="0"/>
                      </a:rPr>
                      <m:t>]</m:t>
                    </m:r>
                  </m:oMath>
                </a14:m>
                <a:r>
                  <a:rPr lang="en-US" sz="2400" dirty="0"/>
                  <a:t> / r</a:t>
                </a:r>
              </a:p>
              <a:p>
                <a:pPr marL="0" indent="0">
                  <a:buNone/>
                </a:pPr>
                <a:r>
                  <a:rPr lang="en-US" sz="2400" dirty="0"/>
                  <a:t>r = 3.5 % … </a:t>
                </a:r>
                <a14:m>
                  <m:oMath xmlns:m="http://schemas.openxmlformats.org/officeDocument/2006/math">
                    <m:r>
                      <a:rPr lang="en-US" sz="2400" i="1">
                        <a:latin typeface="Cambria Math" panose="02040503050406030204" pitchFamily="18" charset="0"/>
                      </a:rPr>
                      <m:t>𝐺𝑟𝑛</m:t>
                    </m:r>
                    <m:r>
                      <a:rPr lang="en-US" sz="2400" i="1">
                        <a:latin typeface="Cambria Math" panose="02040503050406030204" pitchFamily="18" charset="0"/>
                      </a:rPr>
                      <m:t> </m:t>
                    </m:r>
                  </m:oMath>
                </a14:m>
                <a:r>
                  <a:rPr lang="en-US" sz="2400" dirty="0"/>
                  <a:t>= 28.28.</a:t>
                </a:r>
              </a:p>
              <a:p>
                <a:pPr marL="0" indent="0">
                  <a:buNone/>
                </a:pPr>
                <a:endParaRPr lang="en-US" sz="2400" dirty="0"/>
              </a:p>
              <a:p>
                <a:r>
                  <a:rPr lang="en-US" sz="2400" dirty="0"/>
                  <a:t>Design Lane Factor:</a:t>
                </a:r>
              </a:p>
              <a:p>
                <a:endParaRPr lang="en-US" sz="2400" dirty="0"/>
              </a:p>
              <a:p>
                <a:pPr marL="0" indent="0">
                  <a:buNone/>
                </a:pPr>
                <a:r>
                  <a:rPr lang="en-US" sz="2400" dirty="0"/>
                  <a:t>It depends on the number of lanes.</a:t>
                </a:r>
              </a:p>
              <a:p>
                <a:pPr marL="0" indent="0">
                  <a:buNone/>
                </a:pPr>
                <a14:m>
                  <m:oMath xmlns:m="http://schemas.openxmlformats.org/officeDocument/2006/math">
                    <m:r>
                      <a:rPr lang="en-US" sz="2600" i="1">
                        <a:latin typeface="Cambria Math" panose="02040503050406030204" pitchFamily="18" charset="0"/>
                      </a:rPr>
                      <m:t>𝑓𝑑</m:t>
                    </m:r>
                  </m:oMath>
                </a14:m>
                <a:r>
                  <a:rPr lang="en-US" sz="2600" dirty="0"/>
                  <a:t> = 45%.</a:t>
                </a:r>
              </a:p>
            </p:txBody>
          </p:sp>
        </mc:Choice>
        <mc:Fallback xmlns="">
          <p:sp>
            <p:nvSpPr>
              <p:cNvPr id="3" name="Content Placeholder 2">
                <a:extLst>
                  <a:ext uri="{FF2B5EF4-FFF2-40B4-BE49-F238E27FC236}">
                    <a16:creationId xmlns:a16="http://schemas.microsoft.com/office/drawing/2014/main" id="{39011A27-5551-4D20-9342-17949E66682F}"/>
                  </a:ext>
                </a:extLst>
              </p:cNvPr>
              <p:cNvSpPr>
                <a:spLocks noGrp="1" noRot="1" noChangeAspect="1" noMove="1" noResize="1" noEditPoints="1" noAdjustHandles="1" noChangeArrowheads="1" noChangeShapeType="1" noTextEdit="1"/>
              </p:cNvSpPr>
              <p:nvPr>
                <p:ph idx="1"/>
              </p:nvPr>
            </p:nvSpPr>
            <p:spPr>
              <a:xfrm>
                <a:off x="2589212" y="1571625"/>
                <a:ext cx="8915400" cy="4339597"/>
              </a:xfrm>
              <a:blipFill>
                <a:blip r:embed="rId2"/>
                <a:stretch>
                  <a:fillRect l="-1094" t="-1966"/>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C65F20D8-D946-4EC6-A242-BA23B07AB11A}"/>
              </a:ext>
            </a:extLst>
          </p:cNvPr>
          <p:cNvSpPr>
            <a:spLocks noGrp="1"/>
          </p:cNvSpPr>
          <p:nvPr>
            <p:ph type="sldNum" sz="quarter" idx="12"/>
          </p:nvPr>
        </p:nvSpPr>
        <p:spPr/>
        <p:txBody>
          <a:bodyPr/>
          <a:lstStyle/>
          <a:p>
            <a:fld id="{D2029518-0A9F-4FAC-88D9-DD15CF05FFBD}" type="slidenum">
              <a:rPr lang="en-US" smtClean="0"/>
              <a:t>51</a:t>
            </a:fld>
            <a:endParaRPr lang="en-US"/>
          </a:p>
        </p:txBody>
      </p:sp>
    </p:spTree>
    <p:extLst>
      <p:ext uri="{BB962C8B-B14F-4D97-AF65-F5344CB8AC3E}">
        <p14:creationId xmlns:p14="http://schemas.microsoft.com/office/powerpoint/2010/main" val="61846263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B18A20B-8667-46C2-8C8D-3C9CD35160CC}"/>
                  </a:ext>
                </a:extLst>
              </p:cNvPr>
              <p:cNvSpPr>
                <a:spLocks noGrp="1"/>
              </p:cNvSpPr>
              <p:nvPr>
                <p:ph idx="1"/>
              </p:nvPr>
            </p:nvSpPr>
            <p:spPr>
              <a:xfrm>
                <a:off x="2589212" y="1695450"/>
                <a:ext cx="8915400" cy="4324350"/>
              </a:xfrm>
            </p:spPr>
            <p:txBody>
              <a:bodyPr>
                <a:normAutofit lnSpcReduction="10000"/>
              </a:bodyPr>
              <a:lstStyle/>
              <a:p>
                <a:r>
                  <a:rPr lang="en-US" sz="2400" dirty="0"/>
                  <a:t>AADT</a:t>
                </a:r>
              </a:p>
              <a:p>
                <a:endParaRPr lang="en-US" sz="2400" dirty="0"/>
              </a:p>
              <a:p>
                <a:pPr marL="0" indent="0">
                  <a:buNone/>
                </a:pPr>
                <a:r>
                  <a:rPr lang="en-US" sz="2400" dirty="0"/>
                  <a:t>AADT = </a:t>
                </a:r>
                <a14:m>
                  <m:oMath xmlns:m="http://schemas.openxmlformats.org/officeDocument/2006/math">
                    <m:r>
                      <m:rPr>
                        <m:sty m:val="p"/>
                      </m:rPr>
                      <a:rPr lang="en-US" sz="2400">
                        <a:latin typeface="Cambria Math" panose="02040503050406030204" pitchFamily="18" charset="0"/>
                      </a:rPr>
                      <m:t>PHV</m:t>
                    </m:r>
                    <m:r>
                      <a:rPr lang="en-US" sz="2400" i="1">
                        <a:latin typeface="Cambria Math" panose="02040503050406030204" pitchFamily="18" charset="0"/>
                      </a:rPr>
                      <m:t> </m:t>
                    </m:r>
                  </m:oMath>
                </a14:m>
                <a:r>
                  <a:rPr lang="en-US" sz="2400" dirty="0"/>
                  <a:t>/ K</a:t>
                </a:r>
              </a:p>
              <a:p>
                <a:pPr marL="0" indent="0">
                  <a:buNone/>
                </a:pPr>
                <a:r>
                  <a:rPr lang="en-US" sz="2400" dirty="0"/>
                  <a:t>K = 0.15</a:t>
                </a:r>
              </a:p>
              <a:p>
                <a:pPr marL="0" indent="0">
                  <a:buNone/>
                </a:pPr>
                <a:r>
                  <a:rPr lang="en-US" sz="2400" dirty="0"/>
                  <a:t>AADT = 1431/0.15 = 9540 veh/day.</a:t>
                </a:r>
              </a:p>
              <a:p>
                <a:pPr marL="0" indent="0">
                  <a:buNone/>
                </a:pPr>
                <a:endParaRPr lang="en-US" sz="2400" dirty="0"/>
              </a:p>
              <a:p>
                <a:r>
                  <a:rPr lang="en-US" sz="2400" dirty="0"/>
                  <a:t>Total ESAL </a:t>
                </a:r>
              </a:p>
              <a:p>
                <a:pPr marL="0" indent="0">
                  <a:buNone/>
                </a:pPr>
                <a:endParaRPr lang="en-US" sz="2400" dirty="0"/>
              </a:p>
              <a:p>
                <a:pPr marL="0" indent="0">
                  <a:buNone/>
                </a:pPr>
                <a:r>
                  <a:rPr lang="en-US" sz="2400" dirty="0"/>
                  <a:t>Total ESAL = 2.2 </a:t>
                </a:r>
                <a14:m>
                  <m:oMath xmlns:m="http://schemas.openxmlformats.org/officeDocument/2006/math">
                    <m:r>
                      <a:rPr lang="en-US" sz="2400" i="1">
                        <a:latin typeface="Cambria Math" panose="02040503050406030204" pitchFamily="18" charset="0"/>
                      </a:rPr>
                      <m:t>× </m:t>
                    </m:r>
                  </m:oMath>
                </a14:m>
                <a:r>
                  <a:rPr lang="en-US" sz="2400" dirty="0"/>
                  <a:t>10</a:t>
                </a:r>
                <a:r>
                  <a:rPr lang="en-US" sz="2400" baseline="30000" dirty="0"/>
                  <a:t>6</a:t>
                </a:r>
                <a:endParaRPr lang="en-US" sz="2400" dirty="0"/>
              </a:p>
              <a:p>
                <a:pPr marL="0" indent="0">
                  <a:buNone/>
                </a:pPr>
                <a:endParaRPr lang="en-US" sz="2400" dirty="0"/>
              </a:p>
              <a:p>
                <a:pPr marL="0" indent="0">
                  <a:buNone/>
                </a:pPr>
                <a:endParaRPr lang="en-US" sz="2400" dirty="0"/>
              </a:p>
            </p:txBody>
          </p:sp>
        </mc:Choice>
        <mc:Fallback xmlns="">
          <p:sp>
            <p:nvSpPr>
              <p:cNvPr id="3" name="Content Placeholder 2">
                <a:extLst>
                  <a:ext uri="{FF2B5EF4-FFF2-40B4-BE49-F238E27FC236}">
                    <a16:creationId xmlns:a16="http://schemas.microsoft.com/office/drawing/2014/main" id="{6B18A20B-8667-46C2-8C8D-3C9CD35160CC}"/>
                  </a:ext>
                </a:extLst>
              </p:cNvPr>
              <p:cNvSpPr>
                <a:spLocks noGrp="1" noRot="1" noChangeAspect="1" noMove="1" noResize="1" noEditPoints="1" noAdjustHandles="1" noChangeArrowheads="1" noChangeShapeType="1" noTextEdit="1"/>
              </p:cNvSpPr>
              <p:nvPr>
                <p:ph idx="1"/>
              </p:nvPr>
            </p:nvSpPr>
            <p:spPr>
              <a:xfrm>
                <a:off x="2589212" y="1695450"/>
                <a:ext cx="8915400" cy="4324350"/>
              </a:xfrm>
              <a:blipFill>
                <a:blip r:embed="rId2"/>
                <a:stretch>
                  <a:fillRect l="-1094" t="-1972"/>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7402C9B7-ED1E-4C23-B6BA-F8F072E3534E}"/>
              </a:ext>
            </a:extLst>
          </p:cNvPr>
          <p:cNvSpPr>
            <a:spLocks noGrp="1"/>
          </p:cNvSpPr>
          <p:nvPr>
            <p:ph type="sldNum" sz="quarter" idx="12"/>
          </p:nvPr>
        </p:nvSpPr>
        <p:spPr/>
        <p:txBody>
          <a:bodyPr/>
          <a:lstStyle/>
          <a:p>
            <a:fld id="{D2029518-0A9F-4FAC-88D9-DD15CF05FFBD}" type="slidenum">
              <a:rPr lang="en-US" smtClean="0"/>
              <a:t>52</a:t>
            </a:fld>
            <a:endParaRPr lang="en-US"/>
          </a:p>
        </p:txBody>
      </p:sp>
    </p:spTree>
    <p:extLst>
      <p:ext uri="{BB962C8B-B14F-4D97-AF65-F5344CB8AC3E}">
        <p14:creationId xmlns:p14="http://schemas.microsoft.com/office/powerpoint/2010/main" val="311812359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BFCA12C-2801-4F87-A15C-815359D16E33}"/>
                  </a:ext>
                </a:extLst>
              </p:cNvPr>
              <p:cNvSpPr>
                <a:spLocks noGrp="1"/>
              </p:cNvSpPr>
              <p:nvPr>
                <p:ph idx="1"/>
              </p:nvPr>
            </p:nvSpPr>
            <p:spPr>
              <a:xfrm>
                <a:off x="2589212" y="1558213"/>
                <a:ext cx="8915400" cy="4665306"/>
              </a:xfrm>
            </p:spPr>
            <p:txBody>
              <a:bodyPr>
                <a:normAutofit/>
              </a:bodyPr>
              <a:lstStyle/>
              <a:p>
                <a:r>
                  <a:rPr lang="en-US" sz="2400" dirty="0"/>
                  <a:t>6.4.3 Subgrade Material</a:t>
                </a:r>
              </a:p>
              <a:p>
                <a:endParaRPr lang="en-US" sz="2400" dirty="0"/>
              </a:p>
              <a:p>
                <a:pPr marL="0" indent="0">
                  <a:buNone/>
                </a:pPr>
                <a:r>
                  <a:rPr lang="en-US" sz="2400" dirty="0"/>
                  <a:t>Resilient modulus (</a:t>
                </a:r>
                <a:r>
                  <a:rPr lang="en-US" sz="2400" dirty="0" err="1"/>
                  <a:t>Mr</a:t>
                </a:r>
                <a:r>
                  <a:rPr lang="en-US" sz="2400" dirty="0"/>
                  <a:t>) of the soil is used by AASHTO to define the soil property.</a:t>
                </a:r>
              </a:p>
              <a:p>
                <a:pPr marL="0" indent="0">
                  <a:buNone/>
                </a:pPr>
                <a:r>
                  <a:rPr lang="en-US" sz="2400" dirty="0"/>
                  <a:t>                                  </a:t>
                </a:r>
                <a14:m>
                  <m:oMath xmlns:m="http://schemas.openxmlformats.org/officeDocument/2006/math">
                    <m:r>
                      <a:rPr lang="en-US" sz="2400" i="1">
                        <a:latin typeface="Cambria Math" panose="02040503050406030204" pitchFamily="18" charset="0"/>
                      </a:rPr>
                      <m:t>𝑀𝑟</m:t>
                    </m:r>
                    <m:r>
                      <a:rPr lang="en-US" sz="2400" i="1">
                        <a:latin typeface="Cambria Math" panose="02040503050406030204" pitchFamily="18" charset="0"/>
                      </a:rPr>
                      <m:t>=</m:t>
                    </m:r>
                    <m:r>
                      <a:rPr lang="en-US" sz="2400" i="1">
                        <a:latin typeface="Cambria Math" panose="02040503050406030204" pitchFamily="18" charset="0"/>
                      </a:rPr>
                      <m:t>1500</m:t>
                    </m:r>
                    <m:r>
                      <a:rPr lang="en-US" sz="2400" i="1">
                        <a:latin typeface="Cambria Math" panose="02040503050406030204" pitchFamily="18" charset="0"/>
                      </a:rPr>
                      <m:t> ×</m:t>
                    </m:r>
                    <m:r>
                      <a:rPr lang="en-US" sz="2400" i="1">
                        <a:latin typeface="Cambria Math" panose="02040503050406030204" pitchFamily="18" charset="0"/>
                      </a:rPr>
                      <m:t>𝐶𝐵𝑅</m:t>
                    </m:r>
                  </m:oMath>
                </a14:m>
                <a:r>
                  <a:rPr lang="en-US" sz="2400" dirty="0"/>
                  <a:t> </a:t>
                </a:r>
              </a:p>
              <a:p>
                <a:pPr marL="0" indent="0">
                  <a:buNone/>
                </a:pPr>
                <a:endParaRPr lang="en-US" sz="2400" dirty="0"/>
              </a:p>
              <a:p>
                <a:pPr marL="0" indent="0">
                  <a:buNone/>
                </a:pPr>
                <a:r>
                  <a:rPr lang="en-US" sz="2400" dirty="0"/>
                  <a:t>Rock materials were used as new subgrade material of the site, with </a:t>
                </a:r>
                <a:r>
                  <a:rPr lang="en-US" sz="2400" dirty="0" err="1"/>
                  <a:t>Mr</a:t>
                </a:r>
                <a:r>
                  <a:rPr lang="en-US" sz="2400" dirty="0"/>
                  <a:t> equals the minimum of sub base layer's modulus, which equals 17.5 </a:t>
                </a:r>
                <a:r>
                  <a:rPr lang="en-US" sz="2400" dirty="0" err="1"/>
                  <a:t>ksi</a:t>
                </a:r>
                <a:r>
                  <a:rPr lang="en-US" sz="2400" dirty="0"/>
                  <a:t> (CBR = 25). </a:t>
                </a:r>
              </a:p>
            </p:txBody>
          </p:sp>
        </mc:Choice>
        <mc:Fallback xmlns="">
          <p:sp>
            <p:nvSpPr>
              <p:cNvPr id="3" name="Content Placeholder 2">
                <a:extLst>
                  <a:ext uri="{FF2B5EF4-FFF2-40B4-BE49-F238E27FC236}">
                    <a16:creationId xmlns:a16="http://schemas.microsoft.com/office/drawing/2014/main" id="{2BFCA12C-2801-4F87-A15C-815359D16E33}"/>
                  </a:ext>
                </a:extLst>
              </p:cNvPr>
              <p:cNvSpPr>
                <a:spLocks noGrp="1" noRot="1" noChangeAspect="1" noMove="1" noResize="1" noEditPoints="1" noAdjustHandles="1" noChangeArrowheads="1" noChangeShapeType="1" noTextEdit="1"/>
              </p:cNvSpPr>
              <p:nvPr>
                <p:ph idx="1"/>
              </p:nvPr>
            </p:nvSpPr>
            <p:spPr>
              <a:xfrm>
                <a:off x="2589212" y="1558213"/>
                <a:ext cx="8915400" cy="4665306"/>
              </a:xfrm>
              <a:blipFill>
                <a:blip r:embed="rId2"/>
                <a:stretch>
                  <a:fillRect l="-1094" t="-1046" r="-1300"/>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1A96F71C-D0EA-40B7-AEDA-FE34EE4F18ED}"/>
              </a:ext>
            </a:extLst>
          </p:cNvPr>
          <p:cNvSpPr>
            <a:spLocks noGrp="1"/>
          </p:cNvSpPr>
          <p:nvPr>
            <p:ph type="sldNum" sz="quarter" idx="12"/>
          </p:nvPr>
        </p:nvSpPr>
        <p:spPr/>
        <p:txBody>
          <a:bodyPr/>
          <a:lstStyle/>
          <a:p>
            <a:fld id="{D2029518-0A9F-4FAC-88D9-DD15CF05FFBD}" type="slidenum">
              <a:rPr lang="en-US" smtClean="0"/>
              <a:t>53</a:t>
            </a:fld>
            <a:endParaRPr lang="en-US"/>
          </a:p>
        </p:txBody>
      </p:sp>
    </p:spTree>
    <p:extLst>
      <p:ext uri="{BB962C8B-B14F-4D97-AF65-F5344CB8AC3E}">
        <p14:creationId xmlns:p14="http://schemas.microsoft.com/office/powerpoint/2010/main" val="24755935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16AA51B-C5ED-4869-845B-601636429B8B}"/>
                  </a:ext>
                </a:extLst>
              </p:cNvPr>
              <p:cNvSpPr>
                <a:spLocks noGrp="1"/>
              </p:cNvSpPr>
              <p:nvPr>
                <p:ph idx="1"/>
              </p:nvPr>
            </p:nvSpPr>
            <p:spPr>
              <a:xfrm>
                <a:off x="2589212" y="371475"/>
                <a:ext cx="8915400" cy="6610350"/>
              </a:xfrm>
            </p:spPr>
            <p:txBody>
              <a:bodyPr>
                <a:normAutofit/>
              </a:bodyPr>
              <a:lstStyle/>
              <a:p>
                <a:r>
                  <a:rPr lang="en-US" sz="2400" dirty="0"/>
                  <a:t>6.4.4 Materials of Construction</a:t>
                </a:r>
              </a:p>
              <a:p>
                <a:endParaRPr lang="en-US" sz="2400" dirty="0"/>
              </a:p>
              <a:p>
                <a:pPr marL="0" indent="0">
                  <a:buNone/>
                </a:pPr>
                <a:r>
                  <a:rPr lang="en-US" sz="2400" dirty="0"/>
                  <a:t>The quality of material used is determined in terms of the layer coefficient (ai), which is used to convert the actual thickness of the layer to an equivalent structural number (SN).</a:t>
                </a:r>
              </a:p>
              <a:p>
                <a:pPr marL="0" indent="0">
                  <a:buNone/>
                </a:pPr>
                <a:endParaRPr lang="en-US" sz="2400" dirty="0"/>
              </a:p>
              <a:p>
                <a:pPr marL="0" indent="0">
                  <a:buNone/>
                </a:pPr>
                <a:r>
                  <a:rPr lang="en-US" sz="2400" dirty="0"/>
                  <a:t>Asphalt layer, base coarse material and sub base material are imported to be constructed with specific properties where:</a:t>
                </a:r>
              </a:p>
              <a:p>
                <a:pPr marL="0" indent="0">
                  <a:buNone/>
                </a:pPr>
                <a:endParaRPr lang="en-US" sz="2400" dirty="0"/>
              </a:p>
              <a:p>
                <a:pPr marL="0" indent="0">
                  <a:buNone/>
                </a:pPr>
                <a14:m>
                  <m:oMath xmlns:m="http://schemas.openxmlformats.org/officeDocument/2006/math">
                    <m:r>
                      <a:rPr lang="en-US" sz="2400" i="1">
                        <a:latin typeface="Cambria Math" panose="02040503050406030204" pitchFamily="18" charset="0"/>
                      </a:rPr>
                      <m:t>𝑀𝑟</m:t>
                    </m:r>
                    <m:r>
                      <a:rPr lang="en-US" sz="2400" i="1">
                        <a:latin typeface="Cambria Math" panose="02040503050406030204" pitchFamily="18" charset="0"/>
                      </a:rPr>
                      <m:t> </m:t>
                    </m:r>
                    <m:r>
                      <a:rPr lang="en-US" sz="2400" i="1">
                        <a:latin typeface="Cambria Math" panose="02040503050406030204" pitchFamily="18" charset="0"/>
                      </a:rPr>
                      <m:t>𝑓𝑜𝑟</m:t>
                    </m:r>
                    <m:r>
                      <a:rPr lang="en-US" sz="2400" i="1">
                        <a:latin typeface="Cambria Math" panose="02040503050406030204" pitchFamily="18" charset="0"/>
                      </a:rPr>
                      <m:t> </m:t>
                    </m:r>
                    <m:r>
                      <a:rPr lang="en-US" sz="2400" i="1">
                        <a:latin typeface="Cambria Math" panose="02040503050406030204" pitchFamily="18" charset="0"/>
                      </a:rPr>
                      <m:t>𝑎𝑠𝑝</m:t>
                    </m:r>
                    <m:r>
                      <a:rPr lang="en-US" sz="2400" i="1">
                        <a:latin typeface="Cambria Math" panose="02040503050406030204" pitchFamily="18" charset="0"/>
                      </a:rPr>
                      <m:t>h</m:t>
                    </m:r>
                    <m:r>
                      <a:rPr lang="en-US" sz="2400" i="1">
                        <a:latin typeface="Cambria Math" panose="02040503050406030204" pitchFamily="18" charset="0"/>
                      </a:rPr>
                      <m:t>𝑎𝑙𝑡</m:t>
                    </m:r>
                    <m:r>
                      <a:rPr lang="en-US" sz="2400" i="1">
                        <a:latin typeface="Cambria Math" panose="02040503050406030204" pitchFamily="18" charset="0"/>
                      </a:rPr>
                      <m:t> </m:t>
                    </m:r>
                    <m:r>
                      <a:rPr lang="en-US" sz="2400" i="1">
                        <a:latin typeface="Cambria Math" panose="02040503050406030204" pitchFamily="18" charset="0"/>
                      </a:rPr>
                      <m:t>𝑙𝑎𝑦𝑒𝑟</m:t>
                    </m:r>
                    <m:r>
                      <a:rPr lang="en-US" sz="2400" i="1">
                        <a:latin typeface="Cambria Math" panose="02040503050406030204" pitchFamily="18" charset="0"/>
                      </a:rPr>
                      <m:t>=</m:t>
                    </m:r>
                    <m:r>
                      <a:rPr lang="en-US" sz="2400" i="1">
                        <a:latin typeface="Cambria Math" panose="02040503050406030204" pitchFamily="18" charset="0"/>
                      </a:rPr>
                      <m:t>450</m:t>
                    </m:r>
                    <m:r>
                      <a:rPr lang="en-US" sz="2400" i="1">
                        <a:latin typeface="Cambria Math" panose="02040503050406030204" pitchFamily="18" charset="0"/>
                      </a:rPr>
                      <m:t>,</m:t>
                    </m:r>
                    <m:r>
                      <a:rPr lang="en-US" sz="2400" i="1">
                        <a:latin typeface="Cambria Math" panose="02040503050406030204" pitchFamily="18" charset="0"/>
                      </a:rPr>
                      <m:t>000</m:t>
                    </m:r>
                    <m:r>
                      <a:rPr lang="en-US" sz="2400" i="1">
                        <a:latin typeface="Cambria Math" panose="02040503050406030204" pitchFamily="18" charset="0"/>
                      </a:rPr>
                      <m:t> </m:t>
                    </m:r>
                    <m:f>
                      <m:fPr>
                        <m:ctrlPr>
                          <a:rPr lang="en-US" sz="2400" i="1">
                            <a:latin typeface="Cambria Math" panose="02040503050406030204" pitchFamily="18" charset="0"/>
                          </a:rPr>
                        </m:ctrlPr>
                      </m:fPr>
                      <m:num>
                        <m:r>
                          <a:rPr lang="en-US" sz="2400" i="1">
                            <a:latin typeface="Cambria Math" panose="02040503050406030204" pitchFamily="18" charset="0"/>
                          </a:rPr>
                          <m:t>𝐼𝑏</m:t>
                        </m:r>
                      </m:num>
                      <m:den>
                        <m:sSup>
                          <m:sSupPr>
                            <m:ctrlPr>
                              <a:rPr lang="en-US" sz="2400" i="1">
                                <a:latin typeface="Cambria Math" panose="02040503050406030204" pitchFamily="18" charset="0"/>
                              </a:rPr>
                            </m:ctrlPr>
                          </m:sSupPr>
                          <m:e>
                            <m:r>
                              <a:rPr lang="en-US" sz="2400" i="1">
                                <a:latin typeface="Cambria Math" panose="02040503050406030204" pitchFamily="18" charset="0"/>
                              </a:rPr>
                              <m:t>𝑖𝑛</m:t>
                            </m:r>
                          </m:e>
                          <m:sup>
                            <m:r>
                              <a:rPr lang="en-US" sz="2400" i="1">
                                <a:latin typeface="Cambria Math" panose="02040503050406030204" pitchFamily="18" charset="0"/>
                              </a:rPr>
                              <m:t>2</m:t>
                            </m:r>
                          </m:sup>
                        </m:sSup>
                      </m:den>
                    </m:f>
                  </m:oMath>
                </a14:m>
                <a:r>
                  <a:rPr lang="en-US" sz="2400" dirty="0"/>
                  <a:t>, a</a:t>
                </a:r>
                <a:r>
                  <a:rPr lang="en-US" sz="2400" baseline="-25000" dirty="0"/>
                  <a:t>1</a:t>
                </a:r>
                <a:r>
                  <a:rPr lang="en-US" sz="2400" dirty="0"/>
                  <a:t> = 0.44 </a:t>
                </a:r>
                <a:br>
                  <a:rPr lang="en-US" sz="2400" dirty="0"/>
                </a:br>
                <a14:m>
                  <m:oMath xmlns:m="http://schemas.openxmlformats.org/officeDocument/2006/math">
                    <m:r>
                      <a:rPr lang="en-US" sz="2400" i="1">
                        <a:latin typeface="Cambria Math" panose="02040503050406030204" pitchFamily="18" charset="0"/>
                      </a:rPr>
                      <m:t>𝑀𝑟</m:t>
                    </m:r>
                    <m:r>
                      <a:rPr lang="en-US" sz="2400" i="1">
                        <a:latin typeface="Cambria Math" panose="02040503050406030204" pitchFamily="18" charset="0"/>
                      </a:rPr>
                      <m:t> </m:t>
                    </m:r>
                    <m:r>
                      <a:rPr lang="en-US" sz="2400" i="1">
                        <a:latin typeface="Cambria Math" panose="02040503050406030204" pitchFamily="18" charset="0"/>
                      </a:rPr>
                      <m:t>𝑓𝑜𝑟</m:t>
                    </m:r>
                    <m:r>
                      <a:rPr lang="en-US" sz="2400" i="1">
                        <a:latin typeface="Cambria Math" panose="02040503050406030204" pitchFamily="18" charset="0"/>
                      </a:rPr>
                      <m:t> </m:t>
                    </m:r>
                    <m:r>
                      <a:rPr lang="en-US" sz="2400" i="1">
                        <a:latin typeface="Cambria Math" panose="02040503050406030204" pitchFamily="18" charset="0"/>
                      </a:rPr>
                      <m:t>𝑏𝑎𝑠𝑒</m:t>
                    </m:r>
                    <m:r>
                      <a:rPr lang="en-US" sz="2400" i="1">
                        <a:latin typeface="Cambria Math" panose="02040503050406030204" pitchFamily="18" charset="0"/>
                      </a:rPr>
                      <m:t> </m:t>
                    </m:r>
                    <m:r>
                      <a:rPr lang="en-US" sz="2400" i="1">
                        <a:latin typeface="Cambria Math" panose="02040503050406030204" pitchFamily="18" charset="0"/>
                      </a:rPr>
                      <m:t>𝑐𝑜𝑎𝑟𝑠𝑒</m:t>
                    </m:r>
                    <m:r>
                      <a:rPr lang="en-US" sz="2400" i="1">
                        <a:latin typeface="Cambria Math" panose="02040503050406030204" pitchFamily="18" charset="0"/>
                      </a:rPr>
                      <m:t> </m:t>
                    </m:r>
                    <m:r>
                      <a:rPr lang="en-US" sz="2400" i="1">
                        <a:latin typeface="Cambria Math" panose="02040503050406030204" pitchFamily="18" charset="0"/>
                      </a:rPr>
                      <m:t>𝑙𝑎𝑦𝑒𝑟</m:t>
                    </m:r>
                    <m:r>
                      <a:rPr lang="en-US" sz="2400" i="1">
                        <a:latin typeface="Cambria Math" panose="02040503050406030204" pitchFamily="18" charset="0"/>
                      </a:rPr>
                      <m:t>=</m:t>
                    </m:r>
                    <m:r>
                      <a:rPr lang="en-US" sz="2400" i="1">
                        <a:latin typeface="Cambria Math" panose="02040503050406030204" pitchFamily="18" charset="0"/>
                      </a:rPr>
                      <m:t>28</m:t>
                    </m:r>
                    <m:r>
                      <a:rPr lang="en-US" sz="2400" i="1">
                        <a:latin typeface="Cambria Math" panose="02040503050406030204" pitchFamily="18" charset="0"/>
                      </a:rPr>
                      <m:t>,</m:t>
                    </m:r>
                    <m:r>
                      <a:rPr lang="en-US" sz="2400" i="1">
                        <a:latin typeface="Cambria Math" panose="02040503050406030204" pitchFamily="18" charset="0"/>
                      </a:rPr>
                      <m:t>000</m:t>
                    </m:r>
                    <m:r>
                      <a:rPr lang="en-US" sz="2400" i="1">
                        <a:latin typeface="Cambria Math" panose="02040503050406030204" pitchFamily="18" charset="0"/>
                      </a:rPr>
                      <m:t> </m:t>
                    </m:r>
                    <m:f>
                      <m:fPr>
                        <m:ctrlPr>
                          <a:rPr lang="en-US" sz="2400" i="1">
                            <a:latin typeface="Cambria Math" panose="02040503050406030204" pitchFamily="18" charset="0"/>
                          </a:rPr>
                        </m:ctrlPr>
                      </m:fPr>
                      <m:num>
                        <m:r>
                          <a:rPr lang="en-US" sz="2400" i="1">
                            <a:latin typeface="Cambria Math" panose="02040503050406030204" pitchFamily="18" charset="0"/>
                          </a:rPr>
                          <m:t>𝐼𝑏</m:t>
                        </m:r>
                      </m:num>
                      <m:den>
                        <m:sSup>
                          <m:sSupPr>
                            <m:ctrlPr>
                              <a:rPr lang="en-US" sz="2400" i="1">
                                <a:latin typeface="Cambria Math" panose="02040503050406030204" pitchFamily="18" charset="0"/>
                              </a:rPr>
                            </m:ctrlPr>
                          </m:sSupPr>
                          <m:e>
                            <m:r>
                              <a:rPr lang="en-US" sz="2400" i="1">
                                <a:latin typeface="Cambria Math" panose="02040503050406030204" pitchFamily="18" charset="0"/>
                              </a:rPr>
                              <m:t>𝑖𝑛</m:t>
                            </m:r>
                          </m:e>
                          <m:sup>
                            <m:r>
                              <a:rPr lang="en-US" sz="2400" i="1">
                                <a:latin typeface="Cambria Math" panose="02040503050406030204" pitchFamily="18" charset="0"/>
                              </a:rPr>
                              <m:t>2</m:t>
                            </m:r>
                          </m:sup>
                        </m:sSup>
                      </m:den>
                    </m:f>
                  </m:oMath>
                </a14:m>
                <a:r>
                  <a:rPr lang="en-US" sz="2400" dirty="0"/>
                  <a:t>, a</a:t>
                </a:r>
                <a:r>
                  <a:rPr lang="en-US" sz="2400" baseline="-25000" dirty="0"/>
                  <a:t>2</a:t>
                </a:r>
                <a:r>
                  <a:rPr lang="en-US" sz="2400" dirty="0"/>
                  <a:t> = 0.14 </a:t>
                </a:r>
                <a:br>
                  <a:rPr lang="en-US" sz="2400" dirty="0"/>
                </a:br>
                <a14:m>
                  <m:oMath xmlns:m="http://schemas.openxmlformats.org/officeDocument/2006/math">
                    <m:r>
                      <a:rPr lang="en-US" sz="2400" i="1">
                        <a:latin typeface="Cambria Math" panose="02040503050406030204" pitchFamily="18" charset="0"/>
                      </a:rPr>
                      <m:t>𝑀𝑟</m:t>
                    </m:r>
                    <m:r>
                      <a:rPr lang="en-US" sz="2400" i="1">
                        <a:latin typeface="Cambria Math" panose="02040503050406030204" pitchFamily="18" charset="0"/>
                      </a:rPr>
                      <m:t> </m:t>
                    </m:r>
                    <m:r>
                      <a:rPr lang="en-US" sz="2400" i="1">
                        <a:latin typeface="Cambria Math" panose="02040503050406030204" pitchFamily="18" charset="0"/>
                      </a:rPr>
                      <m:t>𝑓𝑜𝑟</m:t>
                    </m:r>
                    <m:r>
                      <a:rPr lang="en-US" sz="2400" i="1">
                        <a:latin typeface="Cambria Math" panose="02040503050406030204" pitchFamily="18" charset="0"/>
                      </a:rPr>
                      <m:t> </m:t>
                    </m:r>
                    <m:r>
                      <a:rPr lang="en-US" sz="2400" i="1">
                        <a:latin typeface="Cambria Math" panose="02040503050406030204" pitchFamily="18" charset="0"/>
                      </a:rPr>
                      <m:t>𝑠𝑢𝑏</m:t>
                    </m:r>
                    <m:r>
                      <a:rPr lang="en-US" sz="2400" i="1">
                        <a:latin typeface="Cambria Math" panose="02040503050406030204" pitchFamily="18" charset="0"/>
                      </a:rPr>
                      <m:t> </m:t>
                    </m:r>
                    <m:r>
                      <a:rPr lang="en-US" sz="2400" i="1">
                        <a:latin typeface="Cambria Math" panose="02040503050406030204" pitchFamily="18" charset="0"/>
                      </a:rPr>
                      <m:t>𝑏𝑎𝑠𝑒</m:t>
                    </m:r>
                    <m:r>
                      <a:rPr lang="en-US" sz="2400" i="1">
                        <a:latin typeface="Cambria Math" panose="02040503050406030204" pitchFamily="18" charset="0"/>
                      </a:rPr>
                      <m:t> </m:t>
                    </m:r>
                    <m:r>
                      <a:rPr lang="en-US" sz="2400" i="1">
                        <a:latin typeface="Cambria Math" panose="02040503050406030204" pitchFamily="18" charset="0"/>
                      </a:rPr>
                      <m:t>𝑙𝑎𝑦𝑒𝑟</m:t>
                    </m:r>
                    <m:r>
                      <a:rPr lang="en-US" sz="2400" i="1">
                        <a:latin typeface="Cambria Math" panose="02040503050406030204" pitchFamily="18" charset="0"/>
                      </a:rPr>
                      <m:t>=</m:t>
                    </m:r>
                    <m:r>
                      <a:rPr lang="en-US" sz="2400" i="1">
                        <a:latin typeface="Cambria Math" panose="02040503050406030204" pitchFamily="18" charset="0"/>
                      </a:rPr>
                      <m:t>17</m:t>
                    </m:r>
                    <m:r>
                      <a:rPr lang="en-US" sz="2400" i="1">
                        <a:latin typeface="Cambria Math" panose="02040503050406030204" pitchFamily="18" charset="0"/>
                      </a:rPr>
                      <m:t>,</m:t>
                    </m:r>
                    <m:r>
                      <a:rPr lang="en-US" sz="2400" i="1">
                        <a:latin typeface="Cambria Math" panose="02040503050406030204" pitchFamily="18" charset="0"/>
                      </a:rPr>
                      <m:t>500</m:t>
                    </m:r>
                    <m:r>
                      <a:rPr lang="en-US" sz="2400" i="1">
                        <a:latin typeface="Cambria Math" panose="02040503050406030204" pitchFamily="18" charset="0"/>
                      </a:rPr>
                      <m:t> </m:t>
                    </m:r>
                    <m:f>
                      <m:fPr>
                        <m:ctrlPr>
                          <a:rPr lang="en-US" sz="2400" i="1">
                            <a:latin typeface="Cambria Math" panose="02040503050406030204" pitchFamily="18" charset="0"/>
                          </a:rPr>
                        </m:ctrlPr>
                      </m:fPr>
                      <m:num>
                        <m:r>
                          <a:rPr lang="en-US" sz="2400" i="1">
                            <a:latin typeface="Cambria Math" panose="02040503050406030204" pitchFamily="18" charset="0"/>
                          </a:rPr>
                          <m:t>𝐼𝑏</m:t>
                        </m:r>
                      </m:num>
                      <m:den>
                        <m:sSup>
                          <m:sSupPr>
                            <m:ctrlPr>
                              <a:rPr lang="en-US" sz="2400" i="1">
                                <a:latin typeface="Cambria Math" panose="02040503050406030204" pitchFamily="18" charset="0"/>
                              </a:rPr>
                            </m:ctrlPr>
                          </m:sSupPr>
                          <m:e>
                            <m:r>
                              <a:rPr lang="en-US" sz="2400" i="1">
                                <a:latin typeface="Cambria Math" panose="02040503050406030204" pitchFamily="18" charset="0"/>
                              </a:rPr>
                              <m:t>𝑖𝑛</m:t>
                            </m:r>
                          </m:e>
                          <m:sup>
                            <m:r>
                              <a:rPr lang="en-US" sz="2400" i="1">
                                <a:latin typeface="Cambria Math" panose="02040503050406030204" pitchFamily="18" charset="0"/>
                              </a:rPr>
                              <m:t>2</m:t>
                            </m:r>
                          </m:sup>
                        </m:sSup>
                      </m:den>
                    </m:f>
                  </m:oMath>
                </a14:m>
                <a:r>
                  <a:rPr lang="en-US" sz="2400" dirty="0"/>
                  <a:t>, a</a:t>
                </a:r>
                <a:r>
                  <a:rPr lang="en-US" sz="2400" baseline="-25000" dirty="0"/>
                  <a:t>3</a:t>
                </a:r>
                <a:r>
                  <a:rPr lang="en-US" sz="2400" dirty="0"/>
                  <a:t> = 0.13.</a:t>
                </a:r>
              </a:p>
            </p:txBody>
          </p:sp>
        </mc:Choice>
        <mc:Fallback xmlns="">
          <p:sp>
            <p:nvSpPr>
              <p:cNvPr id="3" name="Content Placeholder 2">
                <a:extLst>
                  <a:ext uri="{FF2B5EF4-FFF2-40B4-BE49-F238E27FC236}">
                    <a16:creationId xmlns:a16="http://schemas.microsoft.com/office/drawing/2014/main" id="{116AA51B-C5ED-4869-845B-601636429B8B}"/>
                  </a:ext>
                </a:extLst>
              </p:cNvPr>
              <p:cNvSpPr>
                <a:spLocks noGrp="1" noRot="1" noChangeAspect="1" noMove="1" noResize="1" noEditPoints="1" noAdjustHandles="1" noChangeArrowheads="1" noChangeShapeType="1" noTextEdit="1"/>
              </p:cNvSpPr>
              <p:nvPr>
                <p:ph idx="1"/>
              </p:nvPr>
            </p:nvSpPr>
            <p:spPr>
              <a:xfrm>
                <a:off x="2589212" y="371475"/>
                <a:ext cx="8915400" cy="6610350"/>
              </a:xfrm>
              <a:blipFill>
                <a:blip r:embed="rId2"/>
                <a:stretch>
                  <a:fillRect l="-1094" t="-738" r="-752"/>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BCF7CF07-8985-41F5-90A9-D3690850D8B2}"/>
              </a:ext>
            </a:extLst>
          </p:cNvPr>
          <p:cNvSpPr>
            <a:spLocks noGrp="1"/>
          </p:cNvSpPr>
          <p:nvPr>
            <p:ph type="sldNum" sz="quarter" idx="12"/>
          </p:nvPr>
        </p:nvSpPr>
        <p:spPr/>
        <p:txBody>
          <a:bodyPr/>
          <a:lstStyle/>
          <a:p>
            <a:fld id="{D2029518-0A9F-4FAC-88D9-DD15CF05FFBD}" type="slidenum">
              <a:rPr lang="en-US" smtClean="0"/>
              <a:t>54</a:t>
            </a:fld>
            <a:endParaRPr lang="en-US"/>
          </a:p>
        </p:txBody>
      </p:sp>
    </p:spTree>
    <p:extLst>
      <p:ext uri="{BB962C8B-B14F-4D97-AF65-F5344CB8AC3E}">
        <p14:creationId xmlns:p14="http://schemas.microsoft.com/office/powerpoint/2010/main" val="406550703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452DFC5-4908-4172-82B7-CF75D0E87E33}"/>
              </a:ext>
            </a:extLst>
          </p:cNvPr>
          <p:cNvSpPr>
            <a:spLocks noGrp="1"/>
          </p:cNvSpPr>
          <p:nvPr>
            <p:ph idx="1"/>
          </p:nvPr>
        </p:nvSpPr>
        <p:spPr/>
        <p:txBody>
          <a:bodyPr>
            <a:normAutofit/>
          </a:bodyPr>
          <a:lstStyle/>
          <a:p>
            <a:r>
              <a:rPr lang="en-US" sz="2400" dirty="0"/>
              <a:t>6.4.5 Drainage</a:t>
            </a:r>
          </a:p>
          <a:p>
            <a:endParaRPr lang="en-US" sz="2400" dirty="0"/>
          </a:p>
          <a:p>
            <a:pPr marL="0" indent="0">
              <a:buNone/>
            </a:pPr>
            <a:r>
              <a:rPr lang="en-US" sz="2400" dirty="0"/>
              <a:t>By assuming that the quality of drainage is fair, the water is removed within one week, and the percent saturation condition is (5-25) %.</a:t>
            </a:r>
          </a:p>
          <a:p>
            <a:pPr marL="0" indent="0">
              <a:buNone/>
            </a:pPr>
            <a:endParaRPr lang="en-US" sz="2400" dirty="0"/>
          </a:p>
          <a:p>
            <a:pPr marL="0" indent="0">
              <a:buNone/>
            </a:pPr>
            <a:r>
              <a:rPr lang="en-US" sz="2400" dirty="0"/>
              <a:t>The result of drainage coefficient m</a:t>
            </a:r>
            <a:r>
              <a:rPr lang="en-US" sz="2400" baseline="-25000" dirty="0"/>
              <a:t> </a:t>
            </a:r>
            <a:r>
              <a:rPr lang="en-US" sz="2400" baseline="-25000" dirty="0" err="1"/>
              <a:t>i</a:t>
            </a:r>
            <a:r>
              <a:rPr lang="en-US" sz="2400" dirty="0"/>
              <a:t> for base coarse and sub base equals 0.90.</a:t>
            </a:r>
          </a:p>
        </p:txBody>
      </p:sp>
      <p:sp>
        <p:nvSpPr>
          <p:cNvPr id="4" name="Slide Number Placeholder 3">
            <a:extLst>
              <a:ext uri="{FF2B5EF4-FFF2-40B4-BE49-F238E27FC236}">
                <a16:creationId xmlns:a16="http://schemas.microsoft.com/office/drawing/2014/main" id="{90459963-612F-4262-8113-7FA4027EFA6F}"/>
              </a:ext>
            </a:extLst>
          </p:cNvPr>
          <p:cNvSpPr>
            <a:spLocks noGrp="1"/>
          </p:cNvSpPr>
          <p:nvPr>
            <p:ph type="sldNum" sz="quarter" idx="12"/>
          </p:nvPr>
        </p:nvSpPr>
        <p:spPr/>
        <p:txBody>
          <a:bodyPr/>
          <a:lstStyle/>
          <a:p>
            <a:fld id="{D2029518-0A9F-4FAC-88D9-DD15CF05FFBD}" type="slidenum">
              <a:rPr lang="en-US" smtClean="0"/>
              <a:t>55</a:t>
            </a:fld>
            <a:endParaRPr lang="en-US"/>
          </a:p>
        </p:txBody>
      </p:sp>
    </p:spTree>
    <p:extLst>
      <p:ext uri="{BB962C8B-B14F-4D97-AF65-F5344CB8AC3E}">
        <p14:creationId xmlns:p14="http://schemas.microsoft.com/office/powerpoint/2010/main" val="157153725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8BCBAE0-E988-4A04-9E7F-651319E6B111}"/>
              </a:ext>
            </a:extLst>
          </p:cNvPr>
          <p:cNvSpPr>
            <a:spLocks noGrp="1"/>
          </p:cNvSpPr>
          <p:nvPr>
            <p:ph idx="1"/>
          </p:nvPr>
        </p:nvSpPr>
        <p:spPr/>
        <p:txBody>
          <a:bodyPr>
            <a:normAutofit/>
          </a:bodyPr>
          <a:lstStyle/>
          <a:p>
            <a:r>
              <a:rPr lang="en-US" sz="2400" dirty="0"/>
              <a:t>6.4.6 Reliability</a:t>
            </a:r>
          </a:p>
          <a:p>
            <a:endParaRPr lang="en-US" sz="2400" dirty="0"/>
          </a:p>
          <a:p>
            <a:pPr marL="0" indent="0">
              <a:buNone/>
            </a:pPr>
            <a:r>
              <a:rPr lang="en-US" sz="2400" dirty="0"/>
              <a:t>Reliability of R = 0.9 is considered for a rural arterial road</a:t>
            </a:r>
          </a:p>
          <a:p>
            <a:pPr marL="0" indent="0">
              <a:buNone/>
            </a:pPr>
            <a:endParaRPr lang="en-US" sz="2400" dirty="0"/>
          </a:p>
          <a:p>
            <a:pPr marL="0" indent="0">
              <a:buNone/>
            </a:pPr>
            <a:r>
              <a:rPr lang="en-US" sz="2400" dirty="0"/>
              <a:t>Standard deviation of a flexible pavement is assumed to be So = 0.45.</a:t>
            </a:r>
          </a:p>
        </p:txBody>
      </p:sp>
      <p:sp>
        <p:nvSpPr>
          <p:cNvPr id="4" name="Slide Number Placeholder 3">
            <a:extLst>
              <a:ext uri="{FF2B5EF4-FFF2-40B4-BE49-F238E27FC236}">
                <a16:creationId xmlns:a16="http://schemas.microsoft.com/office/drawing/2014/main" id="{0A3FF711-B264-4825-AEC8-901D0949AFE9}"/>
              </a:ext>
            </a:extLst>
          </p:cNvPr>
          <p:cNvSpPr>
            <a:spLocks noGrp="1"/>
          </p:cNvSpPr>
          <p:nvPr>
            <p:ph type="sldNum" sz="quarter" idx="12"/>
          </p:nvPr>
        </p:nvSpPr>
        <p:spPr/>
        <p:txBody>
          <a:bodyPr/>
          <a:lstStyle/>
          <a:p>
            <a:fld id="{D2029518-0A9F-4FAC-88D9-DD15CF05FFBD}" type="slidenum">
              <a:rPr lang="en-US" smtClean="0"/>
              <a:t>56</a:t>
            </a:fld>
            <a:endParaRPr lang="en-US"/>
          </a:p>
        </p:txBody>
      </p:sp>
    </p:spTree>
    <p:extLst>
      <p:ext uri="{BB962C8B-B14F-4D97-AF65-F5344CB8AC3E}">
        <p14:creationId xmlns:p14="http://schemas.microsoft.com/office/powerpoint/2010/main" val="386665585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08A8A1C-A2B8-42C4-978F-EA21222F35AF}"/>
                  </a:ext>
                </a:extLst>
              </p:cNvPr>
              <p:cNvSpPr>
                <a:spLocks noGrp="1"/>
              </p:cNvSpPr>
              <p:nvPr>
                <p:ph idx="1"/>
              </p:nvPr>
            </p:nvSpPr>
            <p:spPr/>
            <p:txBody>
              <a:bodyPr>
                <a:normAutofit/>
              </a:bodyPr>
              <a:lstStyle/>
              <a:p>
                <a:r>
                  <a:rPr lang="en-US" sz="2400" dirty="0"/>
                  <a:t>6.4.7 Structural Number (SN)</a:t>
                </a:r>
              </a:p>
              <a:p>
                <a:endParaRPr lang="en-US" sz="2400" dirty="0"/>
              </a:p>
              <a:p>
                <a:pPr marL="0" indent="0">
                  <a:buNone/>
                </a:pPr>
                <a:r>
                  <a:rPr lang="en-US" sz="2400" dirty="0"/>
                  <a:t>It represents the overall structural requirement needed to sustain the design's traffic loading.</a:t>
                </a:r>
              </a:p>
              <a:p>
                <a:pPr marL="0" indent="0">
                  <a:buNone/>
                </a:pPr>
                <a:r>
                  <a:rPr lang="en-US" sz="2400" dirty="0"/>
                  <a:t>                    </a:t>
                </a:r>
                <a14:m>
                  <m:oMath xmlns:m="http://schemas.openxmlformats.org/officeDocument/2006/math">
                    <m:r>
                      <a:rPr lang="en-US" sz="2400" i="1">
                        <a:latin typeface="Cambria Math" panose="02040503050406030204" pitchFamily="18" charset="0"/>
                      </a:rPr>
                      <m:t>𝑆𝑁</m:t>
                    </m:r>
                    <m:r>
                      <a:rPr lang="en-US" sz="2400" i="1">
                        <a:latin typeface="Cambria Math" panose="02040503050406030204" pitchFamily="18" charset="0"/>
                      </a:rPr>
                      <m:t>=</m:t>
                    </m:r>
                    <m:r>
                      <a:rPr lang="en-US" sz="2400" i="1">
                        <a:latin typeface="Cambria Math" panose="02040503050406030204" pitchFamily="18" charset="0"/>
                      </a:rPr>
                      <m:t>𝑎</m:t>
                    </m:r>
                    <m:r>
                      <a:rPr lang="en-US" sz="2400" i="1">
                        <a:latin typeface="Cambria Math" panose="02040503050406030204" pitchFamily="18" charset="0"/>
                      </a:rPr>
                      <m:t>1</m:t>
                    </m:r>
                    <m:r>
                      <a:rPr lang="en-US" sz="2400" i="1">
                        <a:latin typeface="Cambria Math" panose="02040503050406030204" pitchFamily="18" charset="0"/>
                      </a:rPr>
                      <m:t>𝐷</m:t>
                    </m:r>
                    <m:r>
                      <a:rPr lang="en-US" sz="2400" i="1">
                        <a:latin typeface="Cambria Math" panose="02040503050406030204" pitchFamily="18" charset="0"/>
                      </a:rPr>
                      <m:t>1</m:t>
                    </m:r>
                    <m:r>
                      <a:rPr lang="en-US" sz="2400" i="1">
                        <a:latin typeface="Cambria Math" panose="02040503050406030204" pitchFamily="18" charset="0"/>
                      </a:rPr>
                      <m:t>+</m:t>
                    </m:r>
                    <m:r>
                      <a:rPr lang="en-US" sz="2400" i="1">
                        <a:latin typeface="Cambria Math" panose="02040503050406030204" pitchFamily="18" charset="0"/>
                      </a:rPr>
                      <m:t>𝑎</m:t>
                    </m:r>
                    <m:r>
                      <a:rPr lang="en-US" sz="2400" i="1">
                        <a:latin typeface="Cambria Math" panose="02040503050406030204" pitchFamily="18" charset="0"/>
                      </a:rPr>
                      <m:t>2</m:t>
                    </m:r>
                    <m:r>
                      <a:rPr lang="en-US" sz="2400" i="1">
                        <a:latin typeface="Cambria Math" panose="02040503050406030204" pitchFamily="18" charset="0"/>
                      </a:rPr>
                      <m:t>𝐷</m:t>
                    </m:r>
                    <m:r>
                      <a:rPr lang="en-US" sz="2400" i="1">
                        <a:latin typeface="Cambria Math" panose="02040503050406030204" pitchFamily="18" charset="0"/>
                      </a:rPr>
                      <m:t>2</m:t>
                    </m:r>
                    <m:r>
                      <a:rPr lang="en-US" sz="2400" i="1">
                        <a:latin typeface="Cambria Math" panose="02040503050406030204" pitchFamily="18" charset="0"/>
                      </a:rPr>
                      <m:t>𝑚</m:t>
                    </m:r>
                    <m:r>
                      <a:rPr lang="en-US" sz="2400" i="1">
                        <a:latin typeface="Cambria Math" panose="02040503050406030204" pitchFamily="18" charset="0"/>
                      </a:rPr>
                      <m:t>2</m:t>
                    </m:r>
                    <m:r>
                      <a:rPr lang="en-US" sz="2400" i="1">
                        <a:latin typeface="Cambria Math" panose="02040503050406030204" pitchFamily="18" charset="0"/>
                      </a:rPr>
                      <m:t>+</m:t>
                    </m:r>
                    <m:r>
                      <a:rPr lang="en-US" sz="2400" i="1">
                        <a:latin typeface="Cambria Math" panose="02040503050406030204" pitchFamily="18" charset="0"/>
                      </a:rPr>
                      <m:t>𝑎</m:t>
                    </m:r>
                    <m:r>
                      <a:rPr lang="en-US" sz="2400" i="1">
                        <a:latin typeface="Cambria Math" panose="02040503050406030204" pitchFamily="18" charset="0"/>
                      </a:rPr>
                      <m:t>3</m:t>
                    </m:r>
                    <m:r>
                      <a:rPr lang="en-US" sz="2400" i="1">
                        <a:latin typeface="Cambria Math" panose="02040503050406030204" pitchFamily="18" charset="0"/>
                      </a:rPr>
                      <m:t>𝐷</m:t>
                    </m:r>
                    <m:r>
                      <a:rPr lang="en-US" sz="2400" i="1">
                        <a:latin typeface="Cambria Math" panose="02040503050406030204" pitchFamily="18" charset="0"/>
                      </a:rPr>
                      <m:t>3</m:t>
                    </m:r>
                    <m:r>
                      <a:rPr lang="en-US" sz="2400" i="1">
                        <a:latin typeface="Cambria Math" panose="02040503050406030204" pitchFamily="18" charset="0"/>
                      </a:rPr>
                      <m:t>𝑚</m:t>
                    </m:r>
                    <m:r>
                      <a:rPr lang="en-US" sz="2400" i="1">
                        <a:latin typeface="Cambria Math" panose="02040503050406030204" pitchFamily="18" charset="0"/>
                      </a:rPr>
                      <m:t>3</m:t>
                    </m:r>
                  </m:oMath>
                </a14:m>
                <a:endParaRPr lang="en-US" sz="2400" dirty="0"/>
              </a:p>
              <a:p>
                <a:pPr marL="0" indent="0">
                  <a:buNone/>
                </a:pPr>
                <a:endParaRPr lang="en-US" sz="2400" dirty="0"/>
              </a:p>
              <a:p>
                <a:pPr marL="0" indent="0">
                  <a:buNone/>
                </a:pPr>
                <a:r>
                  <a:rPr lang="en-US" sz="2400" dirty="0"/>
                  <a:t>Using this equation and the AASHTO design Nomo graph, the results of layers’ thicknesses are as follows:</a:t>
                </a:r>
              </a:p>
            </p:txBody>
          </p:sp>
        </mc:Choice>
        <mc:Fallback xmlns="">
          <p:sp>
            <p:nvSpPr>
              <p:cNvPr id="3" name="Content Placeholder 2">
                <a:extLst>
                  <a:ext uri="{FF2B5EF4-FFF2-40B4-BE49-F238E27FC236}">
                    <a16:creationId xmlns:a16="http://schemas.microsoft.com/office/drawing/2014/main" id="{B08A8A1C-A2B8-42C4-978F-EA21222F35AF}"/>
                  </a:ext>
                </a:extLst>
              </p:cNvPr>
              <p:cNvSpPr>
                <a:spLocks noGrp="1" noRot="1" noChangeAspect="1" noMove="1" noResize="1" noEditPoints="1" noAdjustHandles="1" noChangeArrowheads="1" noChangeShapeType="1" noTextEdit="1"/>
              </p:cNvSpPr>
              <p:nvPr>
                <p:ph idx="1"/>
              </p:nvPr>
            </p:nvSpPr>
            <p:spPr>
              <a:blipFill>
                <a:blip r:embed="rId2"/>
                <a:stretch>
                  <a:fillRect l="-1094" t="-1290" b="-323"/>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1F3DFD60-4945-45F4-9F31-18FE1114382B}"/>
              </a:ext>
            </a:extLst>
          </p:cNvPr>
          <p:cNvSpPr>
            <a:spLocks noGrp="1"/>
          </p:cNvSpPr>
          <p:nvPr>
            <p:ph type="sldNum" sz="quarter" idx="12"/>
          </p:nvPr>
        </p:nvSpPr>
        <p:spPr/>
        <p:txBody>
          <a:bodyPr/>
          <a:lstStyle/>
          <a:p>
            <a:fld id="{D2029518-0A9F-4FAC-88D9-DD15CF05FFBD}" type="slidenum">
              <a:rPr lang="en-US" smtClean="0"/>
              <a:t>57</a:t>
            </a:fld>
            <a:endParaRPr lang="en-US"/>
          </a:p>
        </p:txBody>
      </p:sp>
    </p:spTree>
    <p:extLst>
      <p:ext uri="{BB962C8B-B14F-4D97-AF65-F5344CB8AC3E}">
        <p14:creationId xmlns:p14="http://schemas.microsoft.com/office/powerpoint/2010/main" val="253391297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F5687A0-9B82-46DA-A657-3FCD6BD7D36F}"/>
              </a:ext>
            </a:extLst>
          </p:cNvPr>
          <p:cNvSpPr>
            <a:spLocks noGrp="1"/>
          </p:cNvSpPr>
          <p:nvPr>
            <p:ph idx="1"/>
          </p:nvPr>
        </p:nvSpPr>
        <p:spPr/>
        <p:txBody>
          <a:bodyPr/>
          <a:lstStyle/>
          <a:p>
            <a:pPr marL="0" indent="0">
              <a:buNone/>
            </a:pPr>
            <a:r>
              <a:rPr lang="en-US" sz="2400" dirty="0"/>
              <a:t>SN for base course SN</a:t>
            </a:r>
            <a:r>
              <a:rPr lang="en-US" sz="2400" baseline="-25000" dirty="0"/>
              <a:t>1</a:t>
            </a:r>
            <a:r>
              <a:rPr lang="en-US" sz="2400" dirty="0"/>
              <a:t> = 2.4</a:t>
            </a:r>
            <a:br>
              <a:rPr lang="en-US" sz="2400" dirty="0"/>
            </a:br>
            <a:r>
              <a:rPr lang="en-US" sz="2400" dirty="0"/>
              <a:t>SN for sub base SN</a:t>
            </a:r>
            <a:r>
              <a:rPr lang="en-US" sz="2400" baseline="-25000" dirty="0"/>
              <a:t>2</a:t>
            </a:r>
            <a:r>
              <a:rPr lang="en-US" sz="2400" dirty="0"/>
              <a:t> = 2.8</a:t>
            </a:r>
            <a:br>
              <a:rPr lang="en-US" sz="2400" dirty="0"/>
            </a:br>
            <a:r>
              <a:rPr lang="en-US" sz="2400" dirty="0"/>
              <a:t>SN for subgrade SN</a:t>
            </a:r>
            <a:r>
              <a:rPr lang="en-US" sz="2400" baseline="-25000" dirty="0"/>
              <a:t>3</a:t>
            </a:r>
            <a:r>
              <a:rPr lang="en-US" sz="2400" dirty="0"/>
              <a:t> = 2.8</a:t>
            </a:r>
          </a:p>
          <a:p>
            <a:pPr marL="0" indent="0">
              <a:buNone/>
            </a:pPr>
            <a:endParaRPr lang="en-US" sz="2400" dirty="0"/>
          </a:p>
          <a:p>
            <a:pPr>
              <a:buFont typeface="Wingdings" panose="05000000000000000000" pitchFamily="2" charset="2"/>
              <a:buChar char="Ø"/>
            </a:pPr>
            <a:r>
              <a:rPr lang="en-US" sz="2400" dirty="0"/>
              <a:t>The corresponding thicknesses are as follows: </a:t>
            </a:r>
          </a:p>
          <a:p>
            <a:pPr marL="0" indent="0">
              <a:buNone/>
            </a:pPr>
            <a:endParaRPr lang="en-US" sz="2400" dirty="0"/>
          </a:p>
          <a:p>
            <a:pPr marL="0" indent="0">
              <a:buNone/>
            </a:pPr>
            <a:r>
              <a:rPr lang="en-US" sz="2400" dirty="0"/>
              <a:t>Thickness of asphalt layer D1 = 3.5 inches = 9 cm.</a:t>
            </a:r>
          </a:p>
          <a:p>
            <a:pPr marL="0" indent="0">
              <a:buNone/>
            </a:pPr>
            <a:r>
              <a:rPr lang="en-US" sz="2400" dirty="0"/>
              <a:t>Thickness of base coarse layer D2 = 12 inches = 30 cm.</a:t>
            </a:r>
          </a:p>
          <a:p>
            <a:pPr marL="0" indent="0">
              <a:buNone/>
            </a:pPr>
            <a:endParaRPr lang="en-US" sz="2400" dirty="0"/>
          </a:p>
          <a:p>
            <a:endParaRPr lang="en-US" dirty="0"/>
          </a:p>
        </p:txBody>
      </p:sp>
      <p:sp>
        <p:nvSpPr>
          <p:cNvPr id="4" name="Slide Number Placeholder 3">
            <a:extLst>
              <a:ext uri="{FF2B5EF4-FFF2-40B4-BE49-F238E27FC236}">
                <a16:creationId xmlns:a16="http://schemas.microsoft.com/office/drawing/2014/main" id="{78A6482D-E6D2-4D94-8449-1FCABAEB5BB5}"/>
              </a:ext>
            </a:extLst>
          </p:cNvPr>
          <p:cNvSpPr>
            <a:spLocks noGrp="1"/>
          </p:cNvSpPr>
          <p:nvPr>
            <p:ph type="sldNum" sz="quarter" idx="12"/>
          </p:nvPr>
        </p:nvSpPr>
        <p:spPr/>
        <p:txBody>
          <a:bodyPr/>
          <a:lstStyle/>
          <a:p>
            <a:fld id="{D2029518-0A9F-4FAC-88D9-DD15CF05FFBD}" type="slidenum">
              <a:rPr lang="en-US" smtClean="0"/>
              <a:t>58</a:t>
            </a:fld>
            <a:endParaRPr lang="en-US"/>
          </a:p>
        </p:txBody>
      </p:sp>
    </p:spTree>
    <p:extLst>
      <p:ext uri="{BB962C8B-B14F-4D97-AF65-F5344CB8AC3E}">
        <p14:creationId xmlns:p14="http://schemas.microsoft.com/office/powerpoint/2010/main" val="89889122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29C16B5-A97B-423F-AA44-B070870C625D}"/>
              </a:ext>
            </a:extLst>
          </p:cNvPr>
          <p:cNvSpPr>
            <a:spLocks noGrp="1"/>
          </p:cNvSpPr>
          <p:nvPr>
            <p:ph type="sldNum" sz="quarter" idx="12"/>
          </p:nvPr>
        </p:nvSpPr>
        <p:spPr/>
        <p:txBody>
          <a:bodyPr/>
          <a:lstStyle/>
          <a:p>
            <a:fld id="{D2029518-0A9F-4FAC-88D9-DD15CF05FFBD}" type="slidenum">
              <a:rPr lang="en-US" smtClean="0"/>
              <a:t>59</a:t>
            </a:fld>
            <a:endParaRPr lang="en-US"/>
          </a:p>
        </p:txBody>
      </p:sp>
      <p:pic>
        <p:nvPicPr>
          <p:cNvPr id="5" name="Content Placeholder 4">
            <a:extLst>
              <a:ext uri="{FF2B5EF4-FFF2-40B4-BE49-F238E27FC236}">
                <a16:creationId xmlns:a16="http://schemas.microsoft.com/office/drawing/2014/main" id="{7A275884-505F-4655-A6F1-DD3D0CBC5A8A}"/>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95330" y="597159"/>
            <a:ext cx="8528179" cy="5094514"/>
          </a:xfrm>
          <a:prstGeom prst="rect">
            <a:avLst/>
          </a:prstGeom>
          <a:noFill/>
          <a:ln>
            <a:noFill/>
          </a:ln>
        </p:spPr>
      </p:pic>
      <p:sp>
        <p:nvSpPr>
          <p:cNvPr id="6" name="TextBox 5">
            <a:extLst>
              <a:ext uri="{FF2B5EF4-FFF2-40B4-BE49-F238E27FC236}">
                <a16:creationId xmlns:a16="http://schemas.microsoft.com/office/drawing/2014/main" id="{F9BA51C3-7E34-43C3-98B1-DC27521BE700}"/>
              </a:ext>
            </a:extLst>
          </p:cNvPr>
          <p:cNvSpPr txBox="1"/>
          <p:nvPr/>
        </p:nvSpPr>
        <p:spPr>
          <a:xfrm>
            <a:off x="3374091" y="5691673"/>
            <a:ext cx="6370655" cy="646331"/>
          </a:xfrm>
          <a:prstGeom prst="rect">
            <a:avLst/>
          </a:prstGeom>
          <a:noFill/>
        </p:spPr>
        <p:txBody>
          <a:bodyPr wrap="none" rtlCol="0">
            <a:spAutoFit/>
          </a:bodyPr>
          <a:lstStyle/>
          <a:p>
            <a:r>
              <a:rPr lang="en-US" sz="1800" b="1" dirty="0"/>
              <a:t>Figure 6.2 : Structural Components of Flexible Pavement</a:t>
            </a:r>
            <a:endParaRPr lang="en-US" sz="1800" dirty="0"/>
          </a:p>
          <a:p>
            <a:endParaRPr lang="en-US" dirty="0"/>
          </a:p>
        </p:txBody>
      </p:sp>
    </p:spTree>
    <p:extLst>
      <p:ext uri="{BB962C8B-B14F-4D97-AF65-F5344CB8AC3E}">
        <p14:creationId xmlns:p14="http://schemas.microsoft.com/office/powerpoint/2010/main" val="3666726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BCCD2D-868F-40B4-8611-E3E5F0A781F2}"/>
              </a:ext>
            </a:extLst>
          </p:cNvPr>
          <p:cNvSpPr>
            <a:spLocks noGrp="1"/>
          </p:cNvSpPr>
          <p:nvPr>
            <p:ph idx="1"/>
          </p:nvPr>
        </p:nvSpPr>
        <p:spPr>
          <a:xfrm>
            <a:off x="2589212" y="622169"/>
            <a:ext cx="8915400" cy="5627802"/>
          </a:xfrm>
        </p:spPr>
        <p:txBody>
          <a:bodyPr/>
          <a:lstStyle/>
          <a:p>
            <a:r>
              <a:rPr lang="en-US" sz="2800" dirty="0"/>
              <a:t>1.3 General Information</a:t>
            </a:r>
          </a:p>
          <a:p>
            <a:endParaRPr lang="en-US" sz="2800" dirty="0"/>
          </a:p>
          <a:p>
            <a:endParaRPr lang="en-US" dirty="0"/>
          </a:p>
        </p:txBody>
      </p:sp>
      <p:sp>
        <p:nvSpPr>
          <p:cNvPr id="4" name="Slide Number Placeholder 3">
            <a:extLst>
              <a:ext uri="{FF2B5EF4-FFF2-40B4-BE49-F238E27FC236}">
                <a16:creationId xmlns:a16="http://schemas.microsoft.com/office/drawing/2014/main" id="{C797C853-E2B3-4CB5-B022-6568C71F2D7E}"/>
              </a:ext>
            </a:extLst>
          </p:cNvPr>
          <p:cNvSpPr>
            <a:spLocks noGrp="1"/>
          </p:cNvSpPr>
          <p:nvPr>
            <p:ph type="sldNum" sz="quarter" idx="12"/>
          </p:nvPr>
        </p:nvSpPr>
        <p:spPr/>
        <p:txBody>
          <a:bodyPr/>
          <a:lstStyle/>
          <a:p>
            <a:fld id="{D2029518-0A9F-4FAC-88D9-DD15CF05FFBD}" type="slidenum">
              <a:rPr lang="en-US" smtClean="0"/>
              <a:t>6</a:t>
            </a:fld>
            <a:endParaRPr lang="en-US"/>
          </a:p>
        </p:txBody>
      </p:sp>
      <p:graphicFrame>
        <p:nvGraphicFramePr>
          <p:cNvPr id="5" name="Table 5">
            <a:extLst>
              <a:ext uri="{FF2B5EF4-FFF2-40B4-BE49-F238E27FC236}">
                <a16:creationId xmlns:a16="http://schemas.microsoft.com/office/drawing/2014/main" id="{B04E3E8B-C174-4203-9EEF-72BC5D693812}"/>
              </a:ext>
            </a:extLst>
          </p:cNvPr>
          <p:cNvGraphicFramePr>
            <a:graphicFrameLocks noGrp="1"/>
          </p:cNvGraphicFramePr>
          <p:nvPr>
            <p:extLst>
              <p:ext uri="{D42A27DB-BD31-4B8C-83A1-F6EECF244321}">
                <p14:modId xmlns:p14="http://schemas.microsoft.com/office/powerpoint/2010/main" val="1219767381"/>
              </p:ext>
            </p:extLst>
          </p:nvPr>
        </p:nvGraphicFramePr>
        <p:xfrm>
          <a:off x="2682449" y="1546954"/>
          <a:ext cx="7781304" cy="4955664"/>
        </p:xfrm>
        <a:graphic>
          <a:graphicData uri="http://schemas.openxmlformats.org/drawingml/2006/table">
            <a:tbl>
              <a:tblPr firstRow="1" bandRow="1">
                <a:tableStyleId>{5C22544A-7EE6-4342-B048-85BDC9FD1C3A}</a:tableStyleId>
              </a:tblPr>
              <a:tblGrid>
                <a:gridCol w="3890652">
                  <a:extLst>
                    <a:ext uri="{9D8B030D-6E8A-4147-A177-3AD203B41FA5}">
                      <a16:colId xmlns:a16="http://schemas.microsoft.com/office/drawing/2014/main" val="1747860726"/>
                    </a:ext>
                  </a:extLst>
                </a:gridCol>
                <a:gridCol w="3890652">
                  <a:extLst>
                    <a:ext uri="{9D8B030D-6E8A-4147-A177-3AD203B41FA5}">
                      <a16:colId xmlns:a16="http://schemas.microsoft.com/office/drawing/2014/main" val="2907344063"/>
                    </a:ext>
                  </a:extLst>
                </a:gridCol>
              </a:tblGrid>
              <a:tr h="707952">
                <a:tc>
                  <a:txBody>
                    <a:bodyPr/>
                    <a:lstStyle/>
                    <a:p>
                      <a:pPr algn="ctr"/>
                      <a:r>
                        <a:rPr lang="en-US" b="0" dirty="0">
                          <a:solidFill>
                            <a:schemeClr val="tx1"/>
                          </a:solidFill>
                        </a:rPr>
                        <a:t>Length</a:t>
                      </a:r>
                    </a:p>
                  </a:txBody>
                  <a:tcPr>
                    <a:solidFill>
                      <a:schemeClr val="bg2"/>
                    </a:solidFill>
                  </a:tcPr>
                </a:tc>
                <a:tc>
                  <a:txBody>
                    <a:bodyPr/>
                    <a:lstStyle/>
                    <a:p>
                      <a:pPr algn="ctr"/>
                      <a:r>
                        <a:rPr lang="en-US" b="0" dirty="0">
                          <a:solidFill>
                            <a:schemeClr val="tx1"/>
                          </a:solidFill>
                        </a:rPr>
                        <a:t>5.2 Km</a:t>
                      </a:r>
                    </a:p>
                  </a:txBody>
                  <a:tcPr>
                    <a:solidFill>
                      <a:schemeClr val="bg2"/>
                    </a:solidFill>
                  </a:tcPr>
                </a:tc>
                <a:extLst>
                  <a:ext uri="{0D108BD9-81ED-4DB2-BD59-A6C34878D82A}">
                    <a16:rowId xmlns:a16="http://schemas.microsoft.com/office/drawing/2014/main" val="1783072824"/>
                  </a:ext>
                </a:extLst>
              </a:tr>
              <a:tr h="707952">
                <a:tc>
                  <a:txBody>
                    <a:bodyPr/>
                    <a:lstStyle/>
                    <a:p>
                      <a:pPr algn="ctr"/>
                      <a:r>
                        <a:rPr lang="en-US" dirty="0"/>
                        <a:t>Pavement Condition</a:t>
                      </a:r>
                    </a:p>
                  </a:txBody>
                  <a:tcPr/>
                </a:tc>
                <a:tc>
                  <a:txBody>
                    <a:bodyPr/>
                    <a:lstStyle/>
                    <a:p>
                      <a:pPr algn="ctr"/>
                      <a:r>
                        <a:rPr lang="en-US" dirty="0"/>
                        <a:t>Poor</a:t>
                      </a:r>
                    </a:p>
                  </a:txBody>
                  <a:tcPr/>
                </a:tc>
                <a:extLst>
                  <a:ext uri="{0D108BD9-81ED-4DB2-BD59-A6C34878D82A}">
                    <a16:rowId xmlns:a16="http://schemas.microsoft.com/office/drawing/2014/main" val="1180728561"/>
                  </a:ext>
                </a:extLst>
              </a:tr>
              <a:tr h="707952">
                <a:tc>
                  <a:txBody>
                    <a:bodyPr/>
                    <a:lstStyle/>
                    <a:p>
                      <a:pPr algn="ctr"/>
                      <a:r>
                        <a:rPr lang="en-US" dirty="0"/>
                        <a:t>Traffic Devices</a:t>
                      </a:r>
                    </a:p>
                  </a:txBody>
                  <a:tcPr>
                    <a:solidFill>
                      <a:schemeClr val="bg2"/>
                    </a:solidFill>
                  </a:tcPr>
                </a:tc>
                <a:tc>
                  <a:txBody>
                    <a:bodyPr/>
                    <a:lstStyle/>
                    <a:p>
                      <a:pPr algn="ctr"/>
                      <a:r>
                        <a:rPr lang="en-US" dirty="0"/>
                        <a:t>None</a:t>
                      </a:r>
                    </a:p>
                  </a:txBody>
                  <a:tcPr>
                    <a:solidFill>
                      <a:schemeClr val="bg2"/>
                    </a:solidFill>
                  </a:tcPr>
                </a:tc>
                <a:extLst>
                  <a:ext uri="{0D108BD9-81ED-4DB2-BD59-A6C34878D82A}">
                    <a16:rowId xmlns:a16="http://schemas.microsoft.com/office/drawing/2014/main" val="2906785056"/>
                  </a:ext>
                </a:extLst>
              </a:tr>
              <a:tr h="707952">
                <a:tc>
                  <a:txBody>
                    <a:bodyPr/>
                    <a:lstStyle/>
                    <a:p>
                      <a:pPr algn="ctr"/>
                      <a:r>
                        <a:rPr lang="en-US" dirty="0"/>
                        <a:t>Number of Lanes</a:t>
                      </a:r>
                    </a:p>
                  </a:txBody>
                  <a:tcPr/>
                </a:tc>
                <a:tc>
                  <a:txBody>
                    <a:bodyPr/>
                    <a:lstStyle/>
                    <a:p>
                      <a:pPr algn="ctr"/>
                      <a:r>
                        <a:rPr lang="en-US" dirty="0"/>
                        <a:t>2</a:t>
                      </a:r>
                    </a:p>
                  </a:txBody>
                  <a:tcPr/>
                </a:tc>
                <a:extLst>
                  <a:ext uri="{0D108BD9-81ED-4DB2-BD59-A6C34878D82A}">
                    <a16:rowId xmlns:a16="http://schemas.microsoft.com/office/drawing/2014/main" val="717482555"/>
                  </a:ext>
                </a:extLst>
              </a:tr>
              <a:tr h="707952">
                <a:tc>
                  <a:txBody>
                    <a:bodyPr/>
                    <a:lstStyle/>
                    <a:p>
                      <a:pPr algn="ctr"/>
                      <a:r>
                        <a:rPr lang="en-US" dirty="0"/>
                        <a:t>Shoulders, Medians</a:t>
                      </a:r>
                    </a:p>
                  </a:txBody>
                  <a:tcPr>
                    <a:solidFill>
                      <a:schemeClr val="bg2"/>
                    </a:solidFill>
                  </a:tcPr>
                </a:tc>
                <a:tc>
                  <a:txBody>
                    <a:bodyPr/>
                    <a:lstStyle/>
                    <a:p>
                      <a:pPr algn="ctr"/>
                      <a:r>
                        <a:rPr lang="en-US" dirty="0"/>
                        <a:t>None</a:t>
                      </a:r>
                    </a:p>
                  </a:txBody>
                  <a:tcPr>
                    <a:solidFill>
                      <a:schemeClr val="bg2"/>
                    </a:solidFill>
                  </a:tcPr>
                </a:tc>
                <a:extLst>
                  <a:ext uri="{0D108BD9-81ED-4DB2-BD59-A6C34878D82A}">
                    <a16:rowId xmlns:a16="http://schemas.microsoft.com/office/drawing/2014/main" val="4141540404"/>
                  </a:ext>
                </a:extLst>
              </a:tr>
              <a:tr h="707952">
                <a:tc>
                  <a:txBody>
                    <a:bodyPr/>
                    <a:lstStyle/>
                    <a:p>
                      <a:pPr algn="ctr"/>
                      <a:r>
                        <a:rPr lang="en-US" dirty="0"/>
                        <a:t>Current LOS</a:t>
                      </a:r>
                    </a:p>
                  </a:txBody>
                  <a:tcPr/>
                </a:tc>
                <a:tc>
                  <a:txBody>
                    <a:bodyPr/>
                    <a:lstStyle/>
                    <a:p>
                      <a:pPr algn="ctr"/>
                      <a:r>
                        <a:rPr lang="en-US" dirty="0"/>
                        <a:t>E</a:t>
                      </a:r>
                    </a:p>
                  </a:txBody>
                  <a:tcPr/>
                </a:tc>
                <a:extLst>
                  <a:ext uri="{0D108BD9-81ED-4DB2-BD59-A6C34878D82A}">
                    <a16:rowId xmlns:a16="http://schemas.microsoft.com/office/drawing/2014/main" val="1868091087"/>
                  </a:ext>
                </a:extLst>
              </a:tr>
              <a:tr h="707952">
                <a:tc>
                  <a:txBody>
                    <a:bodyPr/>
                    <a:lstStyle/>
                    <a:p>
                      <a:pPr algn="ctr"/>
                      <a:r>
                        <a:rPr lang="en-US" dirty="0"/>
                        <a:t>Width</a:t>
                      </a:r>
                    </a:p>
                  </a:txBody>
                  <a:tcPr>
                    <a:solidFill>
                      <a:schemeClr val="bg2"/>
                    </a:solidFill>
                  </a:tcPr>
                </a:tc>
                <a:tc>
                  <a:txBody>
                    <a:bodyPr/>
                    <a:lstStyle/>
                    <a:p>
                      <a:pPr algn="ctr"/>
                      <a:r>
                        <a:rPr lang="en-US" dirty="0"/>
                        <a:t>7.2</a:t>
                      </a:r>
                    </a:p>
                  </a:txBody>
                  <a:tcPr>
                    <a:solidFill>
                      <a:schemeClr val="bg2"/>
                    </a:solidFill>
                  </a:tcPr>
                </a:tc>
                <a:extLst>
                  <a:ext uri="{0D108BD9-81ED-4DB2-BD59-A6C34878D82A}">
                    <a16:rowId xmlns:a16="http://schemas.microsoft.com/office/drawing/2014/main" val="3476494969"/>
                  </a:ext>
                </a:extLst>
              </a:tr>
            </a:tbl>
          </a:graphicData>
        </a:graphic>
      </p:graphicFrame>
    </p:spTree>
    <p:extLst>
      <p:ext uri="{BB962C8B-B14F-4D97-AF65-F5344CB8AC3E}">
        <p14:creationId xmlns:p14="http://schemas.microsoft.com/office/powerpoint/2010/main" val="20752423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6434E-F7CF-440D-A1AA-977819BA268F}"/>
              </a:ext>
            </a:extLst>
          </p:cNvPr>
          <p:cNvSpPr>
            <a:spLocks noGrp="1"/>
          </p:cNvSpPr>
          <p:nvPr>
            <p:ph type="title"/>
          </p:nvPr>
        </p:nvSpPr>
        <p:spPr/>
        <p:txBody>
          <a:bodyPr>
            <a:normAutofit/>
          </a:bodyPr>
          <a:lstStyle/>
          <a:p>
            <a:r>
              <a:rPr lang="en-US" sz="4200" dirty="0"/>
              <a:t>CH 7 TRAFFIC CONTROL DEVICES  </a:t>
            </a:r>
          </a:p>
        </p:txBody>
      </p:sp>
      <p:sp>
        <p:nvSpPr>
          <p:cNvPr id="3" name="Content Placeholder 2">
            <a:extLst>
              <a:ext uri="{FF2B5EF4-FFF2-40B4-BE49-F238E27FC236}">
                <a16:creationId xmlns:a16="http://schemas.microsoft.com/office/drawing/2014/main" id="{B8A714E1-1A04-4166-B22A-ED626D14AA22}"/>
              </a:ext>
            </a:extLst>
          </p:cNvPr>
          <p:cNvSpPr>
            <a:spLocks noGrp="1"/>
          </p:cNvSpPr>
          <p:nvPr>
            <p:ph idx="1"/>
          </p:nvPr>
        </p:nvSpPr>
        <p:spPr/>
        <p:txBody>
          <a:bodyPr/>
          <a:lstStyle/>
          <a:p>
            <a:r>
              <a:rPr lang="en-US" sz="2400" dirty="0"/>
              <a:t>This chapter aims to apply the traffic control devices on the alignment of the designed street.</a:t>
            </a:r>
          </a:p>
          <a:p>
            <a:pPr marL="0" indent="0">
              <a:buNone/>
            </a:pPr>
            <a:r>
              <a:rPr lang="en-US" sz="2400" dirty="0"/>
              <a:t>Types of traffic control devices:</a:t>
            </a:r>
          </a:p>
          <a:p>
            <a:pPr>
              <a:buFont typeface="+mj-lt"/>
              <a:buAutoNum type="arabicPeriod"/>
            </a:pPr>
            <a:r>
              <a:rPr lang="en-US" sz="2400" dirty="0"/>
              <a:t>Traffic Signs</a:t>
            </a:r>
          </a:p>
          <a:p>
            <a:pPr>
              <a:buFont typeface="+mj-lt"/>
              <a:buAutoNum type="arabicPeriod"/>
            </a:pPr>
            <a:r>
              <a:rPr lang="en-US" sz="2400" dirty="0"/>
              <a:t>Road surface Markings</a:t>
            </a:r>
          </a:p>
          <a:p>
            <a:pPr>
              <a:buFont typeface="+mj-lt"/>
              <a:buAutoNum type="arabicPeriod"/>
            </a:pPr>
            <a:r>
              <a:rPr lang="en-US" sz="2400" dirty="0"/>
              <a:t>Traffic Signals</a:t>
            </a:r>
          </a:p>
          <a:p>
            <a:endParaRPr lang="en-US" dirty="0"/>
          </a:p>
        </p:txBody>
      </p:sp>
      <p:sp>
        <p:nvSpPr>
          <p:cNvPr id="4" name="Slide Number Placeholder 3">
            <a:extLst>
              <a:ext uri="{FF2B5EF4-FFF2-40B4-BE49-F238E27FC236}">
                <a16:creationId xmlns:a16="http://schemas.microsoft.com/office/drawing/2014/main" id="{F8E4CE43-8799-4606-92A4-403D1762D0F6}"/>
              </a:ext>
            </a:extLst>
          </p:cNvPr>
          <p:cNvSpPr>
            <a:spLocks noGrp="1"/>
          </p:cNvSpPr>
          <p:nvPr>
            <p:ph type="sldNum" sz="quarter" idx="12"/>
          </p:nvPr>
        </p:nvSpPr>
        <p:spPr/>
        <p:txBody>
          <a:bodyPr/>
          <a:lstStyle/>
          <a:p>
            <a:fld id="{D2029518-0A9F-4FAC-88D9-DD15CF05FFBD}" type="slidenum">
              <a:rPr lang="en-US" smtClean="0"/>
              <a:t>60</a:t>
            </a:fld>
            <a:endParaRPr lang="en-US"/>
          </a:p>
        </p:txBody>
      </p:sp>
    </p:spTree>
    <p:extLst>
      <p:ext uri="{BB962C8B-B14F-4D97-AF65-F5344CB8AC3E}">
        <p14:creationId xmlns:p14="http://schemas.microsoft.com/office/powerpoint/2010/main" val="256743792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5E973B-3974-480A-9CBF-334A0FFF3CB1}"/>
              </a:ext>
            </a:extLst>
          </p:cNvPr>
          <p:cNvSpPr>
            <a:spLocks noGrp="1"/>
          </p:cNvSpPr>
          <p:nvPr>
            <p:ph idx="1"/>
          </p:nvPr>
        </p:nvSpPr>
        <p:spPr>
          <a:xfrm>
            <a:off x="2589212" y="1152907"/>
            <a:ext cx="8915400" cy="4758315"/>
          </a:xfrm>
        </p:spPr>
        <p:txBody>
          <a:bodyPr>
            <a:normAutofit/>
          </a:bodyPr>
          <a:lstStyle/>
          <a:p>
            <a:r>
              <a:rPr lang="en-US" sz="2800" dirty="0"/>
              <a:t>7.1 Application of Traffic Control Devices</a:t>
            </a:r>
          </a:p>
          <a:p>
            <a:endParaRPr lang="en-US" sz="2800" dirty="0"/>
          </a:p>
          <a:p>
            <a:pPr marL="0" indent="0">
              <a:buNone/>
            </a:pPr>
            <a:r>
              <a:rPr lang="en-US" sz="2400" dirty="0"/>
              <a:t>The traffic control for four-lane designed street will be assigned by two types of control devices, they are markings and signs since there is no need for signals. </a:t>
            </a:r>
          </a:p>
          <a:p>
            <a:endParaRPr lang="en-US" sz="2400" dirty="0"/>
          </a:p>
          <a:p>
            <a:r>
              <a:rPr lang="en-US" sz="2400" dirty="0"/>
              <a:t>7.1.1 Application of Traffic Signs</a:t>
            </a:r>
          </a:p>
          <a:p>
            <a:pPr marL="0" indent="0">
              <a:buNone/>
            </a:pPr>
            <a:r>
              <a:rPr lang="en-US" sz="2400" dirty="0"/>
              <a:t>These included regulatory signs (such as speed limit sign), and warning signs. </a:t>
            </a:r>
          </a:p>
        </p:txBody>
      </p:sp>
      <p:sp>
        <p:nvSpPr>
          <p:cNvPr id="4" name="Slide Number Placeholder 3">
            <a:extLst>
              <a:ext uri="{FF2B5EF4-FFF2-40B4-BE49-F238E27FC236}">
                <a16:creationId xmlns:a16="http://schemas.microsoft.com/office/drawing/2014/main" id="{9B1CB58E-F6F3-48C7-889F-776F4D5C8BA5}"/>
              </a:ext>
            </a:extLst>
          </p:cNvPr>
          <p:cNvSpPr>
            <a:spLocks noGrp="1"/>
          </p:cNvSpPr>
          <p:nvPr>
            <p:ph type="sldNum" sz="quarter" idx="12"/>
          </p:nvPr>
        </p:nvSpPr>
        <p:spPr/>
        <p:txBody>
          <a:bodyPr/>
          <a:lstStyle/>
          <a:p>
            <a:fld id="{D2029518-0A9F-4FAC-88D9-DD15CF05FFBD}" type="slidenum">
              <a:rPr lang="en-US" smtClean="0"/>
              <a:t>61</a:t>
            </a:fld>
            <a:endParaRPr lang="en-US"/>
          </a:p>
        </p:txBody>
      </p:sp>
    </p:spTree>
    <p:extLst>
      <p:ext uri="{BB962C8B-B14F-4D97-AF65-F5344CB8AC3E}">
        <p14:creationId xmlns:p14="http://schemas.microsoft.com/office/powerpoint/2010/main" val="325369056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BE5A80-439D-4046-811D-A4F5449F5476}"/>
              </a:ext>
            </a:extLst>
          </p:cNvPr>
          <p:cNvSpPr>
            <a:spLocks noGrp="1"/>
          </p:cNvSpPr>
          <p:nvPr>
            <p:ph idx="1"/>
          </p:nvPr>
        </p:nvSpPr>
        <p:spPr>
          <a:xfrm>
            <a:off x="2467914" y="317240"/>
            <a:ext cx="8915400" cy="6223519"/>
          </a:xfrm>
        </p:spPr>
        <p:txBody>
          <a:bodyPr>
            <a:noAutofit/>
          </a:bodyPr>
          <a:lstStyle/>
          <a:p>
            <a:r>
              <a:rPr lang="en-US" sz="2400" dirty="0"/>
              <a:t>7.1.2 Application of Traffic Markings</a:t>
            </a:r>
          </a:p>
          <a:p>
            <a:endParaRPr lang="en-US" sz="2400" dirty="0"/>
          </a:p>
          <a:p>
            <a:r>
              <a:rPr lang="en-US" sz="2400" dirty="0"/>
              <a:t>Application of Longitudinal Markings</a:t>
            </a:r>
          </a:p>
          <a:p>
            <a:pPr marL="0" indent="0">
              <a:buNone/>
            </a:pPr>
            <a:r>
              <a:rPr lang="en-US" sz="2400" dirty="0"/>
              <a:t>Solid white lines are used to prohibit passing, and broken lines used where it's permitted, and used for inside shoulders.</a:t>
            </a:r>
          </a:p>
          <a:p>
            <a:pPr marL="0" indent="0">
              <a:buNone/>
            </a:pPr>
            <a:r>
              <a:rPr lang="en-US" sz="2400" dirty="0"/>
              <a:t>Yellow solid lines where set to make the right and left edges of the travel lanes (carriage way)</a:t>
            </a:r>
          </a:p>
          <a:p>
            <a:endParaRPr lang="en-US" sz="2400" dirty="0"/>
          </a:p>
          <a:p>
            <a:r>
              <a:rPr lang="en-US" sz="2400" dirty="0"/>
              <a:t>Application of Transverse Markings</a:t>
            </a:r>
          </a:p>
          <a:p>
            <a:pPr marL="0" indent="0">
              <a:buNone/>
            </a:pPr>
            <a:r>
              <a:rPr lang="en-US" sz="2400" dirty="0"/>
              <a:t>Crosswalks are set at Bir Al-Basha area and in case of existence of pedestrians.</a:t>
            </a:r>
          </a:p>
          <a:p>
            <a:pPr marL="0" indent="0">
              <a:buNone/>
            </a:pPr>
            <a:r>
              <a:rPr lang="en-US" sz="2400" dirty="0"/>
              <a:t>Markings are shown in plans as shown in Appendix H.</a:t>
            </a:r>
          </a:p>
        </p:txBody>
      </p:sp>
      <p:sp>
        <p:nvSpPr>
          <p:cNvPr id="4" name="Slide Number Placeholder 3">
            <a:extLst>
              <a:ext uri="{FF2B5EF4-FFF2-40B4-BE49-F238E27FC236}">
                <a16:creationId xmlns:a16="http://schemas.microsoft.com/office/drawing/2014/main" id="{44E91697-3F34-4461-AC8D-D92E12CDC85F}"/>
              </a:ext>
            </a:extLst>
          </p:cNvPr>
          <p:cNvSpPr>
            <a:spLocks noGrp="1"/>
          </p:cNvSpPr>
          <p:nvPr>
            <p:ph type="sldNum" sz="quarter" idx="12"/>
          </p:nvPr>
        </p:nvSpPr>
        <p:spPr/>
        <p:txBody>
          <a:bodyPr/>
          <a:lstStyle/>
          <a:p>
            <a:fld id="{D2029518-0A9F-4FAC-88D9-DD15CF05FFBD}" type="slidenum">
              <a:rPr lang="en-US" smtClean="0"/>
              <a:t>62</a:t>
            </a:fld>
            <a:endParaRPr lang="en-US"/>
          </a:p>
        </p:txBody>
      </p:sp>
    </p:spTree>
    <p:extLst>
      <p:ext uri="{BB962C8B-B14F-4D97-AF65-F5344CB8AC3E}">
        <p14:creationId xmlns:p14="http://schemas.microsoft.com/office/powerpoint/2010/main" val="337859485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CE147F-70D8-4599-AE0E-2961AD337FFA}"/>
              </a:ext>
            </a:extLst>
          </p:cNvPr>
          <p:cNvSpPr>
            <a:spLocks noGrp="1"/>
          </p:cNvSpPr>
          <p:nvPr>
            <p:ph type="title"/>
          </p:nvPr>
        </p:nvSpPr>
        <p:spPr>
          <a:xfrm>
            <a:off x="2589212" y="306869"/>
            <a:ext cx="8911687" cy="1176698"/>
          </a:xfrm>
        </p:spPr>
        <p:txBody>
          <a:bodyPr>
            <a:noAutofit/>
          </a:bodyPr>
          <a:lstStyle/>
          <a:p>
            <a:r>
              <a:rPr lang="en-US" sz="4200" dirty="0"/>
              <a:t>CH 8 BILL OF QUANTITY AND COST</a:t>
            </a:r>
            <a:br>
              <a:rPr lang="en-US" sz="4200" dirty="0"/>
            </a:br>
            <a:endParaRPr lang="en-US" sz="4200" dirty="0"/>
          </a:p>
        </p:txBody>
      </p:sp>
      <p:sp>
        <p:nvSpPr>
          <p:cNvPr id="3" name="Content Placeholder 2">
            <a:extLst>
              <a:ext uri="{FF2B5EF4-FFF2-40B4-BE49-F238E27FC236}">
                <a16:creationId xmlns:a16="http://schemas.microsoft.com/office/drawing/2014/main" id="{C285134D-F978-44B6-9F01-5F0D107C4774}"/>
              </a:ext>
            </a:extLst>
          </p:cNvPr>
          <p:cNvSpPr>
            <a:spLocks noGrp="1"/>
          </p:cNvSpPr>
          <p:nvPr>
            <p:ph idx="1"/>
          </p:nvPr>
        </p:nvSpPr>
        <p:spPr>
          <a:xfrm>
            <a:off x="2589212" y="1660849"/>
            <a:ext cx="8915400" cy="4758612"/>
          </a:xfrm>
        </p:spPr>
        <p:txBody>
          <a:bodyPr>
            <a:normAutofit fontScale="92500"/>
          </a:bodyPr>
          <a:lstStyle/>
          <a:p>
            <a:r>
              <a:rPr lang="en-US" sz="2800" dirty="0"/>
              <a:t>8.1 Introduction</a:t>
            </a:r>
          </a:p>
          <a:p>
            <a:endParaRPr lang="en-US" sz="2800" dirty="0"/>
          </a:p>
          <a:p>
            <a:pPr marL="0" indent="0">
              <a:buNone/>
            </a:pPr>
            <a:r>
              <a:rPr lang="en-US" sz="2400" dirty="0"/>
              <a:t>The length of the Al-</a:t>
            </a:r>
            <a:r>
              <a:rPr lang="en-US" sz="2400" dirty="0" err="1"/>
              <a:t>Shuhada</a:t>
            </a:r>
            <a:r>
              <a:rPr lang="en-US" sz="2400" dirty="0"/>
              <a:t>-Araba road is 5,184 m. The cut and fill calculations and quantities estimate were done using CIVIL 3D program.</a:t>
            </a:r>
          </a:p>
          <a:p>
            <a:pPr marL="0" indent="0">
              <a:buNone/>
            </a:pPr>
            <a:r>
              <a:rPr lang="en-US" sz="2400" dirty="0"/>
              <a:t>As mentioned in pavement chapter, the cost of asphaltic material is high by contrast of other material as base course and sub-base, so the proper design was two layers of asphalt with 9cm, binder course 5 cm and wearing 4 cm.</a:t>
            </a:r>
          </a:p>
          <a:p>
            <a:pPr marL="0" indent="0">
              <a:buNone/>
            </a:pPr>
            <a:r>
              <a:rPr lang="en-US" sz="2400" dirty="0"/>
              <a:t>Miscellaneous works contain signs, curbstone, traffic marking, guard rail and concrete ditches. Moreover, drainage cost as ditch is added in calculation of cost.</a:t>
            </a:r>
          </a:p>
          <a:p>
            <a:pPr marL="0" indent="0">
              <a:buNone/>
            </a:pPr>
            <a:endParaRPr lang="en-US" sz="2400" dirty="0"/>
          </a:p>
          <a:p>
            <a:endParaRPr lang="en-US" dirty="0"/>
          </a:p>
        </p:txBody>
      </p:sp>
      <p:sp>
        <p:nvSpPr>
          <p:cNvPr id="4" name="Slide Number Placeholder 3">
            <a:extLst>
              <a:ext uri="{FF2B5EF4-FFF2-40B4-BE49-F238E27FC236}">
                <a16:creationId xmlns:a16="http://schemas.microsoft.com/office/drawing/2014/main" id="{27F72FA5-7416-4E06-96E4-A2601225C7D3}"/>
              </a:ext>
            </a:extLst>
          </p:cNvPr>
          <p:cNvSpPr>
            <a:spLocks noGrp="1"/>
          </p:cNvSpPr>
          <p:nvPr>
            <p:ph type="sldNum" sz="quarter" idx="12"/>
          </p:nvPr>
        </p:nvSpPr>
        <p:spPr/>
        <p:txBody>
          <a:bodyPr/>
          <a:lstStyle/>
          <a:p>
            <a:fld id="{D2029518-0A9F-4FAC-88D9-DD15CF05FFBD}" type="slidenum">
              <a:rPr lang="en-US" smtClean="0"/>
              <a:t>63</a:t>
            </a:fld>
            <a:endParaRPr lang="en-US"/>
          </a:p>
        </p:txBody>
      </p:sp>
    </p:spTree>
    <p:extLst>
      <p:ext uri="{BB962C8B-B14F-4D97-AF65-F5344CB8AC3E}">
        <p14:creationId xmlns:p14="http://schemas.microsoft.com/office/powerpoint/2010/main" val="106810043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CC2C4D6-F642-4AA8-A9A1-BF28E7AC71BC}"/>
              </a:ext>
            </a:extLst>
          </p:cNvPr>
          <p:cNvSpPr>
            <a:spLocks noGrp="1"/>
          </p:cNvSpPr>
          <p:nvPr>
            <p:ph idx="1"/>
          </p:nvPr>
        </p:nvSpPr>
        <p:spPr>
          <a:xfrm>
            <a:off x="2589212" y="270588"/>
            <a:ext cx="8915400" cy="6223518"/>
          </a:xfrm>
        </p:spPr>
        <p:txBody>
          <a:bodyPr>
            <a:normAutofit/>
          </a:bodyPr>
          <a:lstStyle/>
          <a:p>
            <a:r>
              <a:rPr lang="en-US" sz="2800" dirty="0"/>
              <a:t>8.2 Quantity and Cost Estimates</a:t>
            </a:r>
          </a:p>
          <a:p>
            <a:endParaRPr lang="en-US" sz="2800" dirty="0"/>
          </a:p>
          <a:p>
            <a:endParaRPr lang="en-US" sz="2800" dirty="0"/>
          </a:p>
        </p:txBody>
      </p:sp>
      <p:sp>
        <p:nvSpPr>
          <p:cNvPr id="4" name="Slide Number Placeholder 3">
            <a:extLst>
              <a:ext uri="{FF2B5EF4-FFF2-40B4-BE49-F238E27FC236}">
                <a16:creationId xmlns:a16="http://schemas.microsoft.com/office/drawing/2014/main" id="{36905BB4-31A5-4ADA-B07F-ABC219DF527E}"/>
              </a:ext>
            </a:extLst>
          </p:cNvPr>
          <p:cNvSpPr>
            <a:spLocks noGrp="1"/>
          </p:cNvSpPr>
          <p:nvPr>
            <p:ph type="sldNum" sz="quarter" idx="12"/>
          </p:nvPr>
        </p:nvSpPr>
        <p:spPr/>
        <p:txBody>
          <a:bodyPr/>
          <a:lstStyle/>
          <a:p>
            <a:fld id="{D2029518-0A9F-4FAC-88D9-DD15CF05FFBD}" type="slidenum">
              <a:rPr lang="en-US" smtClean="0"/>
              <a:t>64</a:t>
            </a:fld>
            <a:endParaRPr lang="en-US"/>
          </a:p>
        </p:txBody>
      </p:sp>
      <mc:AlternateContent xmlns:mc="http://schemas.openxmlformats.org/markup-compatibility/2006" xmlns:a14="http://schemas.microsoft.com/office/drawing/2010/main">
        <mc:Choice Requires="a14">
          <p:graphicFrame>
            <p:nvGraphicFramePr>
              <p:cNvPr id="9" name="Table 9">
                <a:extLst>
                  <a:ext uri="{FF2B5EF4-FFF2-40B4-BE49-F238E27FC236}">
                    <a16:creationId xmlns:a16="http://schemas.microsoft.com/office/drawing/2014/main" id="{37099630-4B53-4CCA-8B92-E4D378CAD785}"/>
                  </a:ext>
                </a:extLst>
              </p:cNvPr>
              <p:cNvGraphicFramePr>
                <a:graphicFrameLocks noGrp="1"/>
              </p:cNvGraphicFramePr>
              <p:nvPr>
                <p:extLst>
                  <p:ext uri="{D42A27DB-BD31-4B8C-83A1-F6EECF244321}">
                    <p14:modId xmlns:p14="http://schemas.microsoft.com/office/powerpoint/2010/main" val="2470806321"/>
                  </p:ext>
                </p:extLst>
              </p:nvPr>
            </p:nvGraphicFramePr>
            <p:xfrm>
              <a:off x="1725191" y="1605670"/>
              <a:ext cx="10011748" cy="4974952"/>
            </p:xfrm>
            <a:graphic>
              <a:graphicData uri="http://schemas.openxmlformats.org/drawingml/2006/table">
                <a:tbl>
                  <a:tblPr firstRow="1" bandRow="1">
                    <a:tableStyleId>{5C22544A-7EE6-4342-B048-85BDC9FD1C3A}</a:tableStyleId>
                  </a:tblPr>
                  <a:tblGrid>
                    <a:gridCol w="1968795">
                      <a:extLst>
                        <a:ext uri="{9D8B030D-6E8A-4147-A177-3AD203B41FA5}">
                          <a16:colId xmlns:a16="http://schemas.microsoft.com/office/drawing/2014/main" val="2820408767"/>
                        </a:ext>
                      </a:extLst>
                    </a:gridCol>
                    <a:gridCol w="1981200">
                      <a:extLst>
                        <a:ext uri="{9D8B030D-6E8A-4147-A177-3AD203B41FA5}">
                          <a16:colId xmlns:a16="http://schemas.microsoft.com/office/drawing/2014/main" val="2250303515"/>
                        </a:ext>
                      </a:extLst>
                    </a:gridCol>
                    <a:gridCol w="1981201">
                      <a:extLst>
                        <a:ext uri="{9D8B030D-6E8A-4147-A177-3AD203B41FA5}">
                          <a16:colId xmlns:a16="http://schemas.microsoft.com/office/drawing/2014/main" val="3531544552"/>
                        </a:ext>
                      </a:extLst>
                    </a:gridCol>
                    <a:gridCol w="1981200">
                      <a:extLst>
                        <a:ext uri="{9D8B030D-6E8A-4147-A177-3AD203B41FA5}">
                          <a16:colId xmlns:a16="http://schemas.microsoft.com/office/drawing/2014/main" val="883353979"/>
                        </a:ext>
                      </a:extLst>
                    </a:gridCol>
                    <a:gridCol w="2099352">
                      <a:extLst>
                        <a:ext uri="{9D8B030D-6E8A-4147-A177-3AD203B41FA5}">
                          <a16:colId xmlns:a16="http://schemas.microsoft.com/office/drawing/2014/main" val="2601302522"/>
                        </a:ext>
                      </a:extLst>
                    </a:gridCol>
                  </a:tblGrid>
                  <a:tr h="443245">
                    <a:tc>
                      <a:txBody>
                        <a:bodyPr/>
                        <a:lstStyle/>
                        <a:p>
                          <a:r>
                            <a:rPr lang="en-US" sz="1600" dirty="0">
                              <a:solidFill>
                                <a:schemeClr val="tx1"/>
                              </a:solidFill>
                            </a:rPr>
                            <a:t>Item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r>
                            <a:rPr lang="en-US" sz="1600" dirty="0">
                              <a:solidFill>
                                <a:schemeClr val="tx1"/>
                              </a:solidFill>
                            </a:rPr>
                            <a:t>Unit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r>
                            <a:rPr lang="en-US" sz="1600" dirty="0">
                              <a:solidFill>
                                <a:schemeClr val="tx1"/>
                              </a:solidFill>
                            </a:rPr>
                            <a:t>Quantity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r>
                            <a:rPr lang="en-US" sz="1600" dirty="0">
                              <a:solidFill>
                                <a:schemeClr val="tx1"/>
                              </a:solidFill>
                            </a:rPr>
                            <a:t>Unit Price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r>
                            <a:rPr lang="en-US" sz="1600" dirty="0">
                              <a:solidFill>
                                <a:schemeClr val="tx1"/>
                              </a:solidFill>
                            </a:rPr>
                            <a:t>Total Price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3917666255"/>
                      </a:ext>
                    </a:extLst>
                  </a:tr>
                  <a:tr h="443245">
                    <a:tc gridSpan="5">
                      <a:txBody>
                        <a:bodyPr/>
                        <a:lstStyle/>
                        <a:p>
                          <a:r>
                            <a:rPr lang="en-US" sz="1600" dirty="0"/>
                            <a:t>Earthwork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dirty="0"/>
                        </a:p>
                      </a:txBody>
                      <a:tcPr/>
                    </a:tc>
                    <a:extLst>
                      <a:ext uri="{0D108BD9-81ED-4DB2-BD59-A6C34878D82A}">
                        <a16:rowId xmlns:a16="http://schemas.microsoft.com/office/drawing/2014/main" val="3628917421"/>
                      </a:ext>
                    </a:extLst>
                  </a:tr>
                  <a:tr h="443245">
                    <a:tc>
                      <a:txBody>
                        <a:bodyPr/>
                        <a:lstStyle/>
                        <a:p>
                          <a:r>
                            <a:rPr lang="en-US" sz="1600" dirty="0"/>
                            <a:t>Excavation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14:m>
                            <m:oMathPara xmlns:m="http://schemas.openxmlformats.org/officeDocument/2006/math">
                              <m:oMathParaPr>
                                <m:jc m:val="centerGroup"/>
                              </m:oMathParaPr>
                              <m:oMath xmlns:m="http://schemas.openxmlformats.org/officeDocument/2006/math">
                                <m:sSup>
                                  <m:sSupPr>
                                    <m:ctrlPr>
                                      <a:rPr lang="en-US" sz="1600" i="1" smtClean="0">
                                        <a:latin typeface="Cambria Math" panose="02040503050406030204" pitchFamily="18" charset="0"/>
                                      </a:rPr>
                                    </m:ctrlPr>
                                  </m:sSupPr>
                                  <m:e>
                                    <m:r>
                                      <a:rPr lang="en-US" sz="1600" b="0" i="1" smtClean="0">
                                        <a:latin typeface="Cambria Math" panose="02040503050406030204" pitchFamily="18" charset="0"/>
                                      </a:rPr>
                                      <m:t>𝑚</m:t>
                                    </m:r>
                                  </m:e>
                                  <m:sup>
                                    <m:r>
                                      <a:rPr lang="en-US" sz="1600" b="0" i="1" smtClean="0">
                                        <a:latin typeface="Cambria Math" panose="02040503050406030204" pitchFamily="18" charset="0"/>
                                      </a:rPr>
                                      <m:t>3</m:t>
                                    </m:r>
                                  </m:sup>
                                </m:sSup>
                              </m:oMath>
                            </m:oMathPara>
                          </a14:m>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sz="1600" dirty="0"/>
                            <a:t>115,908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dirty="0"/>
                            <a:t>7.0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dirty="0"/>
                            <a:t>881,356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735061847"/>
                      </a:ext>
                    </a:extLst>
                  </a:tr>
                  <a:tr h="624238">
                    <a:tc>
                      <a:txBody>
                        <a:bodyPr/>
                        <a:lstStyle/>
                        <a:p>
                          <a:r>
                            <a:rPr lang="en-US" sz="1600" dirty="0"/>
                            <a:t>Embankment Construction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14:m>
                            <m:oMathPara xmlns:m="http://schemas.openxmlformats.org/officeDocument/2006/math">
                              <m:oMathParaPr>
                                <m:jc m:val="centerGroup"/>
                              </m:oMathParaPr>
                              <m:oMath xmlns:m="http://schemas.openxmlformats.org/officeDocument/2006/math">
                                <m:sSup>
                                  <m:sSupPr>
                                    <m:ctrlPr>
                                      <a:rPr lang="en-US" sz="1600" i="1" smtClean="0">
                                        <a:latin typeface="Cambria Math" panose="02040503050406030204" pitchFamily="18" charset="0"/>
                                      </a:rPr>
                                    </m:ctrlPr>
                                  </m:sSupPr>
                                  <m:e>
                                    <m:r>
                                      <a:rPr lang="en-US" sz="1600" b="0" i="1" smtClean="0">
                                        <a:latin typeface="Cambria Math" panose="02040503050406030204" pitchFamily="18" charset="0"/>
                                      </a:rPr>
                                      <m:t>𝑚</m:t>
                                    </m:r>
                                  </m:e>
                                  <m:sup>
                                    <m:r>
                                      <a:rPr lang="en-US" sz="1600" b="0" i="1" smtClean="0">
                                        <a:latin typeface="Cambria Math" panose="02040503050406030204" pitchFamily="18" charset="0"/>
                                      </a:rPr>
                                      <m:t>3</m:t>
                                    </m:r>
                                  </m:sup>
                                </m:sSup>
                              </m:oMath>
                            </m:oMathPara>
                          </a14:m>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sz="1600" dirty="0"/>
                            <a:t>1,434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dirty="0"/>
                            <a:t>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dirty="0"/>
                            <a:t>11,472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804711550"/>
                      </a:ext>
                    </a:extLst>
                  </a:tr>
                  <a:tr h="443245">
                    <a:tc gridSpan="4">
                      <a:txBody>
                        <a:bodyPr/>
                        <a:lstStyle/>
                        <a:p>
                          <a:r>
                            <a:rPr lang="en-US" sz="1600" dirty="0"/>
                            <a:t>Earthwork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dirty="0"/>
                            <a:t>892,828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val="4152101029"/>
                      </a:ext>
                    </a:extLst>
                  </a:tr>
                  <a:tr h="552117">
                    <a:tc gridSpan="5">
                      <a:txBody>
                        <a:bodyPr/>
                        <a:lstStyle/>
                        <a:p>
                          <a:r>
                            <a:rPr lang="en-US" sz="1600" dirty="0"/>
                            <a:t>Rock fill, base coarse and geotextile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tc>
                    <a:extLst>
                      <a:ext uri="{0D108BD9-81ED-4DB2-BD59-A6C34878D82A}">
                        <a16:rowId xmlns:a16="http://schemas.microsoft.com/office/drawing/2014/main" val="3933994248"/>
                      </a:ext>
                    </a:extLst>
                  </a:tr>
                  <a:tr h="443245">
                    <a:tc>
                      <a:txBody>
                        <a:bodyPr/>
                        <a:lstStyle/>
                        <a:p>
                          <a:r>
                            <a:rPr lang="en-US" sz="1600" dirty="0"/>
                            <a:t>Rock fill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14:m>
                            <m:oMathPara xmlns:m="http://schemas.openxmlformats.org/officeDocument/2006/math">
                              <m:oMathParaPr>
                                <m:jc m:val="centerGroup"/>
                              </m:oMathParaPr>
                              <m:oMath xmlns:m="http://schemas.openxmlformats.org/officeDocument/2006/math">
                                <m:sSup>
                                  <m:sSupPr>
                                    <m:ctrlPr>
                                      <a:rPr lang="en-US" sz="1600" i="1" smtClean="0">
                                        <a:latin typeface="Cambria Math" panose="02040503050406030204" pitchFamily="18" charset="0"/>
                                      </a:rPr>
                                    </m:ctrlPr>
                                  </m:sSupPr>
                                  <m:e>
                                    <m:r>
                                      <a:rPr lang="en-US" sz="1600" b="0" i="1" smtClean="0">
                                        <a:latin typeface="Cambria Math" panose="02040503050406030204" pitchFamily="18" charset="0"/>
                                      </a:rPr>
                                      <m:t>𝑚</m:t>
                                    </m:r>
                                  </m:e>
                                  <m:sup>
                                    <m:r>
                                      <a:rPr lang="en-US" sz="1600" b="0" i="1" smtClean="0">
                                        <a:latin typeface="Cambria Math" panose="02040503050406030204" pitchFamily="18" charset="0"/>
                                      </a:rPr>
                                      <m:t>3</m:t>
                                    </m:r>
                                  </m:sup>
                                </m:sSup>
                              </m:oMath>
                            </m:oMathPara>
                          </a14:m>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sz="1600" dirty="0"/>
                            <a:t>81,662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dirty="0"/>
                            <a:t>10.0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dirty="0"/>
                            <a:t>816,620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929574603"/>
                      </a:ext>
                    </a:extLst>
                  </a:tr>
                  <a:tr h="443245">
                    <a:tc>
                      <a:txBody>
                        <a:bodyPr/>
                        <a:lstStyle/>
                        <a:p>
                          <a:r>
                            <a:rPr lang="en-US" sz="1600" dirty="0"/>
                            <a:t>Base course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14:m>
                            <m:oMathPara xmlns:m="http://schemas.openxmlformats.org/officeDocument/2006/math">
                              <m:oMathParaPr>
                                <m:jc m:val="centerGroup"/>
                              </m:oMathParaPr>
                              <m:oMath xmlns:m="http://schemas.openxmlformats.org/officeDocument/2006/math">
                                <m:sSup>
                                  <m:sSupPr>
                                    <m:ctrlPr>
                                      <a:rPr lang="en-US" sz="1600" i="1" smtClean="0">
                                        <a:latin typeface="Cambria Math" panose="02040503050406030204" pitchFamily="18" charset="0"/>
                                      </a:rPr>
                                    </m:ctrlPr>
                                  </m:sSupPr>
                                  <m:e>
                                    <m:r>
                                      <a:rPr lang="en-US" sz="1600" b="0" i="1" smtClean="0">
                                        <a:latin typeface="Cambria Math" panose="02040503050406030204" pitchFamily="18" charset="0"/>
                                      </a:rPr>
                                      <m:t>𝑚</m:t>
                                    </m:r>
                                  </m:e>
                                  <m:sup>
                                    <m:r>
                                      <a:rPr lang="en-US" sz="1600" b="0" i="1" smtClean="0">
                                        <a:latin typeface="Cambria Math" panose="02040503050406030204" pitchFamily="18" charset="0"/>
                                      </a:rPr>
                                      <m:t>3</m:t>
                                    </m:r>
                                  </m:sup>
                                </m:sSup>
                              </m:oMath>
                            </m:oMathPara>
                          </a14:m>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sz="1600" dirty="0"/>
                            <a:t>30,623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dirty="0"/>
                            <a:t>28.0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dirty="0"/>
                            <a:t>765,575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188277200"/>
                      </a:ext>
                    </a:extLst>
                  </a:tr>
                  <a:tr h="533038">
                    <a:tc>
                      <a:txBody>
                        <a:bodyPr/>
                        <a:lstStyle/>
                        <a:p>
                          <a:r>
                            <a:rPr lang="en-US" sz="1600" dirty="0"/>
                            <a:t>geotextile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14:m>
                            <m:oMathPara xmlns:m="http://schemas.openxmlformats.org/officeDocument/2006/math">
                              <m:oMathParaPr>
                                <m:jc m:val="centerGroup"/>
                              </m:oMathParaPr>
                              <m:oMath xmlns:m="http://schemas.openxmlformats.org/officeDocument/2006/math">
                                <m:sSup>
                                  <m:sSupPr>
                                    <m:ctrlPr>
                                      <a:rPr lang="en-US" sz="1600" i="1" smtClean="0">
                                        <a:latin typeface="Cambria Math" panose="02040503050406030204" pitchFamily="18" charset="0"/>
                                      </a:rPr>
                                    </m:ctrlPr>
                                  </m:sSupPr>
                                  <m:e>
                                    <m:r>
                                      <a:rPr lang="en-US" sz="1600" b="0" i="1" smtClean="0">
                                        <a:latin typeface="Cambria Math" panose="02040503050406030204" pitchFamily="18" charset="0"/>
                                      </a:rPr>
                                      <m:t>𝑚</m:t>
                                    </m:r>
                                  </m:e>
                                  <m:sup>
                                    <m:r>
                                      <a:rPr lang="en-US" sz="1600" b="0" i="1" smtClean="0">
                                        <a:latin typeface="Cambria Math" panose="02040503050406030204" pitchFamily="18" charset="0"/>
                                      </a:rPr>
                                      <m:t>2</m:t>
                                    </m:r>
                                  </m:sup>
                                </m:sSup>
                              </m:oMath>
                            </m:oMathPara>
                          </a14:m>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sz="1600" dirty="0"/>
                            <a:t>102,078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dirty="0"/>
                            <a:t>4.80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dirty="0"/>
                            <a:t>489,974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217595163"/>
                      </a:ext>
                    </a:extLst>
                  </a:tr>
                  <a:tr h="606089">
                    <a:tc gridSpan="4">
                      <a:txBody>
                        <a:bodyPr/>
                        <a:lstStyle/>
                        <a:p>
                          <a:r>
                            <a:rPr lang="en-US" sz="1600" dirty="0"/>
                            <a:t>Rock fill, base course and geotextile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dirty="0"/>
                            <a:t>2,072,169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789372512"/>
                      </a:ext>
                    </a:extLst>
                  </a:tr>
                </a:tbl>
              </a:graphicData>
            </a:graphic>
          </p:graphicFrame>
        </mc:Choice>
        <mc:Fallback xmlns="">
          <p:graphicFrame>
            <p:nvGraphicFramePr>
              <p:cNvPr id="9" name="Table 9">
                <a:extLst>
                  <a:ext uri="{FF2B5EF4-FFF2-40B4-BE49-F238E27FC236}">
                    <a16:creationId xmlns:a16="http://schemas.microsoft.com/office/drawing/2014/main" id="{37099630-4B53-4CCA-8B92-E4D378CAD785}"/>
                  </a:ext>
                </a:extLst>
              </p:cNvPr>
              <p:cNvGraphicFramePr>
                <a:graphicFrameLocks noGrp="1"/>
              </p:cNvGraphicFramePr>
              <p:nvPr>
                <p:extLst>
                  <p:ext uri="{D42A27DB-BD31-4B8C-83A1-F6EECF244321}">
                    <p14:modId xmlns:p14="http://schemas.microsoft.com/office/powerpoint/2010/main" val="2470806321"/>
                  </p:ext>
                </p:extLst>
              </p:nvPr>
            </p:nvGraphicFramePr>
            <p:xfrm>
              <a:off x="1725191" y="1605670"/>
              <a:ext cx="10011748" cy="4974952"/>
            </p:xfrm>
            <a:graphic>
              <a:graphicData uri="http://schemas.openxmlformats.org/drawingml/2006/table">
                <a:tbl>
                  <a:tblPr firstRow="1" bandRow="1">
                    <a:tableStyleId>{5C22544A-7EE6-4342-B048-85BDC9FD1C3A}</a:tableStyleId>
                  </a:tblPr>
                  <a:tblGrid>
                    <a:gridCol w="1968795">
                      <a:extLst>
                        <a:ext uri="{9D8B030D-6E8A-4147-A177-3AD203B41FA5}">
                          <a16:colId xmlns:a16="http://schemas.microsoft.com/office/drawing/2014/main" val="2820408767"/>
                        </a:ext>
                      </a:extLst>
                    </a:gridCol>
                    <a:gridCol w="1981200">
                      <a:extLst>
                        <a:ext uri="{9D8B030D-6E8A-4147-A177-3AD203B41FA5}">
                          <a16:colId xmlns:a16="http://schemas.microsoft.com/office/drawing/2014/main" val="2250303515"/>
                        </a:ext>
                      </a:extLst>
                    </a:gridCol>
                    <a:gridCol w="1981201">
                      <a:extLst>
                        <a:ext uri="{9D8B030D-6E8A-4147-A177-3AD203B41FA5}">
                          <a16:colId xmlns:a16="http://schemas.microsoft.com/office/drawing/2014/main" val="3531544552"/>
                        </a:ext>
                      </a:extLst>
                    </a:gridCol>
                    <a:gridCol w="1981200">
                      <a:extLst>
                        <a:ext uri="{9D8B030D-6E8A-4147-A177-3AD203B41FA5}">
                          <a16:colId xmlns:a16="http://schemas.microsoft.com/office/drawing/2014/main" val="883353979"/>
                        </a:ext>
                      </a:extLst>
                    </a:gridCol>
                    <a:gridCol w="2099352">
                      <a:extLst>
                        <a:ext uri="{9D8B030D-6E8A-4147-A177-3AD203B41FA5}">
                          <a16:colId xmlns:a16="http://schemas.microsoft.com/office/drawing/2014/main" val="2601302522"/>
                        </a:ext>
                      </a:extLst>
                    </a:gridCol>
                  </a:tblGrid>
                  <a:tr h="443245">
                    <a:tc>
                      <a:txBody>
                        <a:bodyPr/>
                        <a:lstStyle/>
                        <a:p>
                          <a:r>
                            <a:rPr lang="en-US" sz="1600" dirty="0">
                              <a:solidFill>
                                <a:schemeClr val="tx1"/>
                              </a:solidFill>
                            </a:rPr>
                            <a:t>Item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r>
                            <a:rPr lang="en-US" sz="1600" dirty="0">
                              <a:solidFill>
                                <a:schemeClr val="tx1"/>
                              </a:solidFill>
                            </a:rPr>
                            <a:t>Unit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r>
                            <a:rPr lang="en-US" sz="1600" dirty="0">
                              <a:solidFill>
                                <a:schemeClr val="tx1"/>
                              </a:solidFill>
                            </a:rPr>
                            <a:t>Quantity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r>
                            <a:rPr lang="en-US" sz="1600" dirty="0">
                              <a:solidFill>
                                <a:schemeClr val="tx1"/>
                              </a:solidFill>
                            </a:rPr>
                            <a:t>Unit Price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r>
                            <a:rPr lang="en-US" sz="1600" dirty="0">
                              <a:solidFill>
                                <a:schemeClr val="tx1"/>
                              </a:solidFill>
                            </a:rPr>
                            <a:t>Total Price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3917666255"/>
                      </a:ext>
                    </a:extLst>
                  </a:tr>
                  <a:tr h="443245">
                    <a:tc gridSpan="5">
                      <a:txBody>
                        <a:bodyPr/>
                        <a:lstStyle/>
                        <a:p>
                          <a:r>
                            <a:rPr lang="en-US" sz="1600" dirty="0"/>
                            <a:t>Earthwork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dirty="0"/>
                        </a:p>
                      </a:txBody>
                      <a:tcPr/>
                    </a:tc>
                    <a:extLst>
                      <a:ext uri="{0D108BD9-81ED-4DB2-BD59-A6C34878D82A}">
                        <a16:rowId xmlns:a16="http://schemas.microsoft.com/office/drawing/2014/main" val="3628917421"/>
                      </a:ext>
                    </a:extLst>
                  </a:tr>
                  <a:tr h="443245">
                    <a:tc>
                      <a:txBody>
                        <a:bodyPr/>
                        <a:lstStyle/>
                        <a:p>
                          <a:r>
                            <a:rPr lang="en-US" sz="1600" dirty="0"/>
                            <a:t>Excavation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00000" t="-206944" r="-306769" b="-834722"/>
                          </a:stretch>
                        </a:blipFill>
                      </a:tcPr>
                    </a:tc>
                    <a:tc>
                      <a:txBody>
                        <a:bodyPr/>
                        <a:lstStyle/>
                        <a:p>
                          <a:r>
                            <a:rPr lang="en-US" sz="1600" dirty="0"/>
                            <a:t>115,908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dirty="0"/>
                            <a:t>7.0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dirty="0"/>
                            <a:t>881,356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735061847"/>
                      </a:ext>
                    </a:extLst>
                  </a:tr>
                  <a:tr h="624238">
                    <a:tc>
                      <a:txBody>
                        <a:bodyPr/>
                        <a:lstStyle/>
                        <a:p>
                          <a:r>
                            <a:rPr lang="en-US" sz="1600" dirty="0"/>
                            <a:t>Embankment Construction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00000" t="-214563" r="-306769" b="-483495"/>
                          </a:stretch>
                        </a:blipFill>
                      </a:tcPr>
                    </a:tc>
                    <a:tc>
                      <a:txBody>
                        <a:bodyPr/>
                        <a:lstStyle/>
                        <a:p>
                          <a:r>
                            <a:rPr lang="en-US" sz="1600" dirty="0"/>
                            <a:t>1,434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dirty="0"/>
                            <a:t>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dirty="0"/>
                            <a:t>11,472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804711550"/>
                      </a:ext>
                    </a:extLst>
                  </a:tr>
                  <a:tr h="443245">
                    <a:tc gridSpan="4">
                      <a:txBody>
                        <a:bodyPr/>
                        <a:lstStyle/>
                        <a:p>
                          <a:r>
                            <a:rPr lang="en-US" sz="1600" dirty="0"/>
                            <a:t>Earthwork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dirty="0"/>
                            <a:t>892,828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val="4152101029"/>
                      </a:ext>
                    </a:extLst>
                  </a:tr>
                  <a:tr h="552117">
                    <a:tc gridSpan="5">
                      <a:txBody>
                        <a:bodyPr/>
                        <a:lstStyle/>
                        <a:p>
                          <a:r>
                            <a:rPr lang="en-US" sz="1600" dirty="0"/>
                            <a:t>Rock fill, base coarse and geotextile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tc>
                    <a:extLst>
                      <a:ext uri="{0D108BD9-81ED-4DB2-BD59-A6C34878D82A}">
                        <a16:rowId xmlns:a16="http://schemas.microsoft.com/office/drawing/2014/main" val="3933994248"/>
                      </a:ext>
                    </a:extLst>
                  </a:tr>
                  <a:tr h="443245">
                    <a:tc>
                      <a:txBody>
                        <a:bodyPr/>
                        <a:lstStyle/>
                        <a:p>
                          <a:r>
                            <a:rPr lang="en-US" sz="1600" dirty="0"/>
                            <a:t>Rock fill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00000" t="-667123" r="-306769" b="-358904"/>
                          </a:stretch>
                        </a:blipFill>
                      </a:tcPr>
                    </a:tc>
                    <a:tc>
                      <a:txBody>
                        <a:bodyPr/>
                        <a:lstStyle/>
                        <a:p>
                          <a:r>
                            <a:rPr lang="en-US" sz="1600" dirty="0"/>
                            <a:t>81,662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dirty="0"/>
                            <a:t>10.0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dirty="0"/>
                            <a:t>816,620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929574603"/>
                      </a:ext>
                    </a:extLst>
                  </a:tr>
                  <a:tr h="443245">
                    <a:tc>
                      <a:txBody>
                        <a:bodyPr/>
                        <a:lstStyle/>
                        <a:p>
                          <a:r>
                            <a:rPr lang="en-US" sz="1600" dirty="0"/>
                            <a:t>Base course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00000" t="-767123" r="-306769" b="-258904"/>
                          </a:stretch>
                        </a:blipFill>
                      </a:tcPr>
                    </a:tc>
                    <a:tc>
                      <a:txBody>
                        <a:bodyPr/>
                        <a:lstStyle/>
                        <a:p>
                          <a:r>
                            <a:rPr lang="en-US" sz="1600" dirty="0"/>
                            <a:t>30,623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dirty="0"/>
                            <a:t>28.0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dirty="0"/>
                            <a:t>765,575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188277200"/>
                      </a:ext>
                    </a:extLst>
                  </a:tr>
                  <a:tr h="533038">
                    <a:tc>
                      <a:txBody>
                        <a:bodyPr/>
                        <a:lstStyle/>
                        <a:p>
                          <a:r>
                            <a:rPr lang="en-US" sz="1600" dirty="0"/>
                            <a:t>geotextile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00000" t="-727586" r="-306769" b="-117241"/>
                          </a:stretch>
                        </a:blipFill>
                      </a:tcPr>
                    </a:tc>
                    <a:tc>
                      <a:txBody>
                        <a:bodyPr/>
                        <a:lstStyle/>
                        <a:p>
                          <a:r>
                            <a:rPr lang="en-US" sz="1600" dirty="0"/>
                            <a:t>102,078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dirty="0"/>
                            <a:t>4.80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dirty="0"/>
                            <a:t>489,974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217595163"/>
                      </a:ext>
                    </a:extLst>
                  </a:tr>
                  <a:tr h="606089">
                    <a:tc gridSpan="4">
                      <a:txBody>
                        <a:bodyPr/>
                        <a:lstStyle/>
                        <a:p>
                          <a:r>
                            <a:rPr lang="en-US" sz="1600" dirty="0"/>
                            <a:t>Rock fill, base course and geotextile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dirty="0"/>
                            <a:t>2,072,169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789372512"/>
                      </a:ext>
                    </a:extLst>
                  </a:tr>
                </a:tbl>
              </a:graphicData>
            </a:graphic>
          </p:graphicFrame>
        </mc:Fallback>
      </mc:AlternateContent>
      <p:sp>
        <p:nvSpPr>
          <p:cNvPr id="10" name="TextBox 9">
            <a:extLst>
              <a:ext uri="{FF2B5EF4-FFF2-40B4-BE49-F238E27FC236}">
                <a16:creationId xmlns:a16="http://schemas.microsoft.com/office/drawing/2014/main" id="{54CE56E7-4277-45EA-B780-67F2DC45DF16}"/>
              </a:ext>
            </a:extLst>
          </p:cNvPr>
          <p:cNvSpPr txBox="1"/>
          <p:nvPr/>
        </p:nvSpPr>
        <p:spPr>
          <a:xfrm>
            <a:off x="5502203" y="1152907"/>
            <a:ext cx="2417650" cy="369332"/>
          </a:xfrm>
          <a:prstGeom prst="rect">
            <a:avLst/>
          </a:prstGeom>
          <a:noFill/>
        </p:spPr>
        <p:txBody>
          <a:bodyPr wrap="none" rtlCol="0">
            <a:spAutoFit/>
          </a:bodyPr>
          <a:lstStyle/>
          <a:p>
            <a:r>
              <a:rPr lang="en-US" b="1" dirty="0"/>
              <a:t>Table 8.1 </a:t>
            </a:r>
            <a:r>
              <a:rPr lang="en-US" b="1" dirty="0" err="1"/>
              <a:t>BOQ&amp;Cost</a:t>
            </a:r>
            <a:endParaRPr lang="en-US" b="1" dirty="0"/>
          </a:p>
        </p:txBody>
      </p:sp>
    </p:spTree>
    <p:extLst>
      <p:ext uri="{BB962C8B-B14F-4D97-AF65-F5344CB8AC3E}">
        <p14:creationId xmlns:p14="http://schemas.microsoft.com/office/powerpoint/2010/main" val="268911021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EEC71E1-154B-44FC-BEF2-5B9865418FBB}"/>
              </a:ext>
            </a:extLst>
          </p:cNvPr>
          <p:cNvSpPr>
            <a:spLocks noGrp="1"/>
          </p:cNvSpPr>
          <p:nvPr>
            <p:ph type="sldNum" sz="quarter" idx="12"/>
          </p:nvPr>
        </p:nvSpPr>
        <p:spPr/>
        <p:txBody>
          <a:bodyPr/>
          <a:lstStyle/>
          <a:p>
            <a:fld id="{D2029518-0A9F-4FAC-88D9-DD15CF05FFBD}" type="slidenum">
              <a:rPr lang="en-US" smtClean="0"/>
              <a:t>65</a:t>
            </a:fld>
            <a:endParaRPr lang="en-US"/>
          </a:p>
        </p:txBody>
      </p:sp>
      <mc:AlternateContent xmlns:mc="http://schemas.openxmlformats.org/markup-compatibility/2006" xmlns:a14="http://schemas.microsoft.com/office/drawing/2010/main">
        <mc:Choice Requires="a14">
          <p:graphicFrame>
            <p:nvGraphicFramePr>
              <p:cNvPr id="5" name="Table 5">
                <a:extLst>
                  <a:ext uri="{FF2B5EF4-FFF2-40B4-BE49-F238E27FC236}">
                    <a16:creationId xmlns:a16="http://schemas.microsoft.com/office/drawing/2014/main" id="{14DDD1AA-E9AE-4D9B-8EF1-4DDC4A429BDD}"/>
                  </a:ext>
                </a:extLst>
              </p:cNvPr>
              <p:cNvGraphicFramePr>
                <a:graphicFrameLocks noGrp="1"/>
              </p:cNvGraphicFramePr>
              <p:nvPr>
                <p:extLst>
                  <p:ext uri="{D42A27DB-BD31-4B8C-83A1-F6EECF244321}">
                    <p14:modId xmlns:p14="http://schemas.microsoft.com/office/powerpoint/2010/main" val="260601409"/>
                  </p:ext>
                </p:extLst>
              </p:nvPr>
            </p:nvGraphicFramePr>
            <p:xfrm>
              <a:off x="1575514" y="150069"/>
              <a:ext cx="10517796" cy="6557862"/>
            </p:xfrm>
            <a:graphic>
              <a:graphicData uri="http://schemas.openxmlformats.org/drawingml/2006/table">
                <a:tbl>
                  <a:tblPr firstRow="1" bandRow="1">
                    <a:tableStyleId>{5C22544A-7EE6-4342-B048-85BDC9FD1C3A}</a:tableStyleId>
                  </a:tblPr>
                  <a:tblGrid>
                    <a:gridCol w="2303568">
                      <a:extLst>
                        <a:ext uri="{9D8B030D-6E8A-4147-A177-3AD203B41FA5}">
                          <a16:colId xmlns:a16="http://schemas.microsoft.com/office/drawing/2014/main" val="3251334794"/>
                        </a:ext>
                      </a:extLst>
                    </a:gridCol>
                    <a:gridCol w="2035367">
                      <a:extLst>
                        <a:ext uri="{9D8B030D-6E8A-4147-A177-3AD203B41FA5}">
                          <a16:colId xmlns:a16="http://schemas.microsoft.com/office/drawing/2014/main" val="2247212593"/>
                        </a:ext>
                      </a:extLst>
                    </a:gridCol>
                    <a:gridCol w="2044927">
                      <a:extLst>
                        <a:ext uri="{9D8B030D-6E8A-4147-A177-3AD203B41FA5}">
                          <a16:colId xmlns:a16="http://schemas.microsoft.com/office/drawing/2014/main" val="635702044"/>
                        </a:ext>
                      </a:extLst>
                    </a:gridCol>
                    <a:gridCol w="2098567">
                      <a:extLst>
                        <a:ext uri="{9D8B030D-6E8A-4147-A177-3AD203B41FA5}">
                          <a16:colId xmlns:a16="http://schemas.microsoft.com/office/drawing/2014/main" val="92862907"/>
                        </a:ext>
                      </a:extLst>
                    </a:gridCol>
                    <a:gridCol w="2035367">
                      <a:extLst>
                        <a:ext uri="{9D8B030D-6E8A-4147-A177-3AD203B41FA5}">
                          <a16:colId xmlns:a16="http://schemas.microsoft.com/office/drawing/2014/main" val="4071308130"/>
                        </a:ext>
                      </a:extLst>
                    </a:gridCol>
                  </a:tblGrid>
                  <a:tr h="346599">
                    <a:tc gridSpan="5">
                      <a:txBody>
                        <a:bodyPr/>
                        <a:lstStyle/>
                        <a:p>
                          <a:r>
                            <a:rPr lang="en-US" sz="1600" b="0" dirty="0">
                              <a:solidFill>
                                <a:schemeClr val="tx1"/>
                              </a:solidFill>
                            </a:rPr>
                            <a:t>Bituminous construction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969166561"/>
                      </a:ext>
                    </a:extLst>
                  </a:tr>
                  <a:tr h="359058">
                    <a:tc>
                      <a:txBody>
                        <a:bodyPr/>
                        <a:lstStyle/>
                        <a:p>
                          <a:r>
                            <a:rPr lang="en-US" sz="1600" dirty="0"/>
                            <a:t>Prime Coat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14:m>
                            <m:oMathPara xmlns:m="http://schemas.openxmlformats.org/officeDocument/2006/math">
                              <m:oMathParaPr>
                                <m:jc m:val="centerGroup"/>
                              </m:oMathParaPr>
                              <m:oMath xmlns:m="http://schemas.openxmlformats.org/officeDocument/2006/math">
                                <m:sSup>
                                  <m:sSupPr>
                                    <m:ctrlPr>
                                      <a:rPr lang="en-US" sz="1800" i="1" smtClean="0">
                                        <a:latin typeface="Cambria Math" panose="02040503050406030204" pitchFamily="18" charset="0"/>
                                      </a:rPr>
                                    </m:ctrlPr>
                                  </m:sSupPr>
                                  <m:e>
                                    <m:r>
                                      <a:rPr lang="en-US" sz="1800" b="0" i="1" smtClean="0">
                                        <a:latin typeface="Cambria Math" panose="02040503050406030204" pitchFamily="18" charset="0"/>
                                      </a:rPr>
                                      <m:t>𝑚</m:t>
                                    </m:r>
                                  </m:e>
                                  <m:sup>
                                    <m:r>
                                      <a:rPr lang="en-US" sz="1800" b="0" i="1" smtClean="0">
                                        <a:latin typeface="Cambria Math" panose="02040503050406030204" pitchFamily="18" charset="0"/>
                                      </a:rPr>
                                      <m:t>2</m:t>
                                    </m:r>
                                  </m:sup>
                                </m:sSup>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66,441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0.20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13,288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030954114"/>
                      </a:ext>
                    </a:extLst>
                  </a:tr>
                  <a:tr h="359058">
                    <a:tc>
                      <a:txBody>
                        <a:bodyPr/>
                        <a:lstStyle/>
                        <a:p>
                          <a:r>
                            <a:rPr lang="en-US" sz="1600" dirty="0"/>
                            <a:t>Asphalt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14:m>
                            <m:oMathPara xmlns:m="http://schemas.openxmlformats.org/officeDocument/2006/math">
                              <m:oMathParaPr>
                                <m:jc m:val="centerGroup"/>
                              </m:oMathParaPr>
                              <m:oMath xmlns:m="http://schemas.openxmlformats.org/officeDocument/2006/math">
                                <m:sSup>
                                  <m:sSupPr>
                                    <m:ctrlPr>
                                      <a:rPr lang="en-US" sz="1800" i="1" smtClean="0">
                                        <a:latin typeface="Cambria Math" panose="02040503050406030204" pitchFamily="18" charset="0"/>
                                      </a:rPr>
                                    </m:ctrlPr>
                                  </m:sSupPr>
                                  <m:e>
                                    <m:r>
                                      <a:rPr lang="en-US" sz="1800" b="0" i="1" smtClean="0">
                                        <a:latin typeface="Cambria Math" panose="02040503050406030204" pitchFamily="18" charset="0"/>
                                      </a:rPr>
                                      <m:t>𝑚</m:t>
                                    </m:r>
                                  </m:e>
                                  <m:sup>
                                    <m:r>
                                      <a:rPr lang="en-US" sz="1800" b="0" i="1" smtClean="0">
                                        <a:latin typeface="Cambria Math" panose="02040503050406030204" pitchFamily="18" charset="0"/>
                                      </a:rPr>
                                      <m:t>2</m:t>
                                    </m:r>
                                  </m:sup>
                                </m:sSup>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66,441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797,292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319132724"/>
                      </a:ext>
                    </a:extLst>
                  </a:tr>
                  <a:tr h="359058">
                    <a:tc gridSpan="4">
                      <a:txBody>
                        <a:bodyPr/>
                        <a:lstStyle/>
                        <a:p>
                          <a:r>
                            <a:rPr lang="en-US" sz="1600" dirty="0"/>
                            <a:t>Bituminous construction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lnT w="12700" cap="flat" cmpd="sng" algn="ctr">
                          <a:solidFill>
                            <a:schemeClr val="tx1"/>
                          </a:solidFill>
                          <a:prstDash val="solid"/>
                          <a:round/>
                          <a:headEnd type="none" w="med" len="med"/>
                          <a:tailEnd type="none" w="med" len="med"/>
                        </a:lnT>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dirty="0"/>
                            <a:t>810,580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143272074"/>
                      </a:ext>
                    </a:extLst>
                  </a:tr>
                  <a:tr h="346599">
                    <a:tc gridSpan="5">
                      <a:txBody>
                        <a:bodyPr/>
                        <a:lstStyle/>
                        <a:p>
                          <a:r>
                            <a:rPr lang="en-US" sz="1600" dirty="0"/>
                            <a:t>Concrete works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72379191"/>
                      </a:ext>
                    </a:extLst>
                  </a:tr>
                  <a:tr h="359058">
                    <a:tc>
                      <a:txBody>
                        <a:bodyPr/>
                        <a:lstStyle/>
                        <a:p>
                          <a:r>
                            <a:rPr lang="en-US" sz="1600" dirty="0"/>
                            <a:t>Concrete shoulder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14:m>
                            <m:oMathPara xmlns:m="http://schemas.openxmlformats.org/officeDocument/2006/math">
                              <m:oMathParaPr>
                                <m:jc m:val="centerGroup"/>
                              </m:oMathParaPr>
                              <m:oMath xmlns:m="http://schemas.openxmlformats.org/officeDocument/2006/math">
                                <m:sSup>
                                  <m:sSupPr>
                                    <m:ctrlPr>
                                      <a:rPr lang="en-US" sz="1800" i="1" smtClean="0">
                                        <a:latin typeface="Cambria Math" panose="02040503050406030204" pitchFamily="18" charset="0"/>
                                      </a:rPr>
                                    </m:ctrlPr>
                                  </m:sSupPr>
                                  <m:e>
                                    <m:r>
                                      <a:rPr lang="en-US" sz="1800" b="0" i="1" smtClean="0">
                                        <a:latin typeface="Cambria Math" panose="02040503050406030204" pitchFamily="18" charset="0"/>
                                      </a:rPr>
                                      <m:t>𝑚</m:t>
                                    </m:r>
                                  </m:e>
                                  <m:sup>
                                    <m:r>
                                      <a:rPr lang="en-US" sz="1800" b="0" i="1" smtClean="0">
                                        <a:latin typeface="Cambria Math" panose="02040503050406030204" pitchFamily="18" charset="0"/>
                                      </a:rPr>
                                      <m:t>2</m:t>
                                    </m:r>
                                  </m:sup>
                                </m:sSup>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16,176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17.0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274,992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302678249"/>
                      </a:ext>
                    </a:extLst>
                  </a:tr>
                  <a:tr h="359058">
                    <a:tc>
                      <a:txBody>
                        <a:bodyPr/>
                        <a:lstStyle/>
                        <a:p>
                          <a:r>
                            <a:rPr lang="en-US" sz="1600" dirty="0"/>
                            <a:t>Concrete ditches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14:m>
                            <m:oMathPara xmlns:m="http://schemas.openxmlformats.org/officeDocument/2006/math">
                              <m:oMathParaPr>
                                <m:jc m:val="centerGroup"/>
                              </m:oMathParaPr>
                              <m:oMath xmlns:m="http://schemas.openxmlformats.org/officeDocument/2006/math">
                                <m:sSup>
                                  <m:sSupPr>
                                    <m:ctrlPr>
                                      <a:rPr lang="en-US" sz="1800" i="1" smtClean="0">
                                        <a:latin typeface="Cambria Math" panose="02040503050406030204" pitchFamily="18" charset="0"/>
                                      </a:rPr>
                                    </m:ctrlPr>
                                  </m:sSupPr>
                                  <m:e>
                                    <m:r>
                                      <a:rPr lang="en-US" sz="1800" b="0" i="1" smtClean="0">
                                        <a:latin typeface="Cambria Math" panose="02040503050406030204" pitchFamily="18" charset="0"/>
                                      </a:rPr>
                                      <m:t>𝑚</m:t>
                                    </m:r>
                                  </m:e>
                                  <m:sup>
                                    <m:r>
                                      <a:rPr lang="en-US" sz="1800" b="0" i="1" smtClean="0">
                                        <a:latin typeface="Cambria Math" panose="02040503050406030204" pitchFamily="18" charset="0"/>
                                      </a:rPr>
                                      <m:t>2</m:t>
                                    </m:r>
                                  </m:sup>
                                </m:sSup>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6,016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23.0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138,368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120712453"/>
                      </a:ext>
                    </a:extLst>
                  </a:tr>
                  <a:tr h="346599">
                    <a:tc gridSpan="4">
                      <a:txBody>
                        <a:bodyPr/>
                        <a:lstStyle/>
                        <a:p>
                          <a:r>
                            <a:rPr lang="en-US" sz="1600" dirty="0"/>
                            <a:t>Concrete works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dirty="0"/>
                            <a:t>413,360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067657918"/>
                      </a:ext>
                    </a:extLst>
                  </a:tr>
                  <a:tr h="329136">
                    <a:tc gridSpan="5">
                      <a:txBody>
                        <a:bodyPr/>
                        <a:lstStyle/>
                        <a:p>
                          <a:r>
                            <a:rPr lang="en-US" sz="1600" dirty="0"/>
                            <a:t>Miscellaneous Works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31797537"/>
                      </a:ext>
                    </a:extLst>
                  </a:tr>
                  <a:tr h="359058">
                    <a:tc>
                      <a:txBody>
                        <a:bodyPr/>
                        <a:lstStyle/>
                        <a:p>
                          <a:r>
                            <a:rPr lang="en-US" sz="1600" dirty="0"/>
                            <a:t>Traffic Signs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r>
                            <a:rPr lang="en-US" dirty="0"/>
                            <a:t>No.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120.0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1,440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38302443"/>
                      </a:ext>
                    </a:extLst>
                  </a:tr>
                  <a:tr h="406677">
                    <a:tc>
                      <a:txBody>
                        <a:bodyPr/>
                        <a:lstStyle/>
                        <a:p>
                          <a:r>
                            <a:rPr lang="en-US" sz="1600" dirty="0"/>
                            <a:t>Pavement markings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14:m>
                            <m:oMathPara xmlns:m="http://schemas.openxmlformats.org/officeDocument/2006/math">
                              <m:oMathParaPr>
                                <m:jc m:val="centerGroup"/>
                              </m:oMathParaPr>
                              <m:oMath xmlns:m="http://schemas.openxmlformats.org/officeDocument/2006/math">
                                <m:sSup>
                                  <m:sSupPr>
                                    <m:ctrlPr>
                                      <a:rPr lang="en-US" sz="1800" i="1" smtClean="0">
                                        <a:latin typeface="Cambria Math" panose="02040503050406030204" pitchFamily="18" charset="0"/>
                                      </a:rPr>
                                    </m:ctrlPr>
                                  </m:sSupPr>
                                  <m:e>
                                    <m:r>
                                      <a:rPr lang="en-US" sz="1800" b="0" i="1" smtClean="0">
                                        <a:latin typeface="Cambria Math" panose="02040503050406030204" pitchFamily="18" charset="0"/>
                                      </a:rPr>
                                      <m:t>𝑚</m:t>
                                    </m:r>
                                  </m:e>
                                  <m:sup>
                                    <m:r>
                                      <a:rPr lang="en-US" sz="1800" b="0" i="1" smtClean="0">
                                        <a:latin typeface="Cambria Math" panose="02040503050406030204" pitchFamily="18" charset="0"/>
                                      </a:rPr>
                                      <m:t>2</m:t>
                                    </m:r>
                                  </m:sup>
                                </m:sSup>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3,225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21.0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67,725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690566493"/>
                      </a:ext>
                    </a:extLst>
                  </a:tr>
                  <a:tr h="386988">
                    <a:tc>
                      <a:txBody>
                        <a:bodyPr/>
                        <a:lstStyle/>
                        <a:p>
                          <a:r>
                            <a:rPr lang="en-US" sz="1600" dirty="0"/>
                            <a:t>Curb stones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r>
                            <a:rPr lang="en-US" dirty="0" err="1"/>
                            <a:t>m</a:t>
                          </a:r>
                          <a:r>
                            <a:rPr lang="en-US" b="0" dirty="0" err="1"/>
                            <a:t>.r</a:t>
                          </a:r>
                          <a:endParaRPr lang="en-US"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1140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18.5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21,090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462344743"/>
                      </a:ext>
                    </a:extLst>
                  </a:tr>
                  <a:tr h="359058">
                    <a:tc>
                      <a:txBody>
                        <a:bodyPr/>
                        <a:lstStyle/>
                        <a:p>
                          <a:r>
                            <a:rPr lang="en-US" sz="1600" dirty="0"/>
                            <a:t>Guard rail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r>
                            <a:rPr lang="en-US" dirty="0"/>
                            <a:t>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260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55.0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14,300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59446192"/>
                      </a:ext>
                    </a:extLst>
                  </a:tr>
                  <a:tr h="346599">
                    <a:tc gridSpan="4">
                      <a:txBody>
                        <a:bodyPr/>
                        <a:lstStyle/>
                        <a:p>
                          <a:r>
                            <a:rPr lang="en-US" sz="1600" dirty="0"/>
                            <a:t>Miscellaneous Works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dirty="0"/>
                            <a:t>104,555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011287559"/>
                      </a:ext>
                    </a:extLst>
                  </a:tr>
                  <a:tr h="346599">
                    <a:tc gridSpan="5">
                      <a:txBody>
                        <a:bodyPr/>
                        <a:lstStyle/>
                        <a:p>
                          <a:r>
                            <a:rPr lang="en-US" sz="1600" dirty="0"/>
                            <a:t>Drainage system works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203394162"/>
                      </a:ext>
                    </a:extLst>
                  </a:tr>
                  <a:tr h="359058">
                    <a:tc>
                      <a:txBody>
                        <a:bodyPr/>
                        <a:lstStyle/>
                        <a:p>
                          <a:r>
                            <a:rPr lang="en-US" sz="1600" dirty="0"/>
                            <a:t>Drainage pipes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r>
                            <a:rPr lang="en-US" dirty="0"/>
                            <a:t>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340.0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12,240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429802456"/>
                      </a:ext>
                    </a:extLst>
                  </a:tr>
                  <a:tr h="346599">
                    <a:tc gridSpan="4">
                      <a:txBody>
                        <a:bodyPr/>
                        <a:lstStyle/>
                        <a:p>
                          <a:r>
                            <a:rPr lang="en-US" sz="1600" dirty="0"/>
                            <a:t>Drainage system works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dirty="0"/>
                            <a:t>12,240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341094736"/>
                      </a:ext>
                    </a:extLst>
                  </a:tr>
                  <a:tr h="359058">
                    <a:tc gridSpan="4">
                      <a:txBody>
                        <a:bodyPr/>
                        <a:lstStyle/>
                        <a:p>
                          <a:r>
                            <a:rPr lang="en-US" sz="1600" dirty="0"/>
                            <a:t>Total cost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tc>
                      <a:txBody>
                        <a:bodyPr/>
                        <a:lstStyle/>
                        <a:p>
                          <a:pPr algn="ctr"/>
                          <a:r>
                            <a:rPr lang="en-US" dirty="0"/>
                            <a:t>4,305,732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518856881"/>
                      </a:ext>
                    </a:extLst>
                  </a:tr>
                </a:tbl>
              </a:graphicData>
            </a:graphic>
          </p:graphicFrame>
        </mc:Choice>
        <mc:Fallback xmlns="">
          <p:graphicFrame>
            <p:nvGraphicFramePr>
              <p:cNvPr id="5" name="Table 5">
                <a:extLst>
                  <a:ext uri="{FF2B5EF4-FFF2-40B4-BE49-F238E27FC236}">
                    <a16:creationId xmlns:a16="http://schemas.microsoft.com/office/drawing/2014/main" id="{14DDD1AA-E9AE-4D9B-8EF1-4DDC4A429BDD}"/>
                  </a:ext>
                </a:extLst>
              </p:cNvPr>
              <p:cNvGraphicFramePr>
                <a:graphicFrameLocks noGrp="1"/>
              </p:cNvGraphicFramePr>
              <p:nvPr>
                <p:extLst>
                  <p:ext uri="{D42A27DB-BD31-4B8C-83A1-F6EECF244321}">
                    <p14:modId xmlns:p14="http://schemas.microsoft.com/office/powerpoint/2010/main" val="260601409"/>
                  </p:ext>
                </p:extLst>
              </p:nvPr>
            </p:nvGraphicFramePr>
            <p:xfrm>
              <a:off x="1575514" y="150069"/>
              <a:ext cx="10517796" cy="6557862"/>
            </p:xfrm>
            <a:graphic>
              <a:graphicData uri="http://schemas.openxmlformats.org/drawingml/2006/table">
                <a:tbl>
                  <a:tblPr firstRow="1" bandRow="1">
                    <a:tableStyleId>{5C22544A-7EE6-4342-B048-85BDC9FD1C3A}</a:tableStyleId>
                  </a:tblPr>
                  <a:tblGrid>
                    <a:gridCol w="2303568">
                      <a:extLst>
                        <a:ext uri="{9D8B030D-6E8A-4147-A177-3AD203B41FA5}">
                          <a16:colId xmlns:a16="http://schemas.microsoft.com/office/drawing/2014/main" val="3251334794"/>
                        </a:ext>
                      </a:extLst>
                    </a:gridCol>
                    <a:gridCol w="2035367">
                      <a:extLst>
                        <a:ext uri="{9D8B030D-6E8A-4147-A177-3AD203B41FA5}">
                          <a16:colId xmlns:a16="http://schemas.microsoft.com/office/drawing/2014/main" val="2247212593"/>
                        </a:ext>
                      </a:extLst>
                    </a:gridCol>
                    <a:gridCol w="2044927">
                      <a:extLst>
                        <a:ext uri="{9D8B030D-6E8A-4147-A177-3AD203B41FA5}">
                          <a16:colId xmlns:a16="http://schemas.microsoft.com/office/drawing/2014/main" val="635702044"/>
                        </a:ext>
                      </a:extLst>
                    </a:gridCol>
                    <a:gridCol w="2098567">
                      <a:extLst>
                        <a:ext uri="{9D8B030D-6E8A-4147-A177-3AD203B41FA5}">
                          <a16:colId xmlns:a16="http://schemas.microsoft.com/office/drawing/2014/main" val="92862907"/>
                        </a:ext>
                      </a:extLst>
                    </a:gridCol>
                    <a:gridCol w="2035367">
                      <a:extLst>
                        <a:ext uri="{9D8B030D-6E8A-4147-A177-3AD203B41FA5}">
                          <a16:colId xmlns:a16="http://schemas.microsoft.com/office/drawing/2014/main" val="4071308130"/>
                        </a:ext>
                      </a:extLst>
                    </a:gridCol>
                  </a:tblGrid>
                  <a:tr h="346599">
                    <a:tc gridSpan="5">
                      <a:txBody>
                        <a:bodyPr/>
                        <a:lstStyle/>
                        <a:p>
                          <a:r>
                            <a:rPr lang="en-US" sz="1600" b="0" dirty="0">
                              <a:solidFill>
                                <a:schemeClr val="tx1"/>
                              </a:solidFill>
                            </a:rPr>
                            <a:t>Bituminous construction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969166561"/>
                      </a:ext>
                    </a:extLst>
                  </a:tr>
                  <a:tr h="365760">
                    <a:tc>
                      <a:txBody>
                        <a:bodyPr/>
                        <a:lstStyle/>
                        <a:p>
                          <a:r>
                            <a:rPr lang="en-US" sz="1600" dirty="0"/>
                            <a:t>Prime Coat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13473" t="-98333" r="-304192" b="-1625000"/>
                          </a:stretch>
                        </a:blipFill>
                      </a:tcPr>
                    </a:tc>
                    <a:tc>
                      <a:txBody>
                        <a:bodyPr/>
                        <a:lstStyle/>
                        <a:p>
                          <a:pPr algn="ctr"/>
                          <a:r>
                            <a:rPr lang="en-US" dirty="0"/>
                            <a:t>66,441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0.20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13,288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030954114"/>
                      </a:ext>
                    </a:extLst>
                  </a:tr>
                  <a:tr h="365760">
                    <a:tc>
                      <a:txBody>
                        <a:bodyPr/>
                        <a:lstStyle/>
                        <a:p>
                          <a:r>
                            <a:rPr lang="en-US" sz="1600" dirty="0"/>
                            <a:t>Asphalt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13473" t="-198333" r="-304192" b="-1525000"/>
                          </a:stretch>
                        </a:blipFill>
                      </a:tcPr>
                    </a:tc>
                    <a:tc>
                      <a:txBody>
                        <a:bodyPr/>
                        <a:lstStyle/>
                        <a:p>
                          <a:pPr algn="ctr"/>
                          <a:r>
                            <a:rPr lang="en-US" dirty="0"/>
                            <a:t>66,441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797,292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319132724"/>
                      </a:ext>
                    </a:extLst>
                  </a:tr>
                  <a:tr h="365760">
                    <a:tc gridSpan="4">
                      <a:txBody>
                        <a:bodyPr/>
                        <a:lstStyle/>
                        <a:p>
                          <a:r>
                            <a:rPr lang="en-US" sz="1600" dirty="0"/>
                            <a:t>Bituminous construction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lnT w="12700" cap="flat" cmpd="sng" algn="ctr">
                          <a:solidFill>
                            <a:schemeClr val="tx1"/>
                          </a:solidFill>
                          <a:prstDash val="solid"/>
                          <a:round/>
                          <a:headEnd type="none" w="med" len="med"/>
                          <a:tailEnd type="none" w="med" len="med"/>
                        </a:lnT>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dirty="0"/>
                            <a:t>810,580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143272074"/>
                      </a:ext>
                    </a:extLst>
                  </a:tr>
                  <a:tr h="346599">
                    <a:tc gridSpan="5">
                      <a:txBody>
                        <a:bodyPr/>
                        <a:lstStyle/>
                        <a:p>
                          <a:r>
                            <a:rPr lang="en-US" sz="1600" dirty="0"/>
                            <a:t>Concrete works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72379191"/>
                      </a:ext>
                    </a:extLst>
                  </a:tr>
                  <a:tr h="365760">
                    <a:tc>
                      <a:txBody>
                        <a:bodyPr/>
                        <a:lstStyle/>
                        <a:p>
                          <a:r>
                            <a:rPr lang="en-US" sz="1600" dirty="0"/>
                            <a:t>Concrete shoulder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13473" t="-493333" r="-304192" b="-1230000"/>
                          </a:stretch>
                        </a:blipFill>
                      </a:tcPr>
                    </a:tc>
                    <a:tc>
                      <a:txBody>
                        <a:bodyPr/>
                        <a:lstStyle/>
                        <a:p>
                          <a:pPr algn="ctr"/>
                          <a:r>
                            <a:rPr lang="en-US" dirty="0"/>
                            <a:t>16,176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17.0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274,992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302678249"/>
                      </a:ext>
                    </a:extLst>
                  </a:tr>
                  <a:tr h="365760">
                    <a:tc>
                      <a:txBody>
                        <a:bodyPr/>
                        <a:lstStyle/>
                        <a:p>
                          <a:r>
                            <a:rPr lang="en-US" sz="1600" dirty="0"/>
                            <a:t>Concrete ditches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13473" t="-593333" r="-304192" b="-1130000"/>
                          </a:stretch>
                        </a:blipFill>
                      </a:tcPr>
                    </a:tc>
                    <a:tc>
                      <a:txBody>
                        <a:bodyPr/>
                        <a:lstStyle/>
                        <a:p>
                          <a:pPr algn="ctr"/>
                          <a:r>
                            <a:rPr lang="en-US" dirty="0"/>
                            <a:t>6,016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23.0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138,368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120712453"/>
                      </a:ext>
                    </a:extLst>
                  </a:tr>
                  <a:tr h="365760">
                    <a:tc gridSpan="4">
                      <a:txBody>
                        <a:bodyPr/>
                        <a:lstStyle/>
                        <a:p>
                          <a:r>
                            <a:rPr lang="en-US" sz="1600" dirty="0"/>
                            <a:t>Concrete works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dirty="0"/>
                            <a:t>413,360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067657918"/>
                      </a:ext>
                    </a:extLst>
                  </a:tr>
                  <a:tr h="335280">
                    <a:tc gridSpan="5">
                      <a:txBody>
                        <a:bodyPr/>
                        <a:lstStyle/>
                        <a:p>
                          <a:r>
                            <a:rPr lang="en-US" sz="1600" dirty="0"/>
                            <a:t>Miscellaneous Works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31797537"/>
                      </a:ext>
                    </a:extLst>
                  </a:tr>
                  <a:tr h="365760">
                    <a:tc>
                      <a:txBody>
                        <a:bodyPr/>
                        <a:lstStyle/>
                        <a:p>
                          <a:r>
                            <a:rPr lang="en-US" sz="1600" dirty="0"/>
                            <a:t>Traffic Signs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r>
                            <a:rPr lang="en-US" dirty="0"/>
                            <a:t>No.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120.0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1,440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38302443"/>
                      </a:ext>
                    </a:extLst>
                  </a:tr>
                  <a:tr h="406677">
                    <a:tc>
                      <a:txBody>
                        <a:bodyPr/>
                        <a:lstStyle/>
                        <a:p>
                          <a:r>
                            <a:rPr lang="en-US" sz="1600" dirty="0"/>
                            <a:t>Pavement markings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13473" t="-882090" r="-304192" b="-650746"/>
                          </a:stretch>
                        </a:blipFill>
                      </a:tcPr>
                    </a:tc>
                    <a:tc>
                      <a:txBody>
                        <a:bodyPr/>
                        <a:lstStyle/>
                        <a:p>
                          <a:pPr algn="ctr"/>
                          <a:r>
                            <a:rPr lang="en-US" dirty="0"/>
                            <a:t>3,225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21.0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67,725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690566493"/>
                      </a:ext>
                    </a:extLst>
                  </a:tr>
                  <a:tr h="386988">
                    <a:tc>
                      <a:txBody>
                        <a:bodyPr/>
                        <a:lstStyle/>
                        <a:p>
                          <a:r>
                            <a:rPr lang="en-US" sz="1600" dirty="0"/>
                            <a:t>Curb stones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r>
                            <a:rPr lang="en-US" dirty="0" err="1"/>
                            <a:t>m</a:t>
                          </a:r>
                          <a:r>
                            <a:rPr lang="en-US" b="0" dirty="0" err="1"/>
                            <a:t>.r</a:t>
                          </a:r>
                          <a:endParaRPr lang="en-US"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1140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18.5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21,090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462344743"/>
                      </a:ext>
                    </a:extLst>
                  </a:tr>
                  <a:tr h="365760">
                    <a:tc>
                      <a:txBody>
                        <a:bodyPr/>
                        <a:lstStyle/>
                        <a:p>
                          <a:r>
                            <a:rPr lang="en-US" sz="1600" dirty="0"/>
                            <a:t>Guard rail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r>
                            <a:rPr lang="en-US" dirty="0"/>
                            <a:t>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260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55.0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14,300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59446192"/>
                      </a:ext>
                    </a:extLst>
                  </a:tr>
                  <a:tr h="365760">
                    <a:tc gridSpan="4">
                      <a:txBody>
                        <a:bodyPr/>
                        <a:lstStyle/>
                        <a:p>
                          <a:r>
                            <a:rPr lang="en-US" sz="1600" dirty="0"/>
                            <a:t>Miscellaneous Works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dirty="0"/>
                            <a:t>104,555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011287559"/>
                      </a:ext>
                    </a:extLst>
                  </a:tr>
                  <a:tr h="346599">
                    <a:tc gridSpan="5">
                      <a:txBody>
                        <a:bodyPr/>
                        <a:lstStyle/>
                        <a:p>
                          <a:r>
                            <a:rPr lang="en-US" sz="1600" dirty="0"/>
                            <a:t>Drainage system works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203394162"/>
                      </a:ext>
                    </a:extLst>
                  </a:tr>
                  <a:tr h="365760">
                    <a:tc>
                      <a:txBody>
                        <a:bodyPr/>
                        <a:lstStyle/>
                        <a:p>
                          <a:r>
                            <a:rPr lang="en-US" sz="1600" dirty="0"/>
                            <a:t>Drainage pipes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r>
                            <a:rPr lang="en-US" dirty="0"/>
                            <a:t>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340.0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US" dirty="0"/>
                            <a:t>12,240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429802456"/>
                      </a:ext>
                    </a:extLst>
                  </a:tr>
                  <a:tr h="365760">
                    <a:tc gridSpan="4">
                      <a:txBody>
                        <a:bodyPr/>
                        <a:lstStyle/>
                        <a:p>
                          <a:r>
                            <a:rPr lang="en-US" sz="1600" dirty="0"/>
                            <a:t>Drainage system works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dirty="0"/>
                            <a:t>12,240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341094736"/>
                      </a:ext>
                    </a:extLst>
                  </a:tr>
                  <a:tr h="365760">
                    <a:tc gridSpan="4">
                      <a:txBody>
                        <a:bodyPr/>
                        <a:lstStyle/>
                        <a:p>
                          <a:r>
                            <a:rPr lang="en-US" sz="1600" dirty="0"/>
                            <a:t>Total cost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tc hMerge="1">
                      <a:txBody>
                        <a:bodyPr/>
                        <a:lstStyle/>
                        <a:p>
                          <a:endParaRPr lang="en-US" dirty="0"/>
                        </a:p>
                      </a:txBody>
                      <a:tcPr>
                        <a:lnL w="12700" cap="flat" cmpd="sng" algn="ctr">
                          <a:solidFill>
                            <a:schemeClr val="tx1"/>
                          </a:solidFill>
                          <a:prstDash val="solid"/>
                          <a:round/>
                          <a:headEnd type="none" w="med" len="med"/>
                          <a:tailEnd type="none" w="med" len="med"/>
                        </a:lnL>
                      </a:tcPr>
                    </a:tc>
                    <a:tc>
                      <a:txBody>
                        <a:bodyPr/>
                        <a:lstStyle/>
                        <a:p>
                          <a:pPr algn="ctr"/>
                          <a:r>
                            <a:rPr lang="en-US" dirty="0"/>
                            <a:t>4,305,732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518856881"/>
                      </a:ext>
                    </a:extLst>
                  </a:tr>
                </a:tbl>
              </a:graphicData>
            </a:graphic>
          </p:graphicFrame>
        </mc:Fallback>
      </mc:AlternateContent>
    </p:spTree>
    <p:extLst>
      <p:ext uri="{BB962C8B-B14F-4D97-AF65-F5344CB8AC3E}">
        <p14:creationId xmlns:p14="http://schemas.microsoft.com/office/powerpoint/2010/main" val="231966216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27719E-3393-4F88-99C8-DA61D305406C}"/>
              </a:ext>
            </a:extLst>
          </p:cNvPr>
          <p:cNvSpPr>
            <a:spLocks noGrp="1"/>
          </p:cNvSpPr>
          <p:nvPr>
            <p:ph type="title"/>
          </p:nvPr>
        </p:nvSpPr>
        <p:spPr>
          <a:xfrm>
            <a:off x="3340360" y="306333"/>
            <a:ext cx="6018245" cy="1280890"/>
          </a:xfrm>
        </p:spPr>
        <p:txBody>
          <a:bodyPr/>
          <a:lstStyle/>
          <a:p>
            <a:pPr algn="ctr"/>
            <a:r>
              <a:rPr lang="en-US" dirty="0"/>
              <a:t>CH 9 CONCLUSION AND RECOMMENDATIONS</a:t>
            </a:r>
          </a:p>
        </p:txBody>
      </p:sp>
      <p:sp>
        <p:nvSpPr>
          <p:cNvPr id="3" name="Content Placeholder 2">
            <a:extLst>
              <a:ext uri="{FF2B5EF4-FFF2-40B4-BE49-F238E27FC236}">
                <a16:creationId xmlns:a16="http://schemas.microsoft.com/office/drawing/2014/main" id="{45ED79AD-046B-4E7E-9A80-2A2D24EE3EB7}"/>
              </a:ext>
            </a:extLst>
          </p:cNvPr>
          <p:cNvSpPr>
            <a:spLocks noGrp="1"/>
          </p:cNvSpPr>
          <p:nvPr>
            <p:ph idx="1"/>
          </p:nvPr>
        </p:nvSpPr>
        <p:spPr>
          <a:xfrm>
            <a:off x="2541587" y="1777723"/>
            <a:ext cx="8915400" cy="4632602"/>
          </a:xfrm>
        </p:spPr>
        <p:txBody>
          <a:bodyPr>
            <a:normAutofit/>
          </a:bodyPr>
          <a:lstStyle/>
          <a:p>
            <a:r>
              <a:rPr lang="en-US" sz="2800" dirty="0"/>
              <a:t>9.1 Conclusion</a:t>
            </a:r>
          </a:p>
          <a:p>
            <a:endParaRPr lang="en-US" sz="2600" dirty="0"/>
          </a:p>
          <a:p>
            <a:pPr marL="0" indent="0">
              <a:buNone/>
            </a:pPr>
            <a:r>
              <a:rPr lang="en-US" sz="2200" dirty="0"/>
              <a:t>We increased the road width to become 22 m, except for the Bir Al-Basha area by 12 m, the pavement structure layers are designed such as , asphalt layer was (9 cm) and base coarse was (30 cm ). The shoulders are improved and we expanded it to become (2 m), the lanes are increased to become 4 lanes with a width of 3.6 m, except for the Bir al-Basha area, two lanes with a width of 3.6 m. And in the traffic operation we applied the traffic signs such as (regulatory sings and guiding signs) and pavement markings.</a:t>
            </a:r>
          </a:p>
        </p:txBody>
      </p:sp>
      <p:sp>
        <p:nvSpPr>
          <p:cNvPr id="4" name="Slide Number Placeholder 3">
            <a:extLst>
              <a:ext uri="{FF2B5EF4-FFF2-40B4-BE49-F238E27FC236}">
                <a16:creationId xmlns:a16="http://schemas.microsoft.com/office/drawing/2014/main" id="{A35C628A-0E12-4CC0-A6CF-6D8CE90908EF}"/>
              </a:ext>
            </a:extLst>
          </p:cNvPr>
          <p:cNvSpPr>
            <a:spLocks noGrp="1"/>
          </p:cNvSpPr>
          <p:nvPr>
            <p:ph type="sldNum" sz="quarter" idx="12"/>
          </p:nvPr>
        </p:nvSpPr>
        <p:spPr/>
        <p:txBody>
          <a:bodyPr/>
          <a:lstStyle/>
          <a:p>
            <a:fld id="{D2029518-0A9F-4FAC-88D9-DD15CF05FFBD}" type="slidenum">
              <a:rPr lang="en-US" smtClean="0"/>
              <a:t>66</a:t>
            </a:fld>
            <a:endParaRPr lang="en-US"/>
          </a:p>
        </p:txBody>
      </p:sp>
    </p:spTree>
    <p:extLst>
      <p:ext uri="{BB962C8B-B14F-4D97-AF65-F5344CB8AC3E}">
        <p14:creationId xmlns:p14="http://schemas.microsoft.com/office/powerpoint/2010/main" val="416880463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E6C42C-FF91-414B-9112-39FBCB74640D}"/>
              </a:ext>
            </a:extLst>
          </p:cNvPr>
          <p:cNvSpPr>
            <a:spLocks noGrp="1"/>
          </p:cNvSpPr>
          <p:nvPr>
            <p:ph idx="1"/>
          </p:nvPr>
        </p:nvSpPr>
        <p:spPr>
          <a:xfrm>
            <a:off x="2589212" y="523875"/>
            <a:ext cx="8915400" cy="6029325"/>
          </a:xfrm>
        </p:spPr>
        <p:txBody>
          <a:bodyPr>
            <a:normAutofit/>
          </a:bodyPr>
          <a:lstStyle/>
          <a:p>
            <a:r>
              <a:rPr lang="en-US" sz="2800" dirty="0"/>
              <a:t>9.2 Recommendations </a:t>
            </a:r>
          </a:p>
          <a:p>
            <a:endParaRPr lang="en-US" sz="2800" dirty="0"/>
          </a:p>
          <a:p>
            <a:endParaRPr lang="en-US" sz="2800" dirty="0"/>
          </a:p>
          <a:p>
            <a:pPr>
              <a:buFont typeface="Wingdings" panose="05000000000000000000" pitchFamily="2" charset="2"/>
              <a:buChar char="Ø"/>
            </a:pPr>
            <a:r>
              <a:rPr lang="en-US" sz="2200" dirty="0"/>
              <a:t>There are the large volume of new vehicles in the future so the Jenin-Nablus street must take into the consideration.</a:t>
            </a:r>
          </a:p>
          <a:p>
            <a:pPr>
              <a:buFont typeface="Wingdings" panose="05000000000000000000" pitchFamily="2" charset="2"/>
              <a:buChar char="Ø"/>
            </a:pPr>
            <a:endParaRPr lang="en-US" sz="2200" dirty="0"/>
          </a:p>
          <a:p>
            <a:pPr>
              <a:buFont typeface="Wingdings" panose="05000000000000000000" pitchFamily="2" charset="2"/>
              <a:buChar char="Ø"/>
            </a:pPr>
            <a:r>
              <a:rPr lang="en-US" sz="2200" dirty="0"/>
              <a:t>Since the road classified as Rural Arterial, we don’t advice to open new crossings.</a:t>
            </a:r>
          </a:p>
          <a:p>
            <a:pPr>
              <a:buFont typeface="Wingdings" panose="05000000000000000000" pitchFamily="2" charset="2"/>
              <a:buChar char="Ø"/>
            </a:pPr>
            <a:endParaRPr lang="en-US" sz="2200" dirty="0"/>
          </a:p>
          <a:p>
            <a:pPr>
              <a:buFont typeface="Wingdings" panose="05000000000000000000" pitchFamily="2" charset="2"/>
              <a:buChar char="Ø"/>
            </a:pPr>
            <a:r>
              <a:rPr lang="en-US" sz="2200" dirty="0"/>
              <a:t>Layers' materials should be imported with specific properties and tested to achieve the predicted results.</a:t>
            </a:r>
          </a:p>
        </p:txBody>
      </p:sp>
      <p:sp>
        <p:nvSpPr>
          <p:cNvPr id="4" name="Slide Number Placeholder 3">
            <a:extLst>
              <a:ext uri="{FF2B5EF4-FFF2-40B4-BE49-F238E27FC236}">
                <a16:creationId xmlns:a16="http://schemas.microsoft.com/office/drawing/2014/main" id="{0BE59A39-3381-4247-B38D-987797644566}"/>
              </a:ext>
            </a:extLst>
          </p:cNvPr>
          <p:cNvSpPr>
            <a:spLocks noGrp="1"/>
          </p:cNvSpPr>
          <p:nvPr>
            <p:ph type="sldNum" sz="quarter" idx="12"/>
          </p:nvPr>
        </p:nvSpPr>
        <p:spPr/>
        <p:txBody>
          <a:bodyPr/>
          <a:lstStyle/>
          <a:p>
            <a:fld id="{D2029518-0A9F-4FAC-88D9-DD15CF05FFBD}" type="slidenum">
              <a:rPr lang="en-US" smtClean="0"/>
              <a:t>67</a:t>
            </a:fld>
            <a:endParaRPr lang="en-US"/>
          </a:p>
        </p:txBody>
      </p:sp>
    </p:spTree>
    <p:extLst>
      <p:ext uri="{BB962C8B-B14F-4D97-AF65-F5344CB8AC3E}">
        <p14:creationId xmlns:p14="http://schemas.microsoft.com/office/powerpoint/2010/main" val="125301929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8F71687-41AF-4874-B2E5-13C41DFFEE2D}"/>
              </a:ext>
            </a:extLst>
          </p:cNvPr>
          <p:cNvSpPr>
            <a:spLocks noGrp="1"/>
          </p:cNvSpPr>
          <p:nvPr>
            <p:ph idx="1"/>
          </p:nvPr>
        </p:nvSpPr>
        <p:spPr>
          <a:xfrm>
            <a:off x="2589212" y="704850"/>
            <a:ext cx="8915400" cy="5206372"/>
          </a:xfrm>
        </p:spPr>
        <p:txBody>
          <a:bodyPr/>
          <a:lstStyle/>
          <a:p>
            <a:pPr>
              <a:buFont typeface="Wingdings" panose="05000000000000000000" pitchFamily="2" charset="2"/>
              <a:buChar char="Ø"/>
            </a:pPr>
            <a:r>
              <a:rPr lang="en-US" sz="2200" dirty="0"/>
              <a:t>When we design the street, we must control traffic safety and modernize the private data in order to face the upcoming changes.</a:t>
            </a:r>
          </a:p>
          <a:p>
            <a:pPr marL="0" indent="0">
              <a:buNone/>
            </a:pPr>
            <a:endParaRPr lang="en-US" sz="2200" dirty="0"/>
          </a:p>
          <a:p>
            <a:pPr>
              <a:buFont typeface="Wingdings" panose="05000000000000000000" pitchFamily="2" charset="2"/>
              <a:buChar char="Ø"/>
            </a:pPr>
            <a:r>
              <a:rPr lang="en-US" sz="2200" dirty="0"/>
              <a:t>The Ministry of Public Works and Housing should fund enough money to achieve all design specifications.</a:t>
            </a:r>
          </a:p>
          <a:p>
            <a:pPr marL="0" indent="0">
              <a:buNone/>
            </a:pPr>
            <a:endParaRPr lang="en-US" sz="2200" dirty="0"/>
          </a:p>
          <a:p>
            <a:pPr>
              <a:buFont typeface="Wingdings" panose="05000000000000000000" pitchFamily="2" charset="2"/>
              <a:buChar char="Ø"/>
            </a:pPr>
            <a:r>
              <a:rPr lang="en-US" sz="2200" dirty="0"/>
              <a:t>The Ministry of Public Works and Housing is advised to take into consideration the new design for the road in all their future projects to attain the maximum benefit and serviceability.</a:t>
            </a:r>
          </a:p>
          <a:p>
            <a:endParaRPr lang="en-US" dirty="0"/>
          </a:p>
        </p:txBody>
      </p:sp>
      <p:sp>
        <p:nvSpPr>
          <p:cNvPr id="4" name="Slide Number Placeholder 3">
            <a:extLst>
              <a:ext uri="{FF2B5EF4-FFF2-40B4-BE49-F238E27FC236}">
                <a16:creationId xmlns:a16="http://schemas.microsoft.com/office/drawing/2014/main" id="{C448C745-065D-486B-B294-369BEB4C2DFA}"/>
              </a:ext>
            </a:extLst>
          </p:cNvPr>
          <p:cNvSpPr>
            <a:spLocks noGrp="1"/>
          </p:cNvSpPr>
          <p:nvPr>
            <p:ph type="sldNum" sz="quarter" idx="12"/>
          </p:nvPr>
        </p:nvSpPr>
        <p:spPr/>
        <p:txBody>
          <a:bodyPr/>
          <a:lstStyle/>
          <a:p>
            <a:fld id="{D2029518-0A9F-4FAC-88D9-DD15CF05FFBD}" type="slidenum">
              <a:rPr lang="en-US" smtClean="0"/>
              <a:t>68</a:t>
            </a:fld>
            <a:endParaRPr lang="en-US"/>
          </a:p>
        </p:txBody>
      </p:sp>
    </p:spTree>
    <p:extLst>
      <p:ext uri="{BB962C8B-B14F-4D97-AF65-F5344CB8AC3E}">
        <p14:creationId xmlns:p14="http://schemas.microsoft.com/office/powerpoint/2010/main" val="423605569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81C43C-5CBF-42DC-97C9-1F5E4EFC2835}"/>
              </a:ext>
            </a:extLst>
          </p:cNvPr>
          <p:cNvSpPr>
            <a:spLocks noGrp="1"/>
          </p:cNvSpPr>
          <p:nvPr>
            <p:ph idx="1"/>
          </p:nvPr>
        </p:nvSpPr>
        <p:spPr/>
        <p:txBody>
          <a:bodyPr>
            <a:normAutofit/>
          </a:bodyPr>
          <a:lstStyle/>
          <a:p>
            <a:pPr marL="0" indent="0" algn="ctr">
              <a:buNone/>
            </a:pPr>
            <a:r>
              <a:rPr lang="en-US" sz="7200"/>
              <a:t>THANKS </a:t>
            </a:r>
            <a:r>
              <a:rPr lang="en-US" sz="7200" dirty="0"/>
              <a:t>YOU FOR LISTENING</a:t>
            </a:r>
          </a:p>
        </p:txBody>
      </p:sp>
      <p:sp>
        <p:nvSpPr>
          <p:cNvPr id="4" name="Slide Number Placeholder 3">
            <a:extLst>
              <a:ext uri="{FF2B5EF4-FFF2-40B4-BE49-F238E27FC236}">
                <a16:creationId xmlns:a16="http://schemas.microsoft.com/office/drawing/2014/main" id="{4330C539-18D9-458F-8859-613445A5B146}"/>
              </a:ext>
            </a:extLst>
          </p:cNvPr>
          <p:cNvSpPr>
            <a:spLocks noGrp="1"/>
          </p:cNvSpPr>
          <p:nvPr>
            <p:ph type="sldNum" sz="quarter" idx="12"/>
          </p:nvPr>
        </p:nvSpPr>
        <p:spPr/>
        <p:txBody>
          <a:bodyPr/>
          <a:lstStyle/>
          <a:p>
            <a:fld id="{D2029518-0A9F-4FAC-88D9-DD15CF05FFBD}" type="slidenum">
              <a:rPr lang="en-US" smtClean="0"/>
              <a:t>69</a:t>
            </a:fld>
            <a:endParaRPr lang="en-US"/>
          </a:p>
        </p:txBody>
      </p:sp>
    </p:spTree>
    <p:extLst>
      <p:ext uri="{BB962C8B-B14F-4D97-AF65-F5344CB8AC3E}">
        <p14:creationId xmlns:p14="http://schemas.microsoft.com/office/powerpoint/2010/main" val="28061495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269E2-1106-4F68-9A05-46248411B972}"/>
              </a:ext>
            </a:extLst>
          </p:cNvPr>
          <p:cNvSpPr>
            <a:spLocks noGrp="1"/>
          </p:cNvSpPr>
          <p:nvPr>
            <p:ph type="title"/>
          </p:nvPr>
        </p:nvSpPr>
        <p:spPr>
          <a:xfrm>
            <a:off x="3004301" y="6077402"/>
            <a:ext cx="2411064" cy="374555"/>
          </a:xfrm>
        </p:spPr>
        <p:txBody>
          <a:bodyPr>
            <a:normAutofit/>
          </a:bodyPr>
          <a:lstStyle/>
          <a:p>
            <a:r>
              <a:rPr lang="en-US" sz="1400" b="1" dirty="0">
                <a:solidFill>
                  <a:schemeClr val="tx1"/>
                </a:solidFill>
              </a:rPr>
              <a:t>Figure 1.2(a): Edge Crack</a:t>
            </a:r>
          </a:p>
        </p:txBody>
      </p:sp>
      <p:pic>
        <p:nvPicPr>
          <p:cNvPr id="6" name="Content Placeholder 5">
            <a:extLst>
              <a:ext uri="{FF2B5EF4-FFF2-40B4-BE49-F238E27FC236}">
                <a16:creationId xmlns:a16="http://schemas.microsoft.com/office/drawing/2014/main" id="{EEAD8A17-3B45-4DB3-A0C3-6C13B1AE8D4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72263" y="277515"/>
            <a:ext cx="4675140" cy="5642517"/>
          </a:xfrm>
        </p:spPr>
      </p:pic>
      <p:sp>
        <p:nvSpPr>
          <p:cNvPr id="4" name="Slide Number Placeholder 3">
            <a:extLst>
              <a:ext uri="{FF2B5EF4-FFF2-40B4-BE49-F238E27FC236}">
                <a16:creationId xmlns:a16="http://schemas.microsoft.com/office/drawing/2014/main" id="{9FEBE768-753D-407D-B9D9-478B4146FECB}"/>
              </a:ext>
            </a:extLst>
          </p:cNvPr>
          <p:cNvSpPr>
            <a:spLocks noGrp="1"/>
          </p:cNvSpPr>
          <p:nvPr>
            <p:ph type="sldNum" sz="quarter" idx="12"/>
          </p:nvPr>
        </p:nvSpPr>
        <p:spPr/>
        <p:txBody>
          <a:bodyPr/>
          <a:lstStyle/>
          <a:p>
            <a:fld id="{D2029518-0A9F-4FAC-88D9-DD15CF05FFBD}" type="slidenum">
              <a:rPr lang="en-US" smtClean="0"/>
              <a:t>7</a:t>
            </a:fld>
            <a:endParaRPr lang="en-US"/>
          </a:p>
        </p:txBody>
      </p:sp>
      <p:pic>
        <p:nvPicPr>
          <p:cNvPr id="8" name="Picture 7">
            <a:extLst>
              <a:ext uri="{FF2B5EF4-FFF2-40B4-BE49-F238E27FC236}">
                <a16:creationId xmlns:a16="http://schemas.microsoft.com/office/drawing/2014/main" id="{B2C760B4-D829-4FC1-BD27-CFCA726F79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8088" y="277515"/>
            <a:ext cx="4675141" cy="5642517"/>
          </a:xfrm>
          <a:prstGeom prst="rect">
            <a:avLst/>
          </a:prstGeom>
        </p:spPr>
      </p:pic>
      <p:sp>
        <p:nvSpPr>
          <p:cNvPr id="9" name="TextBox 8">
            <a:extLst>
              <a:ext uri="{FF2B5EF4-FFF2-40B4-BE49-F238E27FC236}">
                <a16:creationId xmlns:a16="http://schemas.microsoft.com/office/drawing/2014/main" id="{17B42E7B-354D-427F-835B-E5DB8BEA1FA7}"/>
              </a:ext>
            </a:extLst>
          </p:cNvPr>
          <p:cNvSpPr txBox="1"/>
          <p:nvPr/>
        </p:nvSpPr>
        <p:spPr>
          <a:xfrm>
            <a:off x="7951509" y="6110792"/>
            <a:ext cx="2988298" cy="307777"/>
          </a:xfrm>
          <a:prstGeom prst="rect">
            <a:avLst/>
          </a:prstGeom>
          <a:noFill/>
        </p:spPr>
        <p:txBody>
          <a:bodyPr wrap="square" rtlCol="0">
            <a:spAutoFit/>
          </a:bodyPr>
          <a:lstStyle/>
          <a:p>
            <a:r>
              <a:rPr lang="en-US" sz="1400" b="1" dirty="0"/>
              <a:t>Figure 1.2(b): Longitudinal Crack </a:t>
            </a:r>
          </a:p>
        </p:txBody>
      </p:sp>
    </p:spTree>
    <p:extLst>
      <p:ext uri="{BB962C8B-B14F-4D97-AF65-F5344CB8AC3E}">
        <p14:creationId xmlns:p14="http://schemas.microsoft.com/office/powerpoint/2010/main" val="30447050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BB4A0C-3FED-433B-A5B4-DC6DC7E7CC3B}"/>
              </a:ext>
            </a:extLst>
          </p:cNvPr>
          <p:cNvSpPr>
            <a:spLocks noGrp="1"/>
          </p:cNvSpPr>
          <p:nvPr>
            <p:ph type="title"/>
          </p:nvPr>
        </p:nvSpPr>
        <p:spPr/>
        <p:txBody>
          <a:bodyPr>
            <a:normAutofit/>
          </a:bodyPr>
          <a:lstStyle/>
          <a:p>
            <a:r>
              <a:rPr lang="en-US" sz="4200" dirty="0"/>
              <a:t>CH 2 METHODOLOGY</a:t>
            </a:r>
          </a:p>
        </p:txBody>
      </p:sp>
      <p:sp>
        <p:nvSpPr>
          <p:cNvPr id="3" name="Content Placeholder 2">
            <a:extLst>
              <a:ext uri="{FF2B5EF4-FFF2-40B4-BE49-F238E27FC236}">
                <a16:creationId xmlns:a16="http://schemas.microsoft.com/office/drawing/2014/main" id="{D6DF2255-749C-4FB7-889B-EB9F8802CEFE}"/>
              </a:ext>
            </a:extLst>
          </p:cNvPr>
          <p:cNvSpPr>
            <a:spLocks noGrp="1"/>
          </p:cNvSpPr>
          <p:nvPr>
            <p:ph idx="1"/>
          </p:nvPr>
        </p:nvSpPr>
        <p:spPr/>
        <p:txBody>
          <a:bodyPr/>
          <a:lstStyle/>
          <a:p>
            <a:r>
              <a:rPr lang="en-US" sz="2800" dirty="0"/>
              <a:t>2.1 STANDARDS AND SPECIFICATIONS</a:t>
            </a:r>
          </a:p>
          <a:p>
            <a:endParaRPr lang="en-US" dirty="0"/>
          </a:p>
          <a:p>
            <a:pPr marL="457200" indent="-457200">
              <a:buFont typeface="+mj-lt"/>
              <a:buAutoNum type="arabicPeriod"/>
            </a:pPr>
            <a:r>
              <a:rPr lang="en-US" sz="2400" dirty="0"/>
              <a:t>AASHTO (For pavement and geometry design)</a:t>
            </a:r>
          </a:p>
          <a:p>
            <a:pPr marL="457200" indent="-457200">
              <a:buFont typeface="+mj-lt"/>
              <a:buAutoNum type="arabicPeriod"/>
            </a:pPr>
            <a:r>
              <a:rPr lang="en-US" sz="2400" dirty="0"/>
              <a:t>HCM (For traffic analysis)</a:t>
            </a:r>
          </a:p>
        </p:txBody>
      </p:sp>
      <p:sp>
        <p:nvSpPr>
          <p:cNvPr id="4" name="Slide Number Placeholder 3">
            <a:extLst>
              <a:ext uri="{FF2B5EF4-FFF2-40B4-BE49-F238E27FC236}">
                <a16:creationId xmlns:a16="http://schemas.microsoft.com/office/drawing/2014/main" id="{1434192D-24E2-4020-A851-7E922D281ED7}"/>
              </a:ext>
            </a:extLst>
          </p:cNvPr>
          <p:cNvSpPr>
            <a:spLocks noGrp="1"/>
          </p:cNvSpPr>
          <p:nvPr>
            <p:ph type="sldNum" sz="quarter" idx="12"/>
          </p:nvPr>
        </p:nvSpPr>
        <p:spPr/>
        <p:txBody>
          <a:bodyPr/>
          <a:lstStyle/>
          <a:p>
            <a:fld id="{D2029518-0A9F-4FAC-88D9-DD15CF05FFBD}" type="slidenum">
              <a:rPr lang="en-US" smtClean="0"/>
              <a:t>8</a:t>
            </a:fld>
            <a:endParaRPr lang="en-US"/>
          </a:p>
        </p:txBody>
      </p:sp>
    </p:spTree>
    <p:extLst>
      <p:ext uri="{BB962C8B-B14F-4D97-AF65-F5344CB8AC3E}">
        <p14:creationId xmlns:p14="http://schemas.microsoft.com/office/powerpoint/2010/main" val="5968568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D97143-BF97-439E-BE1F-DBA0FFEBDD1A}"/>
              </a:ext>
            </a:extLst>
          </p:cNvPr>
          <p:cNvSpPr>
            <a:spLocks noGrp="1"/>
          </p:cNvSpPr>
          <p:nvPr>
            <p:ph idx="1"/>
          </p:nvPr>
        </p:nvSpPr>
        <p:spPr/>
        <p:txBody>
          <a:bodyPr/>
          <a:lstStyle/>
          <a:p>
            <a:r>
              <a:rPr lang="en-US" sz="2800" dirty="0"/>
              <a:t>2.2 SOFTWARE PROGRAMS</a:t>
            </a:r>
          </a:p>
          <a:p>
            <a:endParaRPr lang="en-US" dirty="0"/>
          </a:p>
          <a:p>
            <a:pPr>
              <a:buFont typeface="+mj-lt"/>
              <a:buAutoNum type="arabicPeriod"/>
            </a:pPr>
            <a:r>
              <a:rPr lang="en-US" sz="2400" dirty="0"/>
              <a:t>Civil 3D (For geometric and pavement design)</a:t>
            </a:r>
          </a:p>
          <a:p>
            <a:pPr>
              <a:buFont typeface="+mj-lt"/>
              <a:buAutoNum type="arabicPeriod"/>
            </a:pPr>
            <a:r>
              <a:rPr lang="en-US" sz="2400" dirty="0"/>
              <a:t>HCS (For traffic analysis)</a:t>
            </a:r>
          </a:p>
        </p:txBody>
      </p:sp>
      <p:sp>
        <p:nvSpPr>
          <p:cNvPr id="4" name="Slide Number Placeholder 3">
            <a:extLst>
              <a:ext uri="{FF2B5EF4-FFF2-40B4-BE49-F238E27FC236}">
                <a16:creationId xmlns:a16="http://schemas.microsoft.com/office/drawing/2014/main" id="{90C8479C-AFF5-4B45-8CE6-090338895942}"/>
              </a:ext>
            </a:extLst>
          </p:cNvPr>
          <p:cNvSpPr>
            <a:spLocks noGrp="1"/>
          </p:cNvSpPr>
          <p:nvPr>
            <p:ph type="sldNum" sz="quarter" idx="12"/>
          </p:nvPr>
        </p:nvSpPr>
        <p:spPr/>
        <p:txBody>
          <a:bodyPr/>
          <a:lstStyle/>
          <a:p>
            <a:fld id="{D2029518-0A9F-4FAC-88D9-DD15CF05FFBD}" type="slidenum">
              <a:rPr lang="en-US" smtClean="0"/>
              <a:t>9</a:t>
            </a:fld>
            <a:endParaRPr lang="en-US"/>
          </a:p>
        </p:txBody>
      </p:sp>
    </p:spTree>
    <p:extLst>
      <p:ext uri="{BB962C8B-B14F-4D97-AF65-F5344CB8AC3E}">
        <p14:creationId xmlns:p14="http://schemas.microsoft.com/office/powerpoint/2010/main" val="1634902667"/>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709</TotalTime>
  <Words>3185</Words>
  <Application>Microsoft Office PowerPoint</Application>
  <PresentationFormat>Widescreen</PresentationFormat>
  <Paragraphs>593</Paragraphs>
  <Slides>69</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69</vt:i4>
      </vt:variant>
    </vt:vector>
  </HeadingPairs>
  <TitlesOfParts>
    <vt:vector size="77" baseType="lpstr">
      <vt:lpstr>Arial</vt:lpstr>
      <vt:lpstr>Calibri</vt:lpstr>
      <vt:lpstr>Cambria Math</vt:lpstr>
      <vt:lpstr>Century Gothic</vt:lpstr>
      <vt:lpstr>Times New Roman</vt:lpstr>
      <vt:lpstr>Wingdings</vt:lpstr>
      <vt:lpstr>Wingdings 3</vt:lpstr>
      <vt:lpstr>Wisp</vt:lpstr>
      <vt:lpstr>EVALUATION AND REDESIGN JENIN-NABLUS STREET (AL-SHUHADA - ARABA SECTION)</vt:lpstr>
      <vt:lpstr>Contents:</vt:lpstr>
      <vt:lpstr>CH 1 Project Description</vt:lpstr>
      <vt:lpstr>Figure 1.1: 3D Map of Al-Shuhada – Araba Street</vt:lpstr>
      <vt:lpstr>PowerPoint Presentation</vt:lpstr>
      <vt:lpstr>PowerPoint Presentation</vt:lpstr>
      <vt:lpstr>Figure 1.2(a): Edge Crack</vt:lpstr>
      <vt:lpstr>CH 2 METHODOLOGY</vt:lpstr>
      <vt:lpstr>PowerPoint Presentation</vt:lpstr>
      <vt:lpstr>PowerPoint Presentation</vt:lpstr>
      <vt:lpstr>PowerPoint Presentation</vt:lpstr>
      <vt:lpstr>PowerPoint Presentation</vt:lpstr>
      <vt:lpstr>PowerPoint Presentation</vt:lpstr>
      <vt:lpstr>CH 3 DATA COLLECTION </vt:lpstr>
      <vt:lpstr>PowerPoint Presentation</vt:lpstr>
      <vt:lpstr>Figure 3.1 : Master Plan and Contour Lines of 5 m Intervals </vt:lpstr>
      <vt:lpstr>PowerPoint Presentation</vt:lpstr>
      <vt:lpstr>PowerPoint Presentation</vt:lpstr>
      <vt:lpstr>CH 4 TRAFFIC ANALYSIS</vt:lpstr>
      <vt:lpstr>PowerPoint Presentation</vt:lpstr>
      <vt:lpstr>PowerPoint Presentation</vt:lpstr>
      <vt:lpstr>PowerPoint Presentation</vt:lpstr>
      <vt:lpstr>PowerPoint Presentation</vt:lpstr>
      <vt:lpstr>PowerPoint Presentation</vt:lpstr>
      <vt:lpstr>CH 5 GEOMETRIC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 6  PAVEMENT DESIGN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 7 TRAFFIC CONTROL DEVICES  </vt:lpstr>
      <vt:lpstr>PowerPoint Presentation</vt:lpstr>
      <vt:lpstr>PowerPoint Presentation</vt:lpstr>
      <vt:lpstr>CH 8 BILL OF QUANTITY AND COST </vt:lpstr>
      <vt:lpstr>PowerPoint Presentation</vt:lpstr>
      <vt:lpstr>PowerPoint Presentation</vt:lpstr>
      <vt:lpstr>CH 9 CONCLUSION AND RECOMMENDATIONS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 AND REDESIGN JENIN-NABLUS STREET (AL-SHUHADA-ARABA SECTION)</dc:title>
  <dc:creator>jameel</dc:creator>
  <cp:lastModifiedBy>jameel</cp:lastModifiedBy>
  <cp:revision>144</cp:revision>
  <dcterms:created xsi:type="dcterms:W3CDTF">2020-05-15T09:09:25Z</dcterms:created>
  <dcterms:modified xsi:type="dcterms:W3CDTF">2021-02-02T12:39:04Z</dcterms:modified>
</cp:coreProperties>
</file>