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5" r:id="rId12"/>
    <p:sldId id="266" r:id="rId13"/>
    <p:sldId id="267" r:id="rId14"/>
    <p:sldId id="287" r:id="rId15"/>
    <p:sldId id="268" r:id="rId16"/>
    <p:sldId id="283" r:id="rId17"/>
    <p:sldId id="269" r:id="rId18"/>
    <p:sldId id="281" r:id="rId19"/>
    <p:sldId id="270" r:id="rId20"/>
    <p:sldId id="271" r:id="rId21"/>
    <p:sldId id="289" r:id="rId22"/>
    <p:sldId id="272" r:id="rId23"/>
    <p:sldId id="295" r:id="rId24"/>
    <p:sldId id="293" r:id="rId25"/>
    <p:sldId id="273" r:id="rId26"/>
    <p:sldId id="291" r:id="rId27"/>
    <p:sldId id="274" r:id="rId28"/>
    <p:sldId id="275" r:id="rId29"/>
    <p:sldId id="276" r:id="rId30"/>
    <p:sldId id="277" r:id="rId31"/>
    <p:sldId id="278" r:id="rId32"/>
    <p:sldId id="279" r:id="rId3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7FB659-6F14-4C84-89C7-7B1CF2669A66}" v="574" dt="2026-06-11T16:25:28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usef Hanna" userId="ce4d5f55412d42c7" providerId="Windows Live" clId="Web-{5E7FB659-6F14-4C84-89C7-7B1CF2669A66}"/>
    <pc:docChg chg="addSld delSld modSld">
      <pc:chgData name="Yousef Hanna" userId="ce4d5f55412d42c7" providerId="Windows Live" clId="Web-{5E7FB659-6F14-4C84-89C7-7B1CF2669A66}" dt="2026-06-11T16:25:28.001" v="544" actId="14100"/>
      <pc:docMkLst>
        <pc:docMk/>
      </pc:docMkLst>
      <pc:sldChg chg="addSp delSp">
        <pc:chgData name="Yousef Hanna" userId="ce4d5f55412d42c7" providerId="Windows Live" clId="Web-{5E7FB659-6F14-4C84-89C7-7B1CF2669A66}" dt="2026-06-11T09:37:25.006" v="77"/>
        <pc:sldMkLst>
          <pc:docMk/>
          <pc:sldMk cId="0" sldId="264"/>
        </pc:sldMkLst>
        <pc:spChg chg="add del">
          <ac:chgData name="Yousef Hanna" userId="ce4d5f55412d42c7" providerId="Windows Live" clId="Web-{5E7FB659-6F14-4C84-89C7-7B1CF2669A66}" dt="2026-06-11T09:37:25.006" v="77"/>
          <ac:spMkLst>
            <pc:docMk/>
            <pc:sldMk cId="0" sldId="264"/>
            <ac:spMk id="10" creationId="{C1AC0B8B-5034-A37C-1AAD-4DD2BC74FE03}"/>
          </ac:spMkLst>
        </pc:spChg>
      </pc:sldChg>
      <pc:sldChg chg="delSp">
        <pc:chgData name="Yousef Hanna" userId="ce4d5f55412d42c7" providerId="Windows Live" clId="Web-{5E7FB659-6F14-4C84-89C7-7B1CF2669A66}" dt="2026-06-11T09:24:48.744" v="32"/>
        <pc:sldMkLst>
          <pc:docMk/>
          <pc:sldMk cId="0" sldId="265"/>
        </pc:sldMkLst>
        <pc:picChg chg="del">
          <ac:chgData name="Yousef Hanna" userId="ce4d5f55412d42c7" providerId="Windows Live" clId="Web-{5E7FB659-6F14-4C84-89C7-7B1CF2669A66}" dt="2026-06-11T09:24:48.744" v="32"/>
          <ac:picMkLst>
            <pc:docMk/>
            <pc:sldMk cId="0" sldId="265"/>
            <ac:picMk id="13" creationId="{00000000-0000-0000-0000-000000000000}"/>
          </ac:picMkLst>
        </pc:picChg>
      </pc:sldChg>
      <pc:sldChg chg="addSp delSp modSp">
        <pc:chgData name="Yousef Hanna" userId="ce4d5f55412d42c7" providerId="Windows Live" clId="Web-{5E7FB659-6F14-4C84-89C7-7B1CF2669A66}" dt="2026-06-11T10:20:15.301" v="131" actId="14100"/>
        <pc:sldMkLst>
          <pc:docMk/>
          <pc:sldMk cId="0" sldId="267"/>
        </pc:sldMkLst>
        <pc:spChg chg="mod">
          <ac:chgData name="Yousef Hanna" userId="ce4d5f55412d42c7" providerId="Windows Live" clId="Web-{5E7FB659-6F14-4C84-89C7-7B1CF2669A66}" dt="2026-06-11T10:03:26.812" v="87" actId="20577"/>
          <ac:spMkLst>
            <pc:docMk/>
            <pc:sldMk cId="0" sldId="267"/>
            <ac:spMk id="2" creationId="{00000000-0000-0000-0000-000000000000}"/>
          </ac:spMkLst>
        </pc:spChg>
        <pc:spChg chg="mod">
          <ac:chgData name="Yousef Hanna" userId="ce4d5f55412d42c7" providerId="Windows Live" clId="Web-{5E7FB659-6F14-4C84-89C7-7B1CF2669A66}" dt="2026-06-11T10:09:54.873" v="113" actId="14100"/>
          <ac:spMkLst>
            <pc:docMk/>
            <pc:sldMk cId="0" sldId="267"/>
            <ac:spMk id="5" creationId="{00000000-0000-0000-0000-000000000000}"/>
          </ac:spMkLst>
        </pc:spChg>
        <pc:spChg chg="del">
          <ac:chgData name="Yousef Hanna" userId="ce4d5f55412d42c7" providerId="Windows Live" clId="Web-{5E7FB659-6F14-4C84-89C7-7B1CF2669A66}" dt="2026-06-11T10:07:36.852" v="100"/>
          <ac:spMkLst>
            <pc:docMk/>
            <pc:sldMk cId="0" sldId="267"/>
            <ac:spMk id="8" creationId="{00000000-0000-0000-0000-000000000000}"/>
          </ac:spMkLst>
        </pc:spChg>
        <pc:spChg chg="del mod">
          <ac:chgData name="Yousef Hanna" userId="ce4d5f55412d42c7" providerId="Windows Live" clId="Web-{5E7FB659-6F14-4C84-89C7-7B1CF2669A66}" dt="2026-06-11T10:07:51.821" v="107"/>
          <ac:spMkLst>
            <pc:docMk/>
            <pc:sldMk cId="0" sldId="267"/>
            <ac:spMk id="9" creationId="{00000000-0000-0000-0000-000000000000}"/>
          </ac:spMkLst>
        </pc:spChg>
        <pc:spChg chg="add del">
          <ac:chgData name="Yousef Hanna" userId="ce4d5f55412d42c7" providerId="Windows Live" clId="Web-{5E7FB659-6F14-4C84-89C7-7B1CF2669A66}" dt="2026-06-11T10:10:12.654" v="115"/>
          <ac:spMkLst>
            <pc:docMk/>
            <pc:sldMk cId="0" sldId="267"/>
            <ac:spMk id="11" creationId="{39CC2E8B-3599-3096-4B4D-44D5DCC9425A}"/>
          </ac:spMkLst>
        </pc:spChg>
        <pc:spChg chg="add mod">
          <ac:chgData name="Yousef Hanna" userId="ce4d5f55412d42c7" providerId="Windows Live" clId="Web-{5E7FB659-6F14-4C84-89C7-7B1CF2669A66}" dt="2026-06-11T10:10:43.281" v="120" actId="14100"/>
          <ac:spMkLst>
            <pc:docMk/>
            <pc:sldMk cId="0" sldId="267"/>
            <ac:spMk id="12" creationId="{1CF79E81-3032-9557-1FF2-D016F58405A8}"/>
          </ac:spMkLst>
        </pc:spChg>
        <pc:spChg chg="add mod">
          <ac:chgData name="Yousef Hanna" userId="ce4d5f55412d42c7" providerId="Windows Live" clId="Web-{5E7FB659-6F14-4C84-89C7-7B1CF2669A66}" dt="2026-06-11T10:11:33.798" v="128" actId="20577"/>
          <ac:spMkLst>
            <pc:docMk/>
            <pc:sldMk cId="0" sldId="267"/>
            <ac:spMk id="13" creationId="{F2448123-E83E-DEC9-349B-4CEB84325123}"/>
          </ac:spMkLst>
        </pc:spChg>
        <pc:picChg chg="mod">
          <ac:chgData name="Yousef Hanna" userId="ce4d5f55412d42c7" providerId="Windows Live" clId="Web-{5E7FB659-6F14-4C84-89C7-7B1CF2669A66}" dt="2026-06-11T10:20:15.301" v="131" actId="14100"/>
          <ac:picMkLst>
            <pc:docMk/>
            <pc:sldMk cId="0" sldId="267"/>
            <ac:picMk id="4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0:11:18.094" v="122" actId="1076"/>
          <ac:picMkLst>
            <pc:docMk/>
            <pc:sldMk cId="0" sldId="267"/>
            <ac:picMk id="7" creationId="{00000000-0000-0000-0000-000000000000}"/>
          </ac:picMkLst>
        </pc:picChg>
        <pc:picChg chg="del">
          <ac:chgData name="Yousef Hanna" userId="ce4d5f55412d42c7" providerId="Windows Live" clId="Web-{5E7FB659-6F14-4C84-89C7-7B1CF2669A66}" dt="2026-06-11T10:07:46.087" v="102"/>
          <ac:picMkLst>
            <pc:docMk/>
            <pc:sldMk cId="0" sldId="267"/>
            <ac:picMk id="10" creationId="{00000000-0000-0000-0000-000000000000}"/>
          </ac:picMkLst>
        </pc:picChg>
      </pc:sldChg>
      <pc:sldChg chg="addSp">
        <pc:chgData name="Yousef Hanna" userId="ce4d5f55412d42c7" providerId="Windows Live" clId="Web-{5E7FB659-6F14-4C84-89C7-7B1CF2669A66}" dt="2026-06-11T10:41:10.221" v="207"/>
        <pc:sldMkLst>
          <pc:docMk/>
          <pc:sldMk cId="0" sldId="272"/>
        </pc:sldMkLst>
        <pc:spChg chg="add">
          <ac:chgData name="Yousef Hanna" userId="ce4d5f55412d42c7" providerId="Windows Live" clId="Web-{5E7FB659-6F14-4C84-89C7-7B1CF2669A66}" dt="2026-06-11T10:41:10.221" v="207"/>
          <ac:spMkLst>
            <pc:docMk/>
            <pc:sldMk cId="0" sldId="272"/>
            <ac:spMk id="11" creationId="{2D757208-64F2-2E2D-63BD-9D4652E6B926}"/>
          </ac:spMkLst>
        </pc:spChg>
      </pc:sldChg>
      <pc:sldChg chg="modSp">
        <pc:chgData name="Yousef Hanna" userId="ce4d5f55412d42c7" providerId="Windows Live" clId="Web-{5E7FB659-6F14-4C84-89C7-7B1CF2669A66}" dt="2026-06-11T16:06:37.037" v="539" actId="14100"/>
        <pc:sldMkLst>
          <pc:docMk/>
          <pc:sldMk cId="0" sldId="273"/>
        </pc:sldMkLst>
        <pc:picChg chg="mod">
          <ac:chgData name="Yousef Hanna" userId="ce4d5f55412d42c7" providerId="Windows Live" clId="Web-{5E7FB659-6F14-4C84-89C7-7B1CF2669A66}" dt="2026-06-11T16:06:09.646" v="532" actId="14100"/>
          <ac:picMkLst>
            <pc:docMk/>
            <pc:sldMk cId="0" sldId="273"/>
            <ac:picMk id="6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6:06:20.756" v="535" actId="14100"/>
          <ac:picMkLst>
            <pc:docMk/>
            <pc:sldMk cId="0" sldId="273"/>
            <ac:picMk id="9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6:06:31.037" v="537" actId="14100"/>
          <ac:picMkLst>
            <pc:docMk/>
            <pc:sldMk cId="0" sldId="273"/>
            <ac:picMk id="12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6:06:37.037" v="539" actId="14100"/>
          <ac:picMkLst>
            <pc:docMk/>
            <pc:sldMk cId="0" sldId="273"/>
            <ac:picMk id="15" creationId="{00000000-0000-0000-0000-000000000000}"/>
          </ac:picMkLst>
        </pc:picChg>
      </pc:sldChg>
      <pc:sldChg chg="modSp">
        <pc:chgData name="Yousef Hanna" userId="ce4d5f55412d42c7" providerId="Windows Live" clId="Web-{5E7FB659-6F14-4C84-89C7-7B1CF2669A66}" dt="2026-06-11T10:42:28.208" v="209" actId="20577"/>
        <pc:sldMkLst>
          <pc:docMk/>
          <pc:sldMk cId="0" sldId="278"/>
        </pc:sldMkLst>
        <pc:spChg chg="mod">
          <ac:chgData name="Yousef Hanna" userId="ce4d5f55412d42c7" providerId="Windows Live" clId="Web-{5E7FB659-6F14-4C84-89C7-7B1CF2669A66}" dt="2026-06-11T10:42:28.208" v="209" actId="20577"/>
          <ac:spMkLst>
            <pc:docMk/>
            <pc:sldMk cId="0" sldId="278"/>
            <ac:spMk id="23" creationId="{00000000-0000-0000-0000-000000000000}"/>
          </ac:spMkLst>
        </pc:spChg>
      </pc:sldChg>
      <pc:sldChg chg="new del">
        <pc:chgData name="Yousef Hanna" userId="ce4d5f55412d42c7" providerId="Windows Live" clId="Web-{5E7FB659-6F14-4C84-89C7-7B1CF2669A66}" dt="2026-06-11T08:53:30.189" v="4"/>
        <pc:sldMkLst>
          <pc:docMk/>
          <pc:sldMk cId="303021992" sldId="280"/>
        </pc:sldMkLst>
      </pc:sldChg>
      <pc:sldChg chg="modSp add">
        <pc:chgData name="Yousef Hanna" userId="ce4d5f55412d42c7" providerId="Windows Live" clId="Web-{5E7FB659-6F14-4C84-89C7-7B1CF2669A66}" dt="2026-06-11T10:39:15.514" v="206" actId="14100"/>
        <pc:sldMkLst>
          <pc:docMk/>
          <pc:sldMk cId="1200348612" sldId="281"/>
        </pc:sldMkLst>
        <pc:spChg chg="mod">
          <ac:chgData name="Yousef Hanna" userId="ce4d5f55412d42c7" providerId="Windows Live" clId="Web-{5E7FB659-6F14-4C84-89C7-7B1CF2669A66}" dt="2026-06-11T08:53:53.643" v="6" actId="20577"/>
          <ac:spMkLst>
            <pc:docMk/>
            <pc:sldMk cId="1200348612" sldId="281"/>
            <ac:spMk id="5" creationId="{00000000-0000-0000-0000-000000000000}"/>
          </ac:spMkLst>
        </pc:spChg>
        <pc:picChg chg="mod">
          <ac:chgData name="Yousef Hanna" userId="ce4d5f55412d42c7" providerId="Windows Live" clId="Web-{5E7FB659-6F14-4C84-89C7-7B1CF2669A66}" dt="2026-06-11T10:39:15.514" v="206" actId="14100"/>
          <ac:picMkLst>
            <pc:docMk/>
            <pc:sldMk cId="1200348612" sldId="281"/>
            <ac:picMk id="6" creationId="{00000000-0000-0000-0000-000000000000}"/>
          </ac:picMkLst>
        </pc:picChg>
      </pc:sldChg>
      <pc:sldChg chg="new del">
        <pc:chgData name="Yousef Hanna" userId="ce4d5f55412d42c7" providerId="Windows Live" clId="Web-{5E7FB659-6F14-4C84-89C7-7B1CF2669A66}" dt="2026-06-11T09:02:07.584" v="11"/>
        <pc:sldMkLst>
          <pc:docMk/>
          <pc:sldMk cId="2472139360" sldId="282"/>
        </pc:sldMkLst>
      </pc:sldChg>
      <pc:sldChg chg="new del">
        <pc:chgData name="Yousef Hanna" userId="ce4d5f55412d42c7" providerId="Windows Live" clId="Web-{5E7FB659-6F14-4C84-89C7-7B1CF2669A66}" dt="2026-06-11T08:58:56.930" v="8"/>
        <pc:sldMkLst>
          <pc:docMk/>
          <pc:sldMk cId="4080907157" sldId="282"/>
        </pc:sldMkLst>
      </pc:sldChg>
      <pc:sldChg chg="modSp add">
        <pc:chgData name="Yousef Hanna" userId="ce4d5f55412d42c7" providerId="Windows Live" clId="Web-{5E7FB659-6F14-4C84-89C7-7B1CF2669A66}" dt="2026-06-11T09:24:24.353" v="31" actId="14100"/>
        <pc:sldMkLst>
          <pc:docMk/>
          <pc:sldMk cId="1130544565" sldId="283"/>
        </pc:sldMkLst>
        <pc:spChg chg="mod">
          <ac:chgData name="Yousef Hanna" userId="ce4d5f55412d42c7" providerId="Windows Live" clId="Web-{5E7FB659-6F14-4C84-89C7-7B1CF2669A66}" dt="2026-06-11T09:03:00.775" v="28" actId="20577"/>
          <ac:spMkLst>
            <pc:docMk/>
            <pc:sldMk cId="1130544565" sldId="283"/>
            <ac:spMk id="2" creationId="{00000000-0000-0000-0000-000000000000}"/>
          </ac:spMkLst>
        </pc:spChg>
        <pc:picChg chg="mod">
          <ac:chgData name="Yousef Hanna" userId="ce4d5f55412d42c7" providerId="Windows Live" clId="Web-{5E7FB659-6F14-4C84-89C7-7B1CF2669A66}" dt="2026-06-11T09:24:24.353" v="31" actId="14100"/>
          <ac:picMkLst>
            <pc:docMk/>
            <pc:sldMk cId="1130544565" sldId="283"/>
            <ac:picMk id="3" creationId="{00000000-0000-0000-0000-000000000000}"/>
          </ac:picMkLst>
        </pc:picChg>
      </pc:sldChg>
      <pc:sldChg chg="new del">
        <pc:chgData name="Yousef Hanna" userId="ce4d5f55412d42c7" providerId="Windows Live" clId="Web-{5E7FB659-6F14-4C84-89C7-7B1CF2669A66}" dt="2026-06-11T09:34:43.765" v="54"/>
        <pc:sldMkLst>
          <pc:docMk/>
          <pc:sldMk cId="1423014484" sldId="284"/>
        </pc:sldMkLst>
      </pc:sldChg>
      <pc:sldChg chg="modSp add replId">
        <pc:chgData name="Yousef Hanna" userId="ce4d5f55412d42c7" providerId="Windows Live" clId="Web-{5E7FB659-6F14-4C84-89C7-7B1CF2669A66}" dt="2026-06-11T09:36:04.784" v="75" actId="20577"/>
        <pc:sldMkLst>
          <pc:docMk/>
          <pc:sldMk cId="2765098704" sldId="285"/>
        </pc:sldMkLst>
        <pc:spChg chg="mod">
          <ac:chgData name="Yousef Hanna" userId="ce4d5f55412d42c7" providerId="Windows Live" clId="Web-{5E7FB659-6F14-4C84-89C7-7B1CF2669A66}" dt="2026-06-11T09:36:04.784" v="75" actId="20577"/>
          <ac:spMkLst>
            <pc:docMk/>
            <pc:sldMk cId="2765098704" sldId="285"/>
            <ac:spMk id="2" creationId="{9721851E-2B35-5DCB-5AA8-448A2525002F}"/>
          </ac:spMkLst>
        </pc:spChg>
        <pc:picChg chg="mod">
          <ac:chgData name="Yousef Hanna" userId="ce4d5f55412d42c7" providerId="Windows Live" clId="Web-{5E7FB659-6F14-4C84-89C7-7B1CF2669A66}" dt="2026-06-11T09:35:19.423" v="55"/>
          <ac:picMkLst>
            <pc:docMk/>
            <pc:sldMk cId="2765098704" sldId="285"/>
            <ac:picMk id="3" creationId="{E3CFCCDD-1B9F-A306-292C-60D5058A5623}"/>
          </ac:picMkLst>
        </pc:picChg>
      </pc:sldChg>
      <pc:sldChg chg="new del">
        <pc:chgData name="Yousef Hanna" userId="ce4d5f55412d42c7" providerId="Windows Live" clId="Web-{5E7FB659-6F14-4C84-89C7-7B1CF2669A66}" dt="2026-06-11T10:02:24.716" v="80"/>
        <pc:sldMkLst>
          <pc:docMk/>
          <pc:sldMk cId="2256262006" sldId="286"/>
        </pc:sldMkLst>
      </pc:sldChg>
      <pc:sldChg chg="addSp delSp modSp add replId">
        <pc:chgData name="Yousef Hanna" userId="ce4d5f55412d42c7" providerId="Windows Live" clId="Web-{5E7FB659-6F14-4C84-89C7-7B1CF2669A66}" dt="2026-06-11T10:04:16.282" v="98"/>
        <pc:sldMkLst>
          <pc:docMk/>
          <pc:sldMk cId="3429534309" sldId="287"/>
        </pc:sldMkLst>
        <pc:spChg chg="mod">
          <ac:chgData name="Yousef Hanna" userId="ce4d5f55412d42c7" providerId="Windows Live" clId="Web-{5E7FB659-6F14-4C84-89C7-7B1CF2669A66}" dt="2026-06-11T10:03:44.625" v="97" actId="20577"/>
          <ac:spMkLst>
            <pc:docMk/>
            <pc:sldMk cId="3429534309" sldId="287"/>
            <ac:spMk id="2" creationId="{6A3D1D04-70C8-F9B2-6095-76D7B561AA91}"/>
          </ac:spMkLst>
        </pc:spChg>
        <pc:picChg chg="mod">
          <ac:chgData name="Yousef Hanna" userId="ce4d5f55412d42c7" providerId="Windows Live" clId="Web-{5E7FB659-6F14-4C84-89C7-7B1CF2669A66}" dt="2026-06-11T10:04:16.282" v="98"/>
          <ac:picMkLst>
            <pc:docMk/>
            <pc:sldMk cId="3429534309" sldId="287"/>
            <ac:picMk id="3" creationId="{CD287A32-3C9C-CF80-F922-078B85C3087E}"/>
          </ac:picMkLst>
        </pc:picChg>
        <pc:picChg chg="add del">
          <ac:chgData name="Yousef Hanna" userId="ce4d5f55412d42c7" providerId="Windows Live" clId="Web-{5E7FB659-6F14-4C84-89C7-7B1CF2669A66}" dt="2026-06-11T10:02:40.654" v="82"/>
          <ac:picMkLst>
            <pc:docMk/>
            <pc:sldMk cId="3429534309" sldId="287"/>
            <ac:picMk id="5" creationId="{957AB68C-BA2F-B1B6-327D-987F520388AE}"/>
          </ac:picMkLst>
        </pc:picChg>
      </pc:sldChg>
      <pc:sldChg chg="new del">
        <pc:chgData name="Yousef Hanna" userId="ce4d5f55412d42c7" providerId="Windows Live" clId="Web-{5E7FB659-6F14-4C84-89C7-7B1CF2669A66}" dt="2026-06-11T10:22:27.134" v="135"/>
        <pc:sldMkLst>
          <pc:docMk/>
          <pc:sldMk cId="646029456" sldId="288"/>
        </pc:sldMkLst>
      </pc:sldChg>
      <pc:sldChg chg="new del">
        <pc:chgData name="Yousef Hanna" userId="ce4d5f55412d42c7" providerId="Windows Live" clId="Web-{5E7FB659-6F14-4C84-89C7-7B1CF2669A66}" dt="2026-06-11T15:21:36.531" v="212"/>
        <pc:sldMkLst>
          <pc:docMk/>
          <pc:sldMk cId="1787083695" sldId="288"/>
        </pc:sldMkLst>
      </pc:sldChg>
      <pc:sldChg chg="modSp add del replId">
        <pc:chgData name="Yousef Hanna" userId="ce4d5f55412d42c7" providerId="Windows Live" clId="Web-{5E7FB659-6F14-4C84-89C7-7B1CF2669A66}" dt="2026-06-11T10:41:27.941" v="208"/>
        <pc:sldMkLst>
          <pc:docMk/>
          <pc:sldMk cId="698391827" sldId="289"/>
        </pc:sldMkLst>
        <pc:spChg chg="mod">
          <ac:chgData name="Yousef Hanna" userId="ce4d5f55412d42c7" providerId="Windows Live" clId="Web-{5E7FB659-6F14-4C84-89C7-7B1CF2669A66}" dt="2026-06-11T10:22:40.322" v="143" actId="20577"/>
          <ac:spMkLst>
            <pc:docMk/>
            <pc:sldMk cId="698391827" sldId="289"/>
            <ac:spMk id="2" creationId="{75AEA11C-DC23-C115-17C1-DA60A2C97E98}"/>
          </ac:spMkLst>
        </pc:spChg>
        <pc:spChg chg="mod">
          <ac:chgData name="Yousef Hanna" userId="ce4d5f55412d42c7" providerId="Windows Live" clId="Web-{5E7FB659-6F14-4C84-89C7-7B1CF2669A66}" dt="2026-06-11T10:23:14.870" v="152" actId="20577"/>
          <ac:spMkLst>
            <pc:docMk/>
            <pc:sldMk cId="698391827" sldId="289"/>
            <ac:spMk id="5" creationId="{E6066D88-7937-C102-2E4F-2FD7416F62B9}"/>
          </ac:spMkLst>
        </pc:spChg>
        <pc:spChg chg="mod">
          <ac:chgData name="Yousef Hanna" userId="ce4d5f55412d42c7" providerId="Windows Live" clId="Web-{5E7FB659-6F14-4C84-89C7-7B1CF2669A66}" dt="2026-06-11T10:24:14.638" v="165" actId="20577"/>
          <ac:spMkLst>
            <pc:docMk/>
            <pc:sldMk cId="698391827" sldId="289"/>
            <ac:spMk id="8" creationId="{EAC85B87-A6FB-968B-1600-E13D5ECCA74D}"/>
          </ac:spMkLst>
        </pc:spChg>
        <pc:spChg chg="mod">
          <ac:chgData name="Yousef Hanna" userId="ce4d5f55412d42c7" providerId="Windows Live" clId="Web-{5E7FB659-6F14-4C84-89C7-7B1CF2669A66}" dt="2026-06-11T10:38:53.529" v="205" actId="20577"/>
          <ac:spMkLst>
            <pc:docMk/>
            <pc:sldMk cId="698391827" sldId="289"/>
            <ac:spMk id="11" creationId="{4BBF6824-AD53-4CF7-CA1B-1F9BEFC6A2D2}"/>
          </ac:spMkLst>
        </pc:spChg>
        <pc:picChg chg="mod">
          <ac:chgData name="Yousef Hanna" userId="ce4d5f55412d42c7" providerId="Windows Live" clId="Web-{5E7FB659-6F14-4C84-89C7-7B1CF2669A66}" dt="2026-06-11T10:23:44.730" v="155" actId="14100"/>
          <ac:picMkLst>
            <pc:docMk/>
            <pc:sldMk cId="698391827" sldId="289"/>
            <ac:picMk id="6" creationId="{09D14DF7-F0B2-A533-055B-57BC584C04CE}"/>
          </ac:picMkLst>
        </pc:picChg>
        <pc:picChg chg="mod">
          <ac:chgData name="Yousef Hanna" userId="ce4d5f55412d42c7" providerId="Windows Live" clId="Web-{5E7FB659-6F14-4C84-89C7-7B1CF2669A66}" dt="2026-06-11T10:25:57.954" v="168" actId="14100"/>
          <ac:picMkLst>
            <pc:docMk/>
            <pc:sldMk cId="698391827" sldId="289"/>
            <ac:picMk id="9" creationId="{0F82C344-7132-2A96-60FF-488BE5B1AAB8}"/>
          </ac:picMkLst>
        </pc:picChg>
      </pc:sldChg>
      <pc:sldChg chg="addSp delSp modSp add">
        <pc:chgData name="Yousef Hanna" userId="ce4d5f55412d42c7" providerId="Windows Live" clId="Web-{5E7FB659-6F14-4C84-89C7-7B1CF2669A66}" dt="2026-06-11T15:32:56.494" v="386" actId="20577"/>
        <pc:sldMkLst>
          <pc:docMk/>
          <pc:sldMk cId="4142318452" sldId="289"/>
        </pc:sldMkLst>
        <pc:spChg chg="mod">
          <ac:chgData name="Yousef Hanna" userId="ce4d5f55412d42c7" providerId="Windows Live" clId="Web-{5E7FB659-6F14-4C84-89C7-7B1CF2669A66}" dt="2026-06-11T15:22:17.361" v="232" actId="20577"/>
          <ac:spMkLst>
            <pc:docMk/>
            <pc:sldMk cId="4142318452" sldId="289"/>
            <ac:spMk id="2" creationId="{00000000-0000-0000-0000-000000000000}"/>
          </ac:spMkLst>
        </pc:spChg>
        <pc:spChg chg="add mod">
          <ac:chgData name="Yousef Hanna" userId="ce4d5f55412d42c7" providerId="Windows Live" clId="Web-{5E7FB659-6F14-4C84-89C7-7B1CF2669A66}" dt="2026-06-11T15:32:56.494" v="386" actId="20577"/>
          <ac:spMkLst>
            <pc:docMk/>
            <pc:sldMk cId="4142318452" sldId="289"/>
            <ac:spMk id="4" creationId="{C838F012-9903-984C-425E-37C1299673C5}"/>
          </ac:spMkLst>
        </pc:spChg>
        <pc:spChg chg="add mod">
          <ac:chgData name="Yousef Hanna" userId="ce4d5f55412d42c7" providerId="Windows Live" clId="Web-{5E7FB659-6F14-4C84-89C7-7B1CF2669A66}" dt="2026-06-11T15:31:54.632" v="382" actId="20577"/>
          <ac:spMkLst>
            <pc:docMk/>
            <pc:sldMk cId="4142318452" sldId="289"/>
            <ac:spMk id="5" creationId="{05BE7B2F-BCB3-D4FF-444B-9E20899EDC1C}"/>
          </ac:spMkLst>
        </pc:spChg>
        <pc:picChg chg="del">
          <ac:chgData name="Yousef Hanna" userId="ce4d5f55412d42c7" providerId="Windows Live" clId="Web-{5E7FB659-6F14-4C84-89C7-7B1CF2669A66}" dt="2026-06-11T15:22:00.141" v="230"/>
          <ac:picMkLst>
            <pc:docMk/>
            <pc:sldMk cId="4142318452" sldId="289"/>
            <ac:picMk id="3" creationId="{00000000-0000-0000-0000-000000000000}"/>
          </ac:picMkLst>
        </pc:picChg>
      </pc:sldChg>
      <pc:sldChg chg="add del">
        <pc:chgData name="Yousef Hanna" userId="ce4d5f55412d42c7" providerId="Windows Live" clId="Web-{5E7FB659-6F14-4C84-89C7-7B1CF2669A66}" dt="2026-06-11T15:22:26.142" v="234"/>
        <pc:sldMkLst>
          <pc:docMk/>
          <pc:sldMk cId="341112881" sldId="290"/>
        </pc:sldMkLst>
      </pc:sldChg>
      <pc:sldChg chg="new del">
        <pc:chgData name="Yousef Hanna" userId="ce4d5f55412d42c7" providerId="Windows Live" clId="Web-{5E7FB659-6F14-4C84-89C7-7B1CF2669A66}" dt="2026-06-11T15:41:19.043" v="389"/>
        <pc:sldMkLst>
          <pc:docMk/>
          <pc:sldMk cId="2805351697" sldId="290"/>
        </pc:sldMkLst>
      </pc:sldChg>
      <pc:sldChg chg="modSp add replId">
        <pc:chgData name="Yousef Hanna" userId="ce4d5f55412d42c7" providerId="Windows Live" clId="Web-{5E7FB659-6F14-4C84-89C7-7B1CF2669A66}" dt="2026-06-11T16:00:23.352" v="480"/>
        <pc:sldMkLst>
          <pc:docMk/>
          <pc:sldMk cId="1539909640" sldId="291"/>
        </pc:sldMkLst>
        <pc:spChg chg="mod">
          <ac:chgData name="Yousef Hanna" userId="ce4d5f55412d42c7" providerId="Windows Live" clId="Web-{5E7FB659-6F14-4C84-89C7-7B1CF2669A66}" dt="2026-06-11T15:55:44.091" v="449" actId="20577"/>
          <ac:spMkLst>
            <pc:docMk/>
            <pc:sldMk cId="1539909640" sldId="291"/>
            <ac:spMk id="5" creationId="{AB877008-79F3-5F70-25B5-BE7C07C1EBA1}"/>
          </ac:spMkLst>
        </pc:spChg>
        <pc:spChg chg="mod">
          <ac:chgData name="Yousef Hanna" userId="ce4d5f55412d42c7" providerId="Windows Live" clId="Web-{5E7FB659-6F14-4C84-89C7-7B1CF2669A66}" dt="2026-06-11T15:56:55.625" v="456" actId="20577"/>
          <ac:spMkLst>
            <pc:docMk/>
            <pc:sldMk cId="1539909640" sldId="291"/>
            <ac:spMk id="8" creationId="{43B15BD8-2CCF-3ACC-9C2F-96B8859AD0AD}"/>
          </ac:spMkLst>
        </pc:spChg>
        <pc:spChg chg="mod">
          <ac:chgData name="Yousef Hanna" userId="ce4d5f55412d42c7" providerId="Windows Live" clId="Web-{5E7FB659-6F14-4C84-89C7-7B1CF2669A66}" dt="2026-06-11T15:57:14.204" v="462" actId="20577"/>
          <ac:spMkLst>
            <pc:docMk/>
            <pc:sldMk cId="1539909640" sldId="291"/>
            <ac:spMk id="11" creationId="{722D863A-4F20-8828-7446-FEDA3C5B2914}"/>
          </ac:spMkLst>
        </pc:spChg>
        <pc:spChg chg="mod">
          <ac:chgData name="Yousef Hanna" userId="ce4d5f55412d42c7" providerId="Windows Live" clId="Web-{5E7FB659-6F14-4C84-89C7-7B1CF2669A66}" dt="2026-06-11T16:00:06.445" v="479" actId="20577"/>
          <ac:spMkLst>
            <pc:docMk/>
            <pc:sldMk cId="1539909640" sldId="291"/>
            <ac:spMk id="14" creationId="{6B97196F-7B72-14AA-DB86-6D409EB5691E}"/>
          </ac:spMkLst>
        </pc:spChg>
        <pc:picChg chg="mod">
          <ac:chgData name="Yousef Hanna" userId="ce4d5f55412d42c7" providerId="Windows Live" clId="Web-{5E7FB659-6F14-4C84-89C7-7B1CF2669A66}" dt="2026-06-11T15:56:05.983" v="450"/>
          <ac:picMkLst>
            <pc:docMk/>
            <pc:sldMk cId="1539909640" sldId="291"/>
            <ac:picMk id="6" creationId="{6E712777-FEF9-DE1D-3CCE-8BBA11BB9B06}"/>
          </ac:picMkLst>
        </pc:picChg>
        <pc:picChg chg="mod">
          <ac:chgData name="Yousef Hanna" userId="ce4d5f55412d42c7" providerId="Windows Live" clId="Web-{5E7FB659-6F14-4C84-89C7-7B1CF2669A66}" dt="2026-06-11T15:56:46.047" v="451"/>
          <ac:picMkLst>
            <pc:docMk/>
            <pc:sldMk cId="1539909640" sldId="291"/>
            <ac:picMk id="9" creationId="{AC4AC898-4B37-A876-F820-CB9FCDF56FF1}"/>
          </ac:picMkLst>
        </pc:picChg>
        <pc:picChg chg="mod">
          <ac:chgData name="Yousef Hanna" userId="ce4d5f55412d42c7" providerId="Windows Live" clId="Web-{5E7FB659-6F14-4C84-89C7-7B1CF2669A66}" dt="2026-06-11T15:58:47.770" v="464" actId="14100"/>
          <ac:picMkLst>
            <pc:docMk/>
            <pc:sldMk cId="1539909640" sldId="291"/>
            <ac:picMk id="12" creationId="{D9AA842F-5FF2-74CC-DEFE-91E235A6133D}"/>
          </ac:picMkLst>
        </pc:picChg>
        <pc:picChg chg="mod">
          <ac:chgData name="Yousef Hanna" userId="ce4d5f55412d42c7" providerId="Windows Live" clId="Web-{5E7FB659-6F14-4C84-89C7-7B1CF2669A66}" dt="2026-06-11T16:00:23.352" v="480"/>
          <ac:picMkLst>
            <pc:docMk/>
            <pc:sldMk cId="1539909640" sldId="291"/>
            <ac:picMk id="15" creationId="{D795D6C3-E7AA-B5F7-B1F1-0072FE7585B7}"/>
          </ac:picMkLst>
        </pc:picChg>
      </pc:sldChg>
      <pc:sldChg chg="new del">
        <pc:chgData name="Yousef Hanna" userId="ce4d5f55412d42c7" providerId="Windows Live" clId="Web-{5E7FB659-6F14-4C84-89C7-7B1CF2669A66}" dt="2026-06-11T15:41:37.810" v="392"/>
        <pc:sldMkLst>
          <pc:docMk/>
          <pc:sldMk cId="768661927" sldId="292"/>
        </pc:sldMkLst>
      </pc:sldChg>
      <pc:sldChg chg="modSp add">
        <pc:chgData name="Yousef Hanna" userId="ce4d5f55412d42c7" providerId="Windows Live" clId="Web-{5E7FB659-6F14-4C84-89C7-7B1CF2669A66}" dt="2026-06-11T16:01:27.745" v="483" actId="14100"/>
        <pc:sldMkLst>
          <pc:docMk/>
          <pc:sldMk cId="2737955055" sldId="293"/>
        </pc:sldMkLst>
        <pc:spChg chg="mod">
          <ac:chgData name="Yousef Hanna" userId="ce4d5f55412d42c7" providerId="Windows Live" clId="Web-{5E7FB659-6F14-4C84-89C7-7B1CF2669A66}" dt="2026-06-11T15:41:59.482" v="403" actId="20577"/>
          <ac:spMkLst>
            <pc:docMk/>
            <pc:sldMk cId="2737955055" sldId="293"/>
            <ac:spMk id="5" creationId="{00000000-0000-0000-0000-000000000000}"/>
          </ac:spMkLst>
        </pc:spChg>
        <pc:spChg chg="mod">
          <ac:chgData name="Yousef Hanna" userId="ce4d5f55412d42c7" providerId="Windows Live" clId="Web-{5E7FB659-6F14-4C84-89C7-7B1CF2669A66}" dt="2026-06-11T15:42:11.983" v="408" actId="20577"/>
          <ac:spMkLst>
            <pc:docMk/>
            <pc:sldMk cId="2737955055" sldId="293"/>
            <ac:spMk id="8" creationId="{00000000-0000-0000-0000-000000000000}"/>
          </ac:spMkLst>
        </pc:spChg>
        <pc:spChg chg="mod">
          <ac:chgData name="Yousef Hanna" userId="ce4d5f55412d42c7" providerId="Windows Live" clId="Web-{5E7FB659-6F14-4C84-89C7-7B1CF2669A66}" dt="2026-06-11T15:42:29.702" v="422" actId="20577"/>
          <ac:spMkLst>
            <pc:docMk/>
            <pc:sldMk cId="2737955055" sldId="293"/>
            <ac:spMk id="11" creationId="{00000000-0000-0000-0000-000000000000}"/>
          </ac:spMkLst>
        </pc:spChg>
        <pc:spChg chg="mod">
          <ac:chgData name="Yousef Hanna" userId="ce4d5f55412d42c7" providerId="Windows Live" clId="Web-{5E7FB659-6F14-4C84-89C7-7B1CF2669A66}" dt="2026-06-11T15:42:49.109" v="428" actId="20577"/>
          <ac:spMkLst>
            <pc:docMk/>
            <pc:sldMk cId="2737955055" sldId="293"/>
            <ac:spMk id="14" creationId="{00000000-0000-0000-0000-000000000000}"/>
          </ac:spMkLst>
        </pc:spChg>
        <pc:picChg chg="mod">
          <ac:chgData name="Yousef Hanna" userId="ce4d5f55412d42c7" providerId="Windows Live" clId="Web-{5E7FB659-6F14-4C84-89C7-7B1CF2669A66}" dt="2026-06-11T16:01:11.385" v="482" actId="14100"/>
          <ac:picMkLst>
            <pc:docMk/>
            <pc:sldMk cId="2737955055" sldId="293"/>
            <ac:picMk id="6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5:50:57.549" v="438" actId="14100"/>
          <ac:picMkLst>
            <pc:docMk/>
            <pc:sldMk cId="2737955055" sldId="293"/>
            <ac:picMk id="9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6:01:27.745" v="483" actId="14100"/>
          <ac:picMkLst>
            <pc:docMk/>
            <pc:sldMk cId="2737955055" sldId="293"/>
            <ac:picMk id="12" creationId="{00000000-0000-0000-0000-000000000000}"/>
          </ac:picMkLst>
        </pc:picChg>
        <pc:picChg chg="mod">
          <ac:chgData name="Yousef Hanna" userId="ce4d5f55412d42c7" providerId="Windows Live" clId="Web-{5E7FB659-6F14-4C84-89C7-7B1CF2669A66}" dt="2026-06-11T15:51:42.410" v="442" actId="14100"/>
          <ac:picMkLst>
            <pc:docMk/>
            <pc:sldMk cId="2737955055" sldId="293"/>
            <ac:picMk id="15" creationId="{00000000-0000-0000-0000-000000000000}"/>
          </ac:picMkLst>
        </pc:picChg>
      </pc:sldChg>
      <pc:sldChg chg="new del">
        <pc:chgData name="Yousef Hanna" userId="ce4d5f55412d42c7" providerId="Windows Live" clId="Web-{5E7FB659-6F14-4C84-89C7-7B1CF2669A66}" dt="2026-06-11T16:03:47.906" v="485"/>
        <pc:sldMkLst>
          <pc:docMk/>
          <pc:sldMk cId="2562075039" sldId="294"/>
        </pc:sldMkLst>
      </pc:sldChg>
      <pc:sldChg chg="modSp add replId">
        <pc:chgData name="Yousef Hanna" userId="ce4d5f55412d42c7" providerId="Windows Live" clId="Web-{5E7FB659-6F14-4C84-89C7-7B1CF2669A66}" dt="2026-06-11T16:25:28.001" v="544" actId="14100"/>
        <pc:sldMkLst>
          <pc:docMk/>
          <pc:sldMk cId="3952129855" sldId="295"/>
        </pc:sldMkLst>
        <pc:spChg chg="mod">
          <ac:chgData name="Yousef Hanna" userId="ce4d5f55412d42c7" providerId="Windows Live" clId="Web-{5E7FB659-6F14-4C84-89C7-7B1CF2669A66}" dt="2026-06-11T16:04:02.454" v="489" actId="20577"/>
          <ac:spMkLst>
            <pc:docMk/>
            <pc:sldMk cId="3952129855" sldId="295"/>
            <ac:spMk id="5" creationId="{5FC3B4E1-9F85-9020-C729-1C32BD48FE02}"/>
          </ac:spMkLst>
        </pc:spChg>
        <pc:spChg chg="mod">
          <ac:chgData name="Yousef Hanna" userId="ce4d5f55412d42c7" providerId="Windows Live" clId="Web-{5E7FB659-6F14-4C84-89C7-7B1CF2669A66}" dt="2026-06-11T16:04:16.814" v="501" actId="20577"/>
          <ac:spMkLst>
            <pc:docMk/>
            <pc:sldMk cId="3952129855" sldId="295"/>
            <ac:spMk id="8" creationId="{21E1197E-5748-1D48-2482-04109A6E5C54}"/>
          </ac:spMkLst>
        </pc:spChg>
        <pc:spChg chg="mod">
          <ac:chgData name="Yousef Hanna" userId="ce4d5f55412d42c7" providerId="Windows Live" clId="Web-{5E7FB659-6F14-4C84-89C7-7B1CF2669A66}" dt="2026-06-11T16:04:26.142" v="519" actId="20577"/>
          <ac:spMkLst>
            <pc:docMk/>
            <pc:sldMk cId="3952129855" sldId="295"/>
            <ac:spMk id="11" creationId="{F2ED742E-0E4B-7268-03CB-2F8ECF548D5F}"/>
          </ac:spMkLst>
        </pc:spChg>
        <pc:spChg chg="mod">
          <ac:chgData name="Yousef Hanna" userId="ce4d5f55412d42c7" providerId="Windows Live" clId="Web-{5E7FB659-6F14-4C84-89C7-7B1CF2669A66}" dt="2026-06-11T16:04:39.705" v="530" actId="20577"/>
          <ac:spMkLst>
            <pc:docMk/>
            <pc:sldMk cId="3952129855" sldId="295"/>
            <ac:spMk id="14" creationId="{BCB5DACB-D4B5-3025-5B8D-38590129EC41}"/>
          </ac:spMkLst>
        </pc:spChg>
        <pc:picChg chg="mod">
          <ac:chgData name="Yousef Hanna" userId="ce4d5f55412d42c7" providerId="Windows Live" clId="Web-{5E7FB659-6F14-4C84-89C7-7B1CF2669A66}" dt="2026-06-11T16:13:46.350" v="540"/>
          <ac:picMkLst>
            <pc:docMk/>
            <pc:sldMk cId="3952129855" sldId="295"/>
            <ac:picMk id="6" creationId="{7AB61843-3201-9E33-D3DB-59B3B5576471}"/>
          </ac:picMkLst>
        </pc:picChg>
        <pc:picChg chg="mod">
          <ac:chgData name="Yousef Hanna" userId="ce4d5f55412d42c7" providerId="Windows Live" clId="Web-{5E7FB659-6F14-4C84-89C7-7B1CF2669A66}" dt="2026-06-11T16:24:46.218" v="541"/>
          <ac:picMkLst>
            <pc:docMk/>
            <pc:sldMk cId="3952129855" sldId="295"/>
            <ac:picMk id="9" creationId="{D9BFEA81-1BDE-A929-32AD-67BBC088F4F1}"/>
          </ac:picMkLst>
        </pc:picChg>
        <pc:picChg chg="mod">
          <ac:chgData name="Yousef Hanna" userId="ce4d5f55412d42c7" providerId="Windows Live" clId="Web-{5E7FB659-6F14-4C84-89C7-7B1CF2669A66}" dt="2026-06-11T16:25:13.282" v="542"/>
          <ac:picMkLst>
            <pc:docMk/>
            <pc:sldMk cId="3952129855" sldId="295"/>
            <ac:picMk id="12" creationId="{D87E3457-81C2-86F4-F8B8-5A2A9EDEE0B7}"/>
          </ac:picMkLst>
        </pc:picChg>
        <pc:picChg chg="mod">
          <ac:chgData name="Yousef Hanna" userId="ce4d5f55412d42c7" providerId="Windows Live" clId="Web-{5E7FB659-6F14-4C84-89C7-7B1CF2669A66}" dt="2026-06-11T16:25:28.001" v="544" actId="14100"/>
          <ac:picMkLst>
            <pc:docMk/>
            <pc:sldMk cId="3952129855" sldId="295"/>
            <ac:picMk id="15" creationId="{8B1BA71E-1757-C9BC-483D-14A081A6E8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7EC6F-3CB5-4699-A262-7E8A506183D0}" type="datetimeFigureOut"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3AD42-5893-471C-9577-932054DB60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and introduce the project SmartOps, mention your names, supervisor, and the university. Take about 1-2 minutes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authentication flow. Admin creates users. Public users register as clients. JWT is issued on login, stored in localStorage, and sent as a Bearer token on every request. Explain the 3-step password recovery flow using OTP sent by email.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4BA39-BED1-2475-202A-B5DDC2569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62D22-EBDC-92AC-5D3B-4F01584AB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936E6B-9380-9108-A22D-FE56F8491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full-stack architecture: React.js web and Flutter mobile both connect over HTTPS/REST to the Express.js backend on Railway. The backend connects to MySQL and sends real-time notifications via Socket.IO. External email goes through Brevo/Nodemailer.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6C2C8-4190-49FA-9C6F-3607FF255E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27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SmartOps doesn't allow admins to create projects manually. Every project must start from a client request that gets approved. Describe the database transaction used for atomic approval, and that data visibility adapts by role.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complete request lifecycle. Client browses templates, submits request → admin reviews, can approve or reject with a reason → on approval a project is created atomically → client is notified. This is what makes SmartOps unique compared to Jira, Trello,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812FA-C407-3E4F-E8E1-9763C76EB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9C233F-5502-FCC2-81A2-CBB85C30F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F3609-9E7A-DCD7-C98B-618CE5D61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full-stack architecture: React.js web and Flutter mobile both connect over HTTPS/REST to the Express.js backend on Railway. The backend connects to MySQL and sends real-time notifications via Socket.IO. External email goes through Brevo/Nodemailer.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A3ADE-D78D-73D4-1BB1-54AD3E3E00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82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Admin assigns tasks by selecting an employee and project. The system validates that the assigned user is an employee role. A notification is sent to the employee automatically. Only the assigned employee can change task status, and the admin is notified each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full-stack architecture: React.js web and Flutter mobile both connect over HTTPS/REST to the Express.js backend on Railway. The backend connects to MySQL and sends real-time notifications via Socket.IO. External email goes through Brevo/Nodemailer.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Clients browse the template catalog and choose one when submitting a project request. This pre-populates standard fields and estimated durations, reducing the time from request to project kickoff. Admins can create, edit and delete templates.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Clients browse the template catalog and choose one when submitting a project request. This pre-populates standard fields and estimated durations, reducing the time from request to project kickoff. Admins can create, edit and delete templates.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Notifications are pushed in real-time using Socket.IO — no page refresh needed. The notification bell in the navbar updates live. Users can mark individual or all notifications as read. Describe the 6 trigger events.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Briefly walk through what you'll cover. This presentation is structured for approximately 20-25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AI module uses a rule-based scoring engine (not ML, because of insufficient historical data). It evaluates task completion rates, overdue tasks, high-priority status, and deadline pressure. It outputs a health score, risk classification, smart summary, bottleneck list, and recommendations. The ai_analysis table is ready for a future ML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full-stack architecture: React.js web and Flutter mobile both connect over HTTPS/REST to the Express.js backend on Railway. The backend connects to MySQL and sends real-time notifications via Socket.IO. External email goes through Brevo/Nodemailer.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Admin can generate task or project reports filtered by project, date range, and format (PDF for print, Excel/CSV for analysis). The report is generated from live data and includes completion rates, task breakdowns, and responsible employees.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7D3B-51C6-D77A-12C5-51A3125A2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0EBF7-7DBE-5E97-FA40-E0F895BB3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CC5C68-2A04-7FAB-56B3-835FE7E93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Flutter app connects to the same Express.js backend as the web app. JWT tokens are stored securely using flutter_secure_storage. The app uses Material Design 3 and has full feature parity with the web version.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FAD6E-BA0D-5AE6-E84A-B20EDB8C05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934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Flutter app connects to the same Express.js backend as the web app. JWT tokens are stored securely using flutter_secure_storage. The app uses Material Design 3 and has full feature parity with the web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Flutter app connects to the same Express.js backend as the web app. JWT tokens are stored securely using flutter_secure_storage. The app uses Material Design 3 and has full feature parity with the web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CD33-55A4-B365-54E6-6D128BA36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F67714-B9E5-9B5A-0220-86EB8012C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D768BD-A96E-1310-F927-759965873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Flutter app connects to the same Express.js backend as the web app. JWT tokens are stored securely using flutter_secure_storage. The app uses Material Design 3 and has full feature parity with the web version.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8B9C0-B132-780C-FF28-A72D3CEC01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932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backend and MySQL are deployed on Railway. The CI/CD pipeline triggers automatically on every GitHub push. The frontend is deployed separately on Vercel/Netlify as a static site. The Flutter app is an APK/IPA build pointing to the Railway backend URL.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feature comparison. Highlight that SmartOps is the ONLY platform in this comparison to offer client project requests AND AI project health analysis AND RBAC with a dedicated client role — all in one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honest about the limitations — this shows academic maturity. The key strength is the complete multi-platform system delivered by a two-person team in one semester. The limitations are realistic constraints (free-tier cloud, no historical ML data) not design flaws.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SMEs rely on disconnected tools, causing poor visibility, missed deadlines, and communication breakdowns. This is the gap SmartOps was built to fill.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realistic next steps. The ML AI is the most impactful — once the system has collected enough project history it can replace the rule-based module. The file attachment feature is blocked by Railway storage but would be easy to add with S3.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Summarize what was achieved. Emphasize the scale of the project — a two-person team delivering web + mobile + cloud in one semester. All requirements were met. Close by inviting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audience and invite questions. Be ready to open a live demo of the deployed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each objective. Emphasize the seven main goals of the project and how each addresses one of the problems shown on the previous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each layer: frontend (React.js SPA), mobile (Flutter cross-platform), backend (Node/Express REST API), and cloud (Railway). Highlight that both web and mobile share the same backend.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full-stack architecture: React.js web and Flutter mobile both connect over HTTPS/REST to the Express.js backend on Railway. The backend connects to MySQL and sends real-time notifications via Socket.IO. External email goes through Brevo/Nodemailer.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the 7 tables and their relationships. Point out that the ai_analysis table is designed and ready for a future ML model even though the current implementation uses rule-based scoring.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dual-layer RBAC: frontend route guards prevent navigation, backend middleware enforces authorization. Describe the security measures: bcrypt hashing, JWT, parameterized SQL, and CORS.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landing page (public) and then the role-specific dashboard. The admin dashboard shows project counts, tasks, requests pending, completion rate, and smart insights. Point out that each role sees a different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51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1097280"/>
            <a:ext cx="3657600" cy="3657600"/>
          </a:xfrm>
          <a:prstGeom prst="ellipse">
            <a:avLst/>
          </a:prstGeom>
          <a:solidFill>
            <a:srgbClr val="1E5AA8">
              <a:alpha val="20000"/>
            </a:srgbClr>
          </a:solidFill>
          <a:ln w="12700">
            <a:solidFill>
              <a:srgbClr val="1E5AA8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680960" y="-457200"/>
            <a:ext cx="2194560" cy="2194560"/>
          </a:xfrm>
          <a:prstGeom prst="ellipse">
            <a:avLst/>
          </a:prstGeom>
          <a:solidFill>
            <a:srgbClr val="1E5AA8">
              <a:alpha val="40000"/>
            </a:srgbClr>
          </a:solidFill>
          <a:ln w="12700">
            <a:solidFill>
              <a:srgbClr val="1E5AA8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274320" y="3840480"/>
            <a:ext cx="1828800" cy="18288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2000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576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36576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SmartOps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457200" y="1417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Operations Management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457200" y="20116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for SMEs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457200" y="278892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Bachelor's Graduation Project – Computer Engineering Department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31272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An-Najah National University  |  Fall 2025/2026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57200" y="3703320"/>
            <a:ext cx="3840480" cy="1005840"/>
          </a:xfrm>
          <a:prstGeom prst="rect">
            <a:avLst/>
          </a:prstGeom>
          <a:solidFill>
            <a:srgbClr val="102240"/>
          </a:solidFill>
          <a:ln w="19050">
            <a:solidFill>
              <a:srgbClr val="1E5AA8"/>
            </a:solidFill>
            <a:prstDash val="solid"/>
          </a:ln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594360" y="3749040"/>
            <a:ext cx="3566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
</a:t>
            </a:r>
            <a:endParaRPr lang="en-US" sz="10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Yousef Hanna  ·  Mahmoud Asmar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572000" y="3703320"/>
            <a:ext cx="4114800" cy="1005840"/>
          </a:xfrm>
          <a:prstGeom prst="rect">
            <a:avLst/>
          </a:prstGeom>
          <a:solidFill>
            <a:srgbClr val="102240"/>
          </a:solidFill>
          <a:ln w="19050">
            <a:solidFill>
              <a:srgbClr val="1E5AA8"/>
            </a:solidFill>
            <a:prstDash val="solid"/>
          </a:ln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4709160" y="374904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 by
</a:t>
            </a:r>
            <a:endParaRPr lang="en-US" sz="10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Amjad AbuHassan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Flow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login, registration &amp; OTP-based password recovery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2743200" cy="3383280"/>
          </a:xfrm>
          <a:prstGeom prst="roundRect">
            <a:avLst>
              <a:gd name="adj" fmla="val 2667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123444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</a:t>
            </a:r>
            <a:endParaRPr lang="en-US" sz="1200" dirty="0"/>
          </a:p>
        </p:txBody>
      </p:sp>
      <p:pic>
        <p:nvPicPr>
          <p:cNvPr id="6" name="Image 0" descr="/home/claude/screenshots/Software GP 2026/login_p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3192" y="1536192"/>
            <a:ext cx="2596896" cy="2834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46120" y="1188720"/>
            <a:ext cx="2743200" cy="3383280"/>
          </a:xfrm>
          <a:prstGeom prst="roundRect">
            <a:avLst>
              <a:gd name="adj" fmla="val 2667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3337560" y="123444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</a:t>
            </a:r>
            <a:endParaRPr lang="en-US" sz="1200" dirty="0"/>
          </a:p>
        </p:txBody>
      </p:sp>
      <p:pic>
        <p:nvPicPr>
          <p:cNvPr id="9" name="Image 1" descr="/home/claude/screenshots/Software GP 2026/register_pag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19272" y="1536192"/>
            <a:ext cx="2596896" cy="283464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172200" y="1188720"/>
            <a:ext cx="2743200" cy="3383280"/>
          </a:xfrm>
          <a:prstGeom prst="roundRect">
            <a:avLst>
              <a:gd name="adj" fmla="val 2667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263640" y="123444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OTP</a:t>
            </a:r>
            <a:endParaRPr lang="en-US" sz="1200" dirty="0"/>
          </a:p>
        </p:txBody>
      </p:sp>
      <p:pic>
        <p:nvPicPr>
          <p:cNvPr id="12" name="Image 2" descr="/home/claude/screenshots/Software GP 2026/verify_otp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45352" y="1536192"/>
            <a:ext cx="2596896" cy="283464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320040" y="4645152"/>
            <a:ext cx="8503920" cy="438912"/>
          </a:xfrm>
          <a:prstGeom prst="roundRect">
            <a:avLst>
              <a:gd name="adj" fmla="val 10417"/>
            </a:avLst>
          </a:prstGeom>
          <a:solidFill>
            <a:srgbClr val="0F2847"/>
          </a:solidFill>
          <a:ln/>
        </p:spPr>
      </p:sp>
      <p:sp>
        <p:nvSpPr>
          <p:cNvPr id="15" name="Text 9"/>
          <p:cNvSpPr/>
          <p:nvPr/>
        </p:nvSpPr>
        <p:spPr>
          <a:xfrm>
            <a:off x="457200" y="466344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 recovery: Enter email → Receive 6-digit OTP via email → Verify OTP → Set new password  (10-minute OTP expiry)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DD15E-B811-812E-E0A5-9E4B7EC42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721851E-2B35-5DCB-5AA8-448A2525002F}"/>
              </a:ext>
            </a:extLst>
          </p:cNvPr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>
                <a:solidFill>
                  <a:srgbClr val="FFFFFF"/>
                </a:solidFill>
                <a:ea typeface="Calibri"/>
                <a:cs typeface="Calibri"/>
              </a:rPr>
              <a:t>OTP- Password Recovery  Workflow </a:t>
            </a:r>
          </a:p>
        </p:txBody>
      </p:sp>
      <p:pic>
        <p:nvPicPr>
          <p:cNvPr id="3" name="Image 0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E3CFCCDD-1B9F-A306-292C-60D5058A56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763" y="868680"/>
            <a:ext cx="7954474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9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Management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lifecycle: from client request to completed project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521208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Page (Admin View)</a:t>
            </a:r>
            <a:endParaRPr lang="en-US" sz="1200" dirty="0"/>
          </a:p>
        </p:txBody>
      </p:sp>
      <p:pic>
        <p:nvPicPr>
          <p:cNvPr id="6" name="Image 0" descr="/home/claude/screenshots/Software GP 2026/result_project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72768"/>
            <a:ext cx="5084064" cy="301752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298448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35040" y="1261872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originate ONLY from approved client requests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810512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5040" y="1773936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transaction ensures atomic project creation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2322576"/>
            <a:ext cx="274320" cy="2743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35040" y="2286000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Status: Pending → In Progress → Completed → Cancelled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2834640"/>
            <a:ext cx="274320" cy="27432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035040" y="2798064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levels: Low / Medium / High</a:t>
            </a:r>
            <a:endParaRPr lang="en-US" sz="12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3346704"/>
            <a:ext cx="274320" cy="27432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035040" y="3310128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role sees only their own relevant projects</a:t>
            </a:r>
            <a:endParaRPr lang="en-US" sz="12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3858768"/>
            <a:ext cx="274320" cy="274320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6035040" y="3822192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notification sent to client automatically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Client Request </a:t>
            </a:r>
            <a:endParaRPr lang="en-US" sz="3200" b="1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key differentiator — clients as first-class users</a:t>
            </a:r>
            <a:endParaRPr lang="en-US" sz="1400" dirty="0"/>
          </a:p>
        </p:txBody>
      </p:sp>
      <p:pic>
        <p:nvPicPr>
          <p:cNvPr id="4" name="Image 0" descr="A screenshot of a computer&#10;&#10;AI-generated content may be incorrect.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0040" y="1454822"/>
            <a:ext cx="4153944" cy="323709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0" y="1126672"/>
            <a:ext cx="4251960" cy="328205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4663440" y="11887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View</a:t>
            </a:r>
            <a:endParaRPr lang="en-US" sz="1100" dirty="0"/>
          </a:p>
        </p:txBody>
      </p:sp>
      <p:pic>
        <p:nvPicPr>
          <p:cNvPr id="7" name="Image 1" descr="/home/claude/screenshots/Software GP 2026/result_requests_adminv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384" y="1463040"/>
            <a:ext cx="4041323" cy="3234690"/>
          </a:xfrm>
          <a:prstGeom prst="rect">
            <a:avLst/>
          </a:prstGeom>
        </p:spPr>
      </p:pic>
      <p:sp>
        <p:nvSpPr>
          <p:cNvPr id="12" name="Shape 2">
            <a:extLst>
              <a:ext uri="{FF2B5EF4-FFF2-40B4-BE49-F238E27FC236}">
                <a16:creationId xmlns:a16="http://schemas.microsoft.com/office/drawing/2014/main" id="{1CF79E81-3032-9557-1FF2-D016F58405A8}"/>
              </a:ext>
            </a:extLst>
          </p:cNvPr>
          <p:cNvSpPr/>
          <p:nvPr/>
        </p:nvSpPr>
        <p:spPr>
          <a:xfrm>
            <a:off x="320978" y="1173642"/>
            <a:ext cx="4103214" cy="289061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F2448123-E83E-DEC9-349B-4CEB84325123}"/>
              </a:ext>
            </a:extLst>
          </p:cNvPr>
          <p:cNvSpPr/>
          <p:nvPr/>
        </p:nvSpPr>
        <p:spPr>
          <a:xfrm>
            <a:off x="459391" y="1188719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Client View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11723B-2EF4-D538-545A-5D6DE6116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A3D1D04-70C8-F9B2-6095-76D7B561AA91}"/>
              </a:ext>
            </a:extLst>
          </p:cNvPr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>
                <a:solidFill>
                  <a:srgbClr val="FFFFFF"/>
                </a:solidFill>
                <a:ea typeface="Calibri"/>
                <a:cs typeface="Calibri"/>
              </a:rPr>
              <a:t>Client Request Workflow </a:t>
            </a:r>
          </a:p>
        </p:txBody>
      </p:sp>
      <p:pic>
        <p:nvPicPr>
          <p:cNvPr id="3" name="Image 0" descr="A diagram of a project&#10;&#10;AI-generated content may be incorrect.">
            <a:extLst>
              <a:ext uri="{FF2B5EF4-FFF2-40B4-BE49-F238E27FC236}">
                <a16:creationId xmlns:a16="http://schemas.microsoft.com/office/drawing/2014/main" id="{CD287A32-3C9C-CF80-F922-078B85C308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06683" y="868680"/>
            <a:ext cx="3330633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3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Management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Assignment, tracking, and status updates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448056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 Overview (Admin)</a:t>
            </a:r>
            <a:endParaRPr lang="en-US" sz="1200" dirty="0"/>
          </a:p>
        </p:txBody>
      </p:sp>
      <p:pic>
        <p:nvPicPr>
          <p:cNvPr id="6" name="Image 0" descr="/home/claude/screenshots/Software GP 2026/tasks_deskt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45336"/>
            <a:ext cx="4352544" cy="30632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983480" y="1188720"/>
            <a:ext cx="384048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120640" y="123444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New Task</a:t>
            </a:r>
            <a:endParaRPr lang="en-US" sz="1200" dirty="0"/>
          </a:p>
        </p:txBody>
      </p:sp>
      <p:pic>
        <p:nvPicPr>
          <p:cNvPr id="9" name="Image 1" descr="/home/claude/screenshots/Software GP 2026/assign_task_desktop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47488" y="1545336"/>
            <a:ext cx="3712464" cy="306324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20040" y="4663440"/>
            <a:ext cx="8503920" cy="420624"/>
          </a:xfrm>
          <a:prstGeom prst="roundRect">
            <a:avLst>
              <a:gd name="adj" fmla="val 10870"/>
            </a:avLst>
          </a:prstGeom>
          <a:solidFill>
            <a:srgbClr val="0F2847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4681728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status flow: Pending → In Progress → Completed  ·  Only the assigned employee can update their own task  ·  Admin notified on every update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>
                <a:solidFill>
                  <a:srgbClr val="FFFFFF"/>
                </a:solidFill>
                <a:ea typeface="Calibri"/>
                <a:cs typeface="Calibri"/>
              </a:rPr>
              <a:t>Task Management Workflow</a:t>
            </a:r>
            <a:endParaRPr lang="en-US" sz="3200" b="1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3" name="Image 0" descr="A diagram of a work flow&#10;&#10;AI-generated content may be incorrect.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15890" y="829537"/>
            <a:ext cx="6484453" cy="406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44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Templates Catalog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 templates for faster project kickoff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502920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Templates Page (Client View)</a:t>
            </a:r>
            <a:endParaRPr lang="en-US" sz="1200" dirty="0"/>
          </a:p>
        </p:txBody>
      </p:sp>
      <p:pic>
        <p:nvPicPr>
          <p:cNvPr id="6" name="Image 0" descr="/home/claude/screenshots/Software GP 2026/templates_deskt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45336"/>
            <a:ext cx="4901184" cy="30632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77840" y="11887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Categories: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577840" y="155448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9" name="Text 6"/>
          <p:cNvSpPr/>
          <p:nvPr/>
        </p:nvSpPr>
        <p:spPr>
          <a:xfrm>
            <a:off x="5669280" y="156362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Applications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577840" y="1856232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1" name="Text 8"/>
          <p:cNvSpPr/>
          <p:nvPr/>
        </p:nvSpPr>
        <p:spPr>
          <a:xfrm>
            <a:off x="5669280" y="186537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Applications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577840" y="2157984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13" name="Text 10"/>
          <p:cNvSpPr/>
          <p:nvPr/>
        </p:nvSpPr>
        <p:spPr>
          <a:xfrm>
            <a:off x="5669280" y="2167128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Systems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577840" y="2459736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5" name="Text 12"/>
          <p:cNvSpPr/>
          <p:nvPr/>
        </p:nvSpPr>
        <p:spPr>
          <a:xfrm>
            <a:off x="5669280" y="24688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Systems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577840" y="2761488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17" name="Text 14"/>
          <p:cNvSpPr/>
          <p:nvPr/>
        </p:nvSpPr>
        <p:spPr>
          <a:xfrm>
            <a:off x="5669280" y="277063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AI-based Systems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577840" y="306324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9" name="Text 16"/>
          <p:cNvSpPr/>
          <p:nvPr/>
        </p:nvSpPr>
        <p:spPr>
          <a:xfrm>
            <a:off x="5669280" y="307238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/ Embedded Systems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577840" y="3364992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1" name="Text 18"/>
          <p:cNvSpPr/>
          <p:nvPr/>
        </p:nvSpPr>
        <p:spPr>
          <a:xfrm>
            <a:off x="5669280" y="337413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&amp; Cybersecurity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577840" y="3666744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23" name="Text 20"/>
          <p:cNvSpPr/>
          <p:nvPr/>
        </p:nvSpPr>
        <p:spPr>
          <a:xfrm>
            <a:off x="5669280" y="3675888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Systems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577840" y="3968496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5" name="Text 22"/>
          <p:cNvSpPr/>
          <p:nvPr/>
        </p:nvSpPr>
        <p:spPr>
          <a:xfrm>
            <a:off x="5669280" y="397764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UI/UX Redesign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577840" y="4270248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0" y="427939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Systems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5577840" y="457200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9" name="Text 26"/>
          <p:cNvSpPr/>
          <p:nvPr/>
        </p:nvSpPr>
        <p:spPr>
          <a:xfrm>
            <a:off x="5669280" y="458114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Cloud-based Solutions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Templates Catalog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 templates for faster project kickoff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502920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94A3B8"/>
                </a:solidFill>
                <a:latin typeface="Calibri"/>
                <a:ea typeface="Calibri"/>
                <a:cs typeface="Calibri"/>
              </a:rPr>
              <a:t>Templates Page (Admin View)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pic>
        <p:nvPicPr>
          <p:cNvPr id="6" name="Image 0" descr="A screenshot of a computer&#10;&#10;AI-generated content may be incorrect.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1419" y="1564523"/>
            <a:ext cx="5018613" cy="31422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77840" y="11887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Categories: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577840" y="155448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9" name="Text 6"/>
          <p:cNvSpPr/>
          <p:nvPr/>
        </p:nvSpPr>
        <p:spPr>
          <a:xfrm>
            <a:off x="5669280" y="156362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Applications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577840" y="1856232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1" name="Text 8"/>
          <p:cNvSpPr/>
          <p:nvPr/>
        </p:nvSpPr>
        <p:spPr>
          <a:xfrm>
            <a:off x="5669280" y="186537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Applications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577840" y="2157984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13" name="Text 10"/>
          <p:cNvSpPr/>
          <p:nvPr/>
        </p:nvSpPr>
        <p:spPr>
          <a:xfrm>
            <a:off x="5669280" y="2167128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Systems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577840" y="2459736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5" name="Text 12"/>
          <p:cNvSpPr/>
          <p:nvPr/>
        </p:nvSpPr>
        <p:spPr>
          <a:xfrm>
            <a:off x="5669280" y="24688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Systems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577840" y="2761488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17" name="Text 14"/>
          <p:cNvSpPr/>
          <p:nvPr/>
        </p:nvSpPr>
        <p:spPr>
          <a:xfrm>
            <a:off x="5669280" y="277063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AI-based Systems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577840" y="306324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19" name="Text 16"/>
          <p:cNvSpPr/>
          <p:nvPr/>
        </p:nvSpPr>
        <p:spPr>
          <a:xfrm>
            <a:off x="5669280" y="307238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/ Embedded Systems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577840" y="3364992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1" name="Text 18"/>
          <p:cNvSpPr/>
          <p:nvPr/>
        </p:nvSpPr>
        <p:spPr>
          <a:xfrm>
            <a:off x="5669280" y="337413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&amp; Cybersecurity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577840" y="3666744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23" name="Text 20"/>
          <p:cNvSpPr/>
          <p:nvPr/>
        </p:nvSpPr>
        <p:spPr>
          <a:xfrm>
            <a:off x="5669280" y="3675888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Systems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577840" y="3968496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5" name="Text 22"/>
          <p:cNvSpPr/>
          <p:nvPr/>
        </p:nvSpPr>
        <p:spPr>
          <a:xfrm>
            <a:off x="5669280" y="397764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UI/UX Redesign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577840" y="4270248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0F2847"/>
          </a:solidFill>
          <a:ln/>
        </p:spPr>
      </p:sp>
      <p:sp>
        <p:nvSpPr>
          <p:cNvPr id="27" name="Text 24"/>
          <p:cNvSpPr/>
          <p:nvPr/>
        </p:nvSpPr>
        <p:spPr>
          <a:xfrm>
            <a:off x="5669280" y="427939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Systems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5577840" y="4572000"/>
            <a:ext cx="3291840" cy="256032"/>
          </a:xfrm>
          <a:prstGeom prst="roundRect">
            <a:avLst>
              <a:gd name="adj" fmla="val 14286"/>
            </a:avLst>
          </a:prstGeom>
          <a:solidFill>
            <a:srgbClr val="102240"/>
          </a:solidFill>
          <a:ln/>
        </p:spPr>
      </p:sp>
      <p:sp>
        <p:nvSpPr>
          <p:cNvPr id="29" name="Text 26"/>
          <p:cNvSpPr/>
          <p:nvPr/>
        </p:nvSpPr>
        <p:spPr>
          <a:xfrm>
            <a:off x="5669280" y="4581144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Cloud-based Solutions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00348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Notification System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Server-side triggered, Socket.IO delivered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457200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Notifications Page</a:t>
            </a:r>
            <a:endParaRPr lang="en-US" sz="1200" dirty="0"/>
          </a:p>
        </p:txBody>
      </p:sp>
      <p:pic>
        <p:nvPicPr>
          <p:cNvPr id="6" name="Image 0" descr="/home/claude/screenshots/Software GP 2026/result_notification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45336"/>
            <a:ext cx="4443984" cy="30632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74920" y="118872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Events: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074920" y="1572768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166360" y="1636776"/>
            <a:ext cx="292608" cy="292608"/>
          </a:xfrm>
          <a:prstGeom prst="ellipse">
            <a:avLst/>
          </a:prstGeom>
          <a:solidFill>
            <a:srgbClr val="1E5AA8">
              <a:alpha val="80000"/>
            </a:srgbClr>
          </a:solidFill>
          <a:ln w="12700">
            <a:solidFill>
              <a:srgbClr val="1E5AA8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559552" y="160020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assigned to employee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559552" y="18288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Employee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074920" y="2093976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166360" y="2157984"/>
            <a:ext cx="292608" cy="292608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>
                <a:alpha val="8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559552" y="212140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updates task status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559552" y="2350008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Admin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074920" y="2615184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5166360" y="2679192"/>
            <a:ext cx="292608" cy="292608"/>
          </a:xfrm>
          <a:prstGeom prst="ellipse">
            <a:avLst/>
          </a:prstGeom>
          <a:solidFill>
            <a:srgbClr val="22C55E">
              <a:alpha val="80000"/>
            </a:srgbClr>
          </a:solidFill>
          <a:ln w="12700">
            <a:solidFill>
              <a:srgbClr val="22C55E">
                <a:alpha val="8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559552" y="26426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marked as completed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559552" y="2871216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Client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074920" y="3136392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5166360" y="3200400"/>
            <a:ext cx="292608" cy="292608"/>
          </a:xfrm>
          <a:prstGeom prst="ellipse">
            <a:avLst/>
          </a:prstGeom>
          <a:solidFill>
            <a:srgbClr val="22C55E">
              <a:alpha val="80000"/>
            </a:srgbClr>
          </a:solidFill>
          <a:ln w="12700">
            <a:solidFill>
              <a:srgbClr val="22C55E">
                <a:alpha val="8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559552" y="316382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request approved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5559552" y="3392424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Client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074920" y="3657600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5166360" y="3721608"/>
            <a:ext cx="292608" cy="292608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>
                <a:alpha val="8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559552" y="368503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request rejected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5559552" y="391363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Client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074920" y="4178808"/>
            <a:ext cx="3749040" cy="438912"/>
          </a:xfrm>
          <a:prstGeom prst="roundRect">
            <a:avLst>
              <a:gd name="adj" fmla="val 125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5166360" y="4242816"/>
            <a:ext cx="292608" cy="292608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>
                <a:alpha val="80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559552" y="420624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project request submitted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559552" y="443484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Admin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Agenda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today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325880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325880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1E5AA8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325880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132588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 &amp; Motivation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63440" y="1325880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325880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1E5AA8"/>
          </a:solidFill>
          <a:ln/>
        </p:spPr>
      </p:sp>
      <p:sp>
        <p:nvSpPr>
          <p:cNvPr id="10" name="Text 8"/>
          <p:cNvSpPr/>
          <p:nvPr/>
        </p:nvSpPr>
        <p:spPr>
          <a:xfrm>
            <a:off x="4663440" y="1325880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212080" y="132588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Objectives &amp; Significance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1938528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1938528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1E5AA8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938528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4400" y="193852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 &amp; Tech Stack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63440" y="1938528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1938528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22C55E"/>
          </a:solidFill>
          <a:ln/>
        </p:spPr>
      </p:sp>
      <p:sp>
        <p:nvSpPr>
          <p:cNvPr id="18" name="Text 16"/>
          <p:cNvSpPr/>
          <p:nvPr/>
        </p:nvSpPr>
        <p:spPr>
          <a:xfrm>
            <a:off x="4663440" y="1938528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12080" y="1938528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Features Walkthrough (Web &amp; Mobile)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65760" y="2551176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65760" y="2551176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22C55E"/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2551176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14400" y="2551176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Health Analysis Module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663440" y="2551176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63440" y="2551176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22C55E"/>
          </a:solidFill>
          <a:ln/>
        </p:spPr>
      </p:sp>
      <p:sp>
        <p:nvSpPr>
          <p:cNvPr id="26" name="Text 24"/>
          <p:cNvSpPr/>
          <p:nvPr/>
        </p:nvSpPr>
        <p:spPr>
          <a:xfrm>
            <a:off x="4663440" y="2551176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212080" y="2551176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Deployment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65760" y="3163824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65760" y="3163824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F59E0B"/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3163824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914400" y="3163824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&amp; Demo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663440" y="3163824"/>
            <a:ext cx="3931920" cy="502920"/>
          </a:xfrm>
          <a:prstGeom prst="roundRect">
            <a:avLst>
              <a:gd name="adj" fmla="val 10909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663440" y="3163824"/>
            <a:ext cx="475488" cy="502920"/>
          </a:xfrm>
          <a:prstGeom prst="roundRect">
            <a:avLst>
              <a:gd name="adj" fmla="val 11538"/>
            </a:avLst>
          </a:prstGeom>
          <a:solidFill>
            <a:srgbClr val="F59E0B"/>
          </a:solidFill>
          <a:ln/>
        </p:spPr>
      </p:sp>
      <p:sp>
        <p:nvSpPr>
          <p:cNvPr id="34" name="Text 32"/>
          <p:cNvSpPr/>
          <p:nvPr/>
        </p:nvSpPr>
        <p:spPr>
          <a:xfrm>
            <a:off x="4663440" y="3163824"/>
            <a:ext cx="4754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212080" y="3163824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 &amp; Future Work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Health Analysis Module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project monitoring — a key differentiator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Risk Project (Score: 96)</a:t>
            </a:r>
            <a:endParaRPr lang="en-US" sz="1100" dirty="0"/>
          </a:p>
        </p:txBody>
      </p:sp>
      <p:pic>
        <p:nvPicPr>
          <p:cNvPr id="6" name="Image 0" descr="/home/claude/screenshots/Software GP 2026/ai_analyticsnew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36192"/>
            <a:ext cx="3895344" cy="1371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3108960"/>
            <a:ext cx="4023360" cy="1737360"/>
          </a:xfrm>
          <a:prstGeom prst="roundRect">
            <a:avLst>
              <a:gd name="adj" fmla="val 421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57200" y="315468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Risk Project (Score: 28)</a:t>
            </a:r>
            <a:endParaRPr lang="en-US" sz="1100" dirty="0"/>
          </a:p>
        </p:txBody>
      </p:sp>
      <p:pic>
        <p:nvPicPr>
          <p:cNvPr id="9" name="Image 1" descr="/home/claude/screenshots/Software GP 2026/ai_analytics_riskScore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4048" y="3456432"/>
            <a:ext cx="3895344" cy="12801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2000" y="118872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Outputs: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4572000" y="1572768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72000" y="1572768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1E5AA8">
              <a:alpha val="80000"/>
            </a:srgbClr>
          </a:solidFill>
          <a:ln/>
        </p:spPr>
      </p:sp>
      <p:sp>
        <p:nvSpPr>
          <p:cNvPr id="13" name="Text 9"/>
          <p:cNvSpPr/>
          <p:nvPr/>
        </p:nvSpPr>
        <p:spPr>
          <a:xfrm>
            <a:off x="4608576" y="1609344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Score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5833872" y="1609344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– 100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572000" y="2057400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572000" y="2057400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F59E0B">
              <a:alpha val="80000"/>
            </a:srgbClr>
          </a:solidFill>
          <a:ln/>
        </p:spPr>
      </p:sp>
      <p:sp>
        <p:nvSpPr>
          <p:cNvPr id="17" name="Text 13"/>
          <p:cNvSpPr/>
          <p:nvPr/>
        </p:nvSpPr>
        <p:spPr>
          <a:xfrm>
            <a:off x="4608576" y="2093976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Level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5833872" y="2093976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/ Medium / High / Critical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4572000" y="2542032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4572000" y="2542032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EF4444">
              <a:alpha val="80000"/>
            </a:srgbClr>
          </a:solidFill>
          <a:ln/>
        </p:spPr>
      </p:sp>
      <p:sp>
        <p:nvSpPr>
          <p:cNvPr id="21" name="Text 17"/>
          <p:cNvSpPr/>
          <p:nvPr/>
        </p:nvSpPr>
        <p:spPr>
          <a:xfrm>
            <a:off x="4608576" y="257860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 Prediction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5833872" y="257860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deadline + overdue tasks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4572000" y="3026664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4572000" y="3026664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F59E0B">
              <a:alpha val="80000"/>
            </a:srgbClr>
          </a:solidFill>
          <a:ln/>
        </p:spPr>
      </p:sp>
      <p:sp>
        <p:nvSpPr>
          <p:cNvPr id="25" name="Text 21"/>
          <p:cNvSpPr/>
          <p:nvPr/>
        </p:nvSpPr>
        <p:spPr>
          <a:xfrm>
            <a:off x="4608576" y="3063240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Bottleneck Detection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5833872" y="306324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High-priority not started, many pending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4572000" y="3511296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8" name="Shape 24"/>
          <p:cNvSpPr/>
          <p:nvPr/>
        </p:nvSpPr>
        <p:spPr>
          <a:xfrm>
            <a:off x="4572000" y="3511296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1E5AA8">
              <a:alpha val="80000"/>
            </a:srgbClr>
          </a:solidFill>
          <a:ln/>
        </p:spPr>
      </p:sp>
      <p:sp>
        <p:nvSpPr>
          <p:cNvPr id="29" name="Text 25"/>
          <p:cNvSpPr/>
          <p:nvPr/>
        </p:nvSpPr>
        <p:spPr>
          <a:xfrm>
            <a:off x="4608576" y="3547872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Summary</a:t>
            </a:r>
            <a:endParaRPr lang="en-US" sz="1000" dirty="0"/>
          </a:p>
        </p:txBody>
      </p:sp>
      <p:sp>
        <p:nvSpPr>
          <p:cNvPr id="30" name="Text 26"/>
          <p:cNvSpPr/>
          <p:nvPr/>
        </p:nvSpPr>
        <p:spPr>
          <a:xfrm>
            <a:off x="5833872" y="354787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Natural-language project condition</a:t>
            </a:r>
            <a:endParaRPr lang="en-US" sz="1100" dirty="0"/>
          </a:p>
        </p:txBody>
      </p:sp>
      <p:sp>
        <p:nvSpPr>
          <p:cNvPr id="31" name="Shape 27"/>
          <p:cNvSpPr/>
          <p:nvPr/>
        </p:nvSpPr>
        <p:spPr>
          <a:xfrm>
            <a:off x="4572000" y="3995928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2" name="Shape 28"/>
          <p:cNvSpPr/>
          <p:nvPr/>
        </p:nvSpPr>
        <p:spPr>
          <a:xfrm>
            <a:off x="4572000" y="3995928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22C55E">
              <a:alpha val="80000"/>
            </a:srgbClr>
          </a:solidFill>
          <a:ln/>
        </p:spPr>
      </p:sp>
      <p:sp>
        <p:nvSpPr>
          <p:cNvPr id="33" name="Text 29"/>
          <p:cNvSpPr/>
          <p:nvPr/>
        </p:nvSpPr>
        <p:spPr>
          <a:xfrm>
            <a:off x="4608576" y="4032504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</a:t>
            </a:r>
            <a:endParaRPr lang="en-US" sz="1000" dirty="0"/>
          </a:p>
        </p:txBody>
      </p:sp>
      <p:sp>
        <p:nvSpPr>
          <p:cNvPr id="34" name="Text 30"/>
          <p:cNvSpPr/>
          <p:nvPr/>
        </p:nvSpPr>
        <p:spPr>
          <a:xfrm>
            <a:off x="5833872" y="4032504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Actionable steps to reduce risk</a:t>
            </a:r>
            <a:endParaRPr lang="en-US" sz="1100" dirty="0"/>
          </a:p>
        </p:txBody>
      </p:sp>
      <p:sp>
        <p:nvSpPr>
          <p:cNvPr id="35" name="Shape 31"/>
          <p:cNvSpPr/>
          <p:nvPr/>
        </p:nvSpPr>
        <p:spPr>
          <a:xfrm>
            <a:off x="4572000" y="4480560"/>
            <a:ext cx="4297680" cy="402336"/>
          </a:xfrm>
          <a:prstGeom prst="roundRect">
            <a:avLst>
              <a:gd name="adj" fmla="val 1136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6" name="Shape 32"/>
          <p:cNvSpPr/>
          <p:nvPr/>
        </p:nvSpPr>
        <p:spPr>
          <a:xfrm>
            <a:off x="4572000" y="4480560"/>
            <a:ext cx="1170432" cy="402336"/>
          </a:xfrm>
          <a:prstGeom prst="roundRect">
            <a:avLst>
              <a:gd name="adj" fmla="val 11364"/>
            </a:avLst>
          </a:prstGeom>
          <a:solidFill>
            <a:srgbClr val="EF4444">
              <a:alpha val="80000"/>
            </a:srgbClr>
          </a:solidFill>
          <a:ln/>
        </p:spPr>
      </p:sp>
      <p:sp>
        <p:nvSpPr>
          <p:cNvPr id="37" name="Text 33"/>
          <p:cNvSpPr/>
          <p:nvPr/>
        </p:nvSpPr>
        <p:spPr>
          <a:xfrm>
            <a:off x="4608576" y="4517136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Auto-Notification</a:t>
            </a:r>
            <a:endParaRPr lang="en-US" sz="1000" dirty="0"/>
          </a:p>
        </p:txBody>
      </p:sp>
      <p:sp>
        <p:nvSpPr>
          <p:cNvPr id="38" name="Text 34"/>
          <p:cNvSpPr/>
          <p:nvPr/>
        </p:nvSpPr>
        <p:spPr>
          <a:xfrm>
            <a:off x="5833872" y="4517136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 triggered on high-risk detection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>
                <a:solidFill>
                  <a:srgbClr val="FFFFFF"/>
                </a:solidFill>
                <a:ea typeface="Calibri"/>
                <a:cs typeface="Calibri"/>
              </a:rPr>
              <a:t>AI Health Score Calculation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C838F012-9903-984C-425E-37C1299673C5}"/>
              </a:ext>
            </a:extLst>
          </p:cNvPr>
          <p:cNvSpPr/>
          <p:nvPr/>
        </p:nvSpPr>
        <p:spPr>
          <a:xfrm>
            <a:off x="457199" y="1526921"/>
            <a:ext cx="3923779" cy="3233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>
                <a:solidFill>
                  <a:srgbClr val="FFFFFF"/>
                </a:solidFill>
                <a:ea typeface="Calibri"/>
                <a:cs typeface="Calibri"/>
              </a:rPr>
              <a:t>Health Score = </a:t>
            </a:r>
          </a:p>
          <a:p>
            <a:r>
              <a:rPr lang="en-US" b="1" dirty="0">
                <a:solidFill>
                  <a:srgbClr val="FFFFFF"/>
                </a:solidFill>
                <a:ea typeface="Calibri"/>
                <a:cs typeface="Calibri"/>
              </a:rPr>
              <a:t>     </a:t>
            </a:r>
            <a:r>
              <a:rPr lang="en-US" b="1">
                <a:solidFill>
                  <a:schemeClr val="accent6"/>
                </a:solidFill>
                <a:ea typeface="Calibri"/>
                <a:cs typeface="Calibri"/>
              </a:rPr>
              <a:t> 100  </a:t>
            </a:r>
          </a:p>
          <a:p>
            <a:r>
              <a:rPr lang="en-US" b="1" dirty="0">
                <a:solidFill>
                  <a:srgbClr val="FFFFFF"/>
                </a:solidFill>
                <a:ea typeface="Calibri"/>
                <a:cs typeface="Calibri"/>
              </a:rPr>
              <a:t>     </a:t>
            </a:r>
            <a:r>
              <a:rPr lang="en-US" dirty="0">
                <a:solidFill>
                  <a:srgbClr val="FFFFFF"/>
                </a:solidFill>
                <a:ea typeface="Calibri"/>
                <a:cs typeface="Calibri"/>
              </a:rPr>
              <a:t> </a:t>
            </a:r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- 20  </a:t>
            </a:r>
            <a:r>
              <a:rPr lang="en-US" b="1">
                <a:solidFill>
                  <a:srgbClr val="FF0000"/>
                </a:solidFill>
                <a:ea typeface="Calibri"/>
                <a:cs typeface="Calibri"/>
              </a:rPr>
              <a:t>              </a:t>
            </a:r>
            <a:r>
              <a:rPr lang="en-US">
                <a:solidFill>
                  <a:srgbClr val="FF0000"/>
                </a:solidFill>
                <a:ea typeface="+mn-lt"/>
                <a:cs typeface="+mn-lt"/>
              </a:rPr>
              <a:t>if project has no tasks 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      - 4 * Pending Tasks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      - 12 * Overdue Tasks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      - </a:t>
            </a:r>
            <a:r>
              <a:rPr lang="en-US" dirty="0">
                <a:solidFill>
                  <a:srgbClr val="FF0000"/>
                </a:solidFill>
                <a:ea typeface="+mn-lt"/>
                <a:cs typeface="+mn-lt"/>
              </a:rPr>
              <a:t> 8 × High-Priority Unfinished Tasks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rgbClr val="FF0000"/>
                </a:solidFill>
                <a:ea typeface="Calibri"/>
                <a:cs typeface="Calibri"/>
              </a:rPr>
              <a:t>      </a:t>
            </a:r>
            <a:r>
              <a:rPr lang="en-US">
                <a:solidFill>
                  <a:srgbClr val="FF0000"/>
                </a:solidFill>
                <a:ea typeface="+mn-lt"/>
                <a:cs typeface="+mn-lt"/>
              </a:rPr>
              <a:t>− Deadline Penalty</a:t>
            </a:r>
            <a:endParaRPr lang="en-US" dirty="0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      </a:t>
            </a:r>
            <a:r>
              <a:rPr lang="en-US">
                <a:solidFill>
                  <a:schemeClr val="accent6"/>
                </a:solidFill>
                <a:ea typeface="+mn-lt"/>
                <a:cs typeface="+mn-lt"/>
              </a:rPr>
              <a:t>+ Completion Bonus</a:t>
            </a:r>
            <a:endParaRPr lang="en-US">
              <a:solidFill>
                <a:schemeClr val="accent6"/>
              </a:solidFill>
              <a:ea typeface="Calibri"/>
              <a:cs typeface="Calibri"/>
            </a:endParaRPr>
          </a:p>
          <a:p>
            <a:r>
              <a:rPr lang="en-US" sz="3200">
                <a:solidFill>
                  <a:srgbClr val="FFFFFF"/>
                </a:solidFill>
                <a:ea typeface="Calibri"/>
                <a:cs typeface="Calibri"/>
              </a:rPr>
              <a:t>      </a:t>
            </a:r>
            <a:endParaRPr lang="en-US" sz="32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200" b="1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E7B2F-BCB3-D4FF-444B-9E20899EDC1C}"/>
              </a:ext>
            </a:extLst>
          </p:cNvPr>
          <p:cNvSpPr txBox="1"/>
          <p:nvPr/>
        </p:nvSpPr>
        <p:spPr>
          <a:xfrm>
            <a:off x="5184337" y="1340101"/>
            <a:ext cx="368772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4"/>
                </a:solidFill>
                <a:ea typeface="+mn-lt"/>
                <a:cs typeface="+mn-lt"/>
              </a:rPr>
              <a:t>Deadline already passed  → −25</a:t>
            </a:r>
            <a:endParaRPr lang="en-US">
              <a:solidFill>
                <a:schemeClr val="accent4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accent4"/>
                </a:solidFill>
                <a:ea typeface="+mn-lt"/>
                <a:cs typeface="+mn-lt"/>
              </a:rPr>
              <a:t>Deadline ≤ 3 days        → −18</a:t>
            </a:r>
            <a:endParaRPr lang="en-US">
              <a:solidFill>
                <a:schemeClr val="accent4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accent4"/>
                </a:solidFill>
                <a:ea typeface="+mn-lt"/>
                <a:cs typeface="+mn-lt"/>
              </a:rPr>
              <a:t>Deadline ≤ 7 days        → −10</a:t>
            </a:r>
          </a:p>
          <a:p>
            <a:endParaRPr lang="en-US" dirty="0">
              <a:solidFill>
                <a:schemeClr val="accent4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accent4"/>
                </a:solidFill>
                <a:ea typeface="+mn-lt"/>
                <a:cs typeface="+mn-lt"/>
              </a:rPr>
              <a:t>Completion Rate ≥ 80%  → +10</a:t>
            </a:r>
            <a:endParaRPr lang="en-US"/>
          </a:p>
          <a:p>
            <a:r>
              <a:rPr lang="en-US">
                <a:solidFill>
                  <a:schemeClr val="accent4"/>
                </a:solidFill>
                <a:ea typeface="+mn-lt"/>
                <a:cs typeface="+mn-lt"/>
              </a:rPr>
              <a:t>Completion Rate ≥ 50%  → +5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18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Reports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PDF or Excel reports from live system data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521208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Report Page (Admin)</a:t>
            </a:r>
            <a:endParaRPr lang="en-US" sz="1200" dirty="0"/>
          </a:p>
        </p:txBody>
      </p:sp>
      <p:pic>
        <p:nvPicPr>
          <p:cNvPr id="6" name="Image 0" descr="/home/claude/screenshots/Software GP 2026/export_report_desktop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45336"/>
            <a:ext cx="5084064" cy="30632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15000" y="1188720"/>
            <a:ext cx="3108960" cy="3566160"/>
          </a:xfrm>
          <a:prstGeom prst="roundRect">
            <a:avLst>
              <a:gd name="adj" fmla="val 2353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852160" y="123444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PDF Report</a:t>
            </a:r>
            <a:endParaRPr lang="en-US" sz="1200" dirty="0"/>
          </a:p>
        </p:txBody>
      </p:sp>
      <p:pic>
        <p:nvPicPr>
          <p:cNvPr id="9" name="Image 1" descr="/home/claude/screenshots/Software GP 2026/result_export_report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79008" y="1545336"/>
            <a:ext cx="2980944" cy="3063240"/>
          </a:xfrm>
          <a:prstGeom prst="rect">
            <a:avLst/>
          </a:prstGeom>
        </p:spPr>
      </p:pic>
      <p:sp>
        <p:nvSpPr>
          <p:cNvPr id="11" name="Text 7">
            <a:extLst>
              <a:ext uri="{FF2B5EF4-FFF2-40B4-BE49-F238E27FC236}">
                <a16:creationId xmlns:a16="http://schemas.microsoft.com/office/drawing/2014/main" id="{2D757208-64F2-2E2D-63BD-9D4652E6B926}"/>
              </a:ext>
            </a:extLst>
          </p:cNvPr>
          <p:cNvSpPr/>
          <p:nvPr/>
        </p:nvSpPr>
        <p:spPr>
          <a:xfrm>
            <a:off x="457200" y="4681728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dirty="0" err="1">
                <a:solidFill>
                  <a:srgbClr val="E8EEF7"/>
                </a:solidFill>
                <a:ea typeface="+mn-lt"/>
                <a:cs typeface="+mn-lt"/>
              </a:rPr>
              <a:t>SmartOps</a:t>
            </a:r>
            <a:r>
              <a:rPr lang="en-US" sz="1100" dirty="0">
                <a:solidFill>
                  <a:srgbClr val="E8EEF7"/>
                </a:solidFill>
                <a:ea typeface="+mn-lt"/>
                <a:cs typeface="+mn-lt"/>
              </a:rPr>
              <a:t> provides automated report generation to support project monitoring, performance evaluation, and management decision-making through downloadable PDF and Excel reports.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FFF382-138A-0A1F-E353-A14E30421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3FDACA2-7BCD-FE8B-001E-BA2280B41493}"/>
              </a:ext>
            </a:extLst>
          </p:cNvPr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Mobile Application</a:t>
            </a:r>
            <a:endParaRPr lang="en-US" sz="3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42BECE4-B81F-FB3F-B4F4-A4897C1C5230}"/>
              </a:ext>
            </a:extLst>
          </p:cNvPr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 iOS &amp; Android — same backend, native feel</a:t>
            </a:r>
            <a:endParaRPr lang="en-US" sz="1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D2E72D8-350F-515D-85CC-3BB333A1F5D3}"/>
              </a:ext>
            </a:extLst>
          </p:cNvPr>
          <p:cNvSpPr/>
          <p:nvPr/>
        </p:nvSpPr>
        <p:spPr>
          <a:xfrm>
            <a:off x="320040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FC3B4E1-9F85-9020-C729-1C32BD48FE02}"/>
              </a:ext>
            </a:extLst>
          </p:cNvPr>
          <p:cNvSpPr/>
          <p:nvPr/>
        </p:nvSpPr>
        <p:spPr>
          <a:xfrm>
            <a:off x="320040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Splash Screen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6" name="Image 0" descr="A screenshot of a blue screen&#10;&#10;AI-generated content may be incorrect.">
            <a:extLst>
              <a:ext uri="{FF2B5EF4-FFF2-40B4-BE49-F238E27FC236}">
                <a16:creationId xmlns:a16="http://schemas.microsoft.com/office/drawing/2014/main" id="{7AB61843-3201-9E33-D3DB-59B3B55764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9224" y="1483960"/>
            <a:ext cx="1368074" cy="3124616"/>
          </a:xfrm>
          <a:prstGeom prst="rect">
            <a:avLst/>
          </a:prstGeom>
        </p:spPr>
      </p:pic>
      <p:sp>
        <p:nvSpPr>
          <p:cNvPr id="7" name="Shape 4">
            <a:extLst>
              <a:ext uri="{FF2B5EF4-FFF2-40B4-BE49-F238E27FC236}">
                <a16:creationId xmlns:a16="http://schemas.microsoft.com/office/drawing/2014/main" id="{9559F2EF-6BBE-5106-8713-AB7126640738}"/>
              </a:ext>
            </a:extLst>
          </p:cNvPr>
          <p:cNvSpPr/>
          <p:nvPr/>
        </p:nvSpPr>
        <p:spPr>
          <a:xfrm>
            <a:off x="2212848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1E1197E-5748-1D48-2482-04109A6E5C54}"/>
              </a:ext>
            </a:extLst>
          </p:cNvPr>
          <p:cNvSpPr/>
          <p:nvPr/>
        </p:nvSpPr>
        <p:spPr>
          <a:xfrm>
            <a:off x="2212848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Onboardering 1 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9" name="Image 1" descr="A screenshot of a phone&#10;&#10;AI-generated content may be incorrect.">
            <a:extLst>
              <a:ext uri="{FF2B5EF4-FFF2-40B4-BE49-F238E27FC236}">
                <a16:creationId xmlns:a16="http://schemas.microsoft.com/office/drawing/2014/main" id="{D9BFEA81-1BDE-A929-32AD-67BBC088F4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17260" y="1508615"/>
            <a:ext cx="1368932" cy="3169252"/>
          </a:xfrm>
          <a:prstGeom prst="rect">
            <a:avLst/>
          </a:prstGeom>
        </p:spPr>
      </p:pic>
      <p:sp>
        <p:nvSpPr>
          <p:cNvPr id="10" name="Shape 6">
            <a:extLst>
              <a:ext uri="{FF2B5EF4-FFF2-40B4-BE49-F238E27FC236}">
                <a16:creationId xmlns:a16="http://schemas.microsoft.com/office/drawing/2014/main" id="{FD79A420-D83C-8211-1E1C-1755BFE0767A}"/>
              </a:ext>
            </a:extLst>
          </p:cNvPr>
          <p:cNvSpPr/>
          <p:nvPr/>
        </p:nvSpPr>
        <p:spPr>
          <a:xfrm>
            <a:off x="4105656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2ED742E-0E4B-7268-03CB-2F8ECF548D5F}"/>
              </a:ext>
            </a:extLst>
          </p:cNvPr>
          <p:cNvSpPr/>
          <p:nvPr/>
        </p:nvSpPr>
        <p:spPr>
          <a:xfrm>
            <a:off x="4105656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latin typeface="Calibri"/>
                <a:ea typeface="Calibri"/>
                <a:cs typeface="Calibri"/>
              </a:rPr>
              <a:t>Onboardering 2</a:t>
            </a:r>
            <a:endParaRPr lang="en-US" sz="1100" b="1" dirty="0">
              <a:solidFill>
                <a:srgbClr val="94A3B8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Image 2" descr="A screenshot of a phone&#10;&#10;AI-generated content may be incorrect.">
            <a:extLst>
              <a:ext uri="{FF2B5EF4-FFF2-40B4-BE49-F238E27FC236}">
                <a16:creationId xmlns:a16="http://schemas.microsoft.com/office/drawing/2014/main" id="{D87E3457-81C2-86F4-F8B8-5A2A9EDEE0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91295" y="1483960"/>
            <a:ext cx="1336018" cy="3195074"/>
          </a:xfrm>
          <a:prstGeom prst="rect">
            <a:avLst/>
          </a:prstGeom>
        </p:spPr>
      </p:pic>
      <p:sp>
        <p:nvSpPr>
          <p:cNvPr id="13" name="Shape 8">
            <a:extLst>
              <a:ext uri="{FF2B5EF4-FFF2-40B4-BE49-F238E27FC236}">
                <a16:creationId xmlns:a16="http://schemas.microsoft.com/office/drawing/2014/main" id="{DB677ECF-CECB-4F15-9D12-9E627C3DD8B6}"/>
              </a:ext>
            </a:extLst>
          </p:cNvPr>
          <p:cNvSpPr/>
          <p:nvPr/>
        </p:nvSpPr>
        <p:spPr>
          <a:xfrm>
            <a:off x="5998464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BCB5DACB-D4B5-3025-5B8D-38590129EC41}"/>
              </a:ext>
            </a:extLst>
          </p:cNvPr>
          <p:cNvSpPr/>
          <p:nvPr/>
        </p:nvSpPr>
        <p:spPr>
          <a:xfrm>
            <a:off x="5998464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Onboardering 3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15" name="Image 3" descr="A screenshot of a phone&#10;&#10;AI-generated content may be incorrect.">
            <a:extLst>
              <a:ext uri="{FF2B5EF4-FFF2-40B4-BE49-F238E27FC236}">
                <a16:creationId xmlns:a16="http://schemas.microsoft.com/office/drawing/2014/main" id="{8B1BA71E-1757-C9BC-483D-14A081A6E8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23258" y="1483960"/>
            <a:ext cx="1249879" cy="3187246"/>
          </a:xfrm>
          <a:prstGeom prst="rect">
            <a:avLst/>
          </a:prstGeom>
        </p:spPr>
      </p:pic>
      <p:sp>
        <p:nvSpPr>
          <p:cNvPr id="16" name="Shape 10">
            <a:extLst>
              <a:ext uri="{FF2B5EF4-FFF2-40B4-BE49-F238E27FC236}">
                <a16:creationId xmlns:a16="http://schemas.microsoft.com/office/drawing/2014/main" id="{E1F8C091-734C-1D18-609A-9DF5B80F1146}"/>
              </a:ext>
            </a:extLst>
          </p:cNvPr>
          <p:cNvSpPr/>
          <p:nvPr/>
        </p:nvSpPr>
        <p:spPr>
          <a:xfrm>
            <a:off x="7772400" y="1188720"/>
            <a:ext cx="1051560" cy="3566160"/>
          </a:xfrm>
          <a:prstGeom prst="roundRect">
            <a:avLst>
              <a:gd name="adj" fmla="val 6957"/>
            </a:avLst>
          </a:prstGeom>
          <a:solidFill>
            <a:srgbClr val="0F2847"/>
          </a:solidFill>
          <a:ln/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F552CAB1-3773-094B-3957-0B1B71A16B8B}"/>
              </a:ext>
            </a:extLst>
          </p:cNvPr>
          <p:cNvSpPr/>
          <p:nvPr/>
        </p:nvSpPr>
        <p:spPr>
          <a:xfrm>
            <a:off x="7799832" y="132588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codebase</a:t>
            </a:r>
            <a:endParaRPr lang="en-US" sz="1000" dirty="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D0EA26D1-2DC2-7F1A-A8F8-E64CAD295CBC}"/>
              </a:ext>
            </a:extLst>
          </p:cNvPr>
          <p:cNvSpPr/>
          <p:nvPr/>
        </p:nvSpPr>
        <p:spPr>
          <a:xfrm>
            <a:off x="7799832" y="198424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00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E1E01BB3-6EC8-05DE-6320-1849879E6E99}"/>
              </a:ext>
            </a:extLst>
          </p:cNvPr>
          <p:cNvSpPr/>
          <p:nvPr/>
        </p:nvSpPr>
        <p:spPr>
          <a:xfrm>
            <a:off x="7799832" y="2642616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</a:t>
            </a:r>
            <a:endParaRPr lang="en-US" sz="10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6AD80E2C-BB6C-6FCB-1A8D-811D80671D30}"/>
              </a:ext>
            </a:extLst>
          </p:cNvPr>
          <p:cNvSpPr/>
          <p:nvPr/>
        </p:nvSpPr>
        <p:spPr>
          <a:xfrm>
            <a:off x="7799832" y="3300984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0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0E65AD51-A88F-1599-07A2-7919BEAA05DE}"/>
              </a:ext>
            </a:extLst>
          </p:cNvPr>
          <p:cNvSpPr/>
          <p:nvPr/>
        </p:nvSpPr>
        <p:spPr>
          <a:xfrm>
            <a:off x="7799832" y="3959352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52129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Mobile Application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 iOS &amp; Android — same backend, native feel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Login 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6" name="Image 0" descr="A screenshot of a login page&#10;&#10;AI-generated content may be incorrect.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4596" y="1483960"/>
            <a:ext cx="1477331" cy="312461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212848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2212848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Register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9" name="Image 1" descr="A screenshot of a login form&#10;&#10;AI-generated content may be incorrect.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79940" y="1508615"/>
            <a:ext cx="1443572" cy="316925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105656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4105656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latin typeface="Calibri"/>
                <a:ea typeface="Calibri"/>
                <a:cs typeface="Calibri"/>
              </a:rPr>
              <a:t>Forgot Password</a:t>
            </a:r>
            <a:endParaRPr lang="en-US" sz="1100" b="1" dirty="0">
              <a:solidFill>
                <a:srgbClr val="94A3B8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Image 2" descr="A screenshot of a phone&#10;&#10;AI-generated content may be incorrect.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84800" y="1483960"/>
            <a:ext cx="1349009" cy="3195074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5998464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Text 9"/>
          <p:cNvSpPr/>
          <p:nvPr/>
        </p:nvSpPr>
        <p:spPr>
          <a:xfrm>
            <a:off x="5998464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Reset Password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15" name="Image 3" descr="A screenshot of a login screen&#10;&#10;AI-generated content may be incorrect.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091758" y="1491788"/>
            <a:ext cx="1512880" cy="3116788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7772400" y="1188720"/>
            <a:ext cx="1051560" cy="3566160"/>
          </a:xfrm>
          <a:prstGeom prst="roundRect">
            <a:avLst>
              <a:gd name="adj" fmla="val 6957"/>
            </a:avLst>
          </a:prstGeom>
          <a:solidFill>
            <a:srgbClr val="0F2847"/>
          </a:solidFill>
          <a:ln/>
        </p:spPr>
      </p:sp>
      <p:sp>
        <p:nvSpPr>
          <p:cNvPr id="17" name="Text 11"/>
          <p:cNvSpPr/>
          <p:nvPr/>
        </p:nvSpPr>
        <p:spPr>
          <a:xfrm>
            <a:off x="7799832" y="132588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codebase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7799832" y="198424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7799832" y="2642616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7799832" y="3300984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7799832" y="3959352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37955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Mobile Application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 iOS &amp; Android — same backend, native feel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1100" dirty="0"/>
          </a:p>
        </p:txBody>
      </p:sp>
      <p:pic>
        <p:nvPicPr>
          <p:cNvPr id="6" name="Image 0" descr="/home/claude/screenshots/Software GP 2026/flutter_result_dashboar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4048" y="1483960"/>
            <a:ext cx="1412310" cy="312461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212848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2212848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100" dirty="0"/>
          </a:p>
        </p:txBody>
      </p:sp>
      <p:pic>
        <p:nvPicPr>
          <p:cNvPr id="9" name="Image 1" descr="/home/claude/screenshots/Software GP 2026/flutter_result_projects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75999" y="1499617"/>
            <a:ext cx="1396653" cy="3108959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105656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4105656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Details</a:t>
            </a:r>
            <a:endParaRPr lang="en-US" sz="1100" dirty="0"/>
          </a:p>
        </p:txBody>
      </p:sp>
      <p:pic>
        <p:nvPicPr>
          <p:cNvPr id="12" name="Image 2" descr="/home/claude/screenshots/Software GP 2026/flutter_result_project_details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37492" y="1483960"/>
            <a:ext cx="1482769" cy="3124616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5998464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Text 9"/>
          <p:cNvSpPr/>
          <p:nvPr/>
        </p:nvSpPr>
        <p:spPr>
          <a:xfrm>
            <a:off x="5998464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</a:t>
            </a:r>
            <a:endParaRPr lang="en-US" sz="1100" dirty="0"/>
          </a:p>
        </p:txBody>
      </p:sp>
      <p:pic>
        <p:nvPicPr>
          <p:cNvPr id="15" name="Image 3" descr="/home/claude/screenshots/Software GP 2026/flutter_result_tasks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30300" y="1483960"/>
            <a:ext cx="1474940" cy="3124616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7772400" y="1188720"/>
            <a:ext cx="1051560" cy="3566160"/>
          </a:xfrm>
          <a:prstGeom prst="roundRect">
            <a:avLst>
              <a:gd name="adj" fmla="val 6957"/>
            </a:avLst>
          </a:prstGeom>
          <a:solidFill>
            <a:srgbClr val="0F2847"/>
          </a:solidFill>
          <a:ln/>
        </p:spPr>
      </p:sp>
      <p:sp>
        <p:nvSpPr>
          <p:cNvPr id="17" name="Text 11"/>
          <p:cNvSpPr/>
          <p:nvPr/>
        </p:nvSpPr>
        <p:spPr>
          <a:xfrm>
            <a:off x="7799832" y="132588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codebase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7799832" y="198424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7799832" y="2642616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7799832" y="3300984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7799832" y="3959352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3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F6F29-3AB6-6D80-95F9-5E906D60C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1E72B68-2096-FFCF-12E0-EF07AA237769}"/>
              </a:ext>
            </a:extLst>
          </p:cNvPr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Mobile Application</a:t>
            </a:r>
            <a:endParaRPr lang="en-US" sz="3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45A6310-BCA6-3A90-095B-D1FCA1F11672}"/>
              </a:ext>
            </a:extLst>
          </p:cNvPr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 iOS &amp; Android — same backend, native feel</a:t>
            </a:r>
            <a:endParaRPr lang="en-US" sz="1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552DF0D-1572-C380-165F-6B8956F2677D}"/>
              </a:ext>
            </a:extLst>
          </p:cNvPr>
          <p:cNvSpPr/>
          <p:nvPr/>
        </p:nvSpPr>
        <p:spPr>
          <a:xfrm>
            <a:off x="320040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B877008-79F3-5F70-25B5-BE7C07C1EBA1}"/>
              </a:ext>
            </a:extLst>
          </p:cNvPr>
          <p:cNvSpPr/>
          <p:nvPr/>
        </p:nvSpPr>
        <p:spPr>
          <a:xfrm>
            <a:off x="320040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Task Details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6" name="Image 0" descr="A screenshot of a phone&#10;&#10;AI-generated content may be incorrect.">
            <a:extLst>
              <a:ext uri="{FF2B5EF4-FFF2-40B4-BE49-F238E27FC236}">
                <a16:creationId xmlns:a16="http://schemas.microsoft.com/office/drawing/2014/main" id="{6E712777-FEF9-DE1D-3CCE-8BBA11BB9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2786" y="1499616"/>
            <a:ext cx="1346147" cy="3108960"/>
          </a:xfrm>
          <a:prstGeom prst="rect">
            <a:avLst/>
          </a:prstGeom>
        </p:spPr>
      </p:pic>
      <p:sp>
        <p:nvSpPr>
          <p:cNvPr id="7" name="Shape 4">
            <a:extLst>
              <a:ext uri="{FF2B5EF4-FFF2-40B4-BE49-F238E27FC236}">
                <a16:creationId xmlns:a16="http://schemas.microsoft.com/office/drawing/2014/main" id="{17B6B13D-BF7D-5EC4-5D4D-0593FDB1B07C}"/>
              </a:ext>
            </a:extLst>
          </p:cNvPr>
          <p:cNvSpPr/>
          <p:nvPr/>
        </p:nvSpPr>
        <p:spPr>
          <a:xfrm>
            <a:off x="2212848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3B15BD8-2CCF-3ACC-9C2F-96B8859AD0AD}"/>
              </a:ext>
            </a:extLst>
          </p:cNvPr>
          <p:cNvSpPr/>
          <p:nvPr/>
        </p:nvSpPr>
        <p:spPr>
          <a:xfrm>
            <a:off x="2212848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Templates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9" name="Image 1" descr="A screenshot of a phone&#10;&#10;AI-generated content may be incorrect.">
            <a:extLst>
              <a:ext uri="{FF2B5EF4-FFF2-40B4-BE49-F238E27FC236}">
                <a16:creationId xmlns:a16="http://schemas.microsoft.com/office/drawing/2014/main" id="{AC4AC898-4B37-A876-F820-CB9FCDF56F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87670" y="1499616"/>
            <a:ext cx="1341996" cy="3108960"/>
          </a:xfrm>
          <a:prstGeom prst="rect">
            <a:avLst/>
          </a:prstGeom>
        </p:spPr>
      </p:pic>
      <p:sp>
        <p:nvSpPr>
          <p:cNvPr id="10" name="Shape 6">
            <a:extLst>
              <a:ext uri="{FF2B5EF4-FFF2-40B4-BE49-F238E27FC236}">
                <a16:creationId xmlns:a16="http://schemas.microsoft.com/office/drawing/2014/main" id="{7E038160-AC5B-02DB-2E2B-88BB7D7DA8D8}"/>
              </a:ext>
            </a:extLst>
          </p:cNvPr>
          <p:cNvSpPr/>
          <p:nvPr/>
        </p:nvSpPr>
        <p:spPr>
          <a:xfrm>
            <a:off x="4105656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722D863A-4F20-8828-7446-FEDA3C5B2914}"/>
              </a:ext>
            </a:extLst>
          </p:cNvPr>
          <p:cNvSpPr/>
          <p:nvPr/>
        </p:nvSpPr>
        <p:spPr>
          <a:xfrm>
            <a:off x="4105656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Requests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12" name="Image 2" descr="A screenshot of a phone&#10;&#10;AI-generated content may be incorrect.">
            <a:extLst>
              <a:ext uri="{FF2B5EF4-FFF2-40B4-BE49-F238E27FC236}">
                <a16:creationId xmlns:a16="http://schemas.microsoft.com/office/drawing/2014/main" id="{D9AA842F-5FF2-74CC-DEFE-91E235A613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50319" y="1491788"/>
            <a:ext cx="1370999" cy="3116788"/>
          </a:xfrm>
          <a:prstGeom prst="rect">
            <a:avLst/>
          </a:prstGeom>
        </p:spPr>
      </p:pic>
      <p:sp>
        <p:nvSpPr>
          <p:cNvPr id="13" name="Shape 8">
            <a:extLst>
              <a:ext uri="{FF2B5EF4-FFF2-40B4-BE49-F238E27FC236}">
                <a16:creationId xmlns:a16="http://schemas.microsoft.com/office/drawing/2014/main" id="{7EAD84B1-7B3B-E31F-08D8-A1314007689C}"/>
              </a:ext>
            </a:extLst>
          </p:cNvPr>
          <p:cNvSpPr/>
          <p:nvPr/>
        </p:nvSpPr>
        <p:spPr>
          <a:xfrm>
            <a:off x="5998464" y="1188720"/>
            <a:ext cx="1691640" cy="3566160"/>
          </a:xfrm>
          <a:prstGeom prst="roundRect">
            <a:avLst>
              <a:gd name="adj" fmla="val 4324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6B97196F-7B72-14AA-DB86-6D409EB5691E}"/>
              </a:ext>
            </a:extLst>
          </p:cNvPr>
          <p:cNvSpPr/>
          <p:nvPr/>
        </p:nvSpPr>
        <p:spPr>
          <a:xfrm>
            <a:off x="5998464" y="123444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94A3B8"/>
                </a:solidFill>
                <a:ea typeface="Calibri"/>
                <a:cs typeface="Calibri"/>
              </a:rPr>
              <a:t>Notifica</a:t>
            </a:r>
            <a:r>
              <a:rPr lang="en-US" sz="1100" b="1">
                <a:solidFill>
                  <a:srgbClr val="94A3B8"/>
                </a:solidFill>
                <a:ea typeface="Calibri"/>
                <a:cs typeface="Calibri"/>
              </a:rPr>
              <a:t>tions</a:t>
            </a:r>
            <a:endParaRPr lang="en-US" sz="1100" b="1" dirty="0">
              <a:solidFill>
                <a:srgbClr val="94A3B8"/>
              </a:solidFill>
              <a:ea typeface="Calibri"/>
              <a:cs typeface="Calibri"/>
            </a:endParaRPr>
          </a:p>
        </p:txBody>
      </p:sp>
      <p:pic>
        <p:nvPicPr>
          <p:cNvPr id="15" name="Image 3" descr="A screenshot of a phone&#10;&#10;AI-generated content may be incorrect.">
            <a:extLst>
              <a:ext uri="{FF2B5EF4-FFF2-40B4-BE49-F238E27FC236}">
                <a16:creationId xmlns:a16="http://schemas.microsoft.com/office/drawing/2014/main" id="{D795D6C3-E7AA-B5F7-B1F1-0072FE7585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71259" y="1499616"/>
            <a:ext cx="1346049" cy="3108960"/>
          </a:xfrm>
          <a:prstGeom prst="rect">
            <a:avLst/>
          </a:prstGeom>
        </p:spPr>
      </p:pic>
      <p:sp>
        <p:nvSpPr>
          <p:cNvPr id="16" name="Shape 10">
            <a:extLst>
              <a:ext uri="{FF2B5EF4-FFF2-40B4-BE49-F238E27FC236}">
                <a16:creationId xmlns:a16="http://schemas.microsoft.com/office/drawing/2014/main" id="{92E4CA1D-6C56-B400-8889-79341D360947}"/>
              </a:ext>
            </a:extLst>
          </p:cNvPr>
          <p:cNvSpPr/>
          <p:nvPr/>
        </p:nvSpPr>
        <p:spPr>
          <a:xfrm>
            <a:off x="7772400" y="1188720"/>
            <a:ext cx="1051560" cy="3566160"/>
          </a:xfrm>
          <a:prstGeom prst="roundRect">
            <a:avLst>
              <a:gd name="adj" fmla="val 6957"/>
            </a:avLst>
          </a:prstGeom>
          <a:solidFill>
            <a:srgbClr val="0F2847"/>
          </a:solidFill>
          <a:ln/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B27E28CE-7BAA-7DA7-CA95-B9D7BD984992}"/>
              </a:ext>
            </a:extLst>
          </p:cNvPr>
          <p:cNvSpPr/>
          <p:nvPr/>
        </p:nvSpPr>
        <p:spPr>
          <a:xfrm>
            <a:off x="7799832" y="1325880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codebase</a:t>
            </a:r>
            <a:endParaRPr lang="en-US" sz="1000" dirty="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A0D78C51-F6CF-B245-D0CC-ED7E15DCBAB3}"/>
              </a:ext>
            </a:extLst>
          </p:cNvPr>
          <p:cNvSpPr/>
          <p:nvPr/>
        </p:nvSpPr>
        <p:spPr>
          <a:xfrm>
            <a:off x="7799832" y="1984248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00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5B7EF95F-006A-762F-8814-A05C19F9CFD1}"/>
              </a:ext>
            </a:extLst>
          </p:cNvPr>
          <p:cNvSpPr/>
          <p:nvPr/>
        </p:nvSpPr>
        <p:spPr>
          <a:xfrm>
            <a:off x="7799832" y="2642616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</a:t>
            </a:r>
            <a:endParaRPr lang="en-US" sz="10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E0128EA7-E9EF-8B6E-7132-72C3F27E74EC}"/>
              </a:ext>
            </a:extLst>
          </p:cNvPr>
          <p:cNvSpPr/>
          <p:nvPr/>
        </p:nvSpPr>
        <p:spPr>
          <a:xfrm>
            <a:off x="7799832" y="3300984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endParaRPr lang="en-US" sz="10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C68DD080-5035-85E9-8935-47203351A95F}"/>
              </a:ext>
            </a:extLst>
          </p:cNvPr>
          <p:cNvSpPr/>
          <p:nvPr/>
        </p:nvSpPr>
        <p:spPr>
          <a:xfrm>
            <a:off x="7799832" y="3959352"/>
            <a:ext cx="1005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39909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Deployment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deployed on Railway — accessible from anywhere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484632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Dashboard (Live)</a:t>
            </a:r>
            <a:endParaRPr lang="en-US" sz="1200" dirty="0"/>
          </a:p>
        </p:txBody>
      </p:sp>
      <p:pic>
        <p:nvPicPr>
          <p:cNvPr id="6" name="Image 0" descr="/home/claude/screenshots/Software GP 2026/railway_dashboar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4048" y="1545336"/>
            <a:ext cx="4718304" cy="30632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349240" y="1188720"/>
            <a:ext cx="3474720" cy="594360"/>
          </a:xfrm>
          <a:prstGeom prst="roundRect">
            <a:avLst>
              <a:gd name="adj" fmla="val 923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31536" y="1271016"/>
            <a:ext cx="420624" cy="420624"/>
          </a:xfrm>
          <a:prstGeom prst="ellipse">
            <a:avLst/>
          </a:prstGeom>
          <a:solidFill>
            <a:srgbClr val="22C55E">
              <a:alpha val="75000"/>
            </a:srgbClr>
          </a:solidFill>
          <a:ln w="12700">
            <a:solidFill>
              <a:srgbClr val="22C55E">
                <a:alpha val="7500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112" y="1298448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61888" y="1243584"/>
            <a:ext cx="2651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Zero-config Node.js deploy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961888" y="1481328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Auto-detects runtime &amp; installs deps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349240" y="1883664"/>
            <a:ext cx="3474720" cy="594360"/>
          </a:xfrm>
          <a:prstGeom prst="roundRect">
            <a:avLst>
              <a:gd name="adj" fmla="val 923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431536" y="1965960"/>
            <a:ext cx="420624" cy="420624"/>
          </a:xfrm>
          <a:prstGeom prst="ellipse">
            <a:avLst/>
          </a:prstGeom>
          <a:solidFill>
            <a:srgbClr val="22C55E">
              <a:alpha val="75000"/>
            </a:srgbClr>
          </a:solidFill>
          <a:ln w="12700">
            <a:solidFill>
              <a:srgbClr val="22C55E">
                <a:alpha val="75000"/>
              </a:srgbClr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8112" y="1993392"/>
            <a:ext cx="347472" cy="34747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61888" y="1938528"/>
            <a:ext cx="2651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MySQL 8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5961888" y="217627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Provisioned with one click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5349240" y="2578608"/>
            <a:ext cx="3474720" cy="594360"/>
          </a:xfrm>
          <a:prstGeom prst="roundRect">
            <a:avLst>
              <a:gd name="adj" fmla="val 923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5431536" y="2660904"/>
            <a:ext cx="420624" cy="420624"/>
          </a:xfrm>
          <a:prstGeom prst="ellipse">
            <a:avLst/>
          </a:prstGeom>
          <a:solidFill>
            <a:srgbClr val="22C55E">
              <a:alpha val="75000"/>
            </a:srgbClr>
          </a:solidFill>
          <a:ln w="12700">
            <a:solidFill>
              <a:srgbClr val="22C55E">
                <a:alpha val="75000"/>
              </a:srgbClr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112" y="2688336"/>
            <a:ext cx="347472" cy="34747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961888" y="2633472"/>
            <a:ext cx="2651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HTTPS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5961888" y="287121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API traffic encrypted by default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5349240" y="3273552"/>
            <a:ext cx="3474720" cy="594360"/>
          </a:xfrm>
          <a:prstGeom prst="roundRect">
            <a:avLst>
              <a:gd name="adj" fmla="val 923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5431536" y="3355848"/>
            <a:ext cx="420624" cy="420624"/>
          </a:xfrm>
          <a:prstGeom prst="ellipse">
            <a:avLst/>
          </a:prstGeom>
          <a:solidFill>
            <a:srgbClr val="22C55E">
              <a:alpha val="75000"/>
            </a:srgbClr>
          </a:solidFill>
          <a:ln w="12700">
            <a:solidFill>
              <a:srgbClr val="22C55E">
                <a:alpha val="75000"/>
              </a:srgbClr>
            </a:solidFill>
            <a:prstDash val="solid"/>
          </a:ln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8112" y="3383280"/>
            <a:ext cx="347472" cy="34747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5961888" y="3328416"/>
            <a:ext cx="2651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CI/CD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5961888" y="35661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on every push to main</a:t>
            </a:r>
            <a:endParaRPr lang="en-US" sz="1050" dirty="0"/>
          </a:p>
        </p:txBody>
      </p:sp>
      <p:sp>
        <p:nvSpPr>
          <p:cNvPr id="27" name="Shape 20"/>
          <p:cNvSpPr/>
          <p:nvPr/>
        </p:nvSpPr>
        <p:spPr>
          <a:xfrm>
            <a:off x="5349240" y="3968496"/>
            <a:ext cx="3474720" cy="594360"/>
          </a:xfrm>
          <a:prstGeom prst="roundRect">
            <a:avLst>
              <a:gd name="adj" fmla="val 923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5431536" y="4050792"/>
            <a:ext cx="420624" cy="420624"/>
          </a:xfrm>
          <a:prstGeom prst="ellipse">
            <a:avLst/>
          </a:prstGeom>
          <a:solidFill>
            <a:srgbClr val="22C55E">
              <a:alpha val="75000"/>
            </a:srgbClr>
          </a:solidFill>
          <a:ln w="12700">
            <a:solidFill>
              <a:srgbClr val="22C55E">
                <a:alpha val="75000"/>
              </a:srgbClr>
            </a:solidFill>
            <a:prstDash val="solid"/>
          </a:ln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8112" y="4078224"/>
            <a:ext cx="347472" cy="347472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961888" y="4023360"/>
            <a:ext cx="265176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networking</a:t>
            </a:r>
            <a:endParaRPr lang="en-US" sz="1200" dirty="0"/>
          </a:p>
        </p:txBody>
      </p:sp>
      <p:sp>
        <p:nvSpPr>
          <p:cNvPr id="31" name="Text 23"/>
          <p:cNvSpPr/>
          <p:nvPr/>
        </p:nvSpPr>
        <p:spPr>
          <a:xfrm>
            <a:off x="5961888" y="426110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only accessible to backend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SmartOps vs. Existing Platforms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SmartOps stands apart</a:t>
            </a:r>
            <a:endParaRPr lang="en-US" sz="14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88720"/>
          <a:ext cx="8321040" cy="3438144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Feature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Trello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Jira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Asana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Monday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SmartOps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A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RBAC (Admin/Emp/Client)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Client project requests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Project templates catalog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Real-time notifications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Partial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AI project health analysis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SME-focused affordability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F4444"/>
                          </a:solidFill>
                        </a:rPr>
                        <a:t>✗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7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59E0B"/>
                          </a:solidFill>
                        </a:rPr>
                        <a:t>Mobile app (native)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E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22C55E"/>
                          </a:solidFill>
                        </a:rPr>
                        <a:t>✓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32F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F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 &amp; Limitations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320040" y="96012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320040" y="1325880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1399032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4672" y="1371600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Dual-platform: web (React.js) + mobile (Flutter) from one backend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20040" y="1856232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1929384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04672" y="1901952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Atomic request approval using database transactions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320040" y="2386584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2459736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4672" y="2432304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Dual-layer RBAC on both frontend and backend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320040" y="2916936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2990088"/>
            <a:ext cx="274320" cy="2743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04672" y="2962656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Socket.IO notifications without page refresh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320040" y="3447288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3520440"/>
            <a:ext cx="274320" cy="27432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04672" y="3493008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health analysis with risk scoring &amp; automated alerts</a:t>
            </a:r>
            <a:endParaRPr lang="en-US" sz="1100" dirty="0"/>
          </a:p>
        </p:txBody>
      </p:sp>
      <p:sp>
        <p:nvSpPr>
          <p:cNvPr id="19" name="Shape 12"/>
          <p:cNvSpPr/>
          <p:nvPr/>
        </p:nvSpPr>
        <p:spPr>
          <a:xfrm>
            <a:off x="320040" y="3977640"/>
            <a:ext cx="438912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4050792"/>
            <a:ext cx="274320" cy="27432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804672" y="4023360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deployment with GitHub CI/CD on Railway</a:t>
            </a:r>
            <a:endParaRPr lang="en-US" sz="1100" dirty="0"/>
          </a:p>
        </p:txBody>
      </p:sp>
      <p:sp>
        <p:nvSpPr>
          <p:cNvPr id="22" name="Text 14"/>
          <p:cNvSpPr/>
          <p:nvPr/>
        </p:nvSpPr>
        <p:spPr>
          <a:xfrm>
            <a:off x="4892040" y="96012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</a:t>
            </a:r>
            <a:endParaRPr lang="en-US" sz="1500" dirty="0"/>
          </a:p>
        </p:txBody>
      </p:sp>
      <p:sp>
        <p:nvSpPr>
          <p:cNvPr id="23" name="Shape 15"/>
          <p:cNvSpPr/>
          <p:nvPr/>
        </p:nvSpPr>
        <p:spPr>
          <a:xfrm>
            <a:off x="4892040" y="1325880"/>
            <a:ext cx="3931920" cy="548640"/>
          </a:xfrm>
          <a:prstGeom prst="roundRect">
            <a:avLst>
              <a:gd name="adj" fmla="val 8333"/>
            </a:avLst>
          </a:prstGeom>
          <a:solidFill>
            <a:srgbClr val="102240"/>
          </a:solidFill>
          <a:ln/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1417320"/>
            <a:ext cx="274320" cy="27432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376672" y="137160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Rule-based AI (not ML) — limited by available historical data</a:t>
            </a:r>
            <a:endParaRPr lang="en-US" sz="1100" dirty="0"/>
          </a:p>
        </p:txBody>
      </p:sp>
      <p:sp>
        <p:nvSpPr>
          <p:cNvPr id="26" name="Shape 17"/>
          <p:cNvSpPr/>
          <p:nvPr/>
        </p:nvSpPr>
        <p:spPr>
          <a:xfrm>
            <a:off x="4892040" y="1965960"/>
            <a:ext cx="3931920" cy="548640"/>
          </a:xfrm>
          <a:prstGeom prst="roundRect">
            <a:avLst>
              <a:gd name="adj" fmla="val 8333"/>
            </a:avLst>
          </a:prstGeom>
          <a:solidFill>
            <a:srgbClr val="102240"/>
          </a:solidFill>
          <a:ln/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2057400"/>
            <a:ext cx="274320" cy="27432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5376672" y="201168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persistent file storage (Railway free-tier constraint)</a:t>
            </a:r>
            <a:endParaRPr lang="en-US" sz="1100" dirty="0"/>
          </a:p>
        </p:txBody>
      </p:sp>
      <p:sp>
        <p:nvSpPr>
          <p:cNvPr id="29" name="Shape 19"/>
          <p:cNvSpPr/>
          <p:nvPr/>
        </p:nvSpPr>
        <p:spPr>
          <a:xfrm>
            <a:off x="4892040" y="2606040"/>
            <a:ext cx="3931920" cy="548640"/>
          </a:xfrm>
          <a:prstGeom prst="roundRect">
            <a:avLst>
              <a:gd name="adj" fmla="val 8333"/>
            </a:avLst>
          </a:prstGeom>
          <a:solidFill>
            <a:srgbClr val="102240"/>
          </a:solidFill>
          <a:ln/>
        </p:spPr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2697480"/>
            <a:ext cx="274320" cy="274320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5376672" y="265176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Single-region deployment — potential latency for distant users</a:t>
            </a:r>
            <a:endParaRPr lang="en-US" sz="1100" dirty="0"/>
          </a:p>
        </p:txBody>
      </p:sp>
      <p:sp>
        <p:nvSpPr>
          <p:cNvPr id="32" name="Shape 21"/>
          <p:cNvSpPr/>
          <p:nvPr/>
        </p:nvSpPr>
        <p:spPr>
          <a:xfrm>
            <a:off x="4892040" y="3246120"/>
            <a:ext cx="3931920" cy="548640"/>
          </a:xfrm>
          <a:prstGeom prst="roundRect">
            <a:avLst>
              <a:gd name="adj" fmla="val 8333"/>
            </a:avLst>
          </a:prstGeom>
          <a:solidFill>
            <a:srgbClr val="102240"/>
          </a:solidFill>
          <a:ln/>
        </p:spPr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3337560"/>
            <a:ext cx="274320" cy="274320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5376672" y="329184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free-tier: possible cold starts after inactivity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SMEs are struggling with today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325880"/>
            <a:ext cx="4114800" cy="1508760"/>
          </a:xfrm>
          <a:prstGeom prst="roundRect">
            <a:avLst>
              <a:gd name="adj" fmla="val 4848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30352" y="1600200"/>
            <a:ext cx="548640" cy="548640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>
                <a:alpha val="8000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" y="16459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8720" y="152704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188720" y="187452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Spreadsheets, messaging apps, and standalone tools that don't communicate with each other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54880" y="1325880"/>
            <a:ext cx="4114800" cy="1508760"/>
          </a:xfrm>
          <a:prstGeom prst="roundRect">
            <a:avLst>
              <a:gd name="adj" fmla="val 4848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919472" y="1600200"/>
            <a:ext cx="548640" cy="548640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>
                <a:alpha val="80000"/>
              </a:srgbClr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192" y="16459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152704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Client Portal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577840" y="187452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have no structured way to submit project requests or monitor progress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65760" y="3017520"/>
            <a:ext cx="4114800" cy="1508760"/>
          </a:xfrm>
          <a:prstGeom prst="roundRect">
            <a:avLst>
              <a:gd name="adj" fmla="val 4848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30352" y="3291840"/>
            <a:ext cx="548640" cy="548640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>
                <a:alpha val="80000"/>
              </a:srgbClr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72" y="333756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88720" y="321868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Task Oversight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188720" y="356616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lack a unified interface for task assignments, status updates, and notifications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754880" y="3017520"/>
            <a:ext cx="4114800" cy="1508760"/>
          </a:xfrm>
          <a:prstGeom prst="roundRect">
            <a:avLst>
              <a:gd name="adj" fmla="val 4848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4919472" y="3291840"/>
            <a:ext cx="548640" cy="548640"/>
          </a:xfrm>
          <a:prstGeom prst="ellipse">
            <a:avLst/>
          </a:prstGeom>
          <a:solidFill>
            <a:srgbClr val="EF4444">
              <a:alpha val="80000"/>
            </a:srgbClr>
          </a:solidFill>
          <a:ln w="12700">
            <a:solidFill>
              <a:srgbClr val="EF4444">
                <a:alpha val="80000"/>
              </a:srgbClr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5192" y="333756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577840" y="321868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Performance Analytics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5577840" y="3566160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systematic way to prioritize work or identify bottlenecks and delay risks</a:t>
            </a:r>
            <a:endParaRPr lang="en-US" sz="1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 for Future Work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20040" y="1051560"/>
            <a:ext cx="4023360" cy="1417320"/>
          </a:xfrm>
          <a:prstGeom prst="roundRect">
            <a:avLst>
              <a:gd name="adj" fmla="val 516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1161288"/>
            <a:ext cx="502920" cy="502920"/>
          </a:xfrm>
          <a:prstGeom prst="ellipse">
            <a:avLst/>
          </a:prstGeom>
          <a:solidFill>
            <a:srgbClr val="1E5AA8">
              <a:alpha val="80000"/>
            </a:srgbClr>
          </a:solidFill>
          <a:ln w="12700">
            <a:solidFill>
              <a:srgbClr val="1E5AA8">
                <a:alpha val="8000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" y="1197864"/>
            <a:ext cx="420624" cy="420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116128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ML-Based AI Enhancement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097280" y="1481328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machine learning models on historical project data for more accurate delay prediction, priority recommendation, and workload forecasting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800600" y="1051560"/>
            <a:ext cx="4023360" cy="1417320"/>
          </a:xfrm>
          <a:prstGeom prst="roundRect">
            <a:avLst>
              <a:gd name="adj" fmla="val 516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4937760" y="1161288"/>
            <a:ext cx="502920" cy="502920"/>
          </a:xfrm>
          <a:prstGeom prst="ellipse">
            <a:avLst/>
          </a:prstGeom>
          <a:solidFill>
            <a:srgbClr val="3B82F6">
              <a:alpha val="80000"/>
            </a:srgbClr>
          </a:solidFill>
          <a:ln w="12700">
            <a:solidFill>
              <a:srgbClr val="3B82F6">
                <a:alpha val="80000"/>
              </a:srgbClr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1197864"/>
            <a:ext cx="420624" cy="42062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77840" y="116128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Analytics Dashboard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577840" y="1481328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interactive charts (Recharts / fl_chart) for project completion trends, team workload heatmaps, and deadline forecasting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320040" y="2606040"/>
            <a:ext cx="4023360" cy="1417320"/>
          </a:xfrm>
          <a:prstGeom prst="roundRect">
            <a:avLst>
              <a:gd name="adj" fmla="val 516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57200" y="2715768"/>
            <a:ext cx="502920" cy="502920"/>
          </a:xfrm>
          <a:prstGeom prst="ellipse">
            <a:avLst/>
          </a:prstGeom>
          <a:solidFill>
            <a:srgbClr val="0D9488">
              <a:alpha val="80000"/>
            </a:srgbClr>
          </a:solidFill>
          <a:ln w="12700">
            <a:solidFill>
              <a:srgbClr val="0D9488">
                <a:alpha val="8000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76" y="2752344"/>
            <a:ext cx="420624" cy="42062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97280" y="271576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Attachment Support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1097280" y="3035808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AWS S3 or Cloudinary to support project documents, task attachments, and profile photos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4800600" y="2606040"/>
            <a:ext cx="4023360" cy="1417320"/>
          </a:xfrm>
          <a:prstGeom prst="roundRect">
            <a:avLst>
              <a:gd name="adj" fmla="val 516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4937760" y="2715768"/>
            <a:ext cx="502920" cy="502920"/>
          </a:xfrm>
          <a:prstGeom prst="ellipse">
            <a:avLst/>
          </a:prstGeom>
          <a:solidFill>
            <a:srgbClr val="22C55E">
              <a:alpha val="80000"/>
            </a:srgbClr>
          </a:solidFill>
          <a:ln w="12700">
            <a:solidFill>
              <a:srgbClr val="22C55E">
                <a:alpha val="80000"/>
              </a:srgbClr>
            </a:solidFill>
            <a:prstDash val="solid"/>
          </a:ln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336" y="2752344"/>
            <a:ext cx="420624" cy="42062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577840" y="271576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Production-grade Cloud Scaling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5577840" y="3035808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to AWS ECS or Google Cloud Run with auto-scaling to support a growing user base</a:t>
            </a:r>
            <a:endParaRPr lang="en-US" sz="1050" dirty="0"/>
          </a:p>
        </p:txBody>
      </p:sp>
      <p:sp>
        <p:nvSpPr>
          <p:cNvPr id="23" name="Shape 17"/>
          <p:cNvSpPr/>
          <p:nvPr/>
        </p:nvSpPr>
        <p:spPr>
          <a:xfrm>
            <a:off x="320040" y="4160520"/>
            <a:ext cx="4023360" cy="1417320"/>
          </a:xfrm>
          <a:prstGeom prst="roundRect">
            <a:avLst>
              <a:gd name="adj" fmla="val 516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457200" y="4270248"/>
            <a:ext cx="502920" cy="502920"/>
          </a:xfrm>
          <a:prstGeom prst="ellipse">
            <a:avLst/>
          </a:prstGeom>
          <a:solidFill>
            <a:srgbClr val="F59E0B">
              <a:alpha val="80000"/>
            </a:srgbClr>
          </a:solidFill>
          <a:ln w="12700">
            <a:solidFill>
              <a:srgbClr val="F59E0B">
                <a:alpha val="80000"/>
              </a:srgbClr>
            </a:solidFill>
            <a:prstDash val="solid"/>
          </a:ln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76" y="4306824"/>
            <a:ext cx="420624" cy="42062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097280" y="4270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Integrations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1097280" y="4590288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Slack / Microsoft Teams webhooks for notifications; Google Calendar sync for deadline management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731520"/>
            <a:ext cx="3200400" cy="3200400"/>
          </a:xfrm>
          <a:prstGeom prst="ellipse">
            <a:avLst/>
          </a:prstGeom>
          <a:solidFill>
            <a:srgbClr val="1E5AA8">
              <a:alpha val="15000"/>
            </a:srgbClr>
          </a:solidFill>
          <a:ln w="12700">
            <a:solidFill>
              <a:srgbClr val="1E5AA8">
                <a:alpha val="1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457200" y="3200400"/>
            <a:ext cx="2286000" cy="2286000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>
                <a:alpha val="1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SmartOps successfully delivered: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20040" y="137160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102240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444752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68680" y="140817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React.js web app with role-based dashboards, project management, task tracking, client portal, templates &amp; real-time notifications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20040" y="192024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0F2847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993392"/>
            <a:ext cx="274320" cy="2743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68680" y="195681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mobile app (iOS &amp; Android) with full feature parity over the same backend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320040" y="246888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102240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542032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68680" y="250545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Node.js/Express.js RESTful backend with JWT, dual-layer RBAC, Zod validation, transactional operations &amp; email OTP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320040" y="301752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0F2847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090672"/>
            <a:ext cx="274320" cy="2743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68680" y="305409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schema (7 tables) with ai_analysis table prepared for future ML integration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320040" y="356616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102240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639312"/>
            <a:ext cx="274320" cy="27432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68680" y="360273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deployment on Railway with GitHub CI/CD and HTTPS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320040" y="4114800"/>
            <a:ext cx="8503920" cy="475488"/>
          </a:xfrm>
          <a:prstGeom prst="roundRect">
            <a:avLst>
              <a:gd name="adj" fmla="val 9615"/>
            </a:avLst>
          </a:prstGeom>
          <a:solidFill>
            <a:srgbClr val="0F2847"/>
          </a:solidFill>
          <a:ln/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4187952"/>
            <a:ext cx="274320" cy="27432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868680" y="4151376"/>
            <a:ext cx="7818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E8EEF7"/>
                </a:solidFill>
                <a:latin typeface="Calibri"/>
                <a:ea typeface="Calibri"/>
                <a:cs typeface="Calibri"/>
              </a:rPr>
              <a:t>All 20 user requirements (UR1–UR20) successfully delivered, tested, and deployed</a:t>
            </a:r>
            <a:endParaRPr lang="en-US" sz="115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914400"/>
            <a:ext cx="4572000" cy="4572000"/>
          </a:xfrm>
          <a:prstGeom prst="ellipse">
            <a:avLst/>
          </a:prstGeom>
          <a:solidFill>
            <a:srgbClr val="1E5AA8">
              <a:alpha val="12000"/>
            </a:srgbClr>
          </a:solidFill>
          <a:ln w="12700">
            <a:solidFill>
              <a:srgbClr val="1E5AA8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2743200"/>
            <a:ext cx="3200400" cy="3200400"/>
          </a:xfrm>
          <a:prstGeom prst="ellipse">
            <a:avLst/>
          </a:prstGeom>
          <a:solidFill>
            <a:srgbClr val="22C55E">
              <a:alpha val="15000"/>
            </a:srgbClr>
          </a:solidFill>
          <a:ln w="12700">
            <a:solidFill>
              <a:srgbClr val="22C55E">
                <a:alpha val="15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40" y="502920"/>
            <a:ext cx="1188720" cy="11887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6916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SmartOps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457200" y="235915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Operations Management Platform for SMEs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2743200" y="2926080"/>
            <a:ext cx="3657600" cy="594360"/>
          </a:xfrm>
          <a:prstGeom prst="roundRect">
            <a:avLst>
              <a:gd name="adj" fmla="val 12308"/>
            </a:avLst>
          </a:prstGeom>
          <a:solidFill>
            <a:srgbClr val="1E5AA8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2743200" y="292608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 —  Questions?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4904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Yousef Hanna  ·  Mahmoud Asmar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409651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 by Dr. Amjad AbuHassan  |  An-Najah National University  |  Fall 2025/2026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Objectives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1024128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078992"/>
            <a:ext cx="347472" cy="3474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4128" y="1069848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web platform for project creation, assignment &amp; tracking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65760" y="1563624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18488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24128" y="1609344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Control (RBAC) for Admin, Employee &amp; Client roles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365760" y="2103120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157984"/>
            <a:ext cx="347472" cy="34747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24128" y="2148840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Client-facing portal to submit requests, browse templates &amp; track progress</a:t>
            </a:r>
            <a:endParaRPr lang="en-US" sz="1300" dirty="0"/>
          </a:p>
        </p:txBody>
      </p:sp>
      <p:sp>
        <p:nvSpPr>
          <p:cNvPr id="12" name="Shape 7"/>
          <p:cNvSpPr/>
          <p:nvPr/>
        </p:nvSpPr>
        <p:spPr>
          <a:xfrm>
            <a:off x="365760" y="2642616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697480"/>
            <a:ext cx="347472" cy="3474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24128" y="268833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notification system via Socket.IO</a:t>
            </a:r>
            <a:endParaRPr lang="en-US" sz="1300" dirty="0"/>
          </a:p>
        </p:txBody>
      </p:sp>
      <p:sp>
        <p:nvSpPr>
          <p:cNvPr id="15" name="Shape 9"/>
          <p:cNvSpPr/>
          <p:nvPr/>
        </p:nvSpPr>
        <p:spPr>
          <a:xfrm>
            <a:off x="365760" y="3182112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236976"/>
            <a:ext cx="347472" cy="34747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024128" y="3227832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templates catalog for faster project kickoff</a:t>
            </a:r>
            <a:endParaRPr lang="en-US" sz="1300" dirty="0"/>
          </a:p>
        </p:txBody>
      </p:sp>
      <p:sp>
        <p:nvSpPr>
          <p:cNvPr id="18" name="Shape 11"/>
          <p:cNvSpPr/>
          <p:nvPr/>
        </p:nvSpPr>
        <p:spPr>
          <a:xfrm>
            <a:off x="365760" y="3721608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776472"/>
            <a:ext cx="347472" cy="34747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024128" y="3767328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AI-based project health analysis, risk scoring &amp; delay prediction</a:t>
            </a:r>
            <a:endParaRPr lang="en-US" sz="1300" dirty="0"/>
          </a:p>
        </p:txBody>
      </p:sp>
      <p:sp>
        <p:nvSpPr>
          <p:cNvPr id="21" name="Shape 13"/>
          <p:cNvSpPr/>
          <p:nvPr/>
        </p:nvSpPr>
        <p:spPr>
          <a:xfrm>
            <a:off x="365760" y="4261104"/>
            <a:ext cx="841248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15968"/>
            <a:ext cx="347472" cy="34747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024128" y="4306824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Responsive UI for desktop &amp; mobile (React.js + Flutter)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Stack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20040" y="96012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320040" y="960120"/>
            <a:ext cx="1965960" cy="411480"/>
          </a:xfrm>
          <a:prstGeom prst="roundRect">
            <a:avLst>
              <a:gd name="adj" fmla="val 17778"/>
            </a:avLst>
          </a:prstGeom>
          <a:solidFill>
            <a:srgbClr val="1E5AA8"/>
          </a:solidFill>
          <a:ln/>
        </p:spPr>
      </p:sp>
      <p:sp>
        <p:nvSpPr>
          <p:cNvPr id="5" name="Shape 3"/>
          <p:cNvSpPr/>
          <p:nvPr/>
        </p:nvSpPr>
        <p:spPr>
          <a:xfrm>
            <a:off x="320040" y="1170432"/>
            <a:ext cx="1965960" cy="201168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60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29768" y="146304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React.js 19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29768" y="1801368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Vite 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29768" y="2139696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Tailwind CSS 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29768" y="2478024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Router DOM v7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29768" y="2816352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Socket.IO Client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29768" y="315468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Axios  ·  Zod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450592" y="96012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50592" y="960120"/>
            <a:ext cx="1965960" cy="411480"/>
          </a:xfrm>
          <a:prstGeom prst="roundRect">
            <a:avLst>
              <a:gd name="adj" fmla="val 17778"/>
            </a:avLst>
          </a:prstGeom>
          <a:solidFill>
            <a:srgbClr val="7C3AED"/>
          </a:solidFill>
          <a:ln/>
        </p:spPr>
      </p:sp>
      <p:sp>
        <p:nvSpPr>
          <p:cNvPr id="15" name="Shape 13"/>
          <p:cNvSpPr/>
          <p:nvPr/>
        </p:nvSpPr>
        <p:spPr>
          <a:xfrm>
            <a:off x="2450592" y="1170432"/>
            <a:ext cx="1965960" cy="20116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50592" y="960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560320" y="146304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 (Dart)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560320" y="1801368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 HTTP client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560320" y="2139696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flutter_secure_storage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560320" y="2478024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Design 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560320" y="2816352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/ setState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560320" y="315468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 &amp; Android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81144" y="96012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581144" y="960120"/>
            <a:ext cx="1965960" cy="411480"/>
          </a:xfrm>
          <a:prstGeom prst="roundRect">
            <a:avLst>
              <a:gd name="adj" fmla="val 17778"/>
            </a:avLst>
          </a:prstGeom>
          <a:solidFill>
            <a:srgbClr val="0D9488"/>
          </a:solidFill>
          <a:ln/>
        </p:spPr>
      </p:sp>
      <p:sp>
        <p:nvSpPr>
          <p:cNvPr id="25" name="Shape 23"/>
          <p:cNvSpPr/>
          <p:nvPr/>
        </p:nvSpPr>
        <p:spPr>
          <a:xfrm>
            <a:off x="4581144" y="1170432"/>
            <a:ext cx="1965960" cy="20116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81144" y="960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690872" y="146304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+ Express.js 5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690872" y="1801368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2  (connection pool)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690872" y="2139696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(RFC 7519, HS256)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690872" y="2478024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bcryptjs  ·  Zod DTOs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690872" y="2816352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Socket.IO  ·  Brevo/Nodemailer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690872" y="315468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Middleware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711696" y="96012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711696" y="960120"/>
            <a:ext cx="1965960" cy="411480"/>
          </a:xfrm>
          <a:prstGeom prst="roundRect">
            <a:avLst>
              <a:gd name="adj" fmla="val 17778"/>
            </a:avLst>
          </a:prstGeom>
          <a:solidFill>
            <a:srgbClr val="22C55E"/>
          </a:solidFill>
          <a:ln/>
        </p:spPr>
      </p:sp>
      <p:sp>
        <p:nvSpPr>
          <p:cNvPr id="35" name="Shape 33"/>
          <p:cNvSpPr/>
          <p:nvPr/>
        </p:nvSpPr>
        <p:spPr>
          <a:xfrm>
            <a:off x="6711696" y="1170432"/>
            <a:ext cx="1965960" cy="201168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11696" y="96012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821424" y="146304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PaaS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821424" y="1801368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 (managed)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821424" y="2139696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CI/CD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821424" y="2478024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HTTPS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821424" y="2816352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 variable secrets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6821424" y="3154680"/>
            <a:ext cx="1764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Vercel / Netlify (frontend)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</a:t>
            </a:r>
            <a:endParaRPr lang="en-US" sz="3200" dirty="0"/>
          </a:p>
        </p:txBody>
      </p:sp>
      <p:pic>
        <p:nvPicPr>
          <p:cNvPr id="3" name="Image 0" descr="/home/claude/screenshots/Software GP 2026/system_architectur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" y="868680"/>
            <a:ext cx="822960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Design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7-table MySQL schema</a:t>
            </a:r>
            <a:endParaRPr lang="en-US" sz="1400" dirty="0"/>
          </a:p>
        </p:txBody>
      </p:sp>
      <p:pic>
        <p:nvPicPr>
          <p:cNvPr id="4" name="Image 0" descr="/home/claude/screenshots/Software GP 2026/er_diagram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5760" y="1143000"/>
            <a:ext cx="5029200" cy="3749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23560" y="1097280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0" y="113385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132320" y="1133856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roles: admin, employee, client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5623560" y="1636776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sp>
        <p:nvSpPr>
          <p:cNvPr id="9" name="Text 6"/>
          <p:cNvSpPr/>
          <p:nvPr/>
        </p:nvSpPr>
        <p:spPr>
          <a:xfrm>
            <a:off x="5715000" y="167335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132320" y="167335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association, status, priority, deadline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623560" y="2176272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0" y="221284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132320" y="2212848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Assigned to employee, priority, status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623560" y="2715768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sp>
        <p:nvSpPr>
          <p:cNvPr id="15" name="Text 12"/>
          <p:cNvSpPr/>
          <p:nvPr/>
        </p:nvSpPr>
        <p:spPr>
          <a:xfrm>
            <a:off x="5715000" y="275234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project_requests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7132320" y="275234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requests with approval workflow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623560" y="3255264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sp>
        <p:nvSpPr>
          <p:cNvPr id="18" name="Text 15"/>
          <p:cNvSpPr/>
          <p:nvPr/>
        </p:nvSpPr>
        <p:spPr>
          <a:xfrm>
            <a:off x="5715000" y="32918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project_templates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7132320" y="32918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Predefined software project types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623560" y="3794760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0F2847"/>
          </a:solidFill>
          <a:ln/>
        </p:spPr>
      </p:sp>
      <p:sp>
        <p:nvSpPr>
          <p:cNvPr id="21" name="Text 18"/>
          <p:cNvSpPr/>
          <p:nvPr/>
        </p:nvSpPr>
        <p:spPr>
          <a:xfrm>
            <a:off x="5715000" y="383133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notifications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7132320" y="3831336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Event-driven alerts with is_read flag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623560" y="4334256"/>
            <a:ext cx="3291840" cy="457200"/>
          </a:xfrm>
          <a:prstGeom prst="roundRect">
            <a:avLst>
              <a:gd name="adj" fmla="val 10000"/>
            </a:avLst>
          </a:prstGeom>
          <a:solidFill>
            <a:srgbClr val="102240"/>
          </a:solidFill>
          <a:ln/>
        </p:spPr>
      </p:sp>
      <p:sp>
        <p:nvSpPr>
          <p:cNvPr id="24" name="Text 21"/>
          <p:cNvSpPr/>
          <p:nvPr/>
        </p:nvSpPr>
        <p:spPr>
          <a:xfrm>
            <a:off x="5715000" y="437083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ai_analysis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132320" y="437083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score &amp; delay prediction per project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Access Control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Dual-layer RBAC enforced on frontend and backend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234440"/>
            <a:ext cx="2697480" cy="3520440"/>
          </a:xfrm>
          <a:prstGeom prst="roundRect">
            <a:avLst>
              <a:gd name="adj" fmla="val 2712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1234440"/>
            <a:ext cx="2697480" cy="475488"/>
          </a:xfrm>
          <a:prstGeom prst="roundRect">
            <a:avLst>
              <a:gd name="adj" fmla="val 15385"/>
            </a:avLst>
          </a:prstGeom>
          <a:solidFill>
            <a:srgbClr val="1E5AA8"/>
          </a:solidFill>
          <a:ln/>
        </p:spPr>
      </p:sp>
      <p:sp>
        <p:nvSpPr>
          <p:cNvPr id="6" name="Shape 4"/>
          <p:cNvSpPr/>
          <p:nvPr/>
        </p:nvSpPr>
        <p:spPr>
          <a:xfrm>
            <a:off x="320040" y="1499616"/>
            <a:ext cx="2697480" cy="210312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3444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1828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system access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2860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Create/manage users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client requests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2004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tasks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6576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reports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4114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analysis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0" y="1234440"/>
            <a:ext cx="2697480" cy="3520440"/>
          </a:xfrm>
          <a:prstGeom prst="roundRect">
            <a:avLst>
              <a:gd name="adj" fmla="val 2712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0" y="1234440"/>
            <a:ext cx="2697480" cy="475488"/>
          </a:xfrm>
          <a:prstGeom prst="roundRect">
            <a:avLst>
              <a:gd name="adj" fmla="val 15385"/>
            </a:avLst>
          </a:prstGeom>
          <a:solidFill>
            <a:srgbClr val="7C3AED"/>
          </a:solidFill>
          <a:ln/>
        </p:spPr>
      </p:sp>
      <p:sp>
        <p:nvSpPr>
          <p:cNvPr id="16" name="Shape 14"/>
          <p:cNvSpPr/>
          <p:nvPr/>
        </p:nvSpPr>
        <p:spPr>
          <a:xfrm>
            <a:off x="3200400" y="1499616"/>
            <a:ext cx="2697480" cy="21031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0" y="123444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337560" y="1828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assigned tasks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337560" y="22860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task status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337560" y="27432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notifications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337560" y="32004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own dashboard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337560" y="36576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projects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337560" y="4114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080760" y="1234440"/>
            <a:ext cx="2697480" cy="3520440"/>
          </a:xfrm>
          <a:prstGeom prst="roundRect">
            <a:avLst>
              <a:gd name="adj" fmla="val 2712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080760" y="1234440"/>
            <a:ext cx="2697480" cy="475488"/>
          </a:xfrm>
          <a:prstGeom prst="roundRect">
            <a:avLst>
              <a:gd name="adj" fmla="val 15385"/>
            </a:avLst>
          </a:prstGeom>
          <a:solidFill>
            <a:srgbClr val="22C55E"/>
          </a:solidFill>
          <a:ln/>
        </p:spPr>
      </p:sp>
      <p:sp>
        <p:nvSpPr>
          <p:cNvPr id="26" name="Shape 24"/>
          <p:cNvSpPr/>
          <p:nvPr/>
        </p:nvSpPr>
        <p:spPr>
          <a:xfrm>
            <a:off x="6080760" y="1499616"/>
            <a:ext cx="2697480" cy="210312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080760" y="123444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217920" y="1828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project requests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217920" y="22860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templates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217920" y="27432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project progress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217920" y="32004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Read-only task view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217920" y="36576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notifications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217920" y="4114800"/>
            <a:ext cx="2423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778240" y="1234440"/>
            <a:ext cx="45720" cy="0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20040" y="4663440"/>
            <a:ext cx="8503920" cy="411480"/>
          </a:xfrm>
          <a:prstGeom prst="roundRect">
            <a:avLst>
              <a:gd name="adj" fmla="val 11111"/>
            </a:avLst>
          </a:prstGeom>
          <a:solidFill>
            <a:srgbClr val="0F2847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4681728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🔒  bcryptjs password hashing (salt=10)   ·   JWT HS256, 7-day expiry   ·   Parameterized SQL (no injection)   ·   CORS restricted to trusted origins   ·   OWASP Top 10 mitigations applied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Landing Page &amp; Dashboard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 point — and the command center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429768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2344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Landing Page</a:t>
            </a:r>
            <a:endParaRPr lang="en-US" sz="1200" dirty="0"/>
          </a:p>
        </p:txBody>
      </p:sp>
      <p:pic>
        <p:nvPicPr>
          <p:cNvPr id="6" name="Image 0" descr="/home/claude/screenshots/Software GP 2026/landing_p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80" y="1572768"/>
            <a:ext cx="4114800" cy="30175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800600" y="1188720"/>
            <a:ext cx="4023360" cy="3566160"/>
          </a:xfrm>
          <a:prstGeom prst="roundRect">
            <a:avLst>
              <a:gd name="adj" fmla="val 2051"/>
            </a:avLst>
          </a:prstGeom>
          <a:solidFill>
            <a:srgbClr val="102240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937760" y="123444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Dashboard (Web)</a:t>
            </a:r>
            <a:endParaRPr lang="en-US" sz="1200" dirty="0"/>
          </a:p>
        </p:txBody>
      </p:sp>
      <p:pic>
        <p:nvPicPr>
          <p:cNvPr id="9" name="Image 1" descr="/home/claude/screenshots/Software GP 2026/dashboard_result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64608" y="1572768"/>
            <a:ext cx="3904488" cy="3017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SmartOps – Graduation Project Presentation</dc:title>
  <dc:subject>PptxGenJS Presentation</dc:subject>
  <dc:creator>Yousef Hanna &amp; Mahmoud Asmar</dc:creator>
  <cp:lastModifiedBy>Yousef Hanna &amp; Mahmoud Asmar</cp:lastModifiedBy>
  <cp:revision>226</cp:revision>
  <dcterms:created xsi:type="dcterms:W3CDTF">2026-06-11T07:39:40Z</dcterms:created>
  <dcterms:modified xsi:type="dcterms:W3CDTF">2026-06-11T16:25:31Z</dcterms:modified>
</cp:coreProperties>
</file>