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1">
  <p:sldMasterIdLst>
    <p:sldMasterId id="2147483648" r:id="rId1"/>
  </p:sldMasterIdLst>
  <p:sldIdLst>
    <p:sldId id="256" r:id="rId2"/>
    <p:sldId id="267" r:id="rId3"/>
    <p:sldId id="282" r:id="rId4"/>
    <p:sldId id="283" r:id="rId5"/>
    <p:sldId id="286" r:id="rId6"/>
    <p:sldId id="285" r:id="rId7"/>
    <p:sldId id="268" r:id="rId8"/>
    <p:sldId id="258" r:id="rId9"/>
    <p:sldId id="260" r:id="rId10"/>
    <p:sldId id="264" r:id="rId11"/>
    <p:sldId id="261" r:id="rId12"/>
    <p:sldId id="262" r:id="rId13"/>
    <p:sldId id="288" r:id="rId14"/>
    <p:sldId id="289" r:id="rId15"/>
    <p:sldId id="287" r:id="rId16"/>
    <p:sldId id="263" r:id="rId17"/>
    <p:sldId id="270" r:id="rId18"/>
    <p:sldId id="273" r:id="rId19"/>
    <p:sldId id="278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15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E8F-2736-4C31-94EE-CFA44D5E0879}" type="datetimeFigureOut">
              <a:rPr lang="en-US" smtClean="0"/>
              <a:pPr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7C891-03B8-4F15-B632-4262615231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E8F-2736-4C31-94EE-CFA44D5E0879}" type="datetimeFigureOut">
              <a:rPr lang="en-US" smtClean="0"/>
              <a:pPr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7C891-03B8-4F15-B632-4262615231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E8F-2736-4C31-94EE-CFA44D5E0879}" type="datetimeFigureOut">
              <a:rPr lang="en-US" smtClean="0"/>
              <a:pPr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7C891-03B8-4F15-B632-4262615231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E8F-2736-4C31-94EE-CFA44D5E0879}" type="datetimeFigureOut">
              <a:rPr lang="en-US" smtClean="0"/>
              <a:pPr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7C891-03B8-4F15-B632-4262615231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E8F-2736-4C31-94EE-CFA44D5E0879}" type="datetimeFigureOut">
              <a:rPr lang="en-US" smtClean="0"/>
              <a:pPr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7C891-03B8-4F15-B632-4262615231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E8F-2736-4C31-94EE-CFA44D5E0879}" type="datetimeFigureOut">
              <a:rPr lang="en-US" smtClean="0"/>
              <a:pPr/>
              <a:t>12/11/2013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7C891-03B8-4F15-B632-4262615231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E8F-2736-4C31-94EE-CFA44D5E0879}" type="datetimeFigureOut">
              <a:rPr lang="en-US" smtClean="0"/>
              <a:pPr/>
              <a:t>12/11/2013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7C891-03B8-4F15-B632-4262615231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E8F-2736-4C31-94EE-CFA44D5E0879}" type="datetimeFigureOut">
              <a:rPr lang="en-US" smtClean="0"/>
              <a:pPr/>
              <a:t>12/11/2013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7C891-03B8-4F15-B632-4262615231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E8F-2736-4C31-94EE-CFA44D5E0879}" type="datetimeFigureOut">
              <a:rPr lang="en-US" smtClean="0"/>
              <a:pPr/>
              <a:t>12/11/2013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7C891-03B8-4F15-B632-4262615231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E8F-2736-4C31-94EE-CFA44D5E0879}" type="datetimeFigureOut">
              <a:rPr lang="en-US" smtClean="0"/>
              <a:pPr/>
              <a:t>12/11/2013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7C891-03B8-4F15-B632-4262615231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E8F-2736-4C31-94EE-CFA44D5E0879}" type="datetimeFigureOut">
              <a:rPr lang="en-US" smtClean="0"/>
              <a:pPr/>
              <a:t>12/11/2013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7C891-03B8-4F15-B632-4262615231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FEE8F-2736-4C31-94EE-CFA44D5E0879}" type="datetimeFigureOut">
              <a:rPr lang="en-US" smtClean="0"/>
              <a:pPr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7C891-03B8-4F15-B632-4262615231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990600"/>
            <a:ext cx="6400800" cy="4724400"/>
          </a:xfrm>
          <a:ln>
            <a:noFill/>
          </a:ln>
        </p:spPr>
        <p:txBody>
          <a:bodyPr>
            <a:normAutofit lnSpcReduction="10000"/>
          </a:bodyPr>
          <a:lstStyle/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</a:rPr>
              <a:t>An-Najah National University</a:t>
            </a:r>
          </a:p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</a:rPr>
              <a:t>Graduation Project</a:t>
            </a:r>
          </a:p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</a:rPr>
              <a:t>Renewable energy</a:t>
            </a:r>
          </a:p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</a:rPr>
              <a:t>Submitted to</a:t>
            </a:r>
          </a:p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</a:rPr>
              <a:t>Dr.Emad Braik</a:t>
            </a:r>
          </a:p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</a:rPr>
              <a:t>Presented by</a:t>
            </a:r>
          </a:p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</a:rPr>
              <a:t>Doha Mohammed Mansour</a:t>
            </a:r>
          </a:p>
          <a:p>
            <a:endParaRPr lang="en-US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PV-System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Content Placeholder 3" descr="Illustration of solar cells combined to make a module and modules combined to make an array.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1447800"/>
            <a:ext cx="63246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How Does A Cell Become A Module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410200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 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Cell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: The basic photovoltaic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device for module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lvl="0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systems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having a nominal voltage of 24-Volts and operating at about 30 Volts. </a:t>
            </a:r>
          </a:p>
          <a:p>
            <a:pPr lvl="0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Module is the basic building block of systems</a:t>
            </a:r>
          </a:p>
          <a:p>
            <a:pPr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PV Module</a:t>
            </a:r>
          </a:p>
          <a:p>
            <a:pPr lvl="0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Module: A group of PV cells connected in series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and or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parallel and encapsulated in an environmentally protective laminate</a:t>
            </a:r>
          </a:p>
          <a:p>
            <a:pPr lvl="0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Polycrystalline silicon module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and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monocrystalline silicon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module and Amorphas silicon cell 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lvl="0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PV Panel</a:t>
            </a:r>
          </a:p>
          <a:p>
            <a:pPr lvl="0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Panel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A structural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group of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modules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that is the basic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building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block of a PV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array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endParaRPr lang="en-US" dirty="0"/>
          </a:p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PV Array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Array: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A group of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panels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that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comprises the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complete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direct current PV generating unit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Connection of group cell</a:t>
            </a:r>
            <a:endParaRPr lang="en-US" sz="32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229600" cy="4525963"/>
          </a:xfrm>
        </p:spPr>
        <p:txBody>
          <a:bodyPr/>
          <a:lstStyle/>
          <a:p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Series connection</a:t>
            </a:r>
          </a:p>
          <a:p>
            <a:pPr lvl="0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The output current is equal to current for one cell</a:t>
            </a:r>
          </a:p>
          <a:p>
            <a:pPr lvl="0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The output voltage is increase </a:t>
            </a:r>
          </a:p>
          <a:p>
            <a:pPr lvl="0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V output is equal to summation to the cells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09600"/>
            <a:ext cx="8229600" cy="4525963"/>
          </a:xfrm>
        </p:spPr>
        <p:txBody>
          <a:bodyPr/>
          <a:lstStyle/>
          <a:p>
            <a:r>
              <a:rPr lang="en-US" b="1" dirty="0" smtClean="0"/>
              <a:t>Parallel connection </a:t>
            </a:r>
          </a:p>
          <a:p>
            <a:pPr lvl="0"/>
            <a:r>
              <a:rPr lang="en-US" dirty="0" smtClean="0"/>
              <a:t>The figure shows parallel connection of three cells</a:t>
            </a:r>
          </a:p>
          <a:p>
            <a:pPr lvl="0"/>
            <a:r>
              <a:rPr lang="en-US" dirty="0" smtClean="0"/>
              <a:t>Total current is equal to the total current</a:t>
            </a:r>
          </a:p>
          <a:p>
            <a:pPr lvl="0"/>
            <a:r>
              <a:rPr lang="en-US" dirty="0" smtClean="0"/>
              <a:t>I total = 3I</a:t>
            </a:r>
          </a:p>
          <a:p>
            <a:pPr lvl="0"/>
            <a:r>
              <a:rPr lang="en-US" dirty="0" smtClean="0"/>
              <a:t>Total voltage is equal to voltage for one cell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Photovoltaic cell characteristic curve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2590800"/>
            <a:ext cx="5867399" cy="3428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524000"/>
            <a:ext cx="7848600" cy="1046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056" tIns="304704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0" i="0" u="none" strike="noStrike" cap="none" normalizeH="0" baseline="0" dirty="0" smtClean="0" bmk="_Toc374455721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Current-Voltage curve for a solar cell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Solar cell characteristics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The fill factor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(FF)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of a solar-cell is the relation of electrical power generated (P</a:t>
            </a:r>
            <a:r>
              <a:rPr lang="en-US" baseline="-25000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MPP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) and the product of short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current Isc and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open-circuit voltage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Voc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        FF = P</a:t>
            </a:r>
            <a:r>
              <a:rPr lang="en-US" baseline="-25000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MPP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/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Voc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sym typeface="Symbol"/>
              </a:rPr>
              <a:t>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Isc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 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FF = Vmpp  Impp  / Voc  Isc   * 100%</a:t>
            </a:r>
          </a:p>
          <a:p>
            <a:pPr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lvl="0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The efficiency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sym typeface="Symbol"/>
              </a:rPr>
              <a:t>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is the relation of the electrical power generated (P</a:t>
            </a:r>
            <a:r>
              <a:rPr lang="en-US" baseline="-25000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MPP)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and the light irradiance (AG</a:t>
            </a:r>
            <a:r>
              <a:rPr lang="en-US" baseline="-25000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0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) impinging on the solar-cell :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sym typeface="Symbol"/>
              </a:rPr>
              <a:t>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=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P</a:t>
            </a:r>
            <a:r>
              <a:rPr lang="en-US" baseline="-25000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MPP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/  AG</a:t>
            </a:r>
            <a:r>
              <a:rPr lang="en-US" baseline="-25000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0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sym typeface="Symbol"/>
              </a:rPr>
              <a:t>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= PP / AG</a:t>
            </a:r>
            <a:r>
              <a:rPr lang="en-US" baseline="-25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0     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*100%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Full-size image (94 K)">
            <a:hlinkClick r:id="" tooltip="Full-size image (94 K)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368625" y="-26008013"/>
            <a:ext cx="4457700" cy="3648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Importance of Photovoltaic system</a:t>
            </a:r>
            <a:b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Produce no 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pollution</a:t>
            </a:r>
          </a:p>
          <a:p>
            <a:pPr lvl="0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Protect environment</a:t>
            </a:r>
            <a:endParaRPr lang="en-US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pPr lvl="0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Decrease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the cost of complying with existing and upcoming ecological regulations.</a:t>
            </a:r>
          </a:p>
          <a:p>
            <a:pPr lvl="0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Conserve nature for future generations</a:t>
            </a:r>
          </a:p>
          <a:p>
            <a:pPr lvl="0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Improve the stability of energy supplies</a:t>
            </a:r>
          </a:p>
          <a:p>
            <a:endParaRPr lang="en-US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Application on Photovoltaic</a:t>
            </a:r>
            <a:endParaRPr lang="en-US" sz="40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057400"/>
            <a:ext cx="8763000" cy="2971800"/>
          </a:xfrm>
        </p:spPr>
        <p:txBody>
          <a:bodyPr>
            <a:normAutofit/>
          </a:bodyPr>
          <a:lstStyle/>
          <a:p>
            <a:pPr lvl="0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Water Pumping</a:t>
            </a:r>
          </a:p>
          <a:p>
            <a:pPr lvl="0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Commercial Lighting</a:t>
            </a:r>
          </a:p>
          <a:p>
            <a:pPr lvl="0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Telecommunications</a:t>
            </a:r>
            <a:endParaRPr lang="en-US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pPr lvl="0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Residential Power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PV with Battery Storage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Storing electrical energy makes PV systems a reliable source of electric power day and night, rain or shine.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PV systems with battery storage are being used all over the world to power lights, sensors, recording equipment, switches, appliances, telephones, televisions, and even power tools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Introduction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334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Energy Resources</a:t>
            </a:r>
          </a:p>
          <a:p>
            <a:pPr>
              <a:buNone/>
            </a:pPr>
            <a:endParaRPr lang="en-US" b="1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Nonrenewable Energy </a:t>
            </a:r>
          </a:p>
          <a:p>
            <a:pPr lvl="0">
              <a:buNone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Conventional and fossil fuel : coal, petroleum</a:t>
            </a:r>
          </a:p>
          <a:p>
            <a:pPr lvl="0">
              <a:buNone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Their supplies are limited and we cannot produce as much fossil fuel in a short time as we like</a:t>
            </a:r>
          </a:p>
          <a:p>
            <a:pPr lvl="0">
              <a:buNone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Most of our electricity based on nonrenewable energy</a:t>
            </a:r>
          </a:p>
          <a:p>
            <a:pPr>
              <a:buNone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 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Renewable Energy</a:t>
            </a:r>
          </a:p>
          <a:p>
            <a:pPr lvl="0">
              <a:buNone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It include: biomass, geothermal energy, hydro power, solar energy, ocean energy, and wind energy</a:t>
            </a:r>
          </a:p>
          <a:p>
            <a:pPr lvl="0">
              <a:buNone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They are called renewable because they are regenerated in a short time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ambria" pitchFamily="18" charset="0"/>
              </a:rPr>
              <a:t>Types of Renewable Energy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Cambria" pitchFamily="18" charset="0"/>
              </a:rPr>
              <a:t>Tidal energy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ambria" pitchFamily="18" charset="0"/>
              </a:rPr>
              <a:t>The energy of the ocean's waves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ambria" pitchFamily="18" charset="0"/>
              </a:rPr>
              <a:t>Tidal energy is produced by the ocean water during the rise and fall of tides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792162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Wind energy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It is captured with wind turbines</a:t>
            </a:r>
          </a:p>
          <a:p>
            <a:pPr lvl="0"/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Wind power is the conversion of wind energy  into a useful form of energy, such as using wind turbine to make electrical power</a:t>
            </a: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:\Users\Dell\Desktop\photovoltic 1\wind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Advantages of renewable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It should not ever deplete</a:t>
            </a:r>
          </a:p>
          <a:p>
            <a:pPr lvl="0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The fact that they are renewable. We will never run out of sources of renewable energy</a:t>
            </a:r>
          </a:p>
          <a:p>
            <a:pPr lvl="0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Photovoltaic system are flexible, highly reliable and last long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990600"/>
            <a:ext cx="7315200" cy="762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Photovoltaic cell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81000" y="19812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The term photovoltaic comes from the Greek meaning light and volt</a:t>
            </a:r>
          </a:p>
          <a:p>
            <a:pPr lvl="0"/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It is an electrical device that converts the energy of light directly into electricity</a:t>
            </a:r>
          </a:p>
          <a:p>
            <a:pPr lvl="0"/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PV Cells are use in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calculators and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to power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homes</a:t>
            </a:r>
            <a:endParaRPr lang="en-US" sz="2400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pPr lvl="0"/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51037"/>
            <a:ext cx="8686800" cy="4906963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The main goal of PV cells is to replace fossil fuels as the main source of energy</a:t>
            </a:r>
          </a:p>
          <a:p>
            <a:pPr lvl="0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To use the sunlight as an alternative due to its endless amounts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868362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The goals of photovoltaic cell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763000" cy="5287963"/>
          </a:xfrm>
        </p:spPr>
        <p:txBody>
          <a:bodyPr>
            <a:normAutofit/>
          </a:bodyPr>
          <a:lstStyle/>
          <a:p>
            <a:pPr lvl="0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Photo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voltaic are convert light to electricity</a:t>
            </a:r>
          </a:p>
          <a:p>
            <a:pPr lvl="0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1839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: Discovery of the photoelectric effect by Bequerel </a:t>
            </a:r>
          </a:p>
          <a:p>
            <a:pPr lvl="0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1873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: Discovery of the photoelectric effect of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Selen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pPr lvl="0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1954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: First Silicon Solar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Cell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510</Words>
  <Application>Microsoft Office PowerPoint</Application>
  <PresentationFormat>On-screen Show (4:3)</PresentationFormat>
  <Paragraphs>88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Slide 1</vt:lpstr>
      <vt:lpstr>Introduction </vt:lpstr>
      <vt:lpstr>Types of Renewable Energy</vt:lpstr>
      <vt:lpstr>Wind energy  </vt:lpstr>
      <vt:lpstr>Slide 5</vt:lpstr>
      <vt:lpstr>Advantages of renewable energy</vt:lpstr>
      <vt:lpstr>Photovoltaic cell </vt:lpstr>
      <vt:lpstr>The goals of photovoltaic cell</vt:lpstr>
      <vt:lpstr>Slide 9</vt:lpstr>
      <vt:lpstr>PV-System</vt:lpstr>
      <vt:lpstr>How Does A Cell Become A Module? </vt:lpstr>
      <vt:lpstr>Slide 12</vt:lpstr>
      <vt:lpstr>Connection of group cell</vt:lpstr>
      <vt:lpstr>Slide 14</vt:lpstr>
      <vt:lpstr>Photovoltaic cell characteristic curve</vt:lpstr>
      <vt:lpstr>Solar cell characteristics </vt:lpstr>
      <vt:lpstr>Importance of Photovoltaic system </vt:lpstr>
      <vt:lpstr>Application on Photovoltaic</vt:lpstr>
      <vt:lpstr>PV with Battery Storage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Dell</dc:creator>
  <cp:lastModifiedBy>Dell</cp:lastModifiedBy>
  <cp:revision>93</cp:revision>
  <dcterms:created xsi:type="dcterms:W3CDTF">2013-09-23T02:47:06Z</dcterms:created>
  <dcterms:modified xsi:type="dcterms:W3CDTF">2013-12-11T08:22:28Z</dcterms:modified>
</cp:coreProperties>
</file>