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9"/>
  </p:notesMasterIdLst>
  <p:sldIdLst>
    <p:sldId id="256" r:id="rId2"/>
    <p:sldId id="257" r:id="rId3"/>
    <p:sldId id="258" r:id="rId4"/>
    <p:sldId id="259" r:id="rId5"/>
    <p:sldId id="344" r:id="rId6"/>
    <p:sldId id="262" r:id="rId7"/>
    <p:sldId id="263" r:id="rId8"/>
    <p:sldId id="345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34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1" r:id="rId46"/>
    <p:sldId id="302" r:id="rId47"/>
    <p:sldId id="346" r:id="rId48"/>
    <p:sldId id="303" r:id="rId49"/>
    <p:sldId id="305" r:id="rId50"/>
    <p:sldId id="304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43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40" r:id="rId85"/>
    <p:sldId id="341" r:id="rId86"/>
    <p:sldId id="342" r:id="rId87"/>
    <p:sldId id="264" r:id="rId88"/>
  </p:sldIdLst>
  <p:sldSz cx="18288000" cy="10287000"/>
  <p:notesSz cx="6858000" cy="9144000"/>
  <p:embeddedFontLst>
    <p:embeddedFont>
      <p:font typeface="Arimo Bold" panose="020B0604020202020204" charset="0"/>
      <p:regular r:id="rId90"/>
    </p:embeddedFont>
    <p:embeddedFont>
      <p:font typeface="Calibri" panose="020F0502020204030204" pitchFamily="34" charset="0"/>
      <p:regular r:id="rId91"/>
      <p:bold r:id="rId92"/>
      <p:italic r:id="rId93"/>
      <p:boldItalic r:id="rId94"/>
    </p:embeddedFont>
    <p:embeddedFont>
      <p:font typeface="Open Sans" panose="020B0606030504020204" pitchFamily="34" charset="0"/>
      <p:regular r:id="rId95"/>
      <p:bold r:id="rId96"/>
      <p:italic r:id="rId97"/>
      <p:boldItalic r:id="rId98"/>
    </p:embeddedFont>
    <p:embeddedFont>
      <p:font typeface="Open Sans Bold" panose="020B0806030504020204" pitchFamily="34" charset="0"/>
      <p:regular r:id="rId99"/>
      <p:bold r:id="rId10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B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6323" autoAdjust="0"/>
  </p:normalViewPr>
  <p:slideViewPr>
    <p:cSldViewPr>
      <p:cViewPr varScale="1">
        <p:scale>
          <a:sx n="76" d="100"/>
          <a:sy n="76" d="100"/>
        </p:scale>
        <p:origin x="4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font" Target="fonts/font1.fntdata"/><Relationship Id="rId95" Type="http://schemas.openxmlformats.org/officeDocument/2006/relationships/font" Target="fonts/font6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font" Target="fonts/font2.fntdata"/><Relationship Id="rId96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font" Target="fonts/font5.fntdata"/><Relationship Id="rId99" Type="http://schemas.openxmlformats.org/officeDocument/2006/relationships/font" Target="fonts/font10.fntdata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8.fntdata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3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4.fntdata"/><Relationship Id="rId98" Type="http://schemas.openxmlformats.org/officeDocument/2006/relationships/font" Target="fonts/font9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25.01.2026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819801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16689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19984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09917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671130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6706766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389564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76235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28510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20390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270477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691792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126644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814866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960189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592747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173852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096315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459010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273732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033507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352637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18813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5708913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900034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2687881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8577234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593405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328697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11655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962531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7325330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269432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688773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0170951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006469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15034170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03220364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5729327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513719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044828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7844406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66500319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22022671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6124440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7628989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9813627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5898593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93942023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0565794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34574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8624793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3855887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52233400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9742056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4487980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0543582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6490618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24348838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5427113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27599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1334164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3415348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86908360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35496099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23109292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61677040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73724257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7497874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8282797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24638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7749646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2403813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18062500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81715519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39945838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083348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23404452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26661102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5198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7ADC-C26B-4A3E-B1CD-F3412B9F0FAE}" type="datetime1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B9C4-0CD5-442A-8D9C-3F85321652F5}" type="datetime1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D461-7A8C-49DD-BE4C-CD9579270038}" type="datetime1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2E60-0521-4009-8AC0-C44889485484}" type="datetime1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C87F-863E-4D95-863B-AE7533124909}" type="datetime1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CAAA-DDC0-406A-A6FE-EC3164FFA91B}" type="datetime1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E207-1177-412B-8164-9FE4465E791A}" type="datetime1">
              <a:rPr lang="en-US" smtClean="0"/>
              <a:t>1/25/2026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33DB-86F2-46E3-B3F1-6C53288C089C}" type="datetime1">
              <a:rPr lang="en-US" smtClean="0"/>
              <a:t>1/25/2026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1ADE-9FD7-49E3-8685-FE48CAB1A4AE}" type="datetime1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87F7-0E96-48AD-8B21-F28B08E42CF6}" type="datetime1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2BA7F-47E6-4654-A85F-83C06FF29700}" type="datetime1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DC039-17F4-42BA-BE2D-C24397FB6DD7}" type="datetime1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image" Target="../media/image8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10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5.png"/><Relationship Id="rId4" Type="http://schemas.openxmlformats.org/officeDocument/2006/relationships/image" Target="../media/image10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10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5" Type="http://schemas.openxmlformats.org/officeDocument/2006/relationships/image" Target="../media/image114.jpeg"/><Relationship Id="rId4" Type="http://schemas.openxmlformats.org/officeDocument/2006/relationships/image" Target="../media/image11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jpeg"/><Relationship Id="rId5" Type="http://schemas.openxmlformats.org/officeDocument/2006/relationships/image" Target="../media/image118.jpeg"/><Relationship Id="rId4" Type="http://schemas.openxmlformats.org/officeDocument/2006/relationships/image" Target="../media/image1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12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png"/><Relationship Id="rId4" Type="http://schemas.openxmlformats.org/officeDocument/2006/relationships/image" Target="../media/image12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7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0.png"/><Relationship Id="rId4" Type="http://schemas.openxmlformats.org/officeDocument/2006/relationships/image" Target="../media/image129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3.png"/><Relationship Id="rId4" Type="http://schemas.openxmlformats.org/officeDocument/2006/relationships/image" Target="../media/image13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png"/><Relationship Id="rId4" Type="http://schemas.openxmlformats.org/officeDocument/2006/relationships/image" Target="../media/image13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png"/><Relationship Id="rId4" Type="http://schemas.openxmlformats.org/officeDocument/2006/relationships/image" Target="../media/image137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png"/><Relationship Id="rId4" Type="http://schemas.openxmlformats.org/officeDocument/2006/relationships/image" Target="../media/image140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4.png"/><Relationship Id="rId4" Type="http://schemas.openxmlformats.org/officeDocument/2006/relationships/image" Target="../media/image14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png"/><Relationship Id="rId4" Type="http://schemas.openxmlformats.org/officeDocument/2006/relationships/image" Target="../media/image152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png"/><Relationship Id="rId4" Type="http://schemas.openxmlformats.org/officeDocument/2006/relationships/image" Target="../media/image155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8.png"/><Relationship Id="rId4" Type="http://schemas.openxmlformats.org/officeDocument/2006/relationships/image" Target="../media/image157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1.png"/><Relationship Id="rId4" Type="http://schemas.openxmlformats.org/officeDocument/2006/relationships/image" Target="../media/image160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7" Type="http://schemas.openxmlformats.org/officeDocument/2006/relationships/image" Target="../media/image166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5.png"/><Relationship Id="rId5" Type="http://schemas.openxmlformats.org/officeDocument/2006/relationships/image" Target="../media/image164.png"/><Relationship Id="rId4" Type="http://schemas.openxmlformats.org/officeDocument/2006/relationships/image" Target="../media/image163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9.png"/><Relationship Id="rId4" Type="http://schemas.openxmlformats.org/officeDocument/2006/relationships/image" Target="../media/image168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2.png"/><Relationship Id="rId4" Type="http://schemas.openxmlformats.org/officeDocument/2006/relationships/image" Target="../media/image171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5.png"/><Relationship Id="rId4" Type="http://schemas.openxmlformats.org/officeDocument/2006/relationships/image" Target="../media/image174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9.png"/><Relationship Id="rId4" Type="http://schemas.openxmlformats.org/officeDocument/2006/relationships/image" Target="../media/image178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2.png"/><Relationship Id="rId4" Type="http://schemas.openxmlformats.org/officeDocument/2006/relationships/image" Target="../media/image181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2.png"/><Relationship Id="rId4" Type="http://schemas.openxmlformats.org/officeDocument/2006/relationships/image" Target="../media/image184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7.png"/><Relationship Id="rId4" Type="http://schemas.openxmlformats.org/officeDocument/2006/relationships/image" Target="../media/image186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0.png"/><Relationship Id="rId4" Type="http://schemas.openxmlformats.org/officeDocument/2006/relationships/image" Target="../media/image189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3.png"/><Relationship Id="rId4" Type="http://schemas.openxmlformats.org/officeDocument/2006/relationships/image" Target="../media/image192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6.png"/><Relationship Id="rId4" Type="http://schemas.openxmlformats.org/officeDocument/2006/relationships/image" Target="../media/image195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0.png"/><Relationship Id="rId4" Type="http://schemas.openxmlformats.org/officeDocument/2006/relationships/image" Target="../media/image27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6.png"/><Relationship Id="rId5" Type="http://schemas.openxmlformats.org/officeDocument/2006/relationships/image" Target="../media/image205.jpeg"/><Relationship Id="rId4" Type="http://schemas.openxmlformats.org/officeDocument/2006/relationships/image" Target="../media/image204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6.png"/><Relationship Id="rId4" Type="http://schemas.openxmlformats.org/officeDocument/2006/relationships/image" Target="../media/image208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6.png"/><Relationship Id="rId4" Type="http://schemas.openxmlformats.org/officeDocument/2006/relationships/image" Target="../media/image212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6.png"/><Relationship Id="rId4" Type="http://schemas.openxmlformats.org/officeDocument/2006/relationships/image" Target="../media/image214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6.png"/><Relationship Id="rId4" Type="http://schemas.openxmlformats.org/officeDocument/2006/relationships/image" Target="../media/image216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6.png"/><Relationship Id="rId4" Type="http://schemas.openxmlformats.org/officeDocument/2006/relationships/image" Target="../media/image218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4222547" y="1815703"/>
            <a:ext cx="9842744" cy="9431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PC Builder Application</a:t>
            </a:r>
          </a:p>
        </p:txBody>
      </p:sp>
      <p:sp>
        <p:nvSpPr>
          <p:cNvPr id="7" name="Freeform 7" descr="preencoded.png"/>
          <p:cNvSpPr/>
          <p:nvPr/>
        </p:nvSpPr>
        <p:spPr>
          <a:xfrm>
            <a:off x="7620366" y="3406978"/>
            <a:ext cx="3047105" cy="3047105"/>
          </a:xfrm>
          <a:custGeom>
            <a:avLst/>
            <a:gdLst/>
            <a:ahLst/>
            <a:cxnLst/>
            <a:rect l="l" t="t" r="r" b="b"/>
            <a:pathLst>
              <a:path w="3047105" h="3047105">
                <a:moveTo>
                  <a:pt x="0" y="0"/>
                </a:moveTo>
                <a:lnTo>
                  <a:pt x="3047105" y="0"/>
                </a:lnTo>
                <a:lnTo>
                  <a:pt x="3047105" y="3047105"/>
                </a:lnTo>
                <a:lnTo>
                  <a:pt x="0" y="30471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992238" y="7102231"/>
            <a:ext cx="16303523" cy="418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Presented by </a:t>
            </a:r>
            <a:r>
              <a:rPr lang="en-US" sz="2187" b="1" dirty="0">
                <a:solidFill>
                  <a:srgbClr val="F0BC4C"/>
                </a:solidFill>
                <a:latin typeface="Open Sans"/>
                <a:ea typeface="Open Sans"/>
                <a:cs typeface="Open Sans"/>
                <a:sym typeface="Open Sans"/>
              </a:rPr>
              <a:t>Omar Maher Khatib </a:t>
            </a: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and</a:t>
            </a:r>
            <a:r>
              <a:rPr lang="en-US" sz="2187" b="1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187" b="1" dirty="0">
                <a:solidFill>
                  <a:srgbClr val="F0BC4C"/>
                </a:solidFill>
                <a:latin typeface="Open Sans"/>
                <a:ea typeface="Open Sans"/>
                <a:cs typeface="Open Sans"/>
                <a:sym typeface="Open Sans"/>
              </a:rPr>
              <a:t>Osaid Islam Raddad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92238" y="7874794"/>
            <a:ext cx="16303523" cy="418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Supervisor: </a:t>
            </a:r>
            <a:r>
              <a:rPr lang="en-US" sz="2187" b="1" dirty="0">
                <a:solidFill>
                  <a:srgbClr val="F0BC4C"/>
                </a:solidFill>
                <a:latin typeface="Open Sans"/>
                <a:ea typeface="Open Sans"/>
                <a:cs typeface="Open Sans"/>
                <a:sym typeface="Open Sans"/>
              </a:rPr>
              <a:t>Dr. Amjad Abu Hassan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8FFCD75-3918-4672-823A-2482E30EE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</a:t>
            </a:fld>
            <a:endParaRPr lang="en-US" sz="3600" b="1" dirty="0">
              <a:solidFill>
                <a:srgbClr val="F0BC4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4685404" y="876300"/>
            <a:ext cx="8917191" cy="825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Authentication – Sign Up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1200" y="9258300"/>
            <a:ext cx="7620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A5A3E2-993B-4B72-ACCA-3C594657CC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04457"/>
            <a:ext cx="8944564" cy="705384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6910C7-C950-4F80-BA81-C28C38BB04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3873624"/>
            <a:ext cx="2749922" cy="5822826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440866-AAAF-4C1E-824C-238A7A2057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358" y="3795430"/>
            <a:ext cx="3014406" cy="59792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1E330E-62D0-4A5E-96DA-FF13A3BE3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08919" y="2204457"/>
            <a:ext cx="5078981" cy="470456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6">
            <a:extLst>
              <a:ext uri="{FF2B5EF4-FFF2-40B4-BE49-F238E27FC236}">
                <a16:creationId xmlns:a16="http://schemas.microsoft.com/office/drawing/2014/main" id="{D7681DC9-B8DD-4B36-B820-4FE00C1F3F0F}"/>
              </a:ext>
            </a:extLst>
          </p:cNvPr>
          <p:cNvSpPr txBox="1"/>
          <p:nvPr/>
        </p:nvSpPr>
        <p:spPr>
          <a:xfrm>
            <a:off x="12801600" y="6866024"/>
            <a:ext cx="4333321" cy="7920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36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Gmail Confirmation</a:t>
            </a:r>
          </a:p>
        </p:txBody>
      </p:sp>
    </p:spTree>
    <p:extLst>
      <p:ext uri="{BB962C8B-B14F-4D97-AF65-F5344CB8AC3E}">
        <p14:creationId xmlns:p14="http://schemas.microsoft.com/office/powerpoint/2010/main" val="1024659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788011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Authentication – Forgot Password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8B71CA-6030-4D08-831F-8E045590B6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009" y="2628900"/>
            <a:ext cx="6554115" cy="532521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0BA73C-BC42-4981-9A85-59B5405E9D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409" y="3784104"/>
            <a:ext cx="2667000" cy="5522839"/>
          </a:xfrm>
          <a:prstGeom prst="round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A81A03-FCA3-4C44-98CB-901E807CC2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2018" y="3716076"/>
            <a:ext cx="3017782" cy="572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44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28502" y="723992"/>
            <a:ext cx="122309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Authentication – Reset Password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882A0C-277A-4B52-BD0F-4365BEE26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75051"/>
            <a:ext cx="6439799" cy="675416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654A4C-3342-42A9-873E-FA2835C91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9239" y="2273979"/>
            <a:ext cx="4533521" cy="433891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40070B-6589-4AC6-8848-3B6E818D19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479" y="3825038"/>
            <a:ext cx="2680454" cy="5803419"/>
          </a:xfrm>
          <a:prstGeom prst="roundRect">
            <a:avLst/>
          </a:prstGeom>
        </p:spPr>
      </p:pic>
      <p:sp>
        <p:nvSpPr>
          <p:cNvPr id="18" name="TextBox 6">
            <a:extLst>
              <a:ext uri="{FF2B5EF4-FFF2-40B4-BE49-F238E27FC236}">
                <a16:creationId xmlns:a16="http://schemas.microsoft.com/office/drawing/2014/main" id="{DCD2198B-267E-4DB3-AA67-CD6A32C22CF7}"/>
              </a:ext>
            </a:extLst>
          </p:cNvPr>
          <p:cNvSpPr txBox="1"/>
          <p:nvPr/>
        </p:nvSpPr>
        <p:spPr>
          <a:xfrm>
            <a:off x="12649199" y="6438900"/>
            <a:ext cx="2133600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32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Gmail</a:t>
            </a: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7E58271-B225-4A9E-BB1E-0E145CE4F1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503" y="3737140"/>
            <a:ext cx="3014406" cy="59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034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4730502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PC Builder – Roles &amp; Profiles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13</a:t>
            </a:fld>
            <a:endParaRPr lang="en-US" sz="3600" b="1" dirty="0">
              <a:solidFill>
                <a:srgbClr val="F0B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7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788011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User Profile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4D3F0-2D87-4314-934E-CCA46BDD9E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94" y="2095500"/>
            <a:ext cx="11309705" cy="685628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B1FF58-52F1-4B84-966F-BEABF6A2F1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8079" y="2697989"/>
            <a:ext cx="2692636" cy="582930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07D047-9D10-4FFC-8BD9-9D305004E4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7194" y="2628900"/>
            <a:ext cx="3014406" cy="59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759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788011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Profile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9172BB-4E11-4E5D-AB64-1B342F7096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975" y="2378792"/>
            <a:ext cx="11907912" cy="585869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CB67826-DF0E-4332-A30E-8DB51E40B0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142" y="2357257"/>
            <a:ext cx="2761883" cy="5979214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6D745B-4E33-4490-A48B-2EC51144C0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8194" y="2247900"/>
            <a:ext cx="3014406" cy="608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03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788011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Profile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F02DE6-44F3-43A6-9B40-EE27F0CFF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483" y="2057400"/>
            <a:ext cx="12908144" cy="720090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5A646E-CB24-4381-8499-45BB977D3E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5579" y="2822518"/>
            <a:ext cx="2801636" cy="6065788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38F4F7-53E6-4261-A782-276BEFE15F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194" y="2705100"/>
            <a:ext cx="3014406" cy="618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0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788011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Super Admin Profile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AAFA34-D6D4-4EB2-8E50-385CA43B3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027816"/>
            <a:ext cx="11755491" cy="723048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89A39C-01D4-421A-AF32-84A0DB7FDE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8287" y="2869924"/>
            <a:ext cx="2784252" cy="602764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64A30D-085E-4C28-9DA2-40C38ECF1B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3210" y="2781300"/>
            <a:ext cx="3014406" cy="613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479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438929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Profile Features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18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2C8026-20E2-4FE8-AB81-C5477662FD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015" y="2659725"/>
            <a:ext cx="4345143" cy="6565289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F82D5EC-2105-477F-B91D-88D6C793B5CC}"/>
              </a:ext>
            </a:extLst>
          </p:cNvPr>
          <p:cNvSpPr/>
          <p:nvPr/>
        </p:nvSpPr>
        <p:spPr>
          <a:xfrm>
            <a:off x="2456814" y="2163567"/>
            <a:ext cx="704402" cy="716324"/>
          </a:xfrm>
          <a:prstGeom prst="ellipse">
            <a:avLst/>
          </a:prstGeom>
          <a:solidFill>
            <a:srgbClr val="F0BC4C"/>
          </a:solidFill>
          <a:ln>
            <a:solidFill>
              <a:srgbClr val="F0B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/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4CA014-EEF1-400A-8477-CF3258B9C27C}"/>
              </a:ext>
            </a:extLst>
          </p:cNvPr>
          <p:cNvSpPr txBox="1"/>
          <p:nvPr/>
        </p:nvSpPr>
        <p:spPr>
          <a:xfrm>
            <a:off x="3167842" y="2093574"/>
            <a:ext cx="2583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BC4C"/>
                </a:solidFill>
              </a:rPr>
              <a:t>Edit Profile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C8B6F1-2FFE-406D-BA33-15CB8CEE4A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933" y="2163567"/>
            <a:ext cx="7495611" cy="415076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6F9E472-C7E7-4D71-9DEB-F3D1EC193C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615" y="7376639"/>
            <a:ext cx="3989911" cy="236784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6F414FF1-4F84-4F72-9A2D-6EFCCD98C61B}"/>
              </a:ext>
            </a:extLst>
          </p:cNvPr>
          <p:cNvSpPr/>
          <p:nvPr/>
        </p:nvSpPr>
        <p:spPr>
          <a:xfrm>
            <a:off x="8011890" y="1667409"/>
            <a:ext cx="704402" cy="716324"/>
          </a:xfrm>
          <a:prstGeom prst="ellipse">
            <a:avLst/>
          </a:prstGeom>
          <a:solidFill>
            <a:srgbClr val="F0BC4C"/>
          </a:solidFill>
          <a:ln>
            <a:solidFill>
              <a:srgbClr val="F0B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41B0EA-8415-428D-8913-CB35D3AF84FA}"/>
              </a:ext>
            </a:extLst>
          </p:cNvPr>
          <p:cNvSpPr txBox="1"/>
          <p:nvPr/>
        </p:nvSpPr>
        <p:spPr>
          <a:xfrm>
            <a:off x="8722918" y="1597416"/>
            <a:ext cx="3373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BC4C"/>
                </a:solidFill>
              </a:rPr>
              <a:t>Delete Profile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CD6FEA3-AD2E-494B-A33F-FDA7FD74C1B6}"/>
              </a:ext>
            </a:extLst>
          </p:cNvPr>
          <p:cNvSpPr/>
          <p:nvPr/>
        </p:nvSpPr>
        <p:spPr>
          <a:xfrm>
            <a:off x="9042003" y="6948484"/>
            <a:ext cx="704402" cy="716324"/>
          </a:xfrm>
          <a:prstGeom prst="ellipse">
            <a:avLst/>
          </a:prstGeom>
          <a:solidFill>
            <a:srgbClr val="F0BC4C"/>
          </a:solidFill>
          <a:ln>
            <a:solidFill>
              <a:srgbClr val="F0B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2340DA-6F1C-46F8-B728-33D4583DB527}"/>
              </a:ext>
            </a:extLst>
          </p:cNvPr>
          <p:cNvSpPr txBox="1"/>
          <p:nvPr/>
        </p:nvSpPr>
        <p:spPr>
          <a:xfrm>
            <a:off x="9766141" y="6867409"/>
            <a:ext cx="6258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0BC4C"/>
                </a:solidFill>
              </a:rPr>
              <a:t>Verification before deletion</a:t>
            </a:r>
          </a:p>
        </p:txBody>
      </p:sp>
    </p:spTree>
    <p:extLst>
      <p:ext uri="{BB962C8B-B14F-4D97-AF65-F5344CB8AC3E}">
        <p14:creationId xmlns:p14="http://schemas.microsoft.com/office/powerpoint/2010/main" val="530694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Home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19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1160CB-0C74-4722-816C-8F52CCFA4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469654"/>
            <a:ext cx="14000281" cy="487955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2C3774-3AAB-4C4C-A3DC-FB4D7EC586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2161" y="3584275"/>
            <a:ext cx="2711839" cy="587137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0926A4-A174-4CE6-86D3-3506AD6941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4600" y="3467100"/>
            <a:ext cx="3014406" cy="599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5119835" y="1896505"/>
            <a:ext cx="8048330" cy="9431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Table Of Contents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445866" y="3543300"/>
            <a:ext cx="3673974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3200" b="1" dirty="0">
                <a:solidFill>
                  <a:srgbClr val="F0BC4C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1. The Problem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465744" y="4315498"/>
            <a:ext cx="8848097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3200" b="1" dirty="0">
                <a:solidFill>
                  <a:srgbClr val="F0BC4C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2. System Architecture Overview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65744" y="5081409"/>
            <a:ext cx="3791297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3200" b="1" dirty="0">
                <a:solidFill>
                  <a:srgbClr val="F0BC4C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3. Technologies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93905" y="5847320"/>
            <a:ext cx="3389983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3200" b="1" dirty="0">
                <a:solidFill>
                  <a:srgbClr val="F0BC4C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4. Other Tools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83966" y="6613231"/>
            <a:ext cx="5703796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3200" b="1" dirty="0">
                <a:solidFill>
                  <a:srgbClr val="F0BC4C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5. PC Builder Key Features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503844" y="7379142"/>
            <a:ext cx="4862878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3200" b="1" dirty="0">
                <a:solidFill>
                  <a:srgbClr val="F0BC4C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6. Future Roadmap</a:t>
            </a:r>
          </a:p>
        </p:txBody>
      </p:sp>
      <p:sp>
        <p:nvSpPr>
          <p:cNvPr id="16" name="Slide Number Placeholder 10">
            <a:extLst>
              <a:ext uri="{FF2B5EF4-FFF2-40B4-BE49-F238E27FC236}">
                <a16:creationId xmlns:a16="http://schemas.microsoft.com/office/drawing/2014/main" id="{2684F79D-4B6A-43E9-B13E-162E2450F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</a:t>
            </a:fld>
            <a:endParaRPr lang="en-US" sz="3600" b="1" dirty="0">
              <a:solidFill>
                <a:srgbClr val="F0BC4C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Home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1CC26A-6FA1-4267-922D-5458926FC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2853120"/>
            <a:ext cx="13487400" cy="458076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6150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Home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AA82EC-EC4F-4249-A6A4-DA45573B47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857500"/>
            <a:ext cx="12807629" cy="495497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2B2629-4F79-420A-96E9-B7D69641FB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9368" y="3464343"/>
            <a:ext cx="2776032" cy="6010352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421466-0807-492E-88F4-B30D28DBA5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600" y="3356247"/>
            <a:ext cx="3140765" cy="613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61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Home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DBF31C-F2B5-4C36-9DAB-9A97E2823A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293" y="2247900"/>
            <a:ext cx="13077413" cy="622995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5289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Ai Chat Bot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44D4E0-8519-4CA0-825A-1D59B8E33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094" y="2450605"/>
            <a:ext cx="3981450" cy="621030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8F2069-1F5A-4BB1-B6D9-DEAD84255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7197" y="2628900"/>
            <a:ext cx="3933825" cy="606742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6F9BAAD-2AC0-4AC0-A030-61BC0B7BB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7675" y="2628900"/>
            <a:ext cx="3895725" cy="606742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8844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925FFA-06B1-4074-BF3C-9588937630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3110"/>
            <a:ext cx="9999775" cy="718568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60D624-F362-4A2B-AE30-AAF0523E96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297" y="2415554"/>
            <a:ext cx="3149941" cy="6819900"/>
          </a:xfrm>
          <a:prstGeom prst="round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7C5E28-282A-4483-ADBE-BBCA6D3781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541" y="2415553"/>
            <a:ext cx="3149941" cy="6819900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3CBD96-2076-4EB2-86E4-B3BE2C6B00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3366" y="2320787"/>
            <a:ext cx="3515068" cy="6972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B6145E-99E9-4AB3-9316-6A01F8EC3F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733" y="2316490"/>
            <a:ext cx="3515068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81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CPUs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DE2E96-7AA2-4DCE-A80D-3B54872A9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171700"/>
            <a:ext cx="12316609" cy="665956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BF1B60-EDCC-45A3-A6CF-E54BEB0303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1294" y="2065337"/>
            <a:ext cx="3220332" cy="6972301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7ECFCF-88E6-4319-AEE4-AC0DC8F615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6988" y="1943100"/>
            <a:ext cx="3515068" cy="709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79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CPUs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4A638A-9ADE-4D46-B525-C8CDD53741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47900"/>
            <a:ext cx="12268200" cy="631732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04CD562-9DFF-4682-9100-0DA2DC0E8A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4417" y="1953035"/>
            <a:ext cx="3140765" cy="6800032"/>
          </a:xfrm>
          <a:prstGeom prst="roundRect">
            <a:avLst/>
          </a:prstGeom>
        </p:spPr>
      </p:pic>
      <p:sp>
        <p:nvSpPr>
          <p:cNvPr id="18" name="TextBox 6">
            <a:extLst>
              <a:ext uri="{FF2B5EF4-FFF2-40B4-BE49-F238E27FC236}">
                <a16:creationId xmlns:a16="http://schemas.microsoft.com/office/drawing/2014/main" id="{3D8C62FE-0774-4FBB-B6B5-8D6CFBE4A719}"/>
              </a:ext>
            </a:extLst>
          </p:cNvPr>
          <p:cNvSpPr txBox="1"/>
          <p:nvPr/>
        </p:nvSpPr>
        <p:spPr>
          <a:xfrm>
            <a:off x="4194313" y="8521972"/>
            <a:ext cx="6172200" cy="7804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40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Applying Filters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721784-4462-4266-9DC0-3F988C9DB6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7265" y="1866900"/>
            <a:ext cx="3463752" cy="697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2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CPUs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3D8C62FE-0774-4FBB-B6B5-8D6CFBE4A719}"/>
              </a:ext>
            </a:extLst>
          </p:cNvPr>
          <p:cNvSpPr txBox="1"/>
          <p:nvPr/>
        </p:nvSpPr>
        <p:spPr>
          <a:xfrm>
            <a:off x="4952999" y="8875421"/>
            <a:ext cx="8382000" cy="7804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40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Details Page for each product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18BD70-3B42-426A-9F3E-5F4805C268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619" y="2209635"/>
            <a:ext cx="9735590" cy="5116787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1DF575-9BD9-4084-9776-162FF767A5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995" y="6053360"/>
            <a:ext cx="7080009" cy="274774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683D42-E9AC-4073-ACF0-A83AE808F8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8435" y="2001696"/>
            <a:ext cx="3091141" cy="6692593"/>
          </a:xfrm>
          <a:prstGeom prst="round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4BBE97-BB15-4B55-AD5A-85E0B8FA1A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9810" y="1861843"/>
            <a:ext cx="3498409" cy="693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946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GPUs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28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4ED839-5811-4CCD-8C96-3FD7F96E6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03" y="2450605"/>
            <a:ext cx="11346696" cy="6093869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AA1A2E-548C-4045-A409-9260CFB589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3665" y="2182105"/>
            <a:ext cx="3124200" cy="6764168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B749C8-1D1E-48DD-8B19-D45F3E01D2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1397" y="2095500"/>
            <a:ext cx="3462603" cy="686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645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CPU Coolers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29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9B248A-1AFB-4749-9993-C295CFBB9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409" y="2573416"/>
            <a:ext cx="11506200" cy="588981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1D2EA1-9042-41B4-A521-D45B28C937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3822" y="2220827"/>
            <a:ext cx="3054778" cy="6613863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F68BEE-2D9D-4AE1-931E-31041A0D85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1635" y="2129090"/>
            <a:ext cx="3341148" cy="677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137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1617299" y="2552700"/>
            <a:ext cx="6205833" cy="782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062"/>
              </a:lnSpc>
            </a:pPr>
            <a:r>
              <a:rPr lang="en-US" sz="54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The Problem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630551" y="3437358"/>
            <a:ext cx="4701178" cy="3973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9"/>
              </a:lnSpc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Building a PC is Complex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617299" y="4244578"/>
            <a:ext cx="7111015" cy="15901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125"/>
              </a:lnSpc>
            </a:pPr>
            <a:r>
              <a:rPr lang="en-US" sz="2800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Users struggle with component compatibility, performance optimization, and budget planning when assembling custom computers.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617299" y="6077667"/>
            <a:ext cx="6923791" cy="397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125"/>
              </a:lnSpc>
            </a:pPr>
            <a:r>
              <a:rPr lang="en-US" sz="2800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Our solution simplifies the entire process.</a:t>
            </a:r>
          </a:p>
        </p:txBody>
      </p:sp>
      <p:sp>
        <p:nvSpPr>
          <p:cNvPr id="13" name="Slide Number Placeholder 10">
            <a:extLst>
              <a:ext uri="{FF2B5EF4-FFF2-40B4-BE49-F238E27FC236}">
                <a16:creationId xmlns:a16="http://schemas.microsoft.com/office/drawing/2014/main" id="{B758EF90-FD5B-4CC4-853B-573C4FC5A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1F368E-C73E-41DB-93C0-13DB1C80A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4434" y="2095500"/>
            <a:ext cx="6866267" cy="6672851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Motherboards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3D1C6A-97D5-4BCF-93BF-1FAC8C3A2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781300"/>
            <a:ext cx="11317448" cy="553427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6D8C64-7139-45AA-B999-B35CAFA929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9426" y="2277469"/>
            <a:ext cx="3075278" cy="6658247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3063FB-AA7F-4F46-94B5-D6E0660779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0" y="2162808"/>
            <a:ext cx="3435904" cy="681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112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Memory (RAM)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B7BC3B-96B6-4B8B-A253-AE9A02E6FB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781300"/>
            <a:ext cx="10915454" cy="541547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BBCBE0-FAEA-47AF-AE78-18B00CB62A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701" y="2282078"/>
            <a:ext cx="3048000" cy="6599189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ED411-6ACA-4328-AC03-B53D0BE89C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9045" y="2205878"/>
            <a:ext cx="3365381" cy="667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6626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Cases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152D2FE-1EE2-4F9E-A11C-4DE173559B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50605"/>
            <a:ext cx="11440558" cy="6022121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52C493C-D1E5-4C0D-9AE9-22C30B3145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519" y="2027089"/>
            <a:ext cx="3220330" cy="6972299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A94368-F4A8-4546-85CA-4EBB738F87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3896" y="1934322"/>
            <a:ext cx="3588322" cy="711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206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Power Supply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83D986-9604-432D-A36F-460086DD5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294" y="2606093"/>
            <a:ext cx="11939152" cy="584617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2CEA4A-E15B-4369-A218-7063E3F021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5391" y="2364913"/>
            <a:ext cx="3048000" cy="6599189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0ABF70-4906-466F-8DD0-61DB6B1967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1391" y="2250988"/>
            <a:ext cx="3384400" cy="671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1124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16565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Monitors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750F2E-022C-4B10-96B8-13CBB7A001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450605"/>
            <a:ext cx="11049000" cy="588378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4ECB2D-6315-4F15-833D-BA5A26D09B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7400" y="2095500"/>
            <a:ext cx="3048000" cy="6599187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06D07C-E7D6-4B2E-B622-B2AF5FCD52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7188" y="2019300"/>
            <a:ext cx="3380612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7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Expansion Cards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5D411D-C877-4966-87BB-37B4511435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953" y="2465514"/>
            <a:ext cx="11691647" cy="632063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C76403-B5ED-4B8A-A08B-FB4A511826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0" y="2387456"/>
            <a:ext cx="3022926" cy="6544901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9F4B76-B9EC-4F89-A025-D7B3334E3E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2395" y="2280841"/>
            <a:ext cx="3364005" cy="667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587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Page – Accessories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9ABDFE-A7A9-4FF4-8395-442A1CA654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88705"/>
            <a:ext cx="11340564" cy="614894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01A3C4-D021-4DE1-8F91-37D5D43922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9682" y="2380934"/>
            <a:ext cx="2971800" cy="6434208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49C8E9-5F6E-4936-9CDA-E1D071BD01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964" y="2247900"/>
            <a:ext cx="3269236" cy="656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512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– In Details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40AD53-BB08-4EE0-8590-A65C6B1D4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030896"/>
            <a:ext cx="9296400" cy="701415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F3978D-899E-4088-8D9B-5D209480FA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3936" y="2089923"/>
            <a:ext cx="3185136" cy="689610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25C63E-215D-4056-8A1F-2284D6A53F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8970" y="1995501"/>
            <a:ext cx="3515068" cy="704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645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Compatibility Check – Warning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38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EE978F-6BBE-4185-9303-0E6D31EF2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095500"/>
            <a:ext cx="8610600" cy="684206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D7C9D8-963C-420A-B448-15FEE7E62C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6628294"/>
            <a:ext cx="7736990" cy="274825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01644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09601" y="763133"/>
            <a:ext cx="134687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Compatibility Check – Critical Issues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39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F13AE6-FBCB-44BD-A54B-97F132330F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52261"/>
            <a:ext cx="9818775" cy="6677439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CF1E4D-58D4-4BE8-889D-F2DC361EEF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899" y="3114261"/>
            <a:ext cx="6473140" cy="529826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7545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4092773" y="1342130"/>
            <a:ext cx="10102453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4"/>
              </a:lnSpc>
            </a:pPr>
            <a:r>
              <a:rPr lang="en-US" sz="4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System Architecture Overview</a:t>
            </a:r>
          </a:p>
        </p:txBody>
      </p:sp>
      <p:sp>
        <p:nvSpPr>
          <p:cNvPr id="7" name="Freeform 7" descr="preencoded.png"/>
          <p:cNvSpPr/>
          <p:nvPr/>
        </p:nvSpPr>
        <p:spPr>
          <a:xfrm>
            <a:off x="917972" y="1901428"/>
            <a:ext cx="16452056" cy="7043442"/>
          </a:xfrm>
          <a:custGeom>
            <a:avLst/>
            <a:gdLst/>
            <a:ahLst/>
            <a:cxnLst/>
            <a:rect l="l" t="t" r="r" b="b"/>
            <a:pathLst>
              <a:path w="16452056" h="7043442">
                <a:moveTo>
                  <a:pt x="0" y="0"/>
                </a:moveTo>
                <a:lnTo>
                  <a:pt x="16452056" y="0"/>
                </a:lnTo>
                <a:lnTo>
                  <a:pt x="16452056" y="7043442"/>
                </a:lnTo>
                <a:lnTo>
                  <a:pt x="0" y="70434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" r="-24"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10">
            <a:extLst>
              <a:ext uri="{FF2B5EF4-FFF2-40B4-BE49-F238E27FC236}">
                <a16:creationId xmlns:a16="http://schemas.microsoft.com/office/drawing/2014/main" id="{70DF540C-B7F1-4399-9B9A-1F50E2F5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</a:t>
            </a:fld>
            <a:endParaRPr lang="en-US" sz="3600" b="1" dirty="0">
              <a:solidFill>
                <a:srgbClr val="F0BC4C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Compatibility Check – Compatible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F90545-28EB-4381-AAC7-F2E34FC611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171700"/>
            <a:ext cx="10005726" cy="7011557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42A80E-C4B3-4694-B94B-FB113539E2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0" y="4467803"/>
            <a:ext cx="6338475" cy="2419349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07755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Builder - Share Builds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D51527-0FF5-42FF-B18F-7DD0D4413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509" y="2095500"/>
            <a:ext cx="4610982" cy="696436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19869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Comparator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AF2F9E-A39D-4845-A554-1E70E3453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43" y="2704662"/>
            <a:ext cx="13290796" cy="458561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45DC5D-2109-4D7A-A08D-95E4FBED1D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7243" y="2883395"/>
            <a:ext cx="3044357" cy="6591300"/>
          </a:xfrm>
          <a:prstGeom prst="round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5B22D3-5FD3-4D08-8223-1847726D4C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0" y="2793068"/>
            <a:ext cx="3314116" cy="677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278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Comparator – In Details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9929B8D-8213-4C0C-96A1-F2185C5F1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322" y="2046265"/>
            <a:ext cx="11926964" cy="623974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D7CB5A-86E2-47FC-8B2C-F136917B6B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701" y="2727737"/>
            <a:ext cx="3051499" cy="6606763"/>
          </a:xfrm>
          <a:prstGeom prst="round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0CBE253E-8CF4-484B-AD22-59399F35984F}"/>
              </a:ext>
            </a:extLst>
          </p:cNvPr>
          <p:cNvSpPr txBox="1"/>
          <p:nvPr/>
        </p:nvSpPr>
        <p:spPr>
          <a:xfrm>
            <a:off x="3699907" y="8251870"/>
            <a:ext cx="7985794" cy="7920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40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New Comparing Key appears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2AF713-1B1B-436C-ABF6-A1689CFAF5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357" y="2628901"/>
            <a:ext cx="3389243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0658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Comparator – Selection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8D805C-345C-49CF-B706-AEB3194488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552700"/>
            <a:ext cx="12378067" cy="6248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E44314D-2F3D-4353-80D3-C9D6B0D816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0" y="2361474"/>
            <a:ext cx="3062624" cy="6630851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657287-935F-4102-9360-DACB4420EE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690" y="2247900"/>
            <a:ext cx="3389243" cy="674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0360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Comparator – Results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48E453-D974-47AA-A5D4-AA982B897E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07534"/>
            <a:ext cx="11906499" cy="647193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8C7FF1-1661-47CE-8D60-2024800A00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739" y="4626577"/>
            <a:ext cx="5830061" cy="440312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09909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Comparator – Results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71E5C7-E970-427C-8E06-23F960B29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863" y="2095499"/>
            <a:ext cx="3105337" cy="6723327"/>
          </a:xfrm>
          <a:prstGeom prst="round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5548A3-A6A3-48B8-9C18-28D2AC4F3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063" y="2095500"/>
            <a:ext cx="3105337" cy="6723327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FD8850-F0C9-4D2E-BD17-3582E99D03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109" y="1971262"/>
            <a:ext cx="3389243" cy="68298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C0A383-64E1-4EA9-9AE2-F70C520976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909" y="2019300"/>
            <a:ext cx="3389243" cy="682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5173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Comparator – Results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5DBD66-A91D-4CC3-BF5B-1BE1E40BA2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11" y="3242997"/>
            <a:ext cx="14356178" cy="380100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6">
            <a:extLst>
              <a:ext uri="{FF2B5EF4-FFF2-40B4-BE49-F238E27FC236}">
                <a16:creationId xmlns:a16="http://schemas.microsoft.com/office/drawing/2014/main" id="{EFDAB7E5-94FC-44BB-9C14-DFC91EE6EA7D}"/>
              </a:ext>
            </a:extLst>
          </p:cNvPr>
          <p:cNvSpPr txBox="1"/>
          <p:nvPr/>
        </p:nvSpPr>
        <p:spPr>
          <a:xfrm>
            <a:off x="6029101" y="7044002"/>
            <a:ext cx="6229798" cy="7920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40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Final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42888193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Completed Builds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48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223B7-4984-4DCD-8B9F-D0C08960A9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71700"/>
            <a:ext cx="11261044" cy="500096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5D05CA-D3FC-4DA5-B850-4EC25F7643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5982375"/>
            <a:ext cx="8077200" cy="3687087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265350-527A-4DDE-8DCD-CA6D152169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457" y="1716766"/>
            <a:ext cx="3470239" cy="7513373"/>
          </a:xfrm>
          <a:prstGeom prst="round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E2523F-F6CA-4C17-A701-49D85BCA6E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058" y="1562100"/>
            <a:ext cx="3838541" cy="773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783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59976" y="801992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Completed Builds Page - Submit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49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3717B0-EE21-4624-BBAD-BEBCD663BC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2537845"/>
            <a:ext cx="5562600" cy="702257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041A19-F9E4-4230-B8B6-FCD6093D91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83" y="2095500"/>
            <a:ext cx="9448800" cy="186497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3BE3A7-0BE5-4CAE-9887-B4DBA7BCF2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951" y="4383717"/>
            <a:ext cx="2484548" cy="5379265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9A2B87-8B6B-4212-969F-7DF613D01F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938" y="4383717"/>
            <a:ext cx="2484548" cy="5379265"/>
          </a:xfrm>
          <a:prstGeom prst="round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6600AE-50B3-4B38-9453-6417AD4E7A4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006" y="4259191"/>
            <a:ext cx="2740144" cy="55218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D2EE41-D08E-4409-9DF3-1F210AB6C69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56" y="4259191"/>
            <a:ext cx="2740144" cy="552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7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4092773" y="1342130"/>
            <a:ext cx="10102453" cy="6831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4"/>
              </a:lnSpc>
            </a:pPr>
            <a:r>
              <a:rPr lang="en-US" sz="66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Technologies</a:t>
            </a:r>
          </a:p>
        </p:txBody>
      </p:sp>
      <p:sp>
        <p:nvSpPr>
          <p:cNvPr id="10" name="Slide Number Placeholder 10">
            <a:extLst>
              <a:ext uri="{FF2B5EF4-FFF2-40B4-BE49-F238E27FC236}">
                <a16:creationId xmlns:a16="http://schemas.microsoft.com/office/drawing/2014/main" id="{70DF540C-B7F1-4399-9B9A-1F50E2F5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ADF246-953D-4D80-AB7C-E79CD0506571}"/>
              </a:ext>
            </a:extLst>
          </p:cNvPr>
          <p:cNvSpPr txBox="1"/>
          <p:nvPr/>
        </p:nvSpPr>
        <p:spPr>
          <a:xfrm>
            <a:off x="3581400" y="3651113"/>
            <a:ext cx="4724400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Front End:</a:t>
            </a:r>
          </a:p>
          <a:p>
            <a:endParaRPr lang="en-US" sz="3600" b="1" dirty="0">
              <a:solidFill>
                <a:srgbClr val="F0BC4C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React Tailwind CSS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Prime React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Three.js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Hot Toast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React Native </a:t>
            </a:r>
          </a:p>
          <a:p>
            <a:endParaRPr lang="en-US" sz="2800" b="1" dirty="0">
              <a:solidFill>
                <a:srgbClr val="F0BC4C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endParaRPr lang="en-US" sz="2800" b="1" dirty="0">
              <a:solidFill>
                <a:srgbClr val="F0BC4C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E88BBE-DA9A-4539-90E1-992B42D360A0}"/>
              </a:ext>
            </a:extLst>
          </p:cNvPr>
          <p:cNvSpPr txBox="1"/>
          <p:nvPr/>
        </p:nvSpPr>
        <p:spPr>
          <a:xfrm>
            <a:off x="10623274" y="3574016"/>
            <a:ext cx="4045226" cy="4998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Backend:</a:t>
            </a:r>
          </a:p>
          <a:p>
            <a:endParaRPr lang="en-US" sz="3600" b="1" dirty="0">
              <a:solidFill>
                <a:srgbClr val="F0BC4C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ASP.net Core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err="1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SignalR</a:t>
            </a:r>
            <a:endParaRPr lang="en-US" sz="2800" b="1" dirty="0">
              <a:solidFill>
                <a:srgbClr val="F0BC4C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err="1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MapSetter</a:t>
            </a:r>
            <a:endParaRPr lang="en-US" sz="2800" b="1" dirty="0">
              <a:solidFill>
                <a:srgbClr val="F0BC4C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My Server SQL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Entity Framework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err="1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LinQ</a:t>
            </a:r>
            <a:endParaRPr lang="en-US" sz="2800" b="1" dirty="0">
              <a:solidFill>
                <a:srgbClr val="F0BC4C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</p:spTree>
    <p:extLst>
      <p:ext uri="{BB962C8B-B14F-4D97-AF65-F5344CB8AC3E}">
        <p14:creationId xmlns:p14="http://schemas.microsoft.com/office/powerpoint/2010/main" val="31153294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464B3C-4CBC-490C-89AA-12762BD3F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540345"/>
            <a:ext cx="8281923" cy="520631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8EAF291-4D8E-4495-93CC-1044AFB661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422" y="2374768"/>
            <a:ext cx="3036046" cy="6573305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3A56F9-F1C7-4C96-BBF6-9F08DD6809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5518" y="2247900"/>
            <a:ext cx="3387854" cy="682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745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- Posts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26E368-D302-4291-B392-3E66FA281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360122"/>
            <a:ext cx="6768117" cy="622458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AD2AD6-9528-40B6-B092-35B28DD1AC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3396" y="2450605"/>
            <a:ext cx="2833187" cy="613410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80A9FC-792A-42A4-8804-DA298BB592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6200" y="2345213"/>
            <a:ext cx="3165860" cy="63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562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Posts (Create)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0E9A73-6788-4DE4-A7FA-57C55FBF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52700"/>
            <a:ext cx="7067998" cy="60493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BF7922-ABD5-4295-B353-AAE9E76923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6746" y="2658677"/>
            <a:ext cx="2696158" cy="58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930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Posts (In Profile)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A8529E-4AF9-40EF-ABCC-0C48E97D3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705100"/>
            <a:ext cx="9261723" cy="559173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D670E1-0369-463A-99D7-C340E2504C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3866" y="2400300"/>
            <a:ext cx="2868382" cy="621030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B4DD5F-D8A5-4BA2-A400-C18EA32375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5127" y="2247900"/>
            <a:ext cx="3165860" cy="644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900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- News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3F1FD9-A5A6-4394-8D60-E90F6AE622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708" y="2673014"/>
            <a:ext cx="9130532" cy="601295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2B1646-4C59-4A33-B152-6BD4E3F244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108" y="2419131"/>
            <a:ext cx="2894495" cy="6266836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9E7010-3E42-4ECD-B094-D30C6F0009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425" y="2247900"/>
            <a:ext cx="316586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1201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News (Filters)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4DB1EF-ADC4-4D5B-9421-533B029D31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428" y="2450605"/>
            <a:ext cx="9372600" cy="6480977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B4398D-7971-409C-AB38-083CF1ACDD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0655" y="2735144"/>
            <a:ext cx="2862745" cy="6198095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16254D-388F-44D5-9773-C39BCFA4CC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097" y="2551895"/>
            <a:ext cx="3165860" cy="63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369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Shops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BEBFA3-CB8F-4605-A5FB-355330BB1B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38" y="2628900"/>
            <a:ext cx="11453692" cy="610766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882DF2-E94B-4398-B3D9-42CFE79FC9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817" y="2425184"/>
            <a:ext cx="3009162" cy="6515100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593578-44DA-4DAB-A395-61565F27B6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118" y="2324100"/>
            <a:ext cx="3320367" cy="669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1800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Shops (Filters)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AEF803-9004-4188-A200-33EEB21596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882" y="2589566"/>
            <a:ext cx="11362126" cy="613656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948461-9132-4691-8EA0-AE5272D208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3082" y="2514600"/>
            <a:ext cx="2903577" cy="628650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50C6DE-E427-48E0-BDB3-67F07D971C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1940" y="2421413"/>
            <a:ext cx="3165860" cy="63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1381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Shops (Submit)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58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820593-615C-485A-A8C7-73B818D84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101" y="2810423"/>
            <a:ext cx="12755797" cy="466615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70256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Shops (Submit)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59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1577DDF-E85A-4C8B-A694-D3B30A3642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46532"/>
            <a:ext cx="5105400" cy="620479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C88805-E4A5-4B93-9E4C-EB42BA6A9C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2341732"/>
            <a:ext cx="3124200" cy="6764168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AA86A3-1282-4E1E-80BB-5E5A563006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2189332"/>
            <a:ext cx="3424278" cy="690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45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5849526" y="1268751"/>
            <a:ext cx="7088238" cy="884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7200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Other Tools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C96F904-903E-4FC3-B0C0-9D06331DA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E7B9C9-E25B-4F50-94E5-607507231310}"/>
              </a:ext>
            </a:extLst>
          </p:cNvPr>
          <p:cNvSpPr/>
          <p:nvPr/>
        </p:nvSpPr>
        <p:spPr>
          <a:xfrm>
            <a:off x="4724400" y="3314700"/>
            <a:ext cx="3962400" cy="2057400"/>
          </a:xfrm>
          <a:prstGeom prst="rect">
            <a:avLst/>
          </a:prstGeom>
          <a:solidFill>
            <a:srgbClr val="F0BC4C"/>
          </a:solidFill>
          <a:ln>
            <a:solidFill>
              <a:srgbClr val="F0B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5326069E-E84C-47CB-8B77-C69BF2AEC72F}"/>
              </a:ext>
            </a:extLst>
          </p:cNvPr>
          <p:cNvSpPr/>
          <p:nvPr/>
        </p:nvSpPr>
        <p:spPr>
          <a:xfrm>
            <a:off x="5105504" y="3707151"/>
            <a:ext cx="3200192" cy="1399673"/>
          </a:xfrm>
          <a:custGeom>
            <a:avLst/>
            <a:gdLst/>
            <a:ahLst/>
            <a:cxnLst/>
            <a:rect l="l" t="t" r="r" b="b"/>
            <a:pathLst>
              <a:path w="3200192" h="1399673">
                <a:moveTo>
                  <a:pt x="0" y="0"/>
                </a:moveTo>
                <a:lnTo>
                  <a:pt x="3200192" y="0"/>
                </a:lnTo>
                <a:lnTo>
                  <a:pt x="3200192" y="1399672"/>
                </a:lnTo>
                <a:lnTo>
                  <a:pt x="0" y="13996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4474" b="-15550"/>
            </a:stretch>
          </a:blipFill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805CCC0-1111-43A3-9BBE-2FE039B3F0D2}"/>
              </a:ext>
            </a:extLst>
          </p:cNvPr>
          <p:cNvSpPr/>
          <p:nvPr/>
        </p:nvSpPr>
        <p:spPr>
          <a:xfrm>
            <a:off x="9753704" y="3314700"/>
            <a:ext cx="4288141" cy="2057400"/>
          </a:xfrm>
          <a:prstGeom prst="rect">
            <a:avLst/>
          </a:prstGeom>
          <a:solidFill>
            <a:srgbClr val="F0BC4C"/>
          </a:solidFill>
          <a:ln>
            <a:solidFill>
              <a:srgbClr val="F0B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871AB15A-E1B7-4EF4-93B6-1B762C8B55B3}"/>
              </a:ext>
            </a:extLst>
          </p:cNvPr>
          <p:cNvSpPr/>
          <p:nvPr/>
        </p:nvSpPr>
        <p:spPr>
          <a:xfrm>
            <a:off x="9839312" y="3722349"/>
            <a:ext cx="4116926" cy="1242102"/>
          </a:xfrm>
          <a:custGeom>
            <a:avLst/>
            <a:gdLst/>
            <a:ahLst/>
            <a:cxnLst/>
            <a:rect l="l" t="t" r="r" b="b"/>
            <a:pathLst>
              <a:path w="4116926" h="1242102">
                <a:moveTo>
                  <a:pt x="0" y="0"/>
                </a:moveTo>
                <a:lnTo>
                  <a:pt x="4116926" y="0"/>
                </a:lnTo>
                <a:lnTo>
                  <a:pt x="4116926" y="1242102"/>
                </a:lnTo>
                <a:lnTo>
                  <a:pt x="0" y="12421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6310" b="-12685"/>
            </a:stretch>
          </a:blipFill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AAB18C-765E-4C81-AAD5-DF4F5B093627}"/>
              </a:ext>
            </a:extLst>
          </p:cNvPr>
          <p:cNvSpPr/>
          <p:nvPr/>
        </p:nvSpPr>
        <p:spPr>
          <a:xfrm>
            <a:off x="5888445" y="6297951"/>
            <a:ext cx="6248608" cy="2057400"/>
          </a:xfrm>
          <a:prstGeom prst="rect">
            <a:avLst/>
          </a:prstGeom>
          <a:solidFill>
            <a:srgbClr val="F0BC4C"/>
          </a:solidFill>
          <a:ln>
            <a:solidFill>
              <a:srgbClr val="F0B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EE51D8-5459-4EDD-ADBE-B6C967AC86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053" y="6539617"/>
            <a:ext cx="5257800" cy="1595691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26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Community – Quantum Computing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BAB107-A076-43B8-8CC1-DD3FE49CCC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50605"/>
            <a:ext cx="5622091" cy="295807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71C344-36B8-47A0-B0F9-CD43614569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891" y="2450605"/>
            <a:ext cx="6070403" cy="295807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62948E-7C73-44E4-96DF-83F3FB9BBE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582" y="5676379"/>
            <a:ext cx="6346031" cy="35819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B1CE2F7-C71C-4BB8-82CD-AC11387621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7965" y="5697914"/>
            <a:ext cx="3836800" cy="356038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87EE77D-E997-4CF9-8D7C-61114A0140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7" y="5905038"/>
            <a:ext cx="7282878" cy="331516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CDD915E-761F-4B8B-8D3D-5B637C36FA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17" y="5654844"/>
            <a:ext cx="6346031" cy="3581921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EF177C9-E4FF-4B6A-9564-680194DDD8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2600" y="5676379"/>
            <a:ext cx="3836800" cy="356038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274A79B-42BD-48F4-BDEA-856D923C20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694" y="2450605"/>
            <a:ext cx="5959219" cy="2979609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68730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Chat System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01E6CB-8501-494B-8EB9-CADA56AC6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68" y="2782692"/>
            <a:ext cx="12154796" cy="575753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B8AE28-2D81-4B1E-86EF-F3DD149A19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8830" y="2213409"/>
            <a:ext cx="3185136" cy="6896100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21C50C-080F-421A-A528-C124F93989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0" y="2091891"/>
            <a:ext cx="3581400" cy="709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0369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Chat System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C2366C-8633-46A3-8E41-21CBA77D2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64" y="2632509"/>
            <a:ext cx="12649200" cy="597818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DDC5F5-498A-46B2-9695-9D2F981598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0924" y="2036724"/>
            <a:ext cx="3196353" cy="6920385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85F916-F29D-450C-B149-581F1AE22D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400" y="1943100"/>
            <a:ext cx="3581400" cy="709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6692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Contact Us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0C5D7C-9181-480E-B3DF-DD2BA61EB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078990"/>
            <a:ext cx="9066953" cy="717765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FAA6DF-4B15-4254-BA33-02FD4D7AA8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0" y="2078990"/>
            <a:ext cx="3315179" cy="7177654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D4096E-0DB8-476D-8331-94D7AB58D9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1289" y="1943100"/>
            <a:ext cx="3581400" cy="731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964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ADCFF7-6921-4F3B-9388-54A9BAC0E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10" y="2450605"/>
            <a:ext cx="12117491" cy="5925377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E2ECC5-3111-41F5-9492-A9CD93A140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3959" y="1983172"/>
            <a:ext cx="3264880" cy="7068753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080D5-A6FB-49D4-9990-75BCBD3C35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1859949"/>
            <a:ext cx="3581400" cy="719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029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3066602" y="812305"/>
            <a:ext cx="12154796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 (Submit)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F0885B-49B8-4C0A-84A7-3DF7AEA39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79205"/>
            <a:ext cx="5372742" cy="650716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D51552-7928-424F-9412-22814F75CB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2541886"/>
            <a:ext cx="3104114" cy="6720681"/>
          </a:xfrm>
          <a:prstGeom prst="round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16CEC6-FD6B-42D0-B182-BDD2D15EF9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2373" y="2627363"/>
            <a:ext cx="4158312" cy="359005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3C000A-3E40-41A1-8A8B-81BE1FAF99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1529" y="5485959"/>
            <a:ext cx="3639058" cy="3162741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7ED2BD2-8D93-408A-88B2-602A8E4F88B1}"/>
              </a:ext>
            </a:extLst>
          </p:cNvPr>
          <p:cNvSpPr txBox="1"/>
          <p:nvPr/>
        </p:nvSpPr>
        <p:spPr>
          <a:xfrm>
            <a:off x="11714327" y="6420998"/>
            <a:ext cx="1309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0BC4C"/>
                </a:solidFill>
              </a:rPr>
              <a:t>Gmail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D16D8F-8CC4-4385-BAED-181BBE2C06F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968" y="2400300"/>
            <a:ext cx="3534148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7359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066701" y="621712"/>
            <a:ext cx="14154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 (Appointment)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F5458B-6821-40A7-B79E-11ECCFB40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53" y="2436022"/>
            <a:ext cx="9648403" cy="667966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EBAAD5-5C21-4016-A0B6-773D79455A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7101" y="2218623"/>
            <a:ext cx="3257998" cy="7053255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643615-B9A5-42A7-9A59-DC4BA5E6AC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400" y="2095501"/>
            <a:ext cx="3581400" cy="717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36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36105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 (Appointment)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7B6597-9A40-482B-882A-3A5FC6DD61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234" y="3162300"/>
            <a:ext cx="6468378" cy="486795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23F826-4693-4EE2-9CAE-ACCAB5B45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978" y="2422251"/>
            <a:ext cx="3137654" cy="6793297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5927AC-6CC0-4BD7-8F55-DE6C0A43AB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578" y="2273795"/>
            <a:ext cx="3429000" cy="694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14550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 (Appointment)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68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9E2E84-3862-4F1C-97A2-14881DC12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65" y="3009900"/>
            <a:ext cx="5820587" cy="548716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75D606-963E-4A59-B5DE-6C174528F9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552" y="2371243"/>
            <a:ext cx="3195496" cy="6918531"/>
          </a:xfrm>
          <a:prstGeom prst="round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816315-2092-430D-89F2-01C105C5B9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00" y="2232787"/>
            <a:ext cx="3561522" cy="705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2323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 (Appointment)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69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ADF8B-7F41-4F6E-A3A4-34CB8635E7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991019"/>
            <a:ext cx="11658600" cy="7572081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3FDE37-CA21-42AE-8846-03996FA95FF8}"/>
              </a:ext>
            </a:extLst>
          </p:cNvPr>
          <p:cNvSpPr/>
          <p:nvPr/>
        </p:nvSpPr>
        <p:spPr>
          <a:xfrm>
            <a:off x="13030200" y="6210300"/>
            <a:ext cx="1676400" cy="685800"/>
          </a:xfrm>
          <a:prstGeom prst="rect">
            <a:avLst/>
          </a:prstGeom>
          <a:noFill/>
          <a:ln w="57150" cap="flat" cmpd="sng" algn="ctr">
            <a:solidFill>
              <a:srgbClr val="F0BC4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A81D09-3468-4735-86D7-CBC83C48783C}"/>
              </a:ext>
            </a:extLst>
          </p:cNvPr>
          <p:cNvSpPr/>
          <p:nvPr/>
        </p:nvSpPr>
        <p:spPr>
          <a:xfrm>
            <a:off x="12997070" y="7337224"/>
            <a:ext cx="1676400" cy="685800"/>
          </a:xfrm>
          <a:prstGeom prst="rect">
            <a:avLst/>
          </a:prstGeom>
          <a:noFill/>
          <a:ln w="57150" cap="flat" cmpd="sng" algn="ctr">
            <a:solidFill>
              <a:srgbClr val="F0BC4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0C9151-393C-485C-9BAD-C3B2B0C4567D}"/>
              </a:ext>
            </a:extLst>
          </p:cNvPr>
          <p:cNvSpPr/>
          <p:nvPr/>
        </p:nvSpPr>
        <p:spPr>
          <a:xfrm>
            <a:off x="13030200" y="8464148"/>
            <a:ext cx="1676400" cy="685800"/>
          </a:xfrm>
          <a:prstGeom prst="rect">
            <a:avLst/>
          </a:prstGeom>
          <a:noFill/>
          <a:ln w="57150" cap="flat" cmpd="sng" algn="ctr">
            <a:solidFill>
              <a:srgbClr val="F0BC4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90CAA7-70AA-4B10-ABB0-4DB039392FC9}"/>
              </a:ext>
            </a:extLst>
          </p:cNvPr>
          <p:cNvSpPr/>
          <p:nvPr/>
        </p:nvSpPr>
        <p:spPr>
          <a:xfrm>
            <a:off x="15297150" y="6243430"/>
            <a:ext cx="685800" cy="685800"/>
          </a:xfrm>
          <a:prstGeom prst="ellipse">
            <a:avLst/>
          </a:prstGeom>
          <a:solidFill>
            <a:srgbClr val="F0B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E1C1BA4-021B-4134-ADCE-5E6C5955F3AA}"/>
              </a:ext>
            </a:extLst>
          </p:cNvPr>
          <p:cNvSpPr/>
          <p:nvPr/>
        </p:nvSpPr>
        <p:spPr>
          <a:xfrm>
            <a:off x="15297150" y="7337224"/>
            <a:ext cx="685800" cy="685800"/>
          </a:xfrm>
          <a:prstGeom prst="ellipse">
            <a:avLst/>
          </a:prstGeom>
          <a:solidFill>
            <a:srgbClr val="F0B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6BB5382-2F06-42B4-B578-4921F4BEE192}"/>
              </a:ext>
            </a:extLst>
          </p:cNvPr>
          <p:cNvSpPr/>
          <p:nvPr/>
        </p:nvSpPr>
        <p:spPr>
          <a:xfrm>
            <a:off x="15297150" y="8464148"/>
            <a:ext cx="685800" cy="685800"/>
          </a:xfrm>
          <a:prstGeom prst="ellipse">
            <a:avLst/>
          </a:prstGeom>
          <a:solidFill>
            <a:srgbClr val="F0B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55656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4685403" y="350937"/>
            <a:ext cx="8917191" cy="825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PC Builder Key Features 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590DD70E-FD19-4FBD-8070-8264ED8C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F410CA-330C-4FA3-98FF-B2385851C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043" y="1485900"/>
            <a:ext cx="12267912" cy="845016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 (Appointment)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E5E114-2605-44AE-B426-2AAF2F8CC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05100"/>
            <a:ext cx="11309652" cy="6234101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FFB5C5-790E-41F1-8F23-51917BE673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0" y="2271701"/>
            <a:ext cx="3227209" cy="6986599"/>
          </a:xfrm>
          <a:prstGeom prst="round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5D98A4-C75B-4CEF-8177-1D904133FA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0" y="2084225"/>
            <a:ext cx="3505200" cy="725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105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Technical Support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2F6DB3-16B7-45FC-B7DF-8DFEC3BAE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996" y="2121173"/>
            <a:ext cx="9390533" cy="716282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7ABD05B-0B72-4003-AE86-6BC173217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6996" y="2099638"/>
            <a:ext cx="3308609" cy="7162822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79B347-7211-4F31-945C-704559F337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396" y="1973765"/>
            <a:ext cx="3673604" cy="743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1447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AI Hardware Calculator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8BE1CE-F94A-4BE5-AB7E-AB4EEE1E4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87211"/>
            <a:ext cx="11514749" cy="5973521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669B75-293D-4D00-9AE5-FCB85ACF21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0" y="2301956"/>
            <a:ext cx="3114899" cy="674403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FAF5C5-4F98-4C3D-A712-8F3B89ED47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165" y="2125768"/>
            <a:ext cx="3429000" cy="694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35860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AI Hardware Calculator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6265ED-4D7A-4C54-9F9F-E578EE41AD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706" y="2171700"/>
            <a:ext cx="9791700" cy="718625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4FB96C-597E-4A3E-A8F7-B41BB7D52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543" y="2050078"/>
            <a:ext cx="3431500" cy="7429500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0E6980-988E-4E36-B0B7-A7A65172B2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8744" y="1874222"/>
            <a:ext cx="3798056" cy="768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8359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AI Hardware Calculator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B0A350-15FE-4A32-BCE1-F7EAC1DE2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273795"/>
            <a:ext cx="9753600" cy="697872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5B02B6-2F2C-4476-95C1-E18654FD55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0" y="2019300"/>
            <a:ext cx="3457937" cy="7486737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E2EC59-BCE6-4F36-941D-526489B10F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600" y="1866900"/>
            <a:ext cx="3725472" cy="769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62789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AI Hardware Calculator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402222-BC04-4406-A215-E5831EE901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872727"/>
            <a:ext cx="8557174" cy="7595957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D01F27-D1AB-47F5-A1E4-07251CC13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6161" y="2258886"/>
            <a:ext cx="3330026" cy="7209798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89C916-D6D4-4ED5-9EDA-172B543EFC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8137" y="2095500"/>
            <a:ext cx="3566074" cy="737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8843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AI Hardware Calculator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D9B826-822E-4935-A808-6ED9687005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086100"/>
            <a:ext cx="10907647" cy="473458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C39F4C-6F31-41E9-8E18-374A10E958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7400" y="2273795"/>
            <a:ext cx="3126033" cy="6768138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70A1DD-0D91-4992-AD13-0362210BEF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0" y="2171700"/>
            <a:ext cx="3429000" cy="687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0841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AI Hardware Calculator Page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9E6328-ADB0-454F-811F-4CEEC766A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814" y="3826415"/>
            <a:ext cx="7448686" cy="540599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19BB29-14CF-42B7-A45F-26BB762F6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47900"/>
            <a:ext cx="10698068" cy="343900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892015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Dashboard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78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E3BBC7-9E77-4A37-9524-143E4A356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552" y="2857500"/>
            <a:ext cx="5410200" cy="517497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E3E650-2B1E-440A-B9A1-3AB9CEC117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184" y="2009369"/>
            <a:ext cx="3399431" cy="7360067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020E2B-782D-4C43-ACE4-C585E18529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1866900"/>
            <a:ext cx="3657600" cy="750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040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Dashboard - Security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79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3447C7-1FBB-4F8C-B808-F703722B2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796" y="3253356"/>
            <a:ext cx="7277403" cy="4404744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A260EF-0859-4CE7-B80F-0C85CA57A7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1554" y="3253355"/>
            <a:ext cx="4130846" cy="4404745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8432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4685404" y="4730502"/>
            <a:ext cx="8917191" cy="825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Lets Get Started ..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590DD70E-FD19-4FBD-8070-8264ED8C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</a:t>
            </a:fld>
            <a:endParaRPr lang="en-US" sz="3600" b="1" dirty="0">
              <a:solidFill>
                <a:srgbClr val="F0B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30680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Dashboard - Overview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80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707579-13F5-48A6-A5AF-58CF7FC964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57" y="2628900"/>
            <a:ext cx="9677619" cy="4579092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FDA2EC-A0EF-4CAF-8A95-CF3D30D7D6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77" y="2020473"/>
            <a:ext cx="3081323" cy="6671336"/>
          </a:xfrm>
          <a:prstGeom prst="round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73DD72-8B59-44DB-B141-2268785DA3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215" y="2020474"/>
            <a:ext cx="3081323" cy="6671335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1E4801-162A-4062-9E4A-DFAC6938415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376" y="1866900"/>
            <a:ext cx="3429000" cy="6934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B22926-26CC-4E87-8F81-2DE2D429B06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0838" y="1889041"/>
            <a:ext cx="3429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019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Dashboard - Shops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81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68EF9A-3FDE-4649-BF43-05EECEBEC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258" y="2705099"/>
            <a:ext cx="11550861" cy="547748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B4B897-4A86-4FED-ACA1-E890BC5C03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7345" y="2188902"/>
            <a:ext cx="3124398" cy="6764598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F472F0-4D03-400C-887B-0C13367FA6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5044" y="2019299"/>
            <a:ext cx="3429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73292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Dashboard - Posts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82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A4167F-5BBD-47B8-ABCC-A4723E5D9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79" y="2273796"/>
            <a:ext cx="11817369" cy="5594458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A1E40D-9FE8-48CE-A494-6E08EE8ED6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480" y="3218876"/>
            <a:ext cx="6408320" cy="576979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154273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Dashboard - Users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83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D8ABA8-A271-44F1-99E5-B8EA2A40D9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054" y="2933700"/>
            <a:ext cx="11936277" cy="562914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CD71A5-D47D-42DE-8832-5C25589837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1654" y="2376423"/>
            <a:ext cx="3114746" cy="6743700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67D301-7647-457B-A393-956C78D3BF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527" y="2185923"/>
            <a:ext cx="3429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3299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447701" y="723900"/>
            <a:ext cx="13392598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Admin Dashboard - Products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84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314E34-E765-4CCD-973F-901A2B1CE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705100"/>
            <a:ext cx="11717214" cy="5544153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D293F3-D3C9-4554-97BB-1C5F339199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2181526"/>
            <a:ext cx="3044356" cy="6591300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254933-8462-47EC-89B1-E37984D872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034" y="2010076"/>
            <a:ext cx="3429000" cy="686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5924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1795350" y="655567"/>
            <a:ext cx="14697299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Super Admin Dashboard – Tech Support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85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E930C0-B3FD-43A9-9214-502B504BA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400300"/>
            <a:ext cx="12196979" cy="577751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610116-A9C9-4723-92F5-0BF8D2795D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7357" y="2086824"/>
            <a:ext cx="3066220" cy="6638076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C0AF53-DF51-4516-9D1B-F151597052E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5967" y="1938762"/>
            <a:ext cx="3429000" cy="686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4856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</p:spPr>
        </p:sp>
      </p:grpSp>
      <p:sp>
        <p:nvSpPr>
          <p:cNvPr id="6" name="TextBox 6"/>
          <p:cNvSpPr txBox="1"/>
          <p:nvPr/>
        </p:nvSpPr>
        <p:spPr>
          <a:xfrm>
            <a:off x="2214450" y="658289"/>
            <a:ext cx="13859099" cy="825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Super Admin Dashboard – Tech Support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92600" y="9258300"/>
            <a:ext cx="9906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86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248593-7222-407A-8E34-CEB79F351F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781300"/>
            <a:ext cx="12354311" cy="5858480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9814F3-66F1-4259-8AD2-E080FDF131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800" y="2288329"/>
            <a:ext cx="3124200" cy="6763596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D031B6-741C-4B4D-9CE5-95543A905B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400" y="2142573"/>
            <a:ext cx="3429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0037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992238" y="969912"/>
            <a:ext cx="5981852" cy="7468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62"/>
              </a:lnSpc>
            </a:pPr>
            <a:r>
              <a:rPr lang="en-US" sz="4437" b="1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Future Roadmap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9124950" y="2283771"/>
            <a:ext cx="38100" cy="5532834"/>
            <a:chOff x="0" y="0"/>
            <a:chExt cx="50800" cy="737711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0800" cy="7377176"/>
            </a:xfrm>
            <a:custGeom>
              <a:avLst/>
              <a:gdLst/>
              <a:ahLst/>
              <a:cxnLst/>
              <a:rect l="l" t="t" r="r" b="b"/>
              <a:pathLst>
                <a:path w="50800" h="7377176">
                  <a:moveTo>
                    <a:pt x="0" y="15240"/>
                  </a:moveTo>
                  <a:cubicBezTo>
                    <a:pt x="0" y="6858"/>
                    <a:pt x="6858" y="0"/>
                    <a:pt x="15240" y="0"/>
                  </a:cubicBezTo>
                  <a:lnTo>
                    <a:pt x="35560" y="0"/>
                  </a:lnTo>
                  <a:cubicBezTo>
                    <a:pt x="43942" y="0"/>
                    <a:pt x="50800" y="6858"/>
                    <a:pt x="50800" y="15240"/>
                  </a:cubicBezTo>
                  <a:lnTo>
                    <a:pt x="50800" y="7361936"/>
                  </a:lnTo>
                  <a:cubicBezTo>
                    <a:pt x="50800" y="7370318"/>
                    <a:pt x="43942" y="7377176"/>
                    <a:pt x="35560" y="7377176"/>
                  </a:cubicBezTo>
                  <a:lnTo>
                    <a:pt x="15240" y="7377176"/>
                  </a:lnTo>
                  <a:cubicBezTo>
                    <a:pt x="6858" y="7377176"/>
                    <a:pt x="0" y="7370318"/>
                    <a:pt x="0" y="7361936"/>
                  </a:cubicBezTo>
                  <a:close/>
                </a:path>
              </a:pathLst>
            </a:custGeom>
            <a:solidFill>
              <a:srgbClr val="5F5F63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8012611" y="2583656"/>
            <a:ext cx="850554" cy="38100"/>
            <a:chOff x="0" y="0"/>
            <a:chExt cx="1134072" cy="50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34110" cy="50800"/>
            </a:xfrm>
            <a:custGeom>
              <a:avLst/>
              <a:gdLst/>
              <a:ahLst/>
              <a:cxnLst/>
              <a:rect l="l" t="t" r="r" b="b"/>
              <a:pathLst>
                <a:path w="1134110" h="50800">
                  <a:moveTo>
                    <a:pt x="0" y="15240"/>
                  </a:moveTo>
                  <a:cubicBezTo>
                    <a:pt x="0" y="6858"/>
                    <a:pt x="6858" y="0"/>
                    <a:pt x="15240" y="0"/>
                  </a:cubicBezTo>
                  <a:lnTo>
                    <a:pt x="1118870" y="0"/>
                  </a:lnTo>
                  <a:cubicBezTo>
                    <a:pt x="1127252" y="0"/>
                    <a:pt x="1134110" y="6858"/>
                    <a:pt x="1134110" y="15240"/>
                  </a:cubicBezTo>
                  <a:lnTo>
                    <a:pt x="1134110" y="35560"/>
                  </a:lnTo>
                  <a:cubicBezTo>
                    <a:pt x="1134110" y="43942"/>
                    <a:pt x="1127252" y="50800"/>
                    <a:pt x="1118870" y="50800"/>
                  </a:cubicBezTo>
                  <a:lnTo>
                    <a:pt x="15240" y="50800"/>
                  </a:lnTo>
                  <a:cubicBezTo>
                    <a:pt x="6858" y="50800"/>
                    <a:pt x="0" y="43942"/>
                    <a:pt x="0" y="35560"/>
                  </a:cubicBezTo>
                  <a:close/>
                </a:path>
              </a:pathLst>
            </a:custGeom>
            <a:solidFill>
              <a:srgbClr val="5F5F63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8810777" y="2269484"/>
            <a:ext cx="666455" cy="666455"/>
            <a:chOff x="0" y="0"/>
            <a:chExt cx="888606" cy="888606"/>
          </a:xfrm>
        </p:grpSpPr>
        <p:sp>
          <p:nvSpPr>
            <p:cNvPr id="12" name="Freeform 12"/>
            <p:cNvSpPr/>
            <p:nvPr/>
          </p:nvSpPr>
          <p:spPr>
            <a:xfrm>
              <a:off x="19050" y="190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240"/>
                  </a:moveTo>
                  <a:cubicBezTo>
                    <a:pt x="0" y="6858"/>
                    <a:pt x="6858" y="0"/>
                    <a:pt x="15240" y="0"/>
                  </a:cubicBezTo>
                  <a:lnTo>
                    <a:pt x="835279" y="0"/>
                  </a:lnTo>
                  <a:cubicBezTo>
                    <a:pt x="843661" y="0"/>
                    <a:pt x="850519" y="6858"/>
                    <a:pt x="850519" y="15240"/>
                  </a:cubicBezTo>
                  <a:lnTo>
                    <a:pt x="850519" y="835279"/>
                  </a:lnTo>
                  <a:cubicBezTo>
                    <a:pt x="850519" y="843661"/>
                    <a:pt x="843661" y="850519"/>
                    <a:pt x="835279" y="850519"/>
                  </a:cubicBezTo>
                  <a:lnTo>
                    <a:pt x="15240" y="850519"/>
                  </a:lnTo>
                  <a:cubicBezTo>
                    <a:pt x="6858" y="850519"/>
                    <a:pt x="0" y="843661"/>
                    <a:pt x="0" y="835279"/>
                  </a:cubicBezTo>
                  <a:close/>
                </a:path>
              </a:pathLst>
            </a:custGeom>
            <a:solidFill>
              <a:srgbClr val="46464A"/>
            </a:solidFill>
            <a:ln w="12700">
              <a:solidFill>
                <a:srgbClr val="000000"/>
              </a:solidFill>
            </a:ln>
          </p:spPr>
        </p:sp>
        <p:sp>
          <p:nvSpPr>
            <p:cNvPr id="13" name="Freeform 13"/>
            <p:cNvSpPr/>
            <p:nvPr/>
          </p:nvSpPr>
          <p:spPr>
            <a:xfrm>
              <a:off x="0" y="0"/>
              <a:ext cx="888619" cy="888619"/>
            </a:xfrm>
            <a:custGeom>
              <a:avLst/>
              <a:gdLst/>
              <a:ahLst/>
              <a:cxnLst/>
              <a:rect l="l" t="t" r="r" b="b"/>
              <a:pathLst>
                <a:path w="888619" h="888619">
                  <a:moveTo>
                    <a:pt x="0" y="34290"/>
                  </a:moveTo>
                  <a:cubicBezTo>
                    <a:pt x="0" y="15367"/>
                    <a:pt x="15367" y="0"/>
                    <a:pt x="34290" y="0"/>
                  </a:cubicBezTo>
                  <a:lnTo>
                    <a:pt x="854329" y="0"/>
                  </a:lnTo>
                  <a:lnTo>
                    <a:pt x="854329" y="19050"/>
                  </a:lnTo>
                  <a:lnTo>
                    <a:pt x="854329" y="0"/>
                  </a:lnTo>
                  <a:cubicBezTo>
                    <a:pt x="873252" y="0"/>
                    <a:pt x="888619" y="15367"/>
                    <a:pt x="888619" y="34290"/>
                  </a:cubicBezTo>
                  <a:lnTo>
                    <a:pt x="869569" y="34290"/>
                  </a:lnTo>
                  <a:lnTo>
                    <a:pt x="888619" y="34290"/>
                  </a:lnTo>
                  <a:lnTo>
                    <a:pt x="888619" y="854329"/>
                  </a:lnTo>
                  <a:lnTo>
                    <a:pt x="869569" y="854329"/>
                  </a:lnTo>
                  <a:lnTo>
                    <a:pt x="888619" y="854329"/>
                  </a:lnTo>
                  <a:cubicBezTo>
                    <a:pt x="888619" y="873252"/>
                    <a:pt x="873252" y="888619"/>
                    <a:pt x="854329" y="888619"/>
                  </a:cubicBezTo>
                  <a:lnTo>
                    <a:pt x="854329" y="869569"/>
                  </a:lnTo>
                  <a:lnTo>
                    <a:pt x="854329" y="888619"/>
                  </a:lnTo>
                  <a:lnTo>
                    <a:pt x="34290" y="888619"/>
                  </a:lnTo>
                  <a:lnTo>
                    <a:pt x="34290" y="869569"/>
                  </a:lnTo>
                  <a:lnTo>
                    <a:pt x="34290" y="888619"/>
                  </a:lnTo>
                  <a:cubicBezTo>
                    <a:pt x="15367" y="888619"/>
                    <a:pt x="0" y="873252"/>
                    <a:pt x="0" y="854329"/>
                  </a:cubicBezTo>
                  <a:lnTo>
                    <a:pt x="0" y="34290"/>
                  </a:lnTo>
                  <a:lnTo>
                    <a:pt x="19050" y="34290"/>
                  </a:lnTo>
                  <a:lnTo>
                    <a:pt x="0" y="34290"/>
                  </a:lnTo>
                  <a:moveTo>
                    <a:pt x="38100" y="34290"/>
                  </a:moveTo>
                  <a:lnTo>
                    <a:pt x="38100" y="854329"/>
                  </a:lnTo>
                  <a:lnTo>
                    <a:pt x="19050" y="854329"/>
                  </a:lnTo>
                  <a:lnTo>
                    <a:pt x="38100" y="854329"/>
                  </a:lnTo>
                  <a:cubicBezTo>
                    <a:pt x="38100" y="852170"/>
                    <a:pt x="36449" y="850519"/>
                    <a:pt x="34290" y="850519"/>
                  </a:cubicBezTo>
                  <a:lnTo>
                    <a:pt x="854329" y="850519"/>
                  </a:lnTo>
                  <a:cubicBezTo>
                    <a:pt x="852170" y="850519"/>
                    <a:pt x="850519" y="852170"/>
                    <a:pt x="850519" y="854329"/>
                  </a:cubicBezTo>
                  <a:lnTo>
                    <a:pt x="850519" y="34290"/>
                  </a:lnTo>
                  <a:cubicBezTo>
                    <a:pt x="850519" y="36449"/>
                    <a:pt x="852170" y="38100"/>
                    <a:pt x="854329" y="38100"/>
                  </a:cubicBezTo>
                  <a:lnTo>
                    <a:pt x="34290" y="38100"/>
                  </a:lnTo>
                  <a:lnTo>
                    <a:pt x="34290" y="19050"/>
                  </a:lnTo>
                  <a:lnTo>
                    <a:pt x="34290" y="38100"/>
                  </a:lnTo>
                  <a:cubicBezTo>
                    <a:pt x="36449" y="38100"/>
                    <a:pt x="38100" y="36449"/>
                    <a:pt x="38100" y="34290"/>
                  </a:cubicBezTo>
                  <a:close/>
                </a:path>
              </a:pathLst>
            </a:custGeom>
            <a:solidFill>
              <a:srgbClr val="5F5F63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14" name="TextBox 14"/>
          <p:cNvSpPr txBox="1"/>
          <p:nvPr/>
        </p:nvSpPr>
        <p:spPr>
          <a:xfrm>
            <a:off x="8931402" y="2375002"/>
            <a:ext cx="425206" cy="493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 b="1">
                <a:solidFill>
                  <a:srgbClr val="D7D4CC"/>
                </a:solidFill>
                <a:latin typeface="Arimo Bold"/>
                <a:ea typeface="Arimo Bold"/>
                <a:cs typeface="Arimo Bold"/>
                <a:sym typeface="Arimo Bold"/>
              </a:rPr>
              <a:t>1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26534" y="2342998"/>
            <a:ext cx="6199880" cy="481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37"/>
              </a:lnSpc>
            </a:pPr>
            <a:r>
              <a:rPr lang="en-US" sz="2750" b="1">
                <a:solidFill>
                  <a:srgbClr val="D7D4CC"/>
                </a:solidFill>
                <a:latin typeface="Arimo Bold"/>
                <a:ea typeface="Arimo Bold"/>
                <a:cs typeface="Arimo Bold"/>
                <a:sym typeface="Arimo Bold"/>
              </a:rPr>
              <a:t>Phase 1: Enhanced Features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92238" y="2908402"/>
            <a:ext cx="6734175" cy="418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100% AI-powered build recommendations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92238" y="3532137"/>
            <a:ext cx="6734175" cy="418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3D component visualization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9424835" y="4284764"/>
            <a:ext cx="850554" cy="38100"/>
            <a:chOff x="0" y="0"/>
            <a:chExt cx="1134072" cy="50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134110" cy="50800"/>
            </a:xfrm>
            <a:custGeom>
              <a:avLst/>
              <a:gdLst/>
              <a:ahLst/>
              <a:cxnLst/>
              <a:rect l="l" t="t" r="r" b="b"/>
              <a:pathLst>
                <a:path w="1134110" h="50800">
                  <a:moveTo>
                    <a:pt x="0" y="15240"/>
                  </a:moveTo>
                  <a:cubicBezTo>
                    <a:pt x="0" y="6858"/>
                    <a:pt x="6858" y="0"/>
                    <a:pt x="15240" y="0"/>
                  </a:cubicBezTo>
                  <a:lnTo>
                    <a:pt x="1118870" y="0"/>
                  </a:lnTo>
                  <a:cubicBezTo>
                    <a:pt x="1127252" y="0"/>
                    <a:pt x="1134110" y="6858"/>
                    <a:pt x="1134110" y="15240"/>
                  </a:cubicBezTo>
                  <a:lnTo>
                    <a:pt x="1134110" y="35560"/>
                  </a:lnTo>
                  <a:cubicBezTo>
                    <a:pt x="1134110" y="43942"/>
                    <a:pt x="1127252" y="50800"/>
                    <a:pt x="1118870" y="50800"/>
                  </a:cubicBezTo>
                  <a:lnTo>
                    <a:pt x="15240" y="50800"/>
                  </a:lnTo>
                  <a:cubicBezTo>
                    <a:pt x="6858" y="50800"/>
                    <a:pt x="0" y="43942"/>
                    <a:pt x="0" y="35560"/>
                  </a:cubicBezTo>
                  <a:close/>
                </a:path>
              </a:pathLst>
            </a:custGeom>
            <a:solidFill>
              <a:srgbClr val="5F5F63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20" name="Group 20"/>
          <p:cNvGrpSpPr/>
          <p:nvPr/>
        </p:nvGrpSpPr>
        <p:grpSpPr>
          <a:xfrm>
            <a:off x="8810777" y="3970582"/>
            <a:ext cx="666455" cy="666455"/>
            <a:chOff x="0" y="0"/>
            <a:chExt cx="888606" cy="888606"/>
          </a:xfrm>
        </p:grpSpPr>
        <p:sp>
          <p:nvSpPr>
            <p:cNvPr id="21" name="Freeform 21"/>
            <p:cNvSpPr/>
            <p:nvPr/>
          </p:nvSpPr>
          <p:spPr>
            <a:xfrm>
              <a:off x="19050" y="190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240"/>
                  </a:moveTo>
                  <a:cubicBezTo>
                    <a:pt x="0" y="6858"/>
                    <a:pt x="6858" y="0"/>
                    <a:pt x="15240" y="0"/>
                  </a:cubicBezTo>
                  <a:lnTo>
                    <a:pt x="835279" y="0"/>
                  </a:lnTo>
                  <a:cubicBezTo>
                    <a:pt x="843661" y="0"/>
                    <a:pt x="850519" y="6858"/>
                    <a:pt x="850519" y="15240"/>
                  </a:cubicBezTo>
                  <a:lnTo>
                    <a:pt x="850519" y="835279"/>
                  </a:lnTo>
                  <a:cubicBezTo>
                    <a:pt x="850519" y="843661"/>
                    <a:pt x="843661" y="850519"/>
                    <a:pt x="835279" y="850519"/>
                  </a:cubicBezTo>
                  <a:lnTo>
                    <a:pt x="15240" y="850519"/>
                  </a:lnTo>
                  <a:cubicBezTo>
                    <a:pt x="6858" y="850519"/>
                    <a:pt x="0" y="843661"/>
                    <a:pt x="0" y="835279"/>
                  </a:cubicBezTo>
                  <a:close/>
                </a:path>
              </a:pathLst>
            </a:custGeom>
            <a:solidFill>
              <a:srgbClr val="46464A"/>
            </a:solidFill>
            <a:ln w="12700">
              <a:solidFill>
                <a:srgbClr val="000000"/>
              </a:solidFill>
            </a:ln>
          </p:spPr>
        </p:sp>
        <p:sp>
          <p:nvSpPr>
            <p:cNvPr id="22" name="Freeform 22"/>
            <p:cNvSpPr/>
            <p:nvPr/>
          </p:nvSpPr>
          <p:spPr>
            <a:xfrm>
              <a:off x="0" y="0"/>
              <a:ext cx="888619" cy="888619"/>
            </a:xfrm>
            <a:custGeom>
              <a:avLst/>
              <a:gdLst/>
              <a:ahLst/>
              <a:cxnLst/>
              <a:rect l="l" t="t" r="r" b="b"/>
              <a:pathLst>
                <a:path w="888619" h="888619">
                  <a:moveTo>
                    <a:pt x="0" y="34290"/>
                  </a:moveTo>
                  <a:cubicBezTo>
                    <a:pt x="0" y="15367"/>
                    <a:pt x="15367" y="0"/>
                    <a:pt x="34290" y="0"/>
                  </a:cubicBezTo>
                  <a:lnTo>
                    <a:pt x="854329" y="0"/>
                  </a:lnTo>
                  <a:lnTo>
                    <a:pt x="854329" y="19050"/>
                  </a:lnTo>
                  <a:lnTo>
                    <a:pt x="854329" y="0"/>
                  </a:lnTo>
                  <a:cubicBezTo>
                    <a:pt x="873252" y="0"/>
                    <a:pt x="888619" y="15367"/>
                    <a:pt x="888619" y="34290"/>
                  </a:cubicBezTo>
                  <a:lnTo>
                    <a:pt x="869569" y="34290"/>
                  </a:lnTo>
                  <a:lnTo>
                    <a:pt x="888619" y="34290"/>
                  </a:lnTo>
                  <a:lnTo>
                    <a:pt x="888619" y="854329"/>
                  </a:lnTo>
                  <a:lnTo>
                    <a:pt x="869569" y="854329"/>
                  </a:lnTo>
                  <a:lnTo>
                    <a:pt x="888619" y="854329"/>
                  </a:lnTo>
                  <a:cubicBezTo>
                    <a:pt x="888619" y="873252"/>
                    <a:pt x="873252" y="888619"/>
                    <a:pt x="854329" y="888619"/>
                  </a:cubicBezTo>
                  <a:lnTo>
                    <a:pt x="854329" y="869569"/>
                  </a:lnTo>
                  <a:lnTo>
                    <a:pt x="854329" y="888619"/>
                  </a:lnTo>
                  <a:lnTo>
                    <a:pt x="34290" y="888619"/>
                  </a:lnTo>
                  <a:lnTo>
                    <a:pt x="34290" y="869569"/>
                  </a:lnTo>
                  <a:lnTo>
                    <a:pt x="34290" y="888619"/>
                  </a:lnTo>
                  <a:cubicBezTo>
                    <a:pt x="15367" y="888619"/>
                    <a:pt x="0" y="873252"/>
                    <a:pt x="0" y="854329"/>
                  </a:cubicBezTo>
                  <a:lnTo>
                    <a:pt x="0" y="34290"/>
                  </a:lnTo>
                  <a:lnTo>
                    <a:pt x="19050" y="34290"/>
                  </a:lnTo>
                  <a:lnTo>
                    <a:pt x="0" y="34290"/>
                  </a:lnTo>
                  <a:moveTo>
                    <a:pt x="38100" y="34290"/>
                  </a:moveTo>
                  <a:lnTo>
                    <a:pt x="38100" y="854329"/>
                  </a:lnTo>
                  <a:lnTo>
                    <a:pt x="19050" y="854329"/>
                  </a:lnTo>
                  <a:lnTo>
                    <a:pt x="38100" y="854329"/>
                  </a:lnTo>
                  <a:cubicBezTo>
                    <a:pt x="38100" y="852170"/>
                    <a:pt x="36449" y="850519"/>
                    <a:pt x="34290" y="850519"/>
                  </a:cubicBezTo>
                  <a:lnTo>
                    <a:pt x="854329" y="850519"/>
                  </a:lnTo>
                  <a:cubicBezTo>
                    <a:pt x="852170" y="850519"/>
                    <a:pt x="850519" y="852170"/>
                    <a:pt x="850519" y="854329"/>
                  </a:cubicBezTo>
                  <a:lnTo>
                    <a:pt x="850519" y="34290"/>
                  </a:lnTo>
                  <a:cubicBezTo>
                    <a:pt x="850519" y="36449"/>
                    <a:pt x="852170" y="38100"/>
                    <a:pt x="854329" y="38100"/>
                  </a:cubicBezTo>
                  <a:lnTo>
                    <a:pt x="34290" y="38100"/>
                  </a:lnTo>
                  <a:lnTo>
                    <a:pt x="34290" y="19050"/>
                  </a:lnTo>
                  <a:lnTo>
                    <a:pt x="34290" y="38100"/>
                  </a:lnTo>
                  <a:cubicBezTo>
                    <a:pt x="36449" y="38100"/>
                    <a:pt x="38100" y="36449"/>
                    <a:pt x="38100" y="34290"/>
                  </a:cubicBezTo>
                  <a:close/>
                </a:path>
              </a:pathLst>
            </a:custGeom>
            <a:solidFill>
              <a:srgbClr val="5F5F63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23" name="TextBox 23"/>
          <p:cNvSpPr txBox="1"/>
          <p:nvPr/>
        </p:nvSpPr>
        <p:spPr>
          <a:xfrm>
            <a:off x="8931402" y="4076109"/>
            <a:ext cx="425206" cy="493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 b="1">
                <a:solidFill>
                  <a:srgbClr val="D7D4CC"/>
                </a:solidFill>
                <a:latin typeface="Arimo Bold"/>
                <a:ea typeface="Arimo Bold"/>
                <a:cs typeface="Arimo Bold"/>
                <a:sym typeface="Arimo Bold"/>
              </a:rPr>
              <a:t>2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561587" y="4044105"/>
            <a:ext cx="6358833" cy="481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37"/>
              </a:lnSpc>
            </a:pPr>
            <a:r>
              <a:rPr lang="en-US" sz="2750" b="1">
                <a:solidFill>
                  <a:srgbClr val="D7D4CC"/>
                </a:solidFill>
                <a:latin typeface="Arimo Bold"/>
                <a:ea typeface="Arimo Bold"/>
                <a:cs typeface="Arimo Bold"/>
                <a:sym typeface="Arimo Bold"/>
              </a:rPr>
              <a:t>Phase 2: Community Growth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0574876" y="4608886"/>
            <a:ext cx="6734175" cy="8803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Build showcases and competitions</a:t>
            </a:r>
          </a:p>
          <a:p>
            <a:pPr algn="l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Rank and Prizes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8012611" y="5751014"/>
            <a:ext cx="850554" cy="38100"/>
            <a:chOff x="0" y="0"/>
            <a:chExt cx="1134072" cy="50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134110" cy="50800"/>
            </a:xfrm>
            <a:custGeom>
              <a:avLst/>
              <a:gdLst/>
              <a:ahLst/>
              <a:cxnLst/>
              <a:rect l="l" t="t" r="r" b="b"/>
              <a:pathLst>
                <a:path w="1134110" h="50800">
                  <a:moveTo>
                    <a:pt x="0" y="15240"/>
                  </a:moveTo>
                  <a:cubicBezTo>
                    <a:pt x="0" y="6858"/>
                    <a:pt x="6858" y="0"/>
                    <a:pt x="15240" y="0"/>
                  </a:cubicBezTo>
                  <a:lnTo>
                    <a:pt x="1118870" y="0"/>
                  </a:lnTo>
                  <a:cubicBezTo>
                    <a:pt x="1127252" y="0"/>
                    <a:pt x="1134110" y="6858"/>
                    <a:pt x="1134110" y="15240"/>
                  </a:cubicBezTo>
                  <a:lnTo>
                    <a:pt x="1134110" y="35560"/>
                  </a:lnTo>
                  <a:cubicBezTo>
                    <a:pt x="1134110" y="43942"/>
                    <a:pt x="1127252" y="50800"/>
                    <a:pt x="1118870" y="50800"/>
                  </a:cubicBezTo>
                  <a:lnTo>
                    <a:pt x="15240" y="50800"/>
                  </a:lnTo>
                  <a:cubicBezTo>
                    <a:pt x="6858" y="50800"/>
                    <a:pt x="0" y="43942"/>
                    <a:pt x="0" y="35560"/>
                  </a:cubicBezTo>
                  <a:close/>
                </a:path>
              </a:pathLst>
            </a:custGeom>
            <a:solidFill>
              <a:srgbClr val="5F5F63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29" name="Group 29"/>
          <p:cNvGrpSpPr/>
          <p:nvPr/>
        </p:nvGrpSpPr>
        <p:grpSpPr>
          <a:xfrm>
            <a:off x="8810777" y="5436841"/>
            <a:ext cx="666455" cy="666455"/>
            <a:chOff x="0" y="0"/>
            <a:chExt cx="888606" cy="888606"/>
          </a:xfrm>
        </p:grpSpPr>
        <p:sp>
          <p:nvSpPr>
            <p:cNvPr id="30" name="Freeform 30"/>
            <p:cNvSpPr/>
            <p:nvPr/>
          </p:nvSpPr>
          <p:spPr>
            <a:xfrm>
              <a:off x="19050" y="190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240"/>
                  </a:moveTo>
                  <a:cubicBezTo>
                    <a:pt x="0" y="6858"/>
                    <a:pt x="6858" y="0"/>
                    <a:pt x="15240" y="0"/>
                  </a:cubicBezTo>
                  <a:lnTo>
                    <a:pt x="835279" y="0"/>
                  </a:lnTo>
                  <a:cubicBezTo>
                    <a:pt x="843661" y="0"/>
                    <a:pt x="850519" y="6858"/>
                    <a:pt x="850519" y="15240"/>
                  </a:cubicBezTo>
                  <a:lnTo>
                    <a:pt x="850519" y="835279"/>
                  </a:lnTo>
                  <a:cubicBezTo>
                    <a:pt x="850519" y="843661"/>
                    <a:pt x="843661" y="850519"/>
                    <a:pt x="835279" y="850519"/>
                  </a:cubicBezTo>
                  <a:lnTo>
                    <a:pt x="15240" y="850519"/>
                  </a:lnTo>
                  <a:cubicBezTo>
                    <a:pt x="6858" y="850519"/>
                    <a:pt x="0" y="843661"/>
                    <a:pt x="0" y="835279"/>
                  </a:cubicBezTo>
                  <a:close/>
                </a:path>
              </a:pathLst>
            </a:custGeom>
            <a:solidFill>
              <a:srgbClr val="46464A"/>
            </a:solidFill>
            <a:ln w="12700">
              <a:solidFill>
                <a:srgbClr val="000000"/>
              </a:solidFill>
            </a:ln>
          </p:spPr>
        </p:sp>
        <p:sp>
          <p:nvSpPr>
            <p:cNvPr id="31" name="Freeform 31"/>
            <p:cNvSpPr/>
            <p:nvPr/>
          </p:nvSpPr>
          <p:spPr>
            <a:xfrm>
              <a:off x="0" y="0"/>
              <a:ext cx="888619" cy="888619"/>
            </a:xfrm>
            <a:custGeom>
              <a:avLst/>
              <a:gdLst/>
              <a:ahLst/>
              <a:cxnLst/>
              <a:rect l="l" t="t" r="r" b="b"/>
              <a:pathLst>
                <a:path w="888619" h="888619">
                  <a:moveTo>
                    <a:pt x="0" y="34290"/>
                  </a:moveTo>
                  <a:cubicBezTo>
                    <a:pt x="0" y="15367"/>
                    <a:pt x="15367" y="0"/>
                    <a:pt x="34290" y="0"/>
                  </a:cubicBezTo>
                  <a:lnTo>
                    <a:pt x="854329" y="0"/>
                  </a:lnTo>
                  <a:lnTo>
                    <a:pt x="854329" y="19050"/>
                  </a:lnTo>
                  <a:lnTo>
                    <a:pt x="854329" y="0"/>
                  </a:lnTo>
                  <a:cubicBezTo>
                    <a:pt x="873252" y="0"/>
                    <a:pt x="888619" y="15367"/>
                    <a:pt x="888619" y="34290"/>
                  </a:cubicBezTo>
                  <a:lnTo>
                    <a:pt x="869569" y="34290"/>
                  </a:lnTo>
                  <a:lnTo>
                    <a:pt x="888619" y="34290"/>
                  </a:lnTo>
                  <a:lnTo>
                    <a:pt x="888619" y="854329"/>
                  </a:lnTo>
                  <a:lnTo>
                    <a:pt x="869569" y="854329"/>
                  </a:lnTo>
                  <a:lnTo>
                    <a:pt x="888619" y="854329"/>
                  </a:lnTo>
                  <a:cubicBezTo>
                    <a:pt x="888619" y="873252"/>
                    <a:pt x="873252" y="888619"/>
                    <a:pt x="854329" y="888619"/>
                  </a:cubicBezTo>
                  <a:lnTo>
                    <a:pt x="854329" y="869569"/>
                  </a:lnTo>
                  <a:lnTo>
                    <a:pt x="854329" y="888619"/>
                  </a:lnTo>
                  <a:lnTo>
                    <a:pt x="34290" y="888619"/>
                  </a:lnTo>
                  <a:lnTo>
                    <a:pt x="34290" y="869569"/>
                  </a:lnTo>
                  <a:lnTo>
                    <a:pt x="34290" y="888619"/>
                  </a:lnTo>
                  <a:cubicBezTo>
                    <a:pt x="15367" y="888619"/>
                    <a:pt x="0" y="873252"/>
                    <a:pt x="0" y="854329"/>
                  </a:cubicBezTo>
                  <a:lnTo>
                    <a:pt x="0" y="34290"/>
                  </a:lnTo>
                  <a:lnTo>
                    <a:pt x="19050" y="34290"/>
                  </a:lnTo>
                  <a:lnTo>
                    <a:pt x="0" y="34290"/>
                  </a:lnTo>
                  <a:moveTo>
                    <a:pt x="38100" y="34290"/>
                  </a:moveTo>
                  <a:lnTo>
                    <a:pt x="38100" y="854329"/>
                  </a:lnTo>
                  <a:lnTo>
                    <a:pt x="19050" y="854329"/>
                  </a:lnTo>
                  <a:lnTo>
                    <a:pt x="38100" y="854329"/>
                  </a:lnTo>
                  <a:cubicBezTo>
                    <a:pt x="38100" y="852170"/>
                    <a:pt x="36449" y="850519"/>
                    <a:pt x="34290" y="850519"/>
                  </a:cubicBezTo>
                  <a:lnTo>
                    <a:pt x="854329" y="850519"/>
                  </a:lnTo>
                  <a:cubicBezTo>
                    <a:pt x="852170" y="850519"/>
                    <a:pt x="850519" y="852170"/>
                    <a:pt x="850519" y="854329"/>
                  </a:cubicBezTo>
                  <a:lnTo>
                    <a:pt x="850519" y="34290"/>
                  </a:lnTo>
                  <a:cubicBezTo>
                    <a:pt x="850519" y="36449"/>
                    <a:pt x="852170" y="38100"/>
                    <a:pt x="854329" y="38100"/>
                  </a:cubicBezTo>
                  <a:lnTo>
                    <a:pt x="34290" y="38100"/>
                  </a:lnTo>
                  <a:lnTo>
                    <a:pt x="34290" y="19050"/>
                  </a:lnTo>
                  <a:lnTo>
                    <a:pt x="34290" y="38100"/>
                  </a:lnTo>
                  <a:cubicBezTo>
                    <a:pt x="36449" y="38100"/>
                    <a:pt x="38100" y="36449"/>
                    <a:pt x="38100" y="34290"/>
                  </a:cubicBezTo>
                  <a:close/>
                </a:path>
              </a:pathLst>
            </a:custGeom>
            <a:solidFill>
              <a:srgbClr val="5F5F63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32" name="TextBox 32"/>
          <p:cNvSpPr txBox="1"/>
          <p:nvPr/>
        </p:nvSpPr>
        <p:spPr>
          <a:xfrm>
            <a:off x="8931402" y="5542359"/>
            <a:ext cx="425206" cy="493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 b="1">
                <a:solidFill>
                  <a:srgbClr val="D7D4CC"/>
                </a:solidFill>
                <a:latin typeface="Arimo Bold"/>
                <a:ea typeface="Arimo Bold"/>
                <a:cs typeface="Arimo Bold"/>
                <a:sym typeface="Arimo Bold"/>
              </a:rPr>
              <a:t>3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083764" y="5510365"/>
            <a:ext cx="6642649" cy="481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37"/>
              </a:lnSpc>
            </a:pPr>
            <a:r>
              <a:rPr lang="en-US" sz="2750" b="1">
                <a:solidFill>
                  <a:srgbClr val="D7D4CC"/>
                </a:solidFill>
                <a:latin typeface="Arimo Bold"/>
                <a:ea typeface="Arimo Bold"/>
                <a:cs typeface="Arimo Bold"/>
                <a:sym typeface="Arimo Bold"/>
              </a:rPr>
              <a:t>Phase 3: Scale &amp; Performance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992238" y="6075759"/>
            <a:ext cx="6734175" cy="5393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Global price comparison integration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92238" y="6699494"/>
            <a:ext cx="6734175" cy="5393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562"/>
              </a:lnSpc>
            </a:pPr>
            <a:r>
              <a:rPr lang="en-US" sz="2187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Enhanced caching and CDN deployment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992238" y="8277263"/>
            <a:ext cx="16303523" cy="44948"/>
            <a:chOff x="0" y="0"/>
            <a:chExt cx="21738031" cy="59931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21738082" cy="59944"/>
            </a:xfrm>
            <a:custGeom>
              <a:avLst/>
              <a:gdLst/>
              <a:ahLst/>
              <a:cxnLst/>
              <a:rect l="l" t="t" r="r" b="b"/>
              <a:pathLst>
                <a:path w="21738082" h="59944">
                  <a:moveTo>
                    <a:pt x="0" y="0"/>
                  </a:moveTo>
                  <a:lnTo>
                    <a:pt x="21738082" y="0"/>
                  </a:lnTo>
                  <a:lnTo>
                    <a:pt x="21738082" y="59944"/>
                  </a:lnTo>
                  <a:lnTo>
                    <a:pt x="0" y="59944"/>
                  </a:lnTo>
                  <a:close/>
                </a:path>
              </a:pathLst>
            </a:custGeom>
            <a:solidFill>
              <a:srgbClr val="D7D4CC">
                <a:alpha val="24706"/>
              </a:srgbClr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38" name="TextBox 38"/>
          <p:cNvSpPr txBox="1"/>
          <p:nvPr/>
        </p:nvSpPr>
        <p:spPr>
          <a:xfrm>
            <a:off x="992238" y="8709269"/>
            <a:ext cx="4252912" cy="5697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3312" b="1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Thank You</a:t>
            </a:r>
          </a:p>
        </p:txBody>
      </p:sp>
      <p:sp>
        <p:nvSpPr>
          <p:cNvPr id="41" name="Slide Number Placeholder 10">
            <a:extLst>
              <a:ext uri="{FF2B5EF4-FFF2-40B4-BE49-F238E27FC236}">
                <a16:creationId xmlns:a16="http://schemas.microsoft.com/office/drawing/2014/main" id="{000BC8F2-FA4E-41F0-A52D-5C4D7B69A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20420" y="9258300"/>
            <a:ext cx="106278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87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sp>
        <p:nvSpPr>
          <p:cNvPr id="39" name="TextBox 17">
            <a:extLst>
              <a:ext uri="{FF2B5EF4-FFF2-40B4-BE49-F238E27FC236}">
                <a16:creationId xmlns:a16="http://schemas.microsoft.com/office/drawing/2014/main" id="{C538A4E3-845E-46E8-8A55-7B35E9B55FEF}"/>
              </a:ext>
            </a:extLst>
          </p:cNvPr>
          <p:cNvSpPr txBox="1"/>
          <p:nvPr/>
        </p:nvSpPr>
        <p:spPr>
          <a:xfrm>
            <a:off x="992238" y="4152900"/>
            <a:ext cx="6734175" cy="418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562"/>
              </a:lnSpc>
            </a:pPr>
            <a:r>
              <a:rPr lang="en-US" sz="2187" dirty="0">
                <a:solidFill>
                  <a:srgbClr val="D7D4CC"/>
                </a:solidFill>
                <a:latin typeface="Open Sans"/>
                <a:ea typeface="Open Sans"/>
                <a:cs typeface="Open Sans"/>
                <a:sym typeface="Open Sans"/>
              </a:rPr>
              <a:t>Add More Than 1000 Product for each type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1B1B1E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27272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4685404" y="876300"/>
            <a:ext cx="8917191" cy="825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37"/>
              </a:lnSpc>
            </a:pPr>
            <a:r>
              <a:rPr lang="en-US" sz="5562" b="1" dirty="0">
                <a:solidFill>
                  <a:srgbClr val="F0BC4C"/>
                </a:solidFill>
                <a:latin typeface="Arimo Bold"/>
                <a:ea typeface="Arimo Bold"/>
                <a:cs typeface="Arimo Bold"/>
                <a:sym typeface="Arimo Bold"/>
              </a:rPr>
              <a:t>Authentication – Sign In</a:t>
            </a:r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ABF63676-90BB-4932-B6F1-1FE7180B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49800" y="9258300"/>
            <a:ext cx="533400" cy="822325"/>
          </a:xfrm>
        </p:spPr>
        <p:txBody>
          <a:bodyPr/>
          <a:lstStyle/>
          <a:p>
            <a:fld id="{B6F15528-21DE-4FAA-801E-634DDDAF4B2B}" type="slidenum">
              <a:rPr lang="en-US" sz="3600" b="1" smtClean="0">
                <a:solidFill>
                  <a:srgbClr val="F0BC4C"/>
                </a:solidFill>
              </a:rPr>
              <a:pPr/>
              <a:t>9</a:t>
            </a:fld>
            <a:endParaRPr lang="en-US" sz="3600" b="1" dirty="0">
              <a:solidFill>
                <a:srgbClr val="F0BC4C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D6554B-48EA-43FE-8100-9C6E556F8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365" y="2168424"/>
            <a:ext cx="13841268" cy="7089876"/>
          </a:xfrm>
          <a:prstGeom prst="rect">
            <a:avLst/>
          </a:prstGeom>
          <a:ln w="38100" cap="sq">
            <a:solidFill>
              <a:srgbClr val="F0BC4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7282AD-0C47-4EA4-A7F7-9B5971C19F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595" y="3737974"/>
            <a:ext cx="2780405" cy="6019821"/>
          </a:xfrm>
          <a:prstGeom prst="round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93261F-197A-466E-8331-94F1031B82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5699" y="3619500"/>
            <a:ext cx="3139934" cy="611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66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867</Words>
  <Application>Microsoft Office PowerPoint</Application>
  <PresentationFormat>Custom</PresentationFormat>
  <Paragraphs>491</Paragraphs>
  <Slides>87</Slides>
  <Notes>87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3" baseType="lpstr">
      <vt:lpstr>Arimo Bold</vt:lpstr>
      <vt:lpstr>Open Sans</vt:lpstr>
      <vt:lpstr>Calibri</vt:lpstr>
      <vt:lpstr>Open Sans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PC-Builder-Application.pptx</dc:title>
  <dc:creator>Omar Khatib</dc:creator>
  <cp:lastModifiedBy>Omar Khatib</cp:lastModifiedBy>
  <cp:revision>96</cp:revision>
  <dcterms:created xsi:type="dcterms:W3CDTF">2006-08-16T00:00:00Z</dcterms:created>
  <dcterms:modified xsi:type="dcterms:W3CDTF">2026-01-25T21:16:08Z</dcterms:modified>
  <dc:identifier>DAG_P-X_hfY</dc:identifier>
</cp:coreProperties>
</file>