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459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4" r:id="rId14"/>
    <p:sldId id="272" r:id="rId15"/>
    <p:sldId id="275" r:id="rId16"/>
    <p:sldId id="273" r:id="rId17"/>
    <p:sldId id="270" r:id="rId18"/>
    <p:sldId id="277" r:id="rId19"/>
    <p:sldId id="276" r:id="rId20"/>
    <p:sldId id="278" r:id="rId21"/>
    <p:sldId id="279" r:id="rId22"/>
    <p:sldId id="280" r:id="rId23"/>
    <p:sldId id="281" r:id="rId24"/>
    <p:sldId id="282" r:id="rId25"/>
    <p:sldId id="283" r:id="rId26"/>
    <p:sldId id="284" r:id="rId27"/>
    <p:sldId id="285" r:id="rId28"/>
    <p:sldId id="286" r:id="rId29"/>
    <p:sldId id="288"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F:\GIS%20Study%20impact\7-annasariya\yield%20expected%20energy.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F:\to%20walidnur%20bsc%20project%20badan\OUTput%20real%20data%20m9-1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sz="1300"/>
              <a:t>Average Solar Irradiation (KWH/M2.DAY)</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Sheet1!$C$3</c:f>
              <c:strCache>
                <c:ptCount val="1"/>
                <c:pt idx="0">
                  <c:v>KWh/m2.day (ERC ref.)</c:v>
                </c:pt>
              </c:strCache>
            </c:strRef>
          </c:tx>
          <c:spPr>
            <a:ln w="34925" cap="rnd">
              <a:solidFill>
                <a:schemeClr val="accent1"/>
              </a:solidFill>
              <a:round/>
            </a:ln>
            <a:effectLst>
              <a:outerShdw blurRad="40000" dist="23000" dir="5400000" rotWithShape="0">
                <a:srgbClr val="000000">
                  <a:alpha val="35000"/>
                </a:srgbClr>
              </a:outerShdw>
            </a:effectLst>
          </c:spPr>
          <c:marker>
            <c:symbol val="none"/>
          </c:marker>
          <c:cat>
            <c:strRef>
              <c:f>'[1]SOLAR-expect'!$B$3:$B$14</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Sheet1!$C$4:$C$15</c:f>
              <c:numCache>
                <c:formatCode>0.000</c:formatCode>
                <c:ptCount val="12"/>
                <c:pt idx="0">
                  <c:v>4.4289600000000009</c:v>
                </c:pt>
                <c:pt idx="1">
                  <c:v>4.2362657142857136</c:v>
                </c:pt>
                <c:pt idx="2">
                  <c:v>4.6595866666666659</c:v>
                </c:pt>
                <c:pt idx="3">
                  <c:v>5.8312399999999993</c:v>
                </c:pt>
                <c:pt idx="4">
                  <c:v>6.8454533333333334</c:v>
                </c:pt>
                <c:pt idx="5">
                  <c:v>6.5522320000000001</c:v>
                </c:pt>
                <c:pt idx="6">
                  <c:v>6.7333316129032248</c:v>
                </c:pt>
                <c:pt idx="7">
                  <c:v>6.4465625806451605</c:v>
                </c:pt>
                <c:pt idx="8">
                  <c:v>6.425128</c:v>
                </c:pt>
                <c:pt idx="9">
                  <c:v>5.2362580645161287</c:v>
                </c:pt>
                <c:pt idx="10">
                  <c:v>4.3756560000000002</c:v>
                </c:pt>
                <c:pt idx="11">
                  <c:v>3.2086374193548388</c:v>
                </c:pt>
              </c:numCache>
            </c:numRef>
          </c:val>
          <c:smooth val="0"/>
          <c:extLst>
            <c:ext xmlns:c16="http://schemas.microsoft.com/office/drawing/2014/chart" uri="{C3380CC4-5D6E-409C-BE32-E72D297353CC}">
              <c16:uniqueId val="{00000000-498C-4CD9-8F59-9EC1901E942B}"/>
            </c:ext>
          </c:extLst>
        </c:ser>
        <c:ser>
          <c:idx val="1"/>
          <c:order val="1"/>
          <c:tx>
            <c:strRef>
              <c:f>Sheet1!$D$3</c:f>
              <c:strCache>
                <c:ptCount val="1"/>
                <c:pt idx="0">
                  <c:v>KWh/m2.day (PV GIS ref.)</c:v>
                </c:pt>
              </c:strCache>
            </c:strRef>
          </c:tx>
          <c:spPr>
            <a:ln w="34925" cap="rnd">
              <a:solidFill>
                <a:schemeClr val="accent3"/>
              </a:solidFill>
              <a:round/>
            </a:ln>
            <a:effectLst>
              <a:outerShdw blurRad="40000" dist="23000" dir="5400000" rotWithShape="0">
                <a:srgbClr val="000000">
                  <a:alpha val="35000"/>
                </a:srgbClr>
              </a:outerShdw>
            </a:effectLst>
          </c:spPr>
          <c:marker>
            <c:symbol val="none"/>
          </c:marker>
          <c:val>
            <c:numRef>
              <c:f>Sheet1!$D$4:$D$15</c:f>
              <c:numCache>
                <c:formatCode>General</c:formatCode>
                <c:ptCount val="12"/>
                <c:pt idx="0">
                  <c:v>4.2699999999999996</c:v>
                </c:pt>
                <c:pt idx="1">
                  <c:v>4.8099999999999996</c:v>
                </c:pt>
                <c:pt idx="2">
                  <c:v>5.94</c:v>
                </c:pt>
                <c:pt idx="3">
                  <c:v>6.59</c:v>
                </c:pt>
                <c:pt idx="4">
                  <c:v>6.93</c:v>
                </c:pt>
                <c:pt idx="5">
                  <c:v>7.32</c:v>
                </c:pt>
                <c:pt idx="6">
                  <c:v>7.4</c:v>
                </c:pt>
                <c:pt idx="7">
                  <c:v>7.38</c:v>
                </c:pt>
                <c:pt idx="8">
                  <c:v>7.07</c:v>
                </c:pt>
                <c:pt idx="9">
                  <c:v>6.06</c:v>
                </c:pt>
                <c:pt idx="10">
                  <c:v>5.0999999999999996</c:v>
                </c:pt>
                <c:pt idx="11">
                  <c:v>4.37</c:v>
                </c:pt>
              </c:numCache>
            </c:numRef>
          </c:val>
          <c:smooth val="0"/>
          <c:extLst>
            <c:ext xmlns:c16="http://schemas.microsoft.com/office/drawing/2014/chart" uri="{C3380CC4-5D6E-409C-BE32-E72D297353CC}">
              <c16:uniqueId val="{00000001-498C-4CD9-8F59-9EC1901E942B}"/>
            </c:ext>
          </c:extLst>
        </c:ser>
        <c:dLbls>
          <c:showLegendKey val="0"/>
          <c:showVal val="0"/>
          <c:showCatName val="0"/>
          <c:showSerName val="0"/>
          <c:showPercent val="0"/>
          <c:showBubbleSize val="0"/>
        </c:dLbls>
        <c:smooth val="0"/>
        <c:axId val="-584130208"/>
        <c:axId val="-584123136"/>
      </c:lineChart>
      <c:catAx>
        <c:axId val="-58413020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4123136"/>
        <c:crosses val="autoZero"/>
        <c:auto val="1"/>
        <c:lblAlgn val="ctr"/>
        <c:lblOffset val="100"/>
        <c:noMultiLvlLbl val="0"/>
      </c:catAx>
      <c:valAx>
        <c:axId val="-584123136"/>
        <c:scaling>
          <c:orientation val="minMax"/>
        </c:scaling>
        <c:delete val="0"/>
        <c:axPos val="l"/>
        <c:majorGridlines>
          <c:spPr>
            <a:ln w="9525" cap="flat" cmpd="sng" algn="ctr">
              <a:solidFill>
                <a:schemeClr val="tx1">
                  <a:lumMod val="15000"/>
                  <a:lumOff val="85000"/>
                </a:schemeClr>
              </a:solidFill>
              <a:round/>
            </a:ln>
            <a:effectLst/>
          </c:spPr>
        </c:majorGridlines>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41302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Sheet1!$C$2</c:f>
              <c:strCache>
                <c:ptCount val="1"/>
                <c:pt idx="0">
                  <c:v>Total yield [kWh]</c:v>
                </c:pt>
              </c:strCache>
            </c:strRef>
          </c:tx>
          <c:spPr>
            <a:ln w="28575" cap="rnd">
              <a:solidFill>
                <a:schemeClr val="accent1"/>
              </a:solidFill>
              <a:round/>
            </a:ln>
            <a:effectLst/>
          </c:spPr>
          <c:marker>
            <c:symbol val="none"/>
          </c:marker>
          <c:cat>
            <c:numRef>
              <c:f>Sheet1!$B$3:$B$89</c:f>
              <c:numCache>
                <c:formatCode>m/d/yyyy</c:formatCode>
                <c:ptCount val="87"/>
                <c:pt idx="0">
                  <c:v>44079</c:v>
                </c:pt>
                <c:pt idx="1">
                  <c:v>44080</c:v>
                </c:pt>
                <c:pt idx="2">
                  <c:v>44081</c:v>
                </c:pt>
                <c:pt idx="3">
                  <c:v>44082</c:v>
                </c:pt>
                <c:pt idx="4">
                  <c:v>44083</c:v>
                </c:pt>
                <c:pt idx="5">
                  <c:v>44084</c:v>
                </c:pt>
                <c:pt idx="6">
                  <c:v>44085</c:v>
                </c:pt>
                <c:pt idx="7">
                  <c:v>44086</c:v>
                </c:pt>
                <c:pt idx="8">
                  <c:v>44087</c:v>
                </c:pt>
                <c:pt idx="9">
                  <c:v>44088</c:v>
                </c:pt>
                <c:pt idx="10">
                  <c:v>44089</c:v>
                </c:pt>
                <c:pt idx="11">
                  <c:v>44090</c:v>
                </c:pt>
                <c:pt idx="12">
                  <c:v>44091</c:v>
                </c:pt>
                <c:pt idx="13">
                  <c:v>44092</c:v>
                </c:pt>
                <c:pt idx="14">
                  <c:v>44093</c:v>
                </c:pt>
                <c:pt idx="15">
                  <c:v>44094</c:v>
                </c:pt>
                <c:pt idx="16">
                  <c:v>44095</c:v>
                </c:pt>
                <c:pt idx="17">
                  <c:v>44096</c:v>
                </c:pt>
                <c:pt idx="18">
                  <c:v>44097</c:v>
                </c:pt>
                <c:pt idx="19">
                  <c:v>44098</c:v>
                </c:pt>
                <c:pt idx="20">
                  <c:v>44099</c:v>
                </c:pt>
                <c:pt idx="21">
                  <c:v>44100</c:v>
                </c:pt>
                <c:pt idx="22">
                  <c:v>44101</c:v>
                </c:pt>
                <c:pt idx="23">
                  <c:v>44102</c:v>
                </c:pt>
                <c:pt idx="24">
                  <c:v>44103</c:v>
                </c:pt>
                <c:pt idx="25">
                  <c:v>44104</c:v>
                </c:pt>
                <c:pt idx="26">
                  <c:v>44105</c:v>
                </c:pt>
                <c:pt idx="27">
                  <c:v>44106</c:v>
                </c:pt>
                <c:pt idx="28">
                  <c:v>44107</c:v>
                </c:pt>
                <c:pt idx="29">
                  <c:v>44108</c:v>
                </c:pt>
                <c:pt idx="30">
                  <c:v>44109</c:v>
                </c:pt>
                <c:pt idx="31">
                  <c:v>44110</c:v>
                </c:pt>
                <c:pt idx="32">
                  <c:v>44111</c:v>
                </c:pt>
                <c:pt idx="33">
                  <c:v>44112</c:v>
                </c:pt>
                <c:pt idx="34">
                  <c:v>44113</c:v>
                </c:pt>
                <c:pt idx="35">
                  <c:v>44114</c:v>
                </c:pt>
                <c:pt idx="36">
                  <c:v>44115</c:v>
                </c:pt>
                <c:pt idx="37">
                  <c:v>44116</c:v>
                </c:pt>
                <c:pt idx="38">
                  <c:v>44117</c:v>
                </c:pt>
                <c:pt idx="39">
                  <c:v>44118</c:v>
                </c:pt>
                <c:pt idx="40">
                  <c:v>44119</c:v>
                </c:pt>
                <c:pt idx="41">
                  <c:v>44120</c:v>
                </c:pt>
                <c:pt idx="42">
                  <c:v>44121</c:v>
                </c:pt>
                <c:pt idx="43">
                  <c:v>44122</c:v>
                </c:pt>
                <c:pt idx="44">
                  <c:v>44123</c:v>
                </c:pt>
                <c:pt idx="45">
                  <c:v>44124</c:v>
                </c:pt>
                <c:pt idx="46">
                  <c:v>44125</c:v>
                </c:pt>
                <c:pt idx="47">
                  <c:v>44126</c:v>
                </c:pt>
                <c:pt idx="48">
                  <c:v>44127</c:v>
                </c:pt>
                <c:pt idx="49">
                  <c:v>44128</c:v>
                </c:pt>
                <c:pt idx="50">
                  <c:v>44129</c:v>
                </c:pt>
                <c:pt idx="51">
                  <c:v>44130</c:v>
                </c:pt>
                <c:pt idx="52">
                  <c:v>44131</c:v>
                </c:pt>
                <c:pt idx="53">
                  <c:v>44132</c:v>
                </c:pt>
                <c:pt idx="54">
                  <c:v>44133</c:v>
                </c:pt>
                <c:pt idx="55">
                  <c:v>44134</c:v>
                </c:pt>
                <c:pt idx="56">
                  <c:v>44135</c:v>
                </c:pt>
                <c:pt idx="57">
                  <c:v>44136</c:v>
                </c:pt>
                <c:pt idx="58">
                  <c:v>44137</c:v>
                </c:pt>
                <c:pt idx="59">
                  <c:v>44138</c:v>
                </c:pt>
                <c:pt idx="60">
                  <c:v>44139</c:v>
                </c:pt>
                <c:pt idx="61">
                  <c:v>44140</c:v>
                </c:pt>
                <c:pt idx="62">
                  <c:v>44141</c:v>
                </c:pt>
                <c:pt idx="63">
                  <c:v>44142</c:v>
                </c:pt>
                <c:pt idx="64">
                  <c:v>44143</c:v>
                </c:pt>
                <c:pt idx="65">
                  <c:v>44144</c:v>
                </c:pt>
                <c:pt idx="66">
                  <c:v>44145</c:v>
                </c:pt>
                <c:pt idx="67">
                  <c:v>44146</c:v>
                </c:pt>
                <c:pt idx="68">
                  <c:v>44147</c:v>
                </c:pt>
                <c:pt idx="69">
                  <c:v>44148</c:v>
                </c:pt>
                <c:pt idx="70">
                  <c:v>44149</c:v>
                </c:pt>
                <c:pt idx="71">
                  <c:v>44150</c:v>
                </c:pt>
                <c:pt idx="72">
                  <c:v>44151</c:v>
                </c:pt>
                <c:pt idx="73">
                  <c:v>44152</c:v>
                </c:pt>
                <c:pt idx="74">
                  <c:v>44153</c:v>
                </c:pt>
                <c:pt idx="75">
                  <c:v>44154</c:v>
                </c:pt>
                <c:pt idx="76">
                  <c:v>44155</c:v>
                </c:pt>
                <c:pt idx="77">
                  <c:v>44156</c:v>
                </c:pt>
                <c:pt idx="78">
                  <c:v>44157</c:v>
                </c:pt>
                <c:pt idx="79">
                  <c:v>44158</c:v>
                </c:pt>
                <c:pt idx="80">
                  <c:v>44159</c:v>
                </c:pt>
                <c:pt idx="81">
                  <c:v>44160</c:v>
                </c:pt>
                <c:pt idx="82">
                  <c:v>44161</c:v>
                </c:pt>
                <c:pt idx="83">
                  <c:v>44162</c:v>
                </c:pt>
                <c:pt idx="84">
                  <c:v>44163</c:v>
                </c:pt>
                <c:pt idx="85">
                  <c:v>44164</c:v>
                </c:pt>
                <c:pt idx="86">
                  <c:v>44165</c:v>
                </c:pt>
              </c:numCache>
            </c:numRef>
          </c:cat>
          <c:val>
            <c:numRef>
              <c:f>Sheet1!$C$3:$C$89</c:f>
              <c:numCache>
                <c:formatCode>#,##0.00</c:formatCode>
                <c:ptCount val="87"/>
                <c:pt idx="0">
                  <c:v>1121.3599999999999</c:v>
                </c:pt>
                <c:pt idx="1">
                  <c:v>3524.04</c:v>
                </c:pt>
                <c:pt idx="2">
                  <c:v>3789.17</c:v>
                </c:pt>
                <c:pt idx="3">
                  <c:v>3643.53</c:v>
                </c:pt>
                <c:pt idx="4">
                  <c:v>3564.91</c:v>
                </c:pt>
                <c:pt idx="5">
                  <c:v>3523.76</c:v>
                </c:pt>
                <c:pt idx="6">
                  <c:v>3751.81</c:v>
                </c:pt>
                <c:pt idx="7">
                  <c:v>3984.98</c:v>
                </c:pt>
                <c:pt idx="8">
                  <c:v>4124.91</c:v>
                </c:pt>
                <c:pt idx="9">
                  <c:v>2569.04</c:v>
                </c:pt>
                <c:pt idx="10">
                  <c:v>2571.14</c:v>
                </c:pt>
                <c:pt idx="11">
                  <c:v>2376.34</c:v>
                </c:pt>
                <c:pt idx="12">
                  <c:v>2319.56</c:v>
                </c:pt>
                <c:pt idx="13">
                  <c:v>3915.83</c:v>
                </c:pt>
                <c:pt idx="14">
                  <c:v>3895.63</c:v>
                </c:pt>
                <c:pt idx="15">
                  <c:v>3840.84</c:v>
                </c:pt>
                <c:pt idx="16">
                  <c:v>3844.48</c:v>
                </c:pt>
                <c:pt idx="17">
                  <c:v>3801.32</c:v>
                </c:pt>
                <c:pt idx="18">
                  <c:v>3755.71</c:v>
                </c:pt>
                <c:pt idx="19">
                  <c:v>3898.69</c:v>
                </c:pt>
                <c:pt idx="20">
                  <c:v>4058.49</c:v>
                </c:pt>
                <c:pt idx="21">
                  <c:v>3794.74</c:v>
                </c:pt>
                <c:pt idx="22">
                  <c:v>3977.99</c:v>
                </c:pt>
                <c:pt idx="23">
                  <c:v>4261.88</c:v>
                </c:pt>
                <c:pt idx="24">
                  <c:v>4268.2700000000004</c:v>
                </c:pt>
                <c:pt idx="25">
                  <c:v>4200.59</c:v>
                </c:pt>
                <c:pt idx="26">
                  <c:v>4003.59</c:v>
                </c:pt>
                <c:pt idx="27">
                  <c:v>4098.04</c:v>
                </c:pt>
                <c:pt idx="28">
                  <c:v>4296.26</c:v>
                </c:pt>
                <c:pt idx="29">
                  <c:v>4126.04</c:v>
                </c:pt>
                <c:pt idx="30" formatCode="General">
                  <c:v>4166.9799999999996</c:v>
                </c:pt>
                <c:pt idx="31" formatCode="General">
                  <c:v>4279.87</c:v>
                </c:pt>
                <c:pt idx="32" formatCode="General">
                  <c:v>4201.78</c:v>
                </c:pt>
                <c:pt idx="33" formatCode="General">
                  <c:v>4227.1899999999996</c:v>
                </c:pt>
                <c:pt idx="34" formatCode="General">
                  <c:v>3818.59</c:v>
                </c:pt>
                <c:pt idx="35" formatCode="General">
                  <c:v>3966.61</c:v>
                </c:pt>
                <c:pt idx="36" formatCode="General">
                  <c:v>4579.1099999999997</c:v>
                </c:pt>
                <c:pt idx="37" formatCode="General">
                  <c:v>4505.4399999999996</c:v>
                </c:pt>
                <c:pt idx="38" formatCode="General">
                  <c:v>4051.49</c:v>
                </c:pt>
                <c:pt idx="39" formatCode="General">
                  <c:v>2668.1</c:v>
                </c:pt>
                <c:pt idx="40" formatCode="General">
                  <c:v>2657.49</c:v>
                </c:pt>
                <c:pt idx="41" formatCode="General">
                  <c:v>5171.9999999999691</c:v>
                </c:pt>
                <c:pt idx="42" formatCode="General">
                  <c:v>5055.0000000000073</c:v>
                </c:pt>
                <c:pt idx="43" formatCode="General">
                  <c:v>5037.0000000000064</c:v>
                </c:pt>
                <c:pt idx="44" formatCode="General">
                  <c:v>4727.99999999998</c:v>
                </c:pt>
                <c:pt idx="45" formatCode="General">
                  <c:v>2452.4699999999998</c:v>
                </c:pt>
                <c:pt idx="46" formatCode="General">
                  <c:v>2600</c:v>
                </c:pt>
                <c:pt idx="47" formatCode="General">
                  <c:v>3858.83</c:v>
                </c:pt>
                <c:pt idx="48" formatCode="General">
                  <c:v>4939.28</c:v>
                </c:pt>
                <c:pt idx="49" formatCode="General">
                  <c:v>3974.17</c:v>
                </c:pt>
                <c:pt idx="50" formatCode="General">
                  <c:v>2914.68</c:v>
                </c:pt>
                <c:pt idx="51" formatCode="General">
                  <c:v>4529.99</c:v>
                </c:pt>
                <c:pt idx="52" formatCode="General">
                  <c:v>4631.88</c:v>
                </c:pt>
                <c:pt idx="53" formatCode="General">
                  <c:v>4280.72</c:v>
                </c:pt>
                <c:pt idx="54" formatCode="General">
                  <c:v>3798.24</c:v>
                </c:pt>
                <c:pt idx="55" formatCode="General">
                  <c:v>4049.04</c:v>
                </c:pt>
                <c:pt idx="56" formatCode="General">
                  <c:v>3973.2</c:v>
                </c:pt>
                <c:pt idx="57" formatCode="General">
                  <c:v>3480.87</c:v>
                </c:pt>
                <c:pt idx="58" formatCode="General">
                  <c:v>3248.82</c:v>
                </c:pt>
                <c:pt idx="59" formatCode="General">
                  <c:v>2841.24</c:v>
                </c:pt>
                <c:pt idx="60" formatCode="General">
                  <c:v>1792.47</c:v>
                </c:pt>
                <c:pt idx="61" formatCode="General">
                  <c:v>3128.86</c:v>
                </c:pt>
                <c:pt idx="62" formatCode="General">
                  <c:v>1985.72</c:v>
                </c:pt>
                <c:pt idx="63" formatCode="General">
                  <c:v>4158.12</c:v>
                </c:pt>
                <c:pt idx="64" formatCode="General">
                  <c:v>3911.36</c:v>
                </c:pt>
                <c:pt idx="65" formatCode="General">
                  <c:v>4469.28</c:v>
                </c:pt>
                <c:pt idx="66" formatCode="General">
                  <c:v>3695.44</c:v>
                </c:pt>
                <c:pt idx="67" formatCode="General">
                  <c:v>4378.3500000000004</c:v>
                </c:pt>
                <c:pt idx="68" formatCode="General">
                  <c:v>3639.75</c:v>
                </c:pt>
                <c:pt idx="69" formatCode="General">
                  <c:v>4586.5200000000004</c:v>
                </c:pt>
                <c:pt idx="70" formatCode="General">
                  <c:v>2875.84</c:v>
                </c:pt>
                <c:pt idx="71" formatCode="General">
                  <c:v>2894.68</c:v>
                </c:pt>
                <c:pt idx="72" formatCode="General">
                  <c:v>3861.9</c:v>
                </c:pt>
                <c:pt idx="73" formatCode="General">
                  <c:v>4272.09</c:v>
                </c:pt>
                <c:pt idx="74" formatCode="General">
                  <c:v>4732.4799999999996</c:v>
                </c:pt>
                <c:pt idx="75" formatCode="General">
                  <c:v>4277.41</c:v>
                </c:pt>
                <c:pt idx="76" formatCode="General">
                  <c:v>2542.08</c:v>
                </c:pt>
                <c:pt idx="77" formatCode="General">
                  <c:v>1663.46</c:v>
                </c:pt>
                <c:pt idx="78" formatCode="General">
                  <c:v>3115.31</c:v>
                </c:pt>
                <c:pt idx="79" formatCode="General">
                  <c:v>4528.04</c:v>
                </c:pt>
                <c:pt idx="80" formatCode="General">
                  <c:v>3524.09</c:v>
                </c:pt>
                <c:pt idx="81" formatCode="General">
                  <c:v>3715.8</c:v>
                </c:pt>
                <c:pt idx="82" formatCode="General">
                  <c:v>624.73</c:v>
                </c:pt>
                <c:pt idx="83" formatCode="General">
                  <c:v>3094.73</c:v>
                </c:pt>
                <c:pt idx="84" formatCode="General">
                  <c:v>3296.93</c:v>
                </c:pt>
                <c:pt idx="85" formatCode="General">
                  <c:v>4174.95</c:v>
                </c:pt>
                <c:pt idx="86" formatCode="General">
                  <c:v>4176.9399999999996</c:v>
                </c:pt>
              </c:numCache>
            </c:numRef>
          </c:val>
          <c:smooth val="0"/>
          <c:extLst>
            <c:ext xmlns:c16="http://schemas.microsoft.com/office/drawing/2014/chart" uri="{C3380CC4-5D6E-409C-BE32-E72D297353CC}">
              <c16:uniqueId val="{00000000-DE89-4B77-8718-97E180B2EBA0}"/>
            </c:ext>
          </c:extLst>
        </c:ser>
        <c:dLbls>
          <c:showLegendKey val="0"/>
          <c:showVal val="0"/>
          <c:showCatName val="0"/>
          <c:showSerName val="0"/>
          <c:showPercent val="0"/>
          <c:showBubbleSize val="0"/>
        </c:dLbls>
        <c:smooth val="0"/>
        <c:axId val="1406865567"/>
        <c:axId val="1406864735"/>
      </c:lineChart>
      <c:dateAx>
        <c:axId val="1406865567"/>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6864735"/>
        <c:crosses val="autoZero"/>
        <c:auto val="1"/>
        <c:lblOffset val="100"/>
        <c:baseTimeUnit val="days"/>
      </c:dateAx>
      <c:valAx>
        <c:axId val="1406864735"/>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686556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014A1B-3FFA-415D-8FC6-26D018C2F7B1}" type="datetimeFigureOut">
              <a:rPr lang="en-US" smtClean="0"/>
              <a:t>12/10/2020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3046244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014A1B-3FFA-415D-8FC6-26D018C2F7B1}" type="datetimeFigureOut">
              <a:rPr lang="en-US" smtClean="0"/>
              <a:t>12/10/2020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3408553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014A1B-3FFA-415D-8FC6-26D018C2F7B1}" type="datetimeFigureOut">
              <a:rPr lang="en-US" smtClean="0"/>
              <a:t>12/10/2020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9F0C594-3E56-4582-BBA5-94164A121501}"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110677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5014A1B-3FFA-415D-8FC6-26D018C2F7B1}" type="datetimeFigureOut">
              <a:rPr lang="en-US" smtClean="0"/>
              <a:t>12/10/2020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1874305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5014A1B-3FFA-415D-8FC6-26D018C2F7B1}" type="datetimeFigureOut">
              <a:rPr lang="en-US" smtClean="0"/>
              <a:t>12/10/2020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9F0C594-3E56-4582-BBA5-94164A121501}"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796322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85014A1B-3FFA-415D-8FC6-26D018C2F7B1}" type="datetimeFigureOut">
              <a:rPr lang="en-US" smtClean="0"/>
              <a:t>12/10/2020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17786221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014A1B-3FFA-415D-8FC6-26D018C2F7B1}" type="datetimeFigureOut">
              <a:rPr lang="en-US" smtClean="0"/>
              <a:t>12/10/2020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286354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014A1B-3FFA-415D-8FC6-26D018C2F7B1}" type="datetimeFigureOut">
              <a:rPr lang="en-US" smtClean="0"/>
              <a:t>12/10/2020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160345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014A1B-3FFA-415D-8FC6-26D018C2F7B1}" type="datetimeFigureOut">
              <a:rPr lang="en-US" smtClean="0"/>
              <a:t>12/10/2020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2654524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014A1B-3FFA-415D-8FC6-26D018C2F7B1}" type="datetimeFigureOut">
              <a:rPr lang="en-US" smtClean="0"/>
              <a:t>12/10/2020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199720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014A1B-3FFA-415D-8FC6-26D018C2F7B1}" type="datetimeFigureOut">
              <a:rPr lang="en-US" smtClean="0"/>
              <a:t>12/10/2020</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3516383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014A1B-3FFA-415D-8FC6-26D018C2F7B1}" type="datetimeFigureOut">
              <a:rPr lang="en-US" smtClean="0"/>
              <a:t>12/10/2020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1210109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014A1B-3FFA-415D-8FC6-26D018C2F7B1}" type="datetimeFigureOut">
              <a:rPr lang="en-US" smtClean="0"/>
              <a:t>12/10/2020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1083366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014A1B-3FFA-415D-8FC6-26D018C2F7B1}" type="datetimeFigureOut">
              <a:rPr lang="en-US" smtClean="0"/>
              <a:t>12/10/2020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1645807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014A1B-3FFA-415D-8FC6-26D018C2F7B1}" type="datetimeFigureOut">
              <a:rPr lang="en-US" smtClean="0"/>
              <a:t>12/10/2020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2439150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014A1B-3FFA-415D-8FC6-26D018C2F7B1}" type="datetimeFigureOut">
              <a:rPr lang="en-US" smtClean="0"/>
              <a:t>12/10/2020</a:t>
            </a:fld>
            <a:endParaRPr lang="en-US"/>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9F0C594-3E56-4582-BBA5-94164A121501}" type="slidenum">
              <a:rPr lang="en-US" smtClean="0"/>
              <a:t>‹#›</a:t>
            </a:fld>
            <a:endParaRPr lang="en-US"/>
          </a:p>
        </p:txBody>
      </p:sp>
    </p:spTree>
    <p:extLst>
      <p:ext uri="{BB962C8B-B14F-4D97-AF65-F5344CB8AC3E}">
        <p14:creationId xmlns:p14="http://schemas.microsoft.com/office/powerpoint/2010/main" val="26143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5014A1B-3FFA-415D-8FC6-26D018C2F7B1}" type="datetimeFigureOut">
              <a:rPr lang="en-US" smtClean="0"/>
              <a:t>12/10/2020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9F0C594-3E56-4582-BBA5-94164A121501}" type="slidenum">
              <a:rPr lang="en-US" smtClean="0"/>
              <a:t>‹#›</a:t>
            </a:fld>
            <a:endParaRPr lang="en-US"/>
          </a:p>
        </p:txBody>
      </p:sp>
    </p:spTree>
    <p:extLst>
      <p:ext uri="{BB962C8B-B14F-4D97-AF65-F5344CB8AC3E}">
        <p14:creationId xmlns:p14="http://schemas.microsoft.com/office/powerpoint/2010/main" val="3613526825"/>
      </p:ext>
    </p:extLst>
  </p:cSld>
  <p:clrMap bg1="lt1" tx1="dk1" bg2="lt2" tx2="dk2" accent1="accent1" accent2="accent2" accent3="accent3" accent4="accent4" accent5="accent5" accent6="accent6" hlink="hlink" folHlink="folHlink"/>
  <p:sldLayoutIdLst>
    <p:sldLayoutId id="2147484594" r:id="rId1"/>
    <p:sldLayoutId id="2147484595" r:id="rId2"/>
    <p:sldLayoutId id="2147484596" r:id="rId3"/>
    <p:sldLayoutId id="2147484597" r:id="rId4"/>
    <p:sldLayoutId id="2147484598" r:id="rId5"/>
    <p:sldLayoutId id="2147484599" r:id="rId6"/>
    <p:sldLayoutId id="2147484600" r:id="rId7"/>
    <p:sldLayoutId id="2147484601" r:id="rId8"/>
    <p:sldLayoutId id="2147484602" r:id="rId9"/>
    <p:sldLayoutId id="2147484603" r:id="rId10"/>
    <p:sldLayoutId id="2147484604" r:id="rId11"/>
    <p:sldLayoutId id="2147484605" r:id="rId12"/>
    <p:sldLayoutId id="2147484606" r:id="rId13"/>
    <p:sldLayoutId id="2147484607" r:id="rId14"/>
    <p:sldLayoutId id="2147484608" r:id="rId15"/>
    <p:sldLayoutId id="214748460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B652F77-5EBD-4AFF-A12F-FDC643BC7F05}"/>
              </a:ext>
            </a:extLst>
          </p:cNvPr>
          <p:cNvSpPr>
            <a:spLocks noGrp="1"/>
          </p:cNvSpPr>
          <p:nvPr>
            <p:ph type="subTitle" idx="1"/>
          </p:nvPr>
        </p:nvSpPr>
        <p:spPr>
          <a:xfrm>
            <a:off x="7818539" y="0"/>
            <a:ext cx="4373461" cy="6858000"/>
          </a:xfrm>
        </p:spPr>
        <p:txBody>
          <a:bodyPr>
            <a:normAutofit lnSpcReduction="10000"/>
          </a:bodyPr>
          <a:lstStyle/>
          <a:p>
            <a:pPr marL="0" marR="0" algn="ctr">
              <a:lnSpc>
                <a:spcPct val="115000"/>
              </a:lnSpc>
              <a:spcBef>
                <a:spcPts val="500"/>
              </a:spcBef>
              <a:spcAft>
                <a:spcPts val="1000"/>
              </a:spcAft>
            </a:pP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endParaRPr lang="en-US" sz="1100" dirty="0">
              <a:solidFill>
                <a:schemeClr val="tx1"/>
              </a:solidFill>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endParaRPr lang="en-US" sz="1100" dirty="0">
              <a:solidFill>
                <a:schemeClr val="tx1"/>
              </a:solidFill>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r>
              <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An-Najah National University</a:t>
            </a:r>
          </a:p>
          <a:p>
            <a:pPr marL="0" marR="0" algn="ctr">
              <a:lnSpc>
                <a:spcPct val="115000"/>
              </a:lnSpc>
              <a:spcBef>
                <a:spcPts val="500"/>
              </a:spcBef>
              <a:spcAft>
                <a:spcPts val="1000"/>
              </a:spcAft>
            </a:pPr>
            <a:r>
              <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Faculty of Engineering and Information Technology</a:t>
            </a:r>
          </a:p>
          <a:p>
            <a:pPr marL="0" marR="0" algn="ctr">
              <a:lnSpc>
                <a:spcPct val="115000"/>
              </a:lnSpc>
              <a:spcBef>
                <a:spcPts val="500"/>
              </a:spcBef>
              <a:spcAft>
                <a:spcPts val="1000"/>
              </a:spcAft>
            </a:pPr>
            <a:r>
              <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Electrical Engineering Department</a:t>
            </a:r>
          </a:p>
          <a:p>
            <a:pPr marL="0" marR="0" algn="ctr">
              <a:lnSpc>
                <a:spcPct val="115000"/>
              </a:lnSpc>
              <a:spcBef>
                <a:spcPts val="500"/>
              </a:spcBef>
              <a:spcAft>
                <a:spcPts val="1000"/>
              </a:spcAft>
            </a:pPr>
            <a:r>
              <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Graduation Project 2</a:t>
            </a:r>
          </a:p>
          <a:p>
            <a:pPr marL="0" marR="0" algn="ctr">
              <a:lnSpc>
                <a:spcPct val="115000"/>
              </a:lnSpc>
              <a:spcBef>
                <a:spcPts val="500"/>
              </a:spcBef>
              <a:spcAft>
                <a:spcPts val="1000"/>
              </a:spcAft>
            </a:pPr>
            <a:r>
              <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 </a:t>
            </a:r>
          </a:p>
          <a:p>
            <a:pPr marL="0" marR="0" algn="ctr">
              <a:lnSpc>
                <a:spcPct val="115000"/>
              </a:lnSpc>
              <a:spcBef>
                <a:spcPts val="500"/>
              </a:spcBef>
              <a:spcAft>
                <a:spcPts val="1000"/>
              </a:spcAft>
            </a:pPr>
            <a:r>
              <a:rPr lang="en-US" sz="11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The impact of photovoltaic system on electrical grid analyses</a:t>
            </a: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r>
              <a:rPr lang="en-US" sz="11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Prepared By</a:t>
            </a: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nSpc>
                <a:spcPct val="115000"/>
              </a:lnSpc>
              <a:spcBef>
                <a:spcPts val="500"/>
              </a:spcBef>
              <a:spcAft>
                <a:spcPts val="1000"/>
              </a:spcAft>
            </a:pPr>
            <a:r>
              <a:rPr lang="en-US"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Waleed </a:t>
            </a:r>
            <a:r>
              <a:rPr lang="en-US" sz="1100" dirty="0" err="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Dweikat</a:t>
            </a:r>
            <a:r>
              <a:rPr lang="en-US"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r>
              <a:rPr lang="en-US"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Bara Safa </a:t>
            </a: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r>
              <a:rPr lang="en-US" sz="11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Supervised By</a:t>
            </a: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r>
              <a:rPr lang="en-US"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Dr. Imad </a:t>
            </a:r>
            <a:r>
              <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Ibrik</a:t>
            </a: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r>
              <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15000"/>
              </a:lnSpc>
              <a:spcBef>
                <a:spcPts val="500"/>
              </a:spcBef>
              <a:spcAft>
                <a:spcPts val="1000"/>
              </a:spcAft>
            </a:pPr>
            <a:r>
              <a:rPr lang="en-US" sz="11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This project was submitted in partial fulfillment of the requirement for the Bachelor degree in Electrical Engineering </a:t>
            </a:r>
            <a:endParaRPr lang="en-US" sz="11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endParaRPr lang="en-US" dirty="0">
              <a:solidFill>
                <a:schemeClr val="tx1"/>
              </a:solidFill>
            </a:endParaRPr>
          </a:p>
        </p:txBody>
      </p:sp>
      <p:pic>
        <p:nvPicPr>
          <p:cNvPr id="4" name="Picture 3">
            <a:extLst>
              <a:ext uri="{FF2B5EF4-FFF2-40B4-BE49-F238E27FC236}">
                <a16:creationId xmlns:a16="http://schemas.microsoft.com/office/drawing/2014/main" id="{952C425C-E599-4363-A2C8-E55AA5BE96DF}"/>
              </a:ext>
            </a:extLst>
          </p:cNvPr>
          <p:cNvPicPr/>
          <p:nvPr/>
        </p:nvPicPr>
        <p:blipFill rotWithShape="1">
          <a:blip r:embed="rId2">
            <a:extLst>
              <a:ext uri="{28A0092B-C50C-407E-A947-70E740481C1C}">
                <a14:useLocalDpi xmlns:a14="http://schemas.microsoft.com/office/drawing/2010/main" val="0"/>
              </a:ext>
            </a:extLst>
          </a:blip>
          <a:srcRect b="20366"/>
          <a:stretch/>
        </p:blipFill>
        <p:spPr bwMode="auto">
          <a:xfrm>
            <a:off x="0" y="0"/>
            <a:ext cx="7818539" cy="6858000"/>
          </a:xfrm>
          <a:prstGeom prst="rect">
            <a:avLst/>
          </a:prstGeom>
          <a:noFill/>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F006C4CA-84FE-4F37-91B2-156BDAD7B6D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8833694" y="0"/>
            <a:ext cx="2343150" cy="1702965"/>
          </a:xfrm>
          <a:prstGeom prst="rect">
            <a:avLst/>
          </a:prstGeom>
        </p:spPr>
      </p:pic>
    </p:spTree>
    <p:extLst>
      <p:ext uri="{BB962C8B-B14F-4D97-AF65-F5344CB8AC3E}">
        <p14:creationId xmlns:p14="http://schemas.microsoft.com/office/powerpoint/2010/main" val="2272675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BBA47-7939-4F5B-8DBA-2C431DEB3DC2}"/>
              </a:ext>
            </a:extLst>
          </p:cNvPr>
          <p:cNvSpPr>
            <a:spLocks noGrp="1"/>
          </p:cNvSpPr>
          <p:nvPr>
            <p:ph type="title"/>
          </p:nvPr>
        </p:nvSpPr>
        <p:spPr>
          <a:xfrm>
            <a:off x="2592925" y="624110"/>
            <a:ext cx="8911687" cy="567127"/>
          </a:xfrm>
        </p:spPr>
        <p:txBody>
          <a:bodyPr>
            <a:normAutofit fontScale="90000"/>
          </a:bodyPr>
          <a:lstStyle/>
          <a:p>
            <a:pPr algn="ctr"/>
            <a:r>
              <a:rPr lang="en-US" sz="1800" b="1" dirty="0" err="1">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Nassariah</a:t>
            </a: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a:t>
            </a:r>
            <a:r>
              <a:rPr lang="en-US" sz="1800" b="1" dirty="0" err="1">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pv</a:t>
            </a: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project simulation result-</a:t>
            </a:r>
            <a:r>
              <a:rPr lang="en-US" sz="1800" b="1" dirty="0" err="1">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PVSol</a:t>
            </a:r>
            <a:b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solidFill>
                <a:schemeClr val="tx1"/>
              </a:solidFill>
            </a:endParaRPr>
          </a:p>
        </p:txBody>
      </p:sp>
      <p:graphicFrame>
        <p:nvGraphicFramePr>
          <p:cNvPr id="4" name="Table 3">
            <a:extLst>
              <a:ext uri="{FF2B5EF4-FFF2-40B4-BE49-F238E27FC236}">
                <a16:creationId xmlns:a16="http://schemas.microsoft.com/office/drawing/2014/main" id="{999257CD-8731-4465-A934-33E2DC590831}"/>
              </a:ext>
            </a:extLst>
          </p:cNvPr>
          <p:cNvGraphicFramePr>
            <a:graphicFrameLocks noGrp="1"/>
          </p:cNvGraphicFramePr>
          <p:nvPr>
            <p:extLst>
              <p:ext uri="{D42A27DB-BD31-4B8C-83A1-F6EECF244321}">
                <p14:modId xmlns:p14="http://schemas.microsoft.com/office/powerpoint/2010/main" val="1861476237"/>
              </p:ext>
            </p:extLst>
          </p:nvPr>
        </p:nvGraphicFramePr>
        <p:xfrm>
          <a:off x="3934093" y="1182324"/>
          <a:ext cx="6229350" cy="4228171"/>
        </p:xfrm>
        <a:graphic>
          <a:graphicData uri="http://schemas.openxmlformats.org/drawingml/2006/table">
            <a:tbl>
              <a:tblPr firstRow="1" firstCol="1" bandRow="1">
                <a:tableStyleId>{5C22544A-7EE6-4342-B048-85BDC9FD1C3A}</a:tableStyleId>
              </a:tblPr>
              <a:tblGrid>
                <a:gridCol w="4113688">
                  <a:extLst>
                    <a:ext uri="{9D8B030D-6E8A-4147-A177-3AD203B41FA5}">
                      <a16:colId xmlns:a16="http://schemas.microsoft.com/office/drawing/2014/main" val="3691222022"/>
                    </a:ext>
                  </a:extLst>
                </a:gridCol>
                <a:gridCol w="1838053">
                  <a:extLst>
                    <a:ext uri="{9D8B030D-6E8A-4147-A177-3AD203B41FA5}">
                      <a16:colId xmlns:a16="http://schemas.microsoft.com/office/drawing/2014/main" val="3105331902"/>
                    </a:ext>
                  </a:extLst>
                </a:gridCol>
                <a:gridCol w="243755">
                  <a:extLst>
                    <a:ext uri="{9D8B030D-6E8A-4147-A177-3AD203B41FA5}">
                      <a16:colId xmlns:a16="http://schemas.microsoft.com/office/drawing/2014/main" val="1648103234"/>
                    </a:ext>
                  </a:extLst>
                </a:gridCol>
                <a:gridCol w="33854">
                  <a:extLst>
                    <a:ext uri="{9D8B030D-6E8A-4147-A177-3AD203B41FA5}">
                      <a16:colId xmlns:a16="http://schemas.microsoft.com/office/drawing/2014/main" val="1052928726"/>
                    </a:ext>
                  </a:extLst>
                </a:gridCol>
              </a:tblGrid>
              <a:tr h="225482">
                <a:tc gridSpan="2">
                  <a:txBody>
                    <a:bodyPr/>
                    <a:lstStyle/>
                    <a:p>
                      <a:pPr marL="0" marR="0">
                        <a:lnSpc>
                          <a:spcPts val="800"/>
                        </a:lnSpc>
                        <a:spcBef>
                          <a:spcPts val="500"/>
                        </a:spcBef>
                        <a:spcAft>
                          <a:spcPts val="50"/>
                        </a:spcAft>
                      </a:pPr>
                      <a:r>
                        <a:rPr lang="en-US" sz="1100" dirty="0">
                          <a:effectLst/>
                        </a:rPr>
                        <a:t>The yield</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tc gridSpan="2">
                  <a:txBody>
                    <a:bodyPr/>
                    <a:lstStyle/>
                    <a:p>
                      <a:pPr marL="0" marR="0">
                        <a:lnSpc>
                          <a:spcPct val="115000"/>
                        </a:lnSpc>
                        <a:spcBef>
                          <a:spcPts val="500"/>
                        </a:spcBef>
                        <a:spcAft>
                          <a:spcPts val="1000"/>
                        </a:spcAft>
                      </a:pPr>
                      <a:r>
                        <a:rPr lang="en-US" sz="11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pPr marL="0" marR="0">
                        <a:lnSpc>
                          <a:spcPct val="115000"/>
                        </a:lnSpc>
                        <a:spcBef>
                          <a:spcPts val="500"/>
                        </a:spcBef>
                        <a:spcAft>
                          <a:spcPts val="1000"/>
                        </a:spcAft>
                      </a:pP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750802621"/>
                  </a:ext>
                </a:extLst>
              </a:tr>
              <a:tr h="339733">
                <a:tc>
                  <a:txBody>
                    <a:bodyPr/>
                    <a:lstStyle/>
                    <a:p>
                      <a:pPr marL="0" marR="0">
                        <a:lnSpc>
                          <a:spcPts val="800"/>
                        </a:lnSpc>
                        <a:spcBef>
                          <a:spcPts val="500"/>
                        </a:spcBef>
                        <a:spcAft>
                          <a:spcPts val="50"/>
                        </a:spcAft>
                      </a:pPr>
                      <a:r>
                        <a:rPr lang="en-US" sz="1100" dirty="0">
                          <a:effectLst/>
                        </a:rPr>
                        <a:t>PV Generator Power (AC grid)</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pPr marL="0" marR="0">
                        <a:lnSpc>
                          <a:spcPts val="800"/>
                        </a:lnSpc>
                        <a:spcBef>
                          <a:spcPts val="500"/>
                        </a:spcBef>
                        <a:spcAft>
                          <a:spcPts val="50"/>
                        </a:spcAft>
                      </a:pPr>
                      <a:r>
                        <a:rPr lang="en-US" sz="1100" dirty="0">
                          <a:effectLst/>
                        </a:rPr>
                        <a:t>1,765,151 kWh</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pPr marL="0" marR="0">
                        <a:lnSpc>
                          <a:spcPts val="800"/>
                        </a:lnSpc>
                        <a:spcBef>
                          <a:spcPts val="500"/>
                        </a:spcBef>
                        <a:spcAft>
                          <a:spcPts val="50"/>
                        </a:spcAft>
                      </a:pP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pPr marL="0" marR="0">
                        <a:lnSpc>
                          <a:spcPts val="800"/>
                        </a:lnSpc>
                        <a:spcBef>
                          <a:spcPts val="500"/>
                        </a:spcBef>
                        <a:spcAft>
                          <a:spcPts val="50"/>
                        </a:spcAft>
                      </a:pP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51173954"/>
                  </a:ext>
                </a:extLst>
              </a:tr>
              <a:tr h="339733">
                <a:tc>
                  <a:txBody>
                    <a:bodyPr/>
                    <a:lstStyle/>
                    <a:p>
                      <a:pPr marL="0" marR="0">
                        <a:lnSpc>
                          <a:spcPts val="800"/>
                        </a:lnSpc>
                        <a:spcBef>
                          <a:spcPts val="500"/>
                        </a:spcBef>
                        <a:spcAft>
                          <a:spcPts val="50"/>
                        </a:spcAft>
                      </a:pPr>
                      <a:r>
                        <a:rPr lang="en-US" sz="1100" dirty="0">
                          <a:effectLst/>
                        </a:rPr>
                        <a:t>Spec. Annual Yield</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pPr marL="0" marR="0">
                        <a:lnSpc>
                          <a:spcPts val="800"/>
                        </a:lnSpc>
                        <a:spcBef>
                          <a:spcPts val="500"/>
                        </a:spcBef>
                        <a:spcAft>
                          <a:spcPts val="50"/>
                        </a:spcAft>
                      </a:pPr>
                      <a:r>
                        <a:rPr lang="en-US" sz="1100" dirty="0">
                          <a:effectLst/>
                        </a:rPr>
                        <a:t>1,759.52 kWh/</a:t>
                      </a:r>
                      <a:r>
                        <a:rPr lang="en-US" sz="1100" dirty="0" err="1">
                          <a:effectLst/>
                        </a:rPr>
                        <a:t>kWp</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pPr marL="0" marR="0">
                        <a:lnSpc>
                          <a:spcPts val="800"/>
                        </a:lnSpc>
                        <a:spcBef>
                          <a:spcPts val="500"/>
                        </a:spcBef>
                        <a:spcAft>
                          <a:spcPts val="50"/>
                        </a:spcAft>
                      </a:pP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pPr marL="0" marR="0">
                        <a:lnSpc>
                          <a:spcPts val="800"/>
                        </a:lnSpc>
                        <a:spcBef>
                          <a:spcPts val="500"/>
                        </a:spcBef>
                        <a:spcAft>
                          <a:spcPts val="50"/>
                        </a:spcAft>
                      </a:pP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60259444"/>
                  </a:ext>
                </a:extLst>
              </a:tr>
              <a:tr h="169920">
                <a:tc>
                  <a:txBody>
                    <a:bodyPr/>
                    <a:lstStyle/>
                    <a:p>
                      <a:pPr marL="0" marR="0">
                        <a:lnSpc>
                          <a:spcPts val="800"/>
                        </a:lnSpc>
                        <a:spcBef>
                          <a:spcPts val="500"/>
                        </a:spcBef>
                        <a:spcAft>
                          <a:spcPts val="50"/>
                        </a:spcAft>
                      </a:pPr>
                      <a:r>
                        <a:rPr lang="en-US" sz="1100" dirty="0">
                          <a:effectLst/>
                        </a:rPr>
                        <a:t>Performance Ratio (PR)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pPr marL="0" marR="0">
                        <a:lnSpc>
                          <a:spcPts val="800"/>
                        </a:lnSpc>
                        <a:spcBef>
                          <a:spcPts val="500"/>
                        </a:spcBef>
                        <a:spcAft>
                          <a:spcPts val="50"/>
                        </a:spcAft>
                      </a:pPr>
                      <a:r>
                        <a:rPr lang="en-US" sz="1100" dirty="0">
                          <a:effectLst/>
                        </a:rPr>
                        <a:t>79.7 %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pPr marL="0" marR="0">
                        <a:lnSpc>
                          <a:spcPts val="800"/>
                        </a:lnSpc>
                        <a:spcBef>
                          <a:spcPts val="500"/>
                        </a:spcBef>
                        <a:spcAft>
                          <a:spcPts val="50"/>
                        </a:spcAft>
                      </a:pP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pPr marL="0" marR="0">
                        <a:lnSpc>
                          <a:spcPts val="800"/>
                        </a:lnSpc>
                        <a:spcBef>
                          <a:spcPts val="500"/>
                        </a:spcBef>
                        <a:spcAft>
                          <a:spcPts val="50"/>
                        </a:spcAft>
                      </a:pP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259465875"/>
                  </a:ext>
                </a:extLst>
              </a:tr>
              <a:tr h="452943">
                <a:tc>
                  <a:txBody>
                    <a:bodyPr/>
                    <a:lstStyle/>
                    <a:p>
                      <a:pPr marL="0" marR="0">
                        <a:lnSpc>
                          <a:spcPts val="800"/>
                        </a:lnSpc>
                        <a:spcBef>
                          <a:spcPts val="500"/>
                        </a:spcBef>
                        <a:spcAft>
                          <a:spcPts val="50"/>
                        </a:spcAft>
                      </a:pPr>
                      <a:r>
                        <a:rPr lang="en-US" sz="1100" dirty="0">
                          <a:effectLst/>
                        </a:rPr>
                        <a:t>CO₂ Emissions avoided</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pPr marL="0" marR="0">
                        <a:lnSpc>
                          <a:spcPts val="800"/>
                        </a:lnSpc>
                        <a:spcBef>
                          <a:spcPts val="500"/>
                        </a:spcBef>
                        <a:spcAft>
                          <a:spcPts val="50"/>
                        </a:spcAft>
                      </a:pPr>
                      <a:r>
                        <a:rPr lang="en-US" sz="1100" dirty="0">
                          <a:effectLst/>
                        </a:rPr>
                        <a:t>1,059,050 kg / year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pPr marL="0" marR="0">
                        <a:lnSpc>
                          <a:spcPts val="800"/>
                        </a:lnSpc>
                        <a:spcBef>
                          <a:spcPts val="500"/>
                        </a:spcBef>
                        <a:spcAft>
                          <a:spcPts val="50"/>
                        </a:spcAft>
                      </a:pP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pPr marL="0" marR="0">
                        <a:lnSpc>
                          <a:spcPts val="800"/>
                        </a:lnSpc>
                        <a:spcBef>
                          <a:spcPts val="500"/>
                        </a:spcBef>
                        <a:spcAft>
                          <a:spcPts val="50"/>
                        </a:spcAft>
                      </a:pP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1941746923"/>
                  </a:ext>
                </a:extLst>
              </a:tr>
              <a:tr h="225641">
                <a:tc gridSpan="3">
                  <a:txBody>
                    <a:bodyPr/>
                    <a:lstStyle/>
                    <a:p>
                      <a:pPr marL="0" marR="0">
                        <a:lnSpc>
                          <a:spcPts val="800"/>
                        </a:lnSpc>
                        <a:spcBef>
                          <a:spcPts val="500"/>
                        </a:spcBef>
                        <a:spcAft>
                          <a:spcPts val="50"/>
                        </a:spcAft>
                      </a:pPr>
                      <a:r>
                        <a:rPr lang="en-US" sz="1100" dirty="0">
                          <a:effectLst/>
                        </a:rPr>
                        <a:t>PV Generator Module Area</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dirty="0"/>
                    </a:p>
                  </a:txBody>
                  <a:tcPr/>
                </a:tc>
                <a:tc hMerge="1">
                  <a:txBody>
                    <a:bodyPr/>
                    <a:lstStyle/>
                    <a:p>
                      <a:pPr marL="0" marR="0">
                        <a:lnSpc>
                          <a:spcPts val="800"/>
                        </a:lnSpc>
                        <a:spcBef>
                          <a:spcPts val="500"/>
                        </a:spcBef>
                        <a:spcAft>
                          <a:spcPts val="50"/>
                        </a:spcAft>
                      </a:pP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a:txBody>
                    <a:bodyPr/>
                    <a:lstStyle/>
                    <a:p>
                      <a:pPr marL="0" marR="0">
                        <a:lnSpc>
                          <a:spcPct val="115000"/>
                        </a:lnSpc>
                        <a:spcBef>
                          <a:spcPts val="500"/>
                        </a:spcBef>
                        <a:spcAft>
                          <a:spcPts val="1000"/>
                        </a:spcAft>
                      </a:pPr>
                      <a:r>
                        <a:rPr lang="en-US" sz="11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291568905"/>
                  </a:ext>
                </a:extLst>
              </a:tr>
              <a:tr h="283129">
                <a:tc>
                  <a:txBody>
                    <a:bodyPr/>
                    <a:lstStyle/>
                    <a:p>
                      <a:pPr marL="0" marR="0">
                        <a:lnSpc>
                          <a:spcPts val="800"/>
                        </a:lnSpc>
                        <a:spcBef>
                          <a:spcPts val="500"/>
                        </a:spcBef>
                        <a:spcAft>
                          <a:spcPts val="50"/>
                        </a:spcAft>
                      </a:pPr>
                      <a:r>
                        <a:rPr lang="en-US" sz="1100" dirty="0">
                          <a:effectLst/>
                        </a:rPr>
                        <a:t>Name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r>
                        <a:rPr lang="en-US" sz="1100" dirty="0">
                          <a:effectLst/>
                        </a:rPr>
                        <a:t>Module Area 1</a:t>
                      </a:r>
                      <a:endParaRPr lang="en-US" dirty="0"/>
                    </a:p>
                  </a:txBody>
                  <a:tcPr marL="0" marR="0" marT="0" marB="0" anchor="ctr"/>
                </a:tc>
                <a:tc hMerge="1">
                  <a:txBody>
                    <a:bodyPr/>
                    <a:lstStyle/>
                    <a:p>
                      <a:endParaRPr lang="en-US" dirty="0"/>
                    </a:p>
                  </a:txBody>
                  <a:tcPr marL="0" marR="0" marT="0" marB="0" anchor="ctr"/>
                </a:tc>
                <a:tc hMerge="1">
                  <a:txBody>
                    <a:bodyPr/>
                    <a:lstStyle/>
                    <a:p>
                      <a:pPr marL="0" marR="0">
                        <a:lnSpc>
                          <a:spcPts val="800"/>
                        </a:lnSpc>
                        <a:spcBef>
                          <a:spcPts val="500"/>
                        </a:spcBef>
                        <a:spcAft>
                          <a:spcPts val="50"/>
                        </a:spcAft>
                      </a:pP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510075942"/>
                  </a:ext>
                </a:extLst>
              </a:tr>
              <a:tr h="452943">
                <a:tc>
                  <a:txBody>
                    <a:bodyPr/>
                    <a:lstStyle/>
                    <a:p>
                      <a:pPr marL="0" marR="0">
                        <a:lnSpc>
                          <a:spcPts val="800"/>
                        </a:lnSpc>
                        <a:spcBef>
                          <a:spcPts val="500"/>
                        </a:spcBef>
                        <a:spcAft>
                          <a:spcPts val="50"/>
                        </a:spcAft>
                      </a:pPr>
                      <a:r>
                        <a:rPr lang="en-US" sz="1100" dirty="0">
                          <a:effectLst/>
                        </a:rPr>
                        <a:t>PV Modules*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r>
                        <a:rPr lang="en-US" sz="1100" dirty="0">
                          <a:effectLst/>
                        </a:rPr>
                        <a:t>3040 x CSG330WS2</a:t>
                      </a:r>
                      <a:endParaRPr lang="en-US" dirty="0"/>
                    </a:p>
                  </a:txBody>
                  <a:tcPr marL="0" marR="0" marT="0" marB="0" anchor="ctr"/>
                </a:tc>
                <a:tc hMerge="1">
                  <a:txBody>
                    <a:bodyPr/>
                    <a:lstStyle/>
                    <a:p>
                      <a:endParaRPr lang="en-US" dirty="0"/>
                    </a:p>
                  </a:txBody>
                  <a:tcPr marL="0" marR="0" marT="0" marB="0" anchor="ctr"/>
                </a:tc>
                <a:tc hMerge="1">
                  <a:txBody>
                    <a:bodyPr/>
                    <a:lstStyle/>
                    <a:p>
                      <a:pPr marL="0" marR="0">
                        <a:lnSpc>
                          <a:spcPts val="800"/>
                        </a:lnSpc>
                        <a:spcBef>
                          <a:spcPts val="500"/>
                        </a:spcBef>
                        <a:spcAft>
                          <a:spcPts val="50"/>
                        </a:spcAft>
                      </a:pP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809915943"/>
                  </a:ext>
                </a:extLst>
              </a:tr>
              <a:tr h="509547">
                <a:tc>
                  <a:txBody>
                    <a:bodyPr/>
                    <a:lstStyle/>
                    <a:p>
                      <a:pPr marL="0" marR="0">
                        <a:lnSpc>
                          <a:spcPts val="800"/>
                        </a:lnSpc>
                        <a:spcBef>
                          <a:spcPts val="500"/>
                        </a:spcBef>
                        <a:spcAft>
                          <a:spcPts val="50"/>
                        </a:spcAft>
                      </a:pPr>
                      <a:r>
                        <a:rPr lang="en-US" sz="1100" dirty="0">
                          <a:effectLst/>
                        </a:rPr>
                        <a:t>Manufacturer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r>
                        <a:rPr lang="en-US" sz="1100" dirty="0">
                          <a:effectLst/>
                        </a:rPr>
                        <a:t>CSG </a:t>
                      </a:r>
                      <a:r>
                        <a:rPr lang="en-US" sz="1100" dirty="0" err="1">
                          <a:effectLst/>
                        </a:rPr>
                        <a:t>PVTech</a:t>
                      </a:r>
                      <a:r>
                        <a:rPr lang="en-US" sz="1100" dirty="0">
                          <a:effectLst/>
                        </a:rPr>
                        <a:t> Co., Ltd.</a:t>
                      </a:r>
                      <a:endParaRPr lang="en-US" dirty="0"/>
                    </a:p>
                  </a:txBody>
                  <a:tcPr marL="0" marR="0" marT="0" marB="0" anchor="ctr"/>
                </a:tc>
                <a:tc hMerge="1">
                  <a:txBody>
                    <a:bodyPr/>
                    <a:lstStyle/>
                    <a:p>
                      <a:endParaRPr lang="en-US" dirty="0"/>
                    </a:p>
                  </a:txBody>
                  <a:tcPr marL="0" marR="0" marT="0" marB="0" anchor="ctr"/>
                </a:tc>
                <a:tc hMerge="1">
                  <a:txBody>
                    <a:bodyPr/>
                    <a:lstStyle/>
                    <a:p>
                      <a:pPr marL="0" marR="0">
                        <a:lnSpc>
                          <a:spcPts val="800"/>
                        </a:lnSpc>
                        <a:spcBef>
                          <a:spcPts val="500"/>
                        </a:spcBef>
                        <a:spcAft>
                          <a:spcPts val="50"/>
                        </a:spcAft>
                      </a:pP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795801076"/>
                  </a:ext>
                </a:extLst>
              </a:tr>
              <a:tr h="209899">
                <a:tc>
                  <a:txBody>
                    <a:bodyPr/>
                    <a:lstStyle/>
                    <a:p>
                      <a:pPr marL="0" marR="0">
                        <a:lnSpc>
                          <a:spcPts val="800"/>
                        </a:lnSpc>
                        <a:spcBef>
                          <a:spcPts val="500"/>
                        </a:spcBef>
                        <a:spcAft>
                          <a:spcPts val="50"/>
                        </a:spcAft>
                      </a:pPr>
                      <a:r>
                        <a:rPr lang="en-US" sz="1100" dirty="0">
                          <a:effectLst/>
                        </a:rPr>
                        <a:t>Inclination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r>
                        <a:rPr lang="en-US" sz="1100" dirty="0">
                          <a:effectLst/>
                        </a:rPr>
                        <a:t>30 °</a:t>
                      </a:r>
                      <a:endParaRPr lang="en-US" dirty="0"/>
                    </a:p>
                  </a:txBody>
                  <a:tcPr marL="0" marR="0" marT="0" marB="0" anchor="ctr"/>
                </a:tc>
                <a:tc hMerge="1">
                  <a:txBody>
                    <a:bodyPr/>
                    <a:lstStyle/>
                    <a:p>
                      <a:endParaRPr lang="en-US" dirty="0"/>
                    </a:p>
                  </a:txBody>
                  <a:tcPr marL="0" marR="0" marT="0" marB="0" anchor="ctr"/>
                </a:tc>
                <a:tc hMerge="1">
                  <a:txBody>
                    <a:bodyPr/>
                    <a:lstStyle/>
                    <a:p>
                      <a:pPr marL="0" marR="0">
                        <a:lnSpc>
                          <a:spcPts val="800"/>
                        </a:lnSpc>
                        <a:spcBef>
                          <a:spcPts val="500"/>
                        </a:spcBef>
                        <a:spcAft>
                          <a:spcPts val="50"/>
                        </a:spcAft>
                      </a:pP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4276503703"/>
                  </a:ext>
                </a:extLst>
              </a:tr>
              <a:tr h="283129">
                <a:tc>
                  <a:txBody>
                    <a:bodyPr/>
                    <a:lstStyle/>
                    <a:p>
                      <a:pPr marL="0" marR="0">
                        <a:lnSpc>
                          <a:spcPts val="800"/>
                        </a:lnSpc>
                        <a:spcBef>
                          <a:spcPts val="500"/>
                        </a:spcBef>
                        <a:spcAft>
                          <a:spcPts val="50"/>
                        </a:spcAft>
                      </a:pPr>
                      <a:r>
                        <a:rPr lang="en-US" sz="1100" dirty="0">
                          <a:effectLst/>
                        </a:rPr>
                        <a:t>Orientation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r>
                        <a:rPr lang="en-US" sz="1100" dirty="0">
                          <a:effectLst/>
                        </a:rPr>
                        <a:t>South (180 °)</a:t>
                      </a:r>
                      <a:endParaRPr lang="en-US" dirty="0"/>
                    </a:p>
                  </a:txBody>
                  <a:tcPr marL="0" marR="0" marT="0" marB="0" anchor="ctr"/>
                </a:tc>
                <a:tc hMerge="1">
                  <a:txBody>
                    <a:bodyPr/>
                    <a:lstStyle/>
                    <a:p>
                      <a:endParaRPr lang="en-US" dirty="0"/>
                    </a:p>
                  </a:txBody>
                  <a:tcPr marL="0" marR="0" marT="0" marB="0" anchor="ctr"/>
                </a:tc>
                <a:tc hMerge="1">
                  <a:txBody>
                    <a:bodyPr/>
                    <a:lstStyle/>
                    <a:p>
                      <a:pPr marL="0" marR="0">
                        <a:lnSpc>
                          <a:spcPts val="800"/>
                        </a:lnSpc>
                        <a:spcBef>
                          <a:spcPts val="500"/>
                        </a:spcBef>
                        <a:spcAft>
                          <a:spcPts val="50"/>
                        </a:spcAft>
                      </a:pP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3748539640"/>
                  </a:ext>
                </a:extLst>
              </a:tr>
              <a:tr h="509547">
                <a:tc>
                  <a:txBody>
                    <a:bodyPr/>
                    <a:lstStyle/>
                    <a:p>
                      <a:pPr marL="0" marR="0">
                        <a:lnSpc>
                          <a:spcPts val="800"/>
                        </a:lnSpc>
                        <a:spcBef>
                          <a:spcPts val="500"/>
                        </a:spcBef>
                        <a:spcAft>
                          <a:spcPts val="50"/>
                        </a:spcAft>
                      </a:pPr>
                      <a:r>
                        <a:rPr lang="en-US" sz="1100" dirty="0">
                          <a:effectLst/>
                        </a:rPr>
                        <a:t>Installation Type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r>
                        <a:rPr lang="en-US" sz="1100" dirty="0">
                          <a:effectLst/>
                        </a:rPr>
                        <a:t>Mounted - Open Space</a:t>
                      </a:r>
                      <a:endParaRPr lang="en-US" dirty="0"/>
                    </a:p>
                  </a:txBody>
                  <a:tcPr marL="0" marR="0" marT="0" marB="0" anchor="ctr"/>
                </a:tc>
                <a:tc hMerge="1">
                  <a:txBody>
                    <a:bodyPr/>
                    <a:lstStyle/>
                    <a:p>
                      <a:endParaRPr lang="en-US" dirty="0"/>
                    </a:p>
                  </a:txBody>
                  <a:tcPr marL="0" marR="0" marT="0" marB="0" anchor="ctr"/>
                </a:tc>
                <a:tc hMerge="1">
                  <a:txBody>
                    <a:bodyPr/>
                    <a:lstStyle/>
                    <a:p>
                      <a:pPr marL="0" marR="0">
                        <a:lnSpc>
                          <a:spcPts val="800"/>
                        </a:lnSpc>
                        <a:spcBef>
                          <a:spcPts val="500"/>
                        </a:spcBef>
                        <a:spcAft>
                          <a:spcPts val="50"/>
                        </a:spcAft>
                      </a:pP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3105684755"/>
                  </a:ext>
                </a:extLst>
              </a:tr>
              <a:tr h="226525">
                <a:tc>
                  <a:txBody>
                    <a:bodyPr/>
                    <a:lstStyle/>
                    <a:p>
                      <a:pPr marL="0" marR="0">
                        <a:lnSpc>
                          <a:spcPts val="800"/>
                        </a:lnSpc>
                        <a:spcBef>
                          <a:spcPts val="500"/>
                        </a:spcBef>
                        <a:spcAft>
                          <a:spcPts val="50"/>
                        </a:spcAft>
                      </a:pPr>
                      <a:r>
                        <a:rPr lang="en-US" sz="1100" dirty="0">
                          <a:effectLst/>
                        </a:rPr>
                        <a:t>PV Generator Surface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3">
                  <a:txBody>
                    <a:bodyPr/>
                    <a:lstStyle/>
                    <a:p>
                      <a:r>
                        <a:rPr lang="en-US" sz="1100" dirty="0">
                          <a:effectLst/>
                        </a:rPr>
                        <a:t>5,898.7 m²</a:t>
                      </a:r>
                      <a:endParaRPr lang="en-US" dirty="0"/>
                    </a:p>
                  </a:txBody>
                  <a:tcPr marL="0" marR="0" marT="0" marB="0" anchor="ctr"/>
                </a:tc>
                <a:tc hMerge="1">
                  <a:txBody>
                    <a:bodyPr/>
                    <a:lstStyle/>
                    <a:p>
                      <a:endParaRPr lang="en-US" dirty="0"/>
                    </a:p>
                  </a:txBody>
                  <a:tcPr marL="0" marR="0" marT="0" marB="0" anchor="ctr"/>
                </a:tc>
                <a:tc hMerge="1">
                  <a:txBody>
                    <a:bodyPr/>
                    <a:lstStyle/>
                    <a:p>
                      <a:pPr marL="0" marR="0">
                        <a:lnSpc>
                          <a:spcPts val="800"/>
                        </a:lnSpc>
                        <a:spcBef>
                          <a:spcPts val="500"/>
                        </a:spcBef>
                        <a:spcAft>
                          <a:spcPts val="50"/>
                        </a:spcAft>
                      </a:pP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253348402"/>
                  </a:ext>
                </a:extLst>
              </a:tr>
            </a:tbl>
          </a:graphicData>
        </a:graphic>
      </p:graphicFrame>
    </p:spTree>
    <p:extLst>
      <p:ext uri="{BB962C8B-B14F-4D97-AF65-F5344CB8AC3E}">
        <p14:creationId xmlns:p14="http://schemas.microsoft.com/office/powerpoint/2010/main" val="656406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1960B232-5FEF-4175-841A-983CA943A59D}"/>
              </a:ext>
            </a:extLst>
          </p:cNvPr>
          <p:cNvGraphicFramePr>
            <a:graphicFrameLocks noGrp="1"/>
          </p:cNvGraphicFramePr>
          <p:nvPr>
            <p:extLst>
              <p:ext uri="{D42A27DB-BD31-4B8C-83A1-F6EECF244321}">
                <p14:modId xmlns:p14="http://schemas.microsoft.com/office/powerpoint/2010/main" val="2029004047"/>
              </p:ext>
            </p:extLst>
          </p:nvPr>
        </p:nvGraphicFramePr>
        <p:xfrm>
          <a:off x="2905126" y="513241"/>
          <a:ext cx="7848600" cy="1915633"/>
        </p:xfrm>
        <a:graphic>
          <a:graphicData uri="http://schemas.openxmlformats.org/drawingml/2006/table">
            <a:tbl>
              <a:tblPr firstRow="1" firstCol="1" bandRow="1">
                <a:tableStyleId>{5C22544A-7EE6-4342-B048-85BDC9FD1C3A}</a:tableStyleId>
              </a:tblPr>
              <a:tblGrid>
                <a:gridCol w="2600324">
                  <a:extLst>
                    <a:ext uri="{9D8B030D-6E8A-4147-A177-3AD203B41FA5}">
                      <a16:colId xmlns:a16="http://schemas.microsoft.com/office/drawing/2014/main" val="4082146218"/>
                    </a:ext>
                  </a:extLst>
                </a:gridCol>
                <a:gridCol w="5048482">
                  <a:extLst>
                    <a:ext uri="{9D8B030D-6E8A-4147-A177-3AD203B41FA5}">
                      <a16:colId xmlns:a16="http://schemas.microsoft.com/office/drawing/2014/main" val="769521960"/>
                    </a:ext>
                  </a:extLst>
                </a:gridCol>
                <a:gridCol w="199794">
                  <a:extLst>
                    <a:ext uri="{9D8B030D-6E8A-4147-A177-3AD203B41FA5}">
                      <a16:colId xmlns:a16="http://schemas.microsoft.com/office/drawing/2014/main" val="996207168"/>
                    </a:ext>
                  </a:extLst>
                </a:gridCol>
              </a:tblGrid>
              <a:tr h="248955">
                <a:tc gridSpan="2">
                  <a:txBody>
                    <a:bodyPr/>
                    <a:lstStyle/>
                    <a:p>
                      <a:pPr marL="0" marR="0" algn="l">
                        <a:lnSpc>
                          <a:spcPts val="800"/>
                        </a:lnSpc>
                        <a:spcBef>
                          <a:spcPts val="500"/>
                        </a:spcBef>
                        <a:spcAft>
                          <a:spcPts val="50"/>
                        </a:spcAft>
                      </a:pPr>
                      <a:r>
                        <a:rPr lang="en-US" sz="1100" dirty="0">
                          <a:effectLst/>
                        </a:rPr>
                        <a:t>Inverter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gn="l">
                        <a:lnSpc>
                          <a:spcPct val="115000"/>
                        </a:lnSpc>
                        <a:spcBef>
                          <a:spcPts val="500"/>
                        </a:spcBef>
                        <a:spcAft>
                          <a:spcPts val="1000"/>
                        </a:spcAft>
                      </a:pPr>
                      <a:r>
                        <a:rPr lang="en-US" sz="11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1229029900"/>
                  </a:ext>
                </a:extLst>
              </a:tr>
              <a:tr h="339373">
                <a:tc>
                  <a:txBody>
                    <a:bodyPr/>
                    <a:lstStyle/>
                    <a:p>
                      <a:pPr marL="0" marR="0" algn="l">
                        <a:lnSpc>
                          <a:spcPts val="800"/>
                        </a:lnSpc>
                        <a:spcBef>
                          <a:spcPts val="500"/>
                        </a:spcBef>
                        <a:spcAft>
                          <a:spcPts val="50"/>
                        </a:spcAft>
                      </a:pPr>
                      <a:r>
                        <a:rPr lang="en-US" sz="1100" dirty="0">
                          <a:effectLst/>
                        </a:rPr>
                        <a:t>Module Area</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gn="l">
                        <a:lnSpc>
                          <a:spcPts val="800"/>
                        </a:lnSpc>
                        <a:spcBef>
                          <a:spcPts val="500"/>
                        </a:spcBef>
                        <a:spcAft>
                          <a:spcPts val="50"/>
                        </a:spcAft>
                      </a:pPr>
                      <a:r>
                        <a:rPr lang="en-US" sz="1100" dirty="0">
                          <a:effectLst/>
                        </a:rPr>
                        <a:t>Module Area 1</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2367440039"/>
                  </a:ext>
                </a:extLst>
              </a:tr>
              <a:tr h="232883">
                <a:tc>
                  <a:txBody>
                    <a:bodyPr/>
                    <a:lstStyle/>
                    <a:p>
                      <a:pPr marL="0" marR="0" algn="l">
                        <a:lnSpc>
                          <a:spcPts val="800"/>
                        </a:lnSpc>
                        <a:spcBef>
                          <a:spcPts val="500"/>
                        </a:spcBef>
                        <a:spcAft>
                          <a:spcPts val="50"/>
                        </a:spcAft>
                      </a:pPr>
                      <a:r>
                        <a:rPr lang="en-US" sz="1100" dirty="0">
                          <a:effectLst/>
                        </a:rPr>
                        <a:t>Inverter 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gn="l">
                        <a:lnSpc>
                          <a:spcPts val="800"/>
                        </a:lnSpc>
                        <a:spcBef>
                          <a:spcPts val="500"/>
                        </a:spcBef>
                        <a:spcAft>
                          <a:spcPts val="50"/>
                        </a:spcAft>
                      </a:pPr>
                      <a:r>
                        <a:rPr lang="en-US" sz="1100" dirty="0">
                          <a:effectLst/>
                        </a:rPr>
                        <a:t>20 x Sunny Boy 50Kw</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2290932601"/>
                  </a:ext>
                </a:extLst>
              </a:tr>
              <a:tr h="232883">
                <a:tc>
                  <a:txBody>
                    <a:bodyPr/>
                    <a:lstStyle/>
                    <a:p>
                      <a:pPr marL="0" marR="0" algn="l">
                        <a:lnSpc>
                          <a:spcPts val="800"/>
                        </a:lnSpc>
                        <a:spcBef>
                          <a:spcPts val="500"/>
                        </a:spcBef>
                        <a:spcAft>
                          <a:spcPts val="50"/>
                        </a:spcAft>
                      </a:pPr>
                      <a:r>
                        <a:rPr lang="en-US" sz="1100" dirty="0">
                          <a:effectLst/>
                        </a:rPr>
                        <a:t>Manufacturer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gn="l">
                        <a:lnSpc>
                          <a:spcPts val="800"/>
                        </a:lnSpc>
                        <a:spcBef>
                          <a:spcPts val="500"/>
                        </a:spcBef>
                        <a:spcAft>
                          <a:spcPts val="50"/>
                        </a:spcAft>
                      </a:pPr>
                      <a:r>
                        <a:rPr lang="en-US" sz="1100" dirty="0">
                          <a:effectLst/>
                        </a:rPr>
                        <a:t>SMA America, Inc.</a:t>
                      </a:r>
                      <a:endParaRPr lang="en-US" sz="6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3640390836"/>
                  </a:ext>
                </a:extLst>
              </a:tr>
              <a:tr h="861539">
                <a:tc>
                  <a:txBody>
                    <a:bodyPr/>
                    <a:lstStyle/>
                    <a:p>
                      <a:pPr marL="0" marR="0" algn="l">
                        <a:lnSpc>
                          <a:spcPts val="800"/>
                        </a:lnSpc>
                        <a:spcBef>
                          <a:spcPts val="500"/>
                        </a:spcBef>
                        <a:spcAft>
                          <a:spcPts val="50"/>
                        </a:spcAft>
                      </a:pPr>
                      <a:r>
                        <a:rPr lang="en-US" sz="1100" dirty="0">
                          <a:effectLst/>
                        </a:rPr>
                        <a:t>Configuration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gn="l">
                        <a:lnSpc>
                          <a:spcPts val="800"/>
                        </a:lnSpc>
                        <a:spcBef>
                          <a:spcPts val="500"/>
                        </a:spcBef>
                        <a:spcAft>
                          <a:spcPts val="50"/>
                        </a:spcAft>
                      </a:pPr>
                      <a:r>
                        <a:rPr lang="en-US" sz="1100" dirty="0">
                          <a:effectLst/>
                        </a:rPr>
                        <a:t>MPP 1: 2 x 19 | MPP 2: 2 x 19 | MPP 3: 2 x 19 | MPP 4: 2 x 19 | MPP 5: free | MPP 6: free</a:t>
                      </a:r>
                    </a:p>
                    <a:p>
                      <a:pPr marL="0" marR="0" algn="l">
                        <a:lnSpc>
                          <a:spcPts val="800"/>
                        </a:lnSpc>
                        <a:spcBef>
                          <a:spcPts val="500"/>
                        </a:spcBef>
                        <a:spcAft>
                          <a:spcPts val="50"/>
                        </a:spcAft>
                      </a:pPr>
                      <a:r>
                        <a:rPr lang="en-US" sz="11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4026766813"/>
                  </a:ext>
                </a:extLst>
              </a:tr>
            </a:tbl>
          </a:graphicData>
        </a:graphic>
      </p:graphicFrame>
      <p:sp>
        <p:nvSpPr>
          <p:cNvPr id="8" name="Rectangle 1">
            <a:extLst>
              <a:ext uri="{FF2B5EF4-FFF2-40B4-BE49-F238E27FC236}">
                <a16:creationId xmlns:a16="http://schemas.microsoft.com/office/drawing/2014/main" id="{973EFC14-BE98-43B9-8C70-D577B62C4640}"/>
              </a:ext>
            </a:extLst>
          </p:cNvPr>
          <p:cNvSpPr>
            <a:spLocks noChangeArrowheads="1"/>
          </p:cNvSpPr>
          <p:nvPr/>
        </p:nvSpPr>
        <p:spPr bwMode="auto">
          <a:xfrm>
            <a:off x="5529263" y="30178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Table 11">
            <a:extLst>
              <a:ext uri="{FF2B5EF4-FFF2-40B4-BE49-F238E27FC236}">
                <a16:creationId xmlns:a16="http://schemas.microsoft.com/office/drawing/2014/main" id="{BD783531-724F-40F8-BB50-695E86C22B08}"/>
              </a:ext>
            </a:extLst>
          </p:cNvPr>
          <p:cNvGraphicFramePr>
            <a:graphicFrameLocks noGrp="1"/>
          </p:cNvGraphicFramePr>
          <p:nvPr>
            <p:extLst>
              <p:ext uri="{D42A27DB-BD31-4B8C-83A1-F6EECF244321}">
                <p14:modId xmlns:p14="http://schemas.microsoft.com/office/powerpoint/2010/main" val="296459599"/>
              </p:ext>
            </p:extLst>
          </p:nvPr>
        </p:nvGraphicFramePr>
        <p:xfrm>
          <a:off x="2905126" y="3562167"/>
          <a:ext cx="7848599" cy="2181409"/>
        </p:xfrm>
        <a:graphic>
          <a:graphicData uri="http://schemas.openxmlformats.org/drawingml/2006/table">
            <a:tbl>
              <a:tblPr firstRow="1" firstCol="1" bandRow="1">
                <a:tableStyleId>{5C22544A-7EE6-4342-B048-85BDC9FD1C3A}</a:tableStyleId>
              </a:tblPr>
              <a:tblGrid>
                <a:gridCol w="5972174">
                  <a:extLst>
                    <a:ext uri="{9D8B030D-6E8A-4147-A177-3AD203B41FA5}">
                      <a16:colId xmlns:a16="http://schemas.microsoft.com/office/drawing/2014/main" val="4179552651"/>
                    </a:ext>
                  </a:extLst>
                </a:gridCol>
                <a:gridCol w="1800225">
                  <a:extLst>
                    <a:ext uri="{9D8B030D-6E8A-4147-A177-3AD203B41FA5}">
                      <a16:colId xmlns:a16="http://schemas.microsoft.com/office/drawing/2014/main" val="2778505575"/>
                    </a:ext>
                  </a:extLst>
                </a:gridCol>
                <a:gridCol w="76200">
                  <a:extLst>
                    <a:ext uri="{9D8B030D-6E8A-4147-A177-3AD203B41FA5}">
                      <a16:colId xmlns:a16="http://schemas.microsoft.com/office/drawing/2014/main" val="1509360214"/>
                    </a:ext>
                  </a:extLst>
                </a:gridCol>
              </a:tblGrid>
              <a:tr h="309604">
                <a:tc>
                  <a:txBody>
                    <a:bodyPr/>
                    <a:lstStyle/>
                    <a:p>
                      <a:pPr marL="0" marR="0">
                        <a:lnSpc>
                          <a:spcPts val="800"/>
                        </a:lnSpc>
                        <a:spcBef>
                          <a:spcPts val="500"/>
                        </a:spcBef>
                        <a:spcAft>
                          <a:spcPts val="50"/>
                        </a:spcAft>
                      </a:pPr>
                      <a:r>
                        <a:rPr lang="en-US" sz="1100" dirty="0">
                          <a:effectLst/>
                        </a:rPr>
                        <a:t>AC Mains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r>
                        <a:rPr lang="en-US" sz="1100" dirty="0">
                          <a:effectLst/>
                        </a:rPr>
                        <a:t> </a:t>
                      </a:r>
                      <a:endParaRPr lang="en-US" sz="1100" dirty="0"/>
                    </a:p>
                  </a:txBody>
                  <a:tcPr marL="0" marR="0" marT="0" marB="0" anchor="ctr"/>
                </a:tc>
                <a:tc hMerge="1">
                  <a:txBody>
                    <a:bodyPr/>
                    <a:lstStyle/>
                    <a:p>
                      <a:pPr marL="0" marR="0">
                        <a:lnSpc>
                          <a:spcPct val="115000"/>
                        </a:lnSpc>
                        <a:spcBef>
                          <a:spcPts val="500"/>
                        </a:spcBef>
                        <a:spcAft>
                          <a:spcPts val="1000"/>
                        </a:spcAft>
                      </a:pPr>
                      <a:r>
                        <a:rPr lang="en-US" sz="800" dirty="0">
                          <a:effectLst/>
                        </a:rPr>
                        <a:t> </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3390361813"/>
                  </a:ext>
                </a:extLst>
              </a:tr>
              <a:tr h="226424">
                <a:tc>
                  <a:txBody>
                    <a:bodyPr/>
                    <a:lstStyle/>
                    <a:p>
                      <a:pPr marL="0" marR="0">
                        <a:lnSpc>
                          <a:spcPts val="800"/>
                        </a:lnSpc>
                        <a:spcBef>
                          <a:spcPts val="500"/>
                        </a:spcBef>
                        <a:spcAft>
                          <a:spcPts val="50"/>
                        </a:spcAft>
                      </a:pPr>
                      <a:r>
                        <a:rPr lang="en-US" sz="1100" dirty="0">
                          <a:effectLst/>
                        </a:rPr>
                        <a:t>Number of Phases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a:effectLst/>
                        </a:rPr>
                        <a:t>3</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758948190"/>
                  </a:ext>
                </a:extLst>
              </a:tr>
              <a:tr h="381702">
                <a:tc>
                  <a:txBody>
                    <a:bodyPr/>
                    <a:lstStyle/>
                    <a:p>
                      <a:pPr marL="0" marR="0">
                        <a:lnSpc>
                          <a:spcPts val="800"/>
                        </a:lnSpc>
                        <a:spcBef>
                          <a:spcPts val="500"/>
                        </a:spcBef>
                        <a:spcAft>
                          <a:spcPts val="50"/>
                        </a:spcAft>
                      </a:pPr>
                      <a:r>
                        <a:rPr lang="en-US" sz="1100" dirty="0">
                          <a:effectLst/>
                        </a:rPr>
                        <a:t>Mains Voltage (1-phase)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a:effectLst/>
                        </a:rPr>
                        <a:t>230 V</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3011217730"/>
                  </a:ext>
                </a:extLst>
              </a:tr>
              <a:tr h="381702">
                <a:tc>
                  <a:txBody>
                    <a:bodyPr/>
                    <a:lstStyle/>
                    <a:p>
                      <a:pPr marL="0" marR="0">
                        <a:lnSpc>
                          <a:spcPts val="800"/>
                        </a:lnSpc>
                        <a:spcBef>
                          <a:spcPts val="500"/>
                        </a:spcBef>
                        <a:spcAft>
                          <a:spcPts val="50"/>
                        </a:spcAft>
                      </a:pPr>
                      <a:r>
                        <a:rPr lang="en-US" sz="1100" dirty="0">
                          <a:effectLst/>
                        </a:rPr>
                        <a:t>Displacement Power Factor (cos phi)</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dirty="0">
                          <a:effectLst/>
                        </a:rPr>
                        <a:t>+/- 1</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3369592322"/>
                  </a:ext>
                </a:extLst>
              </a:tr>
              <a:tr h="309604">
                <a:tc gridSpan="2">
                  <a:txBody>
                    <a:bodyPr/>
                    <a:lstStyle/>
                    <a:p>
                      <a:pPr marL="0" marR="0">
                        <a:lnSpc>
                          <a:spcPts val="800"/>
                        </a:lnSpc>
                        <a:spcBef>
                          <a:spcPts val="500"/>
                        </a:spcBef>
                        <a:spcAft>
                          <a:spcPts val="50"/>
                        </a:spcAft>
                      </a:pPr>
                      <a:r>
                        <a:rPr lang="en-US" sz="1100" dirty="0">
                          <a:effectLst/>
                        </a:rPr>
                        <a:t>Cable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nSpc>
                          <a:spcPct val="115000"/>
                        </a:lnSpc>
                        <a:spcBef>
                          <a:spcPts val="500"/>
                        </a:spcBef>
                        <a:spcAft>
                          <a:spcPts val="1000"/>
                        </a:spcAft>
                      </a:pPr>
                      <a:r>
                        <a:rPr lang="en-US" sz="1100" dirty="0">
                          <a:effectLst/>
                        </a:rPr>
                        <a:t>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1156612080"/>
                  </a:ext>
                </a:extLst>
              </a:tr>
              <a:tr h="572373">
                <a:tc>
                  <a:txBody>
                    <a:bodyPr/>
                    <a:lstStyle/>
                    <a:p>
                      <a:pPr marL="0" marR="0">
                        <a:lnSpc>
                          <a:spcPts val="800"/>
                        </a:lnSpc>
                        <a:spcBef>
                          <a:spcPts val="500"/>
                        </a:spcBef>
                        <a:spcAft>
                          <a:spcPts val="50"/>
                        </a:spcAft>
                      </a:pPr>
                      <a:r>
                        <a:rPr lang="en-US" sz="1100" dirty="0">
                          <a:effectLst/>
                        </a:rPr>
                        <a:t>Total Loss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dirty="0">
                          <a:effectLst/>
                        </a:rPr>
                        <a:t>0.03 %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4184631008"/>
                  </a:ext>
                </a:extLst>
              </a:tr>
            </a:tbl>
          </a:graphicData>
        </a:graphic>
      </p:graphicFrame>
    </p:spTree>
    <p:extLst>
      <p:ext uri="{BB962C8B-B14F-4D97-AF65-F5344CB8AC3E}">
        <p14:creationId xmlns:p14="http://schemas.microsoft.com/office/powerpoint/2010/main" val="2213576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D52F219C-3F55-4909-8794-D4C5B19A25C8}"/>
              </a:ext>
            </a:extLst>
          </p:cNvPr>
          <p:cNvGraphicFramePr>
            <a:graphicFrameLocks noGrp="1"/>
          </p:cNvGraphicFramePr>
          <p:nvPr>
            <p:ph idx="1"/>
            <p:extLst>
              <p:ext uri="{D42A27DB-BD31-4B8C-83A1-F6EECF244321}">
                <p14:modId xmlns:p14="http://schemas.microsoft.com/office/powerpoint/2010/main" val="2014791631"/>
              </p:ext>
            </p:extLst>
          </p:nvPr>
        </p:nvGraphicFramePr>
        <p:xfrm>
          <a:off x="3343274" y="1176748"/>
          <a:ext cx="6381751" cy="2934184"/>
        </p:xfrm>
        <a:graphic>
          <a:graphicData uri="http://schemas.openxmlformats.org/drawingml/2006/table">
            <a:tbl>
              <a:tblPr firstRow="1" firstCol="1" bandRow="1">
                <a:tableStyleId>{5C22544A-7EE6-4342-B048-85BDC9FD1C3A}</a:tableStyleId>
              </a:tblPr>
              <a:tblGrid>
                <a:gridCol w="5057775">
                  <a:extLst>
                    <a:ext uri="{9D8B030D-6E8A-4147-A177-3AD203B41FA5}">
                      <a16:colId xmlns:a16="http://schemas.microsoft.com/office/drawing/2014/main" val="3875350371"/>
                    </a:ext>
                  </a:extLst>
                </a:gridCol>
                <a:gridCol w="1161522">
                  <a:extLst>
                    <a:ext uri="{9D8B030D-6E8A-4147-A177-3AD203B41FA5}">
                      <a16:colId xmlns:a16="http://schemas.microsoft.com/office/drawing/2014/main" val="2010597261"/>
                    </a:ext>
                  </a:extLst>
                </a:gridCol>
                <a:gridCol w="162454">
                  <a:extLst>
                    <a:ext uri="{9D8B030D-6E8A-4147-A177-3AD203B41FA5}">
                      <a16:colId xmlns:a16="http://schemas.microsoft.com/office/drawing/2014/main" val="2281314126"/>
                    </a:ext>
                  </a:extLst>
                </a:gridCol>
              </a:tblGrid>
              <a:tr h="155379">
                <a:tc gridSpan="2">
                  <a:txBody>
                    <a:bodyPr/>
                    <a:lstStyle/>
                    <a:p>
                      <a:pPr marL="0" marR="0">
                        <a:lnSpc>
                          <a:spcPts val="800"/>
                        </a:lnSpc>
                        <a:spcBef>
                          <a:spcPts val="500"/>
                        </a:spcBef>
                        <a:spcAft>
                          <a:spcPts val="50"/>
                        </a:spcAft>
                      </a:pPr>
                      <a:r>
                        <a:rPr lang="en-US" sz="1100">
                          <a:effectLst/>
                        </a:rPr>
                        <a:t>PV System</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nSpc>
                          <a:spcPct val="115000"/>
                        </a:lnSpc>
                        <a:spcBef>
                          <a:spcPts val="500"/>
                        </a:spcBef>
                        <a:spcAft>
                          <a:spcPts val="1000"/>
                        </a:spcAft>
                      </a:pPr>
                      <a:r>
                        <a:rPr lang="en-US" sz="1100">
                          <a:effectLst/>
                        </a:rPr>
                        <a:t>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3794599678"/>
                  </a:ext>
                </a:extLst>
              </a:tr>
              <a:tr h="344278">
                <a:tc>
                  <a:txBody>
                    <a:bodyPr/>
                    <a:lstStyle/>
                    <a:p>
                      <a:pPr marL="0" marR="0">
                        <a:lnSpc>
                          <a:spcPts val="800"/>
                        </a:lnSpc>
                        <a:spcBef>
                          <a:spcPts val="500"/>
                        </a:spcBef>
                        <a:spcAft>
                          <a:spcPts val="50"/>
                        </a:spcAft>
                      </a:pPr>
                      <a:r>
                        <a:rPr lang="en-US" sz="1100" dirty="0">
                          <a:effectLst/>
                        </a:rPr>
                        <a:t>PV Generator Output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dirty="0">
                          <a:effectLst/>
                        </a:rPr>
                        <a:t>1003.2 </a:t>
                      </a:r>
                      <a:r>
                        <a:rPr lang="en-US" sz="1100" dirty="0" err="1">
                          <a:effectLst/>
                        </a:rPr>
                        <a:t>kWp</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57841424"/>
                  </a:ext>
                </a:extLst>
              </a:tr>
              <a:tr h="413107">
                <a:tc>
                  <a:txBody>
                    <a:bodyPr/>
                    <a:lstStyle/>
                    <a:p>
                      <a:pPr marL="0" marR="0">
                        <a:lnSpc>
                          <a:spcPts val="800"/>
                        </a:lnSpc>
                        <a:spcBef>
                          <a:spcPts val="500"/>
                        </a:spcBef>
                        <a:spcAft>
                          <a:spcPts val="50"/>
                        </a:spcAft>
                      </a:pPr>
                      <a:r>
                        <a:rPr lang="en-US" sz="1100" dirty="0">
                          <a:effectLst/>
                        </a:rPr>
                        <a:t>Spec. Annual Yield</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dirty="0">
                          <a:effectLst/>
                        </a:rPr>
                        <a:t>1,759.52 kWh/</a:t>
                      </a:r>
                      <a:r>
                        <a:rPr lang="en-US" sz="1100" dirty="0" err="1">
                          <a:effectLst/>
                        </a:rPr>
                        <a:t>kWp</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1104899536"/>
                  </a:ext>
                </a:extLst>
              </a:tr>
              <a:tr h="206620">
                <a:tc>
                  <a:txBody>
                    <a:bodyPr/>
                    <a:lstStyle/>
                    <a:p>
                      <a:pPr marL="0" marR="0">
                        <a:lnSpc>
                          <a:spcPts val="800"/>
                        </a:lnSpc>
                        <a:spcBef>
                          <a:spcPts val="500"/>
                        </a:spcBef>
                        <a:spcAft>
                          <a:spcPts val="50"/>
                        </a:spcAft>
                      </a:pPr>
                      <a:r>
                        <a:rPr lang="en-US" sz="1100" dirty="0">
                          <a:effectLst/>
                        </a:rPr>
                        <a:t>Performance Ratio (PR)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dirty="0">
                          <a:effectLst/>
                        </a:rPr>
                        <a:t>79.7 %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4161714691"/>
                  </a:ext>
                </a:extLst>
              </a:tr>
              <a:tr h="481938">
                <a:tc>
                  <a:txBody>
                    <a:bodyPr/>
                    <a:lstStyle/>
                    <a:p>
                      <a:pPr marL="0" marR="0">
                        <a:lnSpc>
                          <a:spcPts val="800"/>
                        </a:lnSpc>
                        <a:spcBef>
                          <a:spcPts val="500"/>
                        </a:spcBef>
                        <a:spcAft>
                          <a:spcPts val="50"/>
                        </a:spcAft>
                      </a:pPr>
                      <a:r>
                        <a:rPr lang="en-US" sz="1100" dirty="0">
                          <a:effectLst/>
                        </a:rPr>
                        <a:t>Grid Feed-in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dirty="0">
                          <a:effectLst/>
                        </a:rPr>
                        <a:t>1,765,151 kWh/year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3252720031"/>
                  </a:ext>
                </a:extLst>
              </a:tr>
              <a:tr h="481938">
                <a:tc>
                  <a:txBody>
                    <a:bodyPr/>
                    <a:lstStyle/>
                    <a:p>
                      <a:pPr marL="0" marR="0">
                        <a:lnSpc>
                          <a:spcPts val="800"/>
                        </a:lnSpc>
                        <a:spcBef>
                          <a:spcPts val="500"/>
                        </a:spcBef>
                        <a:spcAft>
                          <a:spcPts val="50"/>
                        </a:spcAft>
                      </a:pPr>
                      <a:r>
                        <a:rPr lang="en-US" sz="1100" dirty="0">
                          <a:effectLst/>
                        </a:rPr>
                        <a:t>Grid Feed-in in the first year (incl. module degradation)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dirty="0">
                          <a:effectLst/>
                        </a:rPr>
                        <a:t>1,765,151 kWh/year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1990414682"/>
                  </a:ext>
                </a:extLst>
              </a:tr>
              <a:tr h="275449">
                <a:tc>
                  <a:txBody>
                    <a:bodyPr/>
                    <a:lstStyle/>
                    <a:p>
                      <a:pPr marL="0" marR="0">
                        <a:lnSpc>
                          <a:spcPts val="800"/>
                        </a:lnSpc>
                        <a:spcBef>
                          <a:spcPts val="500"/>
                        </a:spcBef>
                        <a:spcAft>
                          <a:spcPts val="50"/>
                        </a:spcAft>
                      </a:pPr>
                      <a:r>
                        <a:rPr lang="en-US" sz="1100" dirty="0">
                          <a:effectLst/>
                        </a:rPr>
                        <a:t>Stand-by Consumption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dirty="0">
                          <a:effectLst/>
                        </a:rPr>
                        <a:t>68 kWh/year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2647130753"/>
                  </a:ext>
                </a:extLst>
              </a:tr>
              <a:tr h="550768">
                <a:tc>
                  <a:txBody>
                    <a:bodyPr/>
                    <a:lstStyle/>
                    <a:p>
                      <a:pPr marL="0" marR="0">
                        <a:lnSpc>
                          <a:spcPts val="800"/>
                        </a:lnSpc>
                        <a:spcBef>
                          <a:spcPts val="500"/>
                        </a:spcBef>
                        <a:spcAft>
                          <a:spcPts val="50"/>
                        </a:spcAft>
                      </a:pPr>
                      <a:r>
                        <a:rPr lang="en-US" sz="1100" dirty="0">
                          <a:effectLst/>
                        </a:rPr>
                        <a:t>CO₂ Emissions avoided</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1100" dirty="0">
                          <a:effectLst/>
                        </a:rPr>
                        <a:t>1,059,050 kg / year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1421595635"/>
                  </a:ext>
                </a:extLst>
              </a:tr>
            </a:tbl>
          </a:graphicData>
        </a:graphic>
      </p:graphicFrame>
    </p:spTree>
    <p:extLst>
      <p:ext uri="{BB962C8B-B14F-4D97-AF65-F5344CB8AC3E}">
        <p14:creationId xmlns:p14="http://schemas.microsoft.com/office/powerpoint/2010/main" val="145109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B6515-A8C2-40B2-A28C-069AB7A0BA2B}"/>
              </a:ext>
            </a:extLst>
          </p:cNvPr>
          <p:cNvSpPr>
            <a:spLocks noGrp="1"/>
          </p:cNvSpPr>
          <p:nvPr>
            <p:ph type="title"/>
          </p:nvPr>
        </p:nvSpPr>
        <p:spPr>
          <a:xfrm>
            <a:off x="2592924" y="624110"/>
            <a:ext cx="8911687" cy="509365"/>
          </a:xfrm>
        </p:spPr>
        <p:txBody>
          <a:bodyPr>
            <a:normAutofit fontScale="90000"/>
          </a:bodyPr>
          <a:lstStyle/>
          <a:p>
            <a:pPr algn="ctr"/>
            <a:r>
              <a:rPr lang="en-US" sz="1800" dirty="0">
                <a:effectLst/>
                <a:latin typeface="Calibri" panose="020F0502020204030204" pitchFamily="34" charset="0"/>
                <a:ea typeface="Times New Roman" panose="02020603050405020304" pitchFamily="18" charset="0"/>
                <a:cs typeface="Arial" panose="020B0604020202020204" pitchFamily="34" charset="0"/>
              </a:rPr>
              <a:t>Expected Energy Output:</a:t>
            </a:r>
            <a:br>
              <a:rPr lang="en-US" sz="1800" dirty="0">
                <a:effectLst/>
                <a:latin typeface="Calibri" panose="020F0502020204030204" pitchFamily="34" charset="0"/>
                <a:ea typeface="Times New Roman" panose="02020603050405020304" pitchFamily="18" charset="0"/>
                <a:cs typeface="Arial" panose="020B0604020202020204" pitchFamily="34" charset="0"/>
              </a:rPr>
            </a:br>
            <a:endParaRPr lang="en-US" dirty="0"/>
          </a:p>
        </p:txBody>
      </p:sp>
      <p:pic>
        <p:nvPicPr>
          <p:cNvPr id="9" name="Content Placeholder 8">
            <a:extLst>
              <a:ext uri="{FF2B5EF4-FFF2-40B4-BE49-F238E27FC236}">
                <a16:creationId xmlns:a16="http://schemas.microsoft.com/office/drawing/2014/main" id="{C301FBA5-2849-4B3F-9A7B-2A0521781974}"/>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048767" y="1933277"/>
            <a:ext cx="4338637" cy="3235999"/>
          </a:xfrm>
        </p:spPr>
      </p:pic>
      <p:graphicFrame>
        <p:nvGraphicFramePr>
          <p:cNvPr id="7" name="Content Placeholder 6">
            <a:extLst>
              <a:ext uri="{FF2B5EF4-FFF2-40B4-BE49-F238E27FC236}">
                <a16:creationId xmlns:a16="http://schemas.microsoft.com/office/drawing/2014/main" id="{A6847377-FD6F-46C1-A224-9E82C035CE74}"/>
              </a:ext>
            </a:extLst>
          </p:cNvPr>
          <p:cNvGraphicFramePr>
            <a:graphicFrameLocks noGrp="1"/>
          </p:cNvGraphicFramePr>
          <p:nvPr>
            <p:ph sz="half" idx="2"/>
            <p:extLst>
              <p:ext uri="{D42A27DB-BD31-4B8C-83A1-F6EECF244321}">
                <p14:modId xmlns:p14="http://schemas.microsoft.com/office/powerpoint/2010/main" val="1288797136"/>
              </p:ext>
            </p:extLst>
          </p:nvPr>
        </p:nvGraphicFramePr>
        <p:xfrm>
          <a:off x="2592924" y="1933277"/>
          <a:ext cx="3103295" cy="4105271"/>
        </p:xfrm>
        <a:graphic>
          <a:graphicData uri="http://schemas.openxmlformats.org/drawingml/2006/table">
            <a:tbl>
              <a:tblPr firstRow="1" firstCol="1" bandRow="1">
                <a:tableStyleId>{5C22544A-7EE6-4342-B048-85BDC9FD1C3A}</a:tableStyleId>
              </a:tblPr>
              <a:tblGrid>
                <a:gridCol w="1200595">
                  <a:extLst>
                    <a:ext uri="{9D8B030D-6E8A-4147-A177-3AD203B41FA5}">
                      <a16:colId xmlns:a16="http://schemas.microsoft.com/office/drawing/2014/main" val="391772317"/>
                    </a:ext>
                  </a:extLst>
                </a:gridCol>
                <a:gridCol w="1902700">
                  <a:extLst>
                    <a:ext uri="{9D8B030D-6E8A-4147-A177-3AD203B41FA5}">
                      <a16:colId xmlns:a16="http://schemas.microsoft.com/office/drawing/2014/main" val="3815373324"/>
                    </a:ext>
                  </a:extLst>
                </a:gridCol>
              </a:tblGrid>
              <a:tr h="977588">
                <a:tc>
                  <a:txBody>
                    <a:bodyPr/>
                    <a:lstStyle/>
                    <a:p>
                      <a:pPr marL="0" marR="0" indent="106680" algn="ctr">
                        <a:lnSpc>
                          <a:spcPct val="115000"/>
                        </a:lnSpc>
                        <a:spcBef>
                          <a:spcPts val="500"/>
                        </a:spcBef>
                        <a:spcAft>
                          <a:spcPts val="0"/>
                        </a:spcAft>
                      </a:pPr>
                      <a:r>
                        <a:rPr lang="en-US" sz="1000">
                          <a:effectLst/>
                        </a:rPr>
                        <a:t>month</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dirty="0">
                          <a:effectLst/>
                        </a:rPr>
                        <a:t>E output-Calculated (</a:t>
                      </a:r>
                      <a:r>
                        <a:rPr lang="en-US" sz="1000" dirty="0" err="1">
                          <a:effectLst/>
                        </a:rPr>
                        <a:t>KWh</a:t>
                      </a:r>
                      <a:r>
                        <a:rPr lang="en-US" sz="1000" dirty="0">
                          <a:effectLst/>
                        </a:rPr>
                        <a:t>)</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818163848"/>
                  </a:ext>
                </a:extLst>
              </a:tr>
              <a:tr h="240591">
                <a:tc>
                  <a:txBody>
                    <a:bodyPr/>
                    <a:lstStyle/>
                    <a:p>
                      <a:pPr marL="0" marR="0" indent="106680">
                        <a:lnSpc>
                          <a:spcPct val="115000"/>
                        </a:lnSpc>
                        <a:spcBef>
                          <a:spcPts val="500"/>
                        </a:spcBef>
                        <a:spcAft>
                          <a:spcPts val="0"/>
                        </a:spcAft>
                      </a:pPr>
                      <a:r>
                        <a:rPr lang="en-US" sz="1000" dirty="0">
                          <a:effectLst/>
                        </a:rPr>
                        <a:t>January</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126383.3295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016101417"/>
                  </a:ext>
                </a:extLst>
              </a:tr>
              <a:tr h="240591">
                <a:tc>
                  <a:txBody>
                    <a:bodyPr/>
                    <a:lstStyle/>
                    <a:p>
                      <a:pPr marL="0" marR="0" indent="106680">
                        <a:lnSpc>
                          <a:spcPct val="115000"/>
                        </a:lnSpc>
                        <a:spcBef>
                          <a:spcPts val="500"/>
                        </a:spcBef>
                        <a:spcAft>
                          <a:spcPts val="0"/>
                        </a:spcAft>
                      </a:pPr>
                      <a:r>
                        <a:rPr lang="en-US" sz="1000">
                          <a:effectLst/>
                        </a:rPr>
                        <a:t>February</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dirty="0">
                          <a:effectLst/>
                        </a:rPr>
                        <a:t>119546.8686</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55135467"/>
                  </a:ext>
                </a:extLst>
              </a:tr>
              <a:tr h="240591">
                <a:tc>
                  <a:txBody>
                    <a:bodyPr/>
                    <a:lstStyle/>
                    <a:p>
                      <a:pPr marL="0" marR="0" indent="106680">
                        <a:lnSpc>
                          <a:spcPct val="115000"/>
                        </a:lnSpc>
                        <a:spcBef>
                          <a:spcPts val="500"/>
                        </a:spcBef>
                        <a:spcAft>
                          <a:spcPts val="0"/>
                        </a:spcAft>
                      </a:pPr>
                      <a:r>
                        <a:rPr lang="en-US" sz="1000">
                          <a:effectLst/>
                        </a:rPr>
                        <a:t>March</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156443.6912</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459998664"/>
                  </a:ext>
                </a:extLst>
              </a:tr>
              <a:tr h="240591">
                <a:tc>
                  <a:txBody>
                    <a:bodyPr/>
                    <a:lstStyle/>
                    <a:p>
                      <a:pPr marL="0" marR="0" indent="106680">
                        <a:lnSpc>
                          <a:spcPct val="115000"/>
                        </a:lnSpc>
                        <a:spcBef>
                          <a:spcPts val="500"/>
                        </a:spcBef>
                        <a:spcAft>
                          <a:spcPts val="0"/>
                        </a:spcAft>
                      </a:pPr>
                      <a:r>
                        <a:rPr lang="en-US" sz="1000">
                          <a:effectLst/>
                        </a:rPr>
                        <a:t>April</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158289.1913</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491034633"/>
                  </a:ext>
                </a:extLst>
              </a:tr>
              <a:tr h="240591">
                <a:tc>
                  <a:txBody>
                    <a:bodyPr/>
                    <a:lstStyle/>
                    <a:p>
                      <a:pPr marL="0" marR="0" indent="106680">
                        <a:lnSpc>
                          <a:spcPct val="115000"/>
                        </a:lnSpc>
                        <a:spcBef>
                          <a:spcPts val="500"/>
                        </a:spcBef>
                        <a:spcAft>
                          <a:spcPts val="0"/>
                        </a:spcAft>
                      </a:pPr>
                      <a:r>
                        <a:rPr lang="en-US" sz="1000">
                          <a:effectLst/>
                        </a:rPr>
                        <a:t>May</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161883.4604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986647180"/>
                  </a:ext>
                </a:extLst>
              </a:tr>
              <a:tr h="240591">
                <a:tc>
                  <a:txBody>
                    <a:bodyPr/>
                    <a:lstStyle/>
                    <a:p>
                      <a:pPr marL="0" marR="0" indent="106680">
                        <a:lnSpc>
                          <a:spcPct val="115000"/>
                        </a:lnSpc>
                        <a:spcBef>
                          <a:spcPts val="500"/>
                        </a:spcBef>
                        <a:spcAft>
                          <a:spcPts val="0"/>
                        </a:spcAft>
                      </a:pPr>
                      <a:r>
                        <a:rPr lang="en-US" sz="1000">
                          <a:effectLst/>
                        </a:rPr>
                        <a:t>June</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159624.1116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444938702"/>
                  </a:ext>
                </a:extLst>
              </a:tr>
              <a:tr h="240591">
                <a:tc>
                  <a:txBody>
                    <a:bodyPr/>
                    <a:lstStyle/>
                    <a:p>
                      <a:pPr marL="0" marR="0" indent="106680">
                        <a:lnSpc>
                          <a:spcPct val="115000"/>
                        </a:lnSpc>
                        <a:spcBef>
                          <a:spcPts val="500"/>
                        </a:spcBef>
                        <a:spcAft>
                          <a:spcPts val="0"/>
                        </a:spcAft>
                      </a:pPr>
                      <a:r>
                        <a:rPr lang="en-US" sz="1000">
                          <a:effectLst/>
                        </a:rPr>
                        <a:t>July</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163937.1482</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443675321"/>
                  </a:ext>
                </a:extLst>
              </a:tr>
              <a:tr h="240591">
                <a:tc>
                  <a:txBody>
                    <a:bodyPr/>
                    <a:lstStyle/>
                    <a:p>
                      <a:pPr marL="0" marR="0" indent="106680">
                        <a:lnSpc>
                          <a:spcPct val="115000"/>
                        </a:lnSpc>
                        <a:spcBef>
                          <a:spcPts val="500"/>
                        </a:spcBef>
                        <a:spcAft>
                          <a:spcPts val="0"/>
                        </a:spcAft>
                      </a:pPr>
                      <a:r>
                        <a:rPr lang="en-US" sz="1000">
                          <a:effectLst/>
                        </a:rPr>
                        <a:t>August</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169401.4886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708226464"/>
                  </a:ext>
                </a:extLst>
              </a:tr>
              <a:tr h="240591">
                <a:tc>
                  <a:txBody>
                    <a:bodyPr/>
                    <a:lstStyle/>
                    <a:p>
                      <a:pPr marL="0" marR="0" indent="106680">
                        <a:lnSpc>
                          <a:spcPct val="115000"/>
                        </a:lnSpc>
                        <a:spcBef>
                          <a:spcPts val="500"/>
                        </a:spcBef>
                        <a:spcAft>
                          <a:spcPts val="0"/>
                        </a:spcAft>
                      </a:pPr>
                      <a:r>
                        <a:rPr lang="en-US" sz="1000">
                          <a:effectLst/>
                        </a:rPr>
                        <a:t>September</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163391.8403</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702924287"/>
                  </a:ext>
                </a:extLst>
              </a:tr>
              <a:tr h="240591">
                <a:tc>
                  <a:txBody>
                    <a:bodyPr/>
                    <a:lstStyle/>
                    <a:p>
                      <a:pPr marL="0" marR="0" indent="106680">
                        <a:lnSpc>
                          <a:spcPct val="115000"/>
                        </a:lnSpc>
                        <a:spcBef>
                          <a:spcPts val="500"/>
                        </a:spcBef>
                        <a:spcAft>
                          <a:spcPts val="0"/>
                        </a:spcAft>
                      </a:pPr>
                      <a:r>
                        <a:rPr lang="en-US" sz="1000">
                          <a:effectLst/>
                        </a:rPr>
                        <a:t>October</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144597.3474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060503501"/>
                  </a:ext>
                </a:extLst>
              </a:tr>
              <a:tr h="240591">
                <a:tc>
                  <a:txBody>
                    <a:bodyPr/>
                    <a:lstStyle/>
                    <a:p>
                      <a:pPr marL="0" marR="0" indent="106680">
                        <a:lnSpc>
                          <a:spcPct val="115000"/>
                        </a:lnSpc>
                        <a:spcBef>
                          <a:spcPts val="500"/>
                        </a:spcBef>
                        <a:spcAft>
                          <a:spcPts val="0"/>
                        </a:spcAft>
                      </a:pPr>
                      <a:r>
                        <a:rPr lang="en-US" sz="1000">
                          <a:effectLst/>
                        </a:rPr>
                        <a:t>November</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121273.5009</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844407339"/>
                  </a:ext>
                </a:extLst>
              </a:tr>
              <a:tr h="240591">
                <a:tc>
                  <a:txBody>
                    <a:bodyPr/>
                    <a:lstStyle/>
                    <a:p>
                      <a:pPr marL="0" marR="0" indent="106680">
                        <a:lnSpc>
                          <a:spcPct val="115000"/>
                        </a:lnSpc>
                        <a:spcBef>
                          <a:spcPts val="500"/>
                        </a:spcBef>
                        <a:spcAft>
                          <a:spcPts val="0"/>
                        </a:spcAft>
                      </a:pPr>
                      <a:r>
                        <a:rPr lang="en-US" sz="1000">
                          <a:effectLst/>
                        </a:rPr>
                        <a:t>December</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a:effectLst/>
                        </a:rPr>
                        <a:t>114315.93559</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096837381"/>
                  </a:ext>
                </a:extLst>
              </a:tr>
              <a:tr h="240591">
                <a:tc>
                  <a:txBody>
                    <a:bodyPr/>
                    <a:lstStyle/>
                    <a:p>
                      <a:pPr marL="0" marR="0" indent="106680" algn="l">
                        <a:lnSpc>
                          <a:spcPct val="115000"/>
                        </a:lnSpc>
                        <a:spcBef>
                          <a:spcPts val="500"/>
                        </a:spcBef>
                        <a:spcAft>
                          <a:spcPts val="0"/>
                        </a:spcAft>
                      </a:pPr>
                      <a:r>
                        <a:rPr lang="en-US" sz="1000" dirty="0">
                          <a:effectLst/>
                        </a:rPr>
                        <a:t>AVERAGE=</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indent="106680" algn="ctr">
                        <a:lnSpc>
                          <a:spcPct val="115000"/>
                        </a:lnSpc>
                        <a:spcBef>
                          <a:spcPts val="500"/>
                        </a:spcBef>
                        <a:spcAft>
                          <a:spcPts val="0"/>
                        </a:spcAft>
                      </a:pPr>
                      <a:r>
                        <a:rPr lang="en-US" sz="1000" dirty="0">
                          <a:effectLst/>
                        </a:rPr>
                        <a:t>146590.66</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603330264"/>
                  </a:ext>
                </a:extLst>
              </a:tr>
            </a:tbl>
          </a:graphicData>
        </a:graphic>
      </p:graphicFrame>
      <p:sp>
        <p:nvSpPr>
          <p:cNvPr id="11" name="TextBox 10">
            <a:extLst>
              <a:ext uri="{FF2B5EF4-FFF2-40B4-BE49-F238E27FC236}">
                <a16:creationId xmlns:a16="http://schemas.microsoft.com/office/drawing/2014/main" id="{0D2973B7-4F64-48B8-855B-F6A7A0119ED4}"/>
              </a:ext>
            </a:extLst>
          </p:cNvPr>
          <p:cNvSpPr txBox="1"/>
          <p:nvPr/>
        </p:nvSpPr>
        <p:spPr>
          <a:xfrm>
            <a:off x="5953125" y="5362273"/>
            <a:ext cx="6096000" cy="274691"/>
          </a:xfrm>
          <a:prstGeom prst="rect">
            <a:avLst/>
          </a:prstGeom>
          <a:noFill/>
        </p:spPr>
        <p:txBody>
          <a:bodyPr wrap="square">
            <a:spAutoFit/>
          </a:bodyPr>
          <a:lstStyle/>
          <a:p>
            <a:pPr marL="457200" marR="0" algn="ctr">
              <a:lnSpc>
                <a:spcPct val="115000"/>
              </a:lnSpc>
              <a:spcBef>
                <a:spcPts val="500"/>
              </a:spcBef>
              <a:spcAft>
                <a:spcPts val="100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Fig. 3: forecast production </a:t>
            </a:r>
            <a:r>
              <a:rPr lang="en-US" sz="11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KWh-PVSol</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598215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0558205F-53F8-48BF-843C-3CD524E5E98B}"/>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598739" y="581024"/>
            <a:ext cx="4030662" cy="5381625"/>
          </a:xfrm>
        </p:spPr>
      </p:pic>
      <p:pic>
        <p:nvPicPr>
          <p:cNvPr id="10" name="Content Placeholder 9">
            <a:extLst>
              <a:ext uri="{FF2B5EF4-FFF2-40B4-BE49-F238E27FC236}">
                <a16:creationId xmlns:a16="http://schemas.microsoft.com/office/drawing/2014/main" id="{641F4492-EE75-494A-ABCC-BA85E88ADEF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436642" y="581023"/>
            <a:ext cx="4313238" cy="5381625"/>
          </a:xfrm>
        </p:spPr>
      </p:pic>
      <p:sp>
        <p:nvSpPr>
          <p:cNvPr id="12" name="TextBox 11">
            <a:extLst>
              <a:ext uri="{FF2B5EF4-FFF2-40B4-BE49-F238E27FC236}">
                <a16:creationId xmlns:a16="http://schemas.microsoft.com/office/drawing/2014/main" id="{EA1803D4-20D7-4EE4-967F-ADD74F417411}"/>
              </a:ext>
            </a:extLst>
          </p:cNvPr>
          <p:cNvSpPr txBox="1"/>
          <p:nvPr/>
        </p:nvSpPr>
        <p:spPr>
          <a:xfrm>
            <a:off x="1428750" y="6038691"/>
            <a:ext cx="6096000" cy="274691"/>
          </a:xfrm>
          <a:prstGeom prst="rect">
            <a:avLst/>
          </a:prstGeom>
          <a:noFill/>
        </p:spPr>
        <p:txBody>
          <a:bodyPr wrap="square">
            <a:spAutoFit/>
          </a:bodyPr>
          <a:lstStyle/>
          <a:p>
            <a:pPr marL="457200" marR="0" algn="ctr">
              <a:lnSpc>
                <a:spcPct val="115000"/>
              </a:lnSpc>
              <a:spcBef>
                <a:spcPts val="500"/>
              </a:spcBef>
              <a:spcAft>
                <a:spcPts val="100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Fig. 4: Performance Ratio-</a:t>
            </a:r>
            <a:r>
              <a:rPr lang="en-US" sz="11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PVSol</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4" name="TextBox 13">
            <a:extLst>
              <a:ext uri="{FF2B5EF4-FFF2-40B4-BE49-F238E27FC236}">
                <a16:creationId xmlns:a16="http://schemas.microsoft.com/office/drawing/2014/main" id="{72AABDEA-1C96-444A-8CF2-8913293E3088}"/>
              </a:ext>
            </a:extLst>
          </p:cNvPr>
          <p:cNvSpPr txBox="1"/>
          <p:nvPr/>
        </p:nvSpPr>
        <p:spPr>
          <a:xfrm>
            <a:off x="6419850" y="6038691"/>
            <a:ext cx="6096000" cy="274691"/>
          </a:xfrm>
          <a:prstGeom prst="rect">
            <a:avLst/>
          </a:prstGeom>
          <a:noFill/>
        </p:spPr>
        <p:txBody>
          <a:bodyPr wrap="square">
            <a:spAutoFit/>
          </a:bodyPr>
          <a:lstStyle/>
          <a:p>
            <a:pPr marL="457200" marR="0" algn="ctr">
              <a:lnSpc>
                <a:spcPct val="115000"/>
              </a:lnSpc>
              <a:spcBef>
                <a:spcPts val="500"/>
              </a:spcBef>
              <a:spcAft>
                <a:spcPts val="100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Fig. </a:t>
            </a:r>
            <a:r>
              <a:rPr lang="en-US" sz="11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5</a:t>
            </a: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Ambient (outside) vs. Module Temperature-</a:t>
            </a:r>
            <a:r>
              <a:rPr lang="en-US" sz="11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PVSol</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146721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BEA5E-593B-4481-B007-E974A5237949}"/>
              </a:ext>
            </a:extLst>
          </p:cNvPr>
          <p:cNvSpPr>
            <a:spLocks noGrp="1"/>
          </p:cNvSpPr>
          <p:nvPr>
            <p:ph type="title"/>
          </p:nvPr>
        </p:nvSpPr>
        <p:spPr>
          <a:xfrm>
            <a:off x="2446606" y="52610"/>
            <a:ext cx="8911687" cy="823133"/>
          </a:xfrm>
        </p:spPr>
        <p:txBody>
          <a:bodyPr/>
          <a:lstStyle/>
          <a:p>
            <a:pPr algn="ctr"/>
            <a:r>
              <a:rPr lang="en-US" sz="1800" dirty="0">
                <a:latin typeface="Calibri" panose="020F0502020204030204" pitchFamily="34" charset="0"/>
                <a:ea typeface="Times New Roman" panose="02020603050405020304" pitchFamily="18" charset="0"/>
                <a:cs typeface="Arial" panose="020B0604020202020204" pitchFamily="34" charset="0"/>
              </a:rPr>
              <a:t>R</a:t>
            </a:r>
            <a:r>
              <a:rPr lang="en-US" sz="1800" dirty="0">
                <a:effectLst/>
                <a:latin typeface="Calibri" panose="020F0502020204030204" pitchFamily="34" charset="0"/>
                <a:ea typeface="Times New Roman" panose="02020603050405020304" pitchFamily="18" charset="0"/>
                <a:cs typeface="Arial" panose="020B0604020202020204" pitchFamily="34" charset="0"/>
              </a:rPr>
              <a:t>eal energy output-</a:t>
            </a:r>
            <a:r>
              <a:rPr lang="en-US" sz="1800" dirty="0" err="1">
                <a:effectLst/>
                <a:latin typeface="Calibri" panose="020F0502020204030204" pitchFamily="34" charset="0"/>
                <a:ea typeface="Times New Roman" panose="02020603050405020304" pitchFamily="18" charset="0"/>
                <a:cs typeface="Arial" panose="020B0604020202020204" pitchFamily="34" charset="0"/>
              </a:rPr>
              <a:t>Nassariah</a:t>
            </a:r>
            <a:r>
              <a:rPr lang="en-US" sz="1800" dirty="0">
                <a:effectLst/>
                <a:latin typeface="Calibri" panose="020F0502020204030204" pitchFamily="34" charset="0"/>
                <a:ea typeface="Times New Roman" panose="02020603050405020304" pitchFamily="18" charset="0"/>
                <a:cs typeface="Arial" panose="020B0604020202020204" pitchFamily="34" charset="0"/>
              </a:rPr>
              <a:t> project</a:t>
            </a:r>
            <a:endParaRPr lang="en-US" dirty="0"/>
          </a:p>
        </p:txBody>
      </p:sp>
      <p:graphicFrame>
        <p:nvGraphicFramePr>
          <p:cNvPr id="6" name="Content Placeholder 5">
            <a:extLst>
              <a:ext uri="{FF2B5EF4-FFF2-40B4-BE49-F238E27FC236}">
                <a16:creationId xmlns:a16="http://schemas.microsoft.com/office/drawing/2014/main" id="{2241D4A9-9FBA-42CE-92D8-95AD5E2BF726}"/>
              </a:ext>
            </a:extLst>
          </p:cNvPr>
          <p:cNvGraphicFramePr>
            <a:graphicFrameLocks noGrp="1"/>
          </p:cNvGraphicFramePr>
          <p:nvPr>
            <p:ph sz="half" idx="2"/>
            <p:extLst>
              <p:ext uri="{D42A27DB-BD31-4B8C-83A1-F6EECF244321}">
                <p14:modId xmlns:p14="http://schemas.microsoft.com/office/powerpoint/2010/main" val="890505830"/>
              </p:ext>
            </p:extLst>
          </p:nvPr>
        </p:nvGraphicFramePr>
        <p:xfrm>
          <a:off x="8729393" y="1858440"/>
          <a:ext cx="2628900" cy="3459684"/>
        </p:xfrm>
        <a:graphic>
          <a:graphicData uri="http://schemas.openxmlformats.org/drawingml/2006/table">
            <a:tbl>
              <a:tblPr firstRow="1" firstCol="1" bandRow="1">
                <a:tableStyleId>{5C22544A-7EE6-4342-B048-85BDC9FD1C3A}</a:tableStyleId>
              </a:tblPr>
              <a:tblGrid>
                <a:gridCol w="939800">
                  <a:extLst>
                    <a:ext uri="{9D8B030D-6E8A-4147-A177-3AD203B41FA5}">
                      <a16:colId xmlns:a16="http://schemas.microsoft.com/office/drawing/2014/main" val="2683465762"/>
                    </a:ext>
                  </a:extLst>
                </a:gridCol>
                <a:gridCol w="1689100">
                  <a:extLst>
                    <a:ext uri="{9D8B030D-6E8A-4147-A177-3AD203B41FA5}">
                      <a16:colId xmlns:a16="http://schemas.microsoft.com/office/drawing/2014/main" val="2703568360"/>
                    </a:ext>
                  </a:extLst>
                </a:gridCol>
              </a:tblGrid>
              <a:tr h="943308">
                <a:tc>
                  <a:txBody>
                    <a:bodyPr/>
                    <a:lstStyle/>
                    <a:p>
                      <a:pPr marL="0" marR="0">
                        <a:lnSpc>
                          <a:spcPct val="115000"/>
                        </a:lnSpc>
                        <a:spcBef>
                          <a:spcPts val="0"/>
                        </a:spcBef>
                        <a:spcAft>
                          <a:spcPts val="1000"/>
                        </a:spcAft>
                      </a:pPr>
                      <a:r>
                        <a:rPr lang="en-US" sz="1100">
                          <a:effectLst/>
                        </a:rPr>
                        <a:t>Month </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100">
                          <a:effectLst/>
                        </a:rPr>
                        <a:t>real data KWh</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89671403"/>
                  </a:ext>
                </a:extLst>
              </a:tr>
              <a:tr h="838792">
                <a:tc>
                  <a:txBody>
                    <a:bodyPr/>
                    <a:lstStyle/>
                    <a:p>
                      <a:pPr marL="0" marR="0">
                        <a:lnSpc>
                          <a:spcPct val="115000"/>
                        </a:lnSpc>
                        <a:spcBef>
                          <a:spcPts val="0"/>
                        </a:spcBef>
                        <a:spcAft>
                          <a:spcPts val="1000"/>
                        </a:spcAft>
                      </a:pPr>
                      <a:r>
                        <a:rPr lang="en-US" sz="1100">
                          <a:effectLst/>
                        </a:rPr>
                        <a:t>Sep</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100">
                          <a:effectLst/>
                        </a:rPr>
                        <a:t>92379.01</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803032754"/>
                  </a:ext>
                </a:extLst>
              </a:tr>
              <a:tr h="838792">
                <a:tc>
                  <a:txBody>
                    <a:bodyPr/>
                    <a:lstStyle/>
                    <a:p>
                      <a:pPr marL="0" marR="0">
                        <a:lnSpc>
                          <a:spcPct val="115000"/>
                        </a:lnSpc>
                        <a:spcBef>
                          <a:spcPts val="0"/>
                        </a:spcBef>
                        <a:spcAft>
                          <a:spcPts val="1000"/>
                        </a:spcAft>
                      </a:pPr>
                      <a:r>
                        <a:rPr lang="en-US" sz="1100">
                          <a:effectLst/>
                        </a:rPr>
                        <a:t>Oct</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100">
                          <a:effectLst/>
                        </a:rPr>
                        <a:t>125641.08</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75462552"/>
                  </a:ext>
                </a:extLst>
              </a:tr>
              <a:tr h="838792">
                <a:tc>
                  <a:txBody>
                    <a:bodyPr/>
                    <a:lstStyle/>
                    <a:p>
                      <a:pPr marL="0" marR="0">
                        <a:lnSpc>
                          <a:spcPct val="115000"/>
                        </a:lnSpc>
                        <a:spcBef>
                          <a:spcPts val="0"/>
                        </a:spcBef>
                        <a:spcAft>
                          <a:spcPts val="1000"/>
                        </a:spcAft>
                      </a:pPr>
                      <a:r>
                        <a:rPr lang="en-US" sz="1100" dirty="0">
                          <a:effectLst/>
                        </a:rPr>
                        <a:t>Nov</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100" dirty="0">
                          <a:effectLst/>
                        </a:rPr>
                        <a:t>102688.26</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845574984"/>
                  </a:ext>
                </a:extLst>
              </a:tr>
            </a:tbl>
          </a:graphicData>
        </a:graphic>
      </p:graphicFrame>
      <p:graphicFrame>
        <p:nvGraphicFramePr>
          <p:cNvPr id="5" name="Content Placeholder 4">
            <a:extLst>
              <a:ext uri="{FF2B5EF4-FFF2-40B4-BE49-F238E27FC236}">
                <a16:creationId xmlns:a16="http://schemas.microsoft.com/office/drawing/2014/main" id="{D7413598-0ABF-4714-96FE-45E950A0CF34}"/>
              </a:ext>
            </a:extLst>
          </p:cNvPr>
          <p:cNvGraphicFramePr>
            <a:graphicFrameLocks noGrp="1"/>
          </p:cNvGraphicFramePr>
          <p:nvPr>
            <p:ph sz="half" idx="1"/>
            <p:extLst>
              <p:ext uri="{D42A27DB-BD31-4B8C-83A1-F6EECF244321}">
                <p14:modId xmlns:p14="http://schemas.microsoft.com/office/powerpoint/2010/main" val="346642429"/>
              </p:ext>
            </p:extLst>
          </p:nvPr>
        </p:nvGraphicFramePr>
        <p:xfrm>
          <a:off x="2266951" y="1539875"/>
          <a:ext cx="5876923" cy="377825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E614601-9C79-4443-BF00-E6929116578B}"/>
              </a:ext>
            </a:extLst>
          </p:cNvPr>
          <p:cNvSpPr txBox="1"/>
          <p:nvPr/>
        </p:nvSpPr>
        <p:spPr>
          <a:xfrm>
            <a:off x="2340634" y="5962929"/>
            <a:ext cx="8911686" cy="710707"/>
          </a:xfrm>
          <a:prstGeom prst="rect">
            <a:avLst/>
          </a:prstGeom>
          <a:noFill/>
        </p:spPr>
        <p:txBody>
          <a:bodyPr wrap="square">
            <a:spAutoFit/>
          </a:bodyPr>
          <a:lstStyle/>
          <a:p>
            <a:pPr marL="457200" marR="0" algn="just">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The data was gathered using remote monitoring system which connected to the inverter at </a:t>
            </a:r>
            <a:r>
              <a:rPr lang="en-US" sz="1800" dirty="0" err="1">
                <a:effectLst/>
                <a:latin typeface="Calibri" panose="020F0502020204030204" pitchFamily="34" charset="0"/>
                <a:ea typeface="Times New Roman" panose="02020603050405020304" pitchFamily="18" charset="0"/>
                <a:cs typeface="Arial" panose="020B0604020202020204" pitchFamily="34" charset="0"/>
              </a:rPr>
              <a:t>Nassariah</a:t>
            </a:r>
            <a:r>
              <a:rPr lang="en-US" sz="1800" dirty="0">
                <a:effectLst/>
                <a:latin typeface="Calibri" panose="020F0502020204030204" pitchFamily="34" charset="0"/>
                <a:ea typeface="Times New Roman" panose="02020603050405020304" pitchFamily="18" charset="0"/>
                <a:cs typeface="Arial" panose="020B0604020202020204" pitchFamily="34" charset="0"/>
              </a:rPr>
              <a:t> project sites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0" name="TextBox 9">
            <a:extLst>
              <a:ext uri="{FF2B5EF4-FFF2-40B4-BE49-F238E27FC236}">
                <a16:creationId xmlns:a16="http://schemas.microsoft.com/office/drawing/2014/main" id="{31FF3838-E75A-4DDE-8093-CCAC6FBADCAD}"/>
              </a:ext>
            </a:extLst>
          </p:cNvPr>
          <p:cNvSpPr txBox="1"/>
          <p:nvPr/>
        </p:nvSpPr>
        <p:spPr>
          <a:xfrm>
            <a:off x="2340634" y="821477"/>
            <a:ext cx="7603466" cy="392159"/>
          </a:xfrm>
          <a:prstGeom prst="rect">
            <a:avLst/>
          </a:prstGeom>
          <a:noFill/>
        </p:spPr>
        <p:txBody>
          <a:bodyPr wrap="square">
            <a:spAutoFit/>
          </a:bodyPr>
          <a:lstStyle/>
          <a:p>
            <a:pPr marL="0" marR="0">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The system was operated on 5</a:t>
            </a:r>
            <a:r>
              <a:rPr lang="en-US" sz="1800" baseline="30000" dirty="0">
                <a:effectLst/>
                <a:latin typeface="Calibri" panose="020F0502020204030204" pitchFamily="34" charset="0"/>
                <a:ea typeface="Times New Roman" panose="02020603050405020304" pitchFamily="18" charset="0"/>
                <a:cs typeface="Arial" panose="020B0604020202020204" pitchFamily="34" charset="0"/>
              </a:rPr>
              <a:t>th</a:t>
            </a:r>
            <a:r>
              <a:rPr lang="en-US" sz="1800" dirty="0">
                <a:effectLst/>
                <a:latin typeface="Calibri" panose="020F0502020204030204" pitchFamily="34" charset="0"/>
                <a:ea typeface="Times New Roman" panose="02020603050405020304" pitchFamily="18" charset="0"/>
                <a:cs typeface="Arial" panose="020B0604020202020204" pitchFamily="34" charset="0"/>
              </a:rPr>
              <a:t> September 2020 and result was as follow:</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2" name="TextBox 11">
            <a:extLst>
              <a:ext uri="{FF2B5EF4-FFF2-40B4-BE49-F238E27FC236}">
                <a16:creationId xmlns:a16="http://schemas.microsoft.com/office/drawing/2014/main" id="{260B9E8E-452A-4607-ADA3-B7D09C80A2B5}"/>
              </a:ext>
            </a:extLst>
          </p:cNvPr>
          <p:cNvSpPr txBox="1"/>
          <p:nvPr/>
        </p:nvSpPr>
        <p:spPr>
          <a:xfrm>
            <a:off x="1609725" y="5318125"/>
            <a:ext cx="6096000" cy="274691"/>
          </a:xfrm>
          <a:prstGeom prst="rect">
            <a:avLst/>
          </a:prstGeom>
          <a:noFill/>
        </p:spPr>
        <p:txBody>
          <a:bodyPr wrap="square">
            <a:spAutoFit/>
          </a:bodyPr>
          <a:lstStyle/>
          <a:p>
            <a:pPr marL="457200" marR="0" algn="ctr">
              <a:lnSpc>
                <a:spcPct val="115000"/>
              </a:lnSpc>
              <a:spcBef>
                <a:spcPts val="500"/>
              </a:spcBef>
              <a:spcAft>
                <a:spcPts val="1000"/>
              </a:spcAft>
            </a:pP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Fig. 11: Real energy yield-</a:t>
            </a:r>
            <a:r>
              <a:rPr lang="en-US" sz="1100" b="1"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nassariah</a:t>
            </a:r>
            <a:r>
              <a:rPr lang="en-US" sz="11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project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491926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11853-68D7-4C31-9B69-BCC173C34831}"/>
              </a:ext>
            </a:extLst>
          </p:cNvPr>
          <p:cNvSpPr>
            <a:spLocks noGrp="1"/>
          </p:cNvSpPr>
          <p:nvPr>
            <p:ph type="title"/>
          </p:nvPr>
        </p:nvSpPr>
        <p:spPr>
          <a:xfrm>
            <a:off x="2585499" y="161925"/>
            <a:ext cx="8911687" cy="714375"/>
          </a:xfrm>
        </p:spPr>
        <p:txBody>
          <a:bodyPr>
            <a:normAutofit fontScale="90000"/>
          </a:bodyPr>
          <a:lstStyle/>
          <a:p>
            <a:pPr algn="ct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Performance Ratio (PR) FROM ACTUAL DATA </a:t>
            </a:r>
            <a:b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Content Placeholder 2">
            <a:extLst>
              <a:ext uri="{FF2B5EF4-FFF2-40B4-BE49-F238E27FC236}">
                <a16:creationId xmlns:a16="http://schemas.microsoft.com/office/drawing/2014/main" id="{AB280CA1-04BC-4F82-A719-981A32BD0439}"/>
              </a:ext>
            </a:extLst>
          </p:cNvPr>
          <p:cNvSpPr>
            <a:spLocks noGrp="1"/>
          </p:cNvSpPr>
          <p:nvPr>
            <p:ph idx="1"/>
          </p:nvPr>
        </p:nvSpPr>
        <p:spPr>
          <a:xfrm>
            <a:off x="2589212" y="809625"/>
            <a:ext cx="8915400" cy="6048375"/>
          </a:xfrm>
        </p:spPr>
        <p:txBody>
          <a:bodyPr>
            <a:normAutofit/>
          </a:bodyPr>
          <a:lstStyle/>
          <a:p>
            <a:pPr marL="342900" marR="0" lvl="0" indent="-342900">
              <a:lnSpc>
                <a:spcPct val="115000"/>
              </a:lnSpc>
              <a:spcBef>
                <a:spcPts val="1500"/>
              </a:spcBef>
              <a:spcAft>
                <a:spcPts val="0"/>
              </a:spcAft>
              <a:buFont typeface="+mj-lt"/>
              <a:buAutoNum type="arabicPeriod"/>
            </a:pPr>
            <a:r>
              <a:rPr lang="en-US" sz="1800" b="1"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Standard definition</a:t>
            </a:r>
          </a:p>
          <a:p>
            <a:pPr marL="0" marR="0">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 </a:t>
            </a:r>
          </a:p>
          <a:p>
            <a:pPr marL="342900" marR="0" lvl="0" indent="-342900">
              <a:lnSpc>
                <a:spcPct val="115000"/>
              </a:lnSpc>
              <a:spcBef>
                <a:spcPts val="0"/>
              </a:spcBef>
              <a:spcAft>
                <a:spcPts val="0"/>
              </a:spcAft>
              <a:buFont typeface="Symbol" panose="05050102010706020507" pitchFamily="18" charset="2"/>
              <a:buChar char=""/>
            </a:pPr>
            <a:r>
              <a:rPr lang="en-US" sz="1800" dirty="0">
                <a:solidFill>
                  <a:srgbClr val="000000"/>
                </a:solidFill>
                <a:effectLst/>
                <a:latin typeface="Segoe UI" panose="020B0502040204020203" pitchFamily="34" charset="0"/>
                <a:ea typeface="Calibri" panose="020F0502020204030204" pitchFamily="34" charset="0"/>
                <a:cs typeface="Arial" panose="020B0604020202020204" pitchFamily="34" charset="0"/>
              </a:rPr>
              <a:t>Ratio of Effective Produced Energy to Ideal Energy Yield at STC Condition.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solidFill>
                  <a:srgbClr val="000000"/>
                </a:solidFill>
                <a:effectLst/>
                <a:latin typeface="Segoe UI" panose="020B0502040204020203" pitchFamily="34" charset="0"/>
                <a:ea typeface="Calibri" panose="020F0502020204030204" pitchFamily="34" charset="0"/>
                <a:cs typeface="Arial" panose="020B0604020202020204" pitchFamily="34" charset="0"/>
              </a:rPr>
              <a:t>Unit-Less, Represented as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solidFill>
                  <a:srgbClr val="000000"/>
                </a:solidFill>
                <a:effectLst/>
                <a:latin typeface="Segoe UI" panose="020B0502040204020203" pitchFamily="34" charset="0"/>
                <a:ea typeface="Calibri" panose="020F0502020204030204" pitchFamily="34" charset="0"/>
                <a:cs typeface="Arial" panose="020B0604020202020204" pitchFamily="34" charset="0"/>
              </a:rPr>
              <a:t>Usually the Effective produced Energy at The Available Useable Energy Delivered to the end user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US" sz="1800" dirty="0">
                <a:solidFill>
                  <a:srgbClr val="000000"/>
                </a:solidFill>
                <a:effectLst/>
                <a:latin typeface="Segoe UI" panose="020B0502040204020203" pitchFamily="34" charset="0"/>
                <a:ea typeface="Calibri" panose="020F0502020204030204" pitchFamily="34" charset="0"/>
                <a:cs typeface="Arial" panose="020B0604020202020204" pitchFamily="34" charset="0"/>
              </a:rPr>
              <a:t>PR Includes Optical Losses, PV array losses, DC to AC Conversion Loss and Other System losses</a:t>
            </a:r>
          </a:p>
          <a:p>
            <a:pPr>
              <a:lnSpc>
                <a:spcPct val="115000"/>
              </a:lnSpc>
              <a:spcBef>
                <a:spcPts val="0"/>
              </a:spcBef>
              <a:spcAft>
                <a:spcPts val="1000"/>
              </a:spcAft>
              <a:buFont typeface="Symbol" panose="05050102010706020507" pitchFamily="18" charset="2"/>
              <a:buChar char=""/>
            </a:pPr>
            <a:r>
              <a:rPr lang="en-US" sz="1800" b="1"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Formula the PR:</a:t>
            </a:r>
          </a:p>
          <a:p>
            <a:pPr marL="342900" marR="0" lvl="0" indent="-342900">
              <a:lnSpc>
                <a:spcPct val="115000"/>
              </a:lnSpc>
              <a:spcBef>
                <a:spcPts val="0"/>
              </a:spcBef>
              <a:spcAft>
                <a:spcPts val="1000"/>
              </a:spcAft>
              <a:buFont typeface="Symbol" panose="05050102010706020507" pitchFamily="18" charset="2"/>
              <a:buChar cha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endParaRPr lang="en-US" dirty="0">
              <a:latin typeface="Calibri" panose="020F0502020204030204" pitchFamily="34" charset="0"/>
              <a:ea typeface="Calibri" panose="020F0502020204030204" pitchFamily="34" charset="0"/>
              <a:cs typeface="Arial" panose="020B0604020202020204" pitchFamily="34" charset="0"/>
            </a:endParaRPr>
          </a:p>
          <a:p>
            <a:pPr marL="571500" marR="0" indent="0">
              <a:lnSpc>
                <a:spcPct val="115000"/>
              </a:lnSpc>
              <a:spcBef>
                <a:spcPts val="0"/>
              </a:spcBef>
              <a:spcAft>
                <a:spcPts val="0"/>
              </a:spcAft>
              <a:buNone/>
            </a:pPr>
            <a:r>
              <a:rPr lang="en-US" sz="1800" dirty="0">
                <a:solidFill>
                  <a:srgbClr val="000000"/>
                </a:solidFill>
                <a:effectLst/>
                <a:latin typeface="Segoe UI" panose="020B0502040204020203"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err="1">
                <a:solidFill>
                  <a:srgbClr val="000000"/>
                </a:solidFill>
                <a:effectLst/>
                <a:latin typeface="Segoe UI" panose="020B0502040204020203" pitchFamily="34" charset="0"/>
                <a:ea typeface="Calibri" panose="020F0502020204030204" pitchFamily="34" charset="0"/>
                <a:cs typeface="Arial" panose="020B0604020202020204" pitchFamily="34" charset="0"/>
              </a:rPr>
              <a:t>E_Grid</a:t>
            </a:r>
            <a:r>
              <a:rPr lang="en-US" sz="1800" dirty="0">
                <a:solidFill>
                  <a:srgbClr val="000000"/>
                </a:solidFill>
                <a:effectLst/>
                <a:latin typeface="Segoe UI" panose="020B0502040204020203" pitchFamily="34" charset="0"/>
                <a:ea typeface="Calibri" panose="020F0502020204030204" pitchFamily="34" charset="0"/>
                <a:cs typeface="Arial" panose="020B0604020202020204" pitchFamily="34" charset="0"/>
              </a:rPr>
              <a:t> = useable energy at user end (kwh/ month)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solidFill>
                  <a:srgbClr val="000000"/>
                </a:solidFill>
                <a:effectLst/>
                <a:latin typeface="Segoe UI" panose="020B0502040204020203" pitchFamily="34" charset="0"/>
                <a:ea typeface="Calibri" panose="020F0502020204030204" pitchFamily="34" charset="0"/>
                <a:cs typeface="Arial" panose="020B0604020202020204" pitchFamily="34" charset="0"/>
              </a:rPr>
              <a:t>GII= global inclined irradiation (kwh /m2/month)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US" sz="1800" dirty="0" err="1">
                <a:solidFill>
                  <a:srgbClr val="000000"/>
                </a:solidFill>
                <a:effectLst/>
                <a:latin typeface="Segoe UI" panose="020B0502040204020203" pitchFamily="34" charset="0"/>
                <a:ea typeface="Calibri" panose="020F0502020204030204" pitchFamily="34" charset="0"/>
                <a:cs typeface="Arial" panose="020B0604020202020204" pitchFamily="34" charset="0"/>
              </a:rPr>
              <a:t>PnomPV</a:t>
            </a:r>
            <a:r>
              <a:rPr lang="en-US" sz="1800" dirty="0">
                <a:solidFill>
                  <a:srgbClr val="000000"/>
                </a:solidFill>
                <a:effectLst/>
                <a:latin typeface="Segoe UI" panose="020B0502040204020203" pitchFamily="34" charset="0"/>
                <a:ea typeface="Calibri" panose="020F0502020204030204" pitchFamily="34" charset="0"/>
                <a:cs typeface="Arial" panose="020B0604020202020204" pitchFamily="34" charset="0"/>
              </a:rPr>
              <a:t> =PV module installed (</a:t>
            </a:r>
            <a:r>
              <a:rPr lang="en-US" sz="1800" dirty="0" err="1">
                <a:solidFill>
                  <a:srgbClr val="000000"/>
                </a:solidFill>
                <a:effectLst/>
                <a:latin typeface="Segoe UI" panose="020B0502040204020203" pitchFamily="34" charset="0"/>
                <a:ea typeface="Calibri" panose="020F0502020204030204" pitchFamily="34" charset="0"/>
                <a:cs typeface="Arial" panose="020B0604020202020204" pitchFamily="34" charset="0"/>
              </a:rPr>
              <a:t>kwp</a:t>
            </a:r>
            <a:r>
              <a:rPr lang="en-US" sz="1800" dirty="0">
                <a:solidFill>
                  <a:srgbClr val="000000"/>
                </a:solidFill>
                <a:effectLst/>
                <a:latin typeface="Segoe UI" panose="020B0502040204020203"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00000000-0008-0000-0400-000008000000}"/>
              </a:ext>
            </a:extLst>
          </p:cNvPr>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44515" y="4410392"/>
            <a:ext cx="2388870" cy="494665"/>
          </a:xfrm>
          <a:prstGeom prst="rect">
            <a:avLst/>
          </a:prstGeom>
          <a:noFill/>
        </p:spPr>
      </p:pic>
    </p:spTree>
    <p:extLst>
      <p:ext uri="{BB962C8B-B14F-4D97-AF65-F5344CB8AC3E}">
        <p14:creationId xmlns:p14="http://schemas.microsoft.com/office/powerpoint/2010/main" val="4227600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3449E-825A-49AE-B807-3CEA29C142FC}"/>
              </a:ext>
            </a:extLst>
          </p:cNvPr>
          <p:cNvSpPr>
            <a:spLocks noGrp="1"/>
          </p:cNvSpPr>
          <p:nvPr>
            <p:ph type="title"/>
          </p:nvPr>
        </p:nvSpPr>
        <p:spPr>
          <a:xfrm>
            <a:off x="2592925" y="200025"/>
            <a:ext cx="8911687" cy="447675"/>
          </a:xfrm>
        </p:spPr>
        <p:txBody>
          <a:bodyPr>
            <a:normAutofit fontScale="90000"/>
          </a:bodyPr>
          <a:lstStyle/>
          <a:p>
            <a:r>
              <a:rPr lang="en-US" sz="1800" b="1">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t>Calculate PR </a:t>
            </a:r>
            <a:br>
              <a:rPr lang="en-US" sz="1800" b="1">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p>
        </p:txBody>
      </p:sp>
      <p:sp>
        <p:nvSpPr>
          <p:cNvPr id="11" name="TextBox 10">
            <a:extLst>
              <a:ext uri="{FF2B5EF4-FFF2-40B4-BE49-F238E27FC236}">
                <a16:creationId xmlns:a16="http://schemas.microsoft.com/office/drawing/2014/main" id="{583E2224-FC31-4AF2-9CF9-483C1FD1DC5E}"/>
              </a:ext>
            </a:extLst>
          </p:cNvPr>
          <p:cNvSpPr txBox="1"/>
          <p:nvPr/>
        </p:nvSpPr>
        <p:spPr>
          <a:xfrm>
            <a:off x="2152650" y="732608"/>
            <a:ext cx="6096000" cy="392159"/>
          </a:xfrm>
          <a:prstGeom prst="rect">
            <a:avLst/>
          </a:prstGeom>
          <a:noFill/>
        </p:spPr>
        <p:txBody>
          <a:bodyPr wrap="square">
            <a:spAutoFit/>
          </a:bodyPr>
          <a:lstStyle/>
          <a:p>
            <a:pPr marL="457200" marR="0">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After using Excel to calculate PR we found:</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p:txBody>
      </p:sp>
      <p:graphicFrame>
        <p:nvGraphicFramePr>
          <p:cNvPr id="12" name="Table 11">
            <a:extLst>
              <a:ext uri="{FF2B5EF4-FFF2-40B4-BE49-F238E27FC236}">
                <a16:creationId xmlns:a16="http://schemas.microsoft.com/office/drawing/2014/main" id="{EF0BDA63-54FD-44B4-9356-513D5C65BA51}"/>
              </a:ext>
            </a:extLst>
          </p:cNvPr>
          <p:cNvGraphicFramePr>
            <a:graphicFrameLocks noGrp="1"/>
          </p:cNvGraphicFramePr>
          <p:nvPr>
            <p:extLst>
              <p:ext uri="{D42A27DB-BD31-4B8C-83A1-F6EECF244321}">
                <p14:modId xmlns:p14="http://schemas.microsoft.com/office/powerpoint/2010/main" val="3816387099"/>
              </p:ext>
            </p:extLst>
          </p:nvPr>
        </p:nvGraphicFramePr>
        <p:xfrm>
          <a:off x="4087813" y="1273230"/>
          <a:ext cx="4927600" cy="2103946"/>
        </p:xfrm>
        <a:graphic>
          <a:graphicData uri="http://schemas.openxmlformats.org/drawingml/2006/table">
            <a:tbl>
              <a:tblPr firstRow="1" firstCol="1" bandRow="1">
                <a:tableStyleId>{5C22544A-7EE6-4342-B048-85BDC9FD1C3A}</a:tableStyleId>
              </a:tblPr>
              <a:tblGrid>
                <a:gridCol w="2019300">
                  <a:extLst>
                    <a:ext uri="{9D8B030D-6E8A-4147-A177-3AD203B41FA5}">
                      <a16:colId xmlns:a16="http://schemas.microsoft.com/office/drawing/2014/main" val="1836109752"/>
                    </a:ext>
                  </a:extLst>
                </a:gridCol>
                <a:gridCol w="1435100">
                  <a:extLst>
                    <a:ext uri="{9D8B030D-6E8A-4147-A177-3AD203B41FA5}">
                      <a16:colId xmlns:a16="http://schemas.microsoft.com/office/drawing/2014/main" val="1758179161"/>
                    </a:ext>
                  </a:extLst>
                </a:gridCol>
                <a:gridCol w="1473200">
                  <a:extLst>
                    <a:ext uri="{9D8B030D-6E8A-4147-A177-3AD203B41FA5}">
                      <a16:colId xmlns:a16="http://schemas.microsoft.com/office/drawing/2014/main" val="3584566824"/>
                    </a:ext>
                  </a:extLst>
                </a:gridCol>
              </a:tblGrid>
              <a:tr h="438150">
                <a:tc gridSpan="3">
                  <a:txBody>
                    <a:bodyPr/>
                    <a:lstStyle/>
                    <a:p>
                      <a:pPr marL="0" marR="0" algn="ctr">
                        <a:lnSpc>
                          <a:spcPct val="115000"/>
                        </a:lnSpc>
                        <a:spcBef>
                          <a:spcPts val="0"/>
                        </a:spcBef>
                        <a:spcAft>
                          <a:spcPts val="0"/>
                        </a:spcAft>
                      </a:pPr>
                      <a:r>
                        <a:rPr lang="en-US" sz="1200">
                          <a:effectLst/>
                        </a:rPr>
                        <a:t>Energy Generation at the end of 3 months of Operation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03455880"/>
                  </a:ext>
                </a:extLst>
              </a:tr>
              <a:tr h="609600">
                <a:tc>
                  <a:txBody>
                    <a:bodyPr/>
                    <a:lstStyle/>
                    <a:p>
                      <a:pPr marL="0" marR="0" algn="ctr">
                        <a:lnSpc>
                          <a:spcPct val="115000"/>
                        </a:lnSpc>
                        <a:spcBef>
                          <a:spcPts val="0"/>
                        </a:spcBef>
                        <a:spcAft>
                          <a:spcPts val="0"/>
                        </a:spcAft>
                      </a:pPr>
                      <a:r>
                        <a:rPr lang="en-US" sz="1200">
                          <a:effectLst/>
                        </a:rPr>
                        <a:t> Month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200">
                          <a:effectLst/>
                        </a:rPr>
                        <a:t> Irradiation in Inclined Plane (GII)</a:t>
                      </a:r>
                      <a:br>
                        <a:rPr lang="en-US" sz="1200">
                          <a:effectLst/>
                        </a:rPr>
                      </a:br>
                      <a:r>
                        <a:rPr lang="en-US" sz="1200">
                          <a:effectLst/>
                        </a:rPr>
                        <a:t>(kWh/m2)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200">
                          <a:effectLst/>
                        </a:rPr>
                        <a:t> Generated Energy (KWh)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70282903"/>
                  </a:ext>
                </a:extLst>
              </a:tr>
              <a:tr h="209550">
                <a:tc>
                  <a:txBody>
                    <a:bodyPr/>
                    <a:lstStyle/>
                    <a:p>
                      <a:pPr marL="0" marR="0" algn="ctr">
                        <a:lnSpc>
                          <a:spcPct val="115000"/>
                        </a:lnSpc>
                        <a:spcBef>
                          <a:spcPts val="0"/>
                        </a:spcBef>
                        <a:spcAft>
                          <a:spcPts val="0"/>
                        </a:spcAft>
                      </a:pPr>
                      <a:r>
                        <a:rPr lang="en-US" sz="1200">
                          <a:effectLst/>
                        </a:rPr>
                        <a:t> September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000">
                          <a:effectLst/>
                        </a:rPr>
                        <a:t>167.18</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000">
                          <a:effectLst/>
                        </a:rPr>
                        <a:t>92,379.01</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402690080"/>
                  </a:ext>
                </a:extLst>
              </a:tr>
              <a:tr h="209550">
                <a:tc>
                  <a:txBody>
                    <a:bodyPr/>
                    <a:lstStyle/>
                    <a:p>
                      <a:pPr marL="0" marR="0" algn="ctr">
                        <a:lnSpc>
                          <a:spcPct val="115000"/>
                        </a:lnSpc>
                        <a:spcBef>
                          <a:spcPts val="0"/>
                        </a:spcBef>
                        <a:spcAft>
                          <a:spcPts val="0"/>
                        </a:spcAft>
                      </a:pPr>
                      <a:r>
                        <a:rPr lang="en-US" sz="1200">
                          <a:effectLst/>
                        </a:rPr>
                        <a:t> October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000">
                          <a:effectLst/>
                        </a:rPr>
                        <a:t>162.44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000">
                          <a:effectLst/>
                        </a:rPr>
                        <a:t>125,641.08</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115970121"/>
                  </a:ext>
                </a:extLst>
              </a:tr>
              <a:tr h="209550">
                <a:tc>
                  <a:txBody>
                    <a:bodyPr/>
                    <a:lstStyle/>
                    <a:p>
                      <a:pPr marL="0" marR="0" algn="ctr">
                        <a:lnSpc>
                          <a:spcPct val="115000"/>
                        </a:lnSpc>
                        <a:spcBef>
                          <a:spcPts val="0"/>
                        </a:spcBef>
                        <a:spcAft>
                          <a:spcPts val="0"/>
                        </a:spcAft>
                      </a:pPr>
                      <a:r>
                        <a:rPr lang="en-US" sz="1200">
                          <a:effectLst/>
                        </a:rPr>
                        <a:t> November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000">
                          <a:effectLst/>
                        </a:rPr>
                        <a:t>131.4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000">
                          <a:effectLst/>
                        </a:rPr>
                        <a:t>102,688.26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310348914"/>
                  </a:ext>
                </a:extLst>
              </a:tr>
              <a:tr h="209550">
                <a:tc>
                  <a:txBody>
                    <a:bodyPr/>
                    <a:lstStyle/>
                    <a:p>
                      <a:pPr marL="0" marR="0" algn="ctr">
                        <a:lnSpc>
                          <a:spcPct val="115000"/>
                        </a:lnSpc>
                        <a:spcBef>
                          <a:spcPts val="0"/>
                        </a:spcBef>
                        <a:spcAft>
                          <a:spcPts val="0"/>
                        </a:spcAft>
                      </a:pPr>
                      <a:r>
                        <a:rPr lang="en-US" sz="1200">
                          <a:effectLst/>
                        </a:rPr>
                        <a:t> Total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000" dirty="0">
                          <a:effectLst/>
                        </a:rPr>
                        <a:t>          461.02                   </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r">
                        <a:lnSpc>
                          <a:spcPct val="115000"/>
                        </a:lnSpc>
                        <a:spcBef>
                          <a:spcPts val="0"/>
                        </a:spcBef>
                        <a:spcAft>
                          <a:spcPts val="0"/>
                        </a:spcAft>
                      </a:pPr>
                      <a:r>
                        <a:rPr lang="en-US" sz="1000" dirty="0">
                          <a:effectLst/>
                        </a:rPr>
                        <a:t>320708.35</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146199695"/>
                  </a:ext>
                </a:extLst>
              </a:tr>
            </a:tbl>
          </a:graphicData>
        </a:graphic>
      </p:graphicFrame>
      <p:graphicFrame>
        <p:nvGraphicFramePr>
          <p:cNvPr id="13" name="Table 12">
            <a:extLst>
              <a:ext uri="{FF2B5EF4-FFF2-40B4-BE49-F238E27FC236}">
                <a16:creationId xmlns:a16="http://schemas.microsoft.com/office/drawing/2014/main" id="{B46EB08F-B329-4154-BE65-0602D2219021}"/>
              </a:ext>
            </a:extLst>
          </p:cNvPr>
          <p:cNvGraphicFramePr>
            <a:graphicFrameLocks noGrp="1"/>
          </p:cNvGraphicFramePr>
          <p:nvPr>
            <p:extLst>
              <p:ext uri="{D42A27DB-BD31-4B8C-83A1-F6EECF244321}">
                <p14:modId xmlns:p14="http://schemas.microsoft.com/office/powerpoint/2010/main" val="986050971"/>
              </p:ext>
            </p:extLst>
          </p:nvPr>
        </p:nvGraphicFramePr>
        <p:xfrm>
          <a:off x="4087813" y="3620194"/>
          <a:ext cx="4927600" cy="1432433"/>
        </p:xfrm>
        <a:graphic>
          <a:graphicData uri="http://schemas.openxmlformats.org/drawingml/2006/table">
            <a:tbl>
              <a:tblPr firstRow="1" firstCol="1" bandRow="1">
                <a:tableStyleId>{5C22544A-7EE6-4342-B048-85BDC9FD1C3A}</a:tableStyleId>
              </a:tblPr>
              <a:tblGrid>
                <a:gridCol w="2019300">
                  <a:extLst>
                    <a:ext uri="{9D8B030D-6E8A-4147-A177-3AD203B41FA5}">
                      <a16:colId xmlns:a16="http://schemas.microsoft.com/office/drawing/2014/main" val="2066704561"/>
                    </a:ext>
                  </a:extLst>
                </a:gridCol>
                <a:gridCol w="1435100">
                  <a:extLst>
                    <a:ext uri="{9D8B030D-6E8A-4147-A177-3AD203B41FA5}">
                      <a16:colId xmlns:a16="http://schemas.microsoft.com/office/drawing/2014/main" val="2361312199"/>
                    </a:ext>
                  </a:extLst>
                </a:gridCol>
                <a:gridCol w="1473200">
                  <a:extLst>
                    <a:ext uri="{9D8B030D-6E8A-4147-A177-3AD203B41FA5}">
                      <a16:colId xmlns:a16="http://schemas.microsoft.com/office/drawing/2014/main" val="2311493750"/>
                    </a:ext>
                  </a:extLst>
                </a:gridCol>
              </a:tblGrid>
              <a:tr h="419100">
                <a:tc>
                  <a:txBody>
                    <a:bodyPr/>
                    <a:lstStyle/>
                    <a:p>
                      <a:pPr marL="0" marR="0" algn="ctr">
                        <a:lnSpc>
                          <a:spcPct val="115000"/>
                        </a:lnSpc>
                        <a:spcBef>
                          <a:spcPts val="0"/>
                        </a:spcBef>
                        <a:spcAft>
                          <a:spcPts val="0"/>
                        </a:spcAft>
                      </a:pPr>
                      <a:r>
                        <a:rPr lang="en-US" sz="1100">
                          <a:effectLst/>
                        </a:rPr>
                        <a:t>September Irradiance on Inclined Plane @ STC (kW/m</a:t>
                      </a:r>
                      <a:r>
                        <a:rPr lang="en-US" sz="1100" baseline="30000">
                          <a:effectLst/>
                        </a:rPr>
                        <a:t>2</a:t>
                      </a:r>
                      <a:r>
                        <a:rPr lang="en-US" sz="1100">
                          <a:effectLst/>
                        </a:rPr>
                        <a:t>)</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167.18</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(GII)</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886837406"/>
                  </a:ext>
                </a:extLst>
              </a:tr>
              <a:tr h="381000">
                <a:tc>
                  <a:txBody>
                    <a:bodyPr/>
                    <a:lstStyle/>
                    <a:p>
                      <a:pPr marL="0" marR="0" algn="ctr">
                        <a:lnSpc>
                          <a:spcPct val="115000"/>
                        </a:lnSpc>
                        <a:spcBef>
                          <a:spcPts val="0"/>
                        </a:spcBef>
                        <a:spcAft>
                          <a:spcPts val="0"/>
                        </a:spcAft>
                      </a:pPr>
                      <a:r>
                        <a:rPr lang="en-US" sz="1100">
                          <a:effectLst/>
                        </a:rPr>
                        <a:t>Installed PV Array Capacity (kWp)</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1003</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(P</a:t>
                      </a:r>
                      <a:r>
                        <a:rPr lang="en-US" sz="1100" baseline="-25000">
                          <a:effectLst/>
                        </a:rPr>
                        <a:t>nom</a:t>
                      </a:r>
                      <a:r>
                        <a:rPr lang="en-US" sz="1100">
                          <a:effectLst/>
                        </a:rPr>
                        <a:t>PV)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030031058"/>
                  </a:ext>
                </a:extLst>
              </a:tr>
              <a:tr h="485775">
                <a:tc>
                  <a:txBody>
                    <a:bodyPr/>
                    <a:lstStyle/>
                    <a:p>
                      <a:pPr marL="0" marR="0" algn="ctr">
                        <a:lnSpc>
                          <a:spcPct val="115000"/>
                        </a:lnSpc>
                        <a:spcBef>
                          <a:spcPts val="0"/>
                        </a:spcBef>
                        <a:spcAft>
                          <a:spcPts val="0"/>
                        </a:spcAft>
                      </a:pPr>
                      <a:r>
                        <a:rPr lang="en-US" sz="1400">
                          <a:effectLst/>
                        </a:rPr>
                        <a:t>Performance Ratio</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55%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dirty="0">
                          <a:effectLst/>
                        </a:rPr>
                        <a:t>(PR)</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773310813"/>
                  </a:ext>
                </a:extLst>
              </a:tr>
            </a:tbl>
          </a:graphicData>
        </a:graphic>
      </p:graphicFrame>
      <p:graphicFrame>
        <p:nvGraphicFramePr>
          <p:cNvPr id="14" name="Table 13">
            <a:extLst>
              <a:ext uri="{FF2B5EF4-FFF2-40B4-BE49-F238E27FC236}">
                <a16:creationId xmlns:a16="http://schemas.microsoft.com/office/drawing/2014/main" id="{7A305FBF-146D-40B6-BE66-92C5BFE42F15}"/>
              </a:ext>
            </a:extLst>
          </p:cNvPr>
          <p:cNvGraphicFramePr>
            <a:graphicFrameLocks noGrp="1"/>
          </p:cNvGraphicFramePr>
          <p:nvPr>
            <p:extLst>
              <p:ext uri="{D42A27DB-BD31-4B8C-83A1-F6EECF244321}">
                <p14:modId xmlns:p14="http://schemas.microsoft.com/office/powerpoint/2010/main" val="3431057164"/>
              </p:ext>
            </p:extLst>
          </p:nvPr>
        </p:nvGraphicFramePr>
        <p:xfrm>
          <a:off x="4078288" y="5295646"/>
          <a:ext cx="4927600" cy="1432433"/>
        </p:xfrm>
        <a:graphic>
          <a:graphicData uri="http://schemas.openxmlformats.org/drawingml/2006/table">
            <a:tbl>
              <a:tblPr firstRow="1" firstCol="1" bandRow="1">
                <a:tableStyleId>{5C22544A-7EE6-4342-B048-85BDC9FD1C3A}</a:tableStyleId>
              </a:tblPr>
              <a:tblGrid>
                <a:gridCol w="2019300">
                  <a:extLst>
                    <a:ext uri="{9D8B030D-6E8A-4147-A177-3AD203B41FA5}">
                      <a16:colId xmlns:a16="http://schemas.microsoft.com/office/drawing/2014/main" val="277958354"/>
                    </a:ext>
                  </a:extLst>
                </a:gridCol>
                <a:gridCol w="1435100">
                  <a:extLst>
                    <a:ext uri="{9D8B030D-6E8A-4147-A177-3AD203B41FA5}">
                      <a16:colId xmlns:a16="http://schemas.microsoft.com/office/drawing/2014/main" val="1610480"/>
                    </a:ext>
                  </a:extLst>
                </a:gridCol>
                <a:gridCol w="1473200">
                  <a:extLst>
                    <a:ext uri="{9D8B030D-6E8A-4147-A177-3AD203B41FA5}">
                      <a16:colId xmlns:a16="http://schemas.microsoft.com/office/drawing/2014/main" val="3200404961"/>
                    </a:ext>
                  </a:extLst>
                </a:gridCol>
              </a:tblGrid>
              <a:tr h="409575">
                <a:tc>
                  <a:txBody>
                    <a:bodyPr/>
                    <a:lstStyle/>
                    <a:p>
                      <a:pPr marL="0" marR="0" algn="ctr">
                        <a:lnSpc>
                          <a:spcPct val="115000"/>
                        </a:lnSpc>
                        <a:spcBef>
                          <a:spcPts val="0"/>
                        </a:spcBef>
                        <a:spcAft>
                          <a:spcPts val="0"/>
                        </a:spcAft>
                      </a:pPr>
                      <a:r>
                        <a:rPr lang="en-US" sz="1100">
                          <a:effectLst/>
                        </a:rPr>
                        <a:t>October Irradiance on Inclined Plane @ STC (kW/m</a:t>
                      </a:r>
                      <a:r>
                        <a:rPr lang="en-US" sz="1100" baseline="30000">
                          <a:effectLst/>
                        </a:rPr>
                        <a:t>2</a:t>
                      </a:r>
                      <a:r>
                        <a:rPr lang="en-US" sz="1100">
                          <a:effectLst/>
                        </a:rPr>
                        <a:t>)</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162.44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(GII)</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83332183"/>
                  </a:ext>
                </a:extLst>
              </a:tr>
              <a:tr h="381000">
                <a:tc>
                  <a:txBody>
                    <a:bodyPr/>
                    <a:lstStyle/>
                    <a:p>
                      <a:pPr marL="0" marR="0" algn="ctr">
                        <a:lnSpc>
                          <a:spcPct val="115000"/>
                        </a:lnSpc>
                        <a:spcBef>
                          <a:spcPts val="0"/>
                        </a:spcBef>
                        <a:spcAft>
                          <a:spcPts val="0"/>
                        </a:spcAft>
                      </a:pPr>
                      <a:r>
                        <a:rPr lang="en-US" sz="1100">
                          <a:effectLst/>
                        </a:rPr>
                        <a:t>Installed PV Array Capacity (kWp)</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1003</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(P</a:t>
                      </a:r>
                      <a:r>
                        <a:rPr lang="en-US" sz="1100" baseline="-25000">
                          <a:effectLst/>
                        </a:rPr>
                        <a:t>nom</a:t>
                      </a:r>
                      <a:r>
                        <a:rPr lang="en-US" sz="1100">
                          <a:effectLst/>
                        </a:rPr>
                        <a:t>PV)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883845426"/>
                  </a:ext>
                </a:extLst>
              </a:tr>
              <a:tr h="485775">
                <a:tc>
                  <a:txBody>
                    <a:bodyPr/>
                    <a:lstStyle/>
                    <a:p>
                      <a:pPr marL="0" marR="0" algn="ctr">
                        <a:lnSpc>
                          <a:spcPct val="115000"/>
                        </a:lnSpc>
                        <a:spcBef>
                          <a:spcPts val="0"/>
                        </a:spcBef>
                        <a:spcAft>
                          <a:spcPts val="0"/>
                        </a:spcAft>
                      </a:pPr>
                      <a:r>
                        <a:rPr lang="en-US" sz="1400">
                          <a:effectLst/>
                        </a:rPr>
                        <a:t>Performance Ratio</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77%</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dirty="0">
                          <a:effectLst/>
                        </a:rPr>
                        <a:t>(PR)</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946953150"/>
                  </a:ext>
                </a:extLst>
              </a:tr>
            </a:tbl>
          </a:graphicData>
        </a:graphic>
      </p:graphicFrame>
    </p:spTree>
    <p:extLst>
      <p:ext uri="{BB962C8B-B14F-4D97-AF65-F5344CB8AC3E}">
        <p14:creationId xmlns:p14="http://schemas.microsoft.com/office/powerpoint/2010/main" val="3570393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4BF23D7-B468-44A6-85E7-4AB409DBB905}"/>
              </a:ext>
            </a:extLst>
          </p:cNvPr>
          <p:cNvSpPr>
            <a:spLocks noGrp="1"/>
          </p:cNvSpPr>
          <p:nvPr>
            <p:ph idx="1"/>
          </p:nvPr>
        </p:nvSpPr>
        <p:spPr>
          <a:xfrm>
            <a:off x="2398712" y="4728204"/>
            <a:ext cx="8915400" cy="1282071"/>
          </a:xfrm>
        </p:spPr>
        <p:txBody>
          <a:bodyPr>
            <a:normAutofit fontScale="85000" lnSpcReduction="20000"/>
          </a:bodyPr>
          <a:lstStyle/>
          <a:p>
            <a:pPr marL="457200" marR="0" algn="just">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From previous result, we note the following:</a:t>
            </a:r>
          </a:p>
          <a:p>
            <a:pPr marL="342900" marR="0" lvl="0" indent="-342900" algn="just">
              <a:lnSpc>
                <a:spcPct val="115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Arial" panose="020B0604020202020204" pitchFamily="34" charset="0"/>
              </a:rPr>
              <a:t> In September the panel was not clean and PR was little below the acceptable range of PR</a:t>
            </a:r>
          </a:p>
          <a:p>
            <a:pPr marL="342900" marR="0" lvl="0" indent="-342900" algn="just">
              <a:lnSpc>
                <a:spcPct val="115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Arial" panose="020B0604020202020204" pitchFamily="34" charset="0"/>
              </a:rPr>
              <a:t>after the system was cleaned, PR was risen and this is good indicator</a:t>
            </a:r>
          </a:p>
          <a:p>
            <a:pPr marL="342900" marR="0" lvl="0" indent="-342900" algn="just">
              <a:lnSpc>
                <a:spcPct val="115000"/>
              </a:lnSpc>
              <a:spcBef>
                <a:spcPts val="0"/>
              </a:spcBef>
              <a:spcAft>
                <a:spcPts val="1000"/>
              </a:spcAft>
              <a:buFont typeface="+mj-lt"/>
              <a:buAutoNum type="arabicPeriod"/>
            </a:pPr>
            <a:r>
              <a:rPr lang="en-US" sz="1800" dirty="0">
                <a:effectLst/>
                <a:latin typeface="Calibri" panose="020F0502020204030204" pitchFamily="34" charset="0"/>
                <a:ea typeface="Calibri" panose="020F0502020204030204" pitchFamily="34" charset="0"/>
                <a:cs typeface="Arial" panose="020B0604020202020204" pitchFamily="34" charset="0"/>
              </a:rPr>
              <a:t>The typical PR value is 60-90%, so the system operates well </a:t>
            </a:r>
          </a:p>
          <a:p>
            <a:endParaRPr lang="en-US" dirty="0"/>
          </a:p>
        </p:txBody>
      </p:sp>
      <p:graphicFrame>
        <p:nvGraphicFramePr>
          <p:cNvPr id="8" name="Table 7">
            <a:extLst>
              <a:ext uri="{FF2B5EF4-FFF2-40B4-BE49-F238E27FC236}">
                <a16:creationId xmlns:a16="http://schemas.microsoft.com/office/drawing/2014/main" id="{62DBA80F-5142-45F2-A4B1-2BDA8DEE1CC1}"/>
              </a:ext>
            </a:extLst>
          </p:cNvPr>
          <p:cNvGraphicFramePr>
            <a:graphicFrameLocks noGrp="1"/>
          </p:cNvGraphicFramePr>
          <p:nvPr>
            <p:extLst>
              <p:ext uri="{D42A27DB-BD31-4B8C-83A1-F6EECF244321}">
                <p14:modId xmlns:p14="http://schemas.microsoft.com/office/powerpoint/2010/main" val="2064040026"/>
              </p:ext>
            </p:extLst>
          </p:nvPr>
        </p:nvGraphicFramePr>
        <p:xfrm>
          <a:off x="3925888" y="419100"/>
          <a:ext cx="4927600" cy="1432433"/>
        </p:xfrm>
        <a:graphic>
          <a:graphicData uri="http://schemas.openxmlformats.org/drawingml/2006/table">
            <a:tbl>
              <a:tblPr firstRow="1" firstCol="1" bandRow="1">
                <a:tableStyleId>{5C22544A-7EE6-4342-B048-85BDC9FD1C3A}</a:tableStyleId>
              </a:tblPr>
              <a:tblGrid>
                <a:gridCol w="2019300">
                  <a:extLst>
                    <a:ext uri="{9D8B030D-6E8A-4147-A177-3AD203B41FA5}">
                      <a16:colId xmlns:a16="http://schemas.microsoft.com/office/drawing/2014/main" val="3343021927"/>
                    </a:ext>
                  </a:extLst>
                </a:gridCol>
                <a:gridCol w="1435100">
                  <a:extLst>
                    <a:ext uri="{9D8B030D-6E8A-4147-A177-3AD203B41FA5}">
                      <a16:colId xmlns:a16="http://schemas.microsoft.com/office/drawing/2014/main" val="3995798113"/>
                    </a:ext>
                  </a:extLst>
                </a:gridCol>
                <a:gridCol w="1473200">
                  <a:extLst>
                    <a:ext uri="{9D8B030D-6E8A-4147-A177-3AD203B41FA5}">
                      <a16:colId xmlns:a16="http://schemas.microsoft.com/office/drawing/2014/main" val="653855688"/>
                    </a:ext>
                  </a:extLst>
                </a:gridCol>
              </a:tblGrid>
              <a:tr h="409575">
                <a:tc>
                  <a:txBody>
                    <a:bodyPr/>
                    <a:lstStyle/>
                    <a:p>
                      <a:pPr marL="0" marR="0" algn="ctr">
                        <a:lnSpc>
                          <a:spcPct val="115000"/>
                        </a:lnSpc>
                        <a:spcBef>
                          <a:spcPts val="0"/>
                        </a:spcBef>
                        <a:spcAft>
                          <a:spcPts val="0"/>
                        </a:spcAft>
                      </a:pPr>
                      <a:r>
                        <a:rPr lang="en-US" sz="1100">
                          <a:effectLst/>
                        </a:rPr>
                        <a:t>November Irradiance on Inclined Plane @ STC (kW/m</a:t>
                      </a:r>
                      <a:r>
                        <a:rPr lang="en-US" sz="1100" baseline="30000">
                          <a:effectLst/>
                        </a:rPr>
                        <a:t>2</a:t>
                      </a:r>
                      <a:r>
                        <a:rPr lang="en-US" sz="1100">
                          <a:effectLst/>
                        </a:rPr>
                        <a:t>)</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131.4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(GII)</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026253575"/>
                  </a:ext>
                </a:extLst>
              </a:tr>
              <a:tr h="381000">
                <a:tc>
                  <a:txBody>
                    <a:bodyPr/>
                    <a:lstStyle/>
                    <a:p>
                      <a:pPr marL="0" marR="0" algn="ctr">
                        <a:lnSpc>
                          <a:spcPct val="115000"/>
                        </a:lnSpc>
                        <a:spcBef>
                          <a:spcPts val="0"/>
                        </a:spcBef>
                        <a:spcAft>
                          <a:spcPts val="0"/>
                        </a:spcAft>
                      </a:pPr>
                      <a:r>
                        <a:rPr lang="en-US" sz="1100">
                          <a:effectLst/>
                        </a:rPr>
                        <a:t>Installed PV Array Capacity (kWp)</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1003</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(P</a:t>
                      </a:r>
                      <a:r>
                        <a:rPr lang="en-US" sz="1100" baseline="-25000">
                          <a:effectLst/>
                        </a:rPr>
                        <a:t>nom</a:t>
                      </a:r>
                      <a:r>
                        <a:rPr lang="en-US" sz="1100">
                          <a:effectLst/>
                        </a:rPr>
                        <a:t>PV)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4601735"/>
                  </a:ext>
                </a:extLst>
              </a:tr>
              <a:tr h="485775">
                <a:tc>
                  <a:txBody>
                    <a:bodyPr/>
                    <a:lstStyle/>
                    <a:p>
                      <a:pPr marL="0" marR="0" algn="ctr">
                        <a:lnSpc>
                          <a:spcPct val="115000"/>
                        </a:lnSpc>
                        <a:spcBef>
                          <a:spcPts val="0"/>
                        </a:spcBef>
                        <a:spcAft>
                          <a:spcPts val="0"/>
                        </a:spcAft>
                      </a:pPr>
                      <a:r>
                        <a:rPr lang="en-US" sz="1400">
                          <a:effectLst/>
                        </a:rPr>
                        <a:t>Performance Ratio</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78%</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dirty="0">
                          <a:effectLst/>
                        </a:rPr>
                        <a:t>(PR)</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498209840"/>
                  </a:ext>
                </a:extLst>
              </a:tr>
            </a:tbl>
          </a:graphicData>
        </a:graphic>
      </p:graphicFrame>
      <p:graphicFrame>
        <p:nvGraphicFramePr>
          <p:cNvPr id="9" name="Table 8">
            <a:extLst>
              <a:ext uri="{FF2B5EF4-FFF2-40B4-BE49-F238E27FC236}">
                <a16:creationId xmlns:a16="http://schemas.microsoft.com/office/drawing/2014/main" id="{80268E21-D729-4AB0-AB2B-52A5414DD909}"/>
              </a:ext>
            </a:extLst>
          </p:cNvPr>
          <p:cNvGraphicFramePr>
            <a:graphicFrameLocks noGrp="1"/>
          </p:cNvGraphicFramePr>
          <p:nvPr>
            <p:extLst>
              <p:ext uri="{D42A27DB-BD31-4B8C-83A1-F6EECF244321}">
                <p14:modId xmlns:p14="http://schemas.microsoft.com/office/powerpoint/2010/main" val="1306193350"/>
              </p:ext>
            </p:extLst>
          </p:nvPr>
        </p:nvGraphicFramePr>
        <p:xfrm>
          <a:off x="3925888" y="2712783"/>
          <a:ext cx="4927600" cy="1432433"/>
        </p:xfrm>
        <a:graphic>
          <a:graphicData uri="http://schemas.openxmlformats.org/drawingml/2006/table">
            <a:tbl>
              <a:tblPr firstRow="1" firstCol="1" bandRow="1">
                <a:tableStyleId>{5C22544A-7EE6-4342-B048-85BDC9FD1C3A}</a:tableStyleId>
              </a:tblPr>
              <a:tblGrid>
                <a:gridCol w="2019300">
                  <a:extLst>
                    <a:ext uri="{9D8B030D-6E8A-4147-A177-3AD203B41FA5}">
                      <a16:colId xmlns:a16="http://schemas.microsoft.com/office/drawing/2014/main" val="47775797"/>
                    </a:ext>
                  </a:extLst>
                </a:gridCol>
                <a:gridCol w="1435100">
                  <a:extLst>
                    <a:ext uri="{9D8B030D-6E8A-4147-A177-3AD203B41FA5}">
                      <a16:colId xmlns:a16="http://schemas.microsoft.com/office/drawing/2014/main" val="1485666390"/>
                    </a:ext>
                  </a:extLst>
                </a:gridCol>
                <a:gridCol w="1473200">
                  <a:extLst>
                    <a:ext uri="{9D8B030D-6E8A-4147-A177-3AD203B41FA5}">
                      <a16:colId xmlns:a16="http://schemas.microsoft.com/office/drawing/2014/main" val="1082811544"/>
                    </a:ext>
                  </a:extLst>
                </a:gridCol>
              </a:tblGrid>
              <a:tr h="409575">
                <a:tc>
                  <a:txBody>
                    <a:bodyPr/>
                    <a:lstStyle/>
                    <a:p>
                      <a:pPr marL="0" marR="0" algn="ctr">
                        <a:lnSpc>
                          <a:spcPct val="115000"/>
                        </a:lnSpc>
                        <a:spcBef>
                          <a:spcPts val="0"/>
                        </a:spcBef>
                        <a:spcAft>
                          <a:spcPts val="0"/>
                        </a:spcAft>
                      </a:pPr>
                      <a:r>
                        <a:rPr lang="en-US" sz="1100">
                          <a:effectLst/>
                        </a:rPr>
                        <a:t>3 Months Irradiance on Inclined Plane @ STC (kW/m</a:t>
                      </a:r>
                      <a:r>
                        <a:rPr lang="en-US" sz="1100" baseline="30000">
                          <a:effectLst/>
                        </a:rPr>
                        <a:t>2</a:t>
                      </a:r>
                      <a:r>
                        <a:rPr lang="en-US" sz="1100">
                          <a:effectLst/>
                        </a:rPr>
                        <a:t>)</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461.02</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(GII)</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932550136"/>
                  </a:ext>
                </a:extLst>
              </a:tr>
              <a:tr h="381000">
                <a:tc>
                  <a:txBody>
                    <a:bodyPr/>
                    <a:lstStyle/>
                    <a:p>
                      <a:pPr marL="0" marR="0" algn="ctr">
                        <a:lnSpc>
                          <a:spcPct val="115000"/>
                        </a:lnSpc>
                        <a:spcBef>
                          <a:spcPts val="0"/>
                        </a:spcBef>
                        <a:spcAft>
                          <a:spcPts val="0"/>
                        </a:spcAft>
                      </a:pPr>
                      <a:r>
                        <a:rPr lang="en-US" sz="1100">
                          <a:effectLst/>
                        </a:rPr>
                        <a:t>Installed PV Array Capacity (kWp)</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1003</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a:effectLst/>
                        </a:rPr>
                        <a:t>(P</a:t>
                      </a:r>
                      <a:r>
                        <a:rPr lang="en-US" sz="1100" baseline="-25000">
                          <a:effectLst/>
                        </a:rPr>
                        <a:t>nom</a:t>
                      </a:r>
                      <a:r>
                        <a:rPr lang="en-US" sz="1100">
                          <a:effectLst/>
                        </a:rPr>
                        <a:t>PV)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559011271"/>
                  </a:ext>
                </a:extLst>
              </a:tr>
              <a:tr h="485775">
                <a:tc>
                  <a:txBody>
                    <a:bodyPr/>
                    <a:lstStyle/>
                    <a:p>
                      <a:pPr marL="0" marR="0" algn="ctr">
                        <a:lnSpc>
                          <a:spcPct val="115000"/>
                        </a:lnSpc>
                        <a:spcBef>
                          <a:spcPts val="0"/>
                        </a:spcBef>
                        <a:spcAft>
                          <a:spcPts val="0"/>
                        </a:spcAft>
                      </a:pPr>
                      <a:r>
                        <a:rPr lang="en-US" sz="1400">
                          <a:effectLst/>
                        </a:rPr>
                        <a:t>Annual Performance Ratio</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800">
                          <a:effectLst/>
                        </a:rPr>
                        <a:t>69%</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100" dirty="0">
                          <a:effectLst/>
                        </a:rPr>
                        <a:t>(PR)</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379691032"/>
                  </a:ext>
                </a:extLst>
              </a:tr>
            </a:tbl>
          </a:graphicData>
        </a:graphic>
      </p:graphicFrame>
    </p:spTree>
    <p:extLst>
      <p:ext uri="{BB962C8B-B14F-4D97-AF65-F5344CB8AC3E}">
        <p14:creationId xmlns:p14="http://schemas.microsoft.com/office/powerpoint/2010/main" val="742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7C339-C94B-4EB4-BFC8-6D7C5CEE814F}"/>
              </a:ext>
            </a:extLst>
          </p:cNvPr>
          <p:cNvSpPr>
            <a:spLocks noGrp="1"/>
          </p:cNvSpPr>
          <p:nvPr>
            <p:ph type="title"/>
          </p:nvPr>
        </p:nvSpPr>
        <p:spPr>
          <a:xfrm>
            <a:off x="2592925" y="624110"/>
            <a:ext cx="8911687" cy="480790"/>
          </a:xfrm>
        </p:spPr>
        <p:txBody>
          <a:bodyPr>
            <a:normAutofit fontScale="90000"/>
          </a:bodyPr>
          <a:lstStyle/>
          <a:p>
            <a:pPr algn="ct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Capacity utilization factor (CUF)</a:t>
            </a:r>
            <a:b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Content Placeholder 2">
            <a:extLst>
              <a:ext uri="{FF2B5EF4-FFF2-40B4-BE49-F238E27FC236}">
                <a16:creationId xmlns:a16="http://schemas.microsoft.com/office/drawing/2014/main" id="{DA2BCCAE-C0DD-42CC-9012-A9841A6173D0}"/>
              </a:ext>
            </a:extLst>
          </p:cNvPr>
          <p:cNvSpPr>
            <a:spLocks noGrp="1"/>
          </p:cNvSpPr>
          <p:nvPr>
            <p:ph idx="1"/>
          </p:nvPr>
        </p:nvSpPr>
        <p:spPr>
          <a:xfrm>
            <a:off x="2589212" y="1238250"/>
            <a:ext cx="8915400" cy="3343275"/>
          </a:xfrm>
        </p:spPr>
        <p:txBody>
          <a:bodyPr/>
          <a:lstStyle/>
          <a:p>
            <a:r>
              <a:rPr lang="en-US" sz="1800" dirty="0">
                <a:effectLst/>
                <a:latin typeface="Calibri" panose="020F0502020204030204" pitchFamily="34" charset="0"/>
                <a:ea typeface="Times New Roman" panose="02020603050405020304" pitchFamily="18" charset="0"/>
                <a:cs typeface="Arial" panose="020B0604020202020204" pitchFamily="34" charset="0"/>
              </a:rPr>
              <a:t>The CUF is a factor which measures the actual energy output against the nominal energy output of the installed power at a speciﬁc period</a:t>
            </a:r>
          </a:p>
          <a:p>
            <a:endParaRPr lang="en-US" dirty="0"/>
          </a:p>
          <a:p>
            <a:endParaRPr lang="en-US" dirty="0"/>
          </a:p>
          <a:p>
            <a:endParaRPr lang="en-US" dirty="0"/>
          </a:p>
          <a:p>
            <a:pPr marL="971550" marR="0">
              <a:lnSpc>
                <a:spcPct val="115000"/>
              </a:lnSpc>
              <a:spcBef>
                <a:spcPts val="0"/>
              </a:spcBef>
              <a:spcAft>
                <a:spcPts val="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P</a:t>
            </a:r>
            <a:r>
              <a:rPr lang="en-US" sz="1800" baseline="-25000" dirty="0">
                <a:effectLst/>
                <a:latin typeface="Calibri" panose="020F0502020204030204" pitchFamily="34" charset="0"/>
                <a:ea typeface="Times New Roman" panose="02020603050405020304" pitchFamily="18" charset="0"/>
                <a:cs typeface="Arial" panose="020B0604020202020204" pitchFamily="34" charset="0"/>
              </a:rPr>
              <a:t>ins</a:t>
            </a:r>
            <a:r>
              <a:rPr lang="en-US" sz="1800" dirty="0">
                <a:effectLst/>
                <a:latin typeface="Calibri" panose="020F0502020204030204" pitchFamily="34" charset="0"/>
                <a:ea typeface="Times New Roman" panose="02020603050405020304" pitchFamily="18" charset="0"/>
                <a:cs typeface="Arial" panose="020B0604020202020204" pitchFamily="34" charset="0"/>
              </a:rPr>
              <a:t>: rated capacity of solar power plant (Wp).</a:t>
            </a:r>
          </a:p>
          <a:p>
            <a:pPr marL="971550" marR="0">
              <a:lnSpc>
                <a:spcPct val="115000"/>
              </a:lnSpc>
              <a:spcBef>
                <a:spcPts val="0"/>
              </a:spcBef>
              <a:spcAft>
                <a:spcPts val="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h: hours in speciﬁc period “during year/month/day</a:t>
            </a:r>
          </a:p>
          <a:p>
            <a:pPr marL="628650" marR="0" indent="0">
              <a:lnSpc>
                <a:spcPct val="115000"/>
              </a:lnSpc>
              <a:spcBef>
                <a:spcPts val="0"/>
              </a:spcBef>
              <a:spcAft>
                <a:spcPts val="0"/>
              </a:spcAft>
              <a:buNone/>
            </a:pP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pPr marL="285750" marR="0">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The CUF was calculated for the system on monthly bases and the result as follow:</a:t>
            </a:r>
          </a:p>
          <a:p>
            <a:endParaRPr lang="en-US" dirty="0"/>
          </a:p>
        </p:txBody>
      </p:sp>
      <p:pic>
        <p:nvPicPr>
          <p:cNvPr id="4" name="Picture 3">
            <a:extLst>
              <a:ext uri="{FF2B5EF4-FFF2-40B4-BE49-F238E27FC236}">
                <a16:creationId xmlns:a16="http://schemas.microsoft.com/office/drawing/2014/main" id="{2BD3160E-68DD-4470-973F-28D4B69571CD}"/>
              </a:ext>
            </a:extLst>
          </p:cNvPr>
          <p:cNvPicPr/>
          <p:nvPr/>
        </p:nvPicPr>
        <p:blipFill>
          <a:blip r:embed="rId2"/>
          <a:stretch>
            <a:fillRect/>
          </a:stretch>
        </p:blipFill>
        <p:spPr>
          <a:xfrm>
            <a:off x="5948362" y="3071812"/>
            <a:ext cx="1914525" cy="561975"/>
          </a:xfrm>
          <a:prstGeom prst="rect">
            <a:avLst/>
          </a:prstGeom>
        </p:spPr>
      </p:pic>
      <p:graphicFrame>
        <p:nvGraphicFramePr>
          <p:cNvPr id="5" name="Table 4">
            <a:extLst>
              <a:ext uri="{FF2B5EF4-FFF2-40B4-BE49-F238E27FC236}">
                <a16:creationId xmlns:a16="http://schemas.microsoft.com/office/drawing/2014/main" id="{2A5FFB51-D78E-4AC2-8D1B-C4F9DE64F34E}"/>
              </a:ext>
            </a:extLst>
          </p:cNvPr>
          <p:cNvGraphicFramePr>
            <a:graphicFrameLocks noGrp="1"/>
          </p:cNvGraphicFramePr>
          <p:nvPr>
            <p:extLst>
              <p:ext uri="{D42A27DB-BD31-4B8C-83A1-F6EECF244321}">
                <p14:modId xmlns:p14="http://schemas.microsoft.com/office/powerpoint/2010/main" val="4019731645"/>
              </p:ext>
            </p:extLst>
          </p:nvPr>
        </p:nvGraphicFramePr>
        <p:xfrm>
          <a:off x="5716588" y="4505325"/>
          <a:ext cx="1689100" cy="1276348"/>
        </p:xfrm>
        <a:graphic>
          <a:graphicData uri="http://schemas.openxmlformats.org/drawingml/2006/table">
            <a:tbl>
              <a:tblPr firstRow="1" firstCol="1" bandRow="1">
                <a:tableStyleId>{5C22544A-7EE6-4342-B048-85BDC9FD1C3A}</a:tableStyleId>
              </a:tblPr>
              <a:tblGrid>
                <a:gridCol w="844550">
                  <a:extLst>
                    <a:ext uri="{9D8B030D-6E8A-4147-A177-3AD203B41FA5}">
                      <a16:colId xmlns:a16="http://schemas.microsoft.com/office/drawing/2014/main" val="4099314567"/>
                    </a:ext>
                  </a:extLst>
                </a:gridCol>
                <a:gridCol w="844550">
                  <a:extLst>
                    <a:ext uri="{9D8B030D-6E8A-4147-A177-3AD203B41FA5}">
                      <a16:colId xmlns:a16="http://schemas.microsoft.com/office/drawing/2014/main" val="2570824380"/>
                    </a:ext>
                  </a:extLst>
                </a:gridCol>
              </a:tblGrid>
              <a:tr h="319087">
                <a:tc>
                  <a:txBody>
                    <a:bodyPr/>
                    <a:lstStyle/>
                    <a:p>
                      <a:pPr marL="0" marR="0" algn="ctr">
                        <a:lnSpc>
                          <a:spcPct val="115000"/>
                        </a:lnSpc>
                        <a:spcBef>
                          <a:spcPts val="0"/>
                        </a:spcBef>
                        <a:spcAft>
                          <a:spcPts val="1000"/>
                        </a:spcAft>
                      </a:pPr>
                      <a:r>
                        <a:rPr lang="en-US" sz="1100">
                          <a:effectLst/>
                        </a:rPr>
                        <a:t>Month</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1000"/>
                        </a:spcAft>
                      </a:pPr>
                      <a:r>
                        <a:rPr lang="en-US" sz="1100" dirty="0">
                          <a:effectLst/>
                        </a:rPr>
                        <a:t>CUF</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03511477"/>
                  </a:ext>
                </a:extLst>
              </a:tr>
              <a:tr h="319087">
                <a:tc>
                  <a:txBody>
                    <a:bodyPr/>
                    <a:lstStyle/>
                    <a:p>
                      <a:pPr marL="0" marR="0">
                        <a:lnSpc>
                          <a:spcPct val="115000"/>
                        </a:lnSpc>
                        <a:spcBef>
                          <a:spcPts val="0"/>
                        </a:spcBef>
                        <a:spcAft>
                          <a:spcPts val="1000"/>
                        </a:spcAft>
                      </a:pPr>
                      <a:r>
                        <a:rPr lang="en-US" sz="1100">
                          <a:effectLst/>
                        </a:rPr>
                        <a:t>Sep</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100">
                          <a:effectLst/>
                        </a:rPr>
                        <a:t>27%</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57293152"/>
                  </a:ext>
                </a:extLst>
              </a:tr>
              <a:tr h="319087">
                <a:tc>
                  <a:txBody>
                    <a:bodyPr/>
                    <a:lstStyle/>
                    <a:p>
                      <a:pPr marL="0" marR="0">
                        <a:lnSpc>
                          <a:spcPct val="115000"/>
                        </a:lnSpc>
                        <a:spcBef>
                          <a:spcPts val="0"/>
                        </a:spcBef>
                        <a:spcAft>
                          <a:spcPts val="1000"/>
                        </a:spcAft>
                      </a:pPr>
                      <a:r>
                        <a:rPr lang="en-US" sz="1100">
                          <a:effectLst/>
                        </a:rPr>
                        <a:t>Oct</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100">
                          <a:effectLst/>
                        </a:rPr>
                        <a:t>22%</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358816303"/>
                  </a:ext>
                </a:extLst>
              </a:tr>
              <a:tr h="319087">
                <a:tc>
                  <a:txBody>
                    <a:bodyPr/>
                    <a:lstStyle/>
                    <a:p>
                      <a:pPr marL="0" marR="0">
                        <a:lnSpc>
                          <a:spcPct val="115000"/>
                        </a:lnSpc>
                        <a:spcBef>
                          <a:spcPts val="0"/>
                        </a:spcBef>
                        <a:spcAft>
                          <a:spcPts val="1000"/>
                        </a:spcAft>
                      </a:pPr>
                      <a:r>
                        <a:rPr lang="en-US" sz="1100">
                          <a:effectLst/>
                        </a:rPr>
                        <a:t>Nov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100" dirty="0">
                          <a:effectLst/>
                        </a:rPr>
                        <a:t>18%</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37672326"/>
                  </a:ext>
                </a:extLst>
              </a:tr>
            </a:tbl>
          </a:graphicData>
        </a:graphic>
      </p:graphicFrame>
      <p:sp>
        <p:nvSpPr>
          <p:cNvPr id="7" name="TextBox 6">
            <a:extLst>
              <a:ext uri="{FF2B5EF4-FFF2-40B4-BE49-F238E27FC236}">
                <a16:creationId xmlns:a16="http://schemas.microsoft.com/office/drawing/2014/main" id="{FF8A8B26-F024-4C2C-97B8-7DF930EDFEE0}"/>
              </a:ext>
            </a:extLst>
          </p:cNvPr>
          <p:cNvSpPr txBox="1"/>
          <p:nvPr/>
        </p:nvSpPr>
        <p:spPr>
          <a:xfrm>
            <a:off x="2589212" y="5878536"/>
            <a:ext cx="7705724" cy="710707"/>
          </a:xfrm>
          <a:prstGeom prst="rect">
            <a:avLst/>
          </a:prstGeom>
          <a:noFill/>
        </p:spPr>
        <p:txBody>
          <a:bodyPr wrap="square">
            <a:spAutoFit/>
          </a:bodyPr>
          <a:lstStyle/>
          <a:p>
            <a:pPr marL="342900" marR="0">
              <a:lnSpc>
                <a:spcPct val="115000"/>
              </a:lnSpc>
              <a:spcBef>
                <a:spcPts val="0"/>
              </a:spcBef>
              <a:spcAft>
                <a:spcPts val="1000"/>
              </a:spcAft>
            </a:pPr>
            <a:r>
              <a:rPr lang="en-US" sz="1800" b="1" dirty="0">
                <a:effectLst/>
                <a:latin typeface="Calibri" panose="020F0502020204030204" pitchFamily="34" charset="0"/>
                <a:ea typeface="Times New Roman" panose="02020603050405020304" pitchFamily="18" charset="0"/>
                <a:cs typeface="Arial" panose="020B0604020202020204" pitchFamily="34" charset="0"/>
              </a:rPr>
              <a:t>CUF has nothing to do with efficiency of the panel but it is average sunshine hours available throughout the year.</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999629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F58D9-4C04-49EF-A873-336EEACE5640}"/>
              </a:ext>
            </a:extLst>
          </p:cNvPr>
          <p:cNvSpPr>
            <a:spLocks noGrp="1"/>
          </p:cNvSpPr>
          <p:nvPr>
            <p:ph type="title"/>
          </p:nvPr>
        </p:nvSpPr>
        <p:spPr>
          <a:xfrm>
            <a:off x="1097280" y="286604"/>
            <a:ext cx="10058400" cy="451628"/>
          </a:xfrm>
        </p:spPr>
        <p:txBody>
          <a:bodyPr>
            <a:normAutofit/>
          </a:bodyPr>
          <a:lstStyle/>
          <a:p>
            <a:pPr algn="ctr"/>
            <a:r>
              <a:rPr lang="en-US" sz="1800" dirty="0">
                <a:effectLst/>
                <a:latin typeface="Calibri" panose="020F0502020204030204" pitchFamily="34" charset="0"/>
                <a:ea typeface="Times New Roman" panose="02020603050405020304" pitchFamily="18" charset="0"/>
                <a:cs typeface="Arial" panose="020B0604020202020204" pitchFamily="34" charset="0"/>
              </a:rPr>
              <a:t>Introduction </a:t>
            </a:r>
            <a:endParaRPr lang="en-US" dirty="0"/>
          </a:p>
        </p:txBody>
      </p:sp>
      <p:sp>
        <p:nvSpPr>
          <p:cNvPr id="3" name="Content Placeholder 2">
            <a:extLst>
              <a:ext uri="{FF2B5EF4-FFF2-40B4-BE49-F238E27FC236}">
                <a16:creationId xmlns:a16="http://schemas.microsoft.com/office/drawing/2014/main" id="{17078E64-C743-45A9-B35B-DF9EF2648B07}"/>
              </a:ext>
            </a:extLst>
          </p:cNvPr>
          <p:cNvSpPr>
            <a:spLocks noGrp="1"/>
          </p:cNvSpPr>
          <p:nvPr>
            <p:ph idx="1"/>
          </p:nvPr>
        </p:nvSpPr>
        <p:spPr>
          <a:xfrm>
            <a:off x="1097280" y="1593908"/>
            <a:ext cx="10058400" cy="4275186"/>
          </a:xfrm>
        </p:spPr>
        <p:txBody>
          <a:bodyPr/>
          <a:lstStyle/>
          <a:p>
            <a:pPr marL="457200" marR="0">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In the first project, a study was made on the effect of adding a solar cell system on the Badan network using the Etab program, where the network were studied and a set of results were obtained from changes voltage, current, PF, real power and reactive power , </a:t>
            </a:r>
            <a:r>
              <a:rPr lang="en-US" sz="1800" dirty="0" err="1">
                <a:effectLst/>
                <a:latin typeface="Calibri" panose="020F0502020204030204" pitchFamily="34" charset="0"/>
                <a:ea typeface="Times New Roman" panose="02020603050405020304" pitchFamily="18" charset="0"/>
                <a:cs typeface="Arial" panose="020B0604020202020204" pitchFamily="34" charset="0"/>
              </a:rPr>
              <a:t>etap</a:t>
            </a:r>
            <a:r>
              <a:rPr lang="en-US" sz="1800" dirty="0">
                <a:effectLst/>
                <a:latin typeface="Calibri" panose="020F0502020204030204" pitchFamily="34" charset="0"/>
                <a:ea typeface="Times New Roman" panose="02020603050405020304" pitchFamily="18" charset="0"/>
                <a:cs typeface="Arial" panose="020B0604020202020204" pitchFamily="34" charset="0"/>
              </a:rPr>
              <a:t> program performs static analysis, AS a result digsilent software was used as it performs dynamic analysis.</a:t>
            </a:r>
          </a:p>
          <a:p>
            <a:pPr marL="114300" marR="0" indent="0">
              <a:lnSpc>
                <a:spcPct val="115000"/>
              </a:lnSpc>
              <a:spcBef>
                <a:spcPts val="500"/>
              </a:spcBef>
              <a:spcAft>
                <a:spcPts val="1000"/>
              </a:spcAft>
              <a:buNone/>
            </a:pPr>
            <a:r>
              <a:rPr lang="en-US" sz="1800" dirty="0">
                <a:effectLst/>
                <a:latin typeface="Calibri" panose="020F0502020204030204" pitchFamily="34" charset="0"/>
                <a:ea typeface="Times New Roman" panose="02020603050405020304" pitchFamily="18" charset="0"/>
                <a:cs typeface="Arial" panose="020B0604020202020204" pitchFamily="34" charset="0"/>
              </a:rPr>
              <a:t> </a:t>
            </a:r>
          </a:p>
          <a:p>
            <a:pPr marL="457200" marR="0">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 Then PVsol program was used in order to see the theoretical results from the project and compare them with the real results, where a number of parameters were calculated, including PR and the yield</a:t>
            </a:r>
          </a:p>
          <a:p>
            <a:endParaRPr lang="en-US" dirty="0"/>
          </a:p>
        </p:txBody>
      </p:sp>
    </p:spTree>
    <p:extLst>
      <p:ext uri="{BB962C8B-B14F-4D97-AF65-F5344CB8AC3E}">
        <p14:creationId xmlns:p14="http://schemas.microsoft.com/office/powerpoint/2010/main" val="3611737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294D52-08E3-4F94-A23D-89B33095ADE9}"/>
              </a:ext>
            </a:extLst>
          </p:cNvPr>
          <p:cNvSpPr>
            <a:spLocks noGrp="1"/>
          </p:cNvSpPr>
          <p:nvPr>
            <p:ph idx="1"/>
          </p:nvPr>
        </p:nvSpPr>
        <p:spPr/>
        <p:txBody>
          <a:bodyPr/>
          <a:lstStyle/>
          <a:p>
            <a:pPr marL="342900" marR="0">
              <a:lnSpc>
                <a:spcPct val="115000"/>
              </a:lnSpc>
              <a:spcBef>
                <a:spcPts val="500"/>
              </a:spcBef>
              <a:spcAft>
                <a:spcPts val="1000"/>
              </a:spcAft>
            </a:pPr>
            <a:r>
              <a:rPr lang="en-US" sz="1800" b="1" u="sng" dirty="0">
                <a:effectLst/>
                <a:latin typeface="Calibri" panose="020F0502020204030204" pitchFamily="34" charset="0"/>
                <a:ea typeface="Times New Roman" panose="02020603050405020304" pitchFamily="18" charset="0"/>
                <a:cs typeface="Arial" panose="020B0604020202020204" pitchFamily="34" charset="0"/>
              </a:rPr>
              <a:t>Benefits of CUF method of performance evaluation </a:t>
            </a: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pPr marL="342900" marR="0">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The simplicity of evaluation and direct correlation of CUF with revenue makes it more </a:t>
            </a:r>
            <a:r>
              <a:rPr lang="en-US" sz="1800" dirty="0" err="1">
                <a:effectLst/>
                <a:latin typeface="Calibri" panose="020F0502020204030204" pitchFamily="34" charset="0"/>
                <a:ea typeface="Times New Roman" panose="02020603050405020304" pitchFamily="18" charset="0"/>
                <a:cs typeface="Arial" panose="020B0604020202020204" pitchFamily="34" charset="0"/>
              </a:rPr>
              <a:t>favourable</a:t>
            </a:r>
            <a:r>
              <a:rPr lang="en-US" sz="1800" dirty="0">
                <a:effectLst/>
                <a:latin typeface="Calibri" panose="020F0502020204030204" pitchFamily="34" charset="0"/>
                <a:ea typeface="Times New Roman" panose="02020603050405020304" pitchFamily="18" charset="0"/>
                <a:cs typeface="Arial" panose="020B0604020202020204" pitchFamily="34" charset="0"/>
              </a:rPr>
              <a:t> option for the investors </a:t>
            </a:r>
          </a:p>
          <a:p>
            <a:pPr marL="342900" marR="0" lvl="0" indent="-342900" rtl="0">
              <a:lnSpc>
                <a:spcPct val="150000"/>
              </a:lnSpc>
              <a:spcBef>
                <a:spcPts val="0"/>
              </a:spcBef>
              <a:spcAft>
                <a:spcPts val="0"/>
              </a:spcAft>
              <a:buFont typeface="Wingdings" panose="05000000000000000000" pitchFamily="2" charset="2"/>
              <a:buChar char=""/>
            </a:pPr>
            <a:r>
              <a:rPr lang="en-US" sz="1800" dirty="0">
                <a:effectLst/>
                <a:latin typeface="Calibri" panose="020F0502020204030204" pitchFamily="34" charset="0"/>
                <a:ea typeface="Calibri" panose="020F0502020204030204" pitchFamily="34" charset="0"/>
                <a:cs typeface="Arial" panose="020B0604020202020204" pitchFamily="34" charset="0"/>
              </a:rPr>
              <a:t>CUF does not truly represent the potential of the solar-PV technology itself because it does not factor in the following: </a:t>
            </a:r>
          </a:p>
          <a:p>
            <a:pPr marL="342900" marR="0" lvl="0" indent="-342900">
              <a:lnSpc>
                <a:spcPct val="150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Arial" panose="020B0604020202020204" pitchFamily="34" charset="0"/>
              </a:rPr>
              <a:t>Solar PV systems do not work at night because there is no sunshine</a:t>
            </a:r>
          </a:p>
          <a:p>
            <a:pPr marL="342900" marR="0" lvl="0" indent="-342900">
              <a:lnSpc>
                <a:spcPct val="150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Arial" panose="020B0604020202020204" pitchFamily="34" charset="0"/>
              </a:rPr>
              <a:t>Solar irradiation changes during the seasons </a:t>
            </a:r>
          </a:p>
          <a:p>
            <a:pPr marL="342900" marR="0" lvl="0" indent="-342900">
              <a:lnSpc>
                <a:spcPct val="150000"/>
              </a:lnSpc>
              <a:spcBef>
                <a:spcPts val="0"/>
              </a:spcBef>
              <a:spcAft>
                <a:spcPts val="100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Arial" panose="020B0604020202020204" pitchFamily="34" charset="0"/>
              </a:rPr>
              <a:t>Plant output depends on temperature of the location too </a:t>
            </a:r>
          </a:p>
          <a:p>
            <a:endParaRPr lang="en-US" dirty="0"/>
          </a:p>
        </p:txBody>
      </p:sp>
    </p:spTree>
    <p:extLst>
      <p:ext uri="{BB962C8B-B14F-4D97-AF65-F5344CB8AC3E}">
        <p14:creationId xmlns:p14="http://schemas.microsoft.com/office/powerpoint/2010/main" val="2392431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08A83-135A-453E-96AD-DC9BE779AA32}"/>
              </a:ext>
            </a:extLst>
          </p:cNvPr>
          <p:cNvSpPr>
            <a:spLocks noGrp="1"/>
          </p:cNvSpPr>
          <p:nvPr>
            <p:ph type="title"/>
          </p:nvPr>
        </p:nvSpPr>
        <p:spPr/>
        <p:txBody>
          <a:bodyPr/>
          <a:lstStyle/>
          <a:p>
            <a:pPr algn="ctr"/>
            <a:r>
              <a:rPr lang="en-US" sz="1800" dirty="0">
                <a:effectLst/>
                <a:latin typeface="Calibri" panose="020F0502020204030204" pitchFamily="34" charset="0"/>
                <a:ea typeface="Times New Roman" panose="02020603050405020304" pitchFamily="18" charset="0"/>
                <a:cs typeface="Arial" panose="020B0604020202020204" pitchFamily="34" charset="0"/>
              </a:rPr>
              <a:t>Technical </a:t>
            </a:r>
            <a:r>
              <a:rPr lang="en-US" sz="1800" dirty="0" err="1">
                <a:effectLst/>
                <a:latin typeface="Calibri" panose="020F0502020204030204" pitchFamily="34" charset="0"/>
                <a:ea typeface="Times New Roman" panose="02020603050405020304" pitchFamily="18" charset="0"/>
                <a:cs typeface="Arial" panose="020B0604020202020204" pitchFamily="34" charset="0"/>
              </a:rPr>
              <a:t>impactOf</a:t>
            </a:r>
            <a:r>
              <a:rPr lang="en-US" sz="1800" dirty="0">
                <a:effectLst/>
                <a:latin typeface="Calibri" panose="020F0502020204030204" pitchFamily="34" charset="0"/>
                <a:ea typeface="Times New Roman" panose="02020603050405020304" pitchFamily="18" charset="0"/>
                <a:cs typeface="Arial" panose="020B0604020202020204" pitchFamily="34" charset="0"/>
              </a:rPr>
              <a:t> Integration Of PV system :</a:t>
            </a:r>
            <a:br>
              <a:rPr lang="en-US" sz="1800" dirty="0">
                <a:effectLst/>
                <a:latin typeface="Calibri" panose="020F0502020204030204" pitchFamily="34" charset="0"/>
                <a:ea typeface="Times New Roman" panose="02020603050405020304" pitchFamily="18" charset="0"/>
                <a:cs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9A5741ED-5840-459A-9304-09682CDD5429}"/>
              </a:ext>
            </a:extLst>
          </p:cNvPr>
          <p:cNvSpPr>
            <a:spLocks noGrp="1"/>
          </p:cNvSpPr>
          <p:nvPr>
            <p:ph idx="1"/>
          </p:nvPr>
        </p:nvSpPr>
        <p:spPr/>
        <p:txBody>
          <a:bodyPr/>
          <a:lstStyle/>
          <a:p>
            <a:r>
              <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Load Flow Analysis:</a:t>
            </a:r>
          </a:p>
          <a:p>
            <a:r>
              <a:rPr lang="en-US" sz="1800" dirty="0">
                <a:effectLst/>
                <a:latin typeface="Calibri" panose="020F0502020204030204" pitchFamily="34" charset="0"/>
                <a:ea typeface="Times New Roman" panose="02020603050405020304" pitchFamily="18" charset="0"/>
                <a:cs typeface="Arial" panose="020B0604020202020204" pitchFamily="34" charset="0"/>
              </a:rPr>
              <a:t>We analyzing the system network using Dig Silent power factory software program for both cases, before installing and after installing PV system,</a:t>
            </a:r>
          </a:p>
          <a:p>
            <a:r>
              <a:rPr lang="en-US" sz="1800" dirty="0">
                <a:effectLst/>
                <a:latin typeface="Calibri" panose="020F0502020204030204" pitchFamily="34" charset="0"/>
                <a:ea typeface="Times New Roman" panose="02020603050405020304" pitchFamily="18" charset="0"/>
                <a:cs typeface="Arial" panose="020B0604020202020204" pitchFamily="34" charset="0"/>
              </a:rPr>
              <a:t> the results were as the following:</a:t>
            </a:r>
          </a:p>
          <a:p>
            <a:pPr>
              <a:buFont typeface="+mj-lt"/>
              <a:buAutoNum type="arabicPeriod"/>
            </a:pPr>
            <a:r>
              <a:rPr lang="en-US" sz="1800" dirty="0">
                <a:effectLst/>
                <a:latin typeface="Calibri" panose="020F0502020204030204" pitchFamily="34" charset="0"/>
                <a:ea typeface="Times New Roman" panose="02020603050405020304" pitchFamily="18" charset="0"/>
                <a:cs typeface="Arial" panose="020B0604020202020204" pitchFamily="34" charset="0"/>
              </a:rPr>
              <a:t>Voltage Level At Substation</a:t>
            </a:r>
            <a:endParaRPr lang="en-US" dirty="0">
              <a:latin typeface="Calibri" panose="020F0502020204030204" pitchFamily="34" charset="0"/>
              <a:ea typeface="Times New Roman" panose="02020603050405020304" pitchFamily="18" charset="0"/>
              <a:cs typeface="Arial" panose="020B0604020202020204" pitchFamily="34" charset="0"/>
            </a:endParaRPr>
          </a:p>
          <a:p>
            <a:pPr>
              <a:buFont typeface="+mj-lt"/>
              <a:buAutoNum type="arabicPeriod"/>
            </a:pPr>
            <a:r>
              <a:rPr lang="en-US" sz="1800" dirty="0">
                <a:effectLst/>
                <a:latin typeface="Calibri" panose="020F0502020204030204" pitchFamily="34" charset="0"/>
                <a:ea typeface="Times New Roman" panose="02020603050405020304" pitchFamily="18" charset="0"/>
                <a:cs typeface="Arial" panose="020B0604020202020204" pitchFamily="34" charset="0"/>
              </a:rPr>
              <a:t>Power Factor Profile</a:t>
            </a:r>
          </a:p>
          <a:p>
            <a:pPr>
              <a:buFont typeface="+mj-lt"/>
              <a:buAutoNum type="arabicPeriod"/>
            </a:pPr>
            <a:r>
              <a:rPr lang="en-US" sz="1800" dirty="0">
                <a:effectLst/>
                <a:latin typeface="Calibri" panose="020F0502020204030204" pitchFamily="34" charset="0"/>
                <a:ea typeface="Times New Roman" panose="02020603050405020304" pitchFamily="18" charset="0"/>
                <a:cs typeface="Arial" panose="020B0604020202020204" pitchFamily="34" charset="0"/>
              </a:rPr>
              <a:t>Voltage And Current Quality At Feeder (</a:t>
            </a:r>
          </a:p>
          <a:p>
            <a:endParaRPr lang="en-US" dirty="0"/>
          </a:p>
        </p:txBody>
      </p:sp>
    </p:spTree>
    <p:extLst>
      <p:ext uri="{BB962C8B-B14F-4D97-AF65-F5344CB8AC3E}">
        <p14:creationId xmlns:p14="http://schemas.microsoft.com/office/powerpoint/2010/main" val="4269351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60438-1259-420E-8389-42C20A075D67}"/>
              </a:ext>
            </a:extLst>
          </p:cNvPr>
          <p:cNvSpPr>
            <a:spLocks noGrp="1"/>
          </p:cNvSpPr>
          <p:nvPr>
            <p:ph type="title"/>
          </p:nvPr>
        </p:nvSpPr>
        <p:spPr/>
        <p:txBody>
          <a:bodyPr/>
          <a:lstStyle/>
          <a:p>
            <a:pPr algn="ctr"/>
            <a:r>
              <a:rPr lang="en-US" sz="1800" b="1" dirty="0">
                <a:effectLst/>
                <a:latin typeface="Calibri" panose="020F0502020204030204" pitchFamily="34" charset="0"/>
                <a:ea typeface="Times New Roman" panose="02020603050405020304" pitchFamily="18" charset="0"/>
                <a:cs typeface="Arial" panose="020B0604020202020204" pitchFamily="34" charset="0"/>
              </a:rPr>
              <a:t>Voltage Level At Substation</a:t>
            </a:r>
            <a:endParaRPr lang="en-US" b="1" dirty="0"/>
          </a:p>
        </p:txBody>
      </p:sp>
      <p:sp>
        <p:nvSpPr>
          <p:cNvPr id="3" name="Content Placeholder 2">
            <a:extLst>
              <a:ext uri="{FF2B5EF4-FFF2-40B4-BE49-F238E27FC236}">
                <a16:creationId xmlns:a16="http://schemas.microsoft.com/office/drawing/2014/main" id="{13AF5230-7509-43A6-BE91-19723A5F344B}"/>
              </a:ext>
            </a:extLst>
          </p:cNvPr>
          <p:cNvSpPr>
            <a:spLocks noGrp="1"/>
          </p:cNvSpPr>
          <p:nvPr>
            <p:ph idx="1"/>
          </p:nvPr>
        </p:nvSpPr>
        <p:spPr>
          <a:xfrm>
            <a:off x="2589212" y="2133600"/>
            <a:ext cx="8915400" cy="1476375"/>
          </a:xfrm>
        </p:spPr>
        <p:txBody>
          <a:bodyPr>
            <a:normAutofit fontScale="85000" lnSpcReduction="10000"/>
          </a:bodyPr>
          <a:lstStyle/>
          <a:p>
            <a:r>
              <a:rPr lang="en-US" sz="1800" dirty="0">
                <a:effectLst/>
                <a:latin typeface="Calibri" panose="020F0502020204030204" pitchFamily="34" charset="0"/>
                <a:ea typeface="Times New Roman" panose="02020603050405020304" pitchFamily="18" charset="0"/>
                <a:cs typeface="Arial" panose="020B0604020202020204" pitchFamily="34" charset="0"/>
              </a:rPr>
              <a:t>The voltage level at the MV side of the Askar substation is analyzed and studied before installing PV system for data measured during (1/1/2018 -20/11/2019 ) and also after adding the PV. The voltage variations are limited to approximately less than 10%, which is within the acceptable range.</a:t>
            </a:r>
          </a:p>
          <a:p>
            <a:endParaRPr lang="en-US" dirty="0">
              <a:latin typeface="Calibri" panose="020F0502020204030204" pitchFamily="34" charset="0"/>
              <a:ea typeface="Times New Roman" panose="02020603050405020304" pitchFamily="18" charset="0"/>
              <a:cs typeface="Arial" panose="020B0604020202020204" pitchFamily="34"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Supplying feeder from Askar substation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Book Antiqua" panose="02040602050305030304" pitchFamily="18" charset="0"/>
              <a:ea typeface="Times New Roman" panose="02020603050405020304" pitchFamily="18" charset="0"/>
              <a:cs typeface="Arial" panose="020B0604020202020204" pitchFamily="34" charset="0"/>
            </a:endParaRPr>
          </a:p>
          <a:p>
            <a:endParaRPr lang="en-US" dirty="0"/>
          </a:p>
        </p:txBody>
      </p:sp>
      <p:graphicFrame>
        <p:nvGraphicFramePr>
          <p:cNvPr id="4" name="Table 3">
            <a:extLst>
              <a:ext uri="{FF2B5EF4-FFF2-40B4-BE49-F238E27FC236}">
                <a16:creationId xmlns:a16="http://schemas.microsoft.com/office/drawing/2014/main" id="{1EE698EB-6721-4C9D-B32D-D75DBB97657B}"/>
              </a:ext>
            </a:extLst>
          </p:cNvPr>
          <p:cNvGraphicFramePr>
            <a:graphicFrameLocks noGrp="1"/>
          </p:cNvGraphicFramePr>
          <p:nvPr>
            <p:extLst>
              <p:ext uri="{D42A27DB-BD31-4B8C-83A1-F6EECF244321}">
                <p14:modId xmlns:p14="http://schemas.microsoft.com/office/powerpoint/2010/main" val="1255077109"/>
              </p:ext>
            </p:extLst>
          </p:nvPr>
        </p:nvGraphicFramePr>
        <p:xfrm>
          <a:off x="5318844" y="3838575"/>
          <a:ext cx="3777531" cy="1832212"/>
        </p:xfrm>
        <a:graphic>
          <a:graphicData uri="http://schemas.openxmlformats.org/drawingml/2006/table">
            <a:tbl>
              <a:tblPr firstRow="1" firstCol="1" bandRow="1">
                <a:tableStyleId>{5C22544A-7EE6-4342-B048-85BDC9FD1C3A}</a:tableStyleId>
              </a:tblPr>
              <a:tblGrid>
                <a:gridCol w="1316761">
                  <a:extLst>
                    <a:ext uri="{9D8B030D-6E8A-4147-A177-3AD203B41FA5}">
                      <a16:colId xmlns:a16="http://schemas.microsoft.com/office/drawing/2014/main" val="1307987604"/>
                    </a:ext>
                  </a:extLst>
                </a:gridCol>
                <a:gridCol w="1336820">
                  <a:extLst>
                    <a:ext uri="{9D8B030D-6E8A-4147-A177-3AD203B41FA5}">
                      <a16:colId xmlns:a16="http://schemas.microsoft.com/office/drawing/2014/main" val="3808349708"/>
                    </a:ext>
                  </a:extLst>
                </a:gridCol>
                <a:gridCol w="1123950">
                  <a:extLst>
                    <a:ext uri="{9D8B030D-6E8A-4147-A177-3AD203B41FA5}">
                      <a16:colId xmlns:a16="http://schemas.microsoft.com/office/drawing/2014/main" val="1177867239"/>
                    </a:ext>
                  </a:extLst>
                </a:gridCol>
              </a:tblGrid>
              <a:tr h="816324">
                <a:tc>
                  <a:txBody>
                    <a:bodyPr/>
                    <a:lstStyle/>
                    <a:p>
                      <a:pPr marL="228600" marR="0" algn="ctr">
                        <a:lnSpc>
                          <a:spcPct val="115000"/>
                        </a:lnSpc>
                        <a:spcBef>
                          <a:spcPts val="500"/>
                        </a:spcBef>
                        <a:spcAft>
                          <a:spcPts val="0"/>
                        </a:spcAft>
                      </a:pPr>
                      <a:r>
                        <a:rPr lang="en-US" sz="1200" dirty="0">
                          <a:effectLst/>
                        </a:rPr>
                        <a:t>Voltage(KV)</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7530" marR="67530" marT="0" marB="0" anchor="b"/>
                </a:tc>
                <a:tc>
                  <a:txBody>
                    <a:bodyPr/>
                    <a:lstStyle/>
                    <a:p>
                      <a:pPr marL="228600" marR="0" algn="ctr">
                        <a:lnSpc>
                          <a:spcPct val="115000"/>
                        </a:lnSpc>
                        <a:spcBef>
                          <a:spcPts val="500"/>
                        </a:spcBef>
                        <a:spcAft>
                          <a:spcPts val="0"/>
                        </a:spcAft>
                      </a:pPr>
                      <a:r>
                        <a:rPr lang="en-US" sz="1200" dirty="0">
                          <a:effectLst/>
                        </a:rPr>
                        <a:t>Before PV</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7530" marR="67530" marT="0" marB="0" anchor="b"/>
                </a:tc>
                <a:tc>
                  <a:txBody>
                    <a:bodyPr/>
                    <a:lstStyle/>
                    <a:p>
                      <a:r>
                        <a:rPr lang="en-US" sz="1200" dirty="0">
                          <a:effectLst/>
                        </a:rPr>
                        <a:t>After PV</a:t>
                      </a:r>
                      <a:endParaRPr lang="en-US" dirty="0"/>
                    </a:p>
                  </a:txBody>
                  <a:tcPr marL="67530" marR="67530" marT="0" marB="0" anchor="b"/>
                </a:tc>
                <a:extLst>
                  <a:ext uri="{0D108BD9-81ED-4DB2-BD59-A6C34878D82A}">
                    <a16:rowId xmlns:a16="http://schemas.microsoft.com/office/drawing/2014/main" val="2093109577"/>
                  </a:ext>
                </a:extLst>
              </a:tr>
              <a:tr h="507944">
                <a:tc>
                  <a:txBody>
                    <a:bodyPr/>
                    <a:lstStyle/>
                    <a:p>
                      <a:pPr marL="228600" marR="0" algn="ctr">
                        <a:lnSpc>
                          <a:spcPct val="115000"/>
                        </a:lnSpc>
                        <a:spcBef>
                          <a:spcPts val="500"/>
                        </a:spcBef>
                        <a:spcAft>
                          <a:spcPts val="0"/>
                        </a:spcAft>
                      </a:pPr>
                      <a:r>
                        <a:rPr lang="en-US" sz="1200">
                          <a:effectLst/>
                        </a:rPr>
                        <a:t>V max</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7530" marR="67530" marT="0" marB="0" anchor="b"/>
                </a:tc>
                <a:tc>
                  <a:txBody>
                    <a:bodyPr/>
                    <a:lstStyle/>
                    <a:p>
                      <a:pPr marL="228600" marR="0" algn="ctr">
                        <a:lnSpc>
                          <a:spcPct val="115000"/>
                        </a:lnSpc>
                        <a:spcBef>
                          <a:spcPts val="500"/>
                        </a:spcBef>
                        <a:spcAft>
                          <a:spcPts val="0"/>
                        </a:spcAft>
                      </a:pPr>
                      <a:r>
                        <a:rPr lang="en-US" sz="1200">
                          <a:effectLst/>
                        </a:rPr>
                        <a:t>34.06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7530" marR="67530" marT="0" marB="0" anchor="b"/>
                </a:tc>
                <a:tc>
                  <a:txBody>
                    <a:bodyPr/>
                    <a:lstStyle/>
                    <a:p>
                      <a:r>
                        <a:rPr lang="en-US" sz="1200">
                          <a:effectLst/>
                        </a:rPr>
                        <a:t>34.07</a:t>
                      </a:r>
                      <a:endParaRPr lang="en-US"/>
                    </a:p>
                  </a:txBody>
                  <a:tcPr marL="67530" marR="67530" marT="0" marB="0" anchor="b"/>
                </a:tc>
                <a:extLst>
                  <a:ext uri="{0D108BD9-81ED-4DB2-BD59-A6C34878D82A}">
                    <a16:rowId xmlns:a16="http://schemas.microsoft.com/office/drawing/2014/main" val="3095865153"/>
                  </a:ext>
                </a:extLst>
              </a:tr>
              <a:tr h="507944">
                <a:tc>
                  <a:txBody>
                    <a:bodyPr/>
                    <a:lstStyle/>
                    <a:p>
                      <a:pPr marL="228600" marR="0" algn="ctr">
                        <a:lnSpc>
                          <a:spcPct val="115000"/>
                        </a:lnSpc>
                        <a:spcBef>
                          <a:spcPts val="500"/>
                        </a:spcBef>
                        <a:spcAft>
                          <a:spcPts val="0"/>
                        </a:spcAft>
                      </a:pPr>
                      <a:r>
                        <a:rPr lang="en-US" sz="1200">
                          <a:effectLst/>
                        </a:rPr>
                        <a:t>V min</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7530" marR="67530" marT="0" marB="0" anchor="b"/>
                </a:tc>
                <a:tc>
                  <a:txBody>
                    <a:bodyPr/>
                    <a:lstStyle/>
                    <a:p>
                      <a:pPr marL="228600" marR="0" algn="ctr">
                        <a:lnSpc>
                          <a:spcPct val="115000"/>
                        </a:lnSpc>
                        <a:spcBef>
                          <a:spcPts val="500"/>
                        </a:spcBef>
                        <a:spcAft>
                          <a:spcPts val="0"/>
                        </a:spcAft>
                      </a:pPr>
                      <a:r>
                        <a:rPr lang="en-US" sz="1200">
                          <a:effectLst/>
                        </a:rPr>
                        <a:t>29.96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7530" marR="67530" marT="0" marB="0" anchor="b"/>
                </a:tc>
                <a:tc>
                  <a:txBody>
                    <a:bodyPr/>
                    <a:lstStyle/>
                    <a:p>
                      <a:r>
                        <a:rPr lang="en-US" sz="1200" dirty="0">
                          <a:effectLst/>
                        </a:rPr>
                        <a:t>29.98</a:t>
                      </a:r>
                      <a:endParaRPr lang="en-US" dirty="0"/>
                    </a:p>
                  </a:txBody>
                  <a:tcPr marL="67530" marR="67530" marT="0" marB="0" anchor="b"/>
                </a:tc>
                <a:extLst>
                  <a:ext uri="{0D108BD9-81ED-4DB2-BD59-A6C34878D82A}">
                    <a16:rowId xmlns:a16="http://schemas.microsoft.com/office/drawing/2014/main" val="550484411"/>
                  </a:ext>
                </a:extLst>
              </a:tr>
            </a:tbl>
          </a:graphicData>
        </a:graphic>
      </p:graphicFrame>
    </p:spTree>
    <p:extLst>
      <p:ext uri="{BB962C8B-B14F-4D97-AF65-F5344CB8AC3E}">
        <p14:creationId xmlns:p14="http://schemas.microsoft.com/office/powerpoint/2010/main" val="145824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2B6889-16F6-4C29-83F3-71F1EDD64764}"/>
              </a:ext>
            </a:extLst>
          </p:cNvPr>
          <p:cNvSpPr>
            <a:spLocks noGrp="1"/>
          </p:cNvSpPr>
          <p:nvPr>
            <p:ph idx="1"/>
          </p:nvPr>
        </p:nvSpPr>
        <p:spPr/>
        <p:txBody>
          <a:bodyPr/>
          <a:lstStyle/>
          <a:p>
            <a:r>
              <a:rPr lang="en-US" sz="1800" dirty="0">
                <a:effectLst/>
                <a:latin typeface="Calibri" panose="020F0502020204030204" pitchFamily="34" charset="0"/>
                <a:ea typeface="Times New Roman" panose="02020603050405020304" pitchFamily="18" charset="0"/>
                <a:cs typeface="Arial" panose="020B0604020202020204" pitchFamily="34" charset="0"/>
              </a:rPr>
              <a:t>The voltage level at the MV side of the Tubas substation is analyzed and studied before installing PV system for data measured during </a:t>
            </a:r>
            <a:r>
              <a:rPr lang="en-GB" sz="1800" dirty="0">
                <a:effectLst/>
                <a:latin typeface="Calibri" panose="020F0502020204030204" pitchFamily="34" charset="0"/>
                <a:ea typeface="Times New Roman" panose="02020603050405020304" pitchFamily="18" charset="0"/>
                <a:cs typeface="Arial" panose="020B0604020202020204" pitchFamily="34" charset="0"/>
              </a:rPr>
              <a:t>(14/3 -14/11/2019 )</a:t>
            </a:r>
            <a:r>
              <a:rPr lang="en-US" sz="1800" dirty="0">
                <a:effectLst/>
                <a:latin typeface="Calibri" panose="020F0502020204030204" pitchFamily="34" charset="0"/>
                <a:ea typeface="Times New Roman" panose="02020603050405020304" pitchFamily="18" charset="0"/>
                <a:cs typeface="Arial" panose="020B0604020202020204" pitchFamily="34" charset="0"/>
              </a:rPr>
              <a:t> and also after adding the PV. The voltage variations are limited to approximately less than 10%, which is within the acceptable range.</a:t>
            </a:r>
            <a:endParaRPr lang="en-US" sz="1800" dirty="0">
              <a:effectLst/>
              <a:latin typeface="Book Antiqua" panose="02040602050305030304" pitchFamily="18" charset="0"/>
              <a:ea typeface="Times New Roman" panose="02020603050405020304" pitchFamily="18" charset="0"/>
              <a:cs typeface="Arial" panose="020B0604020202020204" pitchFamily="34" charset="0"/>
            </a:endParaRPr>
          </a:p>
          <a:p>
            <a:r>
              <a:rPr lang="en-US" sz="1800" dirty="0">
                <a:effectLst/>
                <a:latin typeface="Calibri" panose="020F0502020204030204" pitchFamily="34" charset="0"/>
                <a:ea typeface="Calibri" panose="020F0502020204030204" pitchFamily="34" charset="0"/>
                <a:cs typeface="Calibri" panose="020F0502020204030204" pitchFamily="34" charset="0"/>
              </a:rPr>
              <a:t>Supplying feeder from Tubas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graphicFrame>
        <p:nvGraphicFramePr>
          <p:cNvPr id="4" name="Table 3">
            <a:extLst>
              <a:ext uri="{FF2B5EF4-FFF2-40B4-BE49-F238E27FC236}">
                <a16:creationId xmlns:a16="http://schemas.microsoft.com/office/drawing/2014/main" id="{3E207E9D-3EEB-491E-BD84-7FBD46701024}"/>
              </a:ext>
            </a:extLst>
          </p:cNvPr>
          <p:cNvGraphicFramePr>
            <a:graphicFrameLocks noGrp="1"/>
          </p:cNvGraphicFramePr>
          <p:nvPr>
            <p:extLst>
              <p:ext uri="{D42A27DB-BD31-4B8C-83A1-F6EECF244321}">
                <p14:modId xmlns:p14="http://schemas.microsoft.com/office/powerpoint/2010/main" val="1423395788"/>
              </p:ext>
            </p:extLst>
          </p:nvPr>
        </p:nvGraphicFramePr>
        <p:xfrm>
          <a:off x="5322886" y="4022411"/>
          <a:ext cx="3706813" cy="1447799"/>
        </p:xfrm>
        <a:graphic>
          <a:graphicData uri="http://schemas.openxmlformats.org/drawingml/2006/table">
            <a:tbl>
              <a:tblPr firstRow="1" firstCol="1" bandRow="1">
                <a:tableStyleId>{5C22544A-7EE6-4342-B048-85BDC9FD1C3A}</a:tableStyleId>
              </a:tblPr>
              <a:tblGrid>
                <a:gridCol w="1365668">
                  <a:extLst>
                    <a:ext uri="{9D8B030D-6E8A-4147-A177-3AD203B41FA5}">
                      <a16:colId xmlns:a16="http://schemas.microsoft.com/office/drawing/2014/main" val="2496884271"/>
                    </a:ext>
                  </a:extLst>
                </a:gridCol>
                <a:gridCol w="1235604">
                  <a:extLst>
                    <a:ext uri="{9D8B030D-6E8A-4147-A177-3AD203B41FA5}">
                      <a16:colId xmlns:a16="http://schemas.microsoft.com/office/drawing/2014/main" val="3249793879"/>
                    </a:ext>
                  </a:extLst>
                </a:gridCol>
                <a:gridCol w="1105541">
                  <a:extLst>
                    <a:ext uri="{9D8B030D-6E8A-4147-A177-3AD203B41FA5}">
                      <a16:colId xmlns:a16="http://schemas.microsoft.com/office/drawing/2014/main" val="2089637068"/>
                    </a:ext>
                  </a:extLst>
                </a:gridCol>
              </a:tblGrid>
              <a:tr h="736135">
                <a:tc>
                  <a:txBody>
                    <a:bodyPr/>
                    <a:lstStyle/>
                    <a:p>
                      <a:pPr marL="228600" marR="0" algn="ctr">
                        <a:lnSpc>
                          <a:spcPct val="115000"/>
                        </a:lnSpc>
                        <a:spcBef>
                          <a:spcPts val="500"/>
                        </a:spcBef>
                        <a:spcAft>
                          <a:spcPts val="0"/>
                        </a:spcAft>
                      </a:pPr>
                      <a:r>
                        <a:rPr lang="en-US" sz="1200">
                          <a:effectLst/>
                        </a:rPr>
                        <a:t>Voltage(KV)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228600" marR="0" algn="ctr">
                        <a:lnSpc>
                          <a:spcPct val="115000"/>
                        </a:lnSpc>
                        <a:spcBef>
                          <a:spcPts val="500"/>
                        </a:spcBef>
                        <a:spcAft>
                          <a:spcPts val="0"/>
                        </a:spcAft>
                      </a:pPr>
                      <a:r>
                        <a:rPr lang="en-US" sz="1200" dirty="0">
                          <a:effectLst/>
                        </a:rPr>
                        <a:t>Before PV</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228600" marR="0" algn="ctr">
                        <a:lnSpc>
                          <a:spcPct val="115000"/>
                        </a:lnSpc>
                        <a:spcBef>
                          <a:spcPts val="500"/>
                        </a:spcBef>
                        <a:spcAft>
                          <a:spcPts val="0"/>
                        </a:spcAft>
                      </a:pPr>
                      <a:r>
                        <a:rPr lang="en-US" sz="1200">
                          <a:effectLst/>
                        </a:rPr>
                        <a:t>After PV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161281283"/>
                  </a:ext>
                </a:extLst>
              </a:tr>
              <a:tr h="355832">
                <a:tc>
                  <a:txBody>
                    <a:bodyPr/>
                    <a:lstStyle/>
                    <a:p>
                      <a:pPr marL="228600" marR="0" algn="ctr">
                        <a:lnSpc>
                          <a:spcPct val="115000"/>
                        </a:lnSpc>
                        <a:spcBef>
                          <a:spcPts val="500"/>
                        </a:spcBef>
                        <a:spcAft>
                          <a:spcPts val="0"/>
                        </a:spcAft>
                      </a:pPr>
                      <a:r>
                        <a:rPr lang="en-US" sz="1200">
                          <a:effectLst/>
                        </a:rPr>
                        <a:t>V max</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228600" marR="0" algn="ctr">
                        <a:lnSpc>
                          <a:spcPct val="115000"/>
                        </a:lnSpc>
                        <a:spcBef>
                          <a:spcPts val="500"/>
                        </a:spcBef>
                        <a:spcAft>
                          <a:spcPts val="0"/>
                        </a:spcAft>
                      </a:pPr>
                      <a:r>
                        <a:rPr lang="en-US" sz="1200">
                          <a:effectLst/>
                        </a:rPr>
                        <a:t>34.44</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228600" marR="0" algn="ctr">
                        <a:lnSpc>
                          <a:spcPct val="115000"/>
                        </a:lnSpc>
                        <a:spcBef>
                          <a:spcPts val="500"/>
                        </a:spcBef>
                        <a:spcAft>
                          <a:spcPts val="0"/>
                        </a:spcAft>
                      </a:pPr>
                      <a:r>
                        <a:rPr lang="en-US" sz="1200">
                          <a:effectLst/>
                        </a:rPr>
                        <a:t>34.45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800046138"/>
                  </a:ext>
                </a:extLst>
              </a:tr>
              <a:tr h="355832">
                <a:tc>
                  <a:txBody>
                    <a:bodyPr/>
                    <a:lstStyle/>
                    <a:p>
                      <a:pPr marL="228600" marR="0" algn="ctr">
                        <a:lnSpc>
                          <a:spcPct val="115000"/>
                        </a:lnSpc>
                        <a:spcBef>
                          <a:spcPts val="500"/>
                        </a:spcBef>
                        <a:spcAft>
                          <a:spcPts val="0"/>
                        </a:spcAft>
                      </a:pPr>
                      <a:r>
                        <a:rPr lang="en-US" sz="1200">
                          <a:effectLst/>
                        </a:rPr>
                        <a:t>V min</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228600" marR="0" algn="ctr">
                        <a:lnSpc>
                          <a:spcPct val="115000"/>
                        </a:lnSpc>
                        <a:spcBef>
                          <a:spcPts val="500"/>
                        </a:spcBef>
                        <a:spcAft>
                          <a:spcPts val="0"/>
                        </a:spcAft>
                      </a:pPr>
                      <a:r>
                        <a:rPr lang="en-US" sz="1200" dirty="0">
                          <a:effectLst/>
                        </a:rPr>
                        <a:t>29.26</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228600" marR="0" algn="ctr">
                        <a:lnSpc>
                          <a:spcPct val="115000"/>
                        </a:lnSpc>
                        <a:spcBef>
                          <a:spcPts val="500"/>
                        </a:spcBef>
                        <a:spcAft>
                          <a:spcPts val="0"/>
                        </a:spcAft>
                      </a:pPr>
                      <a:r>
                        <a:rPr lang="en-US" sz="1200" dirty="0">
                          <a:effectLst/>
                        </a:rPr>
                        <a:t>29.27</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960420673"/>
                  </a:ext>
                </a:extLst>
              </a:tr>
            </a:tbl>
          </a:graphicData>
        </a:graphic>
      </p:graphicFrame>
    </p:spTree>
    <p:extLst>
      <p:ext uri="{BB962C8B-B14F-4D97-AF65-F5344CB8AC3E}">
        <p14:creationId xmlns:p14="http://schemas.microsoft.com/office/powerpoint/2010/main" val="37007926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42E46-6A68-442F-B6A7-B09DFFEB5AC0}"/>
              </a:ext>
            </a:extLst>
          </p:cNvPr>
          <p:cNvSpPr>
            <a:spLocks noGrp="1"/>
          </p:cNvSpPr>
          <p:nvPr>
            <p:ph type="title"/>
          </p:nvPr>
        </p:nvSpPr>
        <p:spPr>
          <a:xfrm>
            <a:off x="2592925" y="624110"/>
            <a:ext cx="8911687" cy="547465"/>
          </a:xfrm>
        </p:spPr>
        <p:txBody>
          <a:bodyPr/>
          <a:lstStyle/>
          <a:p>
            <a:pPr algn="ctr"/>
            <a:r>
              <a:rPr lang="en-US" sz="1800" b="1" dirty="0">
                <a:effectLst/>
                <a:latin typeface="Calibri" panose="020F0502020204030204" pitchFamily="34" charset="0"/>
                <a:ea typeface="Times New Roman" panose="02020603050405020304" pitchFamily="18" charset="0"/>
                <a:cs typeface="Arial" panose="020B0604020202020204" pitchFamily="34" charset="0"/>
              </a:rPr>
              <a:t>Power Factor Profile</a:t>
            </a:r>
            <a:endParaRPr lang="en-US" b="1" dirty="0"/>
          </a:p>
        </p:txBody>
      </p:sp>
      <p:sp>
        <p:nvSpPr>
          <p:cNvPr id="3" name="Content Placeholder 2">
            <a:extLst>
              <a:ext uri="{FF2B5EF4-FFF2-40B4-BE49-F238E27FC236}">
                <a16:creationId xmlns:a16="http://schemas.microsoft.com/office/drawing/2014/main" id="{1CE63448-6EF1-4A59-8252-88341832778E}"/>
              </a:ext>
            </a:extLst>
          </p:cNvPr>
          <p:cNvSpPr>
            <a:spLocks noGrp="1"/>
          </p:cNvSpPr>
          <p:nvPr>
            <p:ph idx="1"/>
          </p:nvPr>
        </p:nvSpPr>
        <p:spPr/>
        <p:txBody>
          <a:bodyPr/>
          <a:lstStyle/>
          <a:p>
            <a:r>
              <a:rPr lang="en-US" sz="1800" dirty="0">
                <a:effectLst/>
                <a:latin typeface="Calibri" panose="020F0502020204030204" pitchFamily="34" charset="0"/>
                <a:ea typeface="Times New Roman" panose="02020603050405020304" pitchFamily="18" charset="0"/>
                <a:cs typeface="Arial" panose="020B0604020202020204" pitchFamily="34" charset="0"/>
              </a:rPr>
              <a:t>We found that the optimum setting of inverters is to be fixed on 0.92, the fig. 13 and 14, shows the power factor profile on Al-Badan feeder supplying from Askar and Tubas respectively, </a:t>
            </a:r>
          </a:p>
          <a:p>
            <a:endParaRPr lang="en-US" dirty="0">
              <a:latin typeface="Calibri" panose="020F0502020204030204" pitchFamily="34" charset="0"/>
              <a:cs typeface="Arial" panose="020B0604020202020204" pitchFamily="34" charset="0"/>
            </a:endParaRPr>
          </a:p>
          <a:p>
            <a:r>
              <a:rPr lang="en-US" sz="1800" dirty="0">
                <a:effectLst/>
                <a:latin typeface="Calibri" panose="020F0502020204030204" pitchFamily="34" charset="0"/>
                <a:ea typeface="Times New Roman" panose="02020603050405020304" pitchFamily="18" charset="0"/>
                <a:cs typeface="Arial" panose="020B0604020202020204" pitchFamily="34" charset="0"/>
              </a:rPr>
              <a:t>before and after installing solar PV systems. The power factor within the range 0.92, therefore we recommend to keep the setting of all inverters in the ranges of 0.92.</a:t>
            </a:r>
            <a:endParaRPr lang="en-US" dirty="0"/>
          </a:p>
        </p:txBody>
      </p:sp>
    </p:spTree>
    <p:extLst>
      <p:ext uri="{BB962C8B-B14F-4D97-AF65-F5344CB8AC3E}">
        <p14:creationId xmlns:p14="http://schemas.microsoft.com/office/powerpoint/2010/main" val="8068689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48C41C-7B3E-45F8-91C0-546B3768ACC6}"/>
              </a:ext>
            </a:extLst>
          </p:cNvPr>
          <p:cNvSpPr>
            <a:spLocks noGrp="1"/>
          </p:cNvSpPr>
          <p:nvPr>
            <p:ph idx="1"/>
          </p:nvPr>
        </p:nvSpPr>
        <p:spPr>
          <a:xfrm>
            <a:off x="2341562" y="437801"/>
            <a:ext cx="8915400" cy="589853"/>
          </a:xfrm>
        </p:spPr>
        <p:txBody>
          <a:bodyPr/>
          <a:lstStyle/>
          <a:p>
            <a:r>
              <a:rPr lang="en-US" sz="1800" dirty="0">
                <a:effectLst/>
                <a:latin typeface="Calibri" panose="020F0502020204030204" pitchFamily="34" charset="0"/>
                <a:ea typeface="Calibri" panose="020F0502020204030204" pitchFamily="34" charset="0"/>
                <a:cs typeface="Calibri" panose="020F0502020204030204" pitchFamily="34" charset="0"/>
              </a:rPr>
              <a:t>Supplying feeder from Askar substation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graphicFrame>
        <p:nvGraphicFramePr>
          <p:cNvPr id="4" name="Table 3">
            <a:extLst>
              <a:ext uri="{FF2B5EF4-FFF2-40B4-BE49-F238E27FC236}">
                <a16:creationId xmlns:a16="http://schemas.microsoft.com/office/drawing/2014/main" id="{B22D0977-3EE4-4DCE-91E2-E1C72F64CDEF}"/>
              </a:ext>
            </a:extLst>
          </p:cNvPr>
          <p:cNvGraphicFramePr>
            <a:graphicFrameLocks noGrp="1"/>
          </p:cNvGraphicFramePr>
          <p:nvPr>
            <p:extLst>
              <p:ext uri="{D42A27DB-BD31-4B8C-83A1-F6EECF244321}">
                <p14:modId xmlns:p14="http://schemas.microsoft.com/office/powerpoint/2010/main" val="3137271718"/>
              </p:ext>
            </p:extLst>
          </p:nvPr>
        </p:nvGraphicFramePr>
        <p:xfrm>
          <a:off x="4811713" y="1484185"/>
          <a:ext cx="3098800" cy="1268541"/>
        </p:xfrm>
        <a:graphic>
          <a:graphicData uri="http://schemas.openxmlformats.org/drawingml/2006/table">
            <a:tbl>
              <a:tblPr firstRow="1" firstCol="1" bandRow="1">
                <a:tableStyleId>{5C22544A-7EE6-4342-B048-85BDC9FD1C3A}</a:tableStyleId>
              </a:tblPr>
              <a:tblGrid>
                <a:gridCol w="1092835">
                  <a:extLst>
                    <a:ext uri="{9D8B030D-6E8A-4147-A177-3AD203B41FA5}">
                      <a16:colId xmlns:a16="http://schemas.microsoft.com/office/drawing/2014/main" val="2964999328"/>
                    </a:ext>
                  </a:extLst>
                </a:gridCol>
                <a:gridCol w="940435">
                  <a:extLst>
                    <a:ext uri="{9D8B030D-6E8A-4147-A177-3AD203B41FA5}">
                      <a16:colId xmlns:a16="http://schemas.microsoft.com/office/drawing/2014/main" val="1697147178"/>
                    </a:ext>
                  </a:extLst>
                </a:gridCol>
                <a:gridCol w="1065530">
                  <a:extLst>
                    <a:ext uri="{9D8B030D-6E8A-4147-A177-3AD203B41FA5}">
                      <a16:colId xmlns:a16="http://schemas.microsoft.com/office/drawing/2014/main" val="3751467977"/>
                    </a:ext>
                  </a:extLst>
                </a:gridCol>
              </a:tblGrid>
              <a:tr h="422665">
                <a:tc>
                  <a:txBody>
                    <a:bodyPr/>
                    <a:lstStyle/>
                    <a:p>
                      <a:pPr marL="0" marR="0" algn="ctr">
                        <a:lnSpc>
                          <a:spcPct val="115000"/>
                        </a:lnSpc>
                        <a:spcBef>
                          <a:spcPts val="500"/>
                        </a:spcBef>
                        <a:spcAft>
                          <a:spcPts val="0"/>
                        </a:spcAft>
                      </a:pPr>
                      <a:r>
                        <a:rPr lang="en-US" sz="1200">
                          <a:effectLst/>
                        </a:rPr>
                        <a:t>PF(%)</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a:effectLst/>
                        </a:rPr>
                        <a:t>Before PV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a:effectLst/>
                        </a:rPr>
                        <a:t>After PV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154604191"/>
                  </a:ext>
                </a:extLst>
              </a:tr>
              <a:tr h="422938">
                <a:tc>
                  <a:txBody>
                    <a:bodyPr/>
                    <a:lstStyle/>
                    <a:p>
                      <a:pPr marL="0" marR="0" algn="ctr">
                        <a:lnSpc>
                          <a:spcPct val="115000"/>
                        </a:lnSpc>
                        <a:spcBef>
                          <a:spcPts val="500"/>
                        </a:spcBef>
                        <a:spcAft>
                          <a:spcPts val="0"/>
                        </a:spcAft>
                      </a:pPr>
                      <a:r>
                        <a:rPr lang="en-US" sz="1200">
                          <a:effectLst/>
                        </a:rPr>
                        <a:t>PF max</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a:effectLst/>
                        </a:rPr>
                        <a:t>92%</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a:effectLst/>
                        </a:rPr>
                        <a:t>95.70%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620470954"/>
                  </a:ext>
                </a:extLst>
              </a:tr>
              <a:tr h="422938">
                <a:tc>
                  <a:txBody>
                    <a:bodyPr/>
                    <a:lstStyle/>
                    <a:p>
                      <a:pPr marL="0" marR="0" algn="ctr">
                        <a:lnSpc>
                          <a:spcPct val="115000"/>
                        </a:lnSpc>
                        <a:spcBef>
                          <a:spcPts val="500"/>
                        </a:spcBef>
                        <a:spcAft>
                          <a:spcPts val="0"/>
                        </a:spcAft>
                      </a:pPr>
                      <a:r>
                        <a:rPr lang="en-US" sz="1200">
                          <a:effectLst/>
                        </a:rPr>
                        <a:t>PF min</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dirty="0">
                          <a:effectLst/>
                        </a:rPr>
                        <a:t>91.80%</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dirty="0">
                          <a:effectLst/>
                        </a:rPr>
                        <a:t>90.67%</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4118878970"/>
                  </a:ext>
                </a:extLst>
              </a:tr>
            </a:tbl>
          </a:graphicData>
        </a:graphic>
      </p:graphicFrame>
      <p:pic>
        <p:nvPicPr>
          <p:cNvPr id="5" name="Picture 4">
            <a:extLst>
              <a:ext uri="{FF2B5EF4-FFF2-40B4-BE49-F238E27FC236}">
                <a16:creationId xmlns:a16="http://schemas.microsoft.com/office/drawing/2014/main" id="{2078B3B3-F61C-4D14-B7A0-66542825AAB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76526" y="3071049"/>
            <a:ext cx="6848474" cy="2251520"/>
          </a:xfrm>
          <a:prstGeom prst="rect">
            <a:avLst/>
          </a:prstGeom>
          <a:noFill/>
          <a:ln>
            <a:noFill/>
          </a:ln>
        </p:spPr>
      </p:pic>
      <p:sp>
        <p:nvSpPr>
          <p:cNvPr id="7" name="TextBox 6">
            <a:extLst>
              <a:ext uri="{FF2B5EF4-FFF2-40B4-BE49-F238E27FC236}">
                <a16:creationId xmlns:a16="http://schemas.microsoft.com/office/drawing/2014/main" id="{6C5A1C4F-75EC-478A-89BD-AFC10A9DCAA8}"/>
              </a:ext>
            </a:extLst>
          </p:cNvPr>
          <p:cNvSpPr txBox="1"/>
          <p:nvPr/>
        </p:nvSpPr>
        <p:spPr>
          <a:xfrm>
            <a:off x="2676526" y="5322569"/>
            <a:ext cx="6848474" cy="275588"/>
          </a:xfrm>
          <a:prstGeom prst="rect">
            <a:avLst/>
          </a:prstGeom>
          <a:noFill/>
        </p:spPr>
        <p:txBody>
          <a:bodyPr wrap="square">
            <a:spAutoFit/>
          </a:bodyPr>
          <a:lstStyle/>
          <a:p>
            <a:pPr marL="0" marR="0" algn="ctr">
              <a:lnSpc>
                <a:spcPct val="115000"/>
              </a:lnSpc>
              <a:spcBef>
                <a:spcPts val="500"/>
              </a:spcBef>
              <a:spcAft>
                <a:spcPts val="0"/>
              </a:spcAft>
            </a:pPr>
            <a:r>
              <a:rPr lang="en-US" sz="1100" dirty="0">
                <a:effectLst/>
                <a:latin typeface="Calibri" panose="020F0502020204030204" pitchFamily="34" charset="0"/>
                <a:ea typeface="Times New Roman" panose="02020603050405020304" pitchFamily="18" charset="0"/>
                <a:cs typeface="Arial" panose="020B0604020202020204" pitchFamily="34" charset="0"/>
              </a:rPr>
              <a:t>Fig.13: power factor at feeder, supplying from Askar point</a:t>
            </a:r>
          </a:p>
        </p:txBody>
      </p:sp>
    </p:spTree>
    <p:extLst>
      <p:ext uri="{BB962C8B-B14F-4D97-AF65-F5344CB8AC3E}">
        <p14:creationId xmlns:p14="http://schemas.microsoft.com/office/powerpoint/2010/main" val="2095855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D76EDC-E709-488C-8C6F-1EA6157B5D67}"/>
              </a:ext>
            </a:extLst>
          </p:cNvPr>
          <p:cNvSpPr>
            <a:spLocks noGrp="1"/>
          </p:cNvSpPr>
          <p:nvPr>
            <p:ph idx="1"/>
          </p:nvPr>
        </p:nvSpPr>
        <p:spPr>
          <a:xfrm>
            <a:off x="2532062" y="390525"/>
            <a:ext cx="8915400" cy="657225"/>
          </a:xfrm>
        </p:spPr>
        <p:txBody>
          <a:bodyPr/>
          <a:lstStyle/>
          <a:p>
            <a:r>
              <a:rPr lang="en-US" sz="1800" dirty="0">
                <a:effectLst/>
                <a:latin typeface="Calibri" panose="020F0502020204030204" pitchFamily="34" charset="0"/>
                <a:ea typeface="Calibri" panose="020F0502020204030204" pitchFamily="34" charset="0"/>
                <a:cs typeface="Calibri" panose="020F0502020204030204" pitchFamily="34" charset="0"/>
              </a:rPr>
              <a:t>Supplying feeder from Tubas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graphicFrame>
        <p:nvGraphicFramePr>
          <p:cNvPr id="4" name="Table 3">
            <a:extLst>
              <a:ext uri="{FF2B5EF4-FFF2-40B4-BE49-F238E27FC236}">
                <a16:creationId xmlns:a16="http://schemas.microsoft.com/office/drawing/2014/main" id="{97495D96-AD64-4B28-AFF2-2A69C6344D24}"/>
              </a:ext>
            </a:extLst>
          </p:cNvPr>
          <p:cNvGraphicFramePr>
            <a:graphicFrameLocks noGrp="1"/>
          </p:cNvGraphicFramePr>
          <p:nvPr>
            <p:extLst>
              <p:ext uri="{D42A27DB-BD31-4B8C-83A1-F6EECF244321}">
                <p14:modId xmlns:p14="http://schemas.microsoft.com/office/powerpoint/2010/main" val="283540450"/>
              </p:ext>
            </p:extLst>
          </p:nvPr>
        </p:nvGraphicFramePr>
        <p:xfrm>
          <a:off x="5005388" y="1047750"/>
          <a:ext cx="2844800" cy="1102488"/>
        </p:xfrm>
        <a:graphic>
          <a:graphicData uri="http://schemas.openxmlformats.org/drawingml/2006/table">
            <a:tbl>
              <a:tblPr firstRow="1" firstCol="1" bandRow="1">
                <a:tableStyleId>{5C22544A-7EE6-4342-B048-85BDC9FD1C3A}</a:tableStyleId>
              </a:tblPr>
              <a:tblGrid>
                <a:gridCol w="1003300">
                  <a:extLst>
                    <a:ext uri="{9D8B030D-6E8A-4147-A177-3AD203B41FA5}">
                      <a16:colId xmlns:a16="http://schemas.microsoft.com/office/drawing/2014/main" val="454059924"/>
                    </a:ext>
                  </a:extLst>
                </a:gridCol>
                <a:gridCol w="863600">
                  <a:extLst>
                    <a:ext uri="{9D8B030D-6E8A-4147-A177-3AD203B41FA5}">
                      <a16:colId xmlns:a16="http://schemas.microsoft.com/office/drawing/2014/main" val="3520092231"/>
                    </a:ext>
                  </a:extLst>
                </a:gridCol>
                <a:gridCol w="977900">
                  <a:extLst>
                    <a:ext uri="{9D8B030D-6E8A-4147-A177-3AD203B41FA5}">
                      <a16:colId xmlns:a16="http://schemas.microsoft.com/office/drawing/2014/main" val="1012755871"/>
                    </a:ext>
                  </a:extLst>
                </a:gridCol>
              </a:tblGrid>
              <a:tr h="367338">
                <a:tc>
                  <a:txBody>
                    <a:bodyPr/>
                    <a:lstStyle/>
                    <a:p>
                      <a:pPr marL="0" marR="0" algn="ctr">
                        <a:lnSpc>
                          <a:spcPct val="115000"/>
                        </a:lnSpc>
                        <a:spcBef>
                          <a:spcPts val="500"/>
                        </a:spcBef>
                        <a:spcAft>
                          <a:spcPts val="0"/>
                        </a:spcAft>
                      </a:pPr>
                      <a:r>
                        <a:rPr lang="en-US" sz="1200">
                          <a:effectLst/>
                        </a:rPr>
                        <a:t>PF(%)</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a:effectLst/>
                        </a:rPr>
                        <a:t>Before PV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a:effectLst/>
                        </a:rPr>
                        <a:t>After PV</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759421693"/>
                  </a:ext>
                </a:extLst>
              </a:tr>
              <a:tr h="367575">
                <a:tc>
                  <a:txBody>
                    <a:bodyPr/>
                    <a:lstStyle/>
                    <a:p>
                      <a:pPr marL="0" marR="0" algn="ctr">
                        <a:lnSpc>
                          <a:spcPct val="115000"/>
                        </a:lnSpc>
                        <a:spcBef>
                          <a:spcPts val="500"/>
                        </a:spcBef>
                        <a:spcAft>
                          <a:spcPts val="0"/>
                        </a:spcAft>
                      </a:pPr>
                      <a:r>
                        <a:rPr lang="en-US" sz="1200">
                          <a:effectLst/>
                        </a:rPr>
                        <a:t>PF max</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a:effectLst/>
                        </a:rPr>
                        <a:t>92%</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a:effectLst/>
                        </a:rPr>
                        <a:t>92.30%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124046522"/>
                  </a:ext>
                </a:extLst>
              </a:tr>
              <a:tr h="367575">
                <a:tc>
                  <a:txBody>
                    <a:bodyPr/>
                    <a:lstStyle/>
                    <a:p>
                      <a:pPr marL="0" marR="0" algn="ctr">
                        <a:lnSpc>
                          <a:spcPct val="115000"/>
                        </a:lnSpc>
                        <a:spcBef>
                          <a:spcPts val="500"/>
                        </a:spcBef>
                        <a:spcAft>
                          <a:spcPts val="0"/>
                        </a:spcAft>
                      </a:pPr>
                      <a:r>
                        <a:rPr lang="en-US" sz="1200">
                          <a:effectLst/>
                        </a:rPr>
                        <a:t>PF min</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dirty="0">
                          <a:effectLst/>
                        </a:rPr>
                        <a:t>89.30%</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tc>
                  <a:txBody>
                    <a:bodyPr/>
                    <a:lstStyle/>
                    <a:p>
                      <a:pPr marL="0" marR="0" algn="ctr">
                        <a:lnSpc>
                          <a:spcPct val="115000"/>
                        </a:lnSpc>
                        <a:spcBef>
                          <a:spcPts val="500"/>
                        </a:spcBef>
                        <a:spcAft>
                          <a:spcPts val="0"/>
                        </a:spcAft>
                      </a:pPr>
                      <a:r>
                        <a:rPr lang="en-US" sz="1200" dirty="0">
                          <a:effectLst/>
                        </a:rPr>
                        <a:t>90.90%</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b"/>
                </a:tc>
                <a:extLst>
                  <a:ext uri="{0D108BD9-81ED-4DB2-BD59-A6C34878D82A}">
                    <a16:rowId xmlns:a16="http://schemas.microsoft.com/office/drawing/2014/main" val="3808397845"/>
                  </a:ext>
                </a:extLst>
              </a:tr>
            </a:tbl>
          </a:graphicData>
        </a:graphic>
      </p:graphicFrame>
      <p:pic>
        <p:nvPicPr>
          <p:cNvPr id="5" name="Picture 4">
            <a:extLst>
              <a:ext uri="{FF2B5EF4-FFF2-40B4-BE49-F238E27FC236}">
                <a16:creationId xmlns:a16="http://schemas.microsoft.com/office/drawing/2014/main" id="{BC23FE31-8339-42D9-B5F7-5E327179CC9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458083"/>
            <a:ext cx="7667625" cy="2199641"/>
          </a:xfrm>
          <a:prstGeom prst="rect">
            <a:avLst/>
          </a:prstGeom>
          <a:noFill/>
          <a:ln>
            <a:noFill/>
          </a:ln>
        </p:spPr>
      </p:pic>
      <p:sp>
        <p:nvSpPr>
          <p:cNvPr id="7" name="TextBox 6">
            <a:extLst>
              <a:ext uri="{FF2B5EF4-FFF2-40B4-BE49-F238E27FC236}">
                <a16:creationId xmlns:a16="http://schemas.microsoft.com/office/drawing/2014/main" id="{3EA5A681-057A-4D4C-97CE-049C458A7ED8}"/>
              </a:ext>
            </a:extLst>
          </p:cNvPr>
          <p:cNvSpPr txBox="1"/>
          <p:nvPr/>
        </p:nvSpPr>
        <p:spPr>
          <a:xfrm>
            <a:off x="3700462" y="4772383"/>
            <a:ext cx="6096000" cy="275588"/>
          </a:xfrm>
          <a:prstGeom prst="rect">
            <a:avLst/>
          </a:prstGeom>
          <a:noFill/>
        </p:spPr>
        <p:txBody>
          <a:bodyPr wrap="square">
            <a:spAutoFit/>
          </a:bodyPr>
          <a:lstStyle/>
          <a:p>
            <a:pPr marL="0" marR="0" algn="ctr">
              <a:lnSpc>
                <a:spcPct val="115000"/>
              </a:lnSpc>
              <a:spcBef>
                <a:spcPts val="500"/>
              </a:spcBef>
              <a:spcAft>
                <a:spcPts val="0"/>
              </a:spcAft>
            </a:pPr>
            <a:r>
              <a:rPr lang="en-US" sz="1100" dirty="0">
                <a:effectLst/>
                <a:latin typeface="Calibri" panose="020F0502020204030204" pitchFamily="34" charset="0"/>
                <a:ea typeface="Times New Roman" panose="02020603050405020304" pitchFamily="18" charset="0"/>
                <a:cs typeface="Arial" panose="020B0604020202020204" pitchFamily="34" charset="0"/>
              </a:rPr>
              <a:t>Fig.14: power factor at feeder, supplying from Tubas point</a:t>
            </a:r>
          </a:p>
        </p:txBody>
      </p:sp>
      <p:sp>
        <p:nvSpPr>
          <p:cNvPr id="9" name="TextBox 8">
            <a:extLst>
              <a:ext uri="{FF2B5EF4-FFF2-40B4-BE49-F238E27FC236}">
                <a16:creationId xmlns:a16="http://schemas.microsoft.com/office/drawing/2014/main" id="{A46569AD-24E6-46A5-B0AD-BCF3EAA2D41B}"/>
              </a:ext>
            </a:extLst>
          </p:cNvPr>
          <p:cNvSpPr txBox="1"/>
          <p:nvPr/>
        </p:nvSpPr>
        <p:spPr>
          <a:xfrm>
            <a:off x="3047999" y="5438219"/>
            <a:ext cx="7667625" cy="710707"/>
          </a:xfrm>
          <a:prstGeom prst="rect">
            <a:avLst/>
          </a:prstGeom>
          <a:noFill/>
        </p:spPr>
        <p:txBody>
          <a:bodyPr wrap="square">
            <a:spAutoFit/>
          </a:bodyPr>
          <a:lstStyle/>
          <a:p>
            <a:pPr marL="228600" marR="0">
              <a:lnSpc>
                <a:spcPct val="115000"/>
              </a:lnSpc>
              <a:spcBef>
                <a:spcPts val="500"/>
              </a:spcBef>
              <a:spcAft>
                <a:spcPts val="10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Its clear that all the power factor data are within the suitable ranges and its a little improved happened after installing solar PV system at </a:t>
            </a:r>
            <a:r>
              <a:rPr lang="en-US" sz="1800" dirty="0" err="1">
                <a:effectLst/>
                <a:latin typeface="Calibri" panose="020F0502020204030204" pitchFamily="34" charset="0"/>
                <a:ea typeface="Times New Roman" panose="02020603050405020304" pitchFamily="18" charset="0"/>
                <a:cs typeface="Arial" panose="020B0604020202020204" pitchFamily="34" charset="0"/>
              </a:rPr>
              <a:t>p.f</a:t>
            </a:r>
            <a:r>
              <a:rPr lang="en-US" sz="1800" dirty="0">
                <a:effectLst/>
                <a:latin typeface="Calibri" panose="020F0502020204030204" pitchFamily="34" charset="0"/>
                <a:ea typeface="Times New Roman" panose="02020603050405020304" pitchFamily="18" charset="0"/>
                <a:cs typeface="Arial" panose="020B0604020202020204" pitchFamily="34" charset="0"/>
              </a:rPr>
              <a:t>.= 0.92.</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810481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70266-2FB1-4312-AC5A-B62378659F1C}"/>
              </a:ext>
            </a:extLst>
          </p:cNvPr>
          <p:cNvSpPr>
            <a:spLocks noGrp="1"/>
          </p:cNvSpPr>
          <p:nvPr>
            <p:ph type="title"/>
          </p:nvPr>
        </p:nvSpPr>
        <p:spPr/>
        <p:txBody>
          <a:bodyPr/>
          <a:lstStyle/>
          <a:p>
            <a:pPr algn="ct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Voltage And Current Quality At Feeder (</a:t>
            </a:r>
            <a:r>
              <a:rPr lang="en-US" sz="1800" b="1" dirty="0" err="1">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IEc</a:t>
            </a: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61000) </a:t>
            </a:r>
            <a:b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Content Placeholder 2">
            <a:extLst>
              <a:ext uri="{FF2B5EF4-FFF2-40B4-BE49-F238E27FC236}">
                <a16:creationId xmlns:a16="http://schemas.microsoft.com/office/drawing/2014/main" id="{89719B59-7030-44A6-825B-E1A3F294A2E3}"/>
              </a:ext>
            </a:extLst>
          </p:cNvPr>
          <p:cNvSpPr>
            <a:spLocks noGrp="1"/>
          </p:cNvSpPr>
          <p:nvPr>
            <p:ph idx="1"/>
          </p:nvPr>
        </p:nvSpPr>
        <p:spPr/>
        <p:txBody>
          <a:bodyPr/>
          <a:lstStyle/>
          <a:p>
            <a:pPr marL="342900" marR="0" lvl="0" indent="-342900" rtl="0">
              <a:lnSpc>
                <a:spcPct val="115000"/>
              </a:lnSpc>
              <a:spcBef>
                <a:spcPts val="0"/>
              </a:spcBef>
              <a:spcAft>
                <a:spcPts val="0"/>
              </a:spcAft>
              <a:buFont typeface="Corbel" panose="020B0503020204020204" pitchFamily="34" charset="0"/>
              <a:buChar char="-"/>
              <a:tabLst>
                <a:tab pos="342900" algn="l"/>
              </a:tabLst>
            </a:pPr>
            <a:r>
              <a:rPr lang="en-US" sz="1800" dirty="0">
                <a:effectLst/>
                <a:latin typeface="Calibri" panose="020F0502020204030204" pitchFamily="34" charset="0"/>
                <a:ea typeface="Times New Roman" panose="02020603050405020304" pitchFamily="18" charset="0"/>
                <a:cs typeface="Arial" panose="020B0604020202020204" pitchFamily="34" charset="0"/>
              </a:rPr>
              <a:t>All THD for currents and voltages are within the acceptable ranges.</a:t>
            </a:r>
          </a:p>
          <a:p>
            <a:pPr marL="342900" marR="0" lvl="0" indent="-342900">
              <a:lnSpc>
                <a:spcPct val="115000"/>
              </a:lnSpc>
              <a:spcBef>
                <a:spcPts val="0"/>
              </a:spcBef>
              <a:spcAft>
                <a:spcPts val="1000"/>
              </a:spcAft>
              <a:buFont typeface="Corbel" panose="020B0503020204020204" pitchFamily="34" charset="0"/>
              <a:buChar char="-"/>
              <a:tabLst>
                <a:tab pos="342900" algn="l"/>
              </a:tabLst>
            </a:pPr>
            <a:r>
              <a:rPr lang="en-US" sz="1800" dirty="0">
                <a:effectLst/>
                <a:latin typeface="Calibri" panose="020F0502020204030204" pitchFamily="34" charset="0"/>
                <a:ea typeface="Times New Roman" panose="02020603050405020304" pitchFamily="18" charset="0"/>
                <a:cs typeface="Arial" panose="020B0604020202020204" pitchFamily="34" charset="0"/>
              </a:rPr>
              <a:t>The result show low THD from </a:t>
            </a:r>
            <a:r>
              <a:rPr lang="en-US" sz="1800" dirty="0" err="1">
                <a:effectLst/>
                <a:latin typeface="Calibri" panose="020F0502020204030204" pitchFamily="34" charset="0"/>
                <a:ea typeface="Times New Roman" panose="02020603050405020304" pitchFamily="18" charset="0"/>
                <a:cs typeface="Arial" panose="020B0604020202020204" pitchFamily="34" charset="0"/>
              </a:rPr>
              <a:t>pv</a:t>
            </a:r>
            <a:r>
              <a:rPr lang="en-US" sz="1800" dirty="0">
                <a:effectLst/>
                <a:latin typeface="Calibri" panose="020F0502020204030204" pitchFamily="34" charset="0"/>
                <a:ea typeface="Times New Roman" panose="02020603050405020304" pitchFamily="18" charset="0"/>
                <a:cs typeface="Arial" panose="020B0604020202020204" pitchFamily="34" charset="0"/>
              </a:rPr>
              <a:t> system which mean low distortion from </a:t>
            </a:r>
            <a:r>
              <a:rPr lang="en-US" sz="1800" dirty="0" err="1">
                <a:effectLst/>
                <a:latin typeface="Calibri" panose="020F0502020204030204" pitchFamily="34" charset="0"/>
                <a:ea typeface="Times New Roman" panose="02020603050405020304" pitchFamily="18" charset="0"/>
                <a:cs typeface="Arial" panose="020B0604020202020204" pitchFamily="34" charset="0"/>
              </a:rPr>
              <a:t>pv</a:t>
            </a:r>
            <a:r>
              <a:rPr lang="en-US" sz="1800" dirty="0">
                <a:effectLst/>
                <a:latin typeface="Calibri" panose="020F0502020204030204" pitchFamily="34" charset="0"/>
                <a:ea typeface="Times New Roman" panose="02020603050405020304" pitchFamily="18" charset="0"/>
                <a:cs typeface="Arial" panose="020B0604020202020204" pitchFamily="34" charset="0"/>
              </a:rPr>
              <a:t> on signal of grid in comparative with fundamental signal</a:t>
            </a:r>
          </a:p>
          <a:p>
            <a:endParaRPr lang="en-US" dirty="0"/>
          </a:p>
        </p:txBody>
      </p:sp>
    </p:spTree>
    <p:extLst>
      <p:ext uri="{BB962C8B-B14F-4D97-AF65-F5344CB8AC3E}">
        <p14:creationId xmlns:p14="http://schemas.microsoft.com/office/powerpoint/2010/main" val="18614285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25E95-8294-4AF8-A401-FFDFF58C6353}"/>
              </a:ext>
            </a:extLst>
          </p:cNvPr>
          <p:cNvSpPr>
            <a:spLocks noGrp="1"/>
          </p:cNvSpPr>
          <p:nvPr>
            <p:ph type="title"/>
          </p:nvPr>
        </p:nvSpPr>
        <p:spPr/>
        <p:txBody>
          <a:bodyPr/>
          <a:lstStyle/>
          <a:p>
            <a:pPr algn="ctr"/>
            <a:r>
              <a:rPr lang="en-US" sz="1800" dirty="0">
                <a:effectLst/>
                <a:latin typeface="Calibri" panose="020F0502020204030204" pitchFamily="34" charset="0"/>
                <a:ea typeface="Times New Roman" panose="02020603050405020304" pitchFamily="18" charset="0"/>
                <a:cs typeface="Arial" panose="020B0604020202020204" pitchFamily="34" charset="0"/>
              </a:rPr>
              <a:t>economical calculation </a:t>
            </a:r>
            <a:endParaRPr lang="en-US" dirty="0"/>
          </a:p>
        </p:txBody>
      </p:sp>
      <p:graphicFrame>
        <p:nvGraphicFramePr>
          <p:cNvPr id="7" name="Content Placeholder 6">
            <a:extLst>
              <a:ext uri="{FF2B5EF4-FFF2-40B4-BE49-F238E27FC236}">
                <a16:creationId xmlns:a16="http://schemas.microsoft.com/office/drawing/2014/main" id="{53CE9B16-4164-468F-ADA7-5AD86E3D6DF1}"/>
              </a:ext>
            </a:extLst>
          </p:cNvPr>
          <p:cNvGraphicFramePr>
            <a:graphicFrameLocks noGrp="1"/>
          </p:cNvGraphicFramePr>
          <p:nvPr>
            <p:ph sz="half" idx="2"/>
            <p:extLst>
              <p:ext uri="{D42A27DB-BD31-4B8C-83A1-F6EECF244321}">
                <p14:modId xmlns:p14="http://schemas.microsoft.com/office/powerpoint/2010/main" val="2103250055"/>
              </p:ext>
            </p:extLst>
          </p:nvPr>
        </p:nvGraphicFramePr>
        <p:xfrm>
          <a:off x="2956151" y="2399251"/>
          <a:ext cx="3034872" cy="2177532"/>
        </p:xfrm>
        <a:graphic>
          <a:graphicData uri="http://schemas.openxmlformats.org/drawingml/2006/table">
            <a:tbl>
              <a:tblPr firstRow="1" firstCol="1" bandRow="1">
                <a:tableStyleId>{5C22544A-7EE6-4342-B048-85BDC9FD1C3A}</a:tableStyleId>
              </a:tblPr>
              <a:tblGrid>
                <a:gridCol w="2058365">
                  <a:extLst>
                    <a:ext uri="{9D8B030D-6E8A-4147-A177-3AD203B41FA5}">
                      <a16:colId xmlns:a16="http://schemas.microsoft.com/office/drawing/2014/main" val="1460697820"/>
                    </a:ext>
                  </a:extLst>
                </a:gridCol>
                <a:gridCol w="951107">
                  <a:extLst>
                    <a:ext uri="{9D8B030D-6E8A-4147-A177-3AD203B41FA5}">
                      <a16:colId xmlns:a16="http://schemas.microsoft.com/office/drawing/2014/main" val="1608831823"/>
                    </a:ext>
                  </a:extLst>
                </a:gridCol>
                <a:gridCol w="25400">
                  <a:extLst>
                    <a:ext uri="{9D8B030D-6E8A-4147-A177-3AD203B41FA5}">
                      <a16:colId xmlns:a16="http://schemas.microsoft.com/office/drawing/2014/main" val="519802120"/>
                    </a:ext>
                  </a:extLst>
                </a:gridCol>
              </a:tblGrid>
              <a:tr h="491703">
                <a:tc gridSpan="2">
                  <a:txBody>
                    <a:bodyPr/>
                    <a:lstStyle/>
                    <a:p>
                      <a:pPr marL="0" marR="0">
                        <a:lnSpc>
                          <a:spcPts val="800"/>
                        </a:lnSpc>
                        <a:spcBef>
                          <a:spcPts val="500"/>
                        </a:spcBef>
                        <a:spcAft>
                          <a:spcPts val="50"/>
                        </a:spcAft>
                      </a:pPr>
                      <a:r>
                        <a:rPr lang="en-US" sz="800" dirty="0">
                          <a:effectLst/>
                        </a:rPr>
                        <a:t>Economic Parameters</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nSpc>
                          <a:spcPct val="115000"/>
                        </a:lnSpc>
                        <a:spcBef>
                          <a:spcPts val="500"/>
                        </a:spcBef>
                        <a:spcAft>
                          <a:spcPts val="1000"/>
                        </a:spcAft>
                      </a:pPr>
                      <a:r>
                        <a:rPr lang="en-US" sz="1000">
                          <a:effectLst/>
                        </a:rPr>
                        <a:t> </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1868973744"/>
                  </a:ext>
                </a:extLst>
              </a:tr>
              <a:tr h="561943">
                <a:tc>
                  <a:txBody>
                    <a:bodyPr/>
                    <a:lstStyle/>
                    <a:p>
                      <a:pPr marL="0" marR="0">
                        <a:lnSpc>
                          <a:spcPts val="800"/>
                        </a:lnSpc>
                        <a:spcBef>
                          <a:spcPts val="500"/>
                        </a:spcBef>
                        <a:spcAft>
                          <a:spcPts val="50"/>
                        </a:spcAft>
                      </a:pPr>
                      <a:r>
                        <a:rPr lang="en-US" sz="800" dirty="0">
                          <a:effectLst/>
                        </a:rPr>
                        <a:t>Return on Assets</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800" dirty="0">
                          <a:effectLst/>
                        </a:rPr>
                        <a:t>14.08 %</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22081036"/>
                  </a:ext>
                </a:extLst>
              </a:tr>
              <a:tr h="561943">
                <a:tc>
                  <a:txBody>
                    <a:bodyPr/>
                    <a:lstStyle/>
                    <a:p>
                      <a:pPr marL="0" marR="0">
                        <a:lnSpc>
                          <a:spcPts val="800"/>
                        </a:lnSpc>
                        <a:spcBef>
                          <a:spcPts val="500"/>
                        </a:spcBef>
                        <a:spcAft>
                          <a:spcPts val="50"/>
                        </a:spcAft>
                      </a:pPr>
                      <a:r>
                        <a:rPr lang="en-US" sz="800" dirty="0">
                          <a:effectLst/>
                        </a:rPr>
                        <a:t>Accrued Cash Flow (Cash Balance)</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800" dirty="0">
                          <a:effectLst/>
                        </a:rPr>
                        <a:t>2,807,281.63 $</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3323702355"/>
                  </a:ext>
                </a:extLst>
              </a:tr>
              <a:tr h="561943">
                <a:tc>
                  <a:txBody>
                    <a:bodyPr/>
                    <a:lstStyle/>
                    <a:p>
                      <a:pPr marL="0" marR="0">
                        <a:lnSpc>
                          <a:spcPts val="800"/>
                        </a:lnSpc>
                        <a:spcBef>
                          <a:spcPts val="500"/>
                        </a:spcBef>
                        <a:spcAft>
                          <a:spcPts val="50"/>
                        </a:spcAft>
                      </a:pPr>
                      <a:r>
                        <a:rPr lang="en-US" sz="800" dirty="0">
                          <a:effectLst/>
                        </a:rPr>
                        <a:t>Amortization Period</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gridSpan="2">
                  <a:txBody>
                    <a:bodyPr/>
                    <a:lstStyle/>
                    <a:p>
                      <a:pPr marL="0" marR="0">
                        <a:lnSpc>
                          <a:spcPts val="800"/>
                        </a:lnSpc>
                        <a:spcBef>
                          <a:spcPts val="500"/>
                        </a:spcBef>
                        <a:spcAft>
                          <a:spcPts val="50"/>
                        </a:spcAft>
                      </a:pPr>
                      <a:r>
                        <a:rPr lang="en-US" sz="800" dirty="0">
                          <a:effectLst/>
                        </a:rPr>
                        <a:t>6.9 Years</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184168289"/>
                  </a:ext>
                </a:extLst>
              </a:tr>
            </a:tbl>
          </a:graphicData>
        </a:graphic>
      </p:graphicFrame>
      <p:graphicFrame>
        <p:nvGraphicFramePr>
          <p:cNvPr id="10" name="Content Placeholder 9">
            <a:extLst>
              <a:ext uri="{FF2B5EF4-FFF2-40B4-BE49-F238E27FC236}">
                <a16:creationId xmlns:a16="http://schemas.microsoft.com/office/drawing/2014/main" id="{F92147A9-4108-4796-93EB-DAB5258E94B0}"/>
              </a:ext>
            </a:extLst>
          </p:cNvPr>
          <p:cNvGraphicFramePr>
            <a:graphicFrameLocks noGrp="1"/>
          </p:cNvGraphicFramePr>
          <p:nvPr>
            <p:ph sz="quarter" idx="4"/>
            <p:extLst>
              <p:ext uri="{D42A27DB-BD31-4B8C-83A1-F6EECF244321}">
                <p14:modId xmlns:p14="http://schemas.microsoft.com/office/powerpoint/2010/main" val="1511514908"/>
              </p:ext>
            </p:extLst>
          </p:nvPr>
        </p:nvGraphicFramePr>
        <p:xfrm>
          <a:off x="7420333" y="2121717"/>
          <a:ext cx="2867873" cy="2760676"/>
        </p:xfrm>
        <a:graphic>
          <a:graphicData uri="http://schemas.openxmlformats.org/drawingml/2006/table">
            <a:tbl>
              <a:tblPr firstRow="1" firstCol="1" bandRow="1">
                <a:tableStyleId>{5C22544A-7EE6-4342-B048-85BDC9FD1C3A}</a:tableStyleId>
              </a:tblPr>
              <a:tblGrid>
                <a:gridCol w="73036">
                  <a:extLst>
                    <a:ext uri="{9D8B030D-6E8A-4147-A177-3AD203B41FA5}">
                      <a16:colId xmlns:a16="http://schemas.microsoft.com/office/drawing/2014/main" val="3549910406"/>
                    </a:ext>
                  </a:extLst>
                </a:gridCol>
                <a:gridCol w="1331849">
                  <a:extLst>
                    <a:ext uri="{9D8B030D-6E8A-4147-A177-3AD203B41FA5}">
                      <a16:colId xmlns:a16="http://schemas.microsoft.com/office/drawing/2014/main" val="3074658696"/>
                    </a:ext>
                  </a:extLst>
                </a:gridCol>
                <a:gridCol w="1462988">
                  <a:extLst>
                    <a:ext uri="{9D8B030D-6E8A-4147-A177-3AD203B41FA5}">
                      <a16:colId xmlns:a16="http://schemas.microsoft.com/office/drawing/2014/main" val="67037261"/>
                    </a:ext>
                  </a:extLst>
                </a:gridCol>
              </a:tblGrid>
              <a:tr h="203088">
                <a:tc>
                  <a:txBody>
                    <a:bodyPr/>
                    <a:lstStyle/>
                    <a:p>
                      <a:pPr marL="0" marR="0">
                        <a:lnSpc>
                          <a:spcPts val="1200"/>
                        </a:lnSpc>
                        <a:spcBef>
                          <a:spcPts val="500"/>
                        </a:spcBef>
                        <a:spcAft>
                          <a:spcPts val="50"/>
                        </a:spcAft>
                      </a:pPr>
                      <a:r>
                        <a:rPr lang="en-US" sz="800">
                          <a:effectLst/>
                        </a:rPr>
                        <a:t> </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tc>
                <a:tc gridSpan="2">
                  <a:txBody>
                    <a:bodyPr/>
                    <a:lstStyle/>
                    <a:p>
                      <a:pPr marL="0" marR="0">
                        <a:lnSpc>
                          <a:spcPts val="800"/>
                        </a:lnSpc>
                        <a:spcBef>
                          <a:spcPts val="500"/>
                        </a:spcBef>
                        <a:spcAft>
                          <a:spcPts val="50"/>
                        </a:spcAft>
                      </a:pPr>
                      <a:r>
                        <a:rPr lang="en-US" sz="800">
                          <a:effectLst/>
                        </a:rPr>
                        <a:t>Remuneration and Savings</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extLst>
                  <a:ext uri="{0D108BD9-81ED-4DB2-BD59-A6C34878D82A}">
                    <a16:rowId xmlns:a16="http://schemas.microsoft.com/office/drawing/2014/main" val="3729084313"/>
                  </a:ext>
                </a:extLst>
              </a:tr>
              <a:tr h="603630">
                <a:tc gridSpan="2">
                  <a:txBody>
                    <a:bodyPr/>
                    <a:lstStyle/>
                    <a:p>
                      <a:pPr marL="0" marR="0">
                        <a:lnSpc>
                          <a:spcPts val="800"/>
                        </a:lnSpc>
                        <a:spcBef>
                          <a:spcPts val="500"/>
                        </a:spcBef>
                        <a:spcAft>
                          <a:spcPts val="50"/>
                        </a:spcAft>
                      </a:pPr>
                      <a:r>
                        <a:rPr lang="en-US" sz="800">
                          <a:effectLst/>
                        </a:rPr>
                        <a:t>Total Payment from Utility in First Year</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nSpc>
                          <a:spcPts val="800"/>
                        </a:lnSpc>
                        <a:spcBef>
                          <a:spcPts val="500"/>
                        </a:spcBef>
                        <a:spcAft>
                          <a:spcPts val="50"/>
                        </a:spcAft>
                      </a:pPr>
                      <a:r>
                        <a:rPr lang="en-US" sz="800" dirty="0">
                          <a:effectLst/>
                        </a:rPr>
                        <a:t>229,469.63 $</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788354994"/>
                  </a:ext>
                </a:extLst>
              </a:tr>
              <a:tr h="675164">
                <a:tc gridSpan="2">
                  <a:txBody>
                    <a:bodyPr/>
                    <a:lstStyle/>
                    <a:p>
                      <a:pPr marL="0" marR="0">
                        <a:lnSpc>
                          <a:spcPts val="800"/>
                        </a:lnSpc>
                        <a:spcBef>
                          <a:spcPts val="500"/>
                        </a:spcBef>
                        <a:spcAft>
                          <a:spcPts val="50"/>
                        </a:spcAft>
                      </a:pPr>
                      <a:r>
                        <a:rPr lang="en-US" sz="800">
                          <a:effectLst/>
                        </a:rPr>
                        <a:t>Remuneration of Electricity sold to Third Party</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nSpc>
                          <a:spcPts val="1200"/>
                        </a:lnSpc>
                        <a:spcBef>
                          <a:spcPts val="500"/>
                        </a:spcBef>
                        <a:spcAft>
                          <a:spcPts val="50"/>
                        </a:spcAft>
                      </a:pPr>
                      <a:r>
                        <a:rPr lang="en-US" sz="800" dirty="0">
                          <a:effectLst/>
                        </a:rPr>
                        <a:t> </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tc>
                <a:extLst>
                  <a:ext uri="{0D108BD9-81ED-4DB2-BD59-A6C34878D82A}">
                    <a16:rowId xmlns:a16="http://schemas.microsoft.com/office/drawing/2014/main" val="1602318221"/>
                  </a:ext>
                </a:extLst>
              </a:tr>
              <a:tr h="567864">
                <a:tc gridSpan="2">
                  <a:txBody>
                    <a:bodyPr/>
                    <a:lstStyle/>
                    <a:p>
                      <a:pPr marL="0" marR="0">
                        <a:lnSpc>
                          <a:spcPts val="800"/>
                        </a:lnSpc>
                        <a:spcBef>
                          <a:spcPts val="500"/>
                        </a:spcBef>
                        <a:spcAft>
                          <a:spcPts val="50"/>
                        </a:spcAft>
                      </a:pPr>
                      <a:r>
                        <a:rPr lang="en-US" sz="800">
                          <a:effectLst/>
                        </a:rPr>
                        <a:t>  Price of Electricity sold to Third Party</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nSpc>
                          <a:spcPts val="800"/>
                        </a:lnSpc>
                        <a:spcBef>
                          <a:spcPts val="500"/>
                        </a:spcBef>
                        <a:spcAft>
                          <a:spcPts val="50"/>
                        </a:spcAft>
                      </a:pPr>
                      <a:r>
                        <a:rPr lang="en-US" sz="800" dirty="0">
                          <a:effectLst/>
                        </a:rPr>
                        <a:t>0.13 $/kWh</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3274003678"/>
                  </a:ext>
                </a:extLst>
              </a:tr>
              <a:tr h="710930">
                <a:tc gridSpan="2">
                  <a:txBody>
                    <a:bodyPr/>
                    <a:lstStyle/>
                    <a:p>
                      <a:pPr marL="0" marR="0">
                        <a:lnSpc>
                          <a:spcPts val="800"/>
                        </a:lnSpc>
                        <a:spcBef>
                          <a:spcPts val="500"/>
                        </a:spcBef>
                        <a:spcAft>
                          <a:spcPts val="50"/>
                        </a:spcAft>
                      </a:pPr>
                      <a:r>
                        <a:rPr lang="en-US" sz="800">
                          <a:effectLst/>
                        </a:rPr>
                        <a:t>  Remuneration of Electricity sold to Third Party</a:t>
                      </a:r>
                      <a:endParaRPr lang="en-US" sz="80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hMerge="1">
                  <a:txBody>
                    <a:bodyPr/>
                    <a:lstStyle/>
                    <a:p>
                      <a:endParaRPr lang="en-US"/>
                    </a:p>
                  </a:txBody>
                  <a:tcPr/>
                </a:tc>
                <a:tc>
                  <a:txBody>
                    <a:bodyPr/>
                    <a:lstStyle/>
                    <a:p>
                      <a:pPr marL="0" marR="0">
                        <a:lnSpc>
                          <a:spcPts val="800"/>
                        </a:lnSpc>
                        <a:spcBef>
                          <a:spcPts val="500"/>
                        </a:spcBef>
                        <a:spcAft>
                          <a:spcPts val="50"/>
                        </a:spcAft>
                      </a:pPr>
                      <a:r>
                        <a:rPr lang="en-US" sz="800" dirty="0">
                          <a:effectLst/>
                        </a:rPr>
                        <a:t>229,469.63 $/year</a:t>
                      </a:r>
                      <a:endParaRPr lang="en-US" sz="8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087202788"/>
                  </a:ext>
                </a:extLst>
              </a:tr>
            </a:tbl>
          </a:graphicData>
        </a:graphic>
      </p:graphicFrame>
    </p:spTree>
    <p:extLst>
      <p:ext uri="{BB962C8B-B14F-4D97-AF65-F5344CB8AC3E}">
        <p14:creationId xmlns:p14="http://schemas.microsoft.com/office/powerpoint/2010/main" val="3522557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58949-8472-48E2-885D-6BDD308692DC}"/>
              </a:ext>
            </a:extLst>
          </p:cNvPr>
          <p:cNvSpPr>
            <a:spLocks noGrp="1"/>
          </p:cNvSpPr>
          <p:nvPr>
            <p:ph type="title"/>
          </p:nvPr>
        </p:nvSpPr>
        <p:spPr/>
        <p:txBody>
          <a:bodyPr/>
          <a:lstStyle/>
          <a:p>
            <a:pPr algn="ctr"/>
            <a:r>
              <a:rPr lang="en-US" sz="1800" dirty="0">
                <a:effectLst/>
                <a:latin typeface="Calibri" panose="020F0502020204030204" pitchFamily="34" charset="0"/>
                <a:ea typeface="Times New Roman" panose="02020603050405020304" pitchFamily="18" charset="0"/>
                <a:cs typeface="Arial" panose="020B0604020202020204" pitchFamily="34" charset="0"/>
              </a:rPr>
              <a:t>Conclusions </a:t>
            </a:r>
            <a:endParaRPr lang="en-US" dirty="0"/>
          </a:p>
        </p:txBody>
      </p:sp>
      <p:sp>
        <p:nvSpPr>
          <p:cNvPr id="3" name="Content Placeholder 2">
            <a:extLst>
              <a:ext uri="{FF2B5EF4-FFF2-40B4-BE49-F238E27FC236}">
                <a16:creationId xmlns:a16="http://schemas.microsoft.com/office/drawing/2014/main" id="{3AF1D3E7-E564-4929-A3A1-45CE0FBF8469}"/>
              </a:ext>
            </a:extLst>
          </p:cNvPr>
          <p:cNvSpPr>
            <a:spLocks noGrp="1"/>
          </p:cNvSpPr>
          <p:nvPr>
            <p:ph idx="1"/>
          </p:nvPr>
        </p:nvSpPr>
        <p:spPr/>
        <p:txBody>
          <a:bodyPr>
            <a:normAutofit fontScale="92500" lnSpcReduction="10000"/>
          </a:bodyPr>
          <a:lstStyle/>
          <a:p>
            <a:pPr marL="342900" marR="0" lvl="0" indent="-342900" algn="just" rtl="0">
              <a:lnSpc>
                <a:spcPct val="115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Arial" panose="020B0604020202020204" pitchFamily="34" charset="0"/>
              </a:rPr>
              <a:t>In September the panel was not clean and PR was little below the acceptable range of PR</a:t>
            </a:r>
          </a:p>
          <a:p>
            <a:pPr marL="342900" marR="0" lvl="0" indent="-342900" algn="just">
              <a:lnSpc>
                <a:spcPct val="115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Arial" panose="020B0604020202020204" pitchFamily="34" charset="0"/>
              </a:rPr>
              <a:t>after the system was cleaned, PR was risen and this is good indicator</a:t>
            </a:r>
          </a:p>
          <a:p>
            <a:pPr marL="342900" marR="0" lvl="0" indent="-342900" algn="just">
              <a:lnSpc>
                <a:spcPct val="115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Arial" panose="020B0604020202020204" pitchFamily="34" charset="0"/>
              </a:rPr>
              <a:t>The typical PR value is 60-90%, so the system operates well </a:t>
            </a:r>
          </a:p>
          <a:p>
            <a:pPr marL="342900" marR="0" lvl="0" indent="-342900" algn="just">
              <a:lnSpc>
                <a:spcPct val="115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Arial" panose="020B0604020202020204" pitchFamily="34" charset="0"/>
              </a:rPr>
              <a:t>CUF technically doesn’t paint a highly accurate picture of the plant’s performance and it cannot be used as a measure of control especially for intermittent sources of energy like solar/wind</a:t>
            </a:r>
          </a:p>
          <a:p>
            <a:pPr marL="342900" marR="0" lvl="0" indent="-342900" algn="just">
              <a:lnSpc>
                <a:spcPct val="115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Arial" panose="020B0604020202020204" pitchFamily="34" charset="0"/>
              </a:rPr>
              <a:t>After adding PV system, The voltage variations are limited to approximately less than 10%, which is within the acceptable range.</a:t>
            </a:r>
          </a:p>
          <a:p>
            <a:pPr marL="342900" marR="0" lvl="0" indent="-342900">
              <a:lnSpc>
                <a:spcPct val="115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Arial" panose="020B0604020202020204" pitchFamily="34" charset="0"/>
              </a:rPr>
              <a:t>Its clear that all the power factor data are within the suitable ranges and its a little improved happened after installing solar PV system at </a:t>
            </a:r>
            <a:r>
              <a:rPr lang="en-US" sz="1800" dirty="0" err="1">
                <a:effectLst/>
                <a:latin typeface="Calibri" panose="020F0502020204030204" pitchFamily="34" charset="0"/>
                <a:ea typeface="Calibri" panose="020F0502020204030204" pitchFamily="34" charset="0"/>
                <a:cs typeface="Arial" panose="020B0604020202020204" pitchFamily="34" charset="0"/>
              </a:rPr>
              <a:t>p.f</a:t>
            </a:r>
            <a:r>
              <a:rPr lang="en-US" sz="1800" dirty="0">
                <a:effectLst/>
                <a:latin typeface="Calibri" panose="020F0502020204030204" pitchFamily="34" charset="0"/>
                <a:ea typeface="Calibri" panose="020F0502020204030204" pitchFamily="34" charset="0"/>
                <a:cs typeface="Arial" panose="020B0604020202020204" pitchFamily="34" charset="0"/>
              </a:rPr>
              <a:t>.= 0.92.</a:t>
            </a:r>
          </a:p>
          <a:p>
            <a:pPr marL="342900" marR="0" lvl="0" indent="-342900">
              <a:lnSpc>
                <a:spcPct val="115000"/>
              </a:lnSpc>
              <a:spcBef>
                <a:spcPts val="0"/>
              </a:spcBef>
              <a:spcAft>
                <a:spcPts val="0"/>
              </a:spcAft>
              <a:buFont typeface="+mj-lt"/>
              <a:buAutoNum type="arabicPeriod"/>
              <a:tabLst>
                <a:tab pos="342900" algn="l"/>
              </a:tabLst>
            </a:pPr>
            <a:r>
              <a:rPr lang="en-US" sz="1800" dirty="0">
                <a:effectLst/>
                <a:latin typeface="Calibri" panose="020F0502020204030204" pitchFamily="34" charset="0"/>
                <a:ea typeface="Calibri" panose="020F0502020204030204" pitchFamily="34" charset="0"/>
                <a:cs typeface="Arial" panose="020B0604020202020204" pitchFamily="34" charset="0"/>
              </a:rPr>
              <a:t>All THD for currents and voltages are within the acceptable ranges.</a:t>
            </a:r>
          </a:p>
          <a:p>
            <a:pPr marL="342900" marR="0" lvl="0" indent="-342900">
              <a:lnSpc>
                <a:spcPct val="115000"/>
              </a:lnSpc>
              <a:spcBef>
                <a:spcPts val="0"/>
              </a:spcBef>
              <a:spcAft>
                <a:spcPts val="1000"/>
              </a:spcAft>
              <a:buFont typeface="+mj-lt"/>
              <a:buAutoNum type="arabicPeriod"/>
              <a:tabLst>
                <a:tab pos="342900" algn="l"/>
              </a:tabLst>
            </a:pPr>
            <a:r>
              <a:rPr lang="en-US" sz="1800" dirty="0">
                <a:effectLst/>
                <a:latin typeface="Calibri" panose="020F0502020204030204" pitchFamily="34" charset="0"/>
                <a:ea typeface="Calibri" panose="020F0502020204030204" pitchFamily="34" charset="0"/>
                <a:cs typeface="Arial" panose="020B0604020202020204" pitchFamily="34" charset="0"/>
              </a:rPr>
              <a:t>The result show low THD from </a:t>
            </a:r>
            <a:r>
              <a:rPr lang="en-US" sz="1800" dirty="0" err="1">
                <a:effectLst/>
                <a:latin typeface="Calibri" panose="020F0502020204030204" pitchFamily="34" charset="0"/>
                <a:ea typeface="Calibri" panose="020F0502020204030204" pitchFamily="34" charset="0"/>
                <a:cs typeface="Arial" panose="020B0604020202020204" pitchFamily="34" charset="0"/>
              </a:rPr>
              <a:t>pv</a:t>
            </a:r>
            <a:r>
              <a:rPr lang="en-US" sz="1800" dirty="0">
                <a:effectLst/>
                <a:latin typeface="Calibri" panose="020F0502020204030204" pitchFamily="34" charset="0"/>
                <a:ea typeface="Calibri" panose="020F0502020204030204" pitchFamily="34" charset="0"/>
                <a:cs typeface="Arial" panose="020B0604020202020204" pitchFamily="34" charset="0"/>
              </a:rPr>
              <a:t> system which mean low distortion from </a:t>
            </a:r>
            <a:r>
              <a:rPr lang="en-US" sz="1800" dirty="0" err="1">
                <a:effectLst/>
                <a:latin typeface="Calibri" panose="020F0502020204030204" pitchFamily="34" charset="0"/>
                <a:ea typeface="Calibri" panose="020F0502020204030204" pitchFamily="34" charset="0"/>
                <a:cs typeface="Arial" panose="020B0604020202020204" pitchFamily="34" charset="0"/>
              </a:rPr>
              <a:t>pv</a:t>
            </a:r>
            <a:r>
              <a:rPr lang="en-US" sz="1800">
                <a:effectLst/>
                <a:latin typeface="Calibri" panose="020F0502020204030204" pitchFamily="34" charset="0"/>
                <a:ea typeface="Calibri" panose="020F0502020204030204" pitchFamily="34" charset="0"/>
                <a:cs typeface="Arial" panose="020B0604020202020204" pitchFamily="34" charset="0"/>
              </a:rPr>
              <a:t> on signal of grid in comparative with fundamental signal</a:t>
            </a:r>
          </a:p>
          <a:p>
            <a:endParaRPr lang="en-US"/>
          </a:p>
        </p:txBody>
      </p:sp>
    </p:spTree>
    <p:extLst>
      <p:ext uri="{BB962C8B-B14F-4D97-AF65-F5344CB8AC3E}">
        <p14:creationId xmlns:p14="http://schemas.microsoft.com/office/powerpoint/2010/main" val="2836827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B1502-298F-4E77-BA34-DB649677EA9A}"/>
              </a:ext>
            </a:extLst>
          </p:cNvPr>
          <p:cNvSpPr>
            <a:spLocks noGrp="1"/>
          </p:cNvSpPr>
          <p:nvPr>
            <p:ph type="title"/>
          </p:nvPr>
        </p:nvSpPr>
        <p:spPr>
          <a:xfrm>
            <a:off x="2592925" y="624110"/>
            <a:ext cx="8911687" cy="550349"/>
          </a:xfrm>
        </p:spPr>
        <p:txBody>
          <a:bodyPr>
            <a:normAutofit fontScale="90000"/>
          </a:bodyPr>
          <a:lstStyle/>
          <a:p>
            <a:pPr algn="ctr"/>
            <a:r>
              <a:rPr lang="en-US" sz="2200" dirty="0">
                <a:effectLst/>
                <a:latin typeface="Calibri" panose="020F0502020204030204" pitchFamily="34" charset="0"/>
                <a:ea typeface="Times New Roman" panose="02020603050405020304" pitchFamily="18" charset="0"/>
                <a:cs typeface="Arial" panose="020B0604020202020204" pitchFamily="34" charset="0"/>
              </a:rPr>
              <a:t>Project-2</a:t>
            </a:r>
            <a:br>
              <a:rPr lang="en-US" sz="1800" dirty="0">
                <a:effectLst/>
                <a:latin typeface="Calibri" panose="020F0502020204030204" pitchFamily="34" charset="0"/>
                <a:ea typeface="Times New Roman" panose="02020603050405020304" pitchFamily="18" charset="0"/>
                <a:cs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AC50775E-BEE3-44A3-9848-BFFF56358274}"/>
              </a:ext>
            </a:extLst>
          </p:cNvPr>
          <p:cNvSpPr>
            <a:spLocks noGrp="1"/>
          </p:cNvSpPr>
          <p:nvPr>
            <p:ph idx="1"/>
          </p:nvPr>
        </p:nvSpPr>
        <p:spPr/>
        <p:txBody>
          <a:bodyPr>
            <a:normAutofit fontScale="85000" lnSpcReduction="20000"/>
          </a:bodyPr>
          <a:lstStyle/>
          <a:p>
            <a:pPr marL="0" marR="0" algn="just">
              <a:lnSpc>
                <a:spcPct val="115000"/>
              </a:lnSpc>
              <a:spcBef>
                <a:spcPts val="500"/>
              </a:spcBef>
              <a:spcAft>
                <a:spcPts val="1000"/>
              </a:spcAft>
            </a:pPr>
            <a:r>
              <a:rPr lang="en-US"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After studying the PV project impact using ETAP in project-1, which depends on static instantons data, our work in project -2 includes the following:</a:t>
            </a:r>
          </a:p>
          <a:p>
            <a:pPr marL="0" indent="0" algn="just">
              <a:lnSpc>
                <a:spcPct val="115000"/>
              </a:lnSpc>
              <a:spcBef>
                <a:spcPts val="0"/>
              </a:spcBef>
              <a:buNone/>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1.  Study the implemented PV system using:</a:t>
            </a:r>
          </a:p>
          <a:p>
            <a:pPr marL="342900" marR="0" lvl="0" indent="-342900" algn="just">
              <a:lnSpc>
                <a:spcPct val="115000"/>
              </a:lnSpc>
              <a:spcBef>
                <a:spcPts val="0"/>
              </a:spcBef>
              <a:spcAft>
                <a:spcPts val="0"/>
              </a:spcAft>
              <a:buFont typeface="Symbol" panose="05050102010706020507" pitchFamily="18" charset="2"/>
              <a:buChar char=""/>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Real data</a:t>
            </a:r>
          </a:p>
          <a:p>
            <a:pPr marL="342900" marR="0" lvl="0" indent="-342900" algn="just">
              <a:lnSpc>
                <a:spcPct val="115000"/>
              </a:lnSpc>
              <a:spcBef>
                <a:spcPts val="0"/>
              </a:spcBef>
              <a:spcAft>
                <a:spcPts val="1000"/>
              </a:spcAft>
              <a:buFont typeface="Symbol" panose="05050102010706020507" pitchFamily="18" charset="2"/>
              <a:buChar char=""/>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PVsol software</a:t>
            </a:r>
          </a:p>
          <a:p>
            <a:pPr marL="114300" indent="0" algn="just">
              <a:lnSpc>
                <a:spcPct val="115000"/>
              </a:lnSpc>
              <a:spcBef>
                <a:spcPts val="500"/>
              </a:spcBef>
              <a:spcAft>
                <a:spcPts val="1000"/>
              </a:spcAft>
              <a:buNone/>
            </a:pPr>
            <a:r>
              <a:rPr lang="en-US"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Then compare both result</a:t>
            </a:r>
          </a:p>
          <a:p>
            <a:pPr marL="0" marR="0" lvl="0" indent="0" algn="just">
              <a:lnSpc>
                <a:spcPct val="115000"/>
              </a:lnSpc>
              <a:spcBef>
                <a:spcPts val="0"/>
              </a:spcBef>
              <a:spcAft>
                <a:spcPts val="0"/>
              </a:spcAft>
              <a:buNone/>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2.  Study the performance of PV system using:</a:t>
            </a:r>
          </a:p>
          <a:p>
            <a:pPr marL="342900" marR="0" lvl="0" indent="-342900" algn="just">
              <a:lnSpc>
                <a:spcPct val="115000"/>
              </a:lnSpc>
              <a:spcBef>
                <a:spcPts val="0"/>
              </a:spcBef>
              <a:spcAft>
                <a:spcPts val="0"/>
              </a:spcAft>
              <a:buFont typeface="Symbol" panose="05050102010706020507" pitchFamily="18" charset="2"/>
              <a:buChar char=""/>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PR</a:t>
            </a:r>
          </a:p>
          <a:p>
            <a:pPr marL="342900" marR="0" lvl="0" indent="-342900" algn="just">
              <a:lnSpc>
                <a:spcPct val="115000"/>
              </a:lnSpc>
              <a:spcBef>
                <a:spcPts val="0"/>
              </a:spcBef>
              <a:spcAft>
                <a:spcPts val="0"/>
              </a:spcAft>
              <a:buFont typeface="Symbol" panose="05050102010706020507" pitchFamily="18" charset="2"/>
              <a:buChar char=""/>
            </a:pPr>
            <a:r>
              <a:rPr lang="en-US" sz="18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CuF</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just">
              <a:lnSpc>
                <a:spcPct val="115000"/>
              </a:lnSpc>
              <a:spcBef>
                <a:spcPts val="1200"/>
              </a:spcBef>
              <a:spcAft>
                <a:spcPts val="0"/>
              </a:spcAft>
              <a:buNone/>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3. Study the impact of interconnection of PV system on grid using period of time (dynamic data) on:</a:t>
            </a:r>
          </a:p>
          <a:p>
            <a:pPr marL="342900" marR="0" lvl="0" indent="-342900">
              <a:lnSpc>
                <a:spcPct val="115000"/>
              </a:lnSpc>
              <a:spcBef>
                <a:spcPts val="0"/>
              </a:spcBef>
              <a:spcAft>
                <a:spcPts val="0"/>
              </a:spcAft>
              <a:buFont typeface="Symbol" panose="05050102010706020507" pitchFamily="18" charset="2"/>
              <a:buChar char=""/>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Voltage</a:t>
            </a:r>
          </a:p>
          <a:p>
            <a:pPr marL="342900" marR="0" lvl="0" indent="-342900">
              <a:lnSpc>
                <a:spcPct val="115000"/>
              </a:lnSpc>
              <a:spcBef>
                <a:spcPts val="0"/>
              </a:spcBef>
              <a:spcAft>
                <a:spcPts val="0"/>
              </a:spcAft>
              <a:buFont typeface="Symbol" panose="05050102010706020507" pitchFamily="18" charset="2"/>
              <a:buChar char=""/>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PF</a:t>
            </a:r>
          </a:p>
          <a:p>
            <a:pPr marL="342900" marR="0" lvl="0" indent="-342900">
              <a:lnSpc>
                <a:spcPct val="115000"/>
              </a:lnSpc>
              <a:spcBef>
                <a:spcPts val="0"/>
              </a:spcBef>
              <a:spcAft>
                <a:spcPts val="1000"/>
              </a:spcAft>
              <a:buFont typeface="Symbol" panose="05050102010706020507" pitchFamily="18" charset="2"/>
              <a:buChar char=""/>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THD (voltage &amp; current)</a:t>
            </a:r>
          </a:p>
          <a:p>
            <a:pPr marL="342900" marR="0" lvl="0" indent="-342900">
              <a:lnSpc>
                <a:spcPct val="115000"/>
              </a:lnSpc>
              <a:spcBef>
                <a:spcPts val="0"/>
              </a:spcBef>
              <a:spcAft>
                <a:spcPts val="1000"/>
              </a:spcAft>
              <a:buFont typeface="Symbol" panose="05050102010706020507" pitchFamily="18" charset="2"/>
              <a:buChar char=""/>
            </a:pPr>
            <a:endParaRPr lang="en-US"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marL="0" marR="0" lvl="0" indent="0">
              <a:lnSpc>
                <a:spcPct val="115000"/>
              </a:lnSpc>
              <a:spcBef>
                <a:spcPts val="0"/>
              </a:spcBef>
              <a:spcAft>
                <a:spcPts val="1000"/>
              </a:spcAft>
              <a:buNone/>
            </a:pP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08646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DFABE-BAA5-4C5A-8EA2-CEEFF1C58AE2}"/>
              </a:ext>
            </a:extLst>
          </p:cNvPr>
          <p:cNvSpPr>
            <a:spLocks noGrp="1"/>
          </p:cNvSpPr>
          <p:nvPr>
            <p:ph type="title"/>
          </p:nvPr>
        </p:nvSpPr>
        <p:spPr/>
        <p:txBody>
          <a:bodyPr/>
          <a:lstStyle/>
          <a:p>
            <a:pPr algn="ct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Overview of Al-</a:t>
            </a:r>
            <a:r>
              <a:rPr lang="en-US" sz="1800" b="1" dirty="0" err="1">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Nassariah</a:t>
            </a: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land:</a:t>
            </a:r>
            <a:b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Content Placeholder 2">
            <a:extLst>
              <a:ext uri="{FF2B5EF4-FFF2-40B4-BE49-F238E27FC236}">
                <a16:creationId xmlns:a16="http://schemas.microsoft.com/office/drawing/2014/main" id="{F8455BC6-6F4D-4BE3-92A5-0A3973136D1D}"/>
              </a:ext>
            </a:extLst>
          </p:cNvPr>
          <p:cNvSpPr>
            <a:spLocks noGrp="1"/>
          </p:cNvSpPr>
          <p:nvPr>
            <p:ph idx="1"/>
          </p:nvPr>
        </p:nvSpPr>
        <p:spPr>
          <a:xfrm>
            <a:off x="2589212" y="2133600"/>
            <a:ext cx="8915400" cy="1138106"/>
          </a:xfrm>
        </p:spPr>
        <p:txBody>
          <a:bodyPr>
            <a:normAutofit fontScale="70000" lnSpcReduction="20000"/>
          </a:bodyPr>
          <a:lstStyle/>
          <a:p>
            <a:r>
              <a:rPr lang="en-US" sz="1800" dirty="0">
                <a:effectLst/>
                <a:latin typeface="Calibri" panose="020F0502020204030204" pitchFamily="34" charset="0"/>
                <a:ea typeface="Times New Roman" panose="02020603050405020304" pitchFamily="18" charset="0"/>
                <a:cs typeface="Arial" panose="020B0604020202020204" pitchFamily="34" charset="0"/>
              </a:rPr>
              <a:t>The land of project is located in Nablus Governorate with coordination Lat: 32.261025 N, Long: 35.361429 E. An-Najah National University would like to install solar PV system in order to reduce the consumption and total bill of ANNU buildings.</a:t>
            </a:r>
          </a:p>
          <a:p>
            <a:endParaRPr lang="en-US" dirty="0"/>
          </a:p>
          <a:p>
            <a:r>
              <a:rPr lang="en-US" sz="1800" dirty="0">
                <a:effectLst/>
                <a:latin typeface="Calibri" panose="020F0502020204030204" pitchFamily="34" charset="0"/>
                <a:ea typeface="Times New Roman" panose="02020603050405020304" pitchFamily="18" charset="0"/>
                <a:cs typeface="Arial" panose="020B0604020202020204" pitchFamily="34" charset="0"/>
              </a:rPr>
              <a:t>The figure below show the map of target land </a:t>
            </a:r>
          </a:p>
          <a:p>
            <a:endParaRPr lang="en-US" dirty="0"/>
          </a:p>
        </p:txBody>
      </p:sp>
      <p:pic>
        <p:nvPicPr>
          <p:cNvPr id="7" name="Picture 6">
            <a:extLst>
              <a:ext uri="{FF2B5EF4-FFF2-40B4-BE49-F238E27FC236}">
                <a16:creationId xmlns:a16="http://schemas.microsoft.com/office/drawing/2014/main" id="{77D7FC55-9223-4C7B-A951-FDF789EBDAE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193086" y="3429000"/>
            <a:ext cx="4544060" cy="2430780"/>
          </a:xfrm>
          <a:prstGeom prst="rect">
            <a:avLst/>
          </a:prstGeom>
          <a:noFill/>
          <a:ln>
            <a:noFill/>
          </a:ln>
        </p:spPr>
      </p:pic>
      <p:sp>
        <p:nvSpPr>
          <p:cNvPr id="9" name="TextBox 8">
            <a:extLst>
              <a:ext uri="{FF2B5EF4-FFF2-40B4-BE49-F238E27FC236}">
                <a16:creationId xmlns:a16="http://schemas.microsoft.com/office/drawing/2014/main" id="{7D6BCBE9-C324-484A-956E-3EDA440DD3DB}"/>
              </a:ext>
            </a:extLst>
          </p:cNvPr>
          <p:cNvSpPr txBox="1"/>
          <p:nvPr/>
        </p:nvSpPr>
        <p:spPr>
          <a:xfrm>
            <a:off x="3417815" y="5883676"/>
            <a:ext cx="6094602" cy="392159"/>
          </a:xfrm>
          <a:prstGeom prst="rect">
            <a:avLst/>
          </a:prstGeom>
          <a:noFill/>
        </p:spPr>
        <p:txBody>
          <a:bodyPr wrap="square">
            <a:spAutoFit/>
          </a:bodyPr>
          <a:lstStyle/>
          <a:p>
            <a:pPr marL="0" marR="0" algn="ctr">
              <a:lnSpc>
                <a:spcPct val="115000"/>
              </a:lnSpc>
              <a:spcBef>
                <a:spcPts val="500"/>
              </a:spcBef>
              <a:spcAft>
                <a:spcPts val="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Fig.1:  Project location</a:t>
            </a:r>
          </a:p>
        </p:txBody>
      </p:sp>
    </p:spTree>
    <p:extLst>
      <p:ext uri="{BB962C8B-B14F-4D97-AF65-F5344CB8AC3E}">
        <p14:creationId xmlns:p14="http://schemas.microsoft.com/office/powerpoint/2010/main" val="3789833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27291-17C8-4066-9FF2-EC72900A0068}"/>
              </a:ext>
            </a:extLst>
          </p:cNvPr>
          <p:cNvSpPr>
            <a:spLocks noGrp="1"/>
          </p:cNvSpPr>
          <p:nvPr>
            <p:ph type="title"/>
          </p:nvPr>
        </p:nvSpPr>
        <p:spPr>
          <a:xfrm>
            <a:off x="2592925" y="624110"/>
            <a:ext cx="8911687" cy="466459"/>
          </a:xfrm>
        </p:spPr>
        <p:txBody>
          <a:bodyPr>
            <a:normAutofit/>
          </a:bodyPr>
          <a:lstStyle/>
          <a:p>
            <a:pPr algn="ctr"/>
            <a:r>
              <a:rPr lang="en-US" sz="1800" dirty="0">
                <a:effectLst/>
                <a:latin typeface="Calibri" panose="020F0502020204030204" pitchFamily="34" charset="0"/>
                <a:ea typeface="Times New Roman" panose="02020603050405020304" pitchFamily="18" charset="0"/>
                <a:cs typeface="Arial" panose="020B0604020202020204" pitchFamily="34" charset="0"/>
              </a:rPr>
              <a:t>project parameters</a:t>
            </a:r>
            <a:endParaRPr lang="en-US" sz="1800" dirty="0"/>
          </a:p>
        </p:txBody>
      </p:sp>
      <p:sp>
        <p:nvSpPr>
          <p:cNvPr id="3" name="Content Placeholder 2">
            <a:extLst>
              <a:ext uri="{FF2B5EF4-FFF2-40B4-BE49-F238E27FC236}">
                <a16:creationId xmlns:a16="http://schemas.microsoft.com/office/drawing/2014/main" id="{04AE8555-D8D1-4C23-889D-9997338692B4}"/>
              </a:ext>
            </a:extLst>
          </p:cNvPr>
          <p:cNvSpPr>
            <a:spLocks noGrp="1"/>
          </p:cNvSpPr>
          <p:nvPr>
            <p:ph idx="1"/>
          </p:nvPr>
        </p:nvSpPr>
        <p:spPr/>
        <p:txBody>
          <a:bodyPr>
            <a:normAutofit fontScale="92500" lnSpcReduction="10000"/>
          </a:bodyPr>
          <a:lstStyle/>
          <a:p>
            <a:pPr marL="685800" marR="0">
              <a:lnSpc>
                <a:spcPct val="115000"/>
              </a:lnSpc>
              <a:spcBef>
                <a:spcPts val="0"/>
              </a:spcBef>
              <a:spcAft>
                <a:spcPts val="0"/>
              </a:spcAft>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The system is ground mounted with tilt angle 30 degree, and the installation consist of the following elements:</a:t>
            </a:r>
          </a:p>
          <a:p>
            <a:pPr marR="0" indent="0">
              <a:lnSpc>
                <a:spcPct val="115000"/>
              </a:lnSpc>
              <a:spcBef>
                <a:spcPts val="0"/>
              </a:spcBef>
              <a:spcAft>
                <a:spcPts val="1000"/>
              </a:spcAft>
              <a:buNone/>
            </a:pPr>
            <a:r>
              <a:rPr lang="en-US" sz="1800" dirty="0">
                <a:effectLst/>
                <a:latin typeface="Calibri" panose="020F0502020204030204" pitchFamily="34" charset="0"/>
                <a:ea typeface="Times New Roman" panose="02020603050405020304" pitchFamily="18" charset="0"/>
                <a:cs typeface="Arial" panose="020B0604020202020204" pitchFamily="34" charset="0"/>
              </a:rPr>
              <a:t> </a:t>
            </a:r>
          </a:p>
          <a:p>
            <a:pPr marL="342900" marR="0" lvl="0" indent="-342900">
              <a:lnSpc>
                <a:spcPct val="115000"/>
              </a:lnSpc>
              <a:spcBef>
                <a:spcPts val="0"/>
              </a:spcBef>
              <a:spcAft>
                <a:spcPts val="0"/>
              </a:spcAft>
              <a:buFont typeface="+mj-lt"/>
              <a:buAutoNum type="arabicPeriod"/>
            </a:pPr>
            <a:r>
              <a:rPr lang="en-US" sz="1800" dirty="0">
                <a:solidFill>
                  <a:schemeClr val="tx1"/>
                </a:solidFill>
                <a:effectLst/>
                <a:latin typeface="Tahoma" panose="020B0604030504040204" pitchFamily="34" charset="0"/>
                <a:ea typeface="Calibri" panose="020F0502020204030204" pitchFamily="34" charset="0"/>
                <a:cs typeface="Arial" panose="020B0604020202020204" pitchFamily="34" charset="0"/>
              </a:rPr>
              <a:t>PV Modules CSG330WS2 (330W)</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DC MCB (4P,16A) 1000V</a:t>
            </a:r>
          </a:p>
          <a:p>
            <a:pPr marL="342900" marR="0" lvl="0" indent="-342900">
              <a:lnSpc>
                <a:spcPct val="115000"/>
              </a:lnSpc>
              <a:spcBef>
                <a:spcPts val="0"/>
              </a:spcBef>
              <a:spcAft>
                <a:spcPts val="0"/>
              </a:spcAft>
              <a:buFont typeface="+mj-lt"/>
              <a:buAutoNum type="arabicPeriod"/>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DC cable </a:t>
            </a:r>
          </a:p>
          <a:p>
            <a:pPr marL="342900" marR="0" lvl="0" indent="-342900">
              <a:lnSpc>
                <a:spcPct val="115000"/>
              </a:lnSpc>
              <a:spcBef>
                <a:spcPts val="0"/>
              </a:spcBef>
              <a:spcAft>
                <a:spcPts val="0"/>
              </a:spcAft>
              <a:buFont typeface="+mj-lt"/>
              <a:buAutoNum type="arabicPeriod"/>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Inverter SMA</a:t>
            </a:r>
            <a:r>
              <a:rPr lang="en-US" sz="1800" dirty="0">
                <a:solidFill>
                  <a:schemeClr val="tx1"/>
                </a:solidFill>
                <a:effectLst/>
                <a:latin typeface="Tahoma" panose="020B0604030504040204" pitchFamily="34" charset="0"/>
                <a:ea typeface="Calibri" panose="020F0502020204030204" pitchFamily="34" charset="0"/>
                <a:cs typeface="Arial" panose="020B0604020202020204" pitchFamily="34" charset="0"/>
              </a:rPr>
              <a:t> America, Inc (50KW)</a:t>
            </a: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0"/>
              </a:spcAft>
              <a:buFont typeface="+mj-lt"/>
              <a:buAutoNum type="arabicPeriod"/>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AC cable 25mm^2</a:t>
            </a:r>
          </a:p>
          <a:p>
            <a:pPr marL="342900" marR="0" lvl="0" indent="-342900">
              <a:lnSpc>
                <a:spcPct val="115000"/>
              </a:lnSpc>
              <a:spcBef>
                <a:spcPts val="0"/>
              </a:spcBef>
              <a:spcAft>
                <a:spcPts val="0"/>
              </a:spcAft>
              <a:buFont typeface="+mj-lt"/>
              <a:buAutoNum type="arabicPeriod"/>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AC MCCB 80A</a:t>
            </a:r>
          </a:p>
          <a:p>
            <a:pPr marL="342900" marR="0" lvl="0" indent="-342900">
              <a:lnSpc>
                <a:spcPct val="115000"/>
              </a:lnSpc>
              <a:spcBef>
                <a:spcPts val="0"/>
              </a:spcBef>
              <a:spcAft>
                <a:spcPts val="0"/>
              </a:spcAft>
              <a:buFont typeface="+mj-lt"/>
              <a:buAutoNum type="arabicPeriod"/>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SPD </a:t>
            </a:r>
          </a:p>
          <a:p>
            <a:pPr marL="342900" marR="0" lvl="0" indent="-342900">
              <a:lnSpc>
                <a:spcPct val="115000"/>
              </a:lnSpc>
              <a:spcBef>
                <a:spcPts val="0"/>
              </a:spcBef>
              <a:spcAft>
                <a:spcPts val="0"/>
              </a:spcAft>
              <a:buFont typeface="+mj-lt"/>
              <a:buAutoNum type="arabicPeriod"/>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AC MCCB (4P 100A)</a:t>
            </a:r>
          </a:p>
          <a:p>
            <a:pPr marL="342900" marR="0" lvl="0" indent="-342900">
              <a:lnSpc>
                <a:spcPct val="115000"/>
              </a:lnSpc>
              <a:spcBef>
                <a:spcPts val="0"/>
              </a:spcBef>
              <a:spcAft>
                <a:spcPts val="1000"/>
              </a:spcAft>
              <a:buFont typeface="+mj-lt"/>
              <a:buAutoNum type="arabicPeriod"/>
            </a:pPr>
            <a:r>
              <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rPr>
              <a:t>C.B (3P)(1000A)</a:t>
            </a:r>
          </a:p>
          <a:p>
            <a:endParaRPr lang="en-US" dirty="0"/>
          </a:p>
        </p:txBody>
      </p:sp>
    </p:spTree>
    <p:extLst>
      <p:ext uri="{BB962C8B-B14F-4D97-AF65-F5344CB8AC3E}">
        <p14:creationId xmlns:p14="http://schemas.microsoft.com/office/powerpoint/2010/main" val="1788463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FE0B1-4404-449D-B3BA-38B357B94232}"/>
              </a:ext>
            </a:extLst>
          </p:cNvPr>
          <p:cNvSpPr>
            <a:spLocks noGrp="1"/>
          </p:cNvSpPr>
          <p:nvPr>
            <p:ph type="title"/>
          </p:nvPr>
        </p:nvSpPr>
        <p:spPr>
          <a:xfrm>
            <a:off x="2592925" y="624110"/>
            <a:ext cx="8911687" cy="558738"/>
          </a:xfrm>
        </p:spPr>
        <p:txBody>
          <a:bodyPr>
            <a:normAutofit fontScale="90000"/>
          </a:bodyPr>
          <a:lstStyle/>
          <a:p>
            <a:pPr algn="ct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How The PV System Build/implemented?</a:t>
            </a:r>
            <a:b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Content Placeholder 2">
            <a:extLst>
              <a:ext uri="{FF2B5EF4-FFF2-40B4-BE49-F238E27FC236}">
                <a16:creationId xmlns:a16="http://schemas.microsoft.com/office/drawing/2014/main" id="{9BDBF6BC-3F7D-4897-B4A7-042CC7F7EB0F}"/>
              </a:ext>
            </a:extLst>
          </p:cNvPr>
          <p:cNvSpPr>
            <a:spLocks noGrp="1"/>
          </p:cNvSpPr>
          <p:nvPr>
            <p:ph idx="1"/>
          </p:nvPr>
        </p:nvSpPr>
        <p:spPr>
          <a:xfrm>
            <a:off x="2589212" y="1367406"/>
            <a:ext cx="8915400" cy="2256637"/>
          </a:xfrm>
        </p:spPr>
        <p:txBody>
          <a:bodyPr>
            <a:normAutofit fontScale="92500" lnSpcReduction="10000"/>
          </a:bodyPr>
          <a:lstStyle/>
          <a:p>
            <a:pPr marL="628650" indent="-285750">
              <a:lnSpc>
                <a:spcPct val="115000"/>
              </a:lnSpc>
              <a:spcBef>
                <a:spcPts val="0"/>
              </a:spcBef>
            </a:pPr>
            <a:r>
              <a:rPr lang="en-US" sz="1800" dirty="0">
                <a:effectLst/>
                <a:latin typeface="Calibri" panose="020F0502020204030204" pitchFamily="34" charset="0"/>
                <a:ea typeface="Times New Roman" panose="02020603050405020304" pitchFamily="18" charset="0"/>
                <a:cs typeface="Arial" panose="020B0604020202020204" pitchFamily="34" charset="0"/>
              </a:rPr>
              <a:t>the system was connected as follow:</a:t>
            </a:r>
          </a:p>
          <a:p>
            <a:pPr indent="0">
              <a:lnSpc>
                <a:spcPct val="115000"/>
              </a:lnSpc>
              <a:spcBef>
                <a:spcPts val="0"/>
              </a:spcBef>
              <a:buNone/>
            </a:pPr>
            <a:endParaRPr lang="en-US" sz="1800" dirty="0">
              <a:effectLst/>
              <a:latin typeface="Calibri" panose="020F0502020204030204" pitchFamily="34" charset="0"/>
              <a:ea typeface="Times New Roman" panose="02020603050405020304" pitchFamily="18" charset="0"/>
              <a:cs typeface="Arial" panose="020B0604020202020204" pitchFamily="34" charset="0"/>
            </a:endParaRPr>
          </a:p>
          <a:p>
            <a:pPr marL="628650" indent="-285750">
              <a:lnSpc>
                <a:spcPct val="115000"/>
              </a:lnSpc>
              <a:spcBef>
                <a:spcPts val="0"/>
              </a:spcBef>
            </a:pPr>
            <a:r>
              <a:rPr lang="en-US" sz="1400" dirty="0">
                <a:effectLst/>
                <a:latin typeface="Calibri" panose="020F0502020204030204" pitchFamily="34" charset="0"/>
                <a:ea typeface="Calibri" panose="020F0502020204030204" pitchFamily="34" charset="0"/>
                <a:cs typeface="Arial" panose="020B0604020202020204" pitchFamily="34" charset="0"/>
              </a:rPr>
              <a:t>3040 solar panel with a capacity of 330 watts were used, and then they were distributed on 20 inverters with a capacity of 50 kilowatts per inverter.</a:t>
            </a:r>
          </a:p>
          <a:p>
            <a:pPr indent="0">
              <a:lnSpc>
                <a:spcPct val="115000"/>
              </a:lnSpc>
              <a:spcBef>
                <a:spcPts val="0"/>
              </a:spcBef>
              <a:buNone/>
            </a:pPr>
            <a:r>
              <a:rPr lang="en-US" sz="1400" dirty="0">
                <a:effectLst/>
                <a:latin typeface="Calibri" panose="020F0502020204030204" pitchFamily="34" charset="0"/>
                <a:ea typeface="Calibri" panose="020F0502020204030204" pitchFamily="34" charset="0"/>
                <a:cs typeface="Arial" panose="020B0604020202020204" pitchFamily="34" charset="0"/>
              </a:rPr>
              <a:t> </a:t>
            </a:r>
          </a:p>
          <a:p>
            <a:pPr algn="just">
              <a:lnSpc>
                <a:spcPct val="150000"/>
              </a:lnSpc>
              <a:spcBef>
                <a:spcPts val="0"/>
              </a:spcBef>
            </a:pPr>
            <a:r>
              <a:rPr lang="en-US" sz="1400" dirty="0">
                <a:effectLst/>
                <a:latin typeface="Calibri" panose="020F0502020204030204" pitchFamily="34" charset="0"/>
                <a:ea typeface="Calibri" panose="020F0502020204030204" pitchFamily="34" charset="0"/>
                <a:cs typeface="Arial" panose="020B0604020202020204" pitchFamily="34" charset="0"/>
              </a:rPr>
              <a:t>160 strings were connected; in each string, 19 solar panel were connected series. As shown in fig.2  </a:t>
            </a:r>
          </a:p>
          <a:p>
            <a:pPr algn="just">
              <a:lnSpc>
                <a:spcPct val="150000"/>
              </a:lnSpc>
              <a:spcBef>
                <a:spcPts val="0"/>
              </a:spcBef>
            </a:pPr>
            <a:r>
              <a:rPr lang="en-US" sz="1400" dirty="0">
                <a:effectLst/>
                <a:latin typeface="Calibri" panose="020F0502020204030204" pitchFamily="34" charset="0"/>
                <a:ea typeface="Calibri" panose="020F0502020204030204" pitchFamily="34" charset="0"/>
                <a:cs typeface="Arial" panose="020B0604020202020204" pitchFamily="34" charset="0"/>
              </a:rPr>
              <a:t>Then, each two strings were connected in parallel with each other and then connected to the inverter.</a:t>
            </a:r>
          </a:p>
          <a:p>
            <a:pPr algn="just">
              <a:lnSpc>
                <a:spcPct val="150000"/>
              </a:lnSpc>
              <a:spcBef>
                <a:spcPts val="0"/>
              </a:spcBef>
              <a:spcAft>
                <a:spcPts val="1000"/>
              </a:spcAft>
            </a:pPr>
            <a:r>
              <a:rPr lang="en-US" sz="1400" dirty="0">
                <a:effectLst/>
                <a:latin typeface="Calibri" panose="020F0502020204030204" pitchFamily="34" charset="0"/>
                <a:ea typeface="Calibri" panose="020F0502020204030204" pitchFamily="34" charset="0"/>
                <a:cs typeface="Arial" panose="020B0604020202020204" pitchFamily="34" charset="0"/>
              </a:rPr>
              <a:t>At the end, all inverters were connected to the main switch and from it to a transformer 0.4/33KV. </a:t>
            </a:r>
          </a:p>
          <a:p>
            <a:endParaRPr lang="en-US" sz="1400" dirty="0"/>
          </a:p>
        </p:txBody>
      </p:sp>
      <p:pic>
        <p:nvPicPr>
          <p:cNvPr id="4" name="Picture 3">
            <a:extLst>
              <a:ext uri="{FF2B5EF4-FFF2-40B4-BE49-F238E27FC236}">
                <a16:creationId xmlns:a16="http://schemas.microsoft.com/office/drawing/2014/main" id="{D31E29FE-3D50-4C59-8316-2AB95055C7F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513967" y="3502404"/>
            <a:ext cx="5784850" cy="2854325"/>
          </a:xfrm>
          <a:prstGeom prst="rect">
            <a:avLst/>
          </a:prstGeom>
          <a:noFill/>
        </p:spPr>
      </p:pic>
      <p:sp>
        <p:nvSpPr>
          <p:cNvPr id="6" name="TextBox 5">
            <a:extLst>
              <a:ext uri="{FF2B5EF4-FFF2-40B4-BE49-F238E27FC236}">
                <a16:creationId xmlns:a16="http://schemas.microsoft.com/office/drawing/2014/main" id="{95DAFFE5-D443-42BC-B063-FC6929912FBE}"/>
              </a:ext>
            </a:extLst>
          </p:cNvPr>
          <p:cNvSpPr txBox="1"/>
          <p:nvPr/>
        </p:nvSpPr>
        <p:spPr>
          <a:xfrm>
            <a:off x="2893183" y="6356729"/>
            <a:ext cx="6094602" cy="390684"/>
          </a:xfrm>
          <a:prstGeom prst="rect">
            <a:avLst/>
          </a:prstGeom>
          <a:noFill/>
        </p:spPr>
        <p:txBody>
          <a:bodyPr wrap="square">
            <a:spAutoFit/>
          </a:bodyPr>
          <a:lstStyle/>
          <a:p>
            <a:pPr marL="457200" marR="0" algn="ctr">
              <a:lnSpc>
                <a:spcPct val="115000"/>
              </a:lnSpc>
              <a:spcBef>
                <a:spcPts val="500"/>
              </a:spcBef>
              <a:spcAft>
                <a:spcPts val="1000"/>
              </a:spcAft>
            </a:pPr>
            <a:r>
              <a:rPr lang="en-US" sz="18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Fig. </a:t>
            </a:r>
            <a:r>
              <a:rPr lang="ar-SA" sz="18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2</a:t>
            </a:r>
            <a:r>
              <a:rPr lang="en-US" sz="18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distribution of PV panels on inverter</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239543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59410-983D-428A-8081-6CB4DC205EC3}"/>
              </a:ext>
            </a:extLst>
          </p:cNvPr>
          <p:cNvSpPr>
            <a:spLocks noGrp="1"/>
          </p:cNvSpPr>
          <p:nvPr>
            <p:ph type="title"/>
          </p:nvPr>
        </p:nvSpPr>
        <p:spPr>
          <a:xfrm>
            <a:off x="2592925" y="624110"/>
            <a:ext cx="8911687" cy="500015"/>
          </a:xfrm>
        </p:spPr>
        <p:txBody>
          <a:bodyPr>
            <a:normAutofit fontScale="90000"/>
          </a:bodyPr>
          <a:lstStyle/>
          <a:p>
            <a:pPr algn="ct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Solar Radiation on the Location:</a:t>
            </a:r>
            <a:b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solidFill>
                <a:schemeClr val="tx1"/>
              </a:solidFill>
            </a:endParaRPr>
          </a:p>
        </p:txBody>
      </p:sp>
      <p:sp>
        <p:nvSpPr>
          <p:cNvPr id="3" name="Content Placeholder 2">
            <a:extLst>
              <a:ext uri="{FF2B5EF4-FFF2-40B4-BE49-F238E27FC236}">
                <a16:creationId xmlns:a16="http://schemas.microsoft.com/office/drawing/2014/main" id="{7C2213CF-18D3-4763-B21D-7DDF7D395B7A}"/>
              </a:ext>
            </a:extLst>
          </p:cNvPr>
          <p:cNvSpPr>
            <a:spLocks noGrp="1"/>
          </p:cNvSpPr>
          <p:nvPr>
            <p:ph idx="1"/>
          </p:nvPr>
        </p:nvSpPr>
        <p:spPr>
          <a:xfrm>
            <a:off x="2589212" y="2133600"/>
            <a:ext cx="8915400" cy="500015"/>
          </a:xfrm>
        </p:spPr>
        <p:txBody>
          <a:bodyPr/>
          <a:lstStyle/>
          <a:p>
            <a:r>
              <a:rPr lang="en-US" sz="1800" dirty="0">
                <a:effectLst/>
                <a:latin typeface="Calibri" panose="020F0502020204030204" pitchFamily="34" charset="0"/>
                <a:ea typeface="Times New Roman" panose="02020603050405020304" pitchFamily="18" charset="0"/>
                <a:cs typeface="Arial" panose="020B0604020202020204" pitchFamily="34" charset="0"/>
              </a:rPr>
              <a:t>The solar radiation on site of project as follow:</a:t>
            </a:r>
          </a:p>
          <a:p>
            <a:endParaRPr lang="en-US" dirty="0"/>
          </a:p>
        </p:txBody>
      </p:sp>
      <p:graphicFrame>
        <p:nvGraphicFramePr>
          <p:cNvPr id="6" name="Chart 5">
            <a:extLst>
              <a:ext uri="{FF2B5EF4-FFF2-40B4-BE49-F238E27FC236}">
                <a16:creationId xmlns:a16="http://schemas.microsoft.com/office/drawing/2014/main" id="{4BE4CA8F-2FE0-481E-ABC2-600EAB940E44}"/>
              </a:ext>
            </a:extLst>
          </p:cNvPr>
          <p:cNvGraphicFramePr>
            <a:graphicFrameLocks/>
          </p:cNvGraphicFramePr>
          <p:nvPr>
            <p:extLst>
              <p:ext uri="{D42A27DB-BD31-4B8C-83A1-F6EECF244321}">
                <p14:modId xmlns:p14="http://schemas.microsoft.com/office/powerpoint/2010/main" val="613986922"/>
              </p:ext>
            </p:extLst>
          </p:nvPr>
        </p:nvGraphicFramePr>
        <p:xfrm>
          <a:off x="5696125" y="3001120"/>
          <a:ext cx="3590290" cy="288417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id="{C139854C-6D8E-4475-8602-70BAD3DE42ED}"/>
              </a:ext>
            </a:extLst>
          </p:cNvPr>
          <p:cNvGraphicFramePr>
            <a:graphicFrameLocks noGrp="1"/>
          </p:cNvGraphicFramePr>
          <p:nvPr>
            <p:extLst>
              <p:ext uri="{D42A27DB-BD31-4B8C-83A1-F6EECF244321}">
                <p14:modId xmlns:p14="http://schemas.microsoft.com/office/powerpoint/2010/main" val="314515158"/>
              </p:ext>
            </p:extLst>
          </p:nvPr>
        </p:nvGraphicFramePr>
        <p:xfrm>
          <a:off x="2589213" y="2730610"/>
          <a:ext cx="3106912" cy="3154680"/>
        </p:xfrm>
        <a:graphic>
          <a:graphicData uri="http://schemas.openxmlformats.org/drawingml/2006/table">
            <a:tbl>
              <a:tblPr firstRow="1" firstCol="1" bandRow="1">
                <a:tableStyleId>{5C22544A-7EE6-4342-B048-85BDC9FD1C3A}</a:tableStyleId>
              </a:tblPr>
              <a:tblGrid>
                <a:gridCol w="1513408">
                  <a:extLst>
                    <a:ext uri="{9D8B030D-6E8A-4147-A177-3AD203B41FA5}">
                      <a16:colId xmlns:a16="http://schemas.microsoft.com/office/drawing/2014/main" val="824487384"/>
                    </a:ext>
                  </a:extLst>
                </a:gridCol>
                <a:gridCol w="1593504">
                  <a:extLst>
                    <a:ext uri="{9D8B030D-6E8A-4147-A177-3AD203B41FA5}">
                      <a16:colId xmlns:a16="http://schemas.microsoft.com/office/drawing/2014/main" val="843993379"/>
                    </a:ext>
                  </a:extLst>
                </a:gridCol>
              </a:tblGrid>
              <a:tr h="579120">
                <a:tc>
                  <a:txBody>
                    <a:bodyPr/>
                    <a:lstStyle/>
                    <a:p>
                      <a:pPr marL="0" marR="0" algn="ctr">
                        <a:lnSpc>
                          <a:spcPct val="115000"/>
                        </a:lnSpc>
                        <a:spcBef>
                          <a:spcPts val="500"/>
                        </a:spcBef>
                        <a:spcAft>
                          <a:spcPts val="0"/>
                        </a:spcAft>
                      </a:pPr>
                      <a:r>
                        <a:rPr lang="en-US" sz="1000">
                          <a:effectLst/>
                        </a:rPr>
                        <a:t>month</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500"/>
                        </a:spcBef>
                        <a:spcAft>
                          <a:spcPts val="0"/>
                        </a:spcAft>
                      </a:pPr>
                      <a:r>
                        <a:rPr lang="en-US" sz="1000">
                          <a:effectLst/>
                        </a:rPr>
                        <a:t>KWh/m2.day (ERC ref.)</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625340697"/>
                  </a:ext>
                </a:extLst>
              </a:tr>
              <a:tr h="198120">
                <a:tc>
                  <a:txBody>
                    <a:bodyPr/>
                    <a:lstStyle/>
                    <a:p>
                      <a:pPr marL="0" marR="0" algn="ctr">
                        <a:lnSpc>
                          <a:spcPct val="115000"/>
                        </a:lnSpc>
                        <a:spcBef>
                          <a:spcPts val="0"/>
                        </a:spcBef>
                        <a:spcAft>
                          <a:spcPts val="0"/>
                        </a:spcAft>
                      </a:pPr>
                      <a:r>
                        <a:rPr lang="en-US" sz="1000">
                          <a:effectLst/>
                        </a:rPr>
                        <a:t>January</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4.429</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973215737"/>
                  </a:ext>
                </a:extLst>
              </a:tr>
              <a:tr h="198120">
                <a:tc>
                  <a:txBody>
                    <a:bodyPr/>
                    <a:lstStyle/>
                    <a:p>
                      <a:pPr marL="0" marR="0" algn="ctr">
                        <a:lnSpc>
                          <a:spcPct val="115000"/>
                        </a:lnSpc>
                        <a:spcBef>
                          <a:spcPts val="0"/>
                        </a:spcBef>
                        <a:spcAft>
                          <a:spcPts val="0"/>
                        </a:spcAft>
                      </a:pPr>
                      <a:r>
                        <a:rPr lang="en-US" sz="1000">
                          <a:effectLst/>
                        </a:rPr>
                        <a:t>February</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4.236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235474400"/>
                  </a:ext>
                </a:extLst>
              </a:tr>
              <a:tr h="198120">
                <a:tc>
                  <a:txBody>
                    <a:bodyPr/>
                    <a:lstStyle/>
                    <a:p>
                      <a:pPr marL="0" marR="0" algn="ctr">
                        <a:lnSpc>
                          <a:spcPct val="115000"/>
                        </a:lnSpc>
                        <a:spcBef>
                          <a:spcPts val="0"/>
                        </a:spcBef>
                        <a:spcAft>
                          <a:spcPts val="0"/>
                        </a:spcAft>
                      </a:pPr>
                      <a:r>
                        <a:rPr lang="en-US" sz="1000">
                          <a:effectLst/>
                        </a:rPr>
                        <a:t>March</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4.660</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685866400"/>
                  </a:ext>
                </a:extLst>
              </a:tr>
              <a:tr h="198120">
                <a:tc>
                  <a:txBody>
                    <a:bodyPr/>
                    <a:lstStyle/>
                    <a:p>
                      <a:pPr marL="0" marR="0" algn="ctr">
                        <a:lnSpc>
                          <a:spcPct val="115000"/>
                        </a:lnSpc>
                        <a:spcBef>
                          <a:spcPts val="0"/>
                        </a:spcBef>
                        <a:spcAft>
                          <a:spcPts val="0"/>
                        </a:spcAft>
                      </a:pPr>
                      <a:r>
                        <a:rPr lang="en-US" sz="1000">
                          <a:effectLst/>
                        </a:rPr>
                        <a:t>April</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5.831</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604237799"/>
                  </a:ext>
                </a:extLst>
              </a:tr>
              <a:tr h="198120">
                <a:tc>
                  <a:txBody>
                    <a:bodyPr/>
                    <a:lstStyle/>
                    <a:p>
                      <a:pPr marL="0" marR="0" algn="ctr">
                        <a:lnSpc>
                          <a:spcPct val="115000"/>
                        </a:lnSpc>
                        <a:spcBef>
                          <a:spcPts val="0"/>
                        </a:spcBef>
                        <a:spcAft>
                          <a:spcPts val="0"/>
                        </a:spcAft>
                      </a:pPr>
                      <a:r>
                        <a:rPr lang="en-US" sz="1000">
                          <a:effectLst/>
                        </a:rPr>
                        <a:t>May</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6.845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22130972"/>
                  </a:ext>
                </a:extLst>
              </a:tr>
              <a:tr h="198120">
                <a:tc>
                  <a:txBody>
                    <a:bodyPr/>
                    <a:lstStyle/>
                    <a:p>
                      <a:pPr marL="0" marR="0" algn="ctr">
                        <a:lnSpc>
                          <a:spcPct val="115000"/>
                        </a:lnSpc>
                        <a:spcBef>
                          <a:spcPts val="0"/>
                        </a:spcBef>
                        <a:spcAft>
                          <a:spcPts val="0"/>
                        </a:spcAft>
                      </a:pPr>
                      <a:r>
                        <a:rPr lang="en-US" sz="1000" dirty="0">
                          <a:effectLst/>
                        </a:rPr>
                        <a:t>June</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6.552</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034642015"/>
                  </a:ext>
                </a:extLst>
              </a:tr>
              <a:tr h="198120">
                <a:tc>
                  <a:txBody>
                    <a:bodyPr/>
                    <a:lstStyle/>
                    <a:p>
                      <a:pPr marL="0" marR="0" algn="ctr">
                        <a:lnSpc>
                          <a:spcPct val="115000"/>
                        </a:lnSpc>
                        <a:spcBef>
                          <a:spcPts val="0"/>
                        </a:spcBef>
                        <a:spcAft>
                          <a:spcPts val="0"/>
                        </a:spcAft>
                      </a:pPr>
                      <a:r>
                        <a:rPr lang="en-US" sz="1000">
                          <a:effectLst/>
                        </a:rPr>
                        <a:t>July</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6.733</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727754764"/>
                  </a:ext>
                </a:extLst>
              </a:tr>
              <a:tr h="198120">
                <a:tc>
                  <a:txBody>
                    <a:bodyPr/>
                    <a:lstStyle/>
                    <a:p>
                      <a:pPr marL="0" marR="0" algn="ctr">
                        <a:lnSpc>
                          <a:spcPct val="115000"/>
                        </a:lnSpc>
                        <a:spcBef>
                          <a:spcPts val="0"/>
                        </a:spcBef>
                        <a:spcAft>
                          <a:spcPts val="0"/>
                        </a:spcAft>
                      </a:pPr>
                      <a:r>
                        <a:rPr lang="en-US" sz="1000">
                          <a:effectLst/>
                        </a:rPr>
                        <a:t>August</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6.447</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3291645986"/>
                  </a:ext>
                </a:extLst>
              </a:tr>
              <a:tr h="198120">
                <a:tc>
                  <a:txBody>
                    <a:bodyPr/>
                    <a:lstStyle/>
                    <a:p>
                      <a:pPr marL="0" marR="0" algn="ctr">
                        <a:lnSpc>
                          <a:spcPct val="115000"/>
                        </a:lnSpc>
                        <a:spcBef>
                          <a:spcPts val="0"/>
                        </a:spcBef>
                        <a:spcAft>
                          <a:spcPts val="0"/>
                        </a:spcAft>
                      </a:pPr>
                      <a:r>
                        <a:rPr lang="en-US" sz="1000">
                          <a:effectLst/>
                        </a:rPr>
                        <a:t>September</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6.425</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664499185"/>
                  </a:ext>
                </a:extLst>
              </a:tr>
              <a:tr h="198120">
                <a:tc>
                  <a:txBody>
                    <a:bodyPr/>
                    <a:lstStyle/>
                    <a:p>
                      <a:pPr marL="0" marR="0" algn="ctr">
                        <a:lnSpc>
                          <a:spcPct val="115000"/>
                        </a:lnSpc>
                        <a:spcBef>
                          <a:spcPts val="0"/>
                        </a:spcBef>
                        <a:spcAft>
                          <a:spcPts val="0"/>
                        </a:spcAft>
                      </a:pPr>
                      <a:r>
                        <a:rPr lang="en-US" sz="1000">
                          <a:effectLst/>
                        </a:rPr>
                        <a:t>October</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5.236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264198652"/>
                  </a:ext>
                </a:extLst>
              </a:tr>
              <a:tr h="198120">
                <a:tc>
                  <a:txBody>
                    <a:bodyPr/>
                    <a:lstStyle/>
                    <a:p>
                      <a:pPr marL="0" marR="0" algn="ctr">
                        <a:lnSpc>
                          <a:spcPct val="115000"/>
                        </a:lnSpc>
                        <a:spcBef>
                          <a:spcPts val="0"/>
                        </a:spcBef>
                        <a:spcAft>
                          <a:spcPts val="0"/>
                        </a:spcAft>
                      </a:pPr>
                      <a:r>
                        <a:rPr lang="en-US" sz="1000">
                          <a:effectLst/>
                        </a:rPr>
                        <a:t>November</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4.376</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2685788232"/>
                  </a:ext>
                </a:extLst>
              </a:tr>
              <a:tr h="198120">
                <a:tc>
                  <a:txBody>
                    <a:bodyPr/>
                    <a:lstStyle/>
                    <a:p>
                      <a:pPr marL="0" marR="0" algn="ctr">
                        <a:lnSpc>
                          <a:spcPct val="115000"/>
                        </a:lnSpc>
                        <a:spcBef>
                          <a:spcPts val="0"/>
                        </a:spcBef>
                        <a:spcAft>
                          <a:spcPts val="0"/>
                        </a:spcAft>
                      </a:pPr>
                      <a:r>
                        <a:rPr lang="en-US" sz="1000">
                          <a:effectLst/>
                        </a:rPr>
                        <a:t>December</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a:effectLst/>
                        </a:rPr>
                        <a:t>3.209</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4130356449"/>
                  </a:ext>
                </a:extLst>
              </a:tr>
              <a:tr h="198120">
                <a:tc>
                  <a:txBody>
                    <a:bodyPr/>
                    <a:lstStyle/>
                    <a:p>
                      <a:pPr marL="0" marR="0" algn="ctr">
                        <a:lnSpc>
                          <a:spcPct val="115000"/>
                        </a:lnSpc>
                        <a:spcBef>
                          <a:spcPts val="0"/>
                        </a:spcBef>
                        <a:spcAft>
                          <a:spcPts val="0"/>
                        </a:spcAft>
                      </a:pPr>
                      <a:r>
                        <a:rPr lang="en-US" sz="1000">
                          <a:effectLst/>
                        </a:rPr>
                        <a:t>AVERAGE=</a:t>
                      </a:r>
                      <a:endParaRPr lang="en-US" sz="1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15000"/>
                        </a:lnSpc>
                        <a:spcBef>
                          <a:spcPts val="0"/>
                        </a:spcBef>
                        <a:spcAft>
                          <a:spcPts val="0"/>
                        </a:spcAft>
                      </a:pPr>
                      <a:r>
                        <a:rPr lang="en-US" sz="1000" dirty="0">
                          <a:effectLst/>
                        </a:rPr>
                        <a:t>5.415</a:t>
                      </a:r>
                      <a:endParaRPr lang="en-US" sz="1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val="1697485331"/>
                  </a:ext>
                </a:extLst>
              </a:tr>
            </a:tbl>
          </a:graphicData>
        </a:graphic>
      </p:graphicFrame>
      <p:pic>
        <p:nvPicPr>
          <p:cNvPr id="3073" name="Chart 16">
            <a:extLst>
              <a:ext uri="{FF2B5EF4-FFF2-40B4-BE49-F238E27FC236}">
                <a16:creationId xmlns:a16="http://schemas.microsoft.com/office/drawing/2014/main" id="{C10C8BE7-A388-4E69-9688-6560EC235623}"/>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60045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3535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D3DBC-DCEA-4273-8477-D56E82154F7E}"/>
              </a:ext>
            </a:extLst>
          </p:cNvPr>
          <p:cNvSpPr>
            <a:spLocks noGrp="1"/>
          </p:cNvSpPr>
          <p:nvPr>
            <p:ph type="title"/>
          </p:nvPr>
        </p:nvSpPr>
        <p:spPr>
          <a:xfrm>
            <a:off x="2592925" y="624110"/>
            <a:ext cx="8911687" cy="322668"/>
          </a:xfrm>
        </p:spPr>
        <p:txBody>
          <a:bodyPr>
            <a:normAutofit fontScale="90000"/>
          </a:bodyPr>
          <a:lstStyle/>
          <a:p>
            <a:pPr algn="ctr"/>
            <a:r>
              <a:rPr lang="en-US" sz="1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PVSOL</a:t>
            </a:r>
            <a:br>
              <a:rPr lang="en-US"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AFED48D8-609E-43B6-85B7-3C4F8004F169}"/>
              </a:ext>
            </a:extLst>
          </p:cNvPr>
          <p:cNvSpPr>
            <a:spLocks noGrp="1"/>
          </p:cNvSpPr>
          <p:nvPr>
            <p:ph idx="1"/>
          </p:nvPr>
        </p:nvSpPr>
        <p:spPr>
          <a:xfrm>
            <a:off x="2589212" y="1140903"/>
            <a:ext cx="8915400" cy="5620624"/>
          </a:xfrm>
        </p:spPr>
        <p:txBody>
          <a:bodyPr>
            <a:normAutofit fontScale="70000" lnSpcReduction="20000"/>
          </a:bodyPr>
          <a:lstStyle/>
          <a:p>
            <a:pPr marL="228600" marR="0" algn="just">
              <a:lnSpc>
                <a:spcPct val="150000"/>
              </a:lnSpc>
              <a:spcBef>
                <a:spcPts val="500"/>
              </a:spcBef>
              <a:spcAft>
                <a:spcPts val="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PVSOL is a dynamic simulation program for photovoltaic systems that can be used to plan and optimize a roof- or a ground-mounted, a grid-connected or a stand-alone PV system. </a:t>
            </a:r>
          </a:p>
          <a:p>
            <a:pPr marL="228600" marR="0" algn="just">
              <a:lnSpc>
                <a:spcPct val="150000"/>
              </a:lnSpc>
              <a:spcBef>
                <a:spcPts val="500"/>
              </a:spcBef>
              <a:spcAft>
                <a:spcPts val="0"/>
              </a:spcAft>
            </a:pPr>
            <a:r>
              <a:rPr lang="en-US" sz="1800" dirty="0" err="1">
                <a:effectLst/>
                <a:latin typeface="Calibri" panose="020F0502020204030204" pitchFamily="34" charset="0"/>
                <a:ea typeface="Times New Roman" panose="02020603050405020304" pitchFamily="18" charset="0"/>
                <a:cs typeface="Arial" panose="020B0604020202020204" pitchFamily="34" charset="0"/>
              </a:rPr>
              <a:t>Meteonorm</a:t>
            </a:r>
            <a:r>
              <a:rPr lang="en-US" sz="1800" dirty="0">
                <a:effectLst/>
                <a:latin typeface="Calibri" panose="020F0502020204030204" pitchFamily="34" charset="0"/>
                <a:ea typeface="Times New Roman" panose="02020603050405020304" pitchFamily="18" charset="0"/>
                <a:cs typeface="Arial" panose="020B0604020202020204" pitchFamily="34" charset="0"/>
              </a:rPr>
              <a:t> 7.1, an integrated database, provides monthly climatic data from over 8000 global data sets with averaging period 1991-2010. An interactive map let the user select the climate data, new climate data is also can be created by interpolation from existing measurement values of global horizontal and diffused horizontal irradiance and ambient temperature or by applying own monthly mean values.</a:t>
            </a:r>
          </a:p>
          <a:p>
            <a:pPr marL="228600" marR="0" algn="just">
              <a:lnSpc>
                <a:spcPct val="150000"/>
              </a:lnSpc>
              <a:spcBef>
                <a:spcPts val="500"/>
              </a:spcBef>
              <a:spcAft>
                <a:spcPts val="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 </a:t>
            </a:r>
          </a:p>
          <a:p>
            <a:pPr marL="228600" marR="0" algn="just">
              <a:lnSpc>
                <a:spcPct val="150000"/>
              </a:lnSpc>
              <a:spcBef>
                <a:spcPts val="500"/>
              </a:spcBef>
              <a:spcAft>
                <a:spcPts val="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PVSOL has an extensive built-in database comprising over 7500 modules and over 1500 inverters. Module configuration in optimization process might be done automatically by the program according to individual strings or defined by the user considering shading effect. The number of modules can also be automatically defined by the software based on the available area or manually set by the user. Optionally, a power optimizer can be added to a yield simulation of the system. Prior to yield simulation detailed circuit diagram in a standardized form can be drawn and exported, and dimensioning of AC and DC cabling and its losses can be defined. </a:t>
            </a:r>
          </a:p>
          <a:p>
            <a:pPr marL="228600" marR="0" algn="just">
              <a:lnSpc>
                <a:spcPct val="150000"/>
              </a:lnSpc>
              <a:spcBef>
                <a:spcPts val="500"/>
              </a:spcBef>
              <a:spcAft>
                <a:spcPts val="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PVSOL can also perform financial analysis based on user-defined cost of modules, inverters and mounting systems. Financial analysis allows the user to take into account loans, depreciations, discounts, tax payments and operational time of the system.</a:t>
            </a:r>
          </a:p>
          <a:p>
            <a:pPr marL="228600" marR="0" algn="just">
              <a:lnSpc>
                <a:spcPct val="150000"/>
              </a:lnSpc>
              <a:spcBef>
                <a:spcPts val="500"/>
              </a:spcBef>
              <a:spcAft>
                <a:spcPts val="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PVSOL provides calculation for capital value, electricity production costs and amortization period. Results of the analysis are summarized in a table in the balance of the costs.</a:t>
            </a:r>
          </a:p>
          <a:p>
            <a:pPr marL="228600" marR="0" algn="just">
              <a:lnSpc>
                <a:spcPct val="150000"/>
              </a:lnSpc>
              <a:spcBef>
                <a:spcPts val="500"/>
              </a:spcBef>
              <a:spcAft>
                <a:spcPts val="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The system parameters of </a:t>
            </a:r>
            <a:r>
              <a:rPr lang="en-US" sz="1800" dirty="0" err="1">
                <a:effectLst/>
                <a:latin typeface="Calibri" panose="020F0502020204030204" pitchFamily="34" charset="0"/>
                <a:ea typeface="Times New Roman" panose="02020603050405020304" pitchFamily="18" charset="0"/>
                <a:cs typeface="Arial" panose="020B0604020202020204" pitchFamily="34" charset="0"/>
              </a:rPr>
              <a:t>nassariah</a:t>
            </a:r>
            <a:r>
              <a:rPr lang="en-US" sz="1800" dirty="0">
                <a:effectLst/>
                <a:latin typeface="Calibri" panose="020F0502020204030204" pitchFamily="34" charset="0"/>
                <a:ea typeface="Times New Roman" panose="02020603050405020304" pitchFamily="18" charset="0"/>
                <a:cs typeface="Arial" panose="020B0604020202020204" pitchFamily="34" charset="0"/>
              </a:rPr>
              <a:t> project was inserted into software in order to calculate the solar yield accurately.</a:t>
            </a:r>
          </a:p>
          <a:p>
            <a:endParaRPr lang="en-US" dirty="0"/>
          </a:p>
        </p:txBody>
      </p:sp>
    </p:spTree>
    <p:extLst>
      <p:ext uri="{BB962C8B-B14F-4D97-AF65-F5344CB8AC3E}">
        <p14:creationId xmlns:p14="http://schemas.microsoft.com/office/powerpoint/2010/main" val="3169162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270201FE-C9D7-4F00-988D-AA6D11913E36}"/>
              </a:ext>
            </a:extLst>
          </p:cNvPr>
          <p:cNvGraphicFramePr>
            <a:graphicFrameLocks noGrp="1"/>
          </p:cNvGraphicFramePr>
          <p:nvPr>
            <p:extLst>
              <p:ext uri="{D42A27DB-BD31-4B8C-83A1-F6EECF244321}">
                <p14:modId xmlns:p14="http://schemas.microsoft.com/office/powerpoint/2010/main" val="2387069151"/>
              </p:ext>
            </p:extLst>
          </p:nvPr>
        </p:nvGraphicFramePr>
        <p:xfrm>
          <a:off x="3045466" y="2068950"/>
          <a:ext cx="6954473" cy="2560200"/>
        </p:xfrm>
        <a:graphic>
          <a:graphicData uri="http://schemas.openxmlformats.org/drawingml/2006/table">
            <a:tbl>
              <a:tblPr firstRow="1" firstCol="1" bandRow="1">
                <a:tableStyleId>{5C22544A-7EE6-4342-B048-85BDC9FD1C3A}</a:tableStyleId>
              </a:tblPr>
              <a:tblGrid>
                <a:gridCol w="4679973">
                  <a:extLst>
                    <a:ext uri="{9D8B030D-6E8A-4147-A177-3AD203B41FA5}">
                      <a16:colId xmlns:a16="http://schemas.microsoft.com/office/drawing/2014/main" val="4091255280"/>
                    </a:ext>
                  </a:extLst>
                </a:gridCol>
                <a:gridCol w="2274500">
                  <a:extLst>
                    <a:ext uri="{9D8B030D-6E8A-4147-A177-3AD203B41FA5}">
                      <a16:colId xmlns:a16="http://schemas.microsoft.com/office/drawing/2014/main" val="40832824"/>
                    </a:ext>
                  </a:extLst>
                </a:gridCol>
              </a:tblGrid>
              <a:tr h="730591">
                <a:tc>
                  <a:txBody>
                    <a:bodyPr/>
                    <a:lstStyle/>
                    <a:p>
                      <a:pPr marL="0" marR="0" algn="l">
                        <a:lnSpc>
                          <a:spcPts val="800"/>
                        </a:lnSpc>
                        <a:spcBef>
                          <a:spcPts val="500"/>
                        </a:spcBef>
                        <a:spcAft>
                          <a:spcPts val="50"/>
                        </a:spcAft>
                      </a:pPr>
                      <a:r>
                        <a:rPr lang="en-US" sz="1100" dirty="0">
                          <a:effectLst/>
                        </a:rPr>
                        <a:t>Grid Connected PV System - Full Feed-in</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a:txBody>
                    <a:bodyPr/>
                    <a:lstStyle/>
                    <a:p>
                      <a:r>
                        <a:rPr lang="en-US" sz="1100" dirty="0">
                          <a:effectLst/>
                        </a:rPr>
                        <a:t> </a:t>
                      </a:r>
                      <a:endParaRPr lang="en-US" sz="1100" dirty="0"/>
                    </a:p>
                  </a:txBody>
                  <a:tcPr marL="0" marR="0" marT="0" marB="0" anchor="ctr"/>
                </a:tc>
                <a:extLst>
                  <a:ext uri="{0D108BD9-81ED-4DB2-BD59-A6C34878D82A}">
                    <a16:rowId xmlns:a16="http://schemas.microsoft.com/office/drawing/2014/main" val="936447080"/>
                  </a:ext>
                </a:extLst>
              </a:tr>
              <a:tr h="324536">
                <a:tc>
                  <a:txBody>
                    <a:bodyPr/>
                    <a:lstStyle/>
                    <a:p>
                      <a:pPr marL="0" marR="0" algn="l">
                        <a:lnSpc>
                          <a:spcPts val="800"/>
                        </a:lnSpc>
                        <a:spcBef>
                          <a:spcPts val="500"/>
                        </a:spcBef>
                        <a:spcAft>
                          <a:spcPts val="50"/>
                        </a:spcAft>
                      </a:pPr>
                      <a:r>
                        <a:rPr lang="en-US" sz="1100" dirty="0">
                          <a:effectLst/>
                        </a:rPr>
                        <a:t>Climate Data</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a:txBody>
                    <a:bodyPr/>
                    <a:lstStyle/>
                    <a:p>
                      <a:pPr marL="0" marR="0" algn="l">
                        <a:lnSpc>
                          <a:spcPts val="800"/>
                        </a:lnSpc>
                        <a:spcBef>
                          <a:spcPts val="500"/>
                        </a:spcBef>
                        <a:spcAft>
                          <a:spcPts val="50"/>
                        </a:spcAft>
                      </a:pPr>
                      <a:r>
                        <a:rPr lang="en-US" sz="1100" dirty="0">
                          <a:effectLst/>
                        </a:rPr>
                        <a:t>Badhan (1986 - 2005)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4194890650"/>
                  </a:ext>
                </a:extLst>
              </a:tr>
              <a:tr h="324536">
                <a:tc>
                  <a:txBody>
                    <a:bodyPr/>
                    <a:lstStyle/>
                    <a:p>
                      <a:pPr marL="0" marR="0" algn="l">
                        <a:lnSpc>
                          <a:spcPts val="800"/>
                        </a:lnSpc>
                        <a:spcBef>
                          <a:spcPts val="500"/>
                        </a:spcBef>
                        <a:spcAft>
                          <a:spcPts val="50"/>
                        </a:spcAft>
                      </a:pPr>
                      <a:r>
                        <a:rPr lang="en-US" sz="1100" dirty="0">
                          <a:effectLst/>
                        </a:rPr>
                        <a:t>PV Generator Output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a:txBody>
                    <a:bodyPr/>
                    <a:lstStyle/>
                    <a:p>
                      <a:pPr marL="0" marR="0" algn="l">
                        <a:lnSpc>
                          <a:spcPts val="800"/>
                        </a:lnSpc>
                        <a:spcBef>
                          <a:spcPts val="500"/>
                        </a:spcBef>
                        <a:spcAft>
                          <a:spcPts val="50"/>
                        </a:spcAft>
                      </a:pPr>
                      <a:r>
                        <a:rPr lang="en-US" sz="1100" dirty="0">
                          <a:effectLst/>
                        </a:rPr>
                        <a:t>1003.2 </a:t>
                      </a:r>
                      <a:r>
                        <a:rPr lang="en-US" sz="1100" dirty="0" err="1">
                          <a:effectLst/>
                        </a:rPr>
                        <a:t>kWp</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3524247018"/>
                  </a:ext>
                </a:extLst>
              </a:tr>
              <a:tr h="531465">
                <a:tc>
                  <a:txBody>
                    <a:bodyPr/>
                    <a:lstStyle/>
                    <a:p>
                      <a:pPr marL="0" marR="0" algn="l">
                        <a:lnSpc>
                          <a:spcPts val="800"/>
                        </a:lnSpc>
                        <a:spcBef>
                          <a:spcPts val="500"/>
                        </a:spcBef>
                        <a:spcAft>
                          <a:spcPts val="50"/>
                        </a:spcAft>
                      </a:pPr>
                      <a:r>
                        <a:rPr lang="en-US" sz="1100" dirty="0">
                          <a:effectLst/>
                        </a:rPr>
                        <a:t>PV Generator Surface</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a:txBody>
                    <a:bodyPr/>
                    <a:lstStyle/>
                    <a:p>
                      <a:pPr marL="0" marR="0" algn="l">
                        <a:lnSpc>
                          <a:spcPts val="800"/>
                        </a:lnSpc>
                        <a:spcBef>
                          <a:spcPts val="500"/>
                        </a:spcBef>
                        <a:spcAft>
                          <a:spcPts val="50"/>
                        </a:spcAft>
                      </a:pPr>
                      <a:r>
                        <a:rPr lang="en-US" sz="1100" dirty="0">
                          <a:effectLst/>
                        </a:rPr>
                        <a:t>5,898.7 m²</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1884597093"/>
                  </a:ext>
                </a:extLst>
              </a:tr>
              <a:tr h="324536">
                <a:tc>
                  <a:txBody>
                    <a:bodyPr/>
                    <a:lstStyle/>
                    <a:p>
                      <a:pPr marL="0" marR="0" algn="l">
                        <a:lnSpc>
                          <a:spcPts val="800"/>
                        </a:lnSpc>
                        <a:spcBef>
                          <a:spcPts val="500"/>
                        </a:spcBef>
                        <a:spcAft>
                          <a:spcPts val="50"/>
                        </a:spcAft>
                      </a:pPr>
                      <a:r>
                        <a:rPr lang="en-US" sz="1100" dirty="0">
                          <a:effectLst/>
                        </a:rPr>
                        <a:t>Number of PV Modules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a:txBody>
                    <a:bodyPr/>
                    <a:lstStyle/>
                    <a:p>
                      <a:pPr marL="0" marR="0" algn="l">
                        <a:lnSpc>
                          <a:spcPts val="800"/>
                        </a:lnSpc>
                        <a:spcBef>
                          <a:spcPts val="500"/>
                        </a:spcBef>
                        <a:spcAft>
                          <a:spcPts val="50"/>
                        </a:spcAft>
                      </a:pPr>
                      <a:r>
                        <a:rPr lang="en-US" sz="1100" dirty="0">
                          <a:effectLst/>
                        </a:rPr>
                        <a:t>3040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1105523370"/>
                  </a:ext>
                </a:extLst>
              </a:tr>
              <a:tr h="324536">
                <a:tc>
                  <a:txBody>
                    <a:bodyPr/>
                    <a:lstStyle/>
                    <a:p>
                      <a:pPr marL="0" marR="0" algn="l">
                        <a:lnSpc>
                          <a:spcPts val="800"/>
                        </a:lnSpc>
                        <a:spcBef>
                          <a:spcPts val="500"/>
                        </a:spcBef>
                        <a:spcAft>
                          <a:spcPts val="50"/>
                        </a:spcAft>
                      </a:pPr>
                      <a:r>
                        <a:rPr lang="en-US" sz="1100" dirty="0">
                          <a:effectLst/>
                        </a:rPr>
                        <a:t>Number of Inverters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tc>
                  <a:txBody>
                    <a:bodyPr/>
                    <a:lstStyle/>
                    <a:p>
                      <a:pPr marL="0" marR="0" algn="l">
                        <a:lnSpc>
                          <a:spcPts val="800"/>
                        </a:lnSpc>
                        <a:spcBef>
                          <a:spcPts val="500"/>
                        </a:spcBef>
                        <a:spcAft>
                          <a:spcPts val="50"/>
                        </a:spcAft>
                      </a:pPr>
                      <a:r>
                        <a:rPr lang="en-US" sz="1100" dirty="0">
                          <a:effectLst/>
                        </a:rPr>
                        <a:t>20</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0" marR="0" marT="0" marB="0" anchor="ctr"/>
                </a:tc>
                <a:extLst>
                  <a:ext uri="{0D108BD9-81ED-4DB2-BD59-A6C34878D82A}">
                    <a16:rowId xmlns:a16="http://schemas.microsoft.com/office/drawing/2014/main" val="2586740143"/>
                  </a:ext>
                </a:extLst>
              </a:tr>
            </a:tbl>
          </a:graphicData>
        </a:graphic>
      </p:graphicFrame>
    </p:spTree>
    <p:extLst>
      <p:ext uri="{BB962C8B-B14F-4D97-AF65-F5344CB8AC3E}">
        <p14:creationId xmlns:p14="http://schemas.microsoft.com/office/powerpoint/2010/main" val="91845688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Wisp</Template>
  <TotalTime>158</TotalTime>
  <Words>2454</Words>
  <Application>Microsoft Office PowerPoint</Application>
  <PresentationFormat>Widescreen</PresentationFormat>
  <Paragraphs>408</Paragraphs>
  <Slides>29</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29</vt:i4>
      </vt:variant>
    </vt:vector>
  </HeadingPairs>
  <TitlesOfParts>
    <vt:vector size="42" baseType="lpstr">
      <vt:lpstr>Arial</vt:lpstr>
      <vt:lpstr>Book Antiqua</vt:lpstr>
      <vt:lpstr>Calibri</vt:lpstr>
      <vt:lpstr>Calibri Light</vt:lpstr>
      <vt:lpstr>Century Gothic</vt:lpstr>
      <vt:lpstr>Corbel</vt:lpstr>
      <vt:lpstr>Segoe UI</vt:lpstr>
      <vt:lpstr>Symbol</vt:lpstr>
      <vt:lpstr>Tahoma</vt:lpstr>
      <vt:lpstr>Times New Roman</vt:lpstr>
      <vt:lpstr>Wingdings</vt:lpstr>
      <vt:lpstr>Wingdings 3</vt:lpstr>
      <vt:lpstr>Wisp</vt:lpstr>
      <vt:lpstr>PowerPoint Presentation</vt:lpstr>
      <vt:lpstr>Introduction </vt:lpstr>
      <vt:lpstr>Project-2 </vt:lpstr>
      <vt:lpstr>Overview of Al-Nassariah land: </vt:lpstr>
      <vt:lpstr>project parameters</vt:lpstr>
      <vt:lpstr>How The PV System Build/implemented? </vt:lpstr>
      <vt:lpstr>Solar Radiation on the Location: </vt:lpstr>
      <vt:lpstr>PVSOL </vt:lpstr>
      <vt:lpstr>PowerPoint Presentation</vt:lpstr>
      <vt:lpstr>Nassariah pv project simulation result-PVSol </vt:lpstr>
      <vt:lpstr>PowerPoint Presentation</vt:lpstr>
      <vt:lpstr>PowerPoint Presentation</vt:lpstr>
      <vt:lpstr>Expected Energy Output: </vt:lpstr>
      <vt:lpstr>PowerPoint Presentation</vt:lpstr>
      <vt:lpstr>Real energy output-Nassariah project</vt:lpstr>
      <vt:lpstr>Performance Ratio (PR) FROM ACTUAL DATA  </vt:lpstr>
      <vt:lpstr>Calculate PR  </vt:lpstr>
      <vt:lpstr>PowerPoint Presentation</vt:lpstr>
      <vt:lpstr>Capacity utilization factor (CUF) </vt:lpstr>
      <vt:lpstr>PowerPoint Presentation</vt:lpstr>
      <vt:lpstr>Technical impactOf Integration Of PV system : </vt:lpstr>
      <vt:lpstr>Voltage Level At Substation</vt:lpstr>
      <vt:lpstr>PowerPoint Presentation</vt:lpstr>
      <vt:lpstr>Power Factor Profile</vt:lpstr>
      <vt:lpstr>PowerPoint Presentation</vt:lpstr>
      <vt:lpstr>PowerPoint Presentation</vt:lpstr>
      <vt:lpstr>Voltage And Current Quality At Feeder (IEc 61000)  </vt:lpstr>
      <vt:lpstr>economical calculation </vt:lpstr>
      <vt:lpstr>Conclusions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Waleed</dc:creator>
  <cp:lastModifiedBy>Waleed</cp:lastModifiedBy>
  <cp:revision>15</cp:revision>
  <dcterms:created xsi:type="dcterms:W3CDTF">2020-12-08T11:45:36Z</dcterms:created>
  <dcterms:modified xsi:type="dcterms:W3CDTF">2020-12-10T20:02:20Z</dcterms:modified>
</cp:coreProperties>
</file>