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95"/>
  </p:notesMasterIdLst>
  <p:sldIdLst>
    <p:sldId id="256" r:id="rId2"/>
    <p:sldId id="257" r:id="rId3"/>
    <p:sldId id="362" r:id="rId4"/>
    <p:sldId id="279" r:id="rId5"/>
    <p:sldId id="361" r:id="rId6"/>
    <p:sldId id="363" r:id="rId7"/>
    <p:sldId id="364" r:id="rId8"/>
    <p:sldId id="365" r:id="rId9"/>
    <p:sldId id="366" r:id="rId10"/>
    <p:sldId id="367" r:id="rId11"/>
    <p:sldId id="368" r:id="rId12"/>
    <p:sldId id="369" r:id="rId13"/>
    <p:sldId id="370" r:id="rId14"/>
    <p:sldId id="371" r:id="rId15"/>
    <p:sldId id="372" r:id="rId16"/>
    <p:sldId id="373" r:id="rId17"/>
    <p:sldId id="374" r:id="rId18"/>
    <p:sldId id="375" r:id="rId19"/>
    <p:sldId id="376" r:id="rId20"/>
    <p:sldId id="377" r:id="rId21"/>
    <p:sldId id="378" r:id="rId22"/>
    <p:sldId id="379" r:id="rId23"/>
    <p:sldId id="380" r:id="rId24"/>
    <p:sldId id="381" r:id="rId25"/>
    <p:sldId id="382" r:id="rId26"/>
    <p:sldId id="383" r:id="rId27"/>
    <p:sldId id="384" r:id="rId28"/>
    <p:sldId id="385" r:id="rId29"/>
    <p:sldId id="386" r:id="rId30"/>
    <p:sldId id="387" r:id="rId31"/>
    <p:sldId id="388" r:id="rId32"/>
    <p:sldId id="389" r:id="rId33"/>
    <p:sldId id="390" r:id="rId34"/>
    <p:sldId id="391" r:id="rId35"/>
    <p:sldId id="402" r:id="rId36"/>
    <p:sldId id="409" r:id="rId37"/>
    <p:sldId id="403" r:id="rId38"/>
    <p:sldId id="404" r:id="rId39"/>
    <p:sldId id="405" r:id="rId40"/>
    <p:sldId id="406" r:id="rId41"/>
    <p:sldId id="407" r:id="rId42"/>
    <p:sldId id="408" r:id="rId43"/>
    <p:sldId id="410" r:id="rId44"/>
    <p:sldId id="411" r:id="rId45"/>
    <p:sldId id="412" r:id="rId46"/>
    <p:sldId id="413" r:id="rId47"/>
    <p:sldId id="414" r:id="rId48"/>
    <p:sldId id="415" r:id="rId49"/>
    <p:sldId id="416" r:id="rId50"/>
    <p:sldId id="417" r:id="rId51"/>
    <p:sldId id="418" r:id="rId52"/>
    <p:sldId id="419" r:id="rId53"/>
    <p:sldId id="420" r:id="rId54"/>
    <p:sldId id="421" r:id="rId55"/>
    <p:sldId id="422" r:id="rId56"/>
    <p:sldId id="313" r:id="rId57"/>
    <p:sldId id="314" r:id="rId58"/>
    <p:sldId id="315" r:id="rId59"/>
    <p:sldId id="351" r:id="rId60"/>
    <p:sldId id="352" r:id="rId61"/>
    <p:sldId id="353" r:id="rId62"/>
    <p:sldId id="316" r:id="rId63"/>
    <p:sldId id="317" r:id="rId64"/>
    <p:sldId id="354" r:id="rId65"/>
    <p:sldId id="264" r:id="rId66"/>
    <p:sldId id="263" r:id="rId67"/>
    <p:sldId id="265" r:id="rId68"/>
    <p:sldId id="266" r:id="rId69"/>
    <p:sldId id="271" r:id="rId70"/>
    <p:sldId id="270" r:id="rId71"/>
    <p:sldId id="355" r:id="rId72"/>
    <p:sldId id="356" r:id="rId73"/>
    <p:sldId id="268" r:id="rId74"/>
    <p:sldId id="272" r:id="rId75"/>
    <p:sldId id="357" r:id="rId76"/>
    <p:sldId id="358" r:id="rId77"/>
    <p:sldId id="280" r:id="rId78"/>
    <p:sldId id="399" r:id="rId79"/>
    <p:sldId id="360" r:id="rId80"/>
    <p:sldId id="282" r:id="rId81"/>
    <p:sldId id="392" r:id="rId82"/>
    <p:sldId id="281" r:id="rId83"/>
    <p:sldId id="359" r:id="rId84"/>
    <p:sldId id="350" r:id="rId85"/>
    <p:sldId id="400" r:id="rId86"/>
    <p:sldId id="401" r:id="rId87"/>
    <p:sldId id="342" r:id="rId88"/>
    <p:sldId id="393" r:id="rId89"/>
    <p:sldId id="394" r:id="rId90"/>
    <p:sldId id="395" r:id="rId91"/>
    <p:sldId id="396" r:id="rId92"/>
    <p:sldId id="397" r:id="rId93"/>
    <p:sldId id="349" r:id="rId9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BF9A00-E56A-4F8E-AD8A-2445F070DEF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0C9FFB5A-A410-4139-91CD-29CC8E13E032}">
      <dgm:prSet phldrT="[Text]" custT="1"/>
      <dgm:spPr/>
      <dgm:t>
        <a:bodyPr/>
        <a:lstStyle/>
        <a:p>
          <a:r>
            <a:rPr lang="en-US" sz="2000" dirty="0">
              <a:solidFill>
                <a:schemeClr val="tx1"/>
              </a:solidFill>
              <a:latin typeface="Times New Roman" panose="02020603050405020304" pitchFamily="18" charset="0"/>
              <a:cs typeface="Times New Roman" panose="02020603050405020304" pitchFamily="18" charset="0"/>
            </a:rPr>
            <a:t>Period Check </a:t>
          </a:r>
        </a:p>
        <a:p>
          <a:r>
            <a:rPr lang="en-US" sz="2000" dirty="0">
              <a:solidFill>
                <a:schemeClr val="tx1"/>
              </a:solidFill>
              <a:latin typeface="Times New Roman" panose="02020603050405020304" pitchFamily="18" charset="0"/>
              <a:cs typeface="Times New Roman" panose="02020603050405020304" pitchFamily="18" charset="0"/>
            </a:rPr>
            <a:t>0.49 &lt; 0.56 sec  </a:t>
          </a:r>
        </a:p>
        <a:p>
          <a:endParaRPr lang="en-US" sz="2600" dirty="0"/>
        </a:p>
      </dgm:t>
    </dgm:pt>
    <dgm:pt modelId="{DFAFDAF5-C516-4832-9624-382A0E420C36}" type="parTrans" cxnId="{BE00CDC0-C5CB-4350-8F5D-30DD77F6A877}">
      <dgm:prSet/>
      <dgm:spPr/>
      <dgm:t>
        <a:bodyPr/>
        <a:lstStyle/>
        <a:p>
          <a:endParaRPr lang="en-US"/>
        </a:p>
      </dgm:t>
    </dgm:pt>
    <dgm:pt modelId="{C627D95C-8963-4017-909B-2B0DA615C9AA}" type="sibTrans" cxnId="{BE00CDC0-C5CB-4350-8F5D-30DD77F6A877}">
      <dgm:prSet/>
      <dgm:spPr/>
      <dgm:t>
        <a:bodyPr/>
        <a:lstStyle/>
        <a:p>
          <a:endParaRPr lang="en-US"/>
        </a:p>
      </dgm:t>
    </dgm:pt>
    <dgm:pt modelId="{1F03F137-3365-4BCB-883B-CBF6ED9B5075}">
      <dgm:prSet phldrT="[Text]" custT="1"/>
      <dgm:spPr/>
      <dgm:t>
        <a:bodyPr/>
        <a:lstStyle/>
        <a:p>
          <a:r>
            <a:rPr lang="en-US" sz="2400" dirty="0">
              <a:solidFill>
                <a:schemeClr val="tx1"/>
              </a:solidFill>
              <a:latin typeface="Times New Roman" panose="02020603050405020304" pitchFamily="18" charset="0"/>
              <a:cs typeface="Times New Roman" panose="02020603050405020304" pitchFamily="18" charset="0"/>
            </a:rPr>
            <a:t>Drift Check</a:t>
          </a:r>
        </a:p>
        <a:p>
          <a:r>
            <a:rPr lang="en-US" sz="2400" dirty="0">
              <a:solidFill>
                <a:schemeClr val="tx1"/>
              </a:solidFill>
              <a:latin typeface="Times New Roman" panose="02020603050405020304" pitchFamily="18" charset="0"/>
              <a:cs typeface="Times New Roman" panose="02020603050405020304" pitchFamily="18" charset="0"/>
            </a:rPr>
            <a:t>33mm &lt; 36 mm  </a:t>
          </a:r>
        </a:p>
      </dgm:t>
    </dgm:pt>
    <dgm:pt modelId="{29056AD2-5D72-4A7C-B750-EBCB29D8D705}" type="parTrans" cxnId="{A0079448-652A-4A7E-9817-8866B85FD1EF}">
      <dgm:prSet/>
      <dgm:spPr/>
      <dgm:t>
        <a:bodyPr/>
        <a:lstStyle/>
        <a:p>
          <a:endParaRPr lang="en-US"/>
        </a:p>
      </dgm:t>
    </dgm:pt>
    <dgm:pt modelId="{85FD1C5E-25C3-49F4-8DCA-A8EDD6C97B85}" type="sibTrans" cxnId="{A0079448-652A-4A7E-9817-8866B85FD1EF}">
      <dgm:prSet/>
      <dgm:spPr/>
      <dgm:t>
        <a:bodyPr/>
        <a:lstStyle/>
        <a:p>
          <a:endParaRPr lang="en-US"/>
        </a:p>
      </dgm:t>
    </dgm:pt>
    <dgm:pt modelId="{274F168A-C23E-4E7D-BE1A-1A7CF577F76B}">
      <dgm:prSet phldrT="[Text]" custT="1"/>
      <dgm:spPr/>
      <dgm:t>
        <a:bodyPr/>
        <a:lstStyle/>
        <a:p>
          <a:r>
            <a:rPr lang="en-US" sz="2400" dirty="0">
              <a:solidFill>
                <a:schemeClr val="tx1"/>
              </a:solidFill>
              <a:latin typeface="Times New Roman" panose="02020603050405020304" pitchFamily="18" charset="0"/>
              <a:cs typeface="Times New Roman" panose="02020603050405020304" pitchFamily="18" charset="0"/>
            </a:rPr>
            <a:t>Deflection check </a:t>
          </a:r>
        </a:p>
        <a:p>
          <a:r>
            <a:rPr lang="en-US" sz="2400" dirty="0">
              <a:solidFill>
                <a:schemeClr val="tx1"/>
              </a:solidFill>
              <a:latin typeface="Times New Roman" panose="02020603050405020304" pitchFamily="18" charset="0"/>
              <a:cs typeface="Times New Roman" panose="02020603050405020304" pitchFamily="18" charset="0"/>
            </a:rPr>
            <a:t>20mm &lt; 40mm  </a:t>
          </a:r>
        </a:p>
      </dgm:t>
    </dgm:pt>
    <dgm:pt modelId="{2499D0F2-9147-490B-8072-353C984DC52B}" type="parTrans" cxnId="{476AF0B4-DA31-465B-9A44-6CEC9A597450}">
      <dgm:prSet/>
      <dgm:spPr/>
      <dgm:t>
        <a:bodyPr/>
        <a:lstStyle/>
        <a:p>
          <a:endParaRPr lang="en-US"/>
        </a:p>
      </dgm:t>
    </dgm:pt>
    <dgm:pt modelId="{29297C97-0312-4229-91F1-EB723937ECC7}" type="sibTrans" cxnId="{476AF0B4-DA31-465B-9A44-6CEC9A597450}">
      <dgm:prSet/>
      <dgm:spPr/>
      <dgm:t>
        <a:bodyPr/>
        <a:lstStyle/>
        <a:p>
          <a:endParaRPr lang="en-US"/>
        </a:p>
      </dgm:t>
    </dgm:pt>
    <dgm:pt modelId="{E67E8C07-3B3A-4E69-B27A-31D54BC500B4}">
      <dgm:prSet phldrT="[Text]" custT="1"/>
      <dgm:spPr/>
      <dgm:t>
        <a:bodyPr/>
        <a:lstStyle/>
        <a:p>
          <a:r>
            <a:rPr lang="en-US" sz="2400" dirty="0">
              <a:solidFill>
                <a:schemeClr val="tx1"/>
              </a:solidFill>
              <a:latin typeface="Times New Roman" panose="02020603050405020304" pitchFamily="18" charset="0"/>
              <a:cs typeface="Times New Roman" panose="02020603050405020304" pitchFamily="18" charset="0"/>
            </a:rPr>
            <a:t>Modal participating mass ratio check</a:t>
          </a:r>
          <a:endParaRPr lang="ar-JO" sz="2400" dirty="0">
            <a:solidFill>
              <a:schemeClr val="tx1"/>
            </a:solidFill>
            <a:latin typeface="Times New Roman" panose="02020603050405020304" pitchFamily="18" charset="0"/>
            <a:cs typeface="Times New Roman" panose="02020603050405020304" pitchFamily="18" charset="0"/>
          </a:endParaRPr>
        </a:p>
        <a:p>
          <a:r>
            <a:rPr lang="ar-JO" sz="2400" dirty="0">
              <a:solidFill>
                <a:schemeClr val="tx1"/>
              </a:solidFill>
              <a:latin typeface="Times New Roman" panose="02020603050405020304" pitchFamily="18" charset="0"/>
              <a:cs typeface="Times New Roman" panose="02020603050405020304" pitchFamily="18" charset="0"/>
            </a:rPr>
            <a:t>0.9</a:t>
          </a:r>
          <a:r>
            <a:rPr lang="en-US" sz="2400" dirty="0">
              <a:solidFill>
                <a:schemeClr val="tx1"/>
              </a:solidFill>
              <a:latin typeface="Times New Roman" panose="02020603050405020304" pitchFamily="18" charset="0"/>
              <a:cs typeface="Times New Roman" panose="02020603050405020304" pitchFamily="18" charset="0"/>
            </a:rPr>
            <a:t>3</a:t>
          </a:r>
          <a:r>
            <a:rPr lang="ar-JO" sz="2400"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 &gt; 0.90 </a:t>
          </a:r>
          <a:endParaRPr lang="en-US" sz="2400" dirty="0">
            <a:solidFill>
              <a:schemeClr val="tx1"/>
            </a:solidFill>
          </a:endParaRPr>
        </a:p>
      </dgm:t>
    </dgm:pt>
    <dgm:pt modelId="{F121ED55-3F54-4BA5-A57B-C391DB1E9839}" type="parTrans" cxnId="{B08F4C48-8ED7-48A2-98B9-1A5DC1134CF6}">
      <dgm:prSet/>
      <dgm:spPr/>
      <dgm:t>
        <a:bodyPr/>
        <a:lstStyle/>
        <a:p>
          <a:endParaRPr lang="en-US"/>
        </a:p>
      </dgm:t>
    </dgm:pt>
    <dgm:pt modelId="{88B93B3F-388F-4B40-BA07-8D2F42152E90}" type="sibTrans" cxnId="{B08F4C48-8ED7-48A2-98B9-1A5DC1134CF6}">
      <dgm:prSet/>
      <dgm:spPr/>
      <dgm:t>
        <a:bodyPr/>
        <a:lstStyle/>
        <a:p>
          <a:endParaRPr lang="en-US"/>
        </a:p>
      </dgm:t>
    </dgm:pt>
    <dgm:pt modelId="{1F8F4EB8-9396-4262-AF1D-B8E8C0BFE09A}">
      <dgm:prSet phldrT="[Text]" custT="1"/>
      <dgm:spPr/>
      <dgm:t>
        <a:bodyPr/>
        <a:lstStyle/>
        <a:p>
          <a:r>
            <a:rPr lang="en-US" sz="2400" dirty="0">
              <a:solidFill>
                <a:schemeClr val="tx1"/>
              </a:solidFill>
              <a:latin typeface="Times New Roman" panose="02020603050405020304" pitchFamily="18" charset="0"/>
              <a:cs typeface="Times New Roman" panose="02020603050405020304" pitchFamily="18" charset="0"/>
            </a:rPr>
            <a:t>Base shear check </a:t>
          </a:r>
        </a:p>
        <a:p>
          <a:r>
            <a:rPr lang="en-US" sz="2400" dirty="0">
              <a:solidFill>
                <a:schemeClr val="tx1"/>
              </a:solidFill>
              <a:latin typeface="Times New Roman" panose="02020603050405020304" pitchFamily="18" charset="0"/>
              <a:cs typeface="Times New Roman" panose="02020603050405020304" pitchFamily="18" charset="0"/>
            </a:rPr>
            <a:t>3964kN  &gt; 3723kN  </a:t>
          </a:r>
        </a:p>
        <a:p>
          <a:r>
            <a:rPr lang="en-US" sz="2400" dirty="0">
              <a:solidFill>
                <a:schemeClr val="tx1"/>
              </a:solidFill>
              <a:latin typeface="Times New Roman" panose="02020603050405020304" pitchFamily="18" charset="0"/>
              <a:cs typeface="Times New Roman" panose="02020603050405020304" pitchFamily="18" charset="0"/>
            </a:rPr>
            <a:t>3818kN &gt; 3723kN </a:t>
          </a:r>
        </a:p>
      </dgm:t>
    </dgm:pt>
    <dgm:pt modelId="{05623C27-63E7-4C6B-ACCC-31F28E803E5D}" type="parTrans" cxnId="{0E4A3398-A80F-41F6-BF83-55CEF5F503C7}">
      <dgm:prSet/>
      <dgm:spPr/>
      <dgm:t>
        <a:bodyPr/>
        <a:lstStyle/>
        <a:p>
          <a:endParaRPr lang="en-US"/>
        </a:p>
      </dgm:t>
    </dgm:pt>
    <dgm:pt modelId="{8AAD3366-1FB3-48E4-9204-4937A82CDA25}" type="sibTrans" cxnId="{0E4A3398-A80F-41F6-BF83-55CEF5F503C7}">
      <dgm:prSet/>
      <dgm:spPr/>
      <dgm:t>
        <a:bodyPr/>
        <a:lstStyle/>
        <a:p>
          <a:endParaRPr lang="en-US"/>
        </a:p>
      </dgm:t>
    </dgm:pt>
    <dgm:pt modelId="{B237B750-4826-4129-A163-573DB6DD73AD}" type="pres">
      <dgm:prSet presAssocID="{BDBF9A00-E56A-4F8E-AD8A-2445F070DEF7}" presName="diagram" presStyleCnt="0">
        <dgm:presLayoutVars>
          <dgm:dir/>
          <dgm:resizeHandles val="exact"/>
        </dgm:presLayoutVars>
      </dgm:prSet>
      <dgm:spPr/>
      <dgm:t>
        <a:bodyPr/>
        <a:lstStyle/>
        <a:p>
          <a:pPr rtl="1"/>
          <a:endParaRPr lang="ar-SA"/>
        </a:p>
      </dgm:t>
    </dgm:pt>
    <dgm:pt modelId="{B6551FC8-CA5A-4773-B346-468E4547E588}" type="pres">
      <dgm:prSet presAssocID="{0C9FFB5A-A410-4139-91CD-29CC8E13E032}" presName="node" presStyleLbl="node1" presStyleIdx="0" presStyleCnt="5" custLinFactNeighborX="-5991" custLinFactNeighborY="649">
        <dgm:presLayoutVars>
          <dgm:bulletEnabled val="1"/>
        </dgm:presLayoutVars>
      </dgm:prSet>
      <dgm:spPr/>
      <dgm:t>
        <a:bodyPr/>
        <a:lstStyle/>
        <a:p>
          <a:pPr rtl="1"/>
          <a:endParaRPr lang="ar-SA"/>
        </a:p>
      </dgm:t>
    </dgm:pt>
    <dgm:pt modelId="{F9BB3FC5-7562-4B5D-9530-7378726150BB}" type="pres">
      <dgm:prSet presAssocID="{C627D95C-8963-4017-909B-2B0DA615C9AA}" presName="sibTrans" presStyleCnt="0"/>
      <dgm:spPr/>
    </dgm:pt>
    <dgm:pt modelId="{1BCB0DD3-51BF-4936-8E89-6E7CDEAEB8ED}" type="pres">
      <dgm:prSet presAssocID="{1F03F137-3365-4BCB-883B-CBF6ED9B5075}" presName="node" presStyleLbl="node1" presStyleIdx="1" presStyleCnt="5">
        <dgm:presLayoutVars>
          <dgm:bulletEnabled val="1"/>
        </dgm:presLayoutVars>
      </dgm:prSet>
      <dgm:spPr/>
      <dgm:t>
        <a:bodyPr/>
        <a:lstStyle/>
        <a:p>
          <a:pPr rtl="1"/>
          <a:endParaRPr lang="ar-SA"/>
        </a:p>
      </dgm:t>
    </dgm:pt>
    <dgm:pt modelId="{FE47C400-4EDF-4CD2-BEE7-437E3E2B80F8}" type="pres">
      <dgm:prSet presAssocID="{85FD1C5E-25C3-49F4-8DCA-A8EDD6C97B85}" presName="sibTrans" presStyleCnt="0"/>
      <dgm:spPr/>
    </dgm:pt>
    <dgm:pt modelId="{8B7FD9B5-38E2-4A16-870F-AD4CB9BE2ECD}" type="pres">
      <dgm:prSet presAssocID="{274F168A-C23E-4E7D-BE1A-1A7CF577F76B}" presName="node" presStyleLbl="node1" presStyleIdx="2" presStyleCnt="5">
        <dgm:presLayoutVars>
          <dgm:bulletEnabled val="1"/>
        </dgm:presLayoutVars>
      </dgm:prSet>
      <dgm:spPr/>
      <dgm:t>
        <a:bodyPr/>
        <a:lstStyle/>
        <a:p>
          <a:pPr rtl="1"/>
          <a:endParaRPr lang="ar-SA"/>
        </a:p>
      </dgm:t>
    </dgm:pt>
    <dgm:pt modelId="{F4EAA7D7-BE40-4E53-AABE-B293D5ED1B13}" type="pres">
      <dgm:prSet presAssocID="{29297C97-0312-4229-91F1-EB723937ECC7}" presName="sibTrans" presStyleCnt="0"/>
      <dgm:spPr/>
    </dgm:pt>
    <dgm:pt modelId="{FE9EA348-CEE6-4420-AB47-A62195BA639C}" type="pres">
      <dgm:prSet presAssocID="{E67E8C07-3B3A-4E69-B27A-31D54BC500B4}" presName="node" presStyleLbl="node1" presStyleIdx="3" presStyleCnt="5">
        <dgm:presLayoutVars>
          <dgm:bulletEnabled val="1"/>
        </dgm:presLayoutVars>
      </dgm:prSet>
      <dgm:spPr/>
      <dgm:t>
        <a:bodyPr/>
        <a:lstStyle/>
        <a:p>
          <a:pPr rtl="1"/>
          <a:endParaRPr lang="ar-SA"/>
        </a:p>
      </dgm:t>
    </dgm:pt>
    <dgm:pt modelId="{DD2B50B4-D859-48D8-81C3-63CAEF1ACC24}" type="pres">
      <dgm:prSet presAssocID="{88B93B3F-388F-4B40-BA07-8D2F42152E90}" presName="sibTrans" presStyleCnt="0"/>
      <dgm:spPr/>
    </dgm:pt>
    <dgm:pt modelId="{F21D6463-70BB-47A3-A4B7-3C7F429C406C}" type="pres">
      <dgm:prSet presAssocID="{1F8F4EB8-9396-4262-AF1D-B8E8C0BFE09A}" presName="node" presStyleLbl="node1" presStyleIdx="4" presStyleCnt="5">
        <dgm:presLayoutVars>
          <dgm:bulletEnabled val="1"/>
        </dgm:presLayoutVars>
      </dgm:prSet>
      <dgm:spPr/>
      <dgm:t>
        <a:bodyPr/>
        <a:lstStyle/>
        <a:p>
          <a:pPr rtl="1"/>
          <a:endParaRPr lang="ar-SA"/>
        </a:p>
      </dgm:t>
    </dgm:pt>
  </dgm:ptLst>
  <dgm:cxnLst>
    <dgm:cxn modelId="{5BAA7E08-59ED-495C-8ED3-2EDF37525517}" type="presOf" srcId="{274F168A-C23E-4E7D-BE1A-1A7CF577F76B}" destId="{8B7FD9B5-38E2-4A16-870F-AD4CB9BE2ECD}" srcOrd="0" destOrd="0" presId="urn:microsoft.com/office/officeart/2005/8/layout/default"/>
    <dgm:cxn modelId="{0E4A3398-A80F-41F6-BF83-55CEF5F503C7}" srcId="{BDBF9A00-E56A-4F8E-AD8A-2445F070DEF7}" destId="{1F8F4EB8-9396-4262-AF1D-B8E8C0BFE09A}" srcOrd="4" destOrd="0" parTransId="{05623C27-63E7-4C6B-ACCC-31F28E803E5D}" sibTransId="{8AAD3366-1FB3-48E4-9204-4937A82CDA25}"/>
    <dgm:cxn modelId="{010A2EA7-B193-4ADF-AD99-3EDD1EA40E4A}" type="presOf" srcId="{1F8F4EB8-9396-4262-AF1D-B8E8C0BFE09A}" destId="{F21D6463-70BB-47A3-A4B7-3C7F429C406C}" srcOrd="0" destOrd="0" presId="urn:microsoft.com/office/officeart/2005/8/layout/default"/>
    <dgm:cxn modelId="{7999613A-CF68-4466-B8D6-43491B6846C5}" type="presOf" srcId="{BDBF9A00-E56A-4F8E-AD8A-2445F070DEF7}" destId="{B237B750-4826-4129-A163-573DB6DD73AD}" srcOrd="0" destOrd="0" presId="urn:microsoft.com/office/officeart/2005/8/layout/default"/>
    <dgm:cxn modelId="{BE00CDC0-C5CB-4350-8F5D-30DD77F6A877}" srcId="{BDBF9A00-E56A-4F8E-AD8A-2445F070DEF7}" destId="{0C9FFB5A-A410-4139-91CD-29CC8E13E032}" srcOrd="0" destOrd="0" parTransId="{DFAFDAF5-C516-4832-9624-382A0E420C36}" sibTransId="{C627D95C-8963-4017-909B-2B0DA615C9AA}"/>
    <dgm:cxn modelId="{476AF0B4-DA31-465B-9A44-6CEC9A597450}" srcId="{BDBF9A00-E56A-4F8E-AD8A-2445F070DEF7}" destId="{274F168A-C23E-4E7D-BE1A-1A7CF577F76B}" srcOrd="2" destOrd="0" parTransId="{2499D0F2-9147-490B-8072-353C984DC52B}" sibTransId="{29297C97-0312-4229-91F1-EB723937ECC7}"/>
    <dgm:cxn modelId="{A0079448-652A-4A7E-9817-8866B85FD1EF}" srcId="{BDBF9A00-E56A-4F8E-AD8A-2445F070DEF7}" destId="{1F03F137-3365-4BCB-883B-CBF6ED9B5075}" srcOrd="1" destOrd="0" parTransId="{29056AD2-5D72-4A7C-B750-EBCB29D8D705}" sibTransId="{85FD1C5E-25C3-49F4-8DCA-A8EDD6C97B85}"/>
    <dgm:cxn modelId="{B08F4C48-8ED7-48A2-98B9-1A5DC1134CF6}" srcId="{BDBF9A00-E56A-4F8E-AD8A-2445F070DEF7}" destId="{E67E8C07-3B3A-4E69-B27A-31D54BC500B4}" srcOrd="3" destOrd="0" parTransId="{F121ED55-3F54-4BA5-A57B-C391DB1E9839}" sibTransId="{88B93B3F-388F-4B40-BA07-8D2F42152E90}"/>
    <dgm:cxn modelId="{572D4936-6927-4AE7-9E13-EED3BBE1E1ED}" type="presOf" srcId="{1F03F137-3365-4BCB-883B-CBF6ED9B5075}" destId="{1BCB0DD3-51BF-4936-8E89-6E7CDEAEB8ED}" srcOrd="0" destOrd="0" presId="urn:microsoft.com/office/officeart/2005/8/layout/default"/>
    <dgm:cxn modelId="{3F6FDA68-CF6F-4874-835B-2CE1B45DC3F1}" type="presOf" srcId="{E67E8C07-3B3A-4E69-B27A-31D54BC500B4}" destId="{FE9EA348-CEE6-4420-AB47-A62195BA639C}" srcOrd="0" destOrd="0" presId="urn:microsoft.com/office/officeart/2005/8/layout/default"/>
    <dgm:cxn modelId="{D85CCB58-7A03-4635-B159-A8CC75F40DA1}" type="presOf" srcId="{0C9FFB5A-A410-4139-91CD-29CC8E13E032}" destId="{B6551FC8-CA5A-4773-B346-468E4547E588}" srcOrd="0" destOrd="0" presId="urn:microsoft.com/office/officeart/2005/8/layout/default"/>
    <dgm:cxn modelId="{E56AFB68-E766-47EE-AC4C-DA01DFAC6E21}" type="presParOf" srcId="{B237B750-4826-4129-A163-573DB6DD73AD}" destId="{B6551FC8-CA5A-4773-B346-468E4547E588}" srcOrd="0" destOrd="0" presId="urn:microsoft.com/office/officeart/2005/8/layout/default"/>
    <dgm:cxn modelId="{AF0A5682-77ED-44B8-BAAE-C4A0A51D2573}" type="presParOf" srcId="{B237B750-4826-4129-A163-573DB6DD73AD}" destId="{F9BB3FC5-7562-4B5D-9530-7378726150BB}" srcOrd="1" destOrd="0" presId="urn:microsoft.com/office/officeart/2005/8/layout/default"/>
    <dgm:cxn modelId="{7FF2A243-B028-453B-A400-60C50B2A6C5E}" type="presParOf" srcId="{B237B750-4826-4129-A163-573DB6DD73AD}" destId="{1BCB0DD3-51BF-4936-8E89-6E7CDEAEB8ED}" srcOrd="2" destOrd="0" presId="urn:microsoft.com/office/officeart/2005/8/layout/default"/>
    <dgm:cxn modelId="{C50616C2-009E-400B-966F-891277AB9C9D}" type="presParOf" srcId="{B237B750-4826-4129-A163-573DB6DD73AD}" destId="{FE47C400-4EDF-4CD2-BEE7-437E3E2B80F8}" srcOrd="3" destOrd="0" presId="urn:microsoft.com/office/officeart/2005/8/layout/default"/>
    <dgm:cxn modelId="{4B628DDA-43EB-4420-BC8B-71D4749F6291}" type="presParOf" srcId="{B237B750-4826-4129-A163-573DB6DD73AD}" destId="{8B7FD9B5-38E2-4A16-870F-AD4CB9BE2ECD}" srcOrd="4" destOrd="0" presId="urn:microsoft.com/office/officeart/2005/8/layout/default"/>
    <dgm:cxn modelId="{99D505DC-0F8A-4722-BEE4-F43549CCA427}" type="presParOf" srcId="{B237B750-4826-4129-A163-573DB6DD73AD}" destId="{F4EAA7D7-BE40-4E53-AABE-B293D5ED1B13}" srcOrd="5" destOrd="0" presId="urn:microsoft.com/office/officeart/2005/8/layout/default"/>
    <dgm:cxn modelId="{7D3863CD-FA84-498C-A3FF-D1C2B559194B}" type="presParOf" srcId="{B237B750-4826-4129-A163-573DB6DD73AD}" destId="{FE9EA348-CEE6-4420-AB47-A62195BA639C}" srcOrd="6" destOrd="0" presId="urn:microsoft.com/office/officeart/2005/8/layout/default"/>
    <dgm:cxn modelId="{FDD6C170-471C-470A-8981-1F6A628AA56A}" type="presParOf" srcId="{B237B750-4826-4129-A163-573DB6DD73AD}" destId="{DD2B50B4-D859-48D8-81C3-63CAEF1ACC24}" srcOrd="7" destOrd="0" presId="urn:microsoft.com/office/officeart/2005/8/layout/default"/>
    <dgm:cxn modelId="{0646B844-B882-4783-9978-C3174B188E8F}" type="presParOf" srcId="{B237B750-4826-4129-A163-573DB6DD73AD}" destId="{F21D6463-70BB-47A3-A4B7-3C7F429C406C}"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551FC8-CA5A-4773-B346-468E4547E588}">
      <dsp:nvSpPr>
        <dsp:cNvPr id="0" name=""/>
        <dsp:cNvSpPr/>
      </dsp:nvSpPr>
      <dsp:spPr>
        <a:xfrm>
          <a:off x="0" y="533406"/>
          <a:ext cx="2594609" cy="1556766"/>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latin typeface="Times New Roman" panose="02020603050405020304" pitchFamily="18" charset="0"/>
              <a:cs typeface="Times New Roman" panose="02020603050405020304" pitchFamily="18" charset="0"/>
            </a:rPr>
            <a:t>Period Check </a:t>
          </a:r>
        </a:p>
        <a:p>
          <a:pPr lvl="0" algn="ctr" defTabSz="889000">
            <a:lnSpc>
              <a:spcPct val="90000"/>
            </a:lnSpc>
            <a:spcBef>
              <a:spcPct val="0"/>
            </a:spcBef>
            <a:spcAft>
              <a:spcPct val="35000"/>
            </a:spcAft>
          </a:pPr>
          <a:r>
            <a:rPr lang="en-US" sz="2000" kern="1200" dirty="0">
              <a:solidFill>
                <a:schemeClr val="tx1"/>
              </a:solidFill>
              <a:latin typeface="Times New Roman" panose="02020603050405020304" pitchFamily="18" charset="0"/>
              <a:cs typeface="Times New Roman" panose="02020603050405020304" pitchFamily="18" charset="0"/>
            </a:rPr>
            <a:t>0.49 &lt; 0.56 sec  </a:t>
          </a:r>
        </a:p>
        <a:p>
          <a:pPr lvl="0" algn="ctr" defTabSz="889000">
            <a:lnSpc>
              <a:spcPct val="90000"/>
            </a:lnSpc>
            <a:spcBef>
              <a:spcPct val="0"/>
            </a:spcBef>
            <a:spcAft>
              <a:spcPct val="35000"/>
            </a:spcAft>
          </a:pPr>
          <a:endParaRPr lang="en-US" sz="2600" kern="1200" dirty="0"/>
        </a:p>
      </dsp:txBody>
      <dsp:txXfrm>
        <a:off x="0" y="533406"/>
        <a:ext cx="2594609" cy="1556766"/>
      </dsp:txXfrm>
    </dsp:sp>
    <dsp:sp modelId="{1BCB0DD3-51BF-4936-8E89-6E7CDEAEB8ED}">
      <dsp:nvSpPr>
        <dsp:cNvPr id="0" name=""/>
        <dsp:cNvSpPr/>
      </dsp:nvSpPr>
      <dsp:spPr>
        <a:xfrm>
          <a:off x="2854071" y="523303"/>
          <a:ext cx="2594609" cy="1556766"/>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a:solidFill>
                <a:schemeClr val="tx1"/>
              </a:solidFill>
              <a:latin typeface="Times New Roman" panose="02020603050405020304" pitchFamily="18" charset="0"/>
              <a:cs typeface="Times New Roman" panose="02020603050405020304" pitchFamily="18" charset="0"/>
            </a:rPr>
            <a:t>Drift Check</a:t>
          </a:r>
        </a:p>
        <a:p>
          <a:pPr lvl="0" algn="ctr" defTabSz="1066800">
            <a:lnSpc>
              <a:spcPct val="90000"/>
            </a:lnSpc>
            <a:spcBef>
              <a:spcPct val="0"/>
            </a:spcBef>
            <a:spcAft>
              <a:spcPct val="35000"/>
            </a:spcAft>
          </a:pPr>
          <a:r>
            <a:rPr lang="en-US" sz="2400" kern="1200" dirty="0">
              <a:solidFill>
                <a:schemeClr val="tx1"/>
              </a:solidFill>
              <a:latin typeface="Times New Roman" panose="02020603050405020304" pitchFamily="18" charset="0"/>
              <a:cs typeface="Times New Roman" panose="02020603050405020304" pitchFamily="18" charset="0"/>
            </a:rPr>
            <a:t>33mm &lt; 36 mm  </a:t>
          </a:r>
        </a:p>
      </dsp:txBody>
      <dsp:txXfrm>
        <a:off x="2854071" y="523303"/>
        <a:ext cx="2594609" cy="1556766"/>
      </dsp:txXfrm>
    </dsp:sp>
    <dsp:sp modelId="{8B7FD9B5-38E2-4A16-870F-AD4CB9BE2ECD}">
      <dsp:nvSpPr>
        <dsp:cNvPr id="0" name=""/>
        <dsp:cNvSpPr/>
      </dsp:nvSpPr>
      <dsp:spPr>
        <a:xfrm>
          <a:off x="5708141" y="523303"/>
          <a:ext cx="2594609" cy="1556766"/>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a:solidFill>
                <a:schemeClr val="tx1"/>
              </a:solidFill>
              <a:latin typeface="Times New Roman" panose="02020603050405020304" pitchFamily="18" charset="0"/>
              <a:cs typeface="Times New Roman" panose="02020603050405020304" pitchFamily="18" charset="0"/>
            </a:rPr>
            <a:t>Deflection check </a:t>
          </a:r>
        </a:p>
        <a:p>
          <a:pPr lvl="0" algn="ctr" defTabSz="1066800">
            <a:lnSpc>
              <a:spcPct val="90000"/>
            </a:lnSpc>
            <a:spcBef>
              <a:spcPct val="0"/>
            </a:spcBef>
            <a:spcAft>
              <a:spcPct val="35000"/>
            </a:spcAft>
          </a:pPr>
          <a:r>
            <a:rPr lang="en-US" sz="2400" kern="1200" dirty="0">
              <a:solidFill>
                <a:schemeClr val="tx1"/>
              </a:solidFill>
              <a:latin typeface="Times New Roman" panose="02020603050405020304" pitchFamily="18" charset="0"/>
              <a:cs typeface="Times New Roman" panose="02020603050405020304" pitchFamily="18" charset="0"/>
            </a:rPr>
            <a:t>20mm &lt; 40mm  </a:t>
          </a:r>
        </a:p>
      </dsp:txBody>
      <dsp:txXfrm>
        <a:off x="5708141" y="523303"/>
        <a:ext cx="2594609" cy="1556766"/>
      </dsp:txXfrm>
    </dsp:sp>
    <dsp:sp modelId="{FE9EA348-CEE6-4420-AB47-A62195BA639C}">
      <dsp:nvSpPr>
        <dsp:cNvPr id="0" name=""/>
        <dsp:cNvSpPr/>
      </dsp:nvSpPr>
      <dsp:spPr>
        <a:xfrm>
          <a:off x="1427035" y="2339530"/>
          <a:ext cx="2594609" cy="1556766"/>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a:solidFill>
                <a:schemeClr val="tx1"/>
              </a:solidFill>
              <a:latin typeface="Times New Roman" panose="02020603050405020304" pitchFamily="18" charset="0"/>
              <a:cs typeface="Times New Roman" panose="02020603050405020304" pitchFamily="18" charset="0"/>
            </a:rPr>
            <a:t>Modal participating mass ratio check</a:t>
          </a:r>
          <a:endParaRPr lang="ar-JO" sz="2400" kern="1200" dirty="0">
            <a:solidFill>
              <a:schemeClr val="tx1"/>
            </a:solidFill>
            <a:latin typeface="Times New Roman" panose="02020603050405020304" pitchFamily="18" charset="0"/>
            <a:cs typeface="Times New Roman" panose="02020603050405020304" pitchFamily="18" charset="0"/>
          </a:endParaRPr>
        </a:p>
        <a:p>
          <a:pPr lvl="0" algn="ctr" defTabSz="1066800">
            <a:lnSpc>
              <a:spcPct val="90000"/>
            </a:lnSpc>
            <a:spcBef>
              <a:spcPct val="0"/>
            </a:spcBef>
            <a:spcAft>
              <a:spcPct val="35000"/>
            </a:spcAft>
          </a:pPr>
          <a:r>
            <a:rPr lang="ar-JO" sz="2400" kern="1200" dirty="0">
              <a:solidFill>
                <a:schemeClr val="tx1"/>
              </a:solidFill>
              <a:latin typeface="Times New Roman" panose="02020603050405020304" pitchFamily="18" charset="0"/>
              <a:cs typeface="Times New Roman" panose="02020603050405020304" pitchFamily="18" charset="0"/>
            </a:rPr>
            <a:t>0.9</a:t>
          </a:r>
          <a:r>
            <a:rPr lang="en-US" sz="2400" kern="1200" dirty="0">
              <a:solidFill>
                <a:schemeClr val="tx1"/>
              </a:solidFill>
              <a:latin typeface="Times New Roman" panose="02020603050405020304" pitchFamily="18" charset="0"/>
              <a:cs typeface="Times New Roman" panose="02020603050405020304" pitchFamily="18" charset="0"/>
            </a:rPr>
            <a:t>3</a:t>
          </a:r>
          <a:r>
            <a:rPr lang="ar-JO" sz="2400" kern="1200" dirty="0">
              <a:solidFill>
                <a:schemeClr val="tx1"/>
              </a:solidFill>
              <a:latin typeface="Times New Roman" panose="02020603050405020304" pitchFamily="18" charset="0"/>
              <a:cs typeface="Times New Roman" panose="02020603050405020304" pitchFamily="18" charset="0"/>
            </a:rPr>
            <a:t> </a:t>
          </a:r>
          <a:r>
            <a:rPr lang="en-US" sz="2400" kern="1200" dirty="0">
              <a:solidFill>
                <a:schemeClr val="tx1"/>
              </a:solidFill>
              <a:latin typeface="Times New Roman" panose="02020603050405020304" pitchFamily="18" charset="0"/>
              <a:cs typeface="Times New Roman" panose="02020603050405020304" pitchFamily="18" charset="0"/>
            </a:rPr>
            <a:t> &gt; 0.90 </a:t>
          </a:r>
          <a:endParaRPr lang="en-US" sz="2400" kern="1200" dirty="0">
            <a:solidFill>
              <a:schemeClr val="tx1"/>
            </a:solidFill>
          </a:endParaRPr>
        </a:p>
      </dsp:txBody>
      <dsp:txXfrm>
        <a:off x="1427035" y="2339530"/>
        <a:ext cx="2594609" cy="1556766"/>
      </dsp:txXfrm>
    </dsp:sp>
    <dsp:sp modelId="{F21D6463-70BB-47A3-A4B7-3C7F429C406C}">
      <dsp:nvSpPr>
        <dsp:cNvPr id="0" name=""/>
        <dsp:cNvSpPr/>
      </dsp:nvSpPr>
      <dsp:spPr>
        <a:xfrm>
          <a:off x="4281106" y="2339530"/>
          <a:ext cx="2594609" cy="1556766"/>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a:solidFill>
                <a:schemeClr val="tx1"/>
              </a:solidFill>
              <a:latin typeface="Times New Roman" panose="02020603050405020304" pitchFamily="18" charset="0"/>
              <a:cs typeface="Times New Roman" panose="02020603050405020304" pitchFamily="18" charset="0"/>
            </a:rPr>
            <a:t>Base shear check </a:t>
          </a:r>
        </a:p>
        <a:p>
          <a:pPr lvl="0" algn="ctr" defTabSz="1066800">
            <a:lnSpc>
              <a:spcPct val="90000"/>
            </a:lnSpc>
            <a:spcBef>
              <a:spcPct val="0"/>
            </a:spcBef>
            <a:spcAft>
              <a:spcPct val="35000"/>
            </a:spcAft>
          </a:pPr>
          <a:r>
            <a:rPr lang="en-US" sz="2400" kern="1200" dirty="0">
              <a:solidFill>
                <a:schemeClr val="tx1"/>
              </a:solidFill>
              <a:latin typeface="Times New Roman" panose="02020603050405020304" pitchFamily="18" charset="0"/>
              <a:cs typeface="Times New Roman" panose="02020603050405020304" pitchFamily="18" charset="0"/>
            </a:rPr>
            <a:t>3964kN  &gt; 3723kN  </a:t>
          </a:r>
        </a:p>
        <a:p>
          <a:pPr lvl="0" algn="ctr" defTabSz="1066800">
            <a:lnSpc>
              <a:spcPct val="90000"/>
            </a:lnSpc>
            <a:spcBef>
              <a:spcPct val="0"/>
            </a:spcBef>
            <a:spcAft>
              <a:spcPct val="35000"/>
            </a:spcAft>
          </a:pPr>
          <a:r>
            <a:rPr lang="en-US" sz="2400" kern="1200" dirty="0">
              <a:solidFill>
                <a:schemeClr val="tx1"/>
              </a:solidFill>
              <a:latin typeface="Times New Roman" panose="02020603050405020304" pitchFamily="18" charset="0"/>
              <a:cs typeface="Times New Roman" panose="02020603050405020304" pitchFamily="18" charset="0"/>
            </a:rPr>
            <a:t>3818kN &gt; 3723kN </a:t>
          </a:r>
        </a:p>
      </dsp:txBody>
      <dsp:txXfrm>
        <a:off x="4281106" y="2339530"/>
        <a:ext cx="2594609" cy="155676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F836091A-476B-4046-A135-76149257FE1D}" type="datetimeFigureOut">
              <a:rPr lang="en-US" smtClean="0"/>
              <a:t>5/15/2018</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4DF8D7E3-5665-47D3-9952-E330246464DB}" type="slidenum">
              <a:rPr lang="en-US" smtClean="0"/>
              <a:t>‹#›</a:t>
            </a:fld>
            <a:endParaRPr lang="en-US"/>
          </a:p>
        </p:txBody>
      </p:sp>
    </p:spTree>
    <p:extLst>
      <p:ext uri="{BB962C8B-B14F-4D97-AF65-F5344CB8AC3E}">
        <p14:creationId xmlns:p14="http://schemas.microsoft.com/office/powerpoint/2010/main" val="143042829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4886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A3A9F866-C7F0-43A0-BDAE-4DD3733FB533}" type="datetime1">
              <a:rPr lang="en-US" smtClean="0"/>
              <a:t>5/16/2018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30BBC985-F9D3-4DAE-9E5E-5FB4F7DA3D6F}" type="datetime1">
              <a:rPr lang="en-US" smtClean="0"/>
              <a:t>5/16/2018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E25040A0-90FA-4003-B4A1-4BB7F80B46C6}" type="datetime1">
              <a:rPr lang="en-US" smtClean="0"/>
              <a:t>5/16/2018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تحرير أنماط النص الرئيسي</a:t>
            </a:r>
          </a:p>
        </p:txBody>
      </p:sp>
      <p:sp>
        <p:nvSpPr>
          <p:cNvPr id="5" name="Date Placeholder 4"/>
          <p:cNvSpPr>
            <a:spLocks noGrp="1"/>
          </p:cNvSpPr>
          <p:nvPr>
            <p:ph type="dt" sz="half" idx="10"/>
          </p:nvPr>
        </p:nvSpPr>
        <p:spPr/>
        <p:txBody>
          <a:bodyPr/>
          <a:lstStyle/>
          <a:p>
            <a:fld id="{DDE47CE1-FF74-4749-B06E-A5D9E825AD4D}" type="datetime1">
              <a:rPr lang="en-US" smtClean="0"/>
              <a:t>5/16/2018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تحرير أنماط النص الرئيسي</a:t>
            </a:r>
          </a:p>
        </p:txBody>
      </p:sp>
      <p:sp>
        <p:nvSpPr>
          <p:cNvPr id="5" name="Date Placeholder 4"/>
          <p:cNvSpPr>
            <a:spLocks noGrp="1"/>
          </p:cNvSpPr>
          <p:nvPr>
            <p:ph type="dt" sz="half" idx="10"/>
          </p:nvPr>
        </p:nvSpPr>
        <p:spPr/>
        <p:txBody>
          <a:bodyPr/>
          <a:lstStyle/>
          <a:p>
            <a:fld id="{B86BC189-94DB-401D-ACBF-0C9D24ABA1E9}" type="datetime1">
              <a:rPr lang="en-US" smtClean="0"/>
              <a:t>5/16/2018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تحرير أنماط النص الرئيسي</a:t>
            </a:r>
          </a:p>
        </p:txBody>
      </p:sp>
      <p:sp>
        <p:nvSpPr>
          <p:cNvPr id="5" name="Date Placeholder 4"/>
          <p:cNvSpPr>
            <a:spLocks noGrp="1"/>
          </p:cNvSpPr>
          <p:nvPr>
            <p:ph type="dt" sz="half" idx="10"/>
          </p:nvPr>
        </p:nvSpPr>
        <p:spPr/>
        <p:txBody>
          <a:bodyPr/>
          <a:lstStyle/>
          <a:p>
            <a:fld id="{BDFAB7BD-2E58-4F91-962E-EB3FDEE67D3A}" type="datetime1">
              <a:rPr lang="en-US" smtClean="0"/>
              <a:t>5/16/2018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8F48D28-EDDB-4789-A37E-23BB1AB555F7}" type="datetime1">
              <a:rPr lang="en-US" smtClean="0"/>
              <a:t>5/16/2018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2740A2C-F1A2-42F6-A95E-FEC0D833705E}" type="datetime1">
              <a:rPr lang="en-US" smtClean="0"/>
              <a:t>5/16/2018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DEDC82E-E90C-41F0-8008-D98520252588}" type="datetime1">
              <a:rPr lang="en-US" smtClean="0"/>
              <a:t>5/16/2018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A521989A-2439-4228-9D1B-77021A1A5886}" type="datetime1">
              <a:rPr lang="en-US" smtClean="0"/>
              <a:t>5/16/2018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23BEBC4-FAAB-4CCD-B9C6-57D6BBBE2EEA}" type="datetime1">
              <a:rPr lang="en-US" smtClean="0"/>
              <a:t>5/16/2018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AFEE1E59-3617-42AB-AD1F-1CFF3D538D60}" type="datetime1">
              <a:rPr lang="en-US" smtClean="0"/>
              <a:t>5/16/2018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FC90000D-7B6A-4DA0-8F32-F98CFB7AC74D}" type="datetime1">
              <a:rPr lang="en-US" smtClean="0"/>
              <a:t>5/16/2018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223A36-505F-4EAE-8511-8DEC93FFFC02}" type="datetime1">
              <a:rPr lang="en-US" smtClean="0"/>
              <a:t>5/16/2018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28ECD01E-BDB6-4DFF-9C8D-77D48FB106F8}" type="datetime1">
              <a:rPr lang="en-US" smtClean="0"/>
              <a:t>5/16/2018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E2B30733-FF15-4F0F-91AF-3E1B1F7E4546}" type="datetime1">
              <a:rPr lang="en-US" smtClean="0"/>
              <a:t>5/16/2018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C27B176-ED1C-44A4-A3BA-C5EF8E651E8A}" type="datetime1">
              <a:rPr lang="en-US" smtClean="0"/>
              <a:t>5/16/2018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48.png"/></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6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5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image" Target="../media/image61.JP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63.JP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5" Type="http://schemas.openxmlformats.org/officeDocument/2006/relationships/image" Target="../media/image68.JPG"/><Relationship Id="rId4" Type="http://schemas.openxmlformats.org/officeDocument/2006/relationships/image" Target="../media/image67.png"/></Relationships>
</file>

<file path=ppt/slides/_rels/slide73.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75.emf"/><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150915" y="2370990"/>
            <a:ext cx="8631781" cy="2052782"/>
          </a:xfrm>
        </p:spPr>
        <p:txBody>
          <a:bodyPr>
            <a:noAutofit/>
          </a:bodyPr>
          <a:lstStyle/>
          <a:p>
            <a:pPr algn="ctr"/>
            <a:r>
              <a:rPr lang="en-US" sz="3400" b="1" dirty="0" smtClean="0"/>
              <a:t>Redesign  </a:t>
            </a:r>
            <a:r>
              <a:rPr lang="en-US" sz="3400" b="1" dirty="0" smtClean="0"/>
              <a:t>The  </a:t>
            </a:r>
            <a:r>
              <a:rPr lang="en-US" sz="3400" b="1" dirty="0"/>
              <a:t>Directorate of Education in "</a:t>
            </a:r>
            <a:r>
              <a:rPr lang="en-US" sz="3400" b="1" dirty="0" err="1"/>
              <a:t>Hiwarra</a:t>
            </a:r>
            <a:r>
              <a:rPr lang="en-US" sz="3400" b="1" dirty="0"/>
              <a:t>" –Southern </a:t>
            </a:r>
            <a:r>
              <a:rPr lang="en-US" sz="3400" b="1" dirty="0" smtClean="0"/>
              <a:t>Nablus. </a:t>
            </a:r>
            <a:r>
              <a:rPr lang="en-US" sz="3400" dirty="0"/>
              <a:t/>
            </a:r>
            <a:br>
              <a:rPr lang="en-US" sz="3400" dirty="0"/>
            </a:br>
            <a:endParaRPr lang="en-US" sz="3400" dirty="0"/>
          </a:p>
        </p:txBody>
      </p:sp>
      <p:sp>
        <p:nvSpPr>
          <p:cNvPr id="3" name="عنوان فرعي 2"/>
          <p:cNvSpPr>
            <a:spLocks noGrp="1"/>
          </p:cNvSpPr>
          <p:nvPr>
            <p:ph type="subTitle" idx="1"/>
          </p:nvPr>
        </p:nvSpPr>
        <p:spPr>
          <a:xfrm>
            <a:off x="5480459" y="5731717"/>
            <a:ext cx="6580912" cy="1126283"/>
          </a:xfrm>
        </p:spPr>
        <p:txBody>
          <a:bodyPr/>
          <a:lstStyle/>
          <a:p>
            <a:pPr algn="ctr"/>
            <a:r>
              <a:rPr lang="en-US" sz="2400" b="1" dirty="0"/>
              <a:t>Nablus – Palestine </a:t>
            </a:r>
            <a:r>
              <a:rPr lang="en-US" sz="2400" b="1" dirty="0" smtClean="0"/>
              <a:t>2018.</a:t>
            </a:r>
            <a:endParaRPr lang="en-US" sz="2400" dirty="0"/>
          </a:p>
          <a:p>
            <a:pPr algn="ctr"/>
            <a:endParaRPr lang="en-US" dirty="0"/>
          </a:p>
        </p:txBody>
      </p:sp>
      <p:pic>
        <p:nvPicPr>
          <p:cNvPr id="4" name="Picture 11" descr="http://www.ramallah.city/uploads/images/2015/10/1904131_914215688648696_6597140413504111364_n.png"/>
          <p:cNvPicPr>
            <a:picLocks noChangeAspect="1" noChangeArrowheads="1"/>
          </p:cNvPicPr>
          <p:nvPr/>
        </p:nvPicPr>
        <p:blipFill>
          <a:blip r:embed="rId2"/>
          <a:srcRect/>
          <a:stretch>
            <a:fillRect/>
          </a:stretch>
        </p:blipFill>
        <p:spPr bwMode="auto">
          <a:xfrm>
            <a:off x="563794" y="172111"/>
            <a:ext cx="2824783" cy="2552488"/>
          </a:xfrm>
          <a:prstGeom prst="ellipse">
            <a:avLst/>
          </a:prstGeom>
          <a:noFill/>
        </p:spPr>
      </p:pic>
      <p:sp>
        <p:nvSpPr>
          <p:cNvPr id="5" name="مستطيل 4"/>
          <p:cNvSpPr/>
          <p:nvPr/>
        </p:nvSpPr>
        <p:spPr>
          <a:xfrm>
            <a:off x="2892188" y="844893"/>
            <a:ext cx="9778783" cy="1384995"/>
          </a:xfrm>
          <a:prstGeom prst="rect">
            <a:avLst/>
          </a:prstGeom>
        </p:spPr>
        <p:txBody>
          <a:bodyPr wrap="square">
            <a:spAutoFit/>
          </a:bodyPr>
          <a:lstStyle/>
          <a:p>
            <a:pPr algn="ctr"/>
            <a:r>
              <a:rPr lang="en-US" sz="2800" b="1" dirty="0">
                <a:latin typeface="+mj-lt"/>
                <a:cs typeface="Times New Roman" panose="02020603050405020304" pitchFamily="18" charset="0"/>
              </a:rPr>
              <a:t>An-</a:t>
            </a:r>
            <a:r>
              <a:rPr lang="en-US" sz="2800" b="1" dirty="0" err="1">
                <a:latin typeface="+mj-lt"/>
                <a:cs typeface="Times New Roman" panose="02020603050405020304" pitchFamily="18" charset="0"/>
              </a:rPr>
              <a:t>Najah</a:t>
            </a:r>
            <a:r>
              <a:rPr lang="en-US" sz="2800" b="1" dirty="0">
                <a:latin typeface="+mj-lt"/>
                <a:cs typeface="Times New Roman" panose="02020603050405020304" pitchFamily="18" charset="0"/>
              </a:rPr>
              <a:t> National University </a:t>
            </a:r>
            <a:r>
              <a:rPr lang="en-US" sz="2800" dirty="0">
                <a:latin typeface="+mj-lt"/>
                <a:cs typeface="Times New Roman" panose="02020603050405020304" pitchFamily="18" charset="0"/>
              </a:rPr>
              <a:t/>
            </a:r>
            <a:br>
              <a:rPr lang="en-US" sz="2800" dirty="0">
                <a:latin typeface="+mj-lt"/>
                <a:cs typeface="Times New Roman" panose="02020603050405020304" pitchFamily="18" charset="0"/>
              </a:rPr>
            </a:br>
            <a:r>
              <a:rPr lang="en-US" sz="2800" b="1" dirty="0">
                <a:latin typeface="+mj-lt"/>
                <a:cs typeface="Times New Roman" panose="02020603050405020304" pitchFamily="18" charset="0"/>
              </a:rPr>
              <a:t>Faculty of Engineering &amp; Information Technology </a:t>
            </a:r>
            <a:r>
              <a:rPr lang="en-US" sz="2800" dirty="0">
                <a:latin typeface="+mj-lt"/>
                <a:cs typeface="Times New Roman" panose="02020603050405020304" pitchFamily="18" charset="0"/>
              </a:rPr>
              <a:t/>
            </a:r>
            <a:br>
              <a:rPr lang="en-US" sz="2800" dirty="0">
                <a:latin typeface="+mj-lt"/>
                <a:cs typeface="Times New Roman" panose="02020603050405020304" pitchFamily="18" charset="0"/>
              </a:rPr>
            </a:br>
            <a:r>
              <a:rPr lang="en-US" sz="2800" b="1" dirty="0">
                <a:latin typeface="+mj-lt"/>
                <a:cs typeface="Times New Roman" panose="02020603050405020304" pitchFamily="18" charset="0"/>
              </a:rPr>
              <a:t>Building Engineering </a:t>
            </a:r>
            <a:r>
              <a:rPr lang="en-US" sz="2800" b="1" dirty="0" smtClean="0">
                <a:latin typeface="+mj-lt"/>
                <a:cs typeface="Times New Roman" panose="02020603050405020304" pitchFamily="18" charset="0"/>
              </a:rPr>
              <a:t>Department</a:t>
            </a:r>
            <a:endParaRPr lang="en-US" sz="2800" dirty="0">
              <a:latin typeface="+mj-lt"/>
            </a:endParaRPr>
          </a:p>
        </p:txBody>
      </p:sp>
      <p:sp>
        <p:nvSpPr>
          <p:cNvPr id="6" name="عنصر نائب لرقم الشريحة 5"/>
          <p:cNvSpPr>
            <a:spLocks noGrp="1"/>
          </p:cNvSpPr>
          <p:nvPr>
            <p:ph type="sldNum" sz="quarter" idx="12"/>
          </p:nvPr>
        </p:nvSpPr>
        <p:spPr/>
        <p:txBody>
          <a:bodyPr/>
          <a:lstStyle/>
          <a:p>
            <a:fld id="{D57F1E4F-1CFF-5643-939E-217C01CDF565}" type="slidenum">
              <a:rPr lang="en-US" smtClean="0"/>
              <a:pPr/>
              <a:t>1</a:t>
            </a:fld>
            <a:endParaRPr lang="en-US" dirty="0"/>
          </a:p>
        </p:txBody>
      </p:sp>
      <p:sp>
        <p:nvSpPr>
          <p:cNvPr id="8" name="مستطيل 7"/>
          <p:cNvSpPr/>
          <p:nvPr/>
        </p:nvSpPr>
        <p:spPr>
          <a:xfrm>
            <a:off x="2351315" y="4032544"/>
            <a:ext cx="2782388" cy="2308324"/>
          </a:xfrm>
          <a:prstGeom prst="rect">
            <a:avLst/>
          </a:prstGeom>
        </p:spPr>
        <p:txBody>
          <a:bodyPr wrap="square">
            <a:spAutoFit/>
          </a:bodyPr>
          <a:lstStyle/>
          <a:p>
            <a:pPr>
              <a:lnSpc>
                <a:spcPct val="150000"/>
              </a:lnSpc>
              <a:spcAft>
                <a:spcPts val="0"/>
              </a:spcAft>
            </a:pPr>
            <a:r>
              <a:rPr lang="en-US" sz="2400" b="1" dirty="0">
                <a:solidFill>
                  <a:srgbClr val="7030A0"/>
                </a:solidFill>
                <a:latin typeface="Times New Roman" panose="02020603050405020304" pitchFamily="18" charset="0"/>
                <a:ea typeface="Calibri" panose="020F0502020204030204" pitchFamily="34" charset="0"/>
              </a:rPr>
              <a:t>Prepared by:</a:t>
            </a:r>
            <a:endParaRPr lang="en-US" sz="1600" b="1" dirty="0">
              <a:solidFill>
                <a:srgbClr val="7030A0"/>
              </a:solidFill>
              <a:latin typeface="Times New Roman" panose="02020603050405020304" pitchFamily="18" charset="0"/>
              <a:ea typeface="Calibri" panose="020F0502020204030204" pitchFamily="34" charset="0"/>
            </a:endParaRPr>
          </a:p>
          <a:p>
            <a:pPr marL="342900" indent="-342900">
              <a:lnSpc>
                <a:spcPct val="150000"/>
              </a:lnSpc>
              <a:spcAft>
                <a:spcPts val="0"/>
              </a:spcAft>
              <a:buFont typeface="Arial" panose="020B0604020202020204" pitchFamily="34" charset="0"/>
              <a:buChar char="•"/>
            </a:pPr>
            <a:r>
              <a:rPr lang="en-US" sz="2400" b="1" dirty="0" err="1">
                <a:solidFill>
                  <a:srgbClr val="7030A0"/>
                </a:solidFill>
                <a:latin typeface="Times New Roman" panose="02020603050405020304" pitchFamily="18" charset="0"/>
                <a:ea typeface="Calibri" panose="020F0502020204030204" pitchFamily="34" charset="0"/>
              </a:rPr>
              <a:t>Taher</a:t>
            </a:r>
            <a:r>
              <a:rPr lang="en-US" sz="2400" b="1" dirty="0">
                <a:solidFill>
                  <a:srgbClr val="7030A0"/>
                </a:solidFill>
                <a:latin typeface="Times New Roman" panose="02020603050405020304" pitchFamily="18" charset="0"/>
                <a:ea typeface="Calibri" panose="020F0502020204030204" pitchFamily="34" charset="0"/>
              </a:rPr>
              <a:t> </a:t>
            </a:r>
            <a:r>
              <a:rPr lang="en-US" sz="2400" b="1" dirty="0" err="1">
                <a:solidFill>
                  <a:srgbClr val="7030A0"/>
                </a:solidFill>
                <a:latin typeface="Times New Roman" panose="02020603050405020304" pitchFamily="18" charset="0"/>
                <a:ea typeface="Calibri" panose="020F0502020204030204" pitchFamily="34" charset="0"/>
              </a:rPr>
              <a:t>Eid</a:t>
            </a:r>
            <a:endParaRPr lang="en-US" sz="1600" b="1" dirty="0">
              <a:solidFill>
                <a:srgbClr val="7030A0"/>
              </a:solidFill>
              <a:latin typeface="Times New Roman" panose="02020603050405020304" pitchFamily="18" charset="0"/>
              <a:ea typeface="Calibri" panose="020F0502020204030204" pitchFamily="34" charset="0"/>
            </a:endParaRPr>
          </a:p>
          <a:p>
            <a:pPr marL="342900" indent="-342900">
              <a:lnSpc>
                <a:spcPct val="150000"/>
              </a:lnSpc>
              <a:spcAft>
                <a:spcPts val="0"/>
              </a:spcAft>
              <a:buFont typeface="Arial" panose="020B0604020202020204" pitchFamily="34" charset="0"/>
              <a:buChar char="•"/>
            </a:pPr>
            <a:r>
              <a:rPr lang="en-US" sz="2400" b="1" dirty="0">
                <a:solidFill>
                  <a:srgbClr val="7030A0"/>
                </a:solidFill>
                <a:latin typeface="Times New Roman" panose="02020603050405020304" pitchFamily="18" charset="0"/>
                <a:ea typeface="Calibri" panose="020F0502020204030204" pitchFamily="34" charset="0"/>
              </a:rPr>
              <a:t> </a:t>
            </a:r>
            <a:r>
              <a:rPr lang="en-US" sz="2400" b="1" dirty="0" err="1">
                <a:solidFill>
                  <a:srgbClr val="7030A0"/>
                </a:solidFill>
                <a:latin typeface="Times New Roman" panose="02020603050405020304" pitchFamily="18" charset="0"/>
                <a:ea typeface="Calibri" panose="020F0502020204030204" pitchFamily="34" charset="0"/>
              </a:rPr>
              <a:t>Akram</a:t>
            </a:r>
            <a:r>
              <a:rPr lang="en-US" sz="2400" b="1" dirty="0">
                <a:solidFill>
                  <a:srgbClr val="7030A0"/>
                </a:solidFill>
                <a:latin typeface="Times New Roman" panose="02020603050405020304" pitchFamily="18" charset="0"/>
                <a:ea typeface="Calibri" panose="020F0502020204030204" pitchFamily="34" charset="0"/>
              </a:rPr>
              <a:t> </a:t>
            </a:r>
            <a:r>
              <a:rPr lang="en-US" sz="2400" b="1" dirty="0" err="1">
                <a:solidFill>
                  <a:srgbClr val="7030A0"/>
                </a:solidFill>
                <a:latin typeface="Times New Roman" panose="02020603050405020304" pitchFamily="18" charset="0"/>
                <a:ea typeface="Calibri" panose="020F0502020204030204" pitchFamily="34" charset="0"/>
              </a:rPr>
              <a:t>Sha'er</a:t>
            </a:r>
            <a:endParaRPr lang="en-US" sz="1600" b="1" dirty="0">
              <a:solidFill>
                <a:srgbClr val="7030A0"/>
              </a:solidFill>
              <a:latin typeface="Times New Roman" panose="02020603050405020304" pitchFamily="18" charset="0"/>
              <a:ea typeface="Calibri" panose="020F0502020204030204" pitchFamily="34" charset="0"/>
            </a:endParaRPr>
          </a:p>
          <a:p>
            <a:pPr marL="342900" indent="-342900">
              <a:lnSpc>
                <a:spcPct val="150000"/>
              </a:lnSpc>
              <a:spcAft>
                <a:spcPts val="0"/>
              </a:spcAft>
              <a:buFont typeface="Arial" panose="020B0604020202020204" pitchFamily="34" charset="0"/>
              <a:buChar char="•"/>
            </a:pPr>
            <a:r>
              <a:rPr lang="en-US" sz="2400" b="1" dirty="0">
                <a:solidFill>
                  <a:srgbClr val="7030A0"/>
                </a:solidFill>
                <a:latin typeface="Times New Roman" panose="02020603050405020304" pitchFamily="18" charset="0"/>
                <a:ea typeface="Calibri" panose="020F0502020204030204" pitchFamily="34" charset="0"/>
              </a:rPr>
              <a:t> </a:t>
            </a:r>
            <a:r>
              <a:rPr lang="en-US" sz="2400" b="1" dirty="0" err="1">
                <a:solidFill>
                  <a:srgbClr val="7030A0"/>
                </a:solidFill>
                <a:latin typeface="Times New Roman" panose="02020603050405020304" pitchFamily="18" charset="0"/>
                <a:ea typeface="Calibri" panose="020F0502020204030204" pitchFamily="34" charset="0"/>
              </a:rPr>
              <a:t>Husny</a:t>
            </a:r>
            <a:r>
              <a:rPr lang="en-US" sz="2400" b="1" dirty="0">
                <a:solidFill>
                  <a:srgbClr val="7030A0"/>
                </a:solidFill>
                <a:latin typeface="Times New Roman" panose="02020603050405020304" pitchFamily="18" charset="0"/>
                <a:ea typeface="Calibri" panose="020F0502020204030204" pitchFamily="34" charset="0"/>
              </a:rPr>
              <a:t> </a:t>
            </a:r>
            <a:r>
              <a:rPr lang="en-US" sz="2400" b="1" dirty="0" err="1">
                <a:solidFill>
                  <a:srgbClr val="7030A0"/>
                </a:solidFill>
                <a:latin typeface="Times New Roman" panose="02020603050405020304" pitchFamily="18" charset="0"/>
                <a:ea typeface="Calibri" panose="020F0502020204030204" pitchFamily="34" charset="0"/>
              </a:rPr>
              <a:t>Khasati</a:t>
            </a:r>
            <a:endParaRPr lang="en-US" sz="1600" b="1" dirty="0">
              <a:solidFill>
                <a:srgbClr val="7030A0"/>
              </a:solidFill>
              <a:effectLst/>
              <a:latin typeface="Times New Roman" panose="02020603050405020304" pitchFamily="18" charset="0"/>
              <a:ea typeface="Calibri" panose="020F0502020204030204" pitchFamily="34" charset="0"/>
            </a:endParaRPr>
          </a:p>
        </p:txBody>
      </p:sp>
      <p:sp>
        <p:nvSpPr>
          <p:cNvPr id="9" name="مستطيل 8"/>
          <p:cNvSpPr/>
          <p:nvPr/>
        </p:nvSpPr>
        <p:spPr>
          <a:xfrm>
            <a:off x="5611088" y="4423772"/>
            <a:ext cx="6096000" cy="1043619"/>
          </a:xfrm>
          <a:prstGeom prst="rect">
            <a:avLst/>
          </a:prstGeom>
        </p:spPr>
        <p:txBody>
          <a:bodyPr>
            <a:spAutoFit/>
          </a:bodyPr>
          <a:lstStyle/>
          <a:p>
            <a:pPr algn="ctr">
              <a:lnSpc>
                <a:spcPct val="115000"/>
              </a:lnSpc>
              <a:spcAft>
                <a:spcPts val="0"/>
              </a:spcAft>
            </a:pPr>
            <a:r>
              <a:rPr lang="en-US" sz="2800" b="1" dirty="0">
                <a:solidFill>
                  <a:schemeClr val="accent1"/>
                </a:solidFill>
                <a:latin typeface="Times New Roman" panose="02020603050405020304" pitchFamily="18" charset="0"/>
                <a:ea typeface="Calibri" panose="020F0502020204030204" pitchFamily="34" charset="0"/>
              </a:rPr>
              <a:t>Supervisor:</a:t>
            </a:r>
            <a:endParaRPr lang="en-US" b="1" dirty="0">
              <a:solidFill>
                <a:schemeClr val="accent1"/>
              </a:solidFill>
              <a:latin typeface="Times New Roman" panose="02020603050405020304" pitchFamily="18" charset="0"/>
              <a:ea typeface="Calibri" panose="020F0502020204030204" pitchFamily="34" charset="0"/>
            </a:endParaRPr>
          </a:p>
          <a:p>
            <a:pPr algn="ctr">
              <a:lnSpc>
                <a:spcPct val="115000"/>
              </a:lnSpc>
              <a:spcAft>
                <a:spcPts val="0"/>
              </a:spcAft>
            </a:pPr>
            <a:r>
              <a:rPr lang="en-US" sz="2800" b="1" dirty="0">
                <a:solidFill>
                  <a:schemeClr val="accent1"/>
                </a:solidFill>
                <a:latin typeface="Times New Roman" panose="02020603050405020304" pitchFamily="18" charset="0"/>
                <a:ea typeface="Calibri" panose="020F0502020204030204" pitchFamily="34" charset="0"/>
              </a:rPr>
              <a:t>Eng. </a:t>
            </a:r>
            <a:r>
              <a:rPr lang="en-US" sz="2800" b="1" dirty="0" err="1">
                <a:solidFill>
                  <a:schemeClr val="accent1"/>
                </a:solidFill>
                <a:latin typeface="Times New Roman" panose="02020603050405020304" pitchFamily="18" charset="0"/>
                <a:ea typeface="Calibri" panose="020F0502020204030204" pitchFamily="34" charset="0"/>
              </a:rPr>
              <a:t>Narmin</a:t>
            </a:r>
            <a:r>
              <a:rPr lang="en-US" sz="2800" b="1" dirty="0">
                <a:solidFill>
                  <a:schemeClr val="accent1"/>
                </a:solidFill>
                <a:latin typeface="Times New Roman" panose="02020603050405020304" pitchFamily="18" charset="0"/>
                <a:ea typeface="Calibri" panose="020F0502020204030204" pitchFamily="34" charset="0"/>
              </a:rPr>
              <a:t> Al-</a:t>
            </a:r>
            <a:r>
              <a:rPr lang="en-US" sz="2800" b="1" dirty="0" err="1">
                <a:solidFill>
                  <a:schemeClr val="accent1"/>
                </a:solidFill>
                <a:latin typeface="Times New Roman" panose="02020603050405020304" pitchFamily="18" charset="0"/>
                <a:ea typeface="Calibri" panose="020F0502020204030204" pitchFamily="34" charset="0"/>
              </a:rPr>
              <a:t>Barq</a:t>
            </a:r>
            <a:r>
              <a:rPr lang="en-US" sz="2800" b="1" dirty="0">
                <a:solidFill>
                  <a:schemeClr val="accent1"/>
                </a:solidFill>
                <a:latin typeface="Times New Roman" panose="02020603050405020304" pitchFamily="18" charset="0"/>
                <a:ea typeface="Calibri" panose="020F0502020204030204" pitchFamily="34" charset="0"/>
              </a:rPr>
              <a:t>.</a:t>
            </a:r>
            <a:endParaRPr lang="en-US" b="1" dirty="0">
              <a:solidFill>
                <a:schemeClr val="accent1"/>
              </a:solidFill>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14886388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8538" y="0"/>
            <a:ext cx="8354924" cy="6858000"/>
          </a:xfrm>
          <a:prstGeom prst="rect">
            <a:avLst/>
          </a:prstGeom>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17128502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709"/>
            <a:ext cx="8229600" cy="487362"/>
          </a:xfrm>
        </p:spPr>
        <p:txBody>
          <a:bodyPr>
            <a:normAutofit fontScale="90000"/>
          </a:bodyPr>
          <a:lstStyle/>
          <a:p>
            <a:r>
              <a:rPr lang="en-US" dirty="0"/>
              <a:t>Plans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489267"/>
            <a:ext cx="7758862" cy="6368733"/>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19327584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8538" y="0"/>
            <a:ext cx="8354924" cy="6858000"/>
          </a:xfrm>
          <a:prstGeom prst="rect">
            <a:avLst/>
          </a:prstGeom>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7542843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8538" y="0"/>
            <a:ext cx="8354924" cy="6858000"/>
          </a:xfrm>
          <a:prstGeom prst="rect">
            <a:avLst/>
          </a:prstGeom>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2858505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8538" y="0"/>
            <a:ext cx="8354924" cy="6858000"/>
          </a:xfrm>
          <a:prstGeom prst="rect">
            <a:avLst/>
          </a:prstGeom>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1120540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800" y="274638"/>
            <a:ext cx="5486400" cy="411162"/>
          </a:xfrm>
        </p:spPr>
        <p:txBody>
          <a:bodyPr>
            <a:normAutofit fontScale="90000"/>
          </a:bodyPr>
          <a:lstStyle/>
          <a:p>
            <a:r>
              <a:rPr lang="en-US" dirty="0"/>
              <a:t>elevation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4600" y="1033128"/>
            <a:ext cx="7711032" cy="5291472"/>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7861300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7176" y="838200"/>
            <a:ext cx="9010825" cy="5259330"/>
          </a:xfrm>
          <a:prstGeom prst="rect">
            <a:avLst/>
          </a:prstGeom>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5092133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9149" y="381001"/>
            <a:ext cx="8768861" cy="5943599"/>
          </a:xfrm>
          <a:prstGeom prst="rect">
            <a:avLst/>
          </a:prstGeom>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7255562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8014" y="762000"/>
            <a:ext cx="9044887" cy="5257800"/>
          </a:xfrm>
          <a:prstGeom prst="rect">
            <a:avLst/>
          </a:prstGeom>
        </p:spPr>
      </p:pic>
      <p:sp>
        <p:nvSpPr>
          <p:cNvPr id="2" name="مستطيل 1"/>
          <p:cNvSpPr/>
          <p:nvPr/>
        </p:nvSpPr>
        <p:spPr>
          <a:xfrm>
            <a:off x="4129811" y="5863046"/>
            <a:ext cx="3801291" cy="5246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West elevation</a:t>
            </a:r>
            <a:endParaRPr lang="en-US" dirty="0"/>
          </a:p>
        </p:txBody>
      </p:sp>
      <p:sp>
        <p:nvSpPr>
          <p:cNvPr id="3" name="عنصر نائب لرقم الشريحة 2"/>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26532271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639762"/>
          </a:xfrm>
        </p:spPr>
        <p:txBody>
          <a:bodyPr>
            <a:normAutofit fontScale="90000"/>
          </a:bodyPr>
          <a:lstStyle/>
          <a:p>
            <a:r>
              <a:rPr lang="en-US" dirty="0" smtClean="0"/>
              <a:t>section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2732" y="961680"/>
            <a:ext cx="7599285" cy="5591520"/>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3767384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18160" y="689424"/>
            <a:ext cx="8911687" cy="1280890"/>
          </a:xfrm>
        </p:spPr>
        <p:txBody>
          <a:bodyPr/>
          <a:lstStyle/>
          <a:p>
            <a:r>
              <a:rPr lang="en-US" b="1" dirty="0"/>
              <a:t>LAYOUT</a:t>
            </a:r>
          </a:p>
        </p:txBody>
      </p:sp>
      <p:sp>
        <p:nvSpPr>
          <p:cNvPr id="3" name="عنصر نائب للمحتوى 2"/>
          <p:cNvSpPr>
            <a:spLocks noGrp="1"/>
          </p:cNvSpPr>
          <p:nvPr>
            <p:ph idx="1"/>
          </p:nvPr>
        </p:nvSpPr>
        <p:spPr>
          <a:xfrm>
            <a:off x="2014447" y="1493520"/>
            <a:ext cx="8915400" cy="5064034"/>
          </a:xfrm>
        </p:spPr>
        <p:txBody>
          <a:bodyPr>
            <a:normAutofit/>
          </a:bodyPr>
          <a:lstStyle/>
          <a:p>
            <a:r>
              <a:rPr lang="en-US" sz="2400" b="1" dirty="0"/>
              <a:t>Introduction</a:t>
            </a:r>
          </a:p>
          <a:p>
            <a:r>
              <a:rPr lang="en-US" sz="2400" b="1" dirty="0" smtClean="0"/>
              <a:t>Methodology</a:t>
            </a:r>
            <a:endParaRPr lang="en-US" sz="2400" b="1" dirty="0"/>
          </a:p>
          <a:p>
            <a:r>
              <a:rPr lang="en-US" sz="2400" b="1" dirty="0"/>
              <a:t>Architectural Aspects</a:t>
            </a:r>
          </a:p>
          <a:p>
            <a:r>
              <a:rPr lang="en-US" sz="2400" b="1" dirty="0"/>
              <a:t>Structural Aspects</a:t>
            </a:r>
          </a:p>
          <a:p>
            <a:r>
              <a:rPr lang="en-US" sz="2400" b="1" dirty="0"/>
              <a:t>Environmental Aspects</a:t>
            </a:r>
          </a:p>
          <a:p>
            <a:r>
              <a:rPr lang="en-US" sz="2400" b="1" dirty="0"/>
              <a:t>Electrical Aspects</a:t>
            </a:r>
          </a:p>
          <a:p>
            <a:r>
              <a:rPr lang="en-US" sz="2400" b="1" dirty="0"/>
              <a:t>Mechanical </a:t>
            </a:r>
            <a:r>
              <a:rPr lang="en-US" sz="2400" b="1" dirty="0" smtClean="0"/>
              <a:t>Aspects</a:t>
            </a:r>
            <a:endParaRPr lang="en-US" sz="2400" b="1"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31177296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4125" y="533400"/>
            <a:ext cx="7331875" cy="6028090"/>
          </a:xfrm>
          <a:prstGeom prst="rect">
            <a:avLst/>
          </a:prstGeom>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18689658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a:t>Problems and solution </a:t>
            </a:r>
            <a:endParaRPr lang="en-US" sz="2400" b="1" dirty="0"/>
          </a:p>
        </p:txBody>
      </p:sp>
      <p:sp>
        <p:nvSpPr>
          <p:cNvPr id="3" name="Content Placeholder 2"/>
          <p:cNvSpPr>
            <a:spLocks noGrp="1"/>
          </p:cNvSpPr>
          <p:nvPr>
            <p:ph idx="1"/>
          </p:nvPr>
        </p:nvSpPr>
        <p:spPr>
          <a:xfrm>
            <a:off x="1752600" y="1143001"/>
            <a:ext cx="8229600" cy="4525963"/>
          </a:xfrm>
        </p:spPr>
        <p:txBody>
          <a:bodyPr>
            <a:normAutofit/>
          </a:bodyPr>
          <a:lstStyle/>
          <a:p>
            <a:r>
              <a:rPr lang="en-US" dirty="0"/>
              <a:t>The area of book and requirement stories not enough.</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0" y="1519238"/>
            <a:ext cx="6390538" cy="5338762"/>
          </a:xfrm>
          <a:prstGeom prst="rect">
            <a:avLst/>
          </a:prstGeom>
        </p:spPr>
      </p:pic>
      <p:sp>
        <p:nvSpPr>
          <p:cNvPr id="4" name="عنصر نائب لرقم الشريحة 3"/>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15213973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1462" y="0"/>
            <a:ext cx="8209077" cy="6858000"/>
          </a:xfrm>
          <a:prstGeom prst="rect">
            <a:avLst/>
          </a:prstGeom>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26227866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6172200"/>
            <a:ext cx="7467600" cy="685800"/>
          </a:xfrm>
        </p:spPr>
        <p:txBody>
          <a:bodyPr>
            <a:normAutofit fontScale="90000"/>
          </a:bodyPr>
          <a:lstStyle/>
          <a:p>
            <a:r>
              <a:rPr lang="en-US" sz="2000" dirty="0"/>
              <a:t>The total area for book &amp; supplies stores in new plans is 214 m2</a:t>
            </a:r>
            <a:endParaRPr lang="en-US" sz="20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1462" y="0"/>
            <a:ext cx="7479381" cy="6248400"/>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5624139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0"/>
            <a:ext cx="8229600" cy="762000"/>
          </a:xfrm>
        </p:spPr>
        <p:txBody>
          <a:bodyPr>
            <a:normAutofit/>
          </a:bodyPr>
          <a:lstStyle/>
          <a:p>
            <a:r>
              <a:rPr lang="en-US" sz="2800" dirty="0"/>
              <a:t>The reception area is very small</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8400" y="755333"/>
            <a:ext cx="7304938" cy="6102667"/>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41021266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1462" y="0"/>
            <a:ext cx="8209077" cy="6858000"/>
          </a:xfrm>
          <a:prstGeom prst="rect">
            <a:avLst/>
          </a:prstGeom>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36977690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487362"/>
          </a:xfrm>
        </p:spPr>
        <p:txBody>
          <a:bodyPr>
            <a:noAutofit/>
          </a:bodyPr>
          <a:lstStyle/>
          <a:p>
            <a:r>
              <a:rPr lang="en-US" sz="2000" dirty="0"/>
              <a:t>The location of the stores in the main façade and not taking into account the places of staff offices from the environmental side</a:t>
            </a: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4794" y="838201"/>
            <a:ext cx="7205744" cy="6019799"/>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val="6350374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1462" y="0"/>
            <a:ext cx="8209077" cy="6858000"/>
          </a:xfrm>
          <a:prstGeom prst="rect">
            <a:avLst/>
          </a:prstGeom>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28765826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152401"/>
            <a:ext cx="7467600" cy="411161"/>
          </a:xfrm>
        </p:spPr>
        <p:txBody>
          <a:bodyPr>
            <a:normAutofit/>
          </a:bodyPr>
          <a:lstStyle/>
          <a:p>
            <a:r>
              <a:rPr lang="en-US" sz="2000" dirty="0"/>
              <a:t>main staff room</a:t>
            </a: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800" y="551814"/>
            <a:ext cx="7682662" cy="6306186"/>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36841640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8538" y="0"/>
            <a:ext cx="8354924" cy="6858000"/>
          </a:xfrm>
          <a:prstGeom prst="rect">
            <a:avLst/>
          </a:prstGeom>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4790388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dirty="0" smtClean="0"/>
              <a:t>ntroduction</a:t>
            </a:r>
            <a:endParaRPr lang="en-US" dirty="0"/>
          </a:p>
        </p:txBody>
      </p:sp>
      <p:sp>
        <p:nvSpPr>
          <p:cNvPr id="3" name="Content Placeholder 2"/>
          <p:cNvSpPr>
            <a:spLocks noGrp="1"/>
          </p:cNvSpPr>
          <p:nvPr>
            <p:ph idx="1"/>
          </p:nvPr>
        </p:nvSpPr>
        <p:spPr/>
        <p:txBody>
          <a:bodyPr>
            <a:normAutofit/>
          </a:bodyPr>
          <a:lstStyle/>
          <a:p>
            <a:r>
              <a:rPr lang="en-US" dirty="0" smtClean="0"/>
              <a:t>After studying the plans of the Directorate of Education and our selection of the Directorate of </a:t>
            </a:r>
            <a:r>
              <a:rPr lang="en-US" dirty="0" err="1" smtClean="0"/>
              <a:t>Huwara</a:t>
            </a:r>
            <a:r>
              <a:rPr lang="en-US" dirty="0" smtClean="0"/>
              <a:t> we discovered that the building of the Directorate contains several functions and needs of spaces so it was the beginning of our thinking is creating spaces suitable for each section and on the other hand we tried to create an interactive environment inside the building and give the building a sense of stability as a government building</a:t>
            </a: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3567130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411162"/>
          </a:xfrm>
        </p:spPr>
        <p:txBody>
          <a:bodyPr>
            <a:noAutofit/>
          </a:bodyPr>
          <a:lstStyle/>
          <a:p>
            <a:r>
              <a:rPr lang="en-US" sz="3200" dirty="0"/>
              <a:t>Rest area and privacy </a:t>
            </a:r>
            <a:endParaRPr lang="en-US" sz="3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1800" y="864553"/>
            <a:ext cx="7301662" cy="5993447"/>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40747073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8538" y="0"/>
            <a:ext cx="8354924" cy="6858000"/>
          </a:xfrm>
          <a:prstGeom prst="rect">
            <a:avLst/>
          </a:prstGeom>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31</a:t>
            </a:fld>
            <a:endParaRPr lang="en-US" dirty="0"/>
          </a:p>
        </p:txBody>
      </p:sp>
    </p:spTree>
    <p:extLst>
      <p:ext uri="{BB962C8B-B14F-4D97-AF65-F5344CB8AC3E}">
        <p14:creationId xmlns:p14="http://schemas.microsoft.com/office/powerpoint/2010/main" val="16460767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563562"/>
          </a:xfrm>
        </p:spPr>
        <p:txBody>
          <a:bodyPr>
            <a:normAutofit fontScale="90000"/>
          </a:bodyPr>
          <a:lstStyle/>
          <a:p>
            <a:r>
              <a:rPr lang="en-US" sz="3200" dirty="0"/>
              <a:t>parking</a:t>
            </a:r>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5600" y="802005"/>
            <a:ext cx="7377862" cy="6055995"/>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32</a:t>
            </a:fld>
            <a:endParaRPr lang="en-US" dirty="0"/>
          </a:p>
        </p:txBody>
      </p:sp>
    </p:spTree>
    <p:extLst>
      <p:ext uri="{BB962C8B-B14F-4D97-AF65-F5344CB8AC3E}">
        <p14:creationId xmlns:p14="http://schemas.microsoft.com/office/powerpoint/2010/main" val="36291008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8538" y="0"/>
            <a:ext cx="8354924" cy="6858000"/>
          </a:xfrm>
          <a:prstGeom prst="rect">
            <a:avLst/>
          </a:prstGeom>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74618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710"/>
            <a:ext cx="8229600" cy="581891"/>
          </a:xfrm>
        </p:spPr>
        <p:txBody>
          <a:bodyPr>
            <a:normAutofit/>
          </a:bodyPr>
          <a:lstStyle/>
          <a:p>
            <a:r>
              <a:rPr lang="en-US" sz="2800" dirty="0"/>
              <a:t>Un useless area </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3930" y="533400"/>
            <a:ext cx="8481670" cy="6281737"/>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34</a:t>
            </a:fld>
            <a:endParaRPr lang="en-US" dirty="0"/>
          </a:p>
        </p:txBody>
      </p:sp>
    </p:spTree>
    <p:extLst>
      <p:ext uri="{BB962C8B-B14F-4D97-AF65-F5344CB8AC3E}">
        <p14:creationId xmlns:p14="http://schemas.microsoft.com/office/powerpoint/2010/main" val="20717012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3238499" y="2853714"/>
            <a:ext cx="6010003" cy="1628471"/>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gn="ctr">
              <a:buNone/>
            </a:pPr>
            <a:r>
              <a:rPr lang="en-US" sz="4800" b="1" dirty="0">
                <a:latin typeface="Times New Roman" panose="02020603050405020304" pitchFamily="18" charset="0"/>
                <a:cs typeface="Times New Roman" panose="02020603050405020304" pitchFamily="18" charset="0"/>
              </a:rPr>
              <a:t>Structural Design </a:t>
            </a:r>
          </a:p>
        </p:txBody>
      </p:sp>
      <p:sp>
        <p:nvSpPr>
          <p:cNvPr id="2" name="Rectangle 1"/>
          <p:cNvSpPr/>
          <p:nvPr/>
        </p:nvSpPr>
        <p:spPr>
          <a:xfrm>
            <a:off x="3581400" y="2853714"/>
            <a:ext cx="4572000" cy="385362"/>
          </a:xfrm>
          <a:prstGeom prst="rect">
            <a:avLst/>
          </a:prstGeom>
        </p:spPr>
        <p:txBody>
          <a:bodyPr>
            <a:spAutoFit/>
          </a:bodyPr>
          <a:lstStyle/>
          <a:p>
            <a:pPr algn="just">
              <a:lnSpc>
                <a:spcPct val="115000"/>
              </a:lnSpc>
              <a:spcAft>
                <a:spcPts val="800"/>
              </a:spcAft>
            </a:pPr>
            <a:r>
              <a:rPr lang="en-US" dirty="0">
                <a:solidFill>
                  <a:srgbClr val="2E74B5"/>
                </a:solidFill>
                <a:latin typeface="Times New Roman" panose="02020603050405020304" pitchFamily="18" charset="0"/>
                <a:ea typeface="Times New Roman" panose="02020603050405020304" pitchFamily="18" charset="0"/>
                <a:cs typeface="Times New Roman" panose="02020603050405020304" pitchFamily="18" charset="0"/>
              </a:rPr>
              <a:t>.</a:t>
            </a:r>
          </a:p>
        </p:txBody>
      </p:sp>
      <p:sp>
        <p:nvSpPr>
          <p:cNvPr id="3" name="عنصر نائب لرقم الشريحة 2"/>
          <p:cNvSpPr>
            <a:spLocks noGrp="1"/>
          </p:cNvSpPr>
          <p:nvPr>
            <p:ph type="sldNum" sz="quarter" idx="12"/>
          </p:nvPr>
        </p:nvSpPr>
        <p:spPr/>
        <p:txBody>
          <a:bodyPr/>
          <a:lstStyle/>
          <a:p>
            <a:fld id="{D57F1E4F-1CFF-5643-939E-217C01CDF565}" type="slidenum">
              <a:rPr lang="en-US" smtClean="0"/>
              <a:pPr/>
              <a:t>35</a:t>
            </a:fld>
            <a:endParaRPr lang="en-US" dirty="0"/>
          </a:p>
        </p:txBody>
      </p:sp>
    </p:spTree>
    <p:extLst>
      <p:ext uri="{BB962C8B-B14F-4D97-AF65-F5344CB8AC3E}">
        <p14:creationId xmlns:p14="http://schemas.microsoft.com/office/powerpoint/2010/main" val="7236325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E3B29C0-6EA3-41B5-B649-D9047B30B0B7}"/>
              </a:ext>
            </a:extLst>
          </p:cNvPr>
          <p:cNvPicPr>
            <a:picLocks noGrp="1"/>
          </p:cNvPicPr>
          <p:nvPr>
            <p:ph idx="1"/>
          </p:nvPr>
        </p:nvPicPr>
        <p:blipFill>
          <a:blip r:embed="rId2"/>
          <a:stretch>
            <a:fillRect/>
          </a:stretch>
        </p:blipFill>
        <p:spPr>
          <a:xfrm>
            <a:off x="2400282" y="1196430"/>
            <a:ext cx="7501363" cy="5661570"/>
          </a:xfrm>
          <a:prstGeom prst="rect">
            <a:avLst/>
          </a:prstGeom>
        </p:spPr>
      </p:pic>
      <p:sp>
        <p:nvSpPr>
          <p:cNvPr id="2" name="TextBox 1">
            <a:extLst>
              <a:ext uri="{FF2B5EF4-FFF2-40B4-BE49-F238E27FC236}">
                <a16:creationId xmlns:a16="http://schemas.microsoft.com/office/drawing/2014/main" id="{20977D27-65E2-49B7-B1DC-B6C4A5E0FE3A}"/>
              </a:ext>
            </a:extLst>
          </p:cNvPr>
          <p:cNvSpPr txBox="1"/>
          <p:nvPr/>
        </p:nvSpPr>
        <p:spPr>
          <a:xfrm>
            <a:off x="1407381" y="673210"/>
            <a:ext cx="2341659" cy="523220"/>
          </a:xfrm>
          <a:prstGeom prst="rect">
            <a:avLst/>
          </a:prstGeom>
          <a:noFill/>
        </p:spPr>
        <p:txBody>
          <a:bodyPr wrap="square" rtlCol="0">
            <a:spAutoFit/>
          </a:bodyPr>
          <a:lstStyle/>
          <a:p>
            <a:pPr algn="ctr"/>
            <a:r>
              <a:rPr lang="en-US" sz="2800" b="1" dirty="0"/>
              <a:t>Modeling</a:t>
            </a:r>
          </a:p>
        </p:txBody>
      </p:sp>
      <p:sp>
        <p:nvSpPr>
          <p:cNvPr id="3" name="عنصر نائب لرقم الشريحة 2"/>
          <p:cNvSpPr>
            <a:spLocks noGrp="1"/>
          </p:cNvSpPr>
          <p:nvPr>
            <p:ph type="sldNum" sz="quarter" idx="12"/>
          </p:nvPr>
        </p:nvSpPr>
        <p:spPr/>
        <p:txBody>
          <a:bodyPr/>
          <a:lstStyle/>
          <a:p>
            <a:fld id="{D57F1E4F-1CFF-5643-939E-217C01CDF565}" type="slidenum">
              <a:rPr lang="en-US" smtClean="0"/>
              <a:pPr/>
              <a:t>36</a:t>
            </a:fld>
            <a:endParaRPr lang="en-US" dirty="0"/>
          </a:p>
        </p:txBody>
      </p:sp>
    </p:spTree>
    <p:extLst>
      <p:ext uri="{BB962C8B-B14F-4D97-AF65-F5344CB8AC3E}">
        <p14:creationId xmlns:p14="http://schemas.microsoft.com/office/powerpoint/2010/main" val="42543460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B35179E-936E-455D-9816-5DB0CE3685F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0348" y="1378226"/>
            <a:ext cx="7729538" cy="4899790"/>
          </a:xfrm>
        </p:spPr>
      </p:pic>
      <p:sp>
        <p:nvSpPr>
          <p:cNvPr id="3" name="TextBox 2">
            <a:extLst>
              <a:ext uri="{FF2B5EF4-FFF2-40B4-BE49-F238E27FC236}">
                <a16:creationId xmlns:a16="http://schemas.microsoft.com/office/drawing/2014/main" id="{0320D730-BB0E-4D90-97A7-509C4AD07766}"/>
              </a:ext>
            </a:extLst>
          </p:cNvPr>
          <p:cNvSpPr txBox="1"/>
          <p:nvPr/>
        </p:nvSpPr>
        <p:spPr>
          <a:xfrm>
            <a:off x="1610896" y="770520"/>
            <a:ext cx="5552661" cy="369332"/>
          </a:xfrm>
          <a:prstGeom prst="rect">
            <a:avLst/>
          </a:prstGeom>
          <a:noFill/>
        </p:spPr>
        <p:txBody>
          <a:bodyPr wrap="square" rtlCol="0">
            <a:spAutoFit/>
          </a:bodyPr>
          <a:lstStyle/>
          <a:p>
            <a:r>
              <a:rPr lang="en-US" b="1" dirty="0"/>
              <a:t>the  Directorate of Education has 4 floor  </a:t>
            </a:r>
            <a:endParaRPr lang="en-US" dirty="0"/>
          </a:p>
        </p:txBody>
      </p:sp>
      <p:sp>
        <p:nvSpPr>
          <p:cNvPr id="2" name="عنصر نائب لرقم الشريحة 1"/>
          <p:cNvSpPr>
            <a:spLocks noGrp="1"/>
          </p:cNvSpPr>
          <p:nvPr>
            <p:ph type="sldNum" sz="quarter" idx="12"/>
          </p:nvPr>
        </p:nvSpPr>
        <p:spPr/>
        <p:txBody>
          <a:bodyPr/>
          <a:lstStyle/>
          <a:p>
            <a:fld id="{D57F1E4F-1CFF-5643-939E-217C01CDF565}" type="slidenum">
              <a:rPr lang="en-US" smtClean="0"/>
              <a:pPr/>
              <a:t>37</a:t>
            </a:fld>
            <a:endParaRPr lang="en-US" dirty="0"/>
          </a:p>
        </p:txBody>
      </p:sp>
    </p:spTree>
    <p:extLst>
      <p:ext uri="{BB962C8B-B14F-4D97-AF65-F5344CB8AC3E}">
        <p14:creationId xmlns:p14="http://schemas.microsoft.com/office/powerpoint/2010/main" val="1146491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1588" y="650236"/>
            <a:ext cx="8911687" cy="1280890"/>
          </a:xfrm>
        </p:spPr>
        <p:txBody>
          <a:bodyPr>
            <a:normAutofit/>
          </a:bodyPr>
          <a:lstStyle/>
          <a:p>
            <a:r>
              <a:rPr lang="en-US" sz="4000" dirty="0">
                <a:latin typeface="Times New Roman" panose="02020603050405020304" pitchFamily="18" charset="0"/>
                <a:cs typeface="Times New Roman" panose="02020603050405020304" pitchFamily="18" charset="0"/>
              </a:rPr>
              <a:t>Structural Design </a:t>
            </a:r>
          </a:p>
        </p:txBody>
      </p:sp>
      <p:sp>
        <p:nvSpPr>
          <p:cNvPr id="3" name="Content Placeholder 2"/>
          <p:cNvSpPr>
            <a:spLocks noGrp="1"/>
          </p:cNvSpPr>
          <p:nvPr>
            <p:ph idx="1"/>
          </p:nvPr>
        </p:nvSpPr>
        <p:spPr/>
        <p:txBody>
          <a:bodyPr>
            <a:normAutofit/>
          </a:bodyPr>
          <a:lstStyle/>
          <a:p>
            <a:pPr marL="257175" indent="-257175" algn="just">
              <a:lnSpc>
                <a:spcPct val="140000"/>
              </a:lnSpc>
              <a:buFont typeface="Wingdings" panose="05000000000000000000" pitchFamily="2" charset="2"/>
              <a:buChar char="Ø"/>
            </a:pPr>
            <a:r>
              <a:rPr lang="en-US" sz="2400" b="1" dirty="0">
                <a:solidFill>
                  <a:srgbClr val="FF0000"/>
                </a:solidFill>
                <a:latin typeface="Times New Roman" panose="02020603050405020304" pitchFamily="18" charset="0"/>
                <a:cs typeface="Times New Roman" panose="02020603050405020304" pitchFamily="18" charset="0"/>
              </a:rPr>
              <a:t>Codes and Standards: </a:t>
            </a:r>
          </a:p>
          <a:p>
            <a:pPr marL="1371600" indent="-419100" algn="just">
              <a:lnSpc>
                <a:spcPct val="140000"/>
              </a:lnSpc>
              <a:buFont typeface="Wingdings" panose="05000000000000000000" pitchFamily="2" charset="2"/>
              <a:buChar char="q"/>
            </a:pPr>
            <a:r>
              <a:rPr lang="en-US" sz="2400" dirty="0">
                <a:latin typeface="Times New Roman" pitchFamily="18" charset="0"/>
                <a:cs typeface="Times New Roman" pitchFamily="18" charset="0"/>
              </a:rPr>
              <a:t>ACI -318-11 for reinforced concrete structural design.</a:t>
            </a:r>
          </a:p>
          <a:p>
            <a:pPr marL="1371600" indent="-419100" algn="just">
              <a:lnSpc>
                <a:spcPct val="140000"/>
              </a:lnSpc>
              <a:buFont typeface="Wingdings" panose="05000000000000000000" pitchFamily="2" charset="2"/>
              <a:buChar char="q"/>
            </a:pPr>
            <a:r>
              <a:rPr lang="en-US" sz="2400" dirty="0">
                <a:latin typeface="Times New Roman" pitchFamily="18" charset="0"/>
                <a:cs typeface="Times New Roman" pitchFamily="18" charset="0"/>
              </a:rPr>
              <a:t> UBC -97 for earthquake design.</a:t>
            </a:r>
          </a:p>
          <a:p>
            <a:pPr marL="1371600" indent="-419100" algn="just">
              <a:lnSpc>
                <a:spcPct val="140000"/>
              </a:lnSpc>
              <a:buFont typeface="Wingdings" panose="05000000000000000000" pitchFamily="2" charset="2"/>
              <a:buChar char="q"/>
            </a:pPr>
            <a:r>
              <a:rPr lang="en-US" sz="2400" dirty="0">
                <a:latin typeface="Times New Roman" pitchFamily="18" charset="0"/>
                <a:cs typeface="Times New Roman" pitchFamily="18" charset="0"/>
              </a:rPr>
              <a:t> ASCE 7 2010 for load combinations</a:t>
            </a:r>
          </a:p>
          <a:p>
            <a:pPr marL="1371600" indent="-419100" algn="just">
              <a:lnSpc>
                <a:spcPct val="140000"/>
              </a:lnSpc>
              <a:buFont typeface="Wingdings" panose="05000000000000000000" pitchFamily="2" charset="2"/>
              <a:buChar char="q"/>
            </a:pPr>
            <a:r>
              <a:rPr lang="en-US" sz="2400" dirty="0">
                <a:latin typeface="Times New Roman" pitchFamily="18" charset="0"/>
                <a:cs typeface="Times New Roman" pitchFamily="18" charset="0"/>
              </a:rPr>
              <a:t>For the design of the structure and its elements ETABS , SAP and hand calculations were used . </a:t>
            </a:r>
          </a:p>
          <a:p>
            <a:pPr marL="1371600" indent="-419100" algn="just">
              <a:lnSpc>
                <a:spcPct val="140000"/>
              </a:lnSpc>
              <a:buFont typeface="Wingdings" panose="05000000000000000000" pitchFamily="2" charset="2"/>
              <a:buChar char="q"/>
            </a:pPr>
            <a:endParaRPr lang="en-US" sz="2400"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38</a:t>
            </a:fld>
            <a:endParaRPr lang="en-US" dirty="0"/>
          </a:p>
        </p:txBody>
      </p:sp>
    </p:spTree>
    <p:extLst>
      <p:ext uri="{BB962C8B-B14F-4D97-AF65-F5344CB8AC3E}">
        <p14:creationId xmlns:p14="http://schemas.microsoft.com/office/powerpoint/2010/main" val="2924308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9337" y="597985"/>
            <a:ext cx="8911687" cy="1280890"/>
          </a:xfrm>
        </p:spPr>
        <p:txBody>
          <a:bodyPr>
            <a:normAutofit/>
          </a:bodyPr>
          <a:lstStyle/>
          <a:p>
            <a:r>
              <a:rPr lang="en-US" sz="4000" dirty="0">
                <a:latin typeface="Times New Roman" panose="02020603050405020304" pitchFamily="18" charset="0"/>
                <a:cs typeface="Times New Roman" panose="02020603050405020304" pitchFamily="18" charset="0"/>
              </a:rPr>
              <a:t>Structural Design </a:t>
            </a:r>
          </a:p>
        </p:txBody>
      </p:sp>
      <p:sp>
        <p:nvSpPr>
          <p:cNvPr id="3" name="Content Placeholder 2"/>
          <p:cNvSpPr>
            <a:spLocks noGrp="1"/>
          </p:cNvSpPr>
          <p:nvPr>
            <p:ph idx="1"/>
          </p:nvPr>
        </p:nvSpPr>
        <p:spPr/>
        <p:txBody>
          <a:bodyPr>
            <a:normAutofit/>
          </a:bodyPr>
          <a:lstStyle/>
          <a:p>
            <a:pPr marL="257175" indent="-257175" algn="just">
              <a:lnSpc>
                <a:spcPct val="140000"/>
              </a:lnSpc>
              <a:buFont typeface="Wingdings" panose="05000000000000000000" pitchFamily="2" charset="2"/>
              <a:buChar char="Ø"/>
            </a:pPr>
            <a:r>
              <a:rPr lang="en-US" sz="2400" b="1" dirty="0">
                <a:solidFill>
                  <a:srgbClr val="FF0000"/>
                </a:solidFill>
                <a:latin typeface="Times New Roman" panose="02020603050405020304" pitchFamily="18" charset="0"/>
                <a:cs typeface="Times New Roman" panose="02020603050405020304" pitchFamily="18" charset="0"/>
              </a:rPr>
              <a:t>Design data:</a:t>
            </a:r>
          </a:p>
          <a:p>
            <a:pPr marL="1371600" indent="-419100" algn="just">
              <a:lnSpc>
                <a:spcPct val="140000"/>
              </a:lnSpc>
              <a:buFont typeface="Wingdings" panose="05000000000000000000" pitchFamily="2" charset="2"/>
              <a:buChar char="q"/>
            </a:pPr>
            <a:r>
              <a:rPr lang="en-US" sz="2400" dirty="0">
                <a:latin typeface="Times New Roman" pitchFamily="18" charset="0"/>
                <a:cs typeface="Times New Roman" pitchFamily="18" charset="0"/>
              </a:rPr>
              <a:t>Concrete strength, </a:t>
            </a:r>
            <a:r>
              <a:rPr lang="en-US" sz="2400" i="1" dirty="0" err="1">
                <a:latin typeface="Times New Roman" pitchFamily="18" charset="0"/>
                <a:cs typeface="Times New Roman" pitchFamily="18" charset="0"/>
              </a:rPr>
              <a:t>f</a:t>
            </a:r>
            <a:r>
              <a:rPr lang="en-US" sz="2400" i="1" baseline="30000" dirty="0" err="1">
                <a:latin typeface="Times New Roman" pitchFamily="18" charset="0"/>
                <a:cs typeface="Times New Roman" pitchFamily="18" charset="0"/>
              </a:rPr>
              <a:t>’</a:t>
            </a:r>
            <a:r>
              <a:rPr lang="en-US" sz="2400" i="1" baseline="-25000" dirty="0" err="1">
                <a:latin typeface="Times New Roman" pitchFamily="18" charset="0"/>
                <a:cs typeface="Times New Roman" pitchFamily="18" charset="0"/>
              </a:rPr>
              <a:t>c</a:t>
            </a:r>
            <a:r>
              <a:rPr lang="en-US" sz="2400" dirty="0">
                <a:latin typeface="Times New Roman" pitchFamily="18" charset="0"/>
                <a:cs typeface="Times New Roman" pitchFamily="18" charset="0"/>
              </a:rPr>
              <a:t>=28 MPa  for column.</a:t>
            </a:r>
          </a:p>
          <a:p>
            <a:pPr marL="1371600" indent="-419100" algn="just">
              <a:lnSpc>
                <a:spcPct val="140000"/>
              </a:lnSpc>
              <a:buFont typeface="Wingdings" panose="05000000000000000000" pitchFamily="2" charset="2"/>
              <a:buChar char="q"/>
            </a:pPr>
            <a:r>
              <a:rPr lang="en-US" sz="2400" dirty="0">
                <a:latin typeface="Times New Roman" pitchFamily="18" charset="0"/>
                <a:cs typeface="Times New Roman" pitchFamily="18" charset="0"/>
              </a:rPr>
              <a:t>Concrete strength, </a:t>
            </a:r>
            <a:r>
              <a:rPr lang="en-US" sz="2400" i="1" dirty="0" err="1">
                <a:latin typeface="Times New Roman" pitchFamily="18" charset="0"/>
                <a:cs typeface="Times New Roman" pitchFamily="18" charset="0"/>
              </a:rPr>
              <a:t>f</a:t>
            </a:r>
            <a:r>
              <a:rPr lang="en-US" sz="2400" i="1" baseline="30000" dirty="0" err="1">
                <a:latin typeface="Times New Roman" pitchFamily="18" charset="0"/>
                <a:cs typeface="Times New Roman" pitchFamily="18" charset="0"/>
              </a:rPr>
              <a:t>’</a:t>
            </a:r>
            <a:r>
              <a:rPr lang="en-US" sz="2400" i="1" baseline="-25000" dirty="0" err="1">
                <a:latin typeface="Times New Roman" pitchFamily="18" charset="0"/>
                <a:cs typeface="Times New Roman" pitchFamily="18" charset="0"/>
              </a:rPr>
              <a:t>c</a:t>
            </a:r>
            <a:r>
              <a:rPr lang="en-US" sz="2400" dirty="0">
                <a:latin typeface="Times New Roman" pitchFamily="18" charset="0"/>
                <a:cs typeface="Times New Roman" pitchFamily="18" charset="0"/>
              </a:rPr>
              <a:t>=24 MPa for slab and beams .</a:t>
            </a:r>
          </a:p>
          <a:p>
            <a:pPr marL="1371600" indent="-419100" algn="just">
              <a:lnSpc>
                <a:spcPct val="140000"/>
              </a:lnSpc>
              <a:buFont typeface="Wingdings" panose="05000000000000000000" pitchFamily="2" charset="2"/>
              <a:buChar char="q"/>
            </a:pPr>
            <a:r>
              <a:rPr lang="en-US" sz="2400" dirty="0">
                <a:latin typeface="Times New Roman" pitchFamily="18" charset="0"/>
                <a:cs typeface="Times New Roman" pitchFamily="18" charset="0"/>
              </a:rPr>
              <a:t>Steel yield strength </a:t>
            </a:r>
            <a:r>
              <a:rPr lang="en-US" sz="2400" i="1" dirty="0" err="1">
                <a:latin typeface="Times New Roman" pitchFamily="18" charset="0"/>
                <a:cs typeface="Times New Roman" pitchFamily="18" charset="0"/>
              </a:rPr>
              <a:t>f</a:t>
            </a:r>
            <a:r>
              <a:rPr lang="en-US" sz="2400" i="1" baseline="-25000" dirty="0" err="1">
                <a:latin typeface="Times New Roman" pitchFamily="18" charset="0"/>
                <a:cs typeface="Times New Roman" pitchFamily="18" charset="0"/>
              </a:rPr>
              <a:t>y</a:t>
            </a:r>
            <a:r>
              <a:rPr lang="en-US" sz="2400" dirty="0">
                <a:latin typeface="Times New Roman" pitchFamily="18" charset="0"/>
                <a:cs typeface="Times New Roman" pitchFamily="18" charset="0"/>
              </a:rPr>
              <a:t>=420 MPa.</a:t>
            </a:r>
          </a:p>
          <a:p>
            <a:pPr marL="1371600" indent="-419100" algn="just">
              <a:lnSpc>
                <a:spcPct val="140000"/>
              </a:lnSpc>
              <a:buFont typeface="Wingdings" panose="05000000000000000000" pitchFamily="2" charset="2"/>
              <a:buChar char="q"/>
            </a:pPr>
            <a:r>
              <a:rPr lang="en-US" sz="2400" dirty="0">
                <a:latin typeface="Times New Roman" pitchFamily="18" charset="0"/>
                <a:cs typeface="Times New Roman" pitchFamily="18" charset="0"/>
              </a:rPr>
              <a:t>Bearing capacity for soil = 220 </a:t>
            </a:r>
            <a:r>
              <a:rPr lang="en-US" sz="2400" dirty="0" err="1">
                <a:latin typeface="Times New Roman" pitchFamily="18" charset="0"/>
                <a:cs typeface="Times New Roman" pitchFamily="18" charset="0"/>
              </a:rPr>
              <a:t>kN</a:t>
            </a:r>
            <a:r>
              <a:rPr lang="en-US" sz="2400" dirty="0">
                <a:latin typeface="Times New Roman" pitchFamily="18" charset="0"/>
                <a:cs typeface="Times New Roman" pitchFamily="18" charset="0"/>
              </a:rPr>
              <a:t>/m</a:t>
            </a:r>
            <a:r>
              <a:rPr lang="en-US" sz="2400" baseline="30000" dirty="0">
                <a:latin typeface="Times New Roman" pitchFamily="18" charset="0"/>
                <a:cs typeface="Times New Roman" pitchFamily="18" charset="0"/>
              </a:rPr>
              <a:t>2</a:t>
            </a:r>
          </a:p>
          <a:p>
            <a:endParaRPr lang="en-US" sz="2400" dirty="0">
              <a:latin typeface="Times New Roman" panose="02020603050405020304" pitchFamily="18" charset="0"/>
              <a:cs typeface="Times New Roman" panose="02020603050405020304" pitchFamily="18" charset="0"/>
            </a:endParaRPr>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39</a:t>
            </a:fld>
            <a:endParaRPr lang="en-US" dirty="0"/>
          </a:p>
        </p:txBody>
      </p:sp>
    </p:spTree>
    <p:extLst>
      <p:ext uri="{BB962C8B-B14F-4D97-AF65-F5344CB8AC3E}">
        <p14:creationId xmlns:p14="http://schemas.microsoft.com/office/powerpoint/2010/main" val="38390310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F3000C8-9128-4E47-B2E2-93357AA8E2FD}"/>
              </a:ext>
            </a:extLst>
          </p:cNvPr>
          <p:cNvSpPr/>
          <p:nvPr/>
        </p:nvSpPr>
        <p:spPr>
          <a:xfrm>
            <a:off x="4742545" y="357810"/>
            <a:ext cx="2173357" cy="516835"/>
          </a:xfrm>
          <a:prstGeom prst="rect">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ln w="0"/>
                <a:solidFill>
                  <a:schemeClr val="tx1"/>
                </a:solidFill>
                <a:effectLst>
                  <a:outerShdw blurRad="38100" dist="19050" dir="2700000" algn="tl" rotWithShape="0">
                    <a:schemeClr val="dk1">
                      <a:alpha val="40000"/>
                    </a:schemeClr>
                  </a:outerShdw>
                </a:effectLst>
              </a:rPr>
              <a:t>Literature review </a:t>
            </a:r>
          </a:p>
        </p:txBody>
      </p:sp>
      <p:sp>
        <p:nvSpPr>
          <p:cNvPr id="11" name="Rectangle 10">
            <a:extLst>
              <a:ext uri="{FF2B5EF4-FFF2-40B4-BE49-F238E27FC236}">
                <a16:creationId xmlns:a16="http://schemas.microsoft.com/office/drawing/2014/main" id="{47E49940-9874-4248-8542-D4411AD3D9CE}"/>
              </a:ext>
            </a:extLst>
          </p:cNvPr>
          <p:cNvSpPr/>
          <p:nvPr/>
        </p:nvSpPr>
        <p:spPr>
          <a:xfrm>
            <a:off x="1106553" y="1494182"/>
            <a:ext cx="1789044" cy="569843"/>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Mechanical Aspects </a:t>
            </a:r>
          </a:p>
        </p:txBody>
      </p:sp>
      <p:sp>
        <p:nvSpPr>
          <p:cNvPr id="12" name="Rectangle 11">
            <a:extLst>
              <a:ext uri="{FF2B5EF4-FFF2-40B4-BE49-F238E27FC236}">
                <a16:creationId xmlns:a16="http://schemas.microsoft.com/office/drawing/2014/main" id="{53BB5A4D-A073-47FE-B012-7F00E342403C}"/>
              </a:ext>
            </a:extLst>
          </p:cNvPr>
          <p:cNvSpPr/>
          <p:nvPr/>
        </p:nvSpPr>
        <p:spPr>
          <a:xfrm>
            <a:off x="3107634" y="1494183"/>
            <a:ext cx="1789044" cy="569843"/>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Environmental Aspects </a:t>
            </a:r>
          </a:p>
        </p:txBody>
      </p:sp>
      <p:sp>
        <p:nvSpPr>
          <p:cNvPr id="13" name="Rectangle 12">
            <a:extLst>
              <a:ext uri="{FF2B5EF4-FFF2-40B4-BE49-F238E27FC236}">
                <a16:creationId xmlns:a16="http://schemas.microsoft.com/office/drawing/2014/main" id="{8B75893F-8C0D-4160-B8FE-69563A2481A7}"/>
              </a:ext>
            </a:extLst>
          </p:cNvPr>
          <p:cNvSpPr/>
          <p:nvPr/>
        </p:nvSpPr>
        <p:spPr>
          <a:xfrm>
            <a:off x="5108715" y="1494183"/>
            <a:ext cx="1789044" cy="569843"/>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Electrical Aspects </a:t>
            </a:r>
          </a:p>
        </p:txBody>
      </p:sp>
      <p:sp>
        <p:nvSpPr>
          <p:cNvPr id="14" name="Rectangle 13">
            <a:extLst>
              <a:ext uri="{FF2B5EF4-FFF2-40B4-BE49-F238E27FC236}">
                <a16:creationId xmlns:a16="http://schemas.microsoft.com/office/drawing/2014/main" id="{78D5AB2E-CEB3-4F28-B5E1-2B5A8A447543}"/>
              </a:ext>
            </a:extLst>
          </p:cNvPr>
          <p:cNvSpPr/>
          <p:nvPr/>
        </p:nvSpPr>
        <p:spPr>
          <a:xfrm>
            <a:off x="7083286" y="1494183"/>
            <a:ext cx="1789044" cy="569843"/>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Structural Aspects </a:t>
            </a:r>
          </a:p>
        </p:txBody>
      </p:sp>
      <p:sp>
        <p:nvSpPr>
          <p:cNvPr id="15" name="Rectangle 14">
            <a:extLst>
              <a:ext uri="{FF2B5EF4-FFF2-40B4-BE49-F238E27FC236}">
                <a16:creationId xmlns:a16="http://schemas.microsoft.com/office/drawing/2014/main" id="{EC3EB13C-E80A-426C-B774-D5530A4C132A}"/>
              </a:ext>
            </a:extLst>
          </p:cNvPr>
          <p:cNvSpPr/>
          <p:nvPr/>
        </p:nvSpPr>
        <p:spPr>
          <a:xfrm>
            <a:off x="9057857" y="1494182"/>
            <a:ext cx="1789044" cy="569843"/>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Architectural Aspects</a:t>
            </a:r>
          </a:p>
        </p:txBody>
      </p:sp>
      <p:sp>
        <p:nvSpPr>
          <p:cNvPr id="16" name="Rectangle 15">
            <a:extLst>
              <a:ext uri="{FF2B5EF4-FFF2-40B4-BE49-F238E27FC236}">
                <a16:creationId xmlns:a16="http://schemas.microsoft.com/office/drawing/2014/main" id="{FFD28E48-9636-4F14-9646-9A97AB4B108A}"/>
              </a:ext>
            </a:extLst>
          </p:cNvPr>
          <p:cNvSpPr/>
          <p:nvPr/>
        </p:nvSpPr>
        <p:spPr>
          <a:xfrm>
            <a:off x="583089" y="2570917"/>
            <a:ext cx="1361668" cy="851552"/>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Water </a:t>
            </a:r>
            <a:r>
              <a:rPr lang="en-US" b="1" dirty="0" smtClean="0">
                <a:solidFill>
                  <a:schemeClr val="tx1"/>
                </a:solidFill>
              </a:rPr>
              <a:t>Supply &amp; Drainage  </a:t>
            </a:r>
            <a:endParaRPr lang="en-US" b="1" dirty="0">
              <a:solidFill>
                <a:schemeClr val="tx1"/>
              </a:solidFill>
            </a:endParaRPr>
          </a:p>
        </p:txBody>
      </p:sp>
      <p:sp>
        <p:nvSpPr>
          <p:cNvPr id="17" name="Rectangle 16">
            <a:extLst>
              <a:ext uri="{FF2B5EF4-FFF2-40B4-BE49-F238E27FC236}">
                <a16:creationId xmlns:a16="http://schemas.microsoft.com/office/drawing/2014/main" id="{4E85FD84-8C7E-43EC-AA6D-79BBEC8B6101}"/>
              </a:ext>
            </a:extLst>
          </p:cNvPr>
          <p:cNvSpPr/>
          <p:nvPr/>
        </p:nvSpPr>
        <p:spPr>
          <a:xfrm>
            <a:off x="2337279" y="2587482"/>
            <a:ext cx="1361668" cy="569843"/>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HVAC </a:t>
            </a:r>
          </a:p>
        </p:txBody>
      </p:sp>
      <p:sp>
        <p:nvSpPr>
          <p:cNvPr id="18" name="Rectangle 17">
            <a:extLst>
              <a:ext uri="{FF2B5EF4-FFF2-40B4-BE49-F238E27FC236}">
                <a16:creationId xmlns:a16="http://schemas.microsoft.com/office/drawing/2014/main" id="{FE2E6AAC-400F-48AD-84E1-F3088607344E}"/>
              </a:ext>
            </a:extLst>
          </p:cNvPr>
          <p:cNvSpPr/>
          <p:nvPr/>
        </p:nvSpPr>
        <p:spPr>
          <a:xfrm>
            <a:off x="5263067" y="2608401"/>
            <a:ext cx="1482593" cy="569843"/>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 </a:t>
            </a:r>
            <a:r>
              <a:rPr lang="en-US" b="1" dirty="0" err="1" smtClean="0">
                <a:solidFill>
                  <a:schemeClr val="tx1"/>
                </a:solidFill>
              </a:rPr>
              <a:t>Dialux</a:t>
            </a:r>
            <a:r>
              <a:rPr lang="en-US" b="1" dirty="0" smtClean="0">
                <a:solidFill>
                  <a:schemeClr val="tx1"/>
                </a:solidFill>
              </a:rPr>
              <a:t> </a:t>
            </a:r>
            <a:r>
              <a:rPr lang="en-US" b="1" dirty="0" err="1" smtClean="0">
                <a:solidFill>
                  <a:schemeClr val="tx1"/>
                </a:solidFill>
              </a:rPr>
              <a:t>Evo</a:t>
            </a:r>
            <a:r>
              <a:rPr lang="en-US" b="1" dirty="0" smtClean="0">
                <a:solidFill>
                  <a:schemeClr val="tx1"/>
                </a:solidFill>
              </a:rPr>
              <a:t> </a:t>
            </a:r>
            <a:endParaRPr lang="en-US" b="1" dirty="0">
              <a:solidFill>
                <a:schemeClr val="tx1"/>
              </a:solidFill>
            </a:endParaRPr>
          </a:p>
        </p:txBody>
      </p:sp>
      <p:sp>
        <p:nvSpPr>
          <p:cNvPr id="19" name="Rectangle 18">
            <a:extLst>
              <a:ext uri="{FF2B5EF4-FFF2-40B4-BE49-F238E27FC236}">
                <a16:creationId xmlns:a16="http://schemas.microsoft.com/office/drawing/2014/main" id="{74A48F69-0F44-4C11-AAC6-FB02B125EFDB}"/>
              </a:ext>
            </a:extLst>
          </p:cNvPr>
          <p:cNvSpPr/>
          <p:nvPr/>
        </p:nvSpPr>
        <p:spPr>
          <a:xfrm>
            <a:off x="7296974" y="2570916"/>
            <a:ext cx="1361668" cy="569843"/>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Standards &amp; codes</a:t>
            </a:r>
          </a:p>
        </p:txBody>
      </p:sp>
      <p:sp>
        <p:nvSpPr>
          <p:cNvPr id="20" name="Rectangle 19">
            <a:extLst>
              <a:ext uri="{FF2B5EF4-FFF2-40B4-BE49-F238E27FC236}">
                <a16:creationId xmlns:a16="http://schemas.microsoft.com/office/drawing/2014/main" id="{0D00DE39-6023-44BF-8D5E-A37AA4834417}"/>
              </a:ext>
            </a:extLst>
          </p:cNvPr>
          <p:cNvSpPr/>
          <p:nvPr/>
        </p:nvSpPr>
        <p:spPr>
          <a:xfrm>
            <a:off x="9371009" y="2587481"/>
            <a:ext cx="1475892" cy="569843"/>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 Standards &amp; codes</a:t>
            </a:r>
          </a:p>
        </p:txBody>
      </p:sp>
      <p:cxnSp>
        <p:nvCxnSpPr>
          <p:cNvPr id="23" name="Connector: Elbow 22">
            <a:extLst>
              <a:ext uri="{FF2B5EF4-FFF2-40B4-BE49-F238E27FC236}">
                <a16:creationId xmlns:a16="http://schemas.microsoft.com/office/drawing/2014/main" id="{C2ADDEE1-6196-4EB5-9071-BE98F9236517}"/>
              </a:ext>
            </a:extLst>
          </p:cNvPr>
          <p:cNvCxnSpPr>
            <a:cxnSpLocks/>
            <a:stCxn id="4" idx="2"/>
          </p:cNvCxnSpPr>
          <p:nvPr/>
        </p:nvCxnSpPr>
        <p:spPr>
          <a:xfrm rot="16200000" flipH="1">
            <a:off x="5758861" y="945007"/>
            <a:ext cx="619537" cy="47881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6" name="Connector: Elbow 25">
            <a:extLst>
              <a:ext uri="{FF2B5EF4-FFF2-40B4-BE49-F238E27FC236}">
                <a16:creationId xmlns:a16="http://schemas.microsoft.com/office/drawing/2014/main" id="{9BF62D32-6A69-4888-8BCA-C72DD6037F02}"/>
              </a:ext>
            </a:extLst>
          </p:cNvPr>
          <p:cNvCxnSpPr>
            <a:cxnSpLocks/>
            <a:stCxn id="4" idx="2"/>
            <a:endCxn id="12" idx="0"/>
          </p:cNvCxnSpPr>
          <p:nvPr/>
        </p:nvCxnSpPr>
        <p:spPr>
          <a:xfrm rot="5400000">
            <a:off x="4605921" y="270880"/>
            <a:ext cx="619538" cy="182706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54999959-C8AF-4179-B60A-C964E64913A2}"/>
              </a:ext>
            </a:extLst>
          </p:cNvPr>
          <p:cNvCxnSpPr>
            <a:cxnSpLocks/>
            <a:stCxn id="4" idx="2"/>
            <a:endCxn id="11" idx="0"/>
          </p:cNvCxnSpPr>
          <p:nvPr/>
        </p:nvCxnSpPr>
        <p:spPr>
          <a:xfrm rot="5400000">
            <a:off x="3605382" y="-729661"/>
            <a:ext cx="619537" cy="3828149"/>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B14F02D9-CFCC-440D-A9CD-B8BD2E8BD65C}"/>
              </a:ext>
            </a:extLst>
          </p:cNvPr>
          <p:cNvCxnSpPr>
            <a:cxnSpLocks/>
            <a:stCxn id="4" idx="2"/>
            <a:endCxn id="14" idx="0"/>
          </p:cNvCxnSpPr>
          <p:nvPr/>
        </p:nvCxnSpPr>
        <p:spPr>
          <a:xfrm rot="16200000" flipH="1">
            <a:off x="6593747" y="110122"/>
            <a:ext cx="619538" cy="214858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39" name="Connector: Elbow 38">
            <a:extLst>
              <a:ext uri="{FF2B5EF4-FFF2-40B4-BE49-F238E27FC236}">
                <a16:creationId xmlns:a16="http://schemas.microsoft.com/office/drawing/2014/main" id="{04604BFA-88EF-42E1-AC7F-65568452DDDA}"/>
              </a:ext>
            </a:extLst>
          </p:cNvPr>
          <p:cNvCxnSpPr>
            <a:cxnSpLocks/>
            <a:stCxn id="4" idx="2"/>
            <a:endCxn id="15" idx="0"/>
          </p:cNvCxnSpPr>
          <p:nvPr/>
        </p:nvCxnSpPr>
        <p:spPr>
          <a:xfrm rot="16200000" flipH="1">
            <a:off x="7581033" y="-877165"/>
            <a:ext cx="619537" cy="412315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67855B4E-7CD4-4C7B-AFA4-1DD5F6A3EF73}"/>
              </a:ext>
            </a:extLst>
          </p:cNvPr>
          <p:cNvSpPr/>
          <p:nvPr/>
        </p:nvSpPr>
        <p:spPr>
          <a:xfrm>
            <a:off x="4407922" y="4071725"/>
            <a:ext cx="1361668" cy="569843"/>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Solar Systems   </a:t>
            </a:r>
          </a:p>
        </p:txBody>
      </p:sp>
      <p:cxnSp>
        <p:nvCxnSpPr>
          <p:cNvPr id="50" name="Straight Arrow Connector 49">
            <a:extLst>
              <a:ext uri="{FF2B5EF4-FFF2-40B4-BE49-F238E27FC236}">
                <a16:creationId xmlns:a16="http://schemas.microsoft.com/office/drawing/2014/main" id="{662D4238-83D8-40D6-BEF5-27B12510C4AF}"/>
              </a:ext>
            </a:extLst>
          </p:cNvPr>
          <p:cNvCxnSpPr>
            <a:cxnSpLocks/>
            <a:stCxn id="14" idx="2"/>
            <a:endCxn id="19" idx="0"/>
          </p:cNvCxnSpPr>
          <p:nvPr/>
        </p:nvCxnSpPr>
        <p:spPr>
          <a:xfrm>
            <a:off x="7977808" y="2064026"/>
            <a:ext cx="0" cy="5068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Connector: Elbow 56">
            <a:extLst>
              <a:ext uri="{FF2B5EF4-FFF2-40B4-BE49-F238E27FC236}">
                <a16:creationId xmlns:a16="http://schemas.microsoft.com/office/drawing/2014/main" id="{E47AAD7D-1D12-487B-95F9-207A882F8C88}"/>
              </a:ext>
            </a:extLst>
          </p:cNvPr>
          <p:cNvCxnSpPr>
            <a:cxnSpLocks/>
            <a:stCxn id="15" idx="2"/>
          </p:cNvCxnSpPr>
          <p:nvPr/>
        </p:nvCxnSpPr>
        <p:spPr>
          <a:xfrm rot="16200000" flipH="1">
            <a:off x="9799984" y="2216419"/>
            <a:ext cx="506891" cy="20210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333A03B5-094E-4AC5-B9E6-8D7519FC724E}"/>
              </a:ext>
            </a:extLst>
          </p:cNvPr>
          <p:cNvCxnSpPr>
            <a:cxnSpLocks/>
            <a:stCxn id="13" idx="2"/>
            <a:endCxn id="18" idx="0"/>
          </p:cNvCxnSpPr>
          <p:nvPr/>
        </p:nvCxnSpPr>
        <p:spPr>
          <a:xfrm>
            <a:off x="6003237" y="2064026"/>
            <a:ext cx="1127" cy="5443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39939E7A-8156-40A1-B048-D9993E0F7D2E}"/>
              </a:ext>
            </a:extLst>
          </p:cNvPr>
          <p:cNvSpPr/>
          <p:nvPr/>
        </p:nvSpPr>
        <p:spPr>
          <a:xfrm>
            <a:off x="6047884" y="4071723"/>
            <a:ext cx="1361668" cy="569843"/>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daylight </a:t>
            </a:r>
          </a:p>
        </p:txBody>
      </p:sp>
      <p:sp>
        <p:nvSpPr>
          <p:cNvPr id="63" name="Rectangle 62">
            <a:extLst>
              <a:ext uri="{FF2B5EF4-FFF2-40B4-BE49-F238E27FC236}">
                <a16:creationId xmlns:a16="http://schemas.microsoft.com/office/drawing/2014/main" id="{83128FAB-0474-49ED-ABE7-CC8B95E84112}"/>
              </a:ext>
            </a:extLst>
          </p:cNvPr>
          <p:cNvSpPr/>
          <p:nvPr/>
        </p:nvSpPr>
        <p:spPr>
          <a:xfrm>
            <a:off x="7757414" y="4071722"/>
            <a:ext cx="1361668" cy="569843"/>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Acoustical </a:t>
            </a:r>
          </a:p>
        </p:txBody>
      </p:sp>
      <p:sp>
        <p:nvSpPr>
          <p:cNvPr id="64" name="Rectangle 63">
            <a:extLst>
              <a:ext uri="{FF2B5EF4-FFF2-40B4-BE49-F238E27FC236}">
                <a16:creationId xmlns:a16="http://schemas.microsoft.com/office/drawing/2014/main" id="{A04F74AA-B38B-434A-B413-A63B2513B93B}"/>
              </a:ext>
            </a:extLst>
          </p:cNvPr>
          <p:cNvSpPr/>
          <p:nvPr/>
        </p:nvSpPr>
        <p:spPr>
          <a:xfrm>
            <a:off x="4177749" y="5098754"/>
            <a:ext cx="1361668" cy="569843"/>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Design </a:t>
            </a:r>
            <a:r>
              <a:rPr lang="en-US" b="1" dirty="0" smtClean="0">
                <a:solidFill>
                  <a:schemeClr val="tx1"/>
                </a:solidFill>
              </a:rPr>
              <a:t>Builder </a:t>
            </a:r>
            <a:endParaRPr lang="en-US" b="1" dirty="0">
              <a:solidFill>
                <a:schemeClr val="tx1"/>
              </a:solidFill>
            </a:endParaRPr>
          </a:p>
        </p:txBody>
      </p:sp>
      <p:sp>
        <p:nvSpPr>
          <p:cNvPr id="65" name="Rectangle 64">
            <a:extLst>
              <a:ext uri="{FF2B5EF4-FFF2-40B4-BE49-F238E27FC236}">
                <a16:creationId xmlns:a16="http://schemas.microsoft.com/office/drawing/2014/main" id="{9F9C0B03-3C37-4465-969E-48D0E0DF78B9}"/>
              </a:ext>
            </a:extLst>
          </p:cNvPr>
          <p:cNvSpPr/>
          <p:nvPr/>
        </p:nvSpPr>
        <p:spPr>
          <a:xfrm>
            <a:off x="6402452" y="5098754"/>
            <a:ext cx="1461388" cy="569843"/>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 </a:t>
            </a:r>
            <a:r>
              <a:rPr lang="en-US" b="1" dirty="0" err="1">
                <a:solidFill>
                  <a:schemeClr val="tx1"/>
                </a:solidFill>
              </a:rPr>
              <a:t>Dialux</a:t>
            </a:r>
            <a:r>
              <a:rPr lang="en-US" b="1" dirty="0">
                <a:solidFill>
                  <a:schemeClr val="tx1"/>
                </a:solidFill>
              </a:rPr>
              <a:t> </a:t>
            </a:r>
            <a:r>
              <a:rPr lang="en-US" b="1" dirty="0" err="1" smtClean="0">
                <a:solidFill>
                  <a:schemeClr val="tx1"/>
                </a:solidFill>
              </a:rPr>
              <a:t>Evo</a:t>
            </a:r>
            <a:endParaRPr lang="en-US" b="1" dirty="0">
              <a:solidFill>
                <a:schemeClr val="tx1"/>
              </a:solidFill>
            </a:endParaRPr>
          </a:p>
        </p:txBody>
      </p:sp>
      <p:sp>
        <p:nvSpPr>
          <p:cNvPr id="66" name="Rectangle 65">
            <a:extLst>
              <a:ext uri="{FF2B5EF4-FFF2-40B4-BE49-F238E27FC236}">
                <a16:creationId xmlns:a16="http://schemas.microsoft.com/office/drawing/2014/main" id="{D5781E74-0417-4592-BFBD-AB8B4A81B7BD}"/>
              </a:ext>
            </a:extLst>
          </p:cNvPr>
          <p:cNvSpPr/>
          <p:nvPr/>
        </p:nvSpPr>
        <p:spPr>
          <a:xfrm>
            <a:off x="9119082" y="5840862"/>
            <a:ext cx="1361668" cy="569843"/>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INSUL </a:t>
            </a:r>
          </a:p>
        </p:txBody>
      </p:sp>
      <p:cxnSp>
        <p:nvCxnSpPr>
          <p:cNvPr id="68" name="Connector: Elbow 67">
            <a:extLst>
              <a:ext uri="{FF2B5EF4-FFF2-40B4-BE49-F238E27FC236}">
                <a16:creationId xmlns:a16="http://schemas.microsoft.com/office/drawing/2014/main" id="{95304F32-94B7-4C7B-B79B-79A942EC8EE2}"/>
              </a:ext>
            </a:extLst>
          </p:cNvPr>
          <p:cNvCxnSpPr>
            <a:cxnSpLocks/>
            <a:stCxn id="12" idx="2"/>
          </p:cNvCxnSpPr>
          <p:nvPr/>
        </p:nvCxnSpPr>
        <p:spPr>
          <a:xfrm rot="16200000" flipH="1">
            <a:off x="3658423" y="2407758"/>
            <a:ext cx="1550513" cy="86304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Connector: Elbow 70">
            <a:extLst>
              <a:ext uri="{FF2B5EF4-FFF2-40B4-BE49-F238E27FC236}">
                <a16:creationId xmlns:a16="http://schemas.microsoft.com/office/drawing/2014/main" id="{36D415CE-F8C4-49E4-8D78-CF846A08744A}"/>
              </a:ext>
            </a:extLst>
          </p:cNvPr>
          <p:cNvCxnSpPr>
            <a:cxnSpLocks/>
            <a:endCxn id="63" idx="0"/>
          </p:cNvCxnSpPr>
          <p:nvPr/>
        </p:nvCxnSpPr>
        <p:spPr>
          <a:xfrm>
            <a:off x="4899921" y="3614539"/>
            <a:ext cx="3538327" cy="45718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Connector: Elbow 73">
            <a:extLst>
              <a:ext uri="{FF2B5EF4-FFF2-40B4-BE49-F238E27FC236}">
                <a16:creationId xmlns:a16="http://schemas.microsoft.com/office/drawing/2014/main" id="{3854B19E-3906-4293-9B24-D434B91775D7}"/>
              </a:ext>
            </a:extLst>
          </p:cNvPr>
          <p:cNvCxnSpPr>
            <a:cxnSpLocks/>
            <a:endCxn id="62" idx="0"/>
          </p:cNvCxnSpPr>
          <p:nvPr/>
        </p:nvCxnSpPr>
        <p:spPr>
          <a:xfrm>
            <a:off x="4858583" y="3604595"/>
            <a:ext cx="1870135" cy="46712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42E26950-4F69-4D8F-A9FC-CFE74363648F}"/>
              </a:ext>
            </a:extLst>
          </p:cNvPr>
          <p:cNvCxnSpPr>
            <a:cxnSpLocks/>
            <a:endCxn id="42" idx="0"/>
          </p:cNvCxnSpPr>
          <p:nvPr/>
        </p:nvCxnSpPr>
        <p:spPr>
          <a:xfrm rot="16200000" flipH="1">
            <a:off x="4753342" y="3736311"/>
            <a:ext cx="447274" cy="22355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Rectangle 78">
            <a:extLst>
              <a:ext uri="{FF2B5EF4-FFF2-40B4-BE49-F238E27FC236}">
                <a16:creationId xmlns:a16="http://schemas.microsoft.com/office/drawing/2014/main" id="{7104B94E-3D37-44EE-BDAF-422A2F950A19}"/>
              </a:ext>
            </a:extLst>
          </p:cNvPr>
          <p:cNvSpPr/>
          <p:nvPr/>
        </p:nvSpPr>
        <p:spPr>
          <a:xfrm>
            <a:off x="7510662" y="5840863"/>
            <a:ext cx="1361668" cy="569843"/>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Ecotect </a:t>
            </a:r>
          </a:p>
        </p:txBody>
      </p:sp>
      <p:cxnSp>
        <p:nvCxnSpPr>
          <p:cNvPr id="81" name="Connector: Elbow 80">
            <a:extLst>
              <a:ext uri="{FF2B5EF4-FFF2-40B4-BE49-F238E27FC236}">
                <a16:creationId xmlns:a16="http://schemas.microsoft.com/office/drawing/2014/main" id="{D7186BFF-BC57-4132-8D39-8CB85E877291}"/>
              </a:ext>
            </a:extLst>
          </p:cNvPr>
          <p:cNvCxnSpPr>
            <a:cxnSpLocks/>
            <a:stCxn id="11" idx="2"/>
            <a:endCxn id="17" idx="0"/>
          </p:cNvCxnSpPr>
          <p:nvPr/>
        </p:nvCxnSpPr>
        <p:spPr>
          <a:xfrm rot="16200000" flipH="1">
            <a:off x="2247866" y="1817234"/>
            <a:ext cx="523457" cy="101703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4" name="Connector: Elbow 83">
            <a:extLst>
              <a:ext uri="{FF2B5EF4-FFF2-40B4-BE49-F238E27FC236}">
                <a16:creationId xmlns:a16="http://schemas.microsoft.com/office/drawing/2014/main" id="{87A3B017-961C-4188-A2E3-30F9662232BA}"/>
              </a:ext>
            </a:extLst>
          </p:cNvPr>
          <p:cNvCxnSpPr>
            <a:cxnSpLocks/>
            <a:stCxn id="11" idx="2"/>
            <a:endCxn id="16" idx="0"/>
          </p:cNvCxnSpPr>
          <p:nvPr/>
        </p:nvCxnSpPr>
        <p:spPr>
          <a:xfrm rot="5400000">
            <a:off x="1379053" y="1948895"/>
            <a:ext cx="506892" cy="73715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7" name="Connector: Elbow 86">
            <a:extLst>
              <a:ext uri="{FF2B5EF4-FFF2-40B4-BE49-F238E27FC236}">
                <a16:creationId xmlns:a16="http://schemas.microsoft.com/office/drawing/2014/main" id="{E158FFC9-16CC-4CC8-9449-D563873AC27F}"/>
              </a:ext>
            </a:extLst>
          </p:cNvPr>
          <p:cNvCxnSpPr>
            <a:cxnSpLocks/>
            <a:stCxn id="63" idx="2"/>
            <a:endCxn id="66" idx="0"/>
          </p:cNvCxnSpPr>
          <p:nvPr/>
        </p:nvCxnSpPr>
        <p:spPr>
          <a:xfrm rot="16200000" flipH="1">
            <a:off x="8519434" y="4560379"/>
            <a:ext cx="1199297" cy="136166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0" name="Connector: Elbow 89">
            <a:extLst>
              <a:ext uri="{FF2B5EF4-FFF2-40B4-BE49-F238E27FC236}">
                <a16:creationId xmlns:a16="http://schemas.microsoft.com/office/drawing/2014/main" id="{6D54FCCC-8D57-48E7-8294-D15D149E5307}"/>
              </a:ext>
            </a:extLst>
          </p:cNvPr>
          <p:cNvCxnSpPr>
            <a:cxnSpLocks/>
            <a:stCxn id="63" idx="2"/>
            <a:endCxn id="79" idx="0"/>
          </p:cNvCxnSpPr>
          <p:nvPr/>
        </p:nvCxnSpPr>
        <p:spPr>
          <a:xfrm rot="5400000">
            <a:off x="7715223" y="5117838"/>
            <a:ext cx="1199298" cy="24675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Connector: Elbow 92">
            <a:extLst>
              <a:ext uri="{FF2B5EF4-FFF2-40B4-BE49-F238E27FC236}">
                <a16:creationId xmlns:a16="http://schemas.microsoft.com/office/drawing/2014/main" id="{4805E2B0-8ABA-471E-A640-0BF2B679866D}"/>
              </a:ext>
            </a:extLst>
          </p:cNvPr>
          <p:cNvCxnSpPr>
            <a:cxnSpLocks/>
            <a:stCxn id="62" idx="2"/>
            <a:endCxn id="65" idx="0"/>
          </p:cNvCxnSpPr>
          <p:nvPr/>
        </p:nvCxnSpPr>
        <p:spPr>
          <a:xfrm rot="16200000" flipH="1">
            <a:off x="6677408" y="4692876"/>
            <a:ext cx="457188" cy="35456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6" name="Connector: Elbow 95">
            <a:extLst>
              <a:ext uri="{FF2B5EF4-FFF2-40B4-BE49-F238E27FC236}">
                <a16:creationId xmlns:a16="http://schemas.microsoft.com/office/drawing/2014/main" id="{46EA0096-45B8-4446-A6FB-223D1B8E7A53}"/>
              </a:ext>
            </a:extLst>
          </p:cNvPr>
          <p:cNvCxnSpPr>
            <a:cxnSpLocks/>
            <a:stCxn id="42" idx="2"/>
            <a:endCxn id="64" idx="0"/>
          </p:cNvCxnSpPr>
          <p:nvPr/>
        </p:nvCxnSpPr>
        <p:spPr>
          <a:xfrm rot="5400000">
            <a:off x="4745077" y="4755075"/>
            <a:ext cx="457186" cy="23017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98" name="Rectangle 97">
            <a:extLst>
              <a:ext uri="{FF2B5EF4-FFF2-40B4-BE49-F238E27FC236}">
                <a16:creationId xmlns:a16="http://schemas.microsoft.com/office/drawing/2014/main" id="{9502D4CF-0D80-446B-BD19-35653AE41233}"/>
              </a:ext>
            </a:extLst>
          </p:cNvPr>
          <p:cNvSpPr/>
          <p:nvPr/>
        </p:nvSpPr>
        <p:spPr>
          <a:xfrm>
            <a:off x="2336517" y="3776867"/>
            <a:ext cx="1361668" cy="569843"/>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Design </a:t>
            </a:r>
            <a:r>
              <a:rPr lang="en-US" b="1" dirty="0" smtClean="0">
                <a:solidFill>
                  <a:schemeClr val="tx1"/>
                </a:solidFill>
              </a:rPr>
              <a:t>Builder  </a:t>
            </a:r>
            <a:endParaRPr lang="en-US" b="1" dirty="0">
              <a:solidFill>
                <a:schemeClr val="tx1"/>
              </a:solidFill>
            </a:endParaRPr>
          </a:p>
        </p:txBody>
      </p:sp>
      <p:sp>
        <p:nvSpPr>
          <p:cNvPr id="99" name="Rectangle 98">
            <a:extLst>
              <a:ext uri="{FF2B5EF4-FFF2-40B4-BE49-F238E27FC236}">
                <a16:creationId xmlns:a16="http://schemas.microsoft.com/office/drawing/2014/main" id="{552CD09B-FB5F-4C45-89FC-CDC4B5CB639B}"/>
              </a:ext>
            </a:extLst>
          </p:cNvPr>
          <p:cNvSpPr/>
          <p:nvPr/>
        </p:nvSpPr>
        <p:spPr>
          <a:xfrm>
            <a:off x="583089" y="3750352"/>
            <a:ext cx="1361668" cy="569844"/>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Standards &amp; codes</a:t>
            </a:r>
          </a:p>
        </p:txBody>
      </p:sp>
      <p:cxnSp>
        <p:nvCxnSpPr>
          <p:cNvPr id="101" name="Straight Arrow Connector 100">
            <a:extLst>
              <a:ext uri="{FF2B5EF4-FFF2-40B4-BE49-F238E27FC236}">
                <a16:creationId xmlns:a16="http://schemas.microsoft.com/office/drawing/2014/main" id="{F9859074-BE48-41A8-B140-91FC4424301E}"/>
              </a:ext>
            </a:extLst>
          </p:cNvPr>
          <p:cNvCxnSpPr>
            <a:cxnSpLocks/>
            <a:stCxn id="17" idx="2"/>
            <a:endCxn id="98" idx="0"/>
          </p:cNvCxnSpPr>
          <p:nvPr/>
        </p:nvCxnSpPr>
        <p:spPr>
          <a:xfrm flipH="1">
            <a:off x="3017351" y="3157325"/>
            <a:ext cx="762" cy="6195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680F0C85-5059-40B4-B698-7E760D02727C}"/>
              </a:ext>
            </a:extLst>
          </p:cNvPr>
          <p:cNvCxnSpPr>
            <a:cxnSpLocks/>
            <a:stCxn id="16" idx="2"/>
            <a:endCxn id="99" idx="0"/>
          </p:cNvCxnSpPr>
          <p:nvPr/>
        </p:nvCxnSpPr>
        <p:spPr>
          <a:xfrm>
            <a:off x="1263923" y="3422469"/>
            <a:ext cx="0" cy="3278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مستطيل 1"/>
          <p:cNvSpPr/>
          <p:nvPr/>
        </p:nvSpPr>
        <p:spPr>
          <a:xfrm>
            <a:off x="1632499" y="622979"/>
            <a:ext cx="3024261" cy="523220"/>
          </a:xfrm>
          <a:prstGeom prst="rect">
            <a:avLst/>
          </a:prstGeom>
        </p:spPr>
        <p:txBody>
          <a:bodyPr wrap="square">
            <a:spAutoFit/>
          </a:bodyPr>
          <a:lstStyle/>
          <a:p>
            <a:r>
              <a:rPr lang="en-US" sz="2800" b="1" dirty="0"/>
              <a:t>METHODOLOGY</a:t>
            </a:r>
            <a:endParaRPr lang="en-US" sz="2800" dirty="0"/>
          </a:p>
        </p:txBody>
      </p:sp>
      <p:sp>
        <p:nvSpPr>
          <p:cNvPr id="6" name="عنصر نائب لرقم الشريحة 5"/>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181645421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9973" y="571358"/>
            <a:ext cx="8911687" cy="1280890"/>
          </a:xfrm>
        </p:spPr>
        <p:txBody>
          <a:bodyPr>
            <a:normAutofit/>
          </a:bodyPr>
          <a:lstStyle/>
          <a:p>
            <a:r>
              <a:rPr lang="en-US" sz="4000" dirty="0">
                <a:latin typeface="Times New Roman" panose="02020603050405020304" pitchFamily="18" charset="0"/>
                <a:cs typeface="Times New Roman" panose="02020603050405020304" pitchFamily="18" charset="0"/>
              </a:rPr>
              <a:t>Structural Design </a:t>
            </a:r>
          </a:p>
        </p:txBody>
      </p:sp>
      <p:sp>
        <p:nvSpPr>
          <p:cNvPr id="3" name="Content Placeholder 2"/>
          <p:cNvSpPr>
            <a:spLocks noGrp="1"/>
          </p:cNvSpPr>
          <p:nvPr>
            <p:ph idx="1"/>
          </p:nvPr>
        </p:nvSpPr>
        <p:spPr>
          <a:xfrm>
            <a:off x="868017" y="1825625"/>
            <a:ext cx="10515600" cy="4351338"/>
          </a:xfrm>
        </p:spPr>
        <p:txBody>
          <a:bodyPr/>
          <a:lstStyle/>
          <a:p>
            <a:r>
              <a:rPr lang="en-US" sz="2400" b="1" dirty="0">
                <a:solidFill>
                  <a:srgbClr val="FF0000"/>
                </a:solidFill>
                <a:latin typeface="Times New Roman" panose="02020603050405020304" pitchFamily="18" charset="0"/>
                <a:cs typeface="Times New Roman" panose="02020603050405020304" pitchFamily="18" charset="0"/>
              </a:rPr>
              <a:t>Vertical Loads: </a:t>
            </a:r>
          </a:p>
          <a:p>
            <a:endParaRPr lang="en-US" dirty="0"/>
          </a:p>
          <a:p>
            <a:endParaRPr lang="en-US" dirty="0"/>
          </a:p>
        </p:txBody>
      </p:sp>
      <p:graphicFrame>
        <p:nvGraphicFramePr>
          <p:cNvPr id="4" name="Table 3"/>
          <p:cNvGraphicFramePr>
            <a:graphicFrameLocks noGrp="1"/>
          </p:cNvGraphicFramePr>
          <p:nvPr>
            <p:extLst/>
          </p:nvPr>
        </p:nvGraphicFramePr>
        <p:xfrm>
          <a:off x="2590799" y="3159760"/>
          <a:ext cx="5837584" cy="2305099"/>
        </p:xfrm>
        <a:graphic>
          <a:graphicData uri="http://schemas.openxmlformats.org/drawingml/2006/table">
            <a:tbl>
              <a:tblPr firstRow="1" bandRow="1">
                <a:tableStyleId>{69012ECD-51FC-41F1-AA8D-1B2483CD663E}</a:tableStyleId>
              </a:tblPr>
              <a:tblGrid>
                <a:gridCol w="2918792">
                  <a:extLst>
                    <a:ext uri="{9D8B030D-6E8A-4147-A177-3AD203B41FA5}">
                      <a16:colId xmlns:a16="http://schemas.microsoft.com/office/drawing/2014/main" val="2579673127"/>
                    </a:ext>
                  </a:extLst>
                </a:gridCol>
                <a:gridCol w="2918792">
                  <a:extLst>
                    <a:ext uri="{9D8B030D-6E8A-4147-A177-3AD203B41FA5}">
                      <a16:colId xmlns:a16="http://schemas.microsoft.com/office/drawing/2014/main" val="4126521997"/>
                    </a:ext>
                  </a:extLst>
                </a:gridCol>
              </a:tblGrid>
              <a:tr h="733833">
                <a:tc>
                  <a:txBody>
                    <a:bodyPr/>
                    <a:lstStyle/>
                    <a:p>
                      <a:r>
                        <a:rPr lang="en-US" sz="2400" dirty="0">
                          <a:solidFill>
                            <a:schemeClr val="tx1"/>
                          </a:solidFill>
                        </a:rPr>
                        <a:t>Load</a:t>
                      </a:r>
                      <a:r>
                        <a:rPr lang="en-US" sz="2400" baseline="0" dirty="0">
                          <a:solidFill>
                            <a:schemeClr val="tx1"/>
                          </a:solidFill>
                        </a:rPr>
                        <a:t> Type </a:t>
                      </a:r>
                      <a:endParaRPr lang="en-US" sz="2400" dirty="0">
                        <a:solidFill>
                          <a:schemeClr val="tx1"/>
                        </a:solidFill>
                      </a:endParaRPr>
                    </a:p>
                  </a:txBody>
                  <a:tcPr marL="68580" marR="68580" marT="34290" marB="34290"/>
                </a:tc>
                <a:tc>
                  <a:txBody>
                    <a:bodyPr/>
                    <a:lstStyle/>
                    <a:p>
                      <a:r>
                        <a:rPr lang="en-US" sz="2400" dirty="0">
                          <a:solidFill>
                            <a:schemeClr val="tx1"/>
                          </a:solidFill>
                        </a:rPr>
                        <a:t>spaces </a:t>
                      </a:r>
                    </a:p>
                  </a:txBody>
                  <a:tcPr marL="68580" marR="68580" marT="34290" marB="34290"/>
                </a:tc>
                <a:extLst>
                  <a:ext uri="{0D108BD9-81ED-4DB2-BD59-A6C34878D82A}">
                    <a16:rowId xmlns:a16="http://schemas.microsoft.com/office/drawing/2014/main" val="420580853"/>
                  </a:ext>
                </a:extLst>
              </a:tr>
              <a:tr h="837433">
                <a:tc>
                  <a:txBody>
                    <a:bodyPr/>
                    <a:lstStyle/>
                    <a:p>
                      <a:r>
                        <a:rPr lang="en-US" sz="2400" dirty="0">
                          <a:latin typeface="Times New Roman" panose="02020603050405020304" pitchFamily="18" charset="0"/>
                          <a:cs typeface="Times New Roman" panose="02020603050405020304" pitchFamily="18" charset="0"/>
                        </a:rPr>
                        <a:t>Live</a:t>
                      </a:r>
                      <a:r>
                        <a:rPr lang="en-US" sz="2400" baseline="0" dirty="0">
                          <a:latin typeface="Times New Roman" panose="02020603050405020304" pitchFamily="18" charset="0"/>
                          <a:cs typeface="Times New Roman" panose="02020603050405020304" pitchFamily="18" charset="0"/>
                        </a:rPr>
                        <a:t> Load (</a:t>
                      </a:r>
                      <a:r>
                        <a:rPr lang="en-US" sz="2400" baseline="0" dirty="0" err="1">
                          <a:latin typeface="Times New Roman" panose="02020603050405020304" pitchFamily="18" charset="0"/>
                          <a:cs typeface="Times New Roman" panose="02020603050405020304" pitchFamily="18" charset="0"/>
                        </a:rPr>
                        <a:t>kN</a:t>
                      </a:r>
                      <a:r>
                        <a:rPr lang="en-US" sz="2400" baseline="0"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m</a:t>
                      </a:r>
                      <a:r>
                        <a:rPr lang="en-US" sz="2400" baseline="30000" dirty="0">
                          <a:latin typeface="Times New Roman" panose="02020603050405020304" pitchFamily="18" charset="0"/>
                          <a:cs typeface="Times New Roman" panose="02020603050405020304" pitchFamily="18" charset="0"/>
                        </a:rPr>
                        <a:t>2</a:t>
                      </a:r>
                      <a:r>
                        <a:rPr lang="en-US" sz="2400" baseline="0" dirty="0">
                          <a:latin typeface="Times New Roman" panose="02020603050405020304" pitchFamily="18" charset="0"/>
                          <a:cs typeface="Times New Roman" panose="02020603050405020304" pitchFamily="18" charset="0"/>
                        </a:rPr>
                        <a:t> ) </a:t>
                      </a:r>
                      <a:endParaRPr lang="en-US" sz="2400" dirty="0">
                        <a:latin typeface="Times New Roman" panose="02020603050405020304" pitchFamily="18" charset="0"/>
                        <a:cs typeface="Times New Roman" panose="02020603050405020304" pitchFamily="18" charset="0"/>
                      </a:endParaRPr>
                    </a:p>
                  </a:txBody>
                  <a:tcPr marL="68580" marR="68580" marT="34290" marB="34290"/>
                </a:tc>
                <a:tc>
                  <a:txBody>
                    <a:bodyPr/>
                    <a:lstStyle/>
                    <a:p>
                      <a:r>
                        <a:rPr lang="en-US" sz="2400" baseline="0" dirty="0">
                          <a:latin typeface="Times New Roman" panose="02020603050405020304" pitchFamily="18" charset="0"/>
                          <a:cs typeface="Times New Roman" panose="02020603050405020304" pitchFamily="18" charset="0"/>
                        </a:rPr>
                        <a:t>5 </a:t>
                      </a:r>
                      <a:r>
                        <a:rPr lang="en-US" sz="2400" baseline="0" dirty="0" err="1">
                          <a:latin typeface="Times New Roman" panose="02020603050405020304" pitchFamily="18" charset="0"/>
                          <a:cs typeface="Times New Roman" panose="02020603050405020304" pitchFamily="18" charset="0"/>
                        </a:rPr>
                        <a:t>kN</a:t>
                      </a:r>
                      <a:r>
                        <a:rPr lang="en-US" sz="2400" baseline="0" dirty="0">
                          <a:latin typeface="Times New Roman" panose="02020603050405020304" pitchFamily="18" charset="0"/>
                          <a:cs typeface="Times New Roman" panose="02020603050405020304" pitchFamily="18" charset="0"/>
                        </a:rPr>
                        <a:t> / </a:t>
                      </a:r>
                      <a:r>
                        <a:rPr lang="en-US" sz="2400" dirty="0">
                          <a:latin typeface="Times New Roman" panose="02020603050405020304" pitchFamily="18" charset="0"/>
                          <a:cs typeface="Times New Roman" panose="02020603050405020304" pitchFamily="18" charset="0"/>
                        </a:rPr>
                        <a:t>m</a:t>
                      </a:r>
                      <a:r>
                        <a:rPr lang="en-US" sz="2400" baseline="30000" dirty="0">
                          <a:latin typeface="Times New Roman" panose="02020603050405020304" pitchFamily="18" charset="0"/>
                          <a:cs typeface="Times New Roman" panose="02020603050405020304" pitchFamily="18" charset="0"/>
                        </a:rPr>
                        <a:t>2 </a:t>
                      </a:r>
                      <a:endParaRPr lang="en-US" sz="24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279283344"/>
                  </a:ext>
                </a:extLst>
              </a:tr>
              <a:tr h="733833">
                <a:tc>
                  <a:txBody>
                    <a:bodyPr/>
                    <a:lstStyle/>
                    <a:p>
                      <a:r>
                        <a:rPr lang="en-US" sz="2400" dirty="0">
                          <a:latin typeface="Times New Roman" panose="02020603050405020304" pitchFamily="18" charset="0"/>
                          <a:cs typeface="Times New Roman" panose="02020603050405020304" pitchFamily="18" charset="0"/>
                        </a:rPr>
                        <a:t>SID</a:t>
                      </a:r>
                      <a:r>
                        <a:rPr lang="en-US" sz="2400" baseline="0" dirty="0">
                          <a:latin typeface="Times New Roman" panose="02020603050405020304" pitchFamily="18" charset="0"/>
                          <a:cs typeface="Times New Roman" panose="02020603050405020304" pitchFamily="18" charset="0"/>
                        </a:rPr>
                        <a:t> ( </a:t>
                      </a:r>
                      <a:r>
                        <a:rPr lang="en-US" sz="2400" baseline="0" dirty="0" err="1">
                          <a:latin typeface="Times New Roman" panose="02020603050405020304" pitchFamily="18" charset="0"/>
                          <a:cs typeface="Times New Roman" panose="02020603050405020304" pitchFamily="18" charset="0"/>
                        </a:rPr>
                        <a:t>kN</a:t>
                      </a:r>
                      <a:r>
                        <a:rPr lang="en-US" sz="2400" baseline="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m</a:t>
                      </a:r>
                      <a:r>
                        <a:rPr lang="en-US" sz="2400" baseline="30000" dirty="0">
                          <a:latin typeface="Times New Roman" panose="02020603050405020304" pitchFamily="18" charset="0"/>
                          <a:cs typeface="Times New Roman" panose="02020603050405020304" pitchFamily="18" charset="0"/>
                        </a:rPr>
                        <a:t>2 </a:t>
                      </a:r>
                      <a:r>
                        <a:rPr lang="en-US" sz="2400" baseline="0" dirty="0">
                          <a:latin typeface="Times New Roman" panose="02020603050405020304" pitchFamily="18" charset="0"/>
                          <a:cs typeface="Times New Roman" panose="02020603050405020304" pitchFamily="18" charset="0"/>
                        </a:rPr>
                        <a:t> ) </a:t>
                      </a:r>
                      <a:endParaRPr lang="en-US" sz="2400" dirty="0">
                        <a:latin typeface="Times New Roman" panose="02020603050405020304" pitchFamily="18" charset="0"/>
                        <a:cs typeface="Times New Roman" panose="02020603050405020304" pitchFamily="18" charset="0"/>
                      </a:endParaRPr>
                    </a:p>
                  </a:txBody>
                  <a:tcPr marL="68580" marR="68580" marT="34290" marB="34290"/>
                </a:tc>
                <a:tc>
                  <a:txBody>
                    <a:bodyPr/>
                    <a:lstStyle/>
                    <a:p>
                      <a:r>
                        <a:rPr lang="en-US" sz="2400" baseline="0" dirty="0">
                          <a:latin typeface="Times New Roman" panose="02020603050405020304" pitchFamily="18" charset="0"/>
                          <a:cs typeface="Times New Roman" panose="02020603050405020304" pitchFamily="18" charset="0"/>
                        </a:rPr>
                        <a:t>3.5 </a:t>
                      </a:r>
                      <a:r>
                        <a:rPr lang="en-US" sz="2400" baseline="0" dirty="0" err="1">
                          <a:latin typeface="Times New Roman" panose="02020603050405020304" pitchFamily="18" charset="0"/>
                          <a:cs typeface="Times New Roman" panose="02020603050405020304" pitchFamily="18" charset="0"/>
                        </a:rPr>
                        <a:t>kN</a:t>
                      </a:r>
                      <a:r>
                        <a:rPr lang="en-US" sz="2400" baseline="0" dirty="0">
                          <a:latin typeface="Times New Roman" panose="02020603050405020304" pitchFamily="18" charset="0"/>
                          <a:cs typeface="Times New Roman" panose="02020603050405020304" pitchFamily="18" charset="0"/>
                        </a:rPr>
                        <a:t> / </a:t>
                      </a:r>
                      <a:r>
                        <a:rPr lang="en-US" sz="2400" dirty="0">
                          <a:latin typeface="Times New Roman" panose="02020603050405020304" pitchFamily="18" charset="0"/>
                          <a:cs typeface="Times New Roman" panose="02020603050405020304" pitchFamily="18" charset="0"/>
                        </a:rPr>
                        <a:t>m</a:t>
                      </a:r>
                      <a:r>
                        <a:rPr lang="en-US" sz="2400" baseline="30000" dirty="0">
                          <a:latin typeface="Times New Roman" panose="02020603050405020304" pitchFamily="18" charset="0"/>
                          <a:cs typeface="Times New Roman" panose="02020603050405020304" pitchFamily="18" charset="0"/>
                        </a:rPr>
                        <a:t>2 </a:t>
                      </a:r>
                      <a:endParaRPr lang="en-US" sz="24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3937113736"/>
                  </a:ext>
                </a:extLst>
              </a:tr>
            </a:tbl>
          </a:graphicData>
        </a:graphic>
      </p:graphicFrame>
      <p:sp>
        <p:nvSpPr>
          <p:cNvPr id="5" name="عنصر نائب لرقم الشريحة 4"/>
          <p:cNvSpPr>
            <a:spLocks noGrp="1"/>
          </p:cNvSpPr>
          <p:nvPr>
            <p:ph type="sldNum" sz="quarter" idx="12"/>
          </p:nvPr>
        </p:nvSpPr>
        <p:spPr/>
        <p:txBody>
          <a:bodyPr/>
          <a:lstStyle/>
          <a:p>
            <a:fld id="{D57F1E4F-1CFF-5643-939E-217C01CDF565}" type="slidenum">
              <a:rPr lang="en-US" smtClean="0"/>
              <a:pPr/>
              <a:t>40</a:t>
            </a:fld>
            <a:endParaRPr lang="en-US" dirty="0"/>
          </a:p>
        </p:txBody>
      </p:sp>
    </p:spTree>
    <p:extLst>
      <p:ext uri="{BB962C8B-B14F-4D97-AF65-F5344CB8AC3E}">
        <p14:creationId xmlns:p14="http://schemas.microsoft.com/office/powerpoint/2010/main" val="8702962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a:latin typeface="Times New Roman" panose="02020603050405020304" pitchFamily="18" charset="0"/>
                <a:cs typeface="Times New Roman" panose="02020603050405020304" pitchFamily="18" charset="0"/>
              </a:rPr>
              <a:t>Structural Design </a:t>
            </a:r>
          </a:p>
        </p:txBody>
      </p:sp>
      <p:sp>
        <p:nvSpPr>
          <p:cNvPr id="3" name="Content Placeholder 2"/>
          <p:cNvSpPr>
            <a:spLocks noGrp="1"/>
          </p:cNvSpPr>
          <p:nvPr>
            <p:ph idx="1"/>
          </p:nvPr>
        </p:nvSpPr>
        <p:spPr>
          <a:xfrm>
            <a:off x="1828800" y="1600200"/>
            <a:ext cx="5257800" cy="4953000"/>
          </a:xfrm>
        </p:spPr>
        <p:txBody>
          <a:bodyPr>
            <a:noAutofit/>
          </a:bodyPr>
          <a:lstStyle/>
          <a:p>
            <a:pPr algn="just">
              <a:lnSpc>
                <a:spcPct val="140000"/>
              </a:lnSpc>
              <a:buFont typeface="Wingdings" panose="05000000000000000000" pitchFamily="2" charset="2"/>
              <a:buChar char="q"/>
            </a:pPr>
            <a:r>
              <a:rPr lang="en-US" sz="2000" b="1" dirty="0">
                <a:solidFill>
                  <a:srgbClr val="FF0000"/>
                </a:solidFill>
                <a:latin typeface="Times New Roman" panose="02020603050405020304" pitchFamily="18" charset="0"/>
                <a:cs typeface="Times New Roman" panose="02020603050405020304" pitchFamily="18" charset="0"/>
              </a:rPr>
              <a:t>Seismic Design data : </a:t>
            </a:r>
          </a:p>
          <a:p>
            <a:pPr marL="1371600" indent="-419100" algn="just">
              <a:lnSpc>
                <a:spcPct val="140000"/>
              </a:lnSpc>
              <a:buFont typeface="Wingdings" panose="05000000000000000000" pitchFamily="2" charset="2"/>
              <a:buChar char="q"/>
            </a:pPr>
            <a:r>
              <a:rPr lang="en-US" sz="1800" dirty="0">
                <a:latin typeface="Times New Roman" pitchFamily="18" charset="0"/>
                <a:cs typeface="Times New Roman" pitchFamily="18" charset="0"/>
              </a:rPr>
              <a:t>The city of structure is Nablus.</a:t>
            </a:r>
          </a:p>
          <a:p>
            <a:pPr marL="1371600" indent="-419100" algn="just">
              <a:lnSpc>
                <a:spcPct val="140000"/>
              </a:lnSpc>
              <a:buFont typeface="Wingdings" panose="05000000000000000000" pitchFamily="2" charset="2"/>
              <a:buChar char="q"/>
            </a:pPr>
            <a:r>
              <a:rPr lang="en-US" sz="1800" dirty="0">
                <a:latin typeface="Times New Roman" pitchFamily="18" charset="0"/>
                <a:cs typeface="Times New Roman" pitchFamily="18" charset="0"/>
              </a:rPr>
              <a:t>The seismic zone factor. Z=0.2.</a:t>
            </a:r>
          </a:p>
          <a:p>
            <a:pPr marL="1371600" indent="-419100" algn="just">
              <a:lnSpc>
                <a:spcPct val="140000"/>
              </a:lnSpc>
              <a:buFont typeface="Wingdings" panose="05000000000000000000" pitchFamily="2" charset="2"/>
              <a:buChar char="q"/>
            </a:pPr>
            <a:r>
              <a:rPr lang="en-US" sz="1800" dirty="0">
                <a:latin typeface="Times New Roman" pitchFamily="18" charset="0"/>
                <a:cs typeface="Times New Roman" pitchFamily="18" charset="0"/>
              </a:rPr>
              <a:t>The soil profile is type S</a:t>
            </a:r>
            <a:r>
              <a:rPr lang="en-US" sz="1100" dirty="0">
                <a:latin typeface="Times New Roman" pitchFamily="18" charset="0"/>
                <a:cs typeface="Times New Roman" pitchFamily="18" charset="0"/>
              </a:rPr>
              <a:t>B</a:t>
            </a:r>
            <a:r>
              <a:rPr lang="en-US" sz="1800" dirty="0">
                <a:latin typeface="Times New Roman" pitchFamily="18" charset="0"/>
                <a:cs typeface="Times New Roman" pitchFamily="18" charset="0"/>
              </a:rPr>
              <a:t>.</a:t>
            </a:r>
          </a:p>
          <a:p>
            <a:pPr marL="1371600" indent="-419100" algn="just">
              <a:lnSpc>
                <a:spcPct val="140000"/>
              </a:lnSpc>
              <a:buFont typeface="Wingdings" panose="05000000000000000000" pitchFamily="2" charset="2"/>
              <a:buChar char="q"/>
            </a:pPr>
            <a:r>
              <a:rPr lang="en-US" sz="1800" dirty="0">
                <a:latin typeface="Times New Roman" pitchFamily="18" charset="0"/>
                <a:cs typeface="Times New Roman" pitchFamily="18" charset="0"/>
              </a:rPr>
              <a:t>The acceleration seismic coefficient Ca=0.2</a:t>
            </a:r>
          </a:p>
          <a:p>
            <a:pPr marL="1371600" indent="-419100" algn="just">
              <a:lnSpc>
                <a:spcPct val="140000"/>
              </a:lnSpc>
              <a:buFont typeface="Wingdings" panose="05000000000000000000" pitchFamily="2" charset="2"/>
              <a:buChar char="q"/>
            </a:pPr>
            <a:r>
              <a:rPr lang="en-US" sz="1800" dirty="0">
                <a:latin typeface="Times New Roman" pitchFamily="18" charset="0"/>
                <a:cs typeface="Times New Roman" pitchFamily="18" charset="0"/>
              </a:rPr>
              <a:t>The velocity seismic coefficient </a:t>
            </a:r>
            <a:r>
              <a:rPr lang="en-US" sz="1800" dirty="0" err="1">
                <a:latin typeface="Times New Roman" pitchFamily="18" charset="0"/>
                <a:cs typeface="Times New Roman" pitchFamily="18" charset="0"/>
              </a:rPr>
              <a:t>Cv</a:t>
            </a:r>
            <a:r>
              <a:rPr lang="en-US" sz="1800" dirty="0">
                <a:latin typeface="Times New Roman" pitchFamily="18" charset="0"/>
                <a:cs typeface="Times New Roman" pitchFamily="18" charset="0"/>
              </a:rPr>
              <a:t>=0.2.</a:t>
            </a:r>
          </a:p>
          <a:p>
            <a:pPr marL="1371600" indent="-419100" algn="just">
              <a:lnSpc>
                <a:spcPct val="140000"/>
              </a:lnSpc>
              <a:buFont typeface="Wingdings" panose="05000000000000000000" pitchFamily="2" charset="2"/>
              <a:buChar char="q"/>
            </a:pPr>
            <a:r>
              <a:rPr lang="en-US" sz="1800" dirty="0">
                <a:latin typeface="Times New Roman" pitchFamily="18" charset="0"/>
                <a:cs typeface="Times New Roman" pitchFamily="18" charset="0"/>
              </a:rPr>
              <a:t>The Seismic importance factor is 1.</a:t>
            </a:r>
          </a:p>
          <a:p>
            <a:pPr marL="1371600" indent="-419100" algn="just">
              <a:lnSpc>
                <a:spcPct val="140000"/>
              </a:lnSpc>
              <a:buFont typeface="Wingdings" panose="05000000000000000000" pitchFamily="2" charset="2"/>
              <a:buChar char="q"/>
            </a:pPr>
            <a:r>
              <a:rPr lang="en-US" sz="1800" dirty="0">
                <a:latin typeface="Times New Roman" pitchFamily="18" charset="0"/>
                <a:cs typeface="Times New Roman" pitchFamily="18" charset="0"/>
              </a:rPr>
              <a:t>The structural design type is intermediate, R=5.5</a:t>
            </a:r>
          </a:p>
          <a:p>
            <a:endParaRPr lang="en-US" sz="1600" dirty="0">
              <a:latin typeface="Times New Roman" pitchFamily="18" charset="0"/>
              <a:cs typeface="Times New Roman" pitchFamily="18" charset="0"/>
            </a:endParaRPr>
          </a:p>
        </p:txBody>
      </p:sp>
      <p:pic>
        <p:nvPicPr>
          <p:cNvPr id="4" name="Picture 3"/>
          <p:cNvPicPr>
            <a:picLocks noChangeAspect="1"/>
          </p:cNvPicPr>
          <p:nvPr/>
        </p:nvPicPr>
        <p:blipFill>
          <a:blip r:embed="rId2"/>
          <a:stretch>
            <a:fillRect/>
          </a:stretch>
        </p:blipFill>
        <p:spPr>
          <a:xfrm>
            <a:off x="7543800" y="1524000"/>
            <a:ext cx="2971800" cy="5257800"/>
          </a:xfrm>
          <a:prstGeom prst="rect">
            <a:avLst/>
          </a:prstGeom>
        </p:spPr>
      </p:pic>
      <p:sp>
        <p:nvSpPr>
          <p:cNvPr id="5" name="عنصر نائب لرقم الشريحة 4"/>
          <p:cNvSpPr>
            <a:spLocks noGrp="1"/>
          </p:cNvSpPr>
          <p:nvPr>
            <p:ph type="sldNum" sz="quarter" idx="12"/>
          </p:nvPr>
        </p:nvSpPr>
        <p:spPr/>
        <p:txBody>
          <a:bodyPr/>
          <a:lstStyle/>
          <a:p>
            <a:fld id="{D57F1E4F-1CFF-5643-939E-217C01CDF565}" type="slidenum">
              <a:rPr lang="en-US" smtClean="0"/>
              <a:pPr/>
              <a:t>41</a:t>
            </a:fld>
            <a:endParaRPr lang="en-US" dirty="0"/>
          </a:p>
        </p:txBody>
      </p:sp>
    </p:spTree>
    <p:extLst>
      <p:ext uri="{BB962C8B-B14F-4D97-AF65-F5344CB8AC3E}">
        <p14:creationId xmlns:p14="http://schemas.microsoft.com/office/powerpoint/2010/main" val="34811269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a:latin typeface="Times New Roman" panose="02020603050405020304" pitchFamily="18" charset="0"/>
                <a:cs typeface="Times New Roman" panose="02020603050405020304" pitchFamily="18" charset="0"/>
              </a:rPr>
              <a:t>Sections Dimensions </a:t>
            </a:r>
          </a:p>
        </p:txBody>
      </p:sp>
      <p:graphicFrame>
        <p:nvGraphicFramePr>
          <p:cNvPr id="14" name="Content Placeholder 13"/>
          <p:cNvGraphicFramePr>
            <a:graphicFrameLocks noGrp="1"/>
          </p:cNvGraphicFramePr>
          <p:nvPr>
            <p:ph sz="quarter" idx="1"/>
            <p:extLst/>
          </p:nvPr>
        </p:nvGraphicFramePr>
        <p:xfrm>
          <a:off x="1981200" y="2362201"/>
          <a:ext cx="8308848" cy="2255738"/>
        </p:xfrm>
        <a:graphic>
          <a:graphicData uri="http://schemas.openxmlformats.org/drawingml/2006/table">
            <a:tbl>
              <a:tblPr firstRow="1" bandRow="1">
                <a:tableStyleId>{5C22544A-7EE6-4342-B048-85BDC9FD1C3A}</a:tableStyleId>
              </a:tblPr>
              <a:tblGrid>
                <a:gridCol w="4154424">
                  <a:extLst>
                    <a:ext uri="{9D8B030D-6E8A-4147-A177-3AD203B41FA5}">
                      <a16:colId xmlns:a16="http://schemas.microsoft.com/office/drawing/2014/main" val="1626482132"/>
                    </a:ext>
                  </a:extLst>
                </a:gridCol>
                <a:gridCol w="4154424">
                  <a:extLst>
                    <a:ext uri="{9D8B030D-6E8A-4147-A177-3AD203B41FA5}">
                      <a16:colId xmlns:a16="http://schemas.microsoft.com/office/drawing/2014/main" val="3882458465"/>
                    </a:ext>
                  </a:extLst>
                </a:gridCol>
              </a:tblGrid>
              <a:tr h="477301">
                <a:tc>
                  <a:txBody>
                    <a:bodyPr/>
                    <a:lstStyle/>
                    <a:p>
                      <a:r>
                        <a:rPr lang="en-US" dirty="0">
                          <a:solidFill>
                            <a:schemeClr val="tx1"/>
                          </a:solidFill>
                          <a:latin typeface="Times New Roman" panose="02020603050405020304" pitchFamily="18" charset="0"/>
                          <a:cs typeface="Times New Roman" panose="02020603050405020304" pitchFamily="18" charset="0"/>
                        </a:rPr>
                        <a:t>Structural Element</a:t>
                      </a:r>
                      <a:r>
                        <a:rPr lang="en-US" baseline="0" dirty="0">
                          <a:solidFill>
                            <a:schemeClr val="tx1"/>
                          </a:solidFill>
                          <a:latin typeface="Times New Roman" panose="02020603050405020304" pitchFamily="18" charset="0"/>
                          <a:cs typeface="Times New Roman" panose="02020603050405020304" pitchFamily="18" charset="0"/>
                        </a:rPr>
                        <a:t> </a:t>
                      </a:r>
                      <a:endParaRPr 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dirty="0">
                          <a:solidFill>
                            <a:schemeClr val="tx1"/>
                          </a:solidFill>
                          <a:latin typeface="Times New Roman" panose="02020603050405020304" pitchFamily="18" charset="0"/>
                          <a:cs typeface="Times New Roman" panose="02020603050405020304" pitchFamily="18" charset="0"/>
                        </a:rPr>
                        <a:t>Dimensions </a:t>
                      </a:r>
                    </a:p>
                  </a:txBody>
                  <a:tcPr/>
                </a:tc>
                <a:extLst>
                  <a:ext uri="{0D108BD9-81ED-4DB2-BD59-A6C34878D82A}">
                    <a16:rowId xmlns:a16="http://schemas.microsoft.com/office/drawing/2014/main" val="3530336539"/>
                  </a:ext>
                </a:extLst>
              </a:tr>
              <a:tr h="477301">
                <a:tc>
                  <a:txBody>
                    <a:bodyPr/>
                    <a:lstStyle/>
                    <a:p>
                      <a:r>
                        <a:rPr lang="en-US" dirty="0">
                          <a:solidFill>
                            <a:schemeClr val="tx1"/>
                          </a:solidFill>
                          <a:latin typeface="Times New Roman" panose="02020603050405020304" pitchFamily="18" charset="0"/>
                          <a:cs typeface="Times New Roman" panose="02020603050405020304" pitchFamily="18" charset="0"/>
                        </a:rPr>
                        <a:t>Ribbed  Slab </a:t>
                      </a:r>
                    </a:p>
                  </a:txBody>
                  <a:tcPr/>
                </a:tc>
                <a:tc>
                  <a:txBody>
                    <a:bodyPr/>
                    <a:lstStyle/>
                    <a:p>
                      <a:r>
                        <a:rPr lang="en-US" baseline="0" dirty="0">
                          <a:solidFill>
                            <a:schemeClr val="tx1"/>
                          </a:solidFill>
                          <a:latin typeface="Times New Roman" panose="02020603050405020304" pitchFamily="18" charset="0"/>
                          <a:cs typeface="Times New Roman" panose="02020603050405020304" pitchFamily="18" charset="0"/>
                        </a:rPr>
                        <a:t>25 cm thickness</a:t>
                      </a:r>
                      <a:endParaRPr 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756345817"/>
                  </a:ext>
                </a:extLst>
              </a:tr>
              <a:tr h="823835">
                <a:tc>
                  <a:txBody>
                    <a:bodyPr/>
                    <a:lstStyle/>
                    <a:p>
                      <a:r>
                        <a:rPr lang="en-US" dirty="0">
                          <a:solidFill>
                            <a:schemeClr val="tx1"/>
                          </a:solidFill>
                          <a:latin typeface="Times New Roman" panose="02020603050405020304" pitchFamily="18" charset="0"/>
                          <a:cs typeface="Times New Roman" panose="02020603050405020304" pitchFamily="18" charset="0"/>
                        </a:rPr>
                        <a:t>Columns</a:t>
                      </a:r>
                      <a:r>
                        <a:rPr lang="en-US" baseline="0" dirty="0">
                          <a:solidFill>
                            <a:schemeClr val="tx1"/>
                          </a:solidFill>
                          <a:latin typeface="Times New Roman" panose="02020603050405020304" pitchFamily="18" charset="0"/>
                          <a:cs typeface="Times New Roman" panose="02020603050405020304" pitchFamily="18" charset="0"/>
                        </a:rPr>
                        <a:t> </a:t>
                      </a:r>
                      <a:endParaRPr 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dirty="0">
                          <a:solidFill>
                            <a:schemeClr val="tx1"/>
                          </a:solidFill>
                          <a:latin typeface="Times New Roman" panose="02020603050405020304" pitchFamily="18" charset="0"/>
                          <a:cs typeface="Times New Roman" panose="02020603050405020304" pitchFamily="18" charset="0"/>
                        </a:rPr>
                        <a:t>(60X40)</a:t>
                      </a:r>
                      <a:r>
                        <a:rPr lang="en-US" baseline="0" dirty="0">
                          <a:solidFill>
                            <a:schemeClr val="tx1"/>
                          </a:solidFill>
                          <a:latin typeface="Times New Roman" panose="02020603050405020304" pitchFamily="18" charset="0"/>
                          <a:cs typeface="Times New Roman" panose="02020603050405020304" pitchFamily="18" charset="0"/>
                        </a:rPr>
                        <a:t> , ( 45 X 45 )</a:t>
                      </a:r>
                      <a:endParaRPr 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739725949"/>
                  </a:ext>
                </a:extLst>
              </a:tr>
              <a:tr h="477301">
                <a:tc>
                  <a:txBody>
                    <a:bodyPr/>
                    <a:lstStyle/>
                    <a:p>
                      <a:r>
                        <a:rPr lang="en-US" dirty="0">
                          <a:solidFill>
                            <a:schemeClr val="tx1"/>
                          </a:solidFill>
                          <a:latin typeface="Times New Roman" panose="02020603050405020304" pitchFamily="18" charset="0"/>
                          <a:cs typeface="Times New Roman" panose="02020603050405020304" pitchFamily="18" charset="0"/>
                        </a:rPr>
                        <a:t>Beams </a:t>
                      </a:r>
                    </a:p>
                  </a:txBody>
                  <a:tcPr/>
                </a:tc>
                <a:tc>
                  <a:txBody>
                    <a:bodyPr/>
                    <a:lstStyle/>
                    <a:p>
                      <a:r>
                        <a:rPr lang="en-US" dirty="0">
                          <a:solidFill>
                            <a:schemeClr val="tx1"/>
                          </a:solidFill>
                          <a:latin typeface="Times New Roman" panose="02020603050405020304" pitchFamily="18" charset="0"/>
                          <a:cs typeface="Times New Roman" panose="02020603050405020304" pitchFamily="18" charset="0"/>
                        </a:rPr>
                        <a:t>(</a:t>
                      </a:r>
                      <a:r>
                        <a:rPr lang="en-US" baseline="0" dirty="0">
                          <a:solidFill>
                            <a:schemeClr val="tx1"/>
                          </a:solidFill>
                          <a:latin typeface="Times New Roman" panose="02020603050405020304" pitchFamily="18" charset="0"/>
                          <a:cs typeface="Times New Roman" panose="02020603050405020304" pitchFamily="18" charset="0"/>
                        </a:rPr>
                        <a:t> 70X25) , ( 50 X 25 ) , ( 35 X 70 ) </a:t>
                      </a:r>
                      <a:endParaRPr 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30136993"/>
                  </a:ext>
                </a:extLst>
              </a:tr>
            </a:tbl>
          </a:graphicData>
        </a:graphic>
      </p:graphicFrame>
      <p:sp>
        <p:nvSpPr>
          <p:cNvPr id="3" name="عنصر نائب لرقم الشريحة 2"/>
          <p:cNvSpPr>
            <a:spLocks noGrp="1"/>
          </p:cNvSpPr>
          <p:nvPr>
            <p:ph type="sldNum" sz="quarter" idx="12"/>
          </p:nvPr>
        </p:nvSpPr>
        <p:spPr/>
        <p:txBody>
          <a:bodyPr/>
          <a:lstStyle/>
          <a:p>
            <a:fld id="{D57F1E4F-1CFF-5643-939E-217C01CDF565}" type="slidenum">
              <a:rPr lang="en-US" smtClean="0"/>
              <a:pPr/>
              <a:t>42</a:t>
            </a:fld>
            <a:endParaRPr lang="en-US" dirty="0"/>
          </a:p>
        </p:txBody>
      </p:sp>
    </p:spTree>
    <p:extLst>
      <p:ext uri="{BB962C8B-B14F-4D97-AF65-F5344CB8AC3E}">
        <p14:creationId xmlns:p14="http://schemas.microsoft.com/office/powerpoint/2010/main" val="49948290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a:latin typeface="Times New Roman" panose="02020603050405020304" pitchFamily="18" charset="0"/>
                <a:cs typeface="Times New Roman" panose="02020603050405020304" pitchFamily="18" charset="0"/>
              </a:rPr>
              <a:t>Verification of the  model </a:t>
            </a:r>
          </a:p>
        </p:txBody>
      </p:sp>
      <p:sp>
        <p:nvSpPr>
          <p:cNvPr id="3" name="Content Placeholder 2"/>
          <p:cNvSpPr>
            <a:spLocks noGrp="1"/>
          </p:cNvSpPr>
          <p:nvPr>
            <p:ph idx="1"/>
          </p:nvPr>
        </p:nvSpPr>
        <p:spPr/>
        <p:txBody>
          <a:bodyPr>
            <a:normAutofit/>
          </a:bodyPr>
          <a:lstStyle/>
          <a:p>
            <a:pPr algn="just">
              <a:lnSpc>
                <a:spcPct val="14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Compatibility check</a:t>
            </a:r>
          </a:p>
          <a:p>
            <a:pPr algn="just">
              <a:lnSpc>
                <a:spcPct val="14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Equilibrium check</a:t>
            </a:r>
          </a:p>
          <a:p>
            <a:pPr algn="just">
              <a:lnSpc>
                <a:spcPct val="14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Internal force check</a:t>
            </a:r>
          </a:p>
          <a:p>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43</a:t>
            </a:fld>
            <a:endParaRPr lang="en-US" dirty="0"/>
          </a:p>
        </p:txBody>
      </p:sp>
    </p:spTree>
    <p:extLst>
      <p:ext uri="{BB962C8B-B14F-4D97-AF65-F5344CB8AC3E}">
        <p14:creationId xmlns:p14="http://schemas.microsoft.com/office/powerpoint/2010/main" val="55605744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a:latin typeface="Times New Roman" panose="02020603050405020304" pitchFamily="18" charset="0"/>
                <a:cs typeface="Times New Roman" panose="02020603050405020304" pitchFamily="18" charset="0"/>
              </a:rPr>
              <a:t>Verification of the  model </a:t>
            </a:r>
            <a:endParaRPr lang="en-US" sz="4000" dirty="0"/>
          </a:p>
        </p:txBody>
      </p:sp>
      <p:sp>
        <p:nvSpPr>
          <p:cNvPr id="3" name="Content Placeholder 2"/>
          <p:cNvSpPr>
            <a:spLocks noGrp="1"/>
          </p:cNvSpPr>
          <p:nvPr>
            <p:ph sz="quarter" idx="1"/>
          </p:nvPr>
        </p:nvSpPr>
        <p:spPr/>
        <p:txBody>
          <a:bodyPr/>
          <a:lstStyle/>
          <a:p>
            <a:r>
              <a:rPr lang="en-US" sz="2400" b="1" dirty="0">
                <a:solidFill>
                  <a:srgbClr val="FF0000"/>
                </a:solidFill>
                <a:latin typeface="Times New Roman" panose="02020603050405020304" pitchFamily="18" charset="0"/>
                <a:cs typeface="Times New Roman" panose="02020603050405020304" pitchFamily="18" charset="0"/>
              </a:rPr>
              <a:t>Compatibility check </a:t>
            </a:r>
          </a:p>
          <a:p>
            <a:pPr marL="0" indent="0">
              <a:buNone/>
            </a:pPr>
            <a:endParaRPr lang="en-US" dirty="0"/>
          </a:p>
        </p:txBody>
      </p:sp>
      <p:pic>
        <p:nvPicPr>
          <p:cNvPr id="8" name="Picture 7">
            <a:extLst>
              <a:ext uri="{FF2B5EF4-FFF2-40B4-BE49-F238E27FC236}">
                <a16:creationId xmlns:a16="http://schemas.microsoft.com/office/drawing/2014/main" id="{ED4DC578-4006-46EC-8E07-07048A2C09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13416" y="1861536"/>
            <a:ext cx="5130583" cy="4315427"/>
          </a:xfrm>
          <a:prstGeom prst="rect">
            <a:avLst/>
          </a:prstGeom>
        </p:spPr>
      </p:pic>
      <p:sp>
        <p:nvSpPr>
          <p:cNvPr id="4" name="عنصر نائب لرقم الشريحة 3"/>
          <p:cNvSpPr>
            <a:spLocks noGrp="1"/>
          </p:cNvSpPr>
          <p:nvPr>
            <p:ph type="sldNum" sz="quarter" idx="12"/>
          </p:nvPr>
        </p:nvSpPr>
        <p:spPr/>
        <p:txBody>
          <a:bodyPr/>
          <a:lstStyle/>
          <a:p>
            <a:fld id="{D57F1E4F-1CFF-5643-939E-217C01CDF565}" type="slidenum">
              <a:rPr lang="en-US" smtClean="0"/>
              <a:pPr/>
              <a:t>44</a:t>
            </a:fld>
            <a:endParaRPr lang="en-US" dirty="0"/>
          </a:p>
        </p:txBody>
      </p:sp>
    </p:spTree>
    <p:extLst>
      <p:ext uri="{BB962C8B-B14F-4D97-AF65-F5344CB8AC3E}">
        <p14:creationId xmlns:p14="http://schemas.microsoft.com/office/powerpoint/2010/main" val="23428717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latin typeface="Times New Roman" panose="02020603050405020304" pitchFamily="18" charset="0"/>
                <a:cs typeface="Times New Roman" panose="02020603050405020304" pitchFamily="18" charset="0"/>
              </a:rPr>
              <a:t>Verification of the  model </a:t>
            </a:r>
            <a:endParaRPr lang="en-US" dirty="0"/>
          </a:p>
        </p:txBody>
      </p:sp>
      <p:sp>
        <p:nvSpPr>
          <p:cNvPr id="3" name="Content Placeholder 2"/>
          <p:cNvSpPr>
            <a:spLocks noGrp="1"/>
          </p:cNvSpPr>
          <p:nvPr>
            <p:ph sz="quarter" idx="1"/>
          </p:nvPr>
        </p:nvSpPr>
        <p:spPr/>
        <p:txBody>
          <a:bodyPr/>
          <a:lstStyle/>
          <a:p>
            <a:r>
              <a:rPr lang="en-US" sz="2400" b="1" dirty="0">
                <a:solidFill>
                  <a:srgbClr val="FF0000"/>
                </a:solidFill>
                <a:latin typeface="Times New Roman" panose="02020603050405020304" pitchFamily="18" charset="0"/>
                <a:cs typeface="Times New Roman" panose="02020603050405020304" pitchFamily="18" charset="0"/>
              </a:rPr>
              <a:t>Equilibrium Check </a:t>
            </a:r>
          </a:p>
          <a:p>
            <a:pPr marL="0" indent="0">
              <a:buNone/>
            </a:pPr>
            <a:endParaRPr lang="en-US" dirty="0"/>
          </a:p>
          <a:p>
            <a:pPr marL="0" indent="0">
              <a:buNone/>
            </a:pPr>
            <a:endParaRPr lang="en-US" dirty="0"/>
          </a:p>
        </p:txBody>
      </p:sp>
      <p:graphicFrame>
        <p:nvGraphicFramePr>
          <p:cNvPr id="4" name="Table 3"/>
          <p:cNvGraphicFramePr>
            <a:graphicFrameLocks noGrp="1"/>
          </p:cNvGraphicFramePr>
          <p:nvPr>
            <p:extLst/>
          </p:nvPr>
        </p:nvGraphicFramePr>
        <p:xfrm>
          <a:off x="2557272" y="2743200"/>
          <a:ext cx="7312152" cy="2880360"/>
        </p:xfrm>
        <a:graphic>
          <a:graphicData uri="http://schemas.openxmlformats.org/drawingml/2006/table">
            <a:tbl>
              <a:tblPr firstRow="1" bandRow="1">
                <a:tableStyleId>{5C22544A-7EE6-4342-B048-85BDC9FD1C3A}</a:tableStyleId>
              </a:tblPr>
              <a:tblGrid>
                <a:gridCol w="1828038">
                  <a:extLst>
                    <a:ext uri="{9D8B030D-6E8A-4147-A177-3AD203B41FA5}">
                      <a16:colId xmlns:a16="http://schemas.microsoft.com/office/drawing/2014/main" val="1326838536"/>
                    </a:ext>
                  </a:extLst>
                </a:gridCol>
                <a:gridCol w="1828038">
                  <a:extLst>
                    <a:ext uri="{9D8B030D-6E8A-4147-A177-3AD203B41FA5}">
                      <a16:colId xmlns:a16="http://schemas.microsoft.com/office/drawing/2014/main" val="842960175"/>
                    </a:ext>
                  </a:extLst>
                </a:gridCol>
                <a:gridCol w="1828038">
                  <a:extLst>
                    <a:ext uri="{9D8B030D-6E8A-4147-A177-3AD203B41FA5}">
                      <a16:colId xmlns:a16="http://schemas.microsoft.com/office/drawing/2014/main" val="3025704507"/>
                    </a:ext>
                  </a:extLst>
                </a:gridCol>
                <a:gridCol w="1828038">
                  <a:extLst>
                    <a:ext uri="{9D8B030D-6E8A-4147-A177-3AD203B41FA5}">
                      <a16:colId xmlns:a16="http://schemas.microsoft.com/office/drawing/2014/main" val="232812404"/>
                    </a:ext>
                  </a:extLst>
                </a:gridCol>
              </a:tblGrid>
              <a:tr h="685800">
                <a:tc>
                  <a:txBody>
                    <a:bodyPr/>
                    <a:lstStyle/>
                    <a:p>
                      <a:endParaRPr lang="en-US" sz="240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sz="2400" b="0" dirty="0">
                          <a:solidFill>
                            <a:schemeClr val="tx1"/>
                          </a:solidFill>
                          <a:latin typeface="Times New Roman" panose="02020603050405020304" pitchFamily="18" charset="0"/>
                          <a:cs typeface="Times New Roman" panose="02020603050405020304" pitchFamily="18" charset="0"/>
                        </a:rPr>
                        <a:t>Live</a:t>
                      </a:r>
                      <a:r>
                        <a:rPr lang="en-US" sz="2400" b="0" baseline="0" dirty="0">
                          <a:solidFill>
                            <a:schemeClr val="tx1"/>
                          </a:solidFill>
                          <a:latin typeface="Times New Roman" panose="02020603050405020304" pitchFamily="18" charset="0"/>
                          <a:cs typeface="Times New Roman" panose="02020603050405020304" pitchFamily="18" charset="0"/>
                        </a:rPr>
                        <a:t> load ( </a:t>
                      </a:r>
                      <a:r>
                        <a:rPr lang="en-US" sz="2400" b="0" baseline="0" dirty="0" err="1">
                          <a:solidFill>
                            <a:schemeClr val="tx1"/>
                          </a:solidFill>
                          <a:latin typeface="Times New Roman" panose="02020603050405020304" pitchFamily="18" charset="0"/>
                          <a:cs typeface="Times New Roman" panose="02020603050405020304" pitchFamily="18" charset="0"/>
                        </a:rPr>
                        <a:t>kN</a:t>
                      </a:r>
                      <a:r>
                        <a:rPr lang="en-US" sz="2400" b="0" baseline="0" dirty="0">
                          <a:solidFill>
                            <a:schemeClr val="tx1"/>
                          </a:solidFill>
                          <a:latin typeface="Times New Roman" panose="02020603050405020304" pitchFamily="18" charset="0"/>
                          <a:cs typeface="Times New Roman" panose="02020603050405020304" pitchFamily="18" charset="0"/>
                        </a:rPr>
                        <a:t>) </a:t>
                      </a:r>
                      <a:endParaRPr lang="en-US" sz="2400"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sz="2400" b="0" dirty="0">
                          <a:solidFill>
                            <a:schemeClr val="tx1"/>
                          </a:solidFill>
                          <a:latin typeface="Times New Roman" panose="02020603050405020304" pitchFamily="18" charset="0"/>
                          <a:cs typeface="Times New Roman" panose="02020603050405020304" pitchFamily="18" charset="0"/>
                        </a:rPr>
                        <a:t>SID</a:t>
                      </a:r>
                      <a:r>
                        <a:rPr lang="en-US" sz="2400" b="0" baseline="0" dirty="0">
                          <a:solidFill>
                            <a:schemeClr val="tx1"/>
                          </a:solidFill>
                          <a:latin typeface="Times New Roman" panose="02020603050405020304" pitchFamily="18" charset="0"/>
                          <a:cs typeface="Times New Roman" panose="02020603050405020304" pitchFamily="18" charset="0"/>
                        </a:rPr>
                        <a:t> (</a:t>
                      </a:r>
                      <a:r>
                        <a:rPr lang="en-US" sz="2400" b="0" baseline="0" dirty="0" err="1">
                          <a:solidFill>
                            <a:schemeClr val="tx1"/>
                          </a:solidFill>
                          <a:latin typeface="Times New Roman" panose="02020603050405020304" pitchFamily="18" charset="0"/>
                          <a:cs typeface="Times New Roman" panose="02020603050405020304" pitchFamily="18" charset="0"/>
                        </a:rPr>
                        <a:t>kN</a:t>
                      </a:r>
                      <a:r>
                        <a:rPr lang="en-US" sz="2400" b="0" baseline="0" dirty="0">
                          <a:solidFill>
                            <a:schemeClr val="tx1"/>
                          </a:solidFill>
                          <a:latin typeface="Times New Roman" panose="02020603050405020304" pitchFamily="18" charset="0"/>
                          <a:cs typeface="Times New Roman" panose="02020603050405020304" pitchFamily="18" charset="0"/>
                        </a:rPr>
                        <a:t>) </a:t>
                      </a:r>
                      <a:endParaRPr lang="en-US" sz="2400"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sz="2400" b="0" dirty="0">
                          <a:solidFill>
                            <a:schemeClr val="tx1"/>
                          </a:solidFill>
                          <a:latin typeface="Times New Roman" panose="02020603050405020304" pitchFamily="18" charset="0"/>
                          <a:cs typeface="Times New Roman" panose="02020603050405020304" pitchFamily="18" charset="0"/>
                        </a:rPr>
                        <a:t>Dead load (</a:t>
                      </a:r>
                      <a:r>
                        <a:rPr lang="en-US" sz="2400" b="0" dirty="0" err="1">
                          <a:solidFill>
                            <a:schemeClr val="tx1"/>
                          </a:solidFill>
                          <a:latin typeface="Times New Roman" panose="02020603050405020304" pitchFamily="18" charset="0"/>
                          <a:cs typeface="Times New Roman" panose="02020603050405020304" pitchFamily="18" charset="0"/>
                        </a:rPr>
                        <a:t>kN</a:t>
                      </a:r>
                      <a:r>
                        <a:rPr lang="en-US" sz="2400" b="0" dirty="0">
                          <a:solidFill>
                            <a:schemeClr val="tx1"/>
                          </a:solidFill>
                          <a:latin typeface="Times New Roman" panose="02020603050405020304" pitchFamily="18" charset="0"/>
                          <a:cs typeface="Times New Roman" panose="02020603050405020304" pitchFamily="18" charset="0"/>
                        </a:rPr>
                        <a:t>) </a:t>
                      </a:r>
                    </a:p>
                  </a:txBody>
                  <a:tcPr/>
                </a:tc>
                <a:extLst>
                  <a:ext uri="{0D108BD9-81ED-4DB2-BD59-A6C34878D82A}">
                    <a16:rowId xmlns:a16="http://schemas.microsoft.com/office/drawing/2014/main" val="3079635617"/>
                  </a:ext>
                </a:extLst>
              </a:tr>
              <a:tr h="685800">
                <a:tc>
                  <a:txBody>
                    <a:bodyPr/>
                    <a:lstStyle/>
                    <a:p>
                      <a:r>
                        <a:rPr lang="en-US" sz="2400" dirty="0">
                          <a:solidFill>
                            <a:schemeClr val="tx1"/>
                          </a:solidFill>
                          <a:latin typeface="Times New Roman" panose="02020603050405020304" pitchFamily="18" charset="0"/>
                          <a:cs typeface="Times New Roman" panose="02020603050405020304" pitchFamily="18" charset="0"/>
                        </a:rPr>
                        <a:t>Manual </a:t>
                      </a:r>
                    </a:p>
                  </a:txBody>
                  <a:tcPr/>
                </a:tc>
                <a:tc>
                  <a:txBody>
                    <a:bodyPr/>
                    <a:lstStyle/>
                    <a:p>
                      <a:pPr algn="ctr"/>
                      <a:r>
                        <a:rPr lang="en-US" sz="2400" b="0" kern="1200" dirty="0">
                          <a:solidFill>
                            <a:schemeClr val="dk1"/>
                          </a:solidFill>
                          <a:effectLst/>
                          <a:latin typeface="+mn-lt"/>
                          <a:ea typeface="+mn-ea"/>
                          <a:cs typeface="+mn-cs"/>
                        </a:rPr>
                        <a:t>13390</a:t>
                      </a:r>
                      <a:endParaRPr lang="en-US" sz="3200" b="0"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en-US" sz="2400" kern="1200" dirty="0">
                          <a:solidFill>
                            <a:schemeClr val="dk1"/>
                          </a:solidFill>
                          <a:effectLst/>
                          <a:latin typeface="+mn-lt"/>
                          <a:ea typeface="+mn-ea"/>
                          <a:cs typeface="+mn-cs"/>
                        </a:rPr>
                        <a:t>16603.6</a:t>
                      </a:r>
                      <a:endParaRPr lang="en-US" sz="32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en-US" sz="2400" kern="1200" dirty="0">
                          <a:solidFill>
                            <a:schemeClr val="dk1"/>
                          </a:solidFill>
                          <a:effectLst/>
                          <a:latin typeface="+mn-lt"/>
                          <a:ea typeface="+mn-ea"/>
                          <a:cs typeface="+mn-cs"/>
                        </a:rPr>
                        <a:t>21628.76</a:t>
                      </a:r>
                      <a:endParaRPr lang="en-US" sz="3200"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83002696"/>
                  </a:ext>
                </a:extLst>
              </a:tr>
              <a:tr h="685800">
                <a:tc>
                  <a:txBody>
                    <a:bodyPr/>
                    <a:lstStyle/>
                    <a:p>
                      <a:r>
                        <a:rPr lang="en-US" sz="2400" dirty="0">
                          <a:solidFill>
                            <a:schemeClr val="tx1"/>
                          </a:solidFill>
                          <a:latin typeface="Times New Roman" panose="02020603050405020304" pitchFamily="18" charset="0"/>
                          <a:cs typeface="Times New Roman" panose="02020603050405020304" pitchFamily="18" charset="0"/>
                        </a:rPr>
                        <a:t>By ETABS</a:t>
                      </a:r>
                      <a:r>
                        <a:rPr lang="en-US" sz="2400" baseline="0" dirty="0">
                          <a:solidFill>
                            <a:schemeClr val="tx1"/>
                          </a:solidFill>
                          <a:latin typeface="Times New Roman" panose="02020603050405020304" pitchFamily="18" charset="0"/>
                          <a:cs typeface="Times New Roman" panose="02020603050405020304" pitchFamily="18" charset="0"/>
                        </a:rPr>
                        <a:t> </a:t>
                      </a:r>
                      <a:endParaRPr lang="en-US" sz="24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en-US" sz="2400" kern="1200" dirty="0">
                          <a:solidFill>
                            <a:schemeClr val="dk1"/>
                          </a:solidFill>
                          <a:effectLst/>
                          <a:latin typeface="+mn-lt"/>
                          <a:ea typeface="+mn-ea"/>
                          <a:cs typeface="+mn-cs"/>
                        </a:rPr>
                        <a:t>13119.7</a:t>
                      </a:r>
                      <a:endParaRPr lang="en-US" sz="32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en-US" sz="2400" kern="1200" dirty="0">
                          <a:solidFill>
                            <a:schemeClr val="dk1"/>
                          </a:solidFill>
                          <a:effectLst/>
                          <a:latin typeface="+mn-lt"/>
                          <a:ea typeface="+mn-ea"/>
                          <a:cs typeface="+mn-cs"/>
                        </a:rPr>
                        <a:t>16490.9</a:t>
                      </a:r>
                      <a:endParaRPr lang="en-US" sz="32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en-US" sz="2400" kern="1200" dirty="0">
                          <a:solidFill>
                            <a:schemeClr val="dk1"/>
                          </a:solidFill>
                          <a:effectLst/>
                          <a:latin typeface="+mn-lt"/>
                          <a:ea typeface="+mn-ea"/>
                          <a:cs typeface="+mn-cs"/>
                        </a:rPr>
                        <a:t>21192.2</a:t>
                      </a:r>
                      <a:endParaRPr lang="en-US" sz="3200"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88232504"/>
                  </a:ext>
                </a:extLst>
              </a:tr>
              <a:tr h="685800">
                <a:tc>
                  <a:txBody>
                    <a:bodyPr/>
                    <a:lstStyle/>
                    <a:p>
                      <a:r>
                        <a:rPr lang="en-US" sz="2400" dirty="0">
                          <a:solidFill>
                            <a:schemeClr val="tx1"/>
                          </a:solidFill>
                          <a:latin typeface="Times New Roman" panose="02020603050405020304" pitchFamily="18" charset="0"/>
                          <a:cs typeface="Times New Roman" panose="02020603050405020304" pitchFamily="18" charset="0"/>
                        </a:rPr>
                        <a:t>% Error </a:t>
                      </a:r>
                    </a:p>
                  </a:txBody>
                  <a:tcPr/>
                </a:tc>
                <a:tc>
                  <a:txBody>
                    <a:bodyPr/>
                    <a:lstStyle/>
                    <a:p>
                      <a:pPr algn="ctr"/>
                      <a:r>
                        <a:rPr lang="en-US" sz="2400" kern="1200" dirty="0">
                          <a:solidFill>
                            <a:schemeClr val="dk1"/>
                          </a:solidFill>
                          <a:effectLst/>
                          <a:latin typeface="+mn-lt"/>
                          <a:ea typeface="+mn-ea"/>
                          <a:cs typeface="+mn-cs"/>
                        </a:rPr>
                        <a:t>2.018671%</a:t>
                      </a:r>
                      <a:endParaRPr lang="en-US" sz="32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en-US" sz="2400" kern="1200" dirty="0">
                          <a:solidFill>
                            <a:schemeClr val="dk1"/>
                          </a:solidFill>
                          <a:effectLst/>
                          <a:latin typeface="+mn-lt"/>
                          <a:ea typeface="+mn-ea"/>
                          <a:cs typeface="+mn-cs"/>
                        </a:rPr>
                        <a:t>0.678768%</a:t>
                      </a:r>
                      <a:endParaRPr lang="en-US" sz="32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en-US" sz="2400" kern="1200" dirty="0">
                          <a:solidFill>
                            <a:schemeClr val="dk1"/>
                          </a:solidFill>
                          <a:effectLst/>
                          <a:latin typeface="+mn-lt"/>
                          <a:ea typeface="+mn-ea"/>
                          <a:cs typeface="+mn-cs"/>
                        </a:rPr>
                        <a:t>2.018424%</a:t>
                      </a:r>
                      <a:endParaRPr lang="en-US" sz="3200"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69260093"/>
                  </a:ext>
                </a:extLst>
              </a:tr>
            </a:tbl>
          </a:graphicData>
        </a:graphic>
      </p:graphicFrame>
      <p:sp>
        <p:nvSpPr>
          <p:cNvPr id="5" name="عنصر نائب لرقم الشريحة 4"/>
          <p:cNvSpPr>
            <a:spLocks noGrp="1"/>
          </p:cNvSpPr>
          <p:nvPr>
            <p:ph type="sldNum" sz="quarter" idx="12"/>
          </p:nvPr>
        </p:nvSpPr>
        <p:spPr/>
        <p:txBody>
          <a:bodyPr/>
          <a:lstStyle/>
          <a:p>
            <a:fld id="{D57F1E4F-1CFF-5643-939E-217C01CDF565}" type="slidenum">
              <a:rPr lang="en-US" smtClean="0"/>
              <a:pPr/>
              <a:t>45</a:t>
            </a:fld>
            <a:endParaRPr lang="en-US" dirty="0"/>
          </a:p>
        </p:txBody>
      </p:sp>
    </p:spTree>
    <p:extLst>
      <p:ext uri="{BB962C8B-B14F-4D97-AF65-F5344CB8AC3E}">
        <p14:creationId xmlns:p14="http://schemas.microsoft.com/office/powerpoint/2010/main" val="425828028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a:latin typeface="Times New Roman" panose="02020603050405020304" pitchFamily="18" charset="0"/>
                <a:cs typeface="Times New Roman" panose="02020603050405020304" pitchFamily="18" charset="0"/>
              </a:rPr>
              <a:t>Verification of the  model </a:t>
            </a:r>
            <a:endParaRPr lang="en-US" sz="4000" dirty="0"/>
          </a:p>
        </p:txBody>
      </p:sp>
      <p:sp>
        <p:nvSpPr>
          <p:cNvPr id="3" name="Content Placeholder 2"/>
          <p:cNvSpPr>
            <a:spLocks noGrp="1"/>
          </p:cNvSpPr>
          <p:nvPr>
            <p:ph sz="quarter" idx="1"/>
          </p:nvPr>
        </p:nvSpPr>
        <p:spPr/>
        <p:txBody>
          <a:bodyPr>
            <a:normAutofit/>
          </a:bodyPr>
          <a:lstStyle/>
          <a:p>
            <a:r>
              <a:rPr lang="en-US" sz="2400" b="1" dirty="0">
                <a:solidFill>
                  <a:srgbClr val="FF0000"/>
                </a:solidFill>
                <a:latin typeface="Times New Roman" panose="02020603050405020304" pitchFamily="18" charset="0"/>
                <a:cs typeface="Times New Roman" panose="02020603050405020304" pitchFamily="18" charset="0"/>
              </a:rPr>
              <a:t>Internal force check </a:t>
            </a:r>
          </a:p>
        </p:txBody>
      </p:sp>
      <p:graphicFrame>
        <p:nvGraphicFramePr>
          <p:cNvPr id="4" name="Table 3"/>
          <p:cNvGraphicFramePr>
            <a:graphicFrameLocks noGrp="1"/>
          </p:cNvGraphicFramePr>
          <p:nvPr>
            <p:extLst/>
          </p:nvPr>
        </p:nvGraphicFramePr>
        <p:xfrm>
          <a:off x="2819400" y="2819401"/>
          <a:ext cx="6477000" cy="2438399"/>
        </p:xfrm>
        <a:graphic>
          <a:graphicData uri="http://schemas.openxmlformats.org/drawingml/2006/table">
            <a:tbl>
              <a:tblPr firstRow="1" bandRow="1">
                <a:tableStyleId>{5C22544A-7EE6-4342-B048-85BDC9FD1C3A}</a:tableStyleId>
              </a:tblPr>
              <a:tblGrid>
                <a:gridCol w="1619250">
                  <a:extLst>
                    <a:ext uri="{9D8B030D-6E8A-4147-A177-3AD203B41FA5}">
                      <a16:colId xmlns:a16="http://schemas.microsoft.com/office/drawing/2014/main" val="4061241611"/>
                    </a:ext>
                  </a:extLst>
                </a:gridCol>
                <a:gridCol w="1619250">
                  <a:extLst>
                    <a:ext uri="{9D8B030D-6E8A-4147-A177-3AD203B41FA5}">
                      <a16:colId xmlns:a16="http://schemas.microsoft.com/office/drawing/2014/main" val="946741287"/>
                    </a:ext>
                  </a:extLst>
                </a:gridCol>
                <a:gridCol w="1619250">
                  <a:extLst>
                    <a:ext uri="{9D8B030D-6E8A-4147-A177-3AD203B41FA5}">
                      <a16:colId xmlns:a16="http://schemas.microsoft.com/office/drawing/2014/main" val="2354636630"/>
                    </a:ext>
                  </a:extLst>
                </a:gridCol>
                <a:gridCol w="1619250">
                  <a:extLst>
                    <a:ext uri="{9D8B030D-6E8A-4147-A177-3AD203B41FA5}">
                      <a16:colId xmlns:a16="http://schemas.microsoft.com/office/drawing/2014/main" val="2254571682"/>
                    </a:ext>
                  </a:extLst>
                </a:gridCol>
              </a:tblGrid>
              <a:tr h="515951">
                <a:tc>
                  <a:txBody>
                    <a:bodyPr/>
                    <a:lstStyle/>
                    <a:p>
                      <a:endParaRPr lang="en-US" sz="2000" dirty="0">
                        <a:latin typeface="Times New Roman" panose="02020603050405020304" pitchFamily="18" charset="0"/>
                        <a:cs typeface="Times New Roman" panose="02020603050405020304" pitchFamily="18" charset="0"/>
                      </a:endParaRPr>
                    </a:p>
                  </a:txBody>
                  <a:tcPr/>
                </a:tc>
                <a:tc>
                  <a:txBody>
                    <a:bodyPr/>
                    <a:lstStyle/>
                    <a:p>
                      <a:r>
                        <a:rPr lang="en-US" sz="2000" dirty="0">
                          <a:solidFill>
                            <a:schemeClr val="tx1"/>
                          </a:solidFill>
                          <a:latin typeface="Times New Roman" panose="02020603050405020304" pitchFamily="18" charset="0"/>
                          <a:cs typeface="Times New Roman" panose="02020603050405020304" pitchFamily="18" charset="0"/>
                        </a:rPr>
                        <a:t>Manual </a:t>
                      </a:r>
                    </a:p>
                  </a:txBody>
                  <a:tcPr/>
                </a:tc>
                <a:tc>
                  <a:txBody>
                    <a:bodyPr/>
                    <a:lstStyle/>
                    <a:p>
                      <a:r>
                        <a:rPr lang="en-US" sz="2000" dirty="0">
                          <a:solidFill>
                            <a:schemeClr val="tx1"/>
                          </a:solidFill>
                          <a:latin typeface="Times New Roman" panose="02020603050405020304" pitchFamily="18" charset="0"/>
                          <a:cs typeface="Times New Roman" panose="02020603050405020304" pitchFamily="18" charset="0"/>
                        </a:rPr>
                        <a:t>By ETABS</a:t>
                      </a:r>
                      <a:r>
                        <a:rPr lang="en-US" sz="2000" baseline="0" dirty="0">
                          <a:solidFill>
                            <a:schemeClr val="tx1"/>
                          </a:solidFill>
                          <a:latin typeface="Times New Roman" panose="02020603050405020304" pitchFamily="18" charset="0"/>
                          <a:cs typeface="Times New Roman" panose="02020603050405020304" pitchFamily="18" charset="0"/>
                        </a:rPr>
                        <a:t> </a:t>
                      </a:r>
                      <a:endParaRPr lang="en-US" sz="200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sz="2000" dirty="0">
                          <a:solidFill>
                            <a:schemeClr val="tx1"/>
                          </a:solidFill>
                          <a:latin typeface="Times New Roman" panose="02020603050405020304" pitchFamily="18" charset="0"/>
                          <a:cs typeface="Times New Roman" panose="02020603050405020304" pitchFamily="18" charset="0"/>
                        </a:rPr>
                        <a:t>%Error </a:t>
                      </a:r>
                    </a:p>
                  </a:txBody>
                  <a:tcPr/>
                </a:tc>
                <a:extLst>
                  <a:ext uri="{0D108BD9-81ED-4DB2-BD59-A6C34878D82A}">
                    <a16:rowId xmlns:a16="http://schemas.microsoft.com/office/drawing/2014/main" val="1021488513"/>
                  </a:ext>
                </a:extLst>
              </a:tr>
              <a:tr h="515951">
                <a:tc>
                  <a:txBody>
                    <a:bodyPr/>
                    <a:lstStyle/>
                    <a:p>
                      <a:r>
                        <a:rPr lang="en-US" sz="2000" dirty="0">
                          <a:latin typeface="Times New Roman" panose="02020603050405020304" pitchFamily="18" charset="0"/>
                          <a:cs typeface="Times New Roman" panose="02020603050405020304" pitchFamily="18" charset="0"/>
                        </a:rPr>
                        <a:t>Column </a:t>
                      </a:r>
                    </a:p>
                  </a:txBody>
                  <a:tcPr/>
                </a:tc>
                <a:tc>
                  <a:txBody>
                    <a:bodyPr/>
                    <a:lstStyle/>
                    <a:p>
                      <a:r>
                        <a:rPr lang="en-US" sz="2000" dirty="0">
                          <a:latin typeface="Times New Roman" panose="02020603050405020304" pitchFamily="18" charset="0"/>
                          <a:cs typeface="Times New Roman" panose="02020603050405020304" pitchFamily="18" charset="0"/>
                        </a:rPr>
                        <a:t>3745 </a:t>
                      </a:r>
                      <a:r>
                        <a:rPr lang="en-US" sz="2000" dirty="0" err="1">
                          <a:latin typeface="Times New Roman" panose="02020603050405020304" pitchFamily="18" charset="0"/>
                          <a:cs typeface="Times New Roman" panose="02020603050405020304" pitchFamily="18" charset="0"/>
                        </a:rPr>
                        <a:t>kN</a:t>
                      </a:r>
                      <a:r>
                        <a:rPr lang="en-US" sz="2000" dirty="0">
                          <a:latin typeface="Times New Roman" panose="02020603050405020304" pitchFamily="18" charset="0"/>
                          <a:cs typeface="Times New Roman" panose="02020603050405020304" pitchFamily="18" charset="0"/>
                        </a:rPr>
                        <a:t> </a:t>
                      </a:r>
                    </a:p>
                  </a:txBody>
                  <a:tcPr/>
                </a:tc>
                <a:tc>
                  <a:txBody>
                    <a:bodyPr/>
                    <a:lstStyle/>
                    <a:p>
                      <a:r>
                        <a:rPr lang="en-US" sz="2000" baseline="0" dirty="0">
                          <a:latin typeface="Times New Roman" panose="02020603050405020304" pitchFamily="18" charset="0"/>
                          <a:cs typeface="Times New Roman" panose="02020603050405020304" pitchFamily="18" charset="0"/>
                        </a:rPr>
                        <a:t>3769.7 </a:t>
                      </a:r>
                      <a:r>
                        <a:rPr lang="en-US" sz="2000" baseline="0" dirty="0" err="1">
                          <a:latin typeface="Times New Roman" panose="02020603050405020304" pitchFamily="18" charset="0"/>
                          <a:cs typeface="Times New Roman" panose="02020603050405020304" pitchFamily="18" charset="0"/>
                        </a:rPr>
                        <a:t>kN</a:t>
                      </a:r>
                      <a:r>
                        <a:rPr lang="en-US" sz="2000" baseline="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txBody>
                  <a:tcPr/>
                </a:tc>
                <a:tc>
                  <a:txBody>
                    <a:bodyPr/>
                    <a:lstStyle/>
                    <a:p>
                      <a:r>
                        <a:rPr lang="en-US" sz="2000" dirty="0">
                          <a:latin typeface="Times New Roman" panose="02020603050405020304" pitchFamily="18" charset="0"/>
                          <a:cs typeface="Times New Roman" panose="02020603050405020304" pitchFamily="18" charset="0"/>
                        </a:rPr>
                        <a:t>0.6% </a:t>
                      </a:r>
                    </a:p>
                  </a:txBody>
                  <a:tcPr/>
                </a:tc>
                <a:extLst>
                  <a:ext uri="{0D108BD9-81ED-4DB2-BD59-A6C34878D82A}">
                    <a16:rowId xmlns:a16="http://schemas.microsoft.com/office/drawing/2014/main" val="3916156741"/>
                  </a:ext>
                </a:extLst>
              </a:tr>
              <a:tr h="515951">
                <a:tc>
                  <a:txBody>
                    <a:bodyPr/>
                    <a:lstStyle/>
                    <a:p>
                      <a:r>
                        <a:rPr lang="en-US" sz="2000" dirty="0">
                          <a:latin typeface="Times New Roman" panose="02020603050405020304" pitchFamily="18" charset="0"/>
                          <a:cs typeface="Times New Roman" panose="02020603050405020304" pitchFamily="18" charset="0"/>
                        </a:rPr>
                        <a:t> beam </a:t>
                      </a:r>
                    </a:p>
                  </a:txBody>
                  <a:tcPr/>
                </a:tc>
                <a:tc>
                  <a:txBody>
                    <a:bodyPr/>
                    <a:lstStyle/>
                    <a:p>
                      <a:r>
                        <a:rPr lang="en-US" sz="2000" dirty="0">
                          <a:latin typeface="Times New Roman" panose="02020603050405020304" pitchFamily="18" charset="0"/>
                          <a:cs typeface="Times New Roman" panose="02020603050405020304" pitchFamily="18" charset="0"/>
                        </a:rPr>
                        <a:t>1115.2 </a:t>
                      </a:r>
                      <a:r>
                        <a:rPr lang="en-US" sz="2000" dirty="0" err="1">
                          <a:latin typeface="Times New Roman" panose="02020603050405020304" pitchFamily="18" charset="0"/>
                          <a:cs typeface="Times New Roman" panose="02020603050405020304" pitchFamily="18" charset="0"/>
                        </a:rPr>
                        <a:t>kN.m</a:t>
                      </a:r>
                      <a:r>
                        <a:rPr lang="en-US" sz="2000" baseline="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txBody>
                  <a:tcPr/>
                </a:tc>
                <a:tc>
                  <a:txBody>
                    <a:bodyPr/>
                    <a:lstStyle/>
                    <a:p>
                      <a:r>
                        <a:rPr lang="en-US" sz="2000" dirty="0">
                          <a:latin typeface="Times New Roman" panose="02020603050405020304" pitchFamily="18" charset="0"/>
                          <a:cs typeface="Times New Roman" panose="02020603050405020304" pitchFamily="18" charset="0"/>
                        </a:rPr>
                        <a:t>1072.6 </a:t>
                      </a:r>
                      <a:r>
                        <a:rPr lang="en-US" sz="2000" dirty="0" err="1">
                          <a:latin typeface="Times New Roman" panose="02020603050405020304" pitchFamily="18" charset="0"/>
                          <a:cs typeface="Times New Roman" panose="02020603050405020304" pitchFamily="18" charset="0"/>
                        </a:rPr>
                        <a:t>kN</a:t>
                      </a:r>
                      <a:r>
                        <a:rPr lang="en-US" sz="2000" baseline="0" dirty="0" err="1">
                          <a:latin typeface="Times New Roman" panose="02020603050405020304" pitchFamily="18" charset="0"/>
                          <a:cs typeface="Times New Roman" panose="02020603050405020304" pitchFamily="18" charset="0"/>
                        </a:rPr>
                        <a:t>.m</a:t>
                      </a:r>
                      <a:r>
                        <a:rPr lang="en-US" sz="2000" baseline="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txBody>
                  <a:tcPr/>
                </a:tc>
                <a:tc>
                  <a:txBody>
                    <a:bodyPr/>
                    <a:lstStyle/>
                    <a:p>
                      <a:r>
                        <a:rPr lang="en-US" sz="2000" dirty="0">
                          <a:latin typeface="Times New Roman" panose="02020603050405020304" pitchFamily="18" charset="0"/>
                          <a:cs typeface="Times New Roman" panose="02020603050405020304" pitchFamily="18" charset="0"/>
                        </a:rPr>
                        <a:t>3.9% </a:t>
                      </a:r>
                    </a:p>
                  </a:txBody>
                  <a:tcPr/>
                </a:tc>
                <a:extLst>
                  <a:ext uri="{0D108BD9-81ED-4DB2-BD59-A6C34878D82A}">
                    <a16:rowId xmlns:a16="http://schemas.microsoft.com/office/drawing/2014/main" val="3332469305"/>
                  </a:ext>
                </a:extLst>
              </a:tr>
              <a:tr h="890546">
                <a:tc>
                  <a:txBody>
                    <a:bodyPr/>
                    <a:lstStyle/>
                    <a:p>
                      <a:r>
                        <a:rPr lang="en-US" sz="2000" dirty="0">
                          <a:latin typeface="Times New Roman" panose="02020603050405020304" pitchFamily="18" charset="0"/>
                          <a:cs typeface="Times New Roman" panose="02020603050405020304" pitchFamily="18" charset="0"/>
                        </a:rPr>
                        <a:t>Span of</a:t>
                      </a:r>
                      <a:r>
                        <a:rPr lang="en-US" sz="2000" baseline="0" dirty="0">
                          <a:latin typeface="Times New Roman" panose="02020603050405020304" pitchFamily="18" charset="0"/>
                          <a:cs typeface="Times New Roman" panose="02020603050405020304" pitchFamily="18" charset="0"/>
                        </a:rPr>
                        <a:t> the slab </a:t>
                      </a:r>
                      <a:endParaRPr lang="en-US" sz="2000" dirty="0">
                        <a:latin typeface="Times New Roman" panose="02020603050405020304" pitchFamily="18" charset="0"/>
                        <a:cs typeface="Times New Roman" panose="02020603050405020304" pitchFamily="18" charset="0"/>
                      </a:endParaRPr>
                    </a:p>
                  </a:txBody>
                  <a:tcPr/>
                </a:tc>
                <a:tc>
                  <a:txBody>
                    <a:bodyPr/>
                    <a:lstStyle/>
                    <a:p>
                      <a:r>
                        <a:rPr lang="en-US" sz="2000" dirty="0">
                          <a:latin typeface="Times New Roman" panose="02020603050405020304" pitchFamily="18" charset="0"/>
                          <a:cs typeface="Times New Roman" panose="02020603050405020304" pitchFamily="18" charset="0"/>
                        </a:rPr>
                        <a:t>110.4 </a:t>
                      </a:r>
                      <a:r>
                        <a:rPr lang="en-US" sz="2000" dirty="0" err="1">
                          <a:latin typeface="Times New Roman" panose="02020603050405020304" pitchFamily="18" charset="0"/>
                          <a:cs typeface="Times New Roman" panose="02020603050405020304" pitchFamily="18" charset="0"/>
                        </a:rPr>
                        <a:t>kN.m</a:t>
                      </a:r>
                      <a:r>
                        <a:rPr lang="en-US" sz="2000" dirty="0">
                          <a:latin typeface="Times New Roman" panose="02020603050405020304" pitchFamily="18" charset="0"/>
                          <a:cs typeface="Times New Roman" panose="02020603050405020304" pitchFamily="18" charset="0"/>
                        </a:rPr>
                        <a:t> </a:t>
                      </a:r>
                    </a:p>
                  </a:txBody>
                  <a:tcPr/>
                </a:tc>
                <a:tc>
                  <a:txBody>
                    <a:bodyPr/>
                    <a:lstStyle/>
                    <a:p>
                      <a:r>
                        <a:rPr lang="en-US" sz="2000" dirty="0">
                          <a:latin typeface="Times New Roman" panose="02020603050405020304" pitchFamily="18" charset="0"/>
                          <a:cs typeface="Times New Roman" panose="02020603050405020304" pitchFamily="18" charset="0"/>
                        </a:rPr>
                        <a:t>102kN.m </a:t>
                      </a:r>
                    </a:p>
                  </a:txBody>
                  <a:tcPr/>
                </a:tc>
                <a:tc>
                  <a:txBody>
                    <a:bodyPr/>
                    <a:lstStyle/>
                    <a:p>
                      <a:r>
                        <a:rPr lang="en-US" sz="2000" dirty="0">
                          <a:latin typeface="Times New Roman" panose="02020603050405020304" pitchFamily="18" charset="0"/>
                          <a:cs typeface="Times New Roman" panose="02020603050405020304" pitchFamily="18" charset="0"/>
                        </a:rPr>
                        <a:t>7.8% </a:t>
                      </a:r>
                    </a:p>
                  </a:txBody>
                  <a:tcPr/>
                </a:tc>
                <a:extLst>
                  <a:ext uri="{0D108BD9-81ED-4DB2-BD59-A6C34878D82A}">
                    <a16:rowId xmlns:a16="http://schemas.microsoft.com/office/drawing/2014/main" val="1208521828"/>
                  </a:ext>
                </a:extLst>
              </a:tr>
            </a:tbl>
          </a:graphicData>
        </a:graphic>
      </p:graphicFrame>
      <p:sp>
        <p:nvSpPr>
          <p:cNvPr id="5" name="عنصر نائب لرقم الشريحة 4"/>
          <p:cNvSpPr>
            <a:spLocks noGrp="1"/>
          </p:cNvSpPr>
          <p:nvPr>
            <p:ph type="sldNum" sz="quarter" idx="12"/>
          </p:nvPr>
        </p:nvSpPr>
        <p:spPr/>
        <p:txBody>
          <a:bodyPr/>
          <a:lstStyle/>
          <a:p>
            <a:fld id="{D57F1E4F-1CFF-5643-939E-217C01CDF565}" type="slidenum">
              <a:rPr lang="en-US" smtClean="0"/>
              <a:pPr/>
              <a:t>46</a:t>
            </a:fld>
            <a:endParaRPr lang="en-US" dirty="0"/>
          </a:p>
        </p:txBody>
      </p:sp>
    </p:spTree>
    <p:extLst>
      <p:ext uri="{BB962C8B-B14F-4D97-AF65-F5344CB8AC3E}">
        <p14:creationId xmlns:p14="http://schemas.microsoft.com/office/powerpoint/2010/main" val="401129436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a:latin typeface="Times New Roman" panose="02020603050405020304" pitchFamily="18" charset="0"/>
                <a:cs typeface="Times New Roman" panose="02020603050405020304" pitchFamily="18" charset="0"/>
              </a:rPr>
              <a:t>Design checks </a:t>
            </a:r>
          </a:p>
        </p:txBody>
      </p:sp>
      <p:graphicFrame>
        <p:nvGraphicFramePr>
          <p:cNvPr id="4" name="Diagram 3"/>
          <p:cNvGraphicFramePr/>
          <p:nvPr>
            <p:extLst/>
          </p:nvPr>
        </p:nvGraphicFramePr>
        <p:xfrm>
          <a:off x="2136648" y="1371600"/>
          <a:ext cx="8302752"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عنصر نائب لرقم الشريحة 2"/>
          <p:cNvSpPr>
            <a:spLocks noGrp="1"/>
          </p:cNvSpPr>
          <p:nvPr>
            <p:ph type="sldNum" sz="quarter" idx="12"/>
          </p:nvPr>
        </p:nvSpPr>
        <p:spPr/>
        <p:txBody>
          <a:bodyPr/>
          <a:lstStyle/>
          <a:p>
            <a:fld id="{D57F1E4F-1CFF-5643-939E-217C01CDF565}" type="slidenum">
              <a:rPr lang="en-US" smtClean="0"/>
              <a:pPr/>
              <a:t>47</a:t>
            </a:fld>
            <a:endParaRPr lang="en-US" dirty="0"/>
          </a:p>
        </p:txBody>
      </p:sp>
    </p:spTree>
    <p:extLst>
      <p:ext uri="{BB962C8B-B14F-4D97-AF65-F5344CB8AC3E}">
        <p14:creationId xmlns:p14="http://schemas.microsoft.com/office/powerpoint/2010/main" val="384551869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Slab Reinforcement </a:t>
            </a:r>
          </a:p>
        </p:txBody>
      </p:sp>
      <p:pic>
        <p:nvPicPr>
          <p:cNvPr id="4" name="Picture 3">
            <a:extLst>
              <a:ext uri="{FF2B5EF4-FFF2-40B4-BE49-F238E27FC236}">
                <a16:creationId xmlns:a16="http://schemas.microsoft.com/office/drawing/2014/main" id="{82A0E905-73AB-4FA3-8ADB-CE0A523CB1DB}"/>
              </a:ext>
            </a:extLst>
          </p:cNvPr>
          <p:cNvPicPr>
            <a:picLocks noChangeAspect="1"/>
          </p:cNvPicPr>
          <p:nvPr/>
        </p:nvPicPr>
        <p:blipFill rotWithShape="1">
          <a:blip r:embed="rId2"/>
          <a:srcRect l="9999" t="13524" r="9144" b="14418"/>
          <a:stretch/>
        </p:blipFill>
        <p:spPr>
          <a:xfrm>
            <a:off x="2305879" y="1690688"/>
            <a:ext cx="7421218" cy="4246286"/>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48</a:t>
            </a:fld>
            <a:endParaRPr lang="en-US" dirty="0"/>
          </a:p>
        </p:txBody>
      </p:sp>
    </p:spTree>
    <p:extLst>
      <p:ext uri="{BB962C8B-B14F-4D97-AF65-F5344CB8AC3E}">
        <p14:creationId xmlns:p14="http://schemas.microsoft.com/office/powerpoint/2010/main" val="84119385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a:t>Beams Reinforcement </a:t>
            </a:r>
          </a:p>
        </p:txBody>
      </p:sp>
      <p:pic>
        <p:nvPicPr>
          <p:cNvPr id="4" name="Picture 3">
            <a:extLst>
              <a:ext uri="{FF2B5EF4-FFF2-40B4-BE49-F238E27FC236}">
                <a16:creationId xmlns:a16="http://schemas.microsoft.com/office/drawing/2014/main" id="{44FA7086-7F50-4795-B9D7-105C70962129}"/>
              </a:ext>
            </a:extLst>
          </p:cNvPr>
          <p:cNvPicPr>
            <a:picLocks noChangeAspect="1"/>
          </p:cNvPicPr>
          <p:nvPr/>
        </p:nvPicPr>
        <p:blipFill>
          <a:blip r:embed="rId2"/>
          <a:stretch>
            <a:fillRect/>
          </a:stretch>
        </p:blipFill>
        <p:spPr>
          <a:xfrm>
            <a:off x="1057275" y="1976437"/>
            <a:ext cx="10077450" cy="3708746"/>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49</a:t>
            </a:fld>
            <a:endParaRPr lang="en-US" dirty="0"/>
          </a:p>
        </p:txBody>
      </p:sp>
    </p:spTree>
    <p:extLst>
      <p:ext uri="{BB962C8B-B14F-4D97-AF65-F5344CB8AC3E}">
        <p14:creationId xmlns:p14="http://schemas.microsoft.com/office/powerpoint/2010/main" val="41492964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33351" y="1404257"/>
            <a:ext cx="8915399" cy="2262781"/>
          </a:xfrm>
        </p:spPr>
        <p:txBody>
          <a:bodyPr/>
          <a:lstStyle/>
          <a:p>
            <a:r>
              <a:rPr lang="en-US" dirty="0" smtClean="0"/>
              <a:t>Architectural Design</a:t>
            </a:r>
            <a:endParaRPr lang="en-US" dirty="0"/>
          </a:p>
        </p:txBody>
      </p:sp>
      <p:sp>
        <p:nvSpPr>
          <p:cNvPr id="3" name="عنصر نائب لرقم الشريحة 2"/>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66321482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F48FE2E-E324-4D2D-8786-0C43AA3C3489}"/>
              </a:ext>
            </a:extLst>
          </p:cNvPr>
          <p:cNvPicPr>
            <a:picLocks noGrp="1" noChangeAspect="1"/>
          </p:cNvPicPr>
          <p:nvPr>
            <p:ph idx="1"/>
          </p:nvPr>
        </p:nvPicPr>
        <p:blipFill>
          <a:blip r:embed="rId2"/>
          <a:stretch>
            <a:fillRect/>
          </a:stretch>
        </p:blipFill>
        <p:spPr>
          <a:xfrm>
            <a:off x="1352550" y="2146852"/>
            <a:ext cx="9486900" cy="4346023"/>
          </a:xfrm>
          <a:prstGeom prst="rect">
            <a:avLst/>
          </a:prstGeom>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50</a:t>
            </a:fld>
            <a:endParaRPr lang="en-US" dirty="0"/>
          </a:p>
        </p:txBody>
      </p:sp>
    </p:spTree>
    <p:extLst>
      <p:ext uri="{BB962C8B-B14F-4D97-AF65-F5344CB8AC3E}">
        <p14:creationId xmlns:p14="http://schemas.microsoft.com/office/powerpoint/2010/main" val="190216670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a:t>Columns Reinforcement </a:t>
            </a:r>
          </a:p>
        </p:txBody>
      </p:sp>
      <p:pic>
        <p:nvPicPr>
          <p:cNvPr id="7" name="Picture 6">
            <a:extLst>
              <a:ext uri="{FF2B5EF4-FFF2-40B4-BE49-F238E27FC236}">
                <a16:creationId xmlns:a16="http://schemas.microsoft.com/office/drawing/2014/main" id="{B6F5BE4A-4A1C-49F7-B2E0-43BDF542ADDA}"/>
              </a:ext>
            </a:extLst>
          </p:cNvPr>
          <p:cNvPicPr>
            <a:picLocks noChangeAspect="1"/>
          </p:cNvPicPr>
          <p:nvPr/>
        </p:nvPicPr>
        <p:blipFill>
          <a:blip r:embed="rId2"/>
          <a:stretch>
            <a:fillRect/>
          </a:stretch>
        </p:blipFill>
        <p:spPr>
          <a:xfrm>
            <a:off x="3481387" y="2178050"/>
            <a:ext cx="5229225" cy="4314825"/>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51</a:t>
            </a:fld>
            <a:endParaRPr lang="en-US" dirty="0"/>
          </a:p>
        </p:txBody>
      </p:sp>
    </p:spTree>
    <p:extLst>
      <p:ext uri="{BB962C8B-B14F-4D97-AF65-F5344CB8AC3E}">
        <p14:creationId xmlns:p14="http://schemas.microsoft.com/office/powerpoint/2010/main" val="389897422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53F3A6E8-77A0-4954-9D2E-F606FC548FF2}"/>
              </a:ext>
            </a:extLst>
          </p:cNvPr>
          <p:cNvPicPr>
            <a:picLocks noGrp="1" noChangeAspect="1"/>
          </p:cNvPicPr>
          <p:nvPr>
            <p:ph idx="1"/>
          </p:nvPr>
        </p:nvPicPr>
        <p:blipFill>
          <a:blip r:embed="rId2"/>
          <a:stretch>
            <a:fillRect/>
          </a:stretch>
        </p:blipFill>
        <p:spPr>
          <a:xfrm>
            <a:off x="3457575" y="1910556"/>
            <a:ext cx="5276850" cy="4181475"/>
          </a:xfrm>
          <a:prstGeom prst="rect">
            <a:avLst/>
          </a:prstGeom>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52</a:t>
            </a:fld>
            <a:endParaRPr lang="en-US" dirty="0"/>
          </a:p>
        </p:txBody>
      </p:sp>
    </p:spTree>
    <p:extLst>
      <p:ext uri="{BB962C8B-B14F-4D97-AF65-F5344CB8AC3E}">
        <p14:creationId xmlns:p14="http://schemas.microsoft.com/office/powerpoint/2010/main" val="310966046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Footing Reinforcement </a:t>
            </a:r>
          </a:p>
        </p:txBody>
      </p:sp>
      <p:pic>
        <p:nvPicPr>
          <p:cNvPr id="4" name="Picture 3">
            <a:extLst>
              <a:ext uri="{FF2B5EF4-FFF2-40B4-BE49-F238E27FC236}">
                <a16:creationId xmlns:a16="http://schemas.microsoft.com/office/drawing/2014/main" id="{3710FA5D-51A6-4991-BD91-6F818F10E5DF}"/>
              </a:ext>
            </a:extLst>
          </p:cNvPr>
          <p:cNvPicPr>
            <a:picLocks noChangeAspect="1"/>
          </p:cNvPicPr>
          <p:nvPr/>
        </p:nvPicPr>
        <p:blipFill>
          <a:blip r:embed="rId2"/>
          <a:stretch>
            <a:fillRect/>
          </a:stretch>
        </p:blipFill>
        <p:spPr>
          <a:xfrm>
            <a:off x="2584174" y="1872697"/>
            <a:ext cx="6930887" cy="4620177"/>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53</a:t>
            </a:fld>
            <a:endParaRPr lang="en-US" dirty="0"/>
          </a:p>
        </p:txBody>
      </p:sp>
    </p:spTree>
    <p:extLst>
      <p:ext uri="{BB962C8B-B14F-4D97-AF65-F5344CB8AC3E}">
        <p14:creationId xmlns:p14="http://schemas.microsoft.com/office/powerpoint/2010/main" val="233407821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Shear Wall Reinforcement  </a:t>
            </a:r>
          </a:p>
        </p:txBody>
      </p:sp>
      <p:pic>
        <p:nvPicPr>
          <p:cNvPr id="3" name="Picture 2">
            <a:extLst>
              <a:ext uri="{FF2B5EF4-FFF2-40B4-BE49-F238E27FC236}">
                <a16:creationId xmlns:a16="http://schemas.microsoft.com/office/drawing/2014/main" id="{53275AC3-3E27-4252-86EF-59DD8C23A38F}"/>
              </a:ext>
            </a:extLst>
          </p:cNvPr>
          <p:cNvPicPr>
            <a:picLocks noChangeAspect="1"/>
          </p:cNvPicPr>
          <p:nvPr/>
        </p:nvPicPr>
        <p:blipFill>
          <a:blip r:embed="rId2"/>
          <a:stretch>
            <a:fillRect/>
          </a:stretch>
        </p:blipFill>
        <p:spPr>
          <a:xfrm>
            <a:off x="1828799" y="1905621"/>
            <a:ext cx="6944139" cy="4371975"/>
          </a:xfrm>
          <a:prstGeom prst="rect">
            <a:avLst/>
          </a:prstGeom>
        </p:spPr>
      </p:pic>
      <p:sp>
        <p:nvSpPr>
          <p:cNvPr id="4" name="عنصر نائب لرقم الشريحة 3"/>
          <p:cNvSpPr>
            <a:spLocks noGrp="1"/>
          </p:cNvSpPr>
          <p:nvPr>
            <p:ph type="sldNum" sz="quarter" idx="12"/>
          </p:nvPr>
        </p:nvSpPr>
        <p:spPr/>
        <p:txBody>
          <a:bodyPr/>
          <a:lstStyle/>
          <a:p>
            <a:fld id="{D57F1E4F-1CFF-5643-939E-217C01CDF565}" type="slidenum">
              <a:rPr lang="en-US" smtClean="0"/>
              <a:pPr/>
              <a:t>54</a:t>
            </a:fld>
            <a:endParaRPr lang="en-US" dirty="0"/>
          </a:p>
        </p:txBody>
      </p:sp>
    </p:spTree>
    <p:extLst>
      <p:ext uri="{BB962C8B-B14F-4D97-AF65-F5344CB8AC3E}">
        <p14:creationId xmlns:p14="http://schemas.microsoft.com/office/powerpoint/2010/main" val="351268860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Stair Reinforcement </a:t>
            </a:r>
          </a:p>
        </p:txBody>
      </p:sp>
      <p:pic>
        <p:nvPicPr>
          <p:cNvPr id="6" name="Picture 5"/>
          <p:cNvPicPr>
            <a:picLocks noChangeAspect="1"/>
          </p:cNvPicPr>
          <p:nvPr/>
        </p:nvPicPr>
        <p:blipFill>
          <a:blip r:embed="rId2"/>
          <a:stretch>
            <a:fillRect/>
          </a:stretch>
        </p:blipFill>
        <p:spPr>
          <a:xfrm>
            <a:off x="5334000" y="5102436"/>
            <a:ext cx="4409210" cy="1447800"/>
          </a:xfrm>
          <a:prstGeom prst="rect">
            <a:avLst/>
          </a:prstGeom>
        </p:spPr>
      </p:pic>
      <p:pic>
        <p:nvPicPr>
          <p:cNvPr id="3" name="Picture 2">
            <a:extLst>
              <a:ext uri="{FF2B5EF4-FFF2-40B4-BE49-F238E27FC236}">
                <a16:creationId xmlns:a16="http://schemas.microsoft.com/office/drawing/2014/main" id="{DEB68065-A4B8-409F-AA4F-B3BD26D8B150}"/>
              </a:ext>
            </a:extLst>
          </p:cNvPr>
          <p:cNvPicPr>
            <a:picLocks noChangeAspect="1"/>
          </p:cNvPicPr>
          <p:nvPr/>
        </p:nvPicPr>
        <p:blipFill>
          <a:blip r:embed="rId3"/>
          <a:stretch>
            <a:fillRect/>
          </a:stretch>
        </p:blipFill>
        <p:spPr>
          <a:xfrm>
            <a:off x="2943225" y="1185862"/>
            <a:ext cx="6305550" cy="4486275"/>
          </a:xfrm>
          <a:prstGeom prst="rect">
            <a:avLst/>
          </a:prstGeom>
        </p:spPr>
      </p:pic>
      <p:sp>
        <p:nvSpPr>
          <p:cNvPr id="4" name="عنصر نائب لرقم الشريحة 3"/>
          <p:cNvSpPr>
            <a:spLocks noGrp="1"/>
          </p:cNvSpPr>
          <p:nvPr>
            <p:ph type="sldNum" sz="quarter" idx="12"/>
          </p:nvPr>
        </p:nvSpPr>
        <p:spPr/>
        <p:txBody>
          <a:bodyPr/>
          <a:lstStyle/>
          <a:p>
            <a:fld id="{D57F1E4F-1CFF-5643-939E-217C01CDF565}" type="slidenum">
              <a:rPr lang="en-US" smtClean="0"/>
              <a:pPr/>
              <a:t>55</a:t>
            </a:fld>
            <a:endParaRPr lang="en-US" dirty="0"/>
          </a:p>
        </p:txBody>
      </p:sp>
    </p:spTree>
    <p:extLst>
      <p:ext uri="{BB962C8B-B14F-4D97-AF65-F5344CB8AC3E}">
        <p14:creationId xmlns:p14="http://schemas.microsoft.com/office/powerpoint/2010/main" val="306178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A531F11-CECC-4DB0-A019-3AA775747084}"/>
              </a:ext>
            </a:extLst>
          </p:cNvPr>
          <p:cNvSpPr txBox="1">
            <a:spLocks/>
          </p:cNvSpPr>
          <p:nvPr/>
        </p:nvSpPr>
        <p:spPr>
          <a:xfrm>
            <a:off x="2817223" y="3042603"/>
            <a:ext cx="9144000" cy="23876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800" b="1" dirty="0"/>
              <a:t>Environmental Aspects</a:t>
            </a:r>
          </a:p>
        </p:txBody>
      </p:sp>
      <p:sp>
        <p:nvSpPr>
          <p:cNvPr id="2" name="عنصر نائب لرقم الشريحة 1"/>
          <p:cNvSpPr>
            <a:spLocks noGrp="1"/>
          </p:cNvSpPr>
          <p:nvPr>
            <p:ph type="sldNum" sz="quarter" idx="12"/>
          </p:nvPr>
        </p:nvSpPr>
        <p:spPr/>
        <p:txBody>
          <a:bodyPr/>
          <a:lstStyle/>
          <a:p>
            <a:fld id="{D57F1E4F-1CFF-5643-939E-217C01CDF565}" type="slidenum">
              <a:rPr lang="en-US" smtClean="0"/>
              <a:pPr/>
              <a:t>56</a:t>
            </a:fld>
            <a:endParaRPr lang="en-US" dirty="0"/>
          </a:p>
        </p:txBody>
      </p:sp>
    </p:spTree>
    <p:extLst>
      <p:ext uri="{BB962C8B-B14F-4D97-AF65-F5344CB8AC3E}">
        <p14:creationId xmlns:p14="http://schemas.microsoft.com/office/powerpoint/2010/main" val="16207400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2939A1A-D143-4A25-905B-DCE628128F0E}"/>
              </a:ext>
            </a:extLst>
          </p:cNvPr>
          <p:cNvSpPr txBox="1">
            <a:spLocks/>
          </p:cNvSpPr>
          <p:nvPr/>
        </p:nvSpPr>
        <p:spPr>
          <a:xfrm>
            <a:off x="1718466" y="618717"/>
            <a:ext cx="8229600" cy="11430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t>Environmental Aspects</a:t>
            </a:r>
          </a:p>
        </p:txBody>
      </p:sp>
      <p:pic>
        <p:nvPicPr>
          <p:cNvPr id="3" name="Picture 21">
            <a:extLst>
              <a:ext uri="{FF2B5EF4-FFF2-40B4-BE49-F238E27FC236}">
                <a16:creationId xmlns:a16="http://schemas.microsoft.com/office/drawing/2014/main" id="{6509F134-C915-4D08-AAD6-15F9B898039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867227" y="1332411"/>
            <a:ext cx="8230362" cy="4840968"/>
          </a:xfrm>
          <a:prstGeom prst="rect">
            <a:avLst/>
          </a:prstGeom>
        </p:spPr>
      </p:pic>
      <p:sp>
        <p:nvSpPr>
          <p:cNvPr id="4" name="مستطيل 3">
            <a:extLst>
              <a:ext uri="{FF2B5EF4-FFF2-40B4-BE49-F238E27FC236}">
                <a16:creationId xmlns:a16="http://schemas.microsoft.com/office/drawing/2014/main" id="{1BF83630-C5AB-4FBE-B9BD-DE122BEC2FBC}"/>
              </a:ext>
            </a:extLst>
          </p:cNvPr>
          <p:cNvSpPr/>
          <p:nvPr/>
        </p:nvSpPr>
        <p:spPr>
          <a:xfrm>
            <a:off x="3543953" y="6239283"/>
            <a:ext cx="46482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Environment &amp; Orientation</a:t>
            </a:r>
          </a:p>
        </p:txBody>
      </p:sp>
      <p:sp>
        <p:nvSpPr>
          <p:cNvPr id="5" name="عنصر نائب لرقم الشريحة 4"/>
          <p:cNvSpPr>
            <a:spLocks noGrp="1"/>
          </p:cNvSpPr>
          <p:nvPr>
            <p:ph type="sldNum" sz="quarter" idx="12"/>
          </p:nvPr>
        </p:nvSpPr>
        <p:spPr/>
        <p:txBody>
          <a:bodyPr/>
          <a:lstStyle/>
          <a:p>
            <a:fld id="{D57F1E4F-1CFF-5643-939E-217C01CDF565}" type="slidenum">
              <a:rPr lang="en-US" smtClean="0"/>
              <a:pPr/>
              <a:t>57</a:t>
            </a:fld>
            <a:endParaRPr lang="en-US" dirty="0"/>
          </a:p>
        </p:txBody>
      </p:sp>
    </p:spTree>
    <p:extLst>
      <p:ext uri="{BB962C8B-B14F-4D97-AF65-F5344CB8AC3E}">
        <p14:creationId xmlns:p14="http://schemas.microsoft.com/office/powerpoint/2010/main" val="323102924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3C676-211E-427F-8D6F-50D1DD37B875}"/>
              </a:ext>
            </a:extLst>
          </p:cNvPr>
          <p:cNvSpPr txBox="1">
            <a:spLocks/>
          </p:cNvSpPr>
          <p:nvPr/>
        </p:nvSpPr>
        <p:spPr>
          <a:xfrm>
            <a:off x="1474304" y="365124"/>
            <a:ext cx="10515600" cy="1325563"/>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t>Shading at </a:t>
            </a:r>
            <a:r>
              <a:rPr lang="en-US" b="1" dirty="0" smtClean="0"/>
              <a:t>8:00 in 15</a:t>
            </a:r>
            <a:r>
              <a:rPr lang="en-US" b="1" baseline="30000" dirty="0" smtClean="0"/>
              <a:t>th</a:t>
            </a:r>
            <a:r>
              <a:rPr lang="en-US" b="1" dirty="0" smtClean="0"/>
              <a:t> Jul .</a:t>
            </a:r>
            <a:endParaRPr lang="en-US" b="1" dirty="0"/>
          </a:p>
        </p:txBody>
      </p:sp>
      <p:pic>
        <p:nvPicPr>
          <p:cNvPr id="3" name="Content Placeholder 4">
            <a:extLst>
              <a:ext uri="{FF2B5EF4-FFF2-40B4-BE49-F238E27FC236}">
                <a16:creationId xmlns:a16="http://schemas.microsoft.com/office/drawing/2014/main" id="{0255211A-E3D8-46D1-B3B1-1EEB8B51E7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2137" y="904030"/>
            <a:ext cx="8580218" cy="5953970"/>
          </a:xfrm>
          <a:prstGeom prst="rect">
            <a:avLst/>
          </a:prstGeom>
          <a:ln>
            <a:noFill/>
          </a:ln>
          <a:effectLst>
            <a:softEdge rad="112500"/>
          </a:effectLst>
        </p:spPr>
      </p:pic>
      <p:sp>
        <p:nvSpPr>
          <p:cNvPr id="4" name="عنصر نائب لرقم الشريحة 3"/>
          <p:cNvSpPr>
            <a:spLocks noGrp="1"/>
          </p:cNvSpPr>
          <p:nvPr>
            <p:ph type="sldNum" sz="quarter" idx="12"/>
          </p:nvPr>
        </p:nvSpPr>
        <p:spPr/>
        <p:txBody>
          <a:bodyPr/>
          <a:lstStyle/>
          <a:p>
            <a:fld id="{D57F1E4F-1CFF-5643-939E-217C01CDF565}" type="slidenum">
              <a:rPr lang="en-US" smtClean="0"/>
              <a:pPr/>
              <a:t>58</a:t>
            </a:fld>
            <a:endParaRPr lang="en-US" dirty="0"/>
          </a:p>
        </p:txBody>
      </p:sp>
    </p:spTree>
    <p:extLst>
      <p:ext uri="{BB962C8B-B14F-4D97-AF65-F5344CB8AC3E}">
        <p14:creationId xmlns:p14="http://schemas.microsoft.com/office/powerpoint/2010/main" val="81512968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59</a:t>
            </a:fld>
            <a:endParaRPr lang="en-US" dirty="0"/>
          </a:p>
        </p:txBody>
      </p:sp>
      <p:sp>
        <p:nvSpPr>
          <p:cNvPr id="3" name="مستطيل 2"/>
          <p:cNvSpPr/>
          <p:nvPr/>
        </p:nvSpPr>
        <p:spPr>
          <a:xfrm>
            <a:off x="1802340" y="647178"/>
            <a:ext cx="2652094" cy="646331"/>
          </a:xfrm>
          <a:prstGeom prst="rect">
            <a:avLst/>
          </a:prstGeom>
        </p:spPr>
        <p:txBody>
          <a:bodyPr wrap="square">
            <a:spAutoFit/>
          </a:bodyPr>
          <a:lstStyle/>
          <a:p>
            <a:r>
              <a:rPr lang="en-US" sz="3600" b="1" dirty="0"/>
              <a:t>Thermal</a:t>
            </a:r>
          </a:p>
        </p:txBody>
      </p:sp>
      <p:sp>
        <p:nvSpPr>
          <p:cNvPr id="4" name="مستطيل 3"/>
          <p:cNvSpPr/>
          <p:nvPr/>
        </p:nvSpPr>
        <p:spPr>
          <a:xfrm>
            <a:off x="1713464" y="1586229"/>
            <a:ext cx="2390398" cy="523220"/>
          </a:xfrm>
          <a:prstGeom prst="rect">
            <a:avLst/>
          </a:prstGeom>
        </p:spPr>
        <p:txBody>
          <a:bodyPr wrap="none">
            <a:spAutoFit/>
          </a:bodyPr>
          <a:lstStyle/>
          <a:p>
            <a:r>
              <a:rPr lang="en-US" sz="2800" b="1" dirty="0"/>
              <a:t>Exterior Wall </a:t>
            </a:r>
            <a:endParaRPr lang="en-US" sz="2800" b="1" dirty="0"/>
          </a:p>
        </p:txBody>
      </p:sp>
      <mc:AlternateContent xmlns:mc="http://schemas.openxmlformats.org/markup-compatibility/2006">
        <mc:Choice xmlns:a14="http://schemas.microsoft.com/office/drawing/2010/main" Requires="a14">
          <p:sp>
            <p:nvSpPr>
              <p:cNvPr id="6" name="مستطيل 5"/>
              <p:cNvSpPr/>
              <p:nvPr/>
            </p:nvSpPr>
            <p:spPr>
              <a:xfrm>
                <a:off x="1413558" y="5909196"/>
                <a:ext cx="3429657" cy="470000"/>
              </a:xfrm>
              <a:prstGeom prst="rect">
                <a:avLst/>
              </a:prstGeom>
            </p:spPr>
            <p:txBody>
              <a:bodyPr wrap="none">
                <a:spAutoFit/>
              </a:bodyPr>
              <a:lstStyle/>
              <a:p>
                <a:pPr algn="ctr"/>
                <a:r>
                  <a:rPr lang="en-US" sz="2400" b="1"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U-Value</a:t>
                </a:r>
                <a:r>
                  <a:rPr lang="en-US" sz="2400" b="1" dirty="0">
                    <a:ln w="0"/>
                    <a:effectLst>
                      <a:outerShdw blurRad="38100" dist="19050" dir="2700000" algn="tl" rotWithShape="0">
                        <a:schemeClr val="dk1">
                          <a:alpha val="40000"/>
                        </a:schemeClr>
                      </a:outerShdw>
                    </a:effectLst>
                  </a:rPr>
                  <a:t> = </a:t>
                </a:r>
                <a:r>
                  <a:rPr lang="en-US" sz="2400" b="1" dirty="0" smtClean="0">
                    <a:ln w="0"/>
                    <a:effectLst>
                      <a:outerShdw blurRad="38100" dist="19050" dir="2700000" algn="tl" rotWithShape="0">
                        <a:schemeClr val="dk1">
                          <a:alpha val="40000"/>
                        </a:schemeClr>
                      </a:outerShdw>
                    </a:effectLst>
                  </a:rPr>
                  <a:t>0.52 </a:t>
                </a:r>
                <a:r>
                  <a:rPr lang="en-US" sz="2400" b="1" dirty="0">
                    <a:ln w="0"/>
                    <a:effectLst>
                      <a:outerShdw blurRad="38100" dist="19050" dir="2700000" algn="tl" rotWithShape="0">
                        <a:schemeClr val="dk1">
                          <a:alpha val="40000"/>
                        </a:schemeClr>
                      </a:outerShdw>
                    </a:effectLst>
                  </a:rPr>
                  <a:t>W/</a:t>
                </a:r>
                <a14:m>
                  <m:oMath xmlns:m="http://schemas.openxmlformats.org/officeDocument/2006/math">
                    <m:sSup>
                      <m:sSupPr>
                        <m:ctrlPr>
                          <a:rPr lang="en-US" sz="2400" b="1" i="1">
                            <a:ln w="0"/>
                            <a:effectLst>
                              <a:outerShdw blurRad="38100" dist="19050" dir="2700000" algn="tl" rotWithShape="0">
                                <a:schemeClr val="dk1">
                                  <a:alpha val="40000"/>
                                </a:schemeClr>
                              </a:outerShdw>
                            </a:effectLst>
                            <a:latin typeface="Cambria Math" panose="02040503050406030204" pitchFamily="18" charset="0"/>
                          </a:rPr>
                        </m:ctrlPr>
                      </m:sSupPr>
                      <m:e>
                        <m:r>
                          <a:rPr lang="en-US" sz="2400" b="1" i="1">
                            <a:ln w="0"/>
                            <a:effectLst>
                              <a:outerShdw blurRad="38100" dist="19050" dir="2700000" algn="tl" rotWithShape="0">
                                <a:schemeClr val="dk1">
                                  <a:alpha val="40000"/>
                                </a:schemeClr>
                              </a:outerShdw>
                            </a:effectLst>
                            <a:latin typeface="Cambria Math" panose="02040503050406030204" pitchFamily="18" charset="0"/>
                          </a:rPr>
                          <m:t>𝒎</m:t>
                        </m:r>
                      </m:e>
                      <m:sup>
                        <m:r>
                          <a:rPr lang="en-US" sz="2400" b="1" i="1">
                            <a:ln w="0"/>
                            <a:effectLst>
                              <a:outerShdw blurRad="38100" dist="19050" dir="2700000" algn="tl" rotWithShape="0">
                                <a:schemeClr val="dk1">
                                  <a:alpha val="40000"/>
                                </a:schemeClr>
                              </a:outerShdw>
                            </a:effectLst>
                            <a:latin typeface="Cambria Math" panose="02040503050406030204" pitchFamily="18" charset="0"/>
                          </a:rPr>
                          <m:t>𝟐</m:t>
                        </m:r>
                      </m:sup>
                    </m:sSup>
                  </m:oMath>
                </a14:m>
                <a:r>
                  <a:rPr lang="en-US" sz="2400" b="1" dirty="0">
                    <a:ln w="0"/>
                    <a:effectLst>
                      <a:outerShdw blurRad="38100" dist="19050" dir="2700000" algn="tl" rotWithShape="0">
                        <a:schemeClr val="dk1">
                          <a:alpha val="40000"/>
                        </a:schemeClr>
                      </a:outerShdw>
                    </a:effectLst>
                  </a:rPr>
                  <a:t>.K</a:t>
                </a:r>
              </a:p>
            </p:txBody>
          </p:sp>
        </mc:Choice>
        <mc:Fallback>
          <p:sp>
            <p:nvSpPr>
              <p:cNvPr id="6" name="مستطيل 5"/>
              <p:cNvSpPr>
                <a:spLocks noRot="1" noChangeAspect="1" noMove="1" noResize="1" noEditPoints="1" noAdjustHandles="1" noChangeArrowheads="1" noChangeShapeType="1" noTextEdit="1"/>
              </p:cNvSpPr>
              <p:nvPr/>
            </p:nvSpPr>
            <p:spPr>
              <a:xfrm>
                <a:off x="1413558" y="5909196"/>
                <a:ext cx="3429657" cy="470000"/>
              </a:xfrm>
              <a:prstGeom prst="rect">
                <a:avLst/>
              </a:prstGeom>
              <a:blipFill>
                <a:blip r:embed="rId2"/>
                <a:stretch>
                  <a:fillRect l="-2669" t="-11688" r="-3203" b="-36364"/>
                </a:stretch>
              </a:blipFill>
            </p:spPr>
            <p:txBody>
              <a:bodyPr/>
              <a:lstStyle/>
              <a:p>
                <a:r>
                  <a:rPr lang="en-US">
                    <a:noFill/>
                  </a:rPr>
                  <a:t> </a:t>
                </a:r>
              </a:p>
            </p:txBody>
          </p:sp>
        </mc:Fallback>
      </mc:AlternateContent>
      <p:pic>
        <p:nvPicPr>
          <p:cNvPr id="7" name="image305.png"/>
          <p:cNvPicPr/>
          <p:nvPr/>
        </p:nvPicPr>
        <p:blipFill>
          <a:blip r:embed="rId3"/>
          <a:srcRect/>
          <a:stretch>
            <a:fillRect/>
          </a:stretch>
        </p:blipFill>
        <p:spPr>
          <a:xfrm>
            <a:off x="1311579" y="2402169"/>
            <a:ext cx="4318512" cy="3366425"/>
          </a:xfrm>
          <a:prstGeom prst="rect">
            <a:avLst/>
          </a:prstGeom>
          <a:ln>
            <a:noFill/>
          </a:ln>
          <a:effectLst>
            <a:softEdge rad="112500"/>
          </a:effectLst>
        </p:spPr>
      </p:pic>
      <p:sp>
        <p:nvSpPr>
          <p:cNvPr id="9" name="مستطيل 8"/>
          <p:cNvSpPr/>
          <p:nvPr/>
        </p:nvSpPr>
        <p:spPr>
          <a:xfrm>
            <a:off x="7724029" y="1586229"/>
            <a:ext cx="2319866" cy="523220"/>
          </a:xfrm>
          <a:prstGeom prst="rect">
            <a:avLst/>
          </a:prstGeom>
        </p:spPr>
        <p:txBody>
          <a:bodyPr wrap="none">
            <a:spAutoFit/>
          </a:bodyPr>
          <a:lstStyle/>
          <a:p>
            <a:r>
              <a:rPr lang="en-US" sz="2800" b="1" dirty="0" smtClean="0"/>
              <a:t>Interior </a:t>
            </a:r>
            <a:r>
              <a:rPr lang="en-US" sz="2800" b="1" dirty="0"/>
              <a:t>Wall </a:t>
            </a:r>
            <a:endParaRPr lang="en-US" sz="2800" b="1" dirty="0"/>
          </a:p>
        </p:txBody>
      </p:sp>
      <mc:AlternateContent xmlns:mc="http://schemas.openxmlformats.org/markup-compatibility/2006">
        <mc:Choice xmlns:a14="http://schemas.microsoft.com/office/drawing/2010/main" Requires="a14">
          <p:sp>
            <p:nvSpPr>
              <p:cNvPr id="10" name="مستطيل 9"/>
              <p:cNvSpPr/>
              <p:nvPr/>
            </p:nvSpPr>
            <p:spPr>
              <a:xfrm>
                <a:off x="7084319" y="5909195"/>
                <a:ext cx="3256533" cy="470000"/>
              </a:xfrm>
              <a:prstGeom prst="rect">
                <a:avLst/>
              </a:prstGeom>
            </p:spPr>
            <p:txBody>
              <a:bodyPr wrap="none">
                <a:spAutoFit/>
              </a:bodyPr>
              <a:lstStyle/>
              <a:p>
                <a:pPr algn="ctr"/>
                <a:r>
                  <a:rPr lang="en-US" sz="2400" b="1"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U-Value</a:t>
                </a:r>
                <a:r>
                  <a:rPr lang="en-US" sz="2400" b="1" dirty="0">
                    <a:ln w="0"/>
                    <a:effectLst>
                      <a:outerShdw blurRad="38100" dist="19050" dir="2700000" algn="tl" rotWithShape="0">
                        <a:schemeClr val="dk1">
                          <a:alpha val="40000"/>
                        </a:schemeClr>
                      </a:outerShdw>
                    </a:effectLst>
                  </a:rPr>
                  <a:t> = </a:t>
                </a:r>
                <a:r>
                  <a:rPr lang="en-US" sz="2400" b="1" dirty="0" smtClean="0">
                    <a:ln w="0"/>
                    <a:effectLst>
                      <a:outerShdw blurRad="38100" dist="19050" dir="2700000" algn="tl" rotWithShape="0">
                        <a:schemeClr val="dk1">
                          <a:alpha val="40000"/>
                        </a:schemeClr>
                      </a:outerShdw>
                    </a:effectLst>
                  </a:rPr>
                  <a:t>1.6 </a:t>
                </a:r>
                <a:r>
                  <a:rPr lang="en-US" sz="2400" b="1" dirty="0">
                    <a:ln w="0"/>
                    <a:effectLst>
                      <a:outerShdw blurRad="38100" dist="19050" dir="2700000" algn="tl" rotWithShape="0">
                        <a:schemeClr val="dk1">
                          <a:alpha val="40000"/>
                        </a:schemeClr>
                      </a:outerShdw>
                    </a:effectLst>
                  </a:rPr>
                  <a:t>W/</a:t>
                </a:r>
                <a14:m>
                  <m:oMath xmlns:m="http://schemas.openxmlformats.org/officeDocument/2006/math">
                    <m:sSup>
                      <m:sSupPr>
                        <m:ctrlPr>
                          <a:rPr lang="en-US" sz="2400" b="1" i="1">
                            <a:ln w="0"/>
                            <a:effectLst>
                              <a:outerShdw blurRad="38100" dist="19050" dir="2700000" algn="tl" rotWithShape="0">
                                <a:schemeClr val="dk1">
                                  <a:alpha val="40000"/>
                                </a:schemeClr>
                              </a:outerShdw>
                            </a:effectLst>
                            <a:latin typeface="Cambria Math" panose="02040503050406030204" pitchFamily="18" charset="0"/>
                          </a:rPr>
                        </m:ctrlPr>
                      </m:sSupPr>
                      <m:e>
                        <m:r>
                          <a:rPr lang="en-US" sz="2400" b="1" i="1">
                            <a:ln w="0"/>
                            <a:effectLst>
                              <a:outerShdw blurRad="38100" dist="19050" dir="2700000" algn="tl" rotWithShape="0">
                                <a:schemeClr val="dk1">
                                  <a:alpha val="40000"/>
                                </a:schemeClr>
                              </a:outerShdw>
                            </a:effectLst>
                            <a:latin typeface="Cambria Math" panose="02040503050406030204" pitchFamily="18" charset="0"/>
                          </a:rPr>
                          <m:t>𝒎</m:t>
                        </m:r>
                      </m:e>
                      <m:sup>
                        <m:r>
                          <a:rPr lang="en-US" sz="2400" b="1" i="1">
                            <a:ln w="0"/>
                            <a:effectLst>
                              <a:outerShdw blurRad="38100" dist="19050" dir="2700000" algn="tl" rotWithShape="0">
                                <a:schemeClr val="dk1">
                                  <a:alpha val="40000"/>
                                </a:schemeClr>
                              </a:outerShdw>
                            </a:effectLst>
                            <a:latin typeface="Cambria Math" panose="02040503050406030204" pitchFamily="18" charset="0"/>
                          </a:rPr>
                          <m:t>𝟐</m:t>
                        </m:r>
                      </m:sup>
                    </m:sSup>
                  </m:oMath>
                </a14:m>
                <a:r>
                  <a:rPr lang="en-US" sz="2400" b="1" dirty="0">
                    <a:ln w="0"/>
                    <a:effectLst>
                      <a:outerShdw blurRad="38100" dist="19050" dir="2700000" algn="tl" rotWithShape="0">
                        <a:schemeClr val="dk1">
                          <a:alpha val="40000"/>
                        </a:schemeClr>
                      </a:outerShdw>
                    </a:effectLst>
                  </a:rPr>
                  <a:t>.K</a:t>
                </a:r>
              </a:p>
            </p:txBody>
          </p:sp>
        </mc:Choice>
        <mc:Fallback>
          <p:sp>
            <p:nvSpPr>
              <p:cNvPr id="10" name="مستطيل 9"/>
              <p:cNvSpPr>
                <a:spLocks noRot="1" noChangeAspect="1" noMove="1" noResize="1" noEditPoints="1" noAdjustHandles="1" noChangeArrowheads="1" noChangeShapeType="1" noTextEdit="1"/>
              </p:cNvSpPr>
              <p:nvPr/>
            </p:nvSpPr>
            <p:spPr>
              <a:xfrm>
                <a:off x="7084319" y="5909195"/>
                <a:ext cx="3256533" cy="470000"/>
              </a:xfrm>
              <a:prstGeom prst="rect">
                <a:avLst/>
              </a:prstGeom>
              <a:blipFill>
                <a:blip r:embed="rId4"/>
                <a:stretch>
                  <a:fillRect l="-2809" t="-11688" r="-3184" b="-36364"/>
                </a:stretch>
              </a:blipFill>
            </p:spPr>
            <p:txBody>
              <a:bodyPr/>
              <a:lstStyle/>
              <a:p>
                <a:r>
                  <a:rPr lang="en-US">
                    <a:noFill/>
                  </a:rPr>
                  <a:t> </a:t>
                </a:r>
              </a:p>
            </p:txBody>
          </p:sp>
        </mc:Fallback>
      </mc:AlternateContent>
      <p:pic>
        <p:nvPicPr>
          <p:cNvPr id="11" name="صورة 10"/>
          <p:cNvPicPr>
            <a:picLocks noChangeAspect="1"/>
          </p:cNvPicPr>
          <p:nvPr/>
        </p:nvPicPr>
        <p:blipFill>
          <a:blip r:embed="rId5"/>
          <a:stretch>
            <a:fillRect/>
          </a:stretch>
        </p:blipFill>
        <p:spPr>
          <a:xfrm>
            <a:off x="6635354" y="2326816"/>
            <a:ext cx="4154462" cy="3517130"/>
          </a:xfrm>
          <a:prstGeom prst="rect">
            <a:avLst/>
          </a:prstGeom>
        </p:spPr>
      </p:pic>
    </p:spTree>
    <p:extLst>
      <p:ext uri="{BB962C8B-B14F-4D97-AF65-F5344CB8AC3E}">
        <p14:creationId xmlns:p14="http://schemas.microsoft.com/office/powerpoint/2010/main" val="19817640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57400" y="762001"/>
            <a:ext cx="8229600" cy="4525963"/>
          </a:xfrm>
        </p:spPr>
        <p:txBody>
          <a:bodyPr>
            <a:normAutofit/>
          </a:bodyPr>
          <a:lstStyle/>
          <a:p>
            <a:r>
              <a:rPr lang="en-US" sz="2000" dirty="0"/>
              <a:t>The site is located in </a:t>
            </a:r>
            <a:r>
              <a:rPr lang="en-US" sz="2000" dirty="0" err="1"/>
              <a:t>Huwwara</a:t>
            </a:r>
            <a:r>
              <a:rPr lang="en-US" sz="2000" dirty="0"/>
              <a:t> village in the south of Nablus city which is located on latitude of 32.2 north and longitude of 35.3 east. </a:t>
            </a:r>
            <a:endParaRPr lang="en-US" sz="2000"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885444" y="1482635"/>
            <a:ext cx="4800599" cy="4493243"/>
          </a:xfrm>
          <a:prstGeom prst="rect">
            <a:avLst/>
          </a:prstGeom>
        </p:spPr>
      </p:pic>
      <p:sp>
        <p:nvSpPr>
          <p:cNvPr id="6" name="Rectangle 5"/>
          <p:cNvSpPr/>
          <p:nvPr/>
        </p:nvSpPr>
        <p:spPr>
          <a:xfrm>
            <a:off x="4141568" y="6172200"/>
            <a:ext cx="4288353" cy="369332"/>
          </a:xfrm>
          <a:prstGeom prst="rect">
            <a:avLst/>
          </a:prstGeom>
        </p:spPr>
        <p:txBody>
          <a:bodyPr wrap="none">
            <a:spAutoFit/>
          </a:bodyPr>
          <a:lstStyle/>
          <a:p>
            <a:r>
              <a:rPr lang="en-US" dirty="0"/>
              <a:t>Figure: Site location from </a:t>
            </a:r>
            <a:r>
              <a:rPr lang="en-US" dirty="0" err="1"/>
              <a:t>GeoMOLG</a:t>
            </a:r>
            <a:r>
              <a:rPr lang="en-US" dirty="0"/>
              <a:t>.</a:t>
            </a:r>
            <a:endParaRPr lang="en-US" dirty="0"/>
          </a:p>
        </p:txBody>
      </p:sp>
      <p:sp>
        <p:nvSpPr>
          <p:cNvPr id="8" name="Rectangle 7"/>
          <p:cNvSpPr/>
          <p:nvPr/>
        </p:nvSpPr>
        <p:spPr>
          <a:xfrm>
            <a:off x="4972684" y="228601"/>
            <a:ext cx="2792633" cy="584775"/>
          </a:xfrm>
          <a:prstGeom prst="rect">
            <a:avLst/>
          </a:prstGeom>
        </p:spPr>
        <p:txBody>
          <a:bodyPr wrap="square">
            <a:spAutoFit/>
          </a:bodyPr>
          <a:lstStyle/>
          <a:p>
            <a:r>
              <a:rPr lang="en-US" sz="3200" dirty="0"/>
              <a:t>Site analysis </a:t>
            </a:r>
            <a:endParaRPr lang="en-US" sz="3200" dirty="0"/>
          </a:p>
        </p:txBody>
      </p:sp>
      <p:sp>
        <p:nvSpPr>
          <p:cNvPr id="2" name="عنصر نائب لرقم الشريحة 1"/>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146313321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60</a:t>
            </a:fld>
            <a:endParaRPr lang="en-US" dirty="0"/>
          </a:p>
        </p:txBody>
      </p:sp>
      <p:sp>
        <p:nvSpPr>
          <p:cNvPr id="3" name="مستطيل 2"/>
          <p:cNvSpPr/>
          <p:nvPr/>
        </p:nvSpPr>
        <p:spPr>
          <a:xfrm>
            <a:off x="1802340" y="647178"/>
            <a:ext cx="2652094" cy="646331"/>
          </a:xfrm>
          <a:prstGeom prst="rect">
            <a:avLst/>
          </a:prstGeom>
        </p:spPr>
        <p:txBody>
          <a:bodyPr wrap="square">
            <a:spAutoFit/>
          </a:bodyPr>
          <a:lstStyle/>
          <a:p>
            <a:r>
              <a:rPr lang="en-US" sz="3600" b="1" dirty="0"/>
              <a:t>Thermal</a:t>
            </a:r>
          </a:p>
        </p:txBody>
      </p:sp>
      <p:sp>
        <p:nvSpPr>
          <p:cNvPr id="4" name="مستطيل 3"/>
          <p:cNvSpPr/>
          <p:nvPr/>
        </p:nvSpPr>
        <p:spPr>
          <a:xfrm>
            <a:off x="1713464" y="1586229"/>
            <a:ext cx="952505" cy="523220"/>
          </a:xfrm>
          <a:prstGeom prst="rect">
            <a:avLst/>
          </a:prstGeom>
        </p:spPr>
        <p:txBody>
          <a:bodyPr wrap="none">
            <a:spAutoFit/>
          </a:bodyPr>
          <a:lstStyle/>
          <a:p>
            <a:r>
              <a:rPr lang="en-US" sz="2800" b="1" dirty="0" smtClean="0"/>
              <a:t>Roof</a:t>
            </a:r>
            <a:endParaRPr lang="en-US" sz="2800" b="1" dirty="0"/>
          </a:p>
        </p:txBody>
      </p:sp>
      <mc:AlternateContent xmlns:mc="http://schemas.openxmlformats.org/markup-compatibility/2006">
        <mc:Choice xmlns:a14="http://schemas.microsoft.com/office/drawing/2010/main" Requires="a14">
          <p:sp>
            <p:nvSpPr>
              <p:cNvPr id="6" name="مستطيل 5"/>
              <p:cNvSpPr/>
              <p:nvPr/>
            </p:nvSpPr>
            <p:spPr>
              <a:xfrm>
                <a:off x="1326996" y="5909196"/>
                <a:ext cx="3602782" cy="470000"/>
              </a:xfrm>
              <a:prstGeom prst="rect">
                <a:avLst/>
              </a:prstGeom>
            </p:spPr>
            <p:txBody>
              <a:bodyPr wrap="none">
                <a:spAutoFit/>
              </a:bodyPr>
              <a:lstStyle/>
              <a:p>
                <a:pPr algn="ctr"/>
                <a:r>
                  <a:rPr lang="en-US" sz="2400" b="1"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U-Value</a:t>
                </a:r>
                <a:r>
                  <a:rPr lang="en-US" sz="2400" b="1" dirty="0">
                    <a:ln w="0"/>
                    <a:effectLst>
                      <a:outerShdw blurRad="38100" dist="19050" dir="2700000" algn="tl" rotWithShape="0">
                        <a:schemeClr val="dk1">
                          <a:alpha val="40000"/>
                        </a:schemeClr>
                      </a:outerShdw>
                    </a:effectLst>
                  </a:rPr>
                  <a:t> = </a:t>
                </a:r>
                <a:r>
                  <a:rPr lang="en-US" sz="2400" b="1" dirty="0" smtClean="0">
                    <a:ln w="0"/>
                    <a:effectLst>
                      <a:outerShdw blurRad="38100" dist="19050" dir="2700000" algn="tl" rotWithShape="0">
                        <a:schemeClr val="dk1">
                          <a:alpha val="40000"/>
                        </a:schemeClr>
                      </a:outerShdw>
                    </a:effectLst>
                  </a:rPr>
                  <a:t>0.368 </a:t>
                </a:r>
                <a:r>
                  <a:rPr lang="en-US" sz="2400" b="1" dirty="0">
                    <a:ln w="0"/>
                    <a:effectLst>
                      <a:outerShdw blurRad="38100" dist="19050" dir="2700000" algn="tl" rotWithShape="0">
                        <a:schemeClr val="dk1">
                          <a:alpha val="40000"/>
                        </a:schemeClr>
                      </a:outerShdw>
                    </a:effectLst>
                  </a:rPr>
                  <a:t>W/</a:t>
                </a:r>
                <a14:m>
                  <m:oMath xmlns:m="http://schemas.openxmlformats.org/officeDocument/2006/math">
                    <m:sSup>
                      <m:sSupPr>
                        <m:ctrlPr>
                          <a:rPr lang="en-US" sz="2400" b="1" i="1">
                            <a:ln w="0"/>
                            <a:effectLst>
                              <a:outerShdw blurRad="38100" dist="19050" dir="2700000" algn="tl" rotWithShape="0">
                                <a:schemeClr val="dk1">
                                  <a:alpha val="40000"/>
                                </a:schemeClr>
                              </a:outerShdw>
                            </a:effectLst>
                            <a:latin typeface="Cambria Math" panose="02040503050406030204" pitchFamily="18" charset="0"/>
                          </a:rPr>
                        </m:ctrlPr>
                      </m:sSupPr>
                      <m:e>
                        <m:r>
                          <a:rPr lang="en-US" sz="2400" b="1" i="1">
                            <a:ln w="0"/>
                            <a:effectLst>
                              <a:outerShdw blurRad="38100" dist="19050" dir="2700000" algn="tl" rotWithShape="0">
                                <a:schemeClr val="dk1">
                                  <a:alpha val="40000"/>
                                </a:schemeClr>
                              </a:outerShdw>
                            </a:effectLst>
                            <a:latin typeface="Cambria Math" panose="02040503050406030204" pitchFamily="18" charset="0"/>
                          </a:rPr>
                          <m:t>𝒎</m:t>
                        </m:r>
                      </m:e>
                      <m:sup>
                        <m:r>
                          <a:rPr lang="en-US" sz="2400" b="1" i="1">
                            <a:ln w="0"/>
                            <a:effectLst>
                              <a:outerShdw blurRad="38100" dist="19050" dir="2700000" algn="tl" rotWithShape="0">
                                <a:schemeClr val="dk1">
                                  <a:alpha val="40000"/>
                                </a:schemeClr>
                              </a:outerShdw>
                            </a:effectLst>
                            <a:latin typeface="Cambria Math" panose="02040503050406030204" pitchFamily="18" charset="0"/>
                          </a:rPr>
                          <m:t>𝟐</m:t>
                        </m:r>
                      </m:sup>
                    </m:sSup>
                  </m:oMath>
                </a14:m>
                <a:r>
                  <a:rPr lang="en-US" sz="2400" b="1" dirty="0">
                    <a:ln w="0"/>
                    <a:effectLst>
                      <a:outerShdw blurRad="38100" dist="19050" dir="2700000" algn="tl" rotWithShape="0">
                        <a:schemeClr val="dk1">
                          <a:alpha val="40000"/>
                        </a:schemeClr>
                      </a:outerShdw>
                    </a:effectLst>
                  </a:rPr>
                  <a:t>.K</a:t>
                </a:r>
              </a:p>
            </p:txBody>
          </p:sp>
        </mc:Choice>
        <mc:Fallback>
          <p:sp>
            <p:nvSpPr>
              <p:cNvPr id="6" name="مستطيل 5"/>
              <p:cNvSpPr>
                <a:spLocks noRot="1" noChangeAspect="1" noMove="1" noResize="1" noEditPoints="1" noAdjustHandles="1" noChangeArrowheads="1" noChangeShapeType="1" noTextEdit="1"/>
              </p:cNvSpPr>
              <p:nvPr/>
            </p:nvSpPr>
            <p:spPr>
              <a:xfrm>
                <a:off x="1326996" y="5909196"/>
                <a:ext cx="3602782" cy="470000"/>
              </a:xfrm>
              <a:prstGeom prst="rect">
                <a:avLst/>
              </a:prstGeom>
              <a:blipFill>
                <a:blip r:embed="rId2"/>
                <a:stretch>
                  <a:fillRect l="-2538" t="-11688" r="-2707" b="-36364"/>
                </a:stretch>
              </a:blipFill>
            </p:spPr>
            <p:txBody>
              <a:bodyPr/>
              <a:lstStyle/>
              <a:p>
                <a:r>
                  <a:rPr lang="en-US">
                    <a:noFill/>
                  </a:rPr>
                  <a:t> </a:t>
                </a:r>
              </a:p>
            </p:txBody>
          </p:sp>
        </mc:Fallback>
      </mc:AlternateContent>
      <p:sp>
        <p:nvSpPr>
          <p:cNvPr id="9" name="مستطيل 8"/>
          <p:cNvSpPr/>
          <p:nvPr/>
        </p:nvSpPr>
        <p:spPr>
          <a:xfrm>
            <a:off x="8203471" y="1509362"/>
            <a:ext cx="1500732" cy="523220"/>
          </a:xfrm>
          <a:prstGeom prst="rect">
            <a:avLst/>
          </a:prstGeom>
        </p:spPr>
        <p:txBody>
          <a:bodyPr wrap="none">
            <a:spAutoFit/>
          </a:bodyPr>
          <a:lstStyle/>
          <a:p>
            <a:r>
              <a:rPr lang="en-US" sz="2800" b="1" dirty="0"/>
              <a:t>Glazing</a:t>
            </a:r>
          </a:p>
        </p:txBody>
      </p:sp>
      <mc:AlternateContent xmlns:mc="http://schemas.openxmlformats.org/markup-compatibility/2006">
        <mc:Choice xmlns:a14="http://schemas.microsoft.com/office/drawing/2010/main" Requires="a14">
          <p:sp>
            <p:nvSpPr>
              <p:cNvPr id="10" name="مستطيل 9"/>
              <p:cNvSpPr/>
              <p:nvPr/>
            </p:nvSpPr>
            <p:spPr>
              <a:xfrm>
                <a:off x="7239007" y="5439723"/>
                <a:ext cx="3429657" cy="470000"/>
              </a:xfrm>
              <a:prstGeom prst="rect">
                <a:avLst/>
              </a:prstGeom>
            </p:spPr>
            <p:txBody>
              <a:bodyPr wrap="none">
                <a:spAutoFit/>
              </a:bodyPr>
              <a:lstStyle/>
              <a:p>
                <a:pPr algn="ctr"/>
                <a:r>
                  <a:rPr lang="en-US" sz="2400" b="1"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U-Value</a:t>
                </a:r>
                <a:r>
                  <a:rPr lang="en-US" sz="2400" b="1" dirty="0">
                    <a:ln w="0"/>
                    <a:effectLst>
                      <a:outerShdw blurRad="38100" dist="19050" dir="2700000" algn="tl" rotWithShape="0">
                        <a:schemeClr val="dk1">
                          <a:alpha val="40000"/>
                        </a:schemeClr>
                      </a:outerShdw>
                    </a:effectLst>
                  </a:rPr>
                  <a:t> = </a:t>
                </a:r>
                <a:r>
                  <a:rPr lang="en-US" sz="2400" b="1" dirty="0" smtClean="0">
                    <a:ln w="0"/>
                    <a:effectLst>
                      <a:outerShdw blurRad="38100" dist="19050" dir="2700000" algn="tl" rotWithShape="0">
                        <a:schemeClr val="dk1">
                          <a:alpha val="40000"/>
                        </a:schemeClr>
                      </a:outerShdw>
                    </a:effectLst>
                  </a:rPr>
                  <a:t>1.49 </a:t>
                </a:r>
                <a:r>
                  <a:rPr lang="en-US" sz="2400" b="1" dirty="0">
                    <a:ln w="0"/>
                    <a:effectLst>
                      <a:outerShdw blurRad="38100" dist="19050" dir="2700000" algn="tl" rotWithShape="0">
                        <a:schemeClr val="dk1">
                          <a:alpha val="40000"/>
                        </a:schemeClr>
                      </a:outerShdw>
                    </a:effectLst>
                  </a:rPr>
                  <a:t>W/</a:t>
                </a:r>
                <a14:m>
                  <m:oMath xmlns:m="http://schemas.openxmlformats.org/officeDocument/2006/math">
                    <m:sSup>
                      <m:sSupPr>
                        <m:ctrlPr>
                          <a:rPr lang="en-US" sz="2400" b="1" i="1">
                            <a:ln w="0"/>
                            <a:effectLst>
                              <a:outerShdw blurRad="38100" dist="19050" dir="2700000" algn="tl" rotWithShape="0">
                                <a:schemeClr val="dk1">
                                  <a:alpha val="40000"/>
                                </a:schemeClr>
                              </a:outerShdw>
                            </a:effectLst>
                            <a:latin typeface="Cambria Math" panose="02040503050406030204" pitchFamily="18" charset="0"/>
                          </a:rPr>
                        </m:ctrlPr>
                      </m:sSupPr>
                      <m:e>
                        <m:r>
                          <a:rPr lang="en-US" sz="2400" b="1" i="1">
                            <a:ln w="0"/>
                            <a:effectLst>
                              <a:outerShdw blurRad="38100" dist="19050" dir="2700000" algn="tl" rotWithShape="0">
                                <a:schemeClr val="dk1">
                                  <a:alpha val="40000"/>
                                </a:schemeClr>
                              </a:outerShdw>
                            </a:effectLst>
                            <a:latin typeface="Cambria Math" panose="02040503050406030204" pitchFamily="18" charset="0"/>
                          </a:rPr>
                          <m:t>𝒎</m:t>
                        </m:r>
                      </m:e>
                      <m:sup>
                        <m:r>
                          <a:rPr lang="en-US" sz="2400" b="1" i="1">
                            <a:ln w="0"/>
                            <a:effectLst>
                              <a:outerShdw blurRad="38100" dist="19050" dir="2700000" algn="tl" rotWithShape="0">
                                <a:schemeClr val="dk1">
                                  <a:alpha val="40000"/>
                                </a:schemeClr>
                              </a:outerShdw>
                            </a:effectLst>
                            <a:latin typeface="Cambria Math" panose="02040503050406030204" pitchFamily="18" charset="0"/>
                          </a:rPr>
                          <m:t>𝟐</m:t>
                        </m:r>
                      </m:sup>
                    </m:sSup>
                  </m:oMath>
                </a14:m>
                <a:r>
                  <a:rPr lang="en-US" sz="2400" b="1" dirty="0">
                    <a:ln w="0"/>
                    <a:effectLst>
                      <a:outerShdw blurRad="38100" dist="19050" dir="2700000" algn="tl" rotWithShape="0">
                        <a:schemeClr val="dk1">
                          <a:alpha val="40000"/>
                        </a:schemeClr>
                      </a:outerShdw>
                    </a:effectLst>
                  </a:rPr>
                  <a:t>.K</a:t>
                </a:r>
              </a:p>
            </p:txBody>
          </p:sp>
        </mc:Choice>
        <mc:Fallback>
          <p:sp>
            <p:nvSpPr>
              <p:cNvPr id="10" name="مستطيل 9"/>
              <p:cNvSpPr>
                <a:spLocks noRot="1" noChangeAspect="1" noMove="1" noResize="1" noEditPoints="1" noAdjustHandles="1" noChangeArrowheads="1" noChangeShapeType="1" noTextEdit="1"/>
              </p:cNvSpPr>
              <p:nvPr/>
            </p:nvSpPr>
            <p:spPr>
              <a:xfrm>
                <a:off x="7239007" y="5439723"/>
                <a:ext cx="3429657" cy="470000"/>
              </a:xfrm>
              <a:prstGeom prst="rect">
                <a:avLst/>
              </a:prstGeom>
              <a:blipFill>
                <a:blip r:embed="rId3"/>
                <a:stretch>
                  <a:fillRect l="-2669" t="-11688" r="-3025" b="-36364"/>
                </a:stretch>
              </a:blipFill>
            </p:spPr>
            <p:txBody>
              <a:bodyPr/>
              <a:lstStyle/>
              <a:p>
                <a:r>
                  <a:rPr lang="en-US">
                    <a:noFill/>
                  </a:rPr>
                  <a:t> </a:t>
                </a:r>
              </a:p>
            </p:txBody>
          </p:sp>
        </mc:Fallback>
      </mc:AlternateContent>
      <p:pic>
        <p:nvPicPr>
          <p:cNvPr id="5" name="صورة 4"/>
          <p:cNvPicPr>
            <a:picLocks noChangeAspect="1"/>
          </p:cNvPicPr>
          <p:nvPr/>
        </p:nvPicPr>
        <p:blipFill>
          <a:blip r:embed="rId4"/>
          <a:stretch>
            <a:fillRect/>
          </a:stretch>
        </p:blipFill>
        <p:spPr>
          <a:xfrm>
            <a:off x="1311579" y="2109449"/>
            <a:ext cx="4300010" cy="3565274"/>
          </a:xfrm>
          <a:prstGeom prst="rect">
            <a:avLst/>
          </a:prstGeom>
        </p:spPr>
      </p:pic>
      <p:sp>
        <p:nvSpPr>
          <p:cNvPr id="12" name="Rounded Rectangle 11"/>
          <p:cNvSpPr/>
          <p:nvPr/>
        </p:nvSpPr>
        <p:spPr>
          <a:xfrm>
            <a:off x="7465602" y="2446179"/>
            <a:ext cx="2976469" cy="23166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bg1"/>
                </a:solidFill>
              </a:rPr>
              <a:t>Double grey 3mm/13mm argon LOE (low emittance glass).</a:t>
            </a:r>
          </a:p>
        </p:txBody>
      </p:sp>
    </p:spTree>
    <p:extLst>
      <p:ext uri="{BB962C8B-B14F-4D97-AF65-F5344CB8AC3E}">
        <p14:creationId xmlns:p14="http://schemas.microsoft.com/office/powerpoint/2010/main" val="42511453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61</a:t>
            </a:fld>
            <a:endParaRPr lang="en-US" dirty="0"/>
          </a:p>
        </p:txBody>
      </p:sp>
      <p:sp>
        <p:nvSpPr>
          <p:cNvPr id="3" name="مستطيل 2"/>
          <p:cNvSpPr/>
          <p:nvPr/>
        </p:nvSpPr>
        <p:spPr>
          <a:xfrm>
            <a:off x="1967370" y="506576"/>
            <a:ext cx="3934090" cy="646331"/>
          </a:xfrm>
          <a:prstGeom prst="rect">
            <a:avLst/>
          </a:prstGeom>
        </p:spPr>
        <p:txBody>
          <a:bodyPr wrap="none">
            <a:spAutoFit/>
          </a:bodyPr>
          <a:lstStyle/>
          <a:p>
            <a:r>
              <a:rPr lang="en-US" sz="3600" b="1" dirty="0"/>
              <a:t>Comfort Analysis</a:t>
            </a:r>
          </a:p>
        </p:txBody>
      </p:sp>
      <p:sp>
        <p:nvSpPr>
          <p:cNvPr id="4" name="مربع نص 3"/>
          <p:cNvSpPr txBox="1"/>
          <p:nvPr/>
        </p:nvSpPr>
        <p:spPr>
          <a:xfrm>
            <a:off x="2403566" y="2377440"/>
            <a:ext cx="1107996" cy="369332"/>
          </a:xfrm>
          <a:prstGeom prst="rect">
            <a:avLst/>
          </a:prstGeom>
          <a:noFill/>
        </p:spPr>
        <p:txBody>
          <a:bodyPr wrap="none" rtlCol="0">
            <a:spAutoFit/>
          </a:bodyPr>
          <a:lstStyle/>
          <a:p>
            <a:r>
              <a:rPr lang="en-US" dirty="0"/>
              <a:t>	</a:t>
            </a:r>
            <a:r>
              <a:rPr lang="en-US" dirty="0" smtClean="0"/>
              <a:t>	</a:t>
            </a:r>
            <a:endParaRPr lang="en-US" dirty="0"/>
          </a:p>
        </p:txBody>
      </p:sp>
      <p:pic>
        <p:nvPicPr>
          <p:cNvPr id="5" name="صورة 4"/>
          <p:cNvPicPr>
            <a:picLocks noChangeAspect="1"/>
          </p:cNvPicPr>
          <p:nvPr/>
        </p:nvPicPr>
        <p:blipFill>
          <a:blip r:embed="rId2"/>
          <a:stretch>
            <a:fillRect/>
          </a:stretch>
        </p:blipFill>
        <p:spPr>
          <a:xfrm>
            <a:off x="1818773" y="1152907"/>
            <a:ext cx="8683858" cy="5705093"/>
          </a:xfrm>
          <a:prstGeom prst="rect">
            <a:avLst/>
          </a:prstGeom>
        </p:spPr>
      </p:pic>
    </p:spTree>
    <p:extLst>
      <p:ext uri="{BB962C8B-B14F-4D97-AF65-F5344CB8AC3E}">
        <p14:creationId xmlns:p14="http://schemas.microsoft.com/office/powerpoint/2010/main" val="211603568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984DF-47A2-4F2D-93F8-12E24DEB95D6}"/>
              </a:ext>
            </a:extLst>
          </p:cNvPr>
          <p:cNvSpPr txBox="1">
            <a:spLocks/>
          </p:cNvSpPr>
          <p:nvPr/>
        </p:nvSpPr>
        <p:spPr>
          <a:xfrm>
            <a:off x="838200" y="365125"/>
            <a:ext cx="10515600" cy="1325563"/>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b="1" dirty="0" smtClean="0"/>
              <a:t>Energy capacity </a:t>
            </a:r>
            <a:r>
              <a:rPr lang="en-US" b="1" dirty="0"/>
              <a:t>in the building </a:t>
            </a:r>
            <a:endParaRPr lang="en-US" dirty="0"/>
          </a:p>
        </p:txBody>
      </p:sp>
      <p:graphicFrame>
        <p:nvGraphicFramePr>
          <p:cNvPr id="3" name="Content Placeholder 8">
            <a:extLst>
              <a:ext uri="{FF2B5EF4-FFF2-40B4-BE49-F238E27FC236}">
                <a16:creationId xmlns:a16="http://schemas.microsoft.com/office/drawing/2014/main" id="{210613CD-3296-4417-BDA0-FED2348D711E}"/>
              </a:ext>
            </a:extLst>
          </p:cNvPr>
          <p:cNvGraphicFramePr>
            <a:graphicFrameLocks/>
          </p:cNvGraphicFramePr>
          <p:nvPr>
            <p:extLst>
              <p:ext uri="{D42A27DB-BD31-4B8C-83A1-F6EECF244321}">
                <p14:modId xmlns:p14="http://schemas.microsoft.com/office/powerpoint/2010/main" val="1257673704"/>
              </p:ext>
            </p:extLst>
          </p:nvPr>
        </p:nvGraphicFramePr>
        <p:xfrm>
          <a:off x="901338" y="1476103"/>
          <a:ext cx="10084525" cy="4522612"/>
        </p:xfrm>
        <a:graphic>
          <a:graphicData uri="http://schemas.openxmlformats.org/drawingml/2006/table">
            <a:tbl>
              <a:tblPr>
                <a:tableStyleId>{5C22544A-7EE6-4342-B048-85BDC9FD1C3A}</a:tableStyleId>
              </a:tblPr>
              <a:tblGrid>
                <a:gridCol w="2272936">
                  <a:extLst>
                    <a:ext uri="{9D8B030D-6E8A-4147-A177-3AD203B41FA5}">
                      <a16:colId xmlns:a16="http://schemas.microsoft.com/office/drawing/2014/main" val="4068793834"/>
                    </a:ext>
                  </a:extLst>
                </a:gridCol>
                <a:gridCol w="2116183">
                  <a:extLst>
                    <a:ext uri="{9D8B030D-6E8A-4147-A177-3AD203B41FA5}">
                      <a16:colId xmlns:a16="http://schemas.microsoft.com/office/drawing/2014/main" val="829351348"/>
                    </a:ext>
                  </a:extLst>
                </a:gridCol>
                <a:gridCol w="2717074">
                  <a:extLst>
                    <a:ext uri="{9D8B030D-6E8A-4147-A177-3AD203B41FA5}">
                      <a16:colId xmlns:a16="http://schemas.microsoft.com/office/drawing/2014/main" val="3788353985"/>
                    </a:ext>
                  </a:extLst>
                </a:gridCol>
                <a:gridCol w="2978332">
                  <a:extLst>
                    <a:ext uri="{9D8B030D-6E8A-4147-A177-3AD203B41FA5}">
                      <a16:colId xmlns:a16="http://schemas.microsoft.com/office/drawing/2014/main" val="3073121952"/>
                    </a:ext>
                  </a:extLst>
                </a:gridCol>
              </a:tblGrid>
              <a:tr h="1632857">
                <a:tc>
                  <a:txBody>
                    <a:bodyPr/>
                    <a:lstStyle/>
                    <a:p>
                      <a:pPr algn="l" fontAlgn="ctr"/>
                      <a:r>
                        <a:rPr lang="en-US" sz="1800" b="1" u="none" strike="noStrike" dirty="0">
                          <a:effectLst/>
                        </a:rPr>
                        <a:t> </a:t>
                      </a:r>
                      <a:endParaRPr lang="en-US" sz="1800" b="1" i="0" u="none" strike="noStrike" dirty="0">
                        <a:solidFill>
                          <a:srgbClr val="333333"/>
                        </a:solidFill>
                        <a:effectLst/>
                        <a:latin typeface="Tahoma" panose="020B0604030504040204" pitchFamily="34" charset="0"/>
                      </a:endParaRPr>
                    </a:p>
                  </a:txBody>
                  <a:tcPr marL="85725" marR="9525" marT="9525" marB="0" anchor="ctr"/>
                </a:tc>
                <a:tc>
                  <a:txBody>
                    <a:bodyPr/>
                    <a:lstStyle/>
                    <a:p>
                      <a:pPr algn="r" fontAlgn="ctr"/>
                      <a:r>
                        <a:rPr lang="en-US" sz="1800" b="1" u="none" strike="noStrike">
                          <a:effectLst/>
                        </a:rPr>
                        <a:t>Total Energy [kWh]</a:t>
                      </a:r>
                      <a:endParaRPr lang="en-US" sz="1800" b="1" i="0" u="none" strike="noStrike">
                        <a:solidFill>
                          <a:srgbClr val="333333"/>
                        </a:solidFill>
                        <a:effectLst/>
                        <a:latin typeface="Tahoma" panose="020B0604030504040204" pitchFamily="34" charset="0"/>
                      </a:endParaRPr>
                    </a:p>
                  </a:txBody>
                  <a:tcPr marL="9525" marR="9525" marT="9525" marB="0" anchor="ctr"/>
                </a:tc>
                <a:tc>
                  <a:txBody>
                    <a:bodyPr/>
                    <a:lstStyle/>
                    <a:p>
                      <a:pPr algn="r" fontAlgn="ctr"/>
                      <a:r>
                        <a:rPr lang="en-US" sz="1800" b="1" u="none" strike="noStrike">
                          <a:effectLst/>
                        </a:rPr>
                        <a:t>Energy Per Total Building Area [kWh/m2]</a:t>
                      </a:r>
                      <a:endParaRPr lang="en-US" sz="1800" b="1" i="0" u="none" strike="noStrike">
                        <a:solidFill>
                          <a:srgbClr val="333333"/>
                        </a:solidFill>
                        <a:effectLst/>
                        <a:latin typeface="Tahoma" panose="020B0604030504040204" pitchFamily="34" charset="0"/>
                      </a:endParaRPr>
                    </a:p>
                  </a:txBody>
                  <a:tcPr marL="9525" marR="9525" marT="9525" marB="0" anchor="ctr"/>
                </a:tc>
                <a:tc>
                  <a:txBody>
                    <a:bodyPr/>
                    <a:lstStyle/>
                    <a:p>
                      <a:pPr algn="r" fontAlgn="ctr"/>
                      <a:r>
                        <a:rPr lang="en-US" sz="1800" b="1" u="none" strike="noStrike" dirty="0">
                          <a:effectLst/>
                        </a:rPr>
                        <a:t>Energy Per Conditioned Building Area [kWh/m2]</a:t>
                      </a:r>
                      <a:endParaRPr lang="en-US" sz="1800" b="1" i="0" u="none" strike="noStrike" dirty="0">
                        <a:solidFill>
                          <a:srgbClr val="333333"/>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3443705166"/>
                  </a:ext>
                </a:extLst>
              </a:tr>
              <a:tr h="788115">
                <a:tc>
                  <a:txBody>
                    <a:bodyPr/>
                    <a:lstStyle/>
                    <a:p>
                      <a:pPr algn="l" fontAlgn="ctr"/>
                      <a:r>
                        <a:rPr lang="en-US" sz="1800" b="1" u="none" strike="noStrike">
                          <a:effectLst/>
                        </a:rPr>
                        <a:t>Total Site Energy</a:t>
                      </a:r>
                      <a:endParaRPr lang="en-US" sz="1800" b="1" i="0" u="none" strike="noStrike">
                        <a:solidFill>
                          <a:srgbClr val="555555"/>
                        </a:solidFill>
                        <a:effectLst/>
                        <a:latin typeface="Tahoma" panose="020B0604030504040204" pitchFamily="34" charset="0"/>
                      </a:endParaRPr>
                    </a:p>
                  </a:txBody>
                  <a:tcPr marL="85725" marR="9525" marT="9525" marB="0" anchor="ctr"/>
                </a:tc>
                <a:tc>
                  <a:txBody>
                    <a:bodyPr/>
                    <a:lstStyle/>
                    <a:p>
                      <a:pPr algn="ctr" fontAlgn="ctr"/>
                      <a:r>
                        <a:rPr lang="en-US" sz="1800" b="1" u="none" strike="noStrike">
                          <a:effectLst/>
                        </a:rPr>
                        <a:t>406208.48</a:t>
                      </a:r>
                      <a:endParaRPr lang="en-US" sz="1800" b="1" i="0" u="none" strike="noStrike">
                        <a:solidFill>
                          <a:srgbClr val="555555"/>
                        </a:solidFill>
                        <a:effectLst/>
                        <a:latin typeface="Tahoma" panose="020B0604030504040204" pitchFamily="34" charset="0"/>
                      </a:endParaRPr>
                    </a:p>
                  </a:txBody>
                  <a:tcPr marL="9525" marR="9525" marT="9525" marB="0" anchor="ctr"/>
                </a:tc>
                <a:tc>
                  <a:txBody>
                    <a:bodyPr/>
                    <a:lstStyle/>
                    <a:p>
                      <a:pPr algn="ctr" fontAlgn="ctr"/>
                      <a:r>
                        <a:rPr lang="en-US" sz="1800" b="1" i="0" kern="1200" dirty="0" smtClean="0">
                          <a:solidFill>
                            <a:schemeClr val="dk1"/>
                          </a:solidFill>
                          <a:effectLst/>
                          <a:latin typeface="+mn-lt"/>
                          <a:ea typeface="+mn-ea"/>
                          <a:cs typeface="+mn-cs"/>
                        </a:rPr>
                        <a:t>267.76</a:t>
                      </a:r>
                      <a:endParaRPr lang="en-US" sz="1800" b="1" i="0" u="none" strike="noStrike" dirty="0">
                        <a:solidFill>
                          <a:srgbClr val="555555"/>
                        </a:solidFill>
                        <a:effectLst/>
                        <a:latin typeface="Tahoma" panose="020B0604030504040204" pitchFamily="34" charset="0"/>
                      </a:endParaRPr>
                    </a:p>
                  </a:txBody>
                  <a:tcPr marL="9525" marR="9525" marT="9525" marB="0" anchor="ctr"/>
                </a:tc>
                <a:tc>
                  <a:txBody>
                    <a:bodyPr/>
                    <a:lstStyle/>
                    <a:p>
                      <a:pPr algn="ctr" fontAlgn="ctr"/>
                      <a:r>
                        <a:rPr lang="en-US" sz="1800" b="1" i="0" kern="1200" dirty="0" smtClean="0">
                          <a:solidFill>
                            <a:schemeClr val="dk1"/>
                          </a:solidFill>
                          <a:effectLst/>
                          <a:latin typeface="+mn-lt"/>
                          <a:ea typeface="+mn-ea"/>
                          <a:cs typeface="+mn-cs"/>
                        </a:rPr>
                        <a:t>273.40</a:t>
                      </a:r>
                      <a:endParaRPr lang="en-US" sz="1800" b="1" i="0" u="none" strike="noStrike" dirty="0">
                        <a:solidFill>
                          <a:srgbClr val="555555"/>
                        </a:solidFill>
                        <a:effectLst/>
                        <a:latin typeface="Tahoma" panose="020B0604030504040204" pitchFamily="34" charset="0"/>
                      </a:endParaRPr>
                    </a:p>
                  </a:txBody>
                  <a:tcPr marL="9525" marR="9525" marT="9525" marB="0" anchor="ctr">
                    <a:solidFill>
                      <a:schemeClr val="accent2"/>
                    </a:solidFill>
                  </a:tcPr>
                </a:tc>
                <a:extLst>
                  <a:ext uri="{0D108BD9-81ED-4DB2-BD59-A6C34878D82A}">
                    <a16:rowId xmlns:a16="http://schemas.microsoft.com/office/drawing/2014/main" val="3350688960"/>
                  </a:ext>
                </a:extLst>
              </a:tr>
              <a:tr h="525410">
                <a:tc>
                  <a:txBody>
                    <a:bodyPr/>
                    <a:lstStyle/>
                    <a:p>
                      <a:pPr algn="l" fontAlgn="ctr"/>
                      <a:r>
                        <a:rPr lang="en-US" sz="1800" b="1" u="none" strike="noStrike">
                          <a:effectLst/>
                        </a:rPr>
                        <a:t>Net Site Energy</a:t>
                      </a:r>
                      <a:endParaRPr lang="en-US" sz="1800" b="1" i="0" u="none" strike="noStrike">
                        <a:solidFill>
                          <a:srgbClr val="555555"/>
                        </a:solidFill>
                        <a:effectLst/>
                        <a:latin typeface="Tahoma" panose="020B0604030504040204" pitchFamily="34" charset="0"/>
                      </a:endParaRPr>
                    </a:p>
                  </a:txBody>
                  <a:tcPr marL="85725" marR="9525" marT="9525" marB="0" anchor="ctr"/>
                </a:tc>
                <a:tc>
                  <a:txBody>
                    <a:bodyPr/>
                    <a:lstStyle/>
                    <a:p>
                      <a:pPr algn="ctr" fontAlgn="ctr"/>
                      <a:r>
                        <a:rPr lang="en-US" sz="1800" b="1" u="none" strike="noStrike">
                          <a:effectLst/>
                        </a:rPr>
                        <a:t>406208.48</a:t>
                      </a:r>
                      <a:endParaRPr lang="en-US" sz="1800" b="1" i="0" u="none" strike="noStrike">
                        <a:solidFill>
                          <a:srgbClr val="555555"/>
                        </a:solidFill>
                        <a:effectLst/>
                        <a:latin typeface="Tahoma" panose="020B0604030504040204" pitchFamily="34" charset="0"/>
                      </a:endParaRPr>
                    </a:p>
                  </a:txBody>
                  <a:tcPr marL="9525" marR="9525" marT="9525" marB="0" anchor="ctr"/>
                </a:tc>
                <a:tc>
                  <a:txBody>
                    <a:bodyPr/>
                    <a:lstStyle/>
                    <a:p>
                      <a:pPr algn="ctr" fontAlgn="ctr"/>
                      <a:r>
                        <a:rPr lang="en-US" sz="1800" b="1" i="0" kern="1200" dirty="0" smtClean="0">
                          <a:solidFill>
                            <a:schemeClr val="dk1"/>
                          </a:solidFill>
                          <a:effectLst/>
                          <a:latin typeface="+mn-lt"/>
                          <a:ea typeface="+mn-ea"/>
                          <a:cs typeface="+mn-cs"/>
                        </a:rPr>
                        <a:t>267.76</a:t>
                      </a:r>
                      <a:endParaRPr lang="en-US" sz="1800" b="1" i="0" u="none" strike="noStrike" dirty="0">
                        <a:solidFill>
                          <a:srgbClr val="555555"/>
                        </a:solidFill>
                        <a:effectLst/>
                        <a:latin typeface="Tahoma" panose="020B0604030504040204" pitchFamily="34" charset="0"/>
                      </a:endParaRPr>
                    </a:p>
                  </a:txBody>
                  <a:tcPr marL="9525" marR="9525" marT="9525" marB="0" anchor="ctr"/>
                </a:tc>
                <a:tc>
                  <a:txBody>
                    <a:bodyPr/>
                    <a:lstStyle/>
                    <a:p>
                      <a:pPr algn="ctr" fontAlgn="ctr"/>
                      <a:r>
                        <a:rPr lang="en-US" sz="1800" b="1" i="0" kern="1200" dirty="0" smtClean="0">
                          <a:solidFill>
                            <a:schemeClr val="dk1"/>
                          </a:solidFill>
                          <a:effectLst/>
                          <a:latin typeface="+mn-lt"/>
                          <a:ea typeface="+mn-ea"/>
                          <a:cs typeface="+mn-cs"/>
                        </a:rPr>
                        <a:t>273.40</a:t>
                      </a:r>
                      <a:endParaRPr lang="en-US" sz="1800" b="1" i="0" u="none" strike="noStrike" dirty="0">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2889820673"/>
                  </a:ext>
                </a:extLst>
              </a:tr>
              <a:tr h="788115">
                <a:tc>
                  <a:txBody>
                    <a:bodyPr/>
                    <a:lstStyle/>
                    <a:p>
                      <a:pPr algn="l" fontAlgn="ctr"/>
                      <a:r>
                        <a:rPr lang="en-US" sz="1800" b="1" u="none" strike="noStrike">
                          <a:effectLst/>
                        </a:rPr>
                        <a:t>Total Source Energy</a:t>
                      </a:r>
                      <a:endParaRPr lang="en-US" sz="1800" b="1" i="0" u="none" strike="noStrike">
                        <a:solidFill>
                          <a:srgbClr val="555555"/>
                        </a:solidFill>
                        <a:effectLst/>
                        <a:latin typeface="Tahoma" panose="020B0604030504040204" pitchFamily="34" charset="0"/>
                      </a:endParaRPr>
                    </a:p>
                  </a:txBody>
                  <a:tcPr marL="85725" marR="9525" marT="9525" marB="0" anchor="ctr"/>
                </a:tc>
                <a:tc>
                  <a:txBody>
                    <a:bodyPr/>
                    <a:lstStyle/>
                    <a:p>
                      <a:pPr algn="ctr" fontAlgn="ctr"/>
                      <a:r>
                        <a:rPr lang="en-US" sz="1800" b="1" u="none" strike="noStrike">
                          <a:effectLst/>
                        </a:rPr>
                        <a:t>1004393.79</a:t>
                      </a:r>
                      <a:endParaRPr lang="en-US" sz="1800" b="1" i="0" u="none" strike="noStrike">
                        <a:solidFill>
                          <a:srgbClr val="555555"/>
                        </a:solidFill>
                        <a:effectLst/>
                        <a:latin typeface="Tahoma" panose="020B0604030504040204" pitchFamily="34" charset="0"/>
                      </a:endParaRPr>
                    </a:p>
                  </a:txBody>
                  <a:tcPr marL="9525" marR="9525" marT="9525" marB="0" anchor="ctr"/>
                </a:tc>
                <a:tc>
                  <a:txBody>
                    <a:bodyPr/>
                    <a:lstStyle/>
                    <a:p>
                      <a:pPr algn="ctr"/>
                      <a:r>
                        <a:rPr lang="en-US" b="1" dirty="0">
                          <a:effectLst/>
                        </a:rPr>
                        <a:t>554.35</a:t>
                      </a:r>
                    </a:p>
                  </a:txBody>
                  <a:tcPr marL="38100" marR="38100" marT="38100" marB="38100" anchor="ctr"/>
                </a:tc>
                <a:tc>
                  <a:txBody>
                    <a:bodyPr/>
                    <a:lstStyle/>
                    <a:p>
                      <a:pPr algn="ctr" fontAlgn="ctr"/>
                      <a:r>
                        <a:rPr lang="en-US" sz="1800" b="1" i="0" u="none" strike="noStrike" dirty="0" smtClean="0">
                          <a:solidFill>
                            <a:schemeClr val="dk1"/>
                          </a:solidFill>
                          <a:effectLst/>
                          <a:latin typeface="+mn-lt"/>
                        </a:rPr>
                        <a:t>566.03</a:t>
                      </a:r>
                      <a:endParaRPr lang="en-US" sz="1800" b="1" i="0" u="none" strike="noStrike" dirty="0">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2351452904"/>
                  </a:ext>
                </a:extLst>
              </a:tr>
              <a:tr h="788115">
                <a:tc>
                  <a:txBody>
                    <a:bodyPr/>
                    <a:lstStyle/>
                    <a:p>
                      <a:pPr algn="l" fontAlgn="ctr"/>
                      <a:r>
                        <a:rPr lang="en-US" sz="1800" b="1" u="none" strike="noStrike">
                          <a:effectLst/>
                        </a:rPr>
                        <a:t>Net Source Energy</a:t>
                      </a:r>
                      <a:endParaRPr lang="en-US" sz="1800" b="1" i="0" u="none" strike="noStrike">
                        <a:solidFill>
                          <a:srgbClr val="555555"/>
                        </a:solidFill>
                        <a:effectLst/>
                        <a:latin typeface="Tahoma" panose="020B0604030504040204" pitchFamily="34" charset="0"/>
                      </a:endParaRPr>
                    </a:p>
                  </a:txBody>
                  <a:tcPr marL="85725" marR="9525" marT="9525" marB="0" anchor="ctr"/>
                </a:tc>
                <a:tc>
                  <a:txBody>
                    <a:bodyPr/>
                    <a:lstStyle/>
                    <a:p>
                      <a:pPr algn="ctr" fontAlgn="ctr"/>
                      <a:r>
                        <a:rPr lang="en-US" sz="1800" b="1" u="none" strike="noStrike" dirty="0">
                          <a:effectLst/>
                        </a:rPr>
                        <a:t>1004393.79</a:t>
                      </a:r>
                      <a:endParaRPr lang="en-US" sz="1800" b="1" i="0" u="none" strike="noStrike" dirty="0">
                        <a:solidFill>
                          <a:srgbClr val="555555"/>
                        </a:solidFill>
                        <a:effectLst/>
                        <a:latin typeface="Tahoma" panose="020B0604030504040204" pitchFamily="34" charset="0"/>
                      </a:endParaRPr>
                    </a:p>
                  </a:txBody>
                  <a:tcPr marL="9525" marR="9525" marT="9525" marB="0" anchor="ctr"/>
                </a:tc>
                <a:tc>
                  <a:txBody>
                    <a:bodyPr/>
                    <a:lstStyle/>
                    <a:p>
                      <a:pPr algn="ctr"/>
                      <a:r>
                        <a:rPr lang="en-US" b="1" dirty="0">
                          <a:effectLst/>
                        </a:rPr>
                        <a:t>554.35</a:t>
                      </a:r>
                    </a:p>
                  </a:txBody>
                  <a:tcPr marL="38100" marR="38100" marT="38100" marB="38100" anchor="ctr"/>
                </a:tc>
                <a:tc>
                  <a:txBody>
                    <a:bodyPr/>
                    <a:lstStyle/>
                    <a:p>
                      <a:pPr marL="0" marR="0" lvl="0" indent="0" algn="ctr" defTabSz="457200" rtl="0" eaLnBrk="1" fontAlgn="ctr" latinLnBrk="0" hangingPunct="1">
                        <a:lnSpc>
                          <a:spcPct val="100000"/>
                        </a:lnSpc>
                        <a:spcBef>
                          <a:spcPts val="0"/>
                        </a:spcBef>
                        <a:spcAft>
                          <a:spcPts val="0"/>
                        </a:spcAft>
                        <a:buClrTx/>
                        <a:buSzTx/>
                        <a:buFontTx/>
                        <a:buNone/>
                        <a:tabLst/>
                        <a:defRPr/>
                      </a:pPr>
                      <a:r>
                        <a:rPr lang="en-US" sz="1800" b="1" i="0" u="none" strike="noStrike" dirty="0" smtClean="0">
                          <a:solidFill>
                            <a:schemeClr val="dk1"/>
                          </a:solidFill>
                          <a:effectLst/>
                          <a:latin typeface="+mn-lt"/>
                        </a:rPr>
                        <a:t>566.03</a:t>
                      </a:r>
                      <a:endParaRPr lang="en-US" sz="1800" b="1" i="0" u="none" strike="noStrike" dirty="0" smtClean="0">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2783175076"/>
                  </a:ext>
                </a:extLst>
              </a:tr>
            </a:tbl>
          </a:graphicData>
        </a:graphic>
      </p:graphicFrame>
      <p:sp>
        <p:nvSpPr>
          <p:cNvPr id="4" name="عنصر نائب لرقم الشريحة 3"/>
          <p:cNvSpPr>
            <a:spLocks noGrp="1"/>
          </p:cNvSpPr>
          <p:nvPr>
            <p:ph type="sldNum" sz="quarter" idx="12"/>
          </p:nvPr>
        </p:nvSpPr>
        <p:spPr/>
        <p:txBody>
          <a:bodyPr/>
          <a:lstStyle/>
          <a:p>
            <a:fld id="{D57F1E4F-1CFF-5643-939E-217C01CDF565}" type="slidenum">
              <a:rPr lang="en-US" smtClean="0"/>
              <a:pPr/>
              <a:t>62</a:t>
            </a:fld>
            <a:endParaRPr lang="en-US" dirty="0"/>
          </a:p>
        </p:txBody>
      </p:sp>
    </p:spTree>
    <p:extLst>
      <p:ext uri="{BB962C8B-B14F-4D97-AF65-F5344CB8AC3E}">
        <p14:creationId xmlns:p14="http://schemas.microsoft.com/office/powerpoint/2010/main" val="243700472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589B7-3DEB-4A99-96CF-AE5716E1A3A4}"/>
              </a:ext>
            </a:extLst>
          </p:cNvPr>
          <p:cNvSpPr txBox="1">
            <a:spLocks/>
          </p:cNvSpPr>
          <p:nvPr/>
        </p:nvSpPr>
        <p:spPr>
          <a:xfrm>
            <a:off x="838200" y="365125"/>
            <a:ext cx="10515600" cy="1325563"/>
          </a:xfrm>
          <a:prstGeom prst="rect">
            <a:avLst/>
          </a:prstGeom>
        </p:spPr>
        <p:txBody>
          <a:bodyPr>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b="1" dirty="0"/>
              <a:t>Heating &amp; Cooling</a:t>
            </a:r>
            <a:endParaRPr lang="en-US" dirty="0"/>
          </a:p>
        </p:txBody>
      </p:sp>
      <p:graphicFrame>
        <p:nvGraphicFramePr>
          <p:cNvPr id="3" name="Content Placeholder 8">
            <a:extLst>
              <a:ext uri="{FF2B5EF4-FFF2-40B4-BE49-F238E27FC236}">
                <a16:creationId xmlns:a16="http://schemas.microsoft.com/office/drawing/2014/main" id="{D8019376-D620-43CF-B93A-75ADD3C9D88F}"/>
              </a:ext>
            </a:extLst>
          </p:cNvPr>
          <p:cNvGraphicFramePr>
            <a:graphicFrameLocks/>
          </p:cNvGraphicFramePr>
          <p:nvPr>
            <p:extLst>
              <p:ext uri="{D42A27DB-BD31-4B8C-83A1-F6EECF244321}">
                <p14:modId xmlns:p14="http://schemas.microsoft.com/office/powerpoint/2010/main" val="1696666144"/>
              </p:ext>
            </p:extLst>
          </p:nvPr>
        </p:nvGraphicFramePr>
        <p:xfrm>
          <a:off x="2671164" y="1394130"/>
          <a:ext cx="6849671" cy="5012218"/>
        </p:xfrm>
        <a:graphic>
          <a:graphicData uri="http://schemas.openxmlformats.org/drawingml/2006/table">
            <a:tbl>
              <a:tblPr>
                <a:tableStyleId>{5C22544A-7EE6-4342-B048-85BDC9FD1C3A}</a:tableStyleId>
              </a:tblPr>
              <a:tblGrid>
                <a:gridCol w="2760996">
                  <a:extLst>
                    <a:ext uri="{9D8B030D-6E8A-4147-A177-3AD203B41FA5}">
                      <a16:colId xmlns:a16="http://schemas.microsoft.com/office/drawing/2014/main" val="1576582561"/>
                    </a:ext>
                  </a:extLst>
                </a:gridCol>
                <a:gridCol w="2181498">
                  <a:extLst>
                    <a:ext uri="{9D8B030D-6E8A-4147-A177-3AD203B41FA5}">
                      <a16:colId xmlns:a16="http://schemas.microsoft.com/office/drawing/2014/main" val="2328131985"/>
                    </a:ext>
                  </a:extLst>
                </a:gridCol>
                <a:gridCol w="1907177">
                  <a:extLst>
                    <a:ext uri="{9D8B030D-6E8A-4147-A177-3AD203B41FA5}">
                      <a16:colId xmlns:a16="http://schemas.microsoft.com/office/drawing/2014/main" val="1876832503"/>
                    </a:ext>
                  </a:extLst>
                </a:gridCol>
              </a:tblGrid>
              <a:tr h="759742">
                <a:tc>
                  <a:txBody>
                    <a:bodyPr/>
                    <a:lstStyle/>
                    <a:p>
                      <a:pPr algn="l" fontAlgn="ctr"/>
                      <a:r>
                        <a:rPr lang="en-US" sz="1600" b="1" u="none" strike="noStrike">
                          <a:effectLst/>
                        </a:rPr>
                        <a:t> </a:t>
                      </a:r>
                      <a:endParaRPr lang="en-US" sz="1600" b="1" i="0" u="none" strike="noStrike">
                        <a:solidFill>
                          <a:srgbClr val="333333"/>
                        </a:solidFill>
                        <a:effectLst/>
                        <a:latin typeface="Tahoma" panose="020B0604030504040204" pitchFamily="34" charset="0"/>
                      </a:endParaRPr>
                    </a:p>
                  </a:txBody>
                  <a:tcPr marL="85725" marR="9525" marT="9525" marB="0" anchor="ctr"/>
                </a:tc>
                <a:tc>
                  <a:txBody>
                    <a:bodyPr/>
                    <a:lstStyle/>
                    <a:p>
                      <a:pPr algn="r" fontAlgn="ctr"/>
                      <a:r>
                        <a:rPr lang="en-US" sz="1600" b="1" u="none" strike="noStrike">
                          <a:effectLst/>
                        </a:rPr>
                        <a:t>District Cooling [kWh]</a:t>
                      </a:r>
                      <a:endParaRPr lang="en-US" sz="1600" b="1" i="0" u="none" strike="noStrike">
                        <a:solidFill>
                          <a:srgbClr val="333333"/>
                        </a:solidFill>
                        <a:effectLst/>
                        <a:latin typeface="Tahoma" panose="020B0604030504040204" pitchFamily="34" charset="0"/>
                      </a:endParaRPr>
                    </a:p>
                  </a:txBody>
                  <a:tcPr marL="9525" marR="9525" marT="9525" marB="0" anchor="ctr"/>
                </a:tc>
                <a:tc>
                  <a:txBody>
                    <a:bodyPr/>
                    <a:lstStyle/>
                    <a:p>
                      <a:pPr algn="r" fontAlgn="ctr"/>
                      <a:r>
                        <a:rPr lang="en-US" sz="1600" b="1" u="none" strike="noStrike">
                          <a:effectLst/>
                        </a:rPr>
                        <a:t>District Heating [kWh]</a:t>
                      </a:r>
                      <a:endParaRPr lang="en-US" sz="1600" b="1" i="0" u="none" strike="noStrike">
                        <a:solidFill>
                          <a:srgbClr val="333333"/>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1618284305"/>
                  </a:ext>
                </a:extLst>
              </a:tr>
              <a:tr h="259758">
                <a:tc>
                  <a:txBody>
                    <a:bodyPr/>
                    <a:lstStyle/>
                    <a:p>
                      <a:pPr algn="l" fontAlgn="ctr"/>
                      <a:r>
                        <a:rPr lang="en-US" sz="1600" b="1" u="none" strike="noStrike">
                          <a:effectLst/>
                        </a:rPr>
                        <a:t>Heating</a:t>
                      </a:r>
                      <a:endParaRPr lang="en-US" sz="1600" b="1" i="0" u="none" strike="noStrike">
                        <a:solidFill>
                          <a:srgbClr val="555555"/>
                        </a:solidFill>
                        <a:effectLst/>
                        <a:latin typeface="Tahoma" panose="020B0604030504040204" pitchFamily="34" charset="0"/>
                      </a:endParaRPr>
                    </a:p>
                  </a:txBody>
                  <a:tcPr marL="857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tc>
                  <a:txBody>
                    <a:bodyPr/>
                    <a:lstStyle/>
                    <a:p>
                      <a:pPr algn="r" fontAlgn="ctr"/>
                      <a:r>
                        <a:rPr lang="en-US" sz="1800" b="1" i="0" kern="1200" dirty="0" smtClean="0">
                          <a:solidFill>
                            <a:schemeClr val="dk1"/>
                          </a:solidFill>
                          <a:effectLst/>
                          <a:latin typeface="+mn-lt"/>
                          <a:ea typeface="+mn-ea"/>
                          <a:cs typeface="+mn-cs"/>
                        </a:rPr>
                        <a:t>188169.69</a:t>
                      </a:r>
                      <a:endParaRPr lang="en-US" sz="1600" b="1" i="0" u="none" strike="noStrike" dirty="0">
                        <a:solidFill>
                          <a:srgbClr val="555555"/>
                        </a:solidFill>
                        <a:effectLst/>
                        <a:latin typeface="Tahoma" panose="020B0604030504040204" pitchFamily="34" charset="0"/>
                      </a:endParaRPr>
                    </a:p>
                  </a:txBody>
                  <a:tcPr marL="9525" marR="9525" marT="9525" marB="0" anchor="ctr">
                    <a:solidFill>
                      <a:schemeClr val="accent2"/>
                    </a:solidFill>
                  </a:tcPr>
                </a:tc>
                <a:extLst>
                  <a:ext uri="{0D108BD9-81ED-4DB2-BD59-A6C34878D82A}">
                    <a16:rowId xmlns:a16="http://schemas.microsoft.com/office/drawing/2014/main" val="1851557275"/>
                  </a:ext>
                </a:extLst>
              </a:tr>
              <a:tr h="259758">
                <a:tc>
                  <a:txBody>
                    <a:bodyPr/>
                    <a:lstStyle/>
                    <a:p>
                      <a:pPr algn="l" fontAlgn="ctr"/>
                      <a:r>
                        <a:rPr lang="en-US" sz="1600" b="1" u="none" strike="noStrike">
                          <a:effectLst/>
                        </a:rPr>
                        <a:t>Cooling</a:t>
                      </a:r>
                      <a:endParaRPr lang="en-US" sz="1600" b="1" i="0" u="none" strike="noStrike">
                        <a:solidFill>
                          <a:srgbClr val="555555"/>
                        </a:solidFill>
                        <a:effectLst/>
                        <a:latin typeface="Tahoma" panose="020B0604030504040204" pitchFamily="34" charset="0"/>
                      </a:endParaRPr>
                    </a:p>
                  </a:txBody>
                  <a:tcPr marL="85725" marR="9525" marT="9525" marB="0" anchor="ctr"/>
                </a:tc>
                <a:tc>
                  <a:txBody>
                    <a:bodyPr/>
                    <a:lstStyle/>
                    <a:p>
                      <a:pPr algn="r" fontAlgn="ctr"/>
                      <a:r>
                        <a:rPr lang="en-US" sz="1800" b="1" i="0" kern="1200" dirty="0" smtClean="0">
                          <a:solidFill>
                            <a:schemeClr val="dk1"/>
                          </a:solidFill>
                          <a:effectLst/>
                          <a:latin typeface="+mn-lt"/>
                          <a:ea typeface="+mn-ea"/>
                          <a:cs typeface="+mn-cs"/>
                        </a:rPr>
                        <a:t>396693.13</a:t>
                      </a:r>
                      <a:endParaRPr lang="en-US" sz="1600" b="1" i="0" u="none" strike="noStrike" dirty="0">
                        <a:solidFill>
                          <a:srgbClr val="555555"/>
                        </a:solidFill>
                        <a:effectLst/>
                        <a:latin typeface="Tahoma" panose="020B0604030504040204" pitchFamily="34" charset="0"/>
                      </a:endParaRPr>
                    </a:p>
                  </a:txBody>
                  <a:tcPr marL="9525" marR="9525" marT="9525" marB="0" anchor="ctr">
                    <a:solidFill>
                      <a:schemeClr val="accent2"/>
                    </a:solidFill>
                  </a:tcP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2248392147"/>
                  </a:ext>
                </a:extLst>
              </a:tr>
              <a:tr h="259758">
                <a:tc>
                  <a:txBody>
                    <a:bodyPr/>
                    <a:lstStyle/>
                    <a:p>
                      <a:pPr algn="l" fontAlgn="ctr"/>
                      <a:r>
                        <a:rPr lang="en-US" sz="1600" b="1" u="none" strike="noStrike">
                          <a:effectLst/>
                        </a:rPr>
                        <a:t>Interior Lighting</a:t>
                      </a:r>
                      <a:endParaRPr lang="en-US" sz="1600" b="1" i="0" u="none" strike="noStrike">
                        <a:solidFill>
                          <a:srgbClr val="555555"/>
                        </a:solidFill>
                        <a:effectLst/>
                        <a:latin typeface="Tahoma" panose="020B0604030504040204" pitchFamily="34" charset="0"/>
                      </a:endParaRPr>
                    </a:p>
                  </a:txBody>
                  <a:tcPr marL="857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tc>
                  <a:txBody>
                    <a:bodyPr/>
                    <a:lstStyle/>
                    <a:p>
                      <a:pPr algn="r" fontAlgn="ctr"/>
                      <a:r>
                        <a:rPr lang="en-US" sz="1600" b="1" u="none" strike="noStrike" dirty="0">
                          <a:effectLst/>
                        </a:rPr>
                        <a:t>0</a:t>
                      </a:r>
                      <a:endParaRPr lang="en-US" sz="1600" b="1" i="0" u="none" strike="noStrike" dirty="0">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4173624079"/>
                  </a:ext>
                </a:extLst>
              </a:tr>
              <a:tr h="259758">
                <a:tc>
                  <a:txBody>
                    <a:bodyPr/>
                    <a:lstStyle/>
                    <a:p>
                      <a:pPr algn="l" fontAlgn="ctr"/>
                      <a:r>
                        <a:rPr lang="en-US" sz="1600" b="1" u="none" strike="noStrike">
                          <a:effectLst/>
                        </a:rPr>
                        <a:t>Exterior Lighting</a:t>
                      </a:r>
                      <a:endParaRPr lang="en-US" sz="1600" b="1" i="0" u="none" strike="noStrike">
                        <a:solidFill>
                          <a:srgbClr val="555555"/>
                        </a:solidFill>
                        <a:effectLst/>
                        <a:latin typeface="Tahoma" panose="020B0604030504040204" pitchFamily="34" charset="0"/>
                      </a:endParaRPr>
                    </a:p>
                  </a:txBody>
                  <a:tcPr marL="857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3769690234"/>
                  </a:ext>
                </a:extLst>
              </a:tr>
              <a:tr h="259758">
                <a:tc>
                  <a:txBody>
                    <a:bodyPr/>
                    <a:lstStyle/>
                    <a:p>
                      <a:pPr algn="l" fontAlgn="ctr"/>
                      <a:r>
                        <a:rPr lang="en-US" sz="1600" b="1" u="none" strike="noStrike">
                          <a:effectLst/>
                        </a:rPr>
                        <a:t>Interior Equipment</a:t>
                      </a:r>
                      <a:endParaRPr lang="en-US" sz="1600" b="1" i="0" u="none" strike="noStrike">
                        <a:solidFill>
                          <a:srgbClr val="555555"/>
                        </a:solidFill>
                        <a:effectLst/>
                        <a:latin typeface="Tahoma" panose="020B0604030504040204" pitchFamily="34" charset="0"/>
                      </a:endParaRPr>
                    </a:p>
                  </a:txBody>
                  <a:tcPr marL="857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1043935554"/>
                  </a:ext>
                </a:extLst>
              </a:tr>
              <a:tr h="259758">
                <a:tc>
                  <a:txBody>
                    <a:bodyPr/>
                    <a:lstStyle/>
                    <a:p>
                      <a:pPr algn="l" fontAlgn="ctr"/>
                      <a:r>
                        <a:rPr lang="en-US" sz="1600" b="1" u="none" strike="noStrike">
                          <a:effectLst/>
                        </a:rPr>
                        <a:t>Exterior Equipment</a:t>
                      </a:r>
                      <a:endParaRPr lang="en-US" sz="1600" b="1" i="0" u="none" strike="noStrike">
                        <a:solidFill>
                          <a:srgbClr val="555555"/>
                        </a:solidFill>
                        <a:effectLst/>
                        <a:latin typeface="Tahoma" panose="020B0604030504040204" pitchFamily="34" charset="0"/>
                      </a:endParaRPr>
                    </a:p>
                  </a:txBody>
                  <a:tcPr marL="857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1808048775"/>
                  </a:ext>
                </a:extLst>
              </a:tr>
              <a:tr h="259758">
                <a:tc>
                  <a:txBody>
                    <a:bodyPr/>
                    <a:lstStyle/>
                    <a:p>
                      <a:pPr algn="l" fontAlgn="ctr"/>
                      <a:r>
                        <a:rPr lang="en-US" sz="1600" b="1" u="none" strike="noStrike">
                          <a:effectLst/>
                        </a:rPr>
                        <a:t>Fans</a:t>
                      </a:r>
                      <a:endParaRPr lang="en-US" sz="1600" b="1" i="0" u="none" strike="noStrike">
                        <a:solidFill>
                          <a:srgbClr val="555555"/>
                        </a:solidFill>
                        <a:effectLst/>
                        <a:latin typeface="Tahoma" panose="020B0604030504040204" pitchFamily="34" charset="0"/>
                      </a:endParaRPr>
                    </a:p>
                  </a:txBody>
                  <a:tcPr marL="857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4090707286"/>
                  </a:ext>
                </a:extLst>
              </a:tr>
              <a:tr h="259758">
                <a:tc>
                  <a:txBody>
                    <a:bodyPr/>
                    <a:lstStyle/>
                    <a:p>
                      <a:pPr algn="l" fontAlgn="ctr"/>
                      <a:r>
                        <a:rPr lang="en-US" sz="1600" b="1" u="none" strike="noStrike">
                          <a:effectLst/>
                        </a:rPr>
                        <a:t>Pumps</a:t>
                      </a:r>
                      <a:endParaRPr lang="en-US" sz="1600" b="1" i="0" u="none" strike="noStrike">
                        <a:solidFill>
                          <a:srgbClr val="555555"/>
                        </a:solidFill>
                        <a:effectLst/>
                        <a:latin typeface="Tahoma" panose="020B0604030504040204" pitchFamily="34" charset="0"/>
                      </a:endParaRPr>
                    </a:p>
                  </a:txBody>
                  <a:tcPr marL="857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21560991"/>
                  </a:ext>
                </a:extLst>
              </a:tr>
              <a:tr h="259758">
                <a:tc>
                  <a:txBody>
                    <a:bodyPr/>
                    <a:lstStyle/>
                    <a:p>
                      <a:pPr algn="l" fontAlgn="ctr"/>
                      <a:r>
                        <a:rPr lang="en-US" sz="1600" b="1" u="none" strike="noStrike">
                          <a:effectLst/>
                        </a:rPr>
                        <a:t>Heat Rejection</a:t>
                      </a:r>
                      <a:endParaRPr lang="en-US" sz="1600" b="1" i="0" u="none" strike="noStrike">
                        <a:solidFill>
                          <a:srgbClr val="555555"/>
                        </a:solidFill>
                        <a:effectLst/>
                        <a:latin typeface="Tahoma" panose="020B0604030504040204" pitchFamily="34" charset="0"/>
                      </a:endParaRPr>
                    </a:p>
                  </a:txBody>
                  <a:tcPr marL="857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2939754774"/>
                  </a:ext>
                </a:extLst>
              </a:tr>
              <a:tr h="259758">
                <a:tc>
                  <a:txBody>
                    <a:bodyPr/>
                    <a:lstStyle/>
                    <a:p>
                      <a:pPr algn="l" fontAlgn="ctr"/>
                      <a:r>
                        <a:rPr lang="en-US" sz="1600" b="1" u="none" strike="noStrike">
                          <a:effectLst/>
                        </a:rPr>
                        <a:t>Humidification</a:t>
                      </a:r>
                      <a:endParaRPr lang="en-US" sz="1600" b="1" i="0" u="none" strike="noStrike">
                        <a:solidFill>
                          <a:srgbClr val="555555"/>
                        </a:solidFill>
                        <a:effectLst/>
                        <a:latin typeface="Tahoma" panose="020B0604030504040204" pitchFamily="34" charset="0"/>
                      </a:endParaRPr>
                    </a:p>
                  </a:txBody>
                  <a:tcPr marL="857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1522409246"/>
                  </a:ext>
                </a:extLst>
              </a:tr>
              <a:tr h="259758">
                <a:tc>
                  <a:txBody>
                    <a:bodyPr/>
                    <a:lstStyle/>
                    <a:p>
                      <a:pPr algn="l" fontAlgn="ctr"/>
                      <a:r>
                        <a:rPr lang="en-US" sz="1600" b="1" u="none" strike="noStrike">
                          <a:effectLst/>
                        </a:rPr>
                        <a:t>Heat Recovery</a:t>
                      </a:r>
                      <a:endParaRPr lang="en-US" sz="1600" b="1" i="0" u="none" strike="noStrike">
                        <a:solidFill>
                          <a:srgbClr val="555555"/>
                        </a:solidFill>
                        <a:effectLst/>
                        <a:latin typeface="Tahoma" panose="020B0604030504040204" pitchFamily="34" charset="0"/>
                      </a:endParaRPr>
                    </a:p>
                  </a:txBody>
                  <a:tcPr marL="857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836948240"/>
                  </a:ext>
                </a:extLst>
              </a:tr>
              <a:tr h="259758">
                <a:tc>
                  <a:txBody>
                    <a:bodyPr/>
                    <a:lstStyle/>
                    <a:p>
                      <a:pPr algn="l" fontAlgn="ctr"/>
                      <a:r>
                        <a:rPr lang="en-US" sz="1600" b="1" u="none" strike="noStrike">
                          <a:effectLst/>
                        </a:rPr>
                        <a:t>Water Systems</a:t>
                      </a:r>
                      <a:endParaRPr lang="en-US" sz="1600" b="1" i="0" u="none" strike="noStrike">
                        <a:solidFill>
                          <a:srgbClr val="555555"/>
                        </a:solidFill>
                        <a:effectLst/>
                        <a:latin typeface="Tahoma" panose="020B0604030504040204" pitchFamily="34" charset="0"/>
                      </a:endParaRPr>
                    </a:p>
                  </a:txBody>
                  <a:tcPr marL="857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tc>
                  <a:txBody>
                    <a:bodyPr/>
                    <a:lstStyle/>
                    <a:p>
                      <a:pPr algn="r" fontAlgn="ctr"/>
                      <a:r>
                        <a:rPr lang="en-US" sz="1800" b="1" i="0" kern="1200" dirty="0" smtClean="0">
                          <a:solidFill>
                            <a:schemeClr val="dk1"/>
                          </a:solidFill>
                          <a:effectLst/>
                          <a:latin typeface="+mn-lt"/>
                          <a:ea typeface="+mn-ea"/>
                          <a:cs typeface="+mn-cs"/>
                        </a:rPr>
                        <a:t>3506.23</a:t>
                      </a:r>
                      <a:endParaRPr lang="en-US" sz="1600" b="1" i="0" u="none" strike="noStrike" dirty="0">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2139810085"/>
                  </a:ext>
                </a:extLst>
              </a:tr>
              <a:tr h="259758">
                <a:tc>
                  <a:txBody>
                    <a:bodyPr/>
                    <a:lstStyle/>
                    <a:p>
                      <a:pPr algn="l" fontAlgn="ctr"/>
                      <a:r>
                        <a:rPr lang="en-US" sz="1600" b="1" u="none" strike="noStrike">
                          <a:effectLst/>
                        </a:rPr>
                        <a:t>Refrigeration</a:t>
                      </a:r>
                      <a:endParaRPr lang="en-US" sz="1600" b="1" i="0" u="none" strike="noStrike">
                        <a:solidFill>
                          <a:srgbClr val="555555"/>
                        </a:solidFill>
                        <a:effectLst/>
                        <a:latin typeface="Tahoma" panose="020B0604030504040204" pitchFamily="34" charset="0"/>
                      </a:endParaRPr>
                    </a:p>
                  </a:txBody>
                  <a:tcPr marL="857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2176454640"/>
                  </a:ext>
                </a:extLst>
              </a:tr>
              <a:tr h="259758">
                <a:tc>
                  <a:txBody>
                    <a:bodyPr/>
                    <a:lstStyle/>
                    <a:p>
                      <a:pPr algn="l" fontAlgn="ctr"/>
                      <a:r>
                        <a:rPr lang="en-US" sz="1600" b="1" u="none" strike="noStrike">
                          <a:effectLst/>
                        </a:rPr>
                        <a:t>Generators</a:t>
                      </a:r>
                      <a:endParaRPr lang="en-US" sz="1600" b="1" i="0" u="none" strike="noStrike">
                        <a:solidFill>
                          <a:srgbClr val="555555"/>
                        </a:solidFill>
                        <a:effectLst/>
                        <a:latin typeface="Tahoma" panose="020B0604030504040204" pitchFamily="34" charset="0"/>
                      </a:endParaRPr>
                    </a:p>
                  </a:txBody>
                  <a:tcPr marL="857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tc>
                  <a:txBody>
                    <a:bodyPr/>
                    <a:lstStyle/>
                    <a:p>
                      <a:pPr algn="r" fontAlgn="ctr"/>
                      <a:r>
                        <a:rPr lang="en-US" sz="1600" b="1" u="none" strike="noStrike">
                          <a:effectLst/>
                        </a:rPr>
                        <a:t>0</a:t>
                      </a:r>
                      <a:endParaRPr lang="en-US" sz="1600" b="1" i="0" u="none" strike="noStrike">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3237775326"/>
                  </a:ext>
                </a:extLst>
              </a:tr>
              <a:tr h="259758">
                <a:tc>
                  <a:txBody>
                    <a:bodyPr/>
                    <a:lstStyle/>
                    <a:p>
                      <a:pPr algn="l" fontAlgn="ctr"/>
                      <a:r>
                        <a:rPr lang="en-US" sz="1600" b="1" u="none" strike="noStrike">
                          <a:effectLst/>
                        </a:rPr>
                        <a:t> </a:t>
                      </a:r>
                      <a:endParaRPr lang="en-US" sz="1600" b="1" i="0" u="none" strike="noStrike">
                        <a:solidFill>
                          <a:srgbClr val="555555"/>
                        </a:solidFill>
                        <a:effectLst/>
                        <a:latin typeface="Tahoma" panose="020B0604030504040204" pitchFamily="34" charset="0"/>
                      </a:endParaRPr>
                    </a:p>
                  </a:txBody>
                  <a:tcPr marL="85725" marR="9525" marT="9525" marB="0" anchor="ctr"/>
                </a:tc>
                <a:tc>
                  <a:txBody>
                    <a:bodyPr/>
                    <a:lstStyle/>
                    <a:p>
                      <a:pPr algn="r" fontAlgn="ctr"/>
                      <a:r>
                        <a:rPr lang="en-US" sz="1600" b="1" u="none" strike="noStrike">
                          <a:effectLst/>
                        </a:rPr>
                        <a:t> </a:t>
                      </a:r>
                      <a:endParaRPr lang="en-US" sz="1600" b="1" i="0" u="none" strike="noStrike">
                        <a:solidFill>
                          <a:srgbClr val="555555"/>
                        </a:solidFill>
                        <a:effectLst/>
                        <a:latin typeface="Tahoma" panose="020B0604030504040204" pitchFamily="34" charset="0"/>
                      </a:endParaRPr>
                    </a:p>
                  </a:txBody>
                  <a:tcPr marL="9525" marR="9525" marT="9525" marB="0" anchor="ctr"/>
                </a:tc>
                <a:tc>
                  <a:txBody>
                    <a:bodyPr/>
                    <a:lstStyle/>
                    <a:p>
                      <a:pPr algn="r" fontAlgn="ctr"/>
                      <a:r>
                        <a:rPr lang="en-US" sz="1600" b="1" u="none" strike="noStrike">
                          <a:effectLst/>
                        </a:rPr>
                        <a:t> </a:t>
                      </a:r>
                      <a:endParaRPr lang="en-US" sz="1600" b="1" i="0" u="none" strike="noStrike">
                        <a:solidFill>
                          <a:srgbClr val="555555"/>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1321194071"/>
                  </a:ext>
                </a:extLst>
              </a:tr>
              <a:tr h="259758">
                <a:tc>
                  <a:txBody>
                    <a:bodyPr/>
                    <a:lstStyle/>
                    <a:p>
                      <a:pPr algn="l" fontAlgn="ctr"/>
                      <a:r>
                        <a:rPr lang="en-US" sz="1800" b="1" u="none" strike="noStrike" dirty="0">
                          <a:solidFill>
                            <a:srgbClr val="FF0000"/>
                          </a:solidFill>
                          <a:effectLst/>
                        </a:rPr>
                        <a:t>Total End Uses</a:t>
                      </a:r>
                      <a:endParaRPr lang="en-US" sz="1800" b="1" i="0" u="none" strike="noStrike" dirty="0">
                        <a:solidFill>
                          <a:srgbClr val="FF0000"/>
                        </a:solidFill>
                        <a:effectLst/>
                        <a:latin typeface="Tahoma" panose="020B0604030504040204" pitchFamily="34" charset="0"/>
                      </a:endParaRPr>
                    </a:p>
                  </a:txBody>
                  <a:tcPr marL="85725" marR="9525" marT="9525" marB="0" anchor="ctr"/>
                </a:tc>
                <a:tc>
                  <a:txBody>
                    <a:bodyPr/>
                    <a:lstStyle/>
                    <a:p>
                      <a:pPr algn="r" fontAlgn="ctr"/>
                      <a:r>
                        <a:rPr lang="en-US" sz="1800" b="1" i="0" kern="1200" dirty="0" smtClean="0">
                          <a:solidFill>
                            <a:srgbClr val="FF0000"/>
                          </a:solidFill>
                          <a:effectLst/>
                          <a:latin typeface="+mn-lt"/>
                          <a:ea typeface="+mn-ea"/>
                          <a:cs typeface="+mn-cs"/>
                        </a:rPr>
                        <a:t>396693.13</a:t>
                      </a:r>
                      <a:endParaRPr lang="en-US" sz="1600" b="1" i="0" u="none" strike="noStrike" dirty="0">
                        <a:solidFill>
                          <a:srgbClr val="FF0000"/>
                        </a:solidFill>
                        <a:effectLst/>
                        <a:latin typeface="Tahoma" panose="020B0604030504040204" pitchFamily="34" charset="0"/>
                      </a:endParaRPr>
                    </a:p>
                  </a:txBody>
                  <a:tcPr marL="9525" marR="9525" marT="9525" marB="0" anchor="ctr"/>
                </a:tc>
                <a:tc>
                  <a:txBody>
                    <a:bodyPr/>
                    <a:lstStyle/>
                    <a:p>
                      <a:pPr algn="r" fontAlgn="ctr"/>
                      <a:r>
                        <a:rPr lang="en-US" sz="1800" b="1" i="0" kern="1200" dirty="0" smtClean="0">
                          <a:solidFill>
                            <a:srgbClr val="FF0000"/>
                          </a:solidFill>
                          <a:effectLst/>
                          <a:latin typeface="+mn-lt"/>
                          <a:ea typeface="+mn-ea"/>
                          <a:cs typeface="+mn-cs"/>
                        </a:rPr>
                        <a:t>191675.92</a:t>
                      </a:r>
                      <a:endParaRPr lang="en-US" sz="1600" b="1" i="0" u="none" strike="noStrike" dirty="0">
                        <a:solidFill>
                          <a:srgbClr val="FF0000"/>
                        </a:solidFill>
                        <a:effectLst/>
                        <a:latin typeface="Tahoma" panose="020B0604030504040204" pitchFamily="34" charset="0"/>
                      </a:endParaRPr>
                    </a:p>
                  </a:txBody>
                  <a:tcPr marL="9525" marR="9525" marT="9525" marB="0" anchor="ctr"/>
                </a:tc>
                <a:extLst>
                  <a:ext uri="{0D108BD9-81ED-4DB2-BD59-A6C34878D82A}">
                    <a16:rowId xmlns:a16="http://schemas.microsoft.com/office/drawing/2014/main" val="207242266"/>
                  </a:ext>
                </a:extLst>
              </a:tr>
            </a:tbl>
          </a:graphicData>
        </a:graphic>
      </p:graphicFrame>
      <p:sp>
        <p:nvSpPr>
          <p:cNvPr id="4" name="عنصر نائب لرقم الشريحة 3"/>
          <p:cNvSpPr>
            <a:spLocks noGrp="1"/>
          </p:cNvSpPr>
          <p:nvPr>
            <p:ph type="sldNum" sz="quarter" idx="12"/>
          </p:nvPr>
        </p:nvSpPr>
        <p:spPr/>
        <p:txBody>
          <a:bodyPr/>
          <a:lstStyle/>
          <a:p>
            <a:fld id="{D57F1E4F-1CFF-5643-939E-217C01CDF565}" type="slidenum">
              <a:rPr lang="en-US" smtClean="0"/>
              <a:pPr/>
              <a:t>63</a:t>
            </a:fld>
            <a:endParaRPr lang="en-US" dirty="0"/>
          </a:p>
        </p:txBody>
      </p:sp>
    </p:spTree>
    <p:extLst>
      <p:ext uri="{BB962C8B-B14F-4D97-AF65-F5344CB8AC3E}">
        <p14:creationId xmlns:p14="http://schemas.microsoft.com/office/powerpoint/2010/main" val="307927247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64</a:t>
            </a:fld>
            <a:endParaRPr lang="en-US" dirty="0"/>
          </a:p>
        </p:txBody>
      </p:sp>
      <p:sp>
        <p:nvSpPr>
          <p:cNvPr id="3" name="مستطيل 2"/>
          <p:cNvSpPr/>
          <p:nvPr/>
        </p:nvSpPr>
        <p:spPr>
          <a:xfrm>
            <a:off x="1722061" y="647178"/>
            <a:ext cx="2085827" cy="646331"/>
          </a:xfrm>
          <a:prstGeom prst="rect">
            <a:avLst/>
          </a:prstGeom>
        </p:spPr>
        <p:txBody>
          <a:bodyPr wrap="none">
            <a:spAutoFit/>
          </a:bodyPr>
          <a:lstStyle/>
          <a:p>
            <a:pPr algn="ctr"/>
            <a:r>
              <a:rPr lang="en-US" sz="3600" b="1" dirty="0" smtClean="0"/>
              <a:t>Daylight</a:t>
            </a:r>
            <a:r>
              <a:rPr lang="en-US" b="1" dirty="0" smtClean="0"/>
              <a:t> </a:t>
            </a:r>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6629" y="1293509"/>
            <a:ext cx="7001692" cy="5401306"/>
          </a:xfrm>
          <a:prstGeom prst="rect">
            <a:avLst/>
          </a:prstGeom>
        </p:spPr>
      </p:pic>
    </p:spTree>
    <p:extLst>
      <p:ext uri="{BB962C8B-B14F-4D97-AF65-F5344CB8AC3E}">
        <p14:creationId xmlns:p14="http://schemas.microsoft.com/office/powerpoint/2010/main" val="39881046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14103" y="2701104"/>
            <a:ext cx="8144744" cy="1280890"/>
          </a:xfrm>
        </p:spPr>
        <p:txBody>
          <a:bodyPr>
            <a:normAutofit fontScale="90000"/>
          </a:bodyPr>
          <a:lstStyle/>
          <a:p>
            <a:r>
              <a:rPr lang="en-US" sz="8000" b="1" dirty="0"/>
              <a:t>Electrical Aspects</a:t>
            </a:r>
            <a:r>
              <a:rPr lang="en-US" dirty="0"/>
              <a:t/>
            </a:r>
            <a:br>
              <a:rPr lang="en-US" dirty="0"/>
            </a:br>
            <a:endParaRPr lang="en-US" dirty="0"/>
          </a:p>
        </p:txBody>
      </p:sp>
      <p:sp>
        <p:nvSpPr>
          <p:cNvPr id="3" name="عنصر نائب لرقم الشريحة 2"/>
          <p:cNvSpPr>
            <a:spLocks noGrp="1"/>
          </p:cNvSpPr>
          <p:nvPr>
            <p:ph type="sldNum" sz="quarter" idx="12"/>
          </p:nvPr>
        </p:nvSpPr>
        <p:spPr/>
        <p:txBody>
          <a:bodyPr/>
          <a:lstStyle/>
          <a:p>
            <a:fld id="{D57F1E4F-1CFF-5643-939E-217C01CDF565}" type="slidenum">
              <a:rPr lang="en-US" smtClean="0"/>
              <a:pPr/>
              <a:t>65</a:t>
            </a:fld>
            <a:endParaRPr lang="en-US" dirty="0"/>
          </a:p>
        </p:txBody>
      </p:sp>
    </p:spTree>
    <p:extLst>
      <p:ext uri="{BB962C8B-B14F-4D97-AF65-F5344CB8AC3E}">
        <p14:creationId xmlns:p14="http://schemas.microsoft.com/office/powerpoint/2010/main" val="256176152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61405" y="663299"/>
            <a:ext cx="8911687" cy="1280890"/>
          </a:xfrm>
        </p:spPr>
        <p:txBody>
          <a:bodyPr/>
          <a:lstStyle/>
          <a:p>
            <a:r>
              <a:rPr lang="en-US" b="1" dirty="0"/>
              <a:t>lighting aspect</a:t>
            </a:r>
          </a:p>
        </p:txBody>
      </p:sp>
      <p:pic>
        <p:nvPicPr>
          <p:cNvPr id="4" name="عنصر نائب للمحتوى 3"/>
          <p:cNvPicPr>
            <a:picLocks noGrp="1"/>
          </p:cNvPicPr>
          <p:nvPr>
            <p:ph idx="1"/>
          </p:nvPr>
        </p:nvPicPr>
        <p:blipFill rotWithShape="1">
          <a:blip r:embed="rId2">
            <a:extLst>
              <a:ext uri="{28A0092B-C50C-407E-A947-70E740481C1C}">
                <a14:useLocalDpi xmlns:a14="http://schemas.microsoft.com/office/drawing/2010/main" val="0"/>
              </a:ext>
            </a:extLst>
          </a:blip>
          <a:srcRect l="46571" t="47943" r="3644" b="18521"/>
          <a:stretch/>
        </p:blipFill>
        <p:spPr>
          <a:xfrm>
            <a:off x="2607397" y="2206534"/>
            <a:ext cx="7132320" cy="3827417"/>
          </a:xfrm>
          <a:prstGeom prst="rect">
            <a:avLst/>
          </a:prstGeom>
        </p:spPr>
      </p:pic>
      <p:sp>
        <p:nvSpPr>
          <p:cNvPr id="5" name="مستطيل 4"/>
          <p:cNvSpPr/>
          <p:nvPr/>
        </p:nvSpPr>
        <p:spPr>
          <a:xfrm>
            <a:off x="2607397" y="6111630"/>
            <a:ext cx="6207148" cy="369332"/>
          </a:xfrm>
          <a:prstGeom prst="rect">
            <a:avLst/>
          </a:prstGeom>
        </p:spPr>
        <p:txBody>
          <a:bodyPr wrap="none">
            <a:spAutoFit/>
          </a:bodyPr>
          <a:lstStyle/>
          <a:p>
            <a:r>
              <a:rPr lang="en-US" b="1" dirty="0"/>
              <a:t>The CIBSE (Charted red Institute of Building Engineers) </a:t>
            </a:r>
          </a:p>
        </p:txBody>
      </p:sp>
      <p:sp>
        <p:nvSpPr>
          <p:cNvPr id="6" name="مستطيل 5"/>
          <p:cNvSpPr/>
          <p:nvPr/>
        </p:nvSpPr>
        <p:spPr>
          <a:xfrm>
            <a:off x="2230750" y="1613697"/>
            <a:ext cx="8172995" cy="369332"/>
          </a:xfrm>
          <a:prstGeom prst="rect">
            <a:avLst/>
          </a:prstGeom>
        </p:spPr>
        <p:txBody>
          <a:bodyPr wrap="square">
            <a:spAutoFit/>
          </a:bodyPr>
          <a:lstStyle/>
          <a:p>
            <a:r>
              <a:rPr lang="en-US" b="1" dirty="0"/>
              <a:t>The table below shows the recommended lux for different spaces:</a:t>
            </a:r>
          </a:p>
        </p:txBody>
      </p:sp>
      <p:sp>
        <p:nvSpPr>
          <p:cNvPr id="3" name="عنصر نائب لرقم الشريحة 2"/>
          <p:cNvSpPr>
            <a:spLocks noGrp="1"/>
          </p:cNvSpPr>
          <p:nvPr>
            <p:ph type="sldNum" sz="quarter" idx="12"/>
          </p:nvPr>
        </p:nvSpPr>
        <p:spPr/>
        <p:txBody>
          <a:bodyPr/>
          <a:lstStyle/>
          <a:p>
            <a:fld id="{D57F1E4F-1CFF-5643-939E-217C01CDF565}" type="slidenum">
              <a:rPr lang="en-US" smtClean="0"/>
              <a:pPr/>
              <a:t>66</a:t>
            </a:fld>
            <a:endParaRPr lang="en-US" dirty="0"/>
          </a:p>
        </p:txBody>
      </p:sp>
    </p:spTree>
    <p:extLst>
      <p:ext uri="{BB962C8B-B14F-4D97-AF65-F5344CB8AC3E}">
        <p14:creationId xmlns:p14="http://schemas.microsoft.com/office/powerpoint/2010/main" val="149686833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197012" y="780200"/>
            <a:ext cx="4790094" cy="369332"/>
          </a:xfrm>
          <a:prstGeom prst="rect">
            <a:avLst/>
          </a:prstGeom>
        </p:spPr>
        <p:txBody>
          <a:bodyPr wrap="none">
            <a:spAutoFit/>
          </a:bodyPr>
          <a:lstStyle/>
          <a:p>
            <a:r>
              <a:rPr lang="en-US" b="1" dirty="0" smtClean="0"/>
              <a:t>Two </a:t>
            </a:r>
            <a:r>
              <a:rPr lang="en-US" b="1" dirty="0"/>
              <a:t>simulated </a:t>
            </a:r>
            <a:r>
              <a:rPr lang="en-US" b="1" dirty="0" smtClean="0"/>
              <a:t>spaces in the </a:t>
            </a:r>
            <a:r>
              <a:rPr lang="en-US" b="1" dirty="0" smtClean="0"/>
              <a:t>ground </a:t>
            </a:r>
            <a:r>
              <a:rPr lang="en-US" b="1" dirty="0" smtClean="0"/>
              <a:t>floor.</a:t>
            </a:r>
            <a:endParaRPr lang="en-US" b="1" dirty="0"/>
          </a:p>
        </p:txBody>
      </p:sp>
      <p:sp>
        <p:nvSpPr>
          <p:cNvPr id="2" name="عنصر نائب لرقم الشريحة 1"/>
          <p:cNvSpPr>
            <a:spLocks noGrp="1"/>
          </p:cNvSpPr>
          <p:nvPr>
            <p:ph type="sldNum" sz="quarter" idx="12"/>
          </p:nvPr>
        </p:nvSpPr>
        <p:spPr/>
        <p:txBody>
          <a:bodyPr/>
          <a:lstStyle/>
          <a:p>
            <a:fld id="{D57F1E4F-1CFF-5643-939E-217C01CDF565}" type="slidenum">
              <a:rPr lang="en-US" smtClean="0"/>
              <a:pPr/>
              <a:t>67</a:t>
            </a:fld>
            <a:endParaRPr lang="en-US" dirty="0"/>
          </a:p>
        </p:txBody>
      </p:sp>
      <p:pic>
        <p:nvPicPr>
          <p:cNvPr id="6" name="Picture 52"/>
          <p:cNvPicPr/>
          <p:nvPr/>
        </p:nvPicPr>
        <p:blipFill rotWithShape="1">
          <a:blip r:embed="rId2">
            <a:extLst>
              <a:ext uri="{28A0092B-C50C-407E-A947-70E740481C1C}">
                <a14:useLocalDpi xmlns:a14="http://schemas.microsoft.com/office/drawing/2010/main" val="0"/>
              </a:ext>
            </a:extLst>
          </a:blip>
          <a:srcRect l="7852" t="1830" r="6739"/>
          <a:stretch/>
        </p:blipFill>
        <p:spPr bwMode="auto">
          <a:xfrm>
            <a:off x="1808027" y="1412015"/>
            <a:ext cx="8603070" cy="544598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2181407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31222" y="663298"/>
            <a:ext cx="8911687" cy="1280890"/>
          </a:xfrm>
        </p:spPr>
        <p:txBody>
          <a:bodyPr/>
          <a:lstStyle/>
          <a:p>
            <a:r>
              <a:rPr lang="en-US" b="1" dirty="0"/>
              <a:t>Luminaire selection </a:t>
            </a:r>
            <a:r>
              <a:rPr lang="en-US" b="1" dirty="0" smtClean="0"/>
              <a:t>:</a:t>
            </a:r>
            <a:endParaRPr lang="en-US" b="1" dirty="0"/>
          </a:p>
        </p:txBody>
      </p:sp>
      <p:pic>
        <p:nvPicPr>
          <p:cNvPr id="4" name="عنصر نائب للمحتوى 3"/>
          <p:cNvPicPr>
            <a:picLocks noGrp="1" noChangeAspect="1"/>
          </p:cNvPicPr>
          <p:nvPr>
            <p:ph idx="1"/>
          </p:nvPr>
        </p:nvPicPr>
        <p:blipFill>
          <a:blip r:embed="rId2"/>
          <a:stretch>
            <a:fillRect/>
          </a:stretch>
        </p:blipFill>
        <p:spPr>
          <a:xfrm>
            <a:off x="2592925" y="1418558"/>
            <a:ext cx="5692638" cy="1767714"/>
          </a:xfrm>
          <a:prstGeom prst="rect">
            <a:avLst/>
          </a:prstGeom>
        </p:spPr>
      </p:pic>
      <p:pic>
        <p:nvPicPr>
          <p:cNvPr id="5" name="صورة 4"/>
          <p:cNvPicPr>
            <a:picLocks noChangeAspect="1"/>
          </p:cNvPicPr>
          <p:nvPr/>
        </p:nvPicPr>
        <p:blipFill>
          <a:blip r:embed="rId3"/>
          <a:stretch>
            <a:fillRect/>
          </a:stretch>
        </p:blipFill>
        <p:spPr>
          <a:xfrm>
            <a:off x="2592925" y="3186272"/>
            <a:ext cx="6923723" cy="3490953"/>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68</a:t>
            </a:fld>
            <a:endParaRPr lang="en-US" dirty="0"/>
          </a:p>
        </p:txBody>
      </p:sp>
    </p:spTree>
    <p:extLst>
      <p:ext uri="{BB962C8B-B14F-4D97-AF65-F5344CB8AC3E}">
        <p14:creationId xmlns:p14="http://schemas.microsoft.com/office/powerpoint/2010/main" val="332997812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58348" y="671622"/>
            <a:ext cx="8911687" cy="1280890"/>
          </a:xfrm>
        </p:spPr>
        <p:txBody>
          <a:bodyPr/>
          <a:lstStyle/>
          <a:p>
            <a:r>
              <a:rPr lang="en-US" b="1" dirty="0" smtClean="0"/>
              <a:t>Plans </a:t>
            </a:r>
            <a:endParaRPr lang="en-US" b="1" dirty="0"/>
          </a:p>
        </p:txBody>
      </p:sp>
      <p:sp>
        <p:nvSpPr>
          <p:cNvPr id="5" name="مستطيل 4"/>
          <p:cNvSpPr/>
          <p:nvPr/>
        </p:nvSpPr>
        <p:spPr>
          <a:xfrm>
            <a:off x="2227166" y="5761627"/>
            <a:ext cx="1596912" cy="400110"/>
          </a:xfrm>
          <a:prstGeom prst="rect">
            <a:avLst/>
          </a:prstGeom>
        </p:spPr>
        <p:txBody>
          <a:bodyPr wrap="none">
            <a:spAutoFit/>
          </a:bodyPr>
          <a:lstStyle/>
          <a:p>
            <a:r>
              <a:rPr lang="en-US" sz="2000" b="1" dirty="0"/>
              <a:t>office plan.</a:t>
            </a:r>
          </a:p>
        </p:txBody>
      </p:sp>
      <p:sp>
        <p:nvSpPr>
          <p:cNvPr id="7" name="مستطيل 6"/>
          <p:cNvSpPr/>
          <p:nvPr/>
        </p:nvSpPr>
        <p:spPr>
          <a:xfrm>
            <a:off x="7714002" y="5608711"/>
            <a:ext cx="2420856" cy="400110"/>
          </a:xfrm>
          <a:prstGeom prst="rect">
            <a:avLst/>
          </a:prstGeom>
        </p:spPr>
        <p:txBody>
          <a:bodyPr wrap="none">
            <a:spAutoFit/>
          </a:bodyPr>
          <a:lstStyle/>
          <a:p>
            <a:r>
              <a:rPr lang="en-US" sz="2000" b="1" dirty="0" smtClean="0"/>
              <a:t>Meeting hall </a:t>
            </a:r>
            <a:r>
              <a:rPr lang="en-US" sz="2000" b="1" dirty="0"/>
              <a:t>plan.</a:t>
            </a:r>
          </a:p>
        </p:txBody>
      </p:sp>
      <p:sp>
        <p:nvSpPr>
          <p:cNvPr id="3" name="عنصر نائب لرقم الشريحة 2"/>
          <p:cNvSpPr>
            <a:spLocks noGrp="1"/>
          </p:cNvSpPr>
          <p:nvPr>
            <p:ph type="sldNum" sz="quarter" idx="12"/>
          </p:nvPr>
        </p:nvSpPr>
        <p:spPr/>
        <p:txBody>
          <a:bodyPr/>
          <a:lstStyle/>
          <a:p>
            <a:fld id="{D57F1E4F-1CFF-5643-939E-217C01CDF565}" type="slidenum">
              <a:rPr lang="en-US" smtClean="0"/>
              <a:pPr/>
              <a:t>69</a:t>
            </a:fld>
            <a:endParaRPr lang="en-US" dirty="0"/>
          </a:p>
        </p:txBody>
      </p:sp>
      <p:pic>
        <p:nvPicPr>
          <p:cNvPr id="8" name="Picture 53"/>
          <p:cNvPicPr/>
          <p:nvPr/>
        </p:nvPicPr>
        <p:blipFill>
          <a:blip r:embed="rId2">
            <a:extLst>
              <a:ext uri="{28A0092B-C50C-407E-A947-70E740481C1C}">
                <a14:useLocalDpi xmlns:a14="http://schemas.microsoft.com/office/drawing/2010/main" val="0"/>
              </a:ext>
            </a:extLst>
          </a:blip>
          <a:stretch>
            <a:fillRect/>
          </a:stretch>
        </p:blipFill>
        <p:spPr>
          <a:xfrm>
            <a:off x="1658348" y="1319349"/>
            <a:ext cx="3553732" cy="4194661"/>
          </a:xfrm>
          <a:prstGeom prst="rect">
            <a:avLst/>
          </a:prstGeom>
        </p:spPr>
      </p:pic>
      <p:pic>
        <p:nvPicPr>
          <p:cNvPr id="9" name="Picture 513"/>
          <p:cNvPicPr/>
          <p:nvPr/>
        </p:nvPicPr>
        <p:blipFill rotWithShape="1">
          <a:blip r:embed="rId3">
            <a:extLst>
              <a:ext uri="{28A0092B-C50C-407E-A947-70E740481C1C}">
                <a14:useLocalDpi xmlns:a14="http://schemas.microsoft.com/office/drawing/2010/main" val="0"/>
              </a:ext>
            </a:extLst>
          </a:blip>
          <a:srcRect t="3140" r="3200"/>
          <a:stretch/>
        </p:blipFill>
        <p:spPr>
          <a:xfrm>
            <a:off x="6861633" y="822960"/>
            <a:ext cx="3993602" cy="4668312"/>
          </a:xfrm>
          <a:prstGeom prst="rect">
            <a:avLst/>
          </a:prstGeom>
        </p:spPr>
      </p:pic>
    </p:spTree>
    <p:extLst>
      <p:ext uri="{BB962C8B-B14F-4D97-AF65-F5344CB8AC3E}">
        <p14:creationId xmlns:p14="http://schemas.microsoft.com/office/powerpoint/2010/main" val="8805773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The area of the land is (1512 m2), the contour lines are in that area from 509 m which is the highest region to 500m, so the slope in the site is (20%), As shown in the Figure </a:t>
            </a:r>
            <a:endParaRPr lang="en-US" sz="2000" dirty="0"/>
          </a:p>
        </p:txBody>
      </p:sp>
      <p:sp>
        <p:nvSpPr>
          <p:cNvPr id="3" name="Content Placeholder 2"/>
          <p:cNvSpPr>
            <a:spLocks noGrp="1"/>
          </p:cNvSpPr>
          <p:nvPr>
            <p:ph idx="1"/>
          </p:nvPr>
        </p:nvSpPr>
        <p:spPr>
          <a:xfrm>
            <a:off x="4322503" y="5943601"/>
            <a:ext cx="5029200" cy="457201"/>
          </a:xfrm>
        </p:spPr>
        <p:txBody>
          <a:bodyPr>
            <a:normAutofit/>
          </a:bodyPr>
          <a:lstStyle/>
          <a:p>
            <a:pPr marL="0" indent="0">
              <a:buNone/>
            </a:pPr>
            <a:r>
              <a:rPr lang="en-US" sz="2000" dirty="0"/>
              <a:t>Figure: Site location and Area</a:t>
            </a:r>
            <a:endParaRPr lang="en-US" sz="2000"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2743200" y="1816735"/>
            <a:ext cx="6615430" cy="3907998"/>
          </a:xfrm>
          <a:prstGeom prst="rect">
            <a:avLst/>
          </a:prstGeom>
        </p:spPr>
      </p:pic>
      <p:sp>
        <p:nvSpPr>
          <p:cNvPr id="5" name="عنصر نائب لرقم الشريحة 4"/>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389154540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78525" y="624110"/>
            <a:ext cx="8911687" cy="1280890"/>
          </a:xfrm>
        </p:spPr>
        <p:txBody>
          <a:bodyPr/>
          <a:lstStyle/>
          <a:p>
            <a:r>
              <a:rPr lang="en-US" b="1" dirty="0" smtClean="0"/>
              <a:t>simulation Results </a:t>
            </a:r>
            <a:r>
              <a:rPr lang="en-US" b="1" dirty="0" smtClean="0"/>
              <a:t>for the office</a:t>
            </a:r>
            <a:endParaRPr lang="en-US" b="1" dirty="0"/>
          </a:p>
        </p:txBody>
      </p:sp>
      <p:sp>
        <p:nvSpPr>
          <p:cNvPr id="3" name="عنصر نائب لرقم الشريحة 2"/>
          <p:cNvSpPr>
            <a:spLocks noGrp="1"/>
          </p:cNvSpPr>
          <p:nvPr>
            <p:ph type="sldNum" sz="quarter" idx="12"/>
          </p:nvPr>
        </p:nvSpPr>
        <p:spPr/>
        <p:txBody>
          <a:bodyPr/>
          <a:lstStyle/>
          <a:p>
            <a:fld id="{D57F1E4F-1CFF-5643-939E-217C01CDF565}" type="slidenum">
              <a:rPr lang="en-US" smtClean="0"/>
              <a:pPr/>
              <a:t>70</a:t>
            </a:fld>
            <a:endParaRPr lang="en-US" dirty="0"/>
          </a:p>
        </p:txBody>
      </p:sp>
      <p:pic>
        <p:nvPicPr>
          <p:cNvPr id="7" name="Picture 60"/>
          <p:cNvPicPr/>
          <p:nvPr/>
        </p:nvPicPr>
        <p:blipFill>
          <a:blip r:embed="rId2">
            <a:extLst>
              <a:ext uri="{28A0092B-C50C-407E-A947-70E740481C1C}">
                <a14:useLocalDpi xmlns:a14="http://schemas.microsoft.com/office/drawing/2010/main" val="0"/>
              </a:ext>
            </a:extLst>
          </a:blip>
          <a:stretch>
            <a:fillRect/>
          </a:stretch>
        </p:blipFill>
        <p:spPr>
          <a:xfrm>
            <a:off x="970499" y="1645921"/>
            <a:ext cx="4202391" cy="5212080"/>
          </a:xfrm>
          <a:prstGeom prst="rect">
            <a:avLst/>
          </a:prstGeom>
        </p:spPr>
      </p:pic>
      <p:pic>
        <p:nvPicPr>
          <p:cNvPr id="8" name="Picture 61"/>
          <p:cNvPicPr/>
          <p:nvPr/>
        </p:nvPicPr>
        <p:blipFill>
          <a:blip r:embed="rId3">
            <a:extLst>
              <a:ext uri="{28A0092B-C50C-407E-A947-70E740481C1C}">
                <a14:useLocalDpi xmlns:a14="http://schemas.microsoft.com/office/drawing/2010/main" val="0"/>
              </a:ext>
            </a:extLst>
          </a:blip>
          <a:stretch>
            <a:fillRect/>
          </a:stretch>
        </p:blipFill>
        <p:spPr>
          <a:xfrm>
            <a:off x="5172890" y="1905000"/>
            <a:ext cx="6675121" cy="4445997"/>
          </a:xfrm>
          <a:prstGeom prst="rect">
            <a:avLst/>
          </a:prstGeom>
        </p:spPr>
      </p:pic>
    </p:spTree>
    <p:extLst>
      <p:ext uri="{BB962C8B-B14F-4D97-AF65-F5344CB8AC3E}">
        <p14:creationId xmlns:p14="http://schemas.microsoft.com/office/powerpoint/2010/main" val="132494215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78525" y="624110"/>
            <a:ext cx="8911687" cy="1280890"/>
          </a:xfrm>
        </p:spPr>
        <p:txBody>
          <a:bodyPr/>
          <a:lstStyle/>
          <a:p>
            <a:r>
              <a:rPr lang="en-US" b="1" dirty="0" smtClean="0"/>
              <a:t>simulation Results </a:t>
            </a:r>
            <a:r>
              <a:rPr lang="en-US" b="1" dirty="0" smtClean="0"/>
              <a:t>for the Meeting hall</a:t>
            </a:r>
            <a:endParaRPr lang="en-US" b="1" dirty="0"/>
          </a:p>
        </p:txBody>
      </p:sp>
      <p:sp>
        <p:nvSpPr>
          <p:cNvPr id="3" name="عنصر نائب لرقم الشريحة 2"/>
          <p:cNvSpPr>
            <a:spLocks noGrp="1"/>
          </p:cNvSpPr>
          <p:nvPr>
            <p:ph type="sldNum" sz="quarter" idx="12"/>
          </p:nvPr>
        </p:nvSpPr>
        <p:spPr/>
        <p:txBody>
          <a:bodyPr/>
          <a:lstStyle/>
          <a:p>
            <a:fld id="{D57F1E4F-1CFF-5643-939E-217C01CDF565}" type="slidenum">
              <a:rPr lang="en-US" smtClean="0"/>
              <a:pPr/>
              <a:t>71</a:t>
            </a:fld>
            <a:endParaRPr lang="en-US" dirty="0"/>
          </a:p>
        </p:txBody>
      </p:sp>
      <p:pic>
        <p:nvPicPr>
          <p:cNvPr id="6" name="Picture 521"/>
          <p:cNvPicPr/>
          <p:nvPr/>
        </p:nvPicPr>
        <p:blipFill>
          <a:blip r:embed="rId2">
            <a:extLst>
              <a:ext uri="{28A0092B-C50C-407E-A947-70E740481C1C}">
                <a14:useLocalDpi xmlns:a14="http://schemas.microsoft.com/office/drawing/2010/main" val="0"/>
              </a:ext>
            </a:extLst>
          </a:blip>
          <a:stretch>
            <a:fillRect/>
          </a:stretch>
        </p:blipFill>
        <p:spPr>
          <a:xfrm>
            <a:off x="518748" y="1632857"/>
            <a:ext cx="4654142" cy="4718140"/>
          </a:xfrm>
          <a:prstGeom prst="rect">
            <a:avLst/>
          </a:prstGeom>
        </p:spPr>
      </p:pic>
      <p:pic>
        <p:nvPicPr>
          <p:cNvPr id="9" name="Picture 522"/>
          <p:cNvPicPr/>
          <p:nvPr/>
        </p:nvPicPr>
        <p:blipFill>
          <a:blip r:embed="rId3">
            <a:extLst>
              <a:ext uri="{28A0092B-C50C-407E-A947-70E740481C1C}">
                <a14:useLocalDpi xmlns:a14="http://schemas.microsoft.com/office/drawing/2010/main" val="0"/>
              </a:ext>
            </a:extLst>
          </a:blip>
          <a:stretch>
            <a:fillRect/>
          </a:stretch>
        </p:blipFill>
        <p:spPr>
          <a:xfrm>
            <a:off x="5172890" y="2913747"/>
            <a:ext cx="6526101" cy="2936286"/>
          </a:xfrm>
          <a:prstGeom prst="rect">
            <a:avLst/>
          </a:prstGeom>
        </p:spPr>
      </p:pic>
    </p:spTree>
    <p:extLst>
      <p:ext uri="{BB962C8B-B14F-4D97-AF65-F5344CB8AC3E}">
        <p14:creationId xmlns:p14="http://schemas.microsoft.com/office/powerpoint/2010/main" val="394056214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72</a:t>
            </a:fld>
            <a:endParaRPr lang="en-US" dirty="0"/>
          </a:p>
        </p:txBody>
      </p:sp>
      <p:sp>
        <p:nvSpPr>
          <p:cNvPr id="5" name="مستطيل 4"/>
          <p:cNvSpPr/>
          <p:nvPr/>
        </p:nvSpPr>
        <p:spPr>
          <a:xfrm>
            <a:off x="1743075" y="787782"/>
            <a:ext cx="3119765" cy="646331"/>
          </a:xfrm>
          <a:prstGeom prst="rect">
            <a:avLst/>
          </a:prstGeom>
        </p:spPr>
        <p:txBody>
          <a:bodyPr wrap="none">
            <a:spAutoFit/>
          </a:bodyPr>
          <a:lstStyle/>
          <a:p>
            <a:r>
              <a:rPr lang="en-US" sz="3600" b="1" dirty="0" smtClean="0"/>
              <a:t>Glare check </a:t>
            </a:r>
            <a:endParaRPr lang="en-US" sz="3600" dirty="0"/>
          </a:p>
        </p:txBody>
      </p:sp>
      <p:pic>
        <p:nvPicPr>
          <p:cNvPr id="6" name="صورة 5"/>
          <p:cNvPicPr>
            <a:picLocks noChangeAspect="1"/>
          </p:cNvPicPr>
          <p:nvPr/>
        </p:nvPicPr>
        <p:blipFill>
          <a:blip r:embed="rId2"/>
          <a:stretch>
            <a:fillRect/>
          </a:stretch>
        </p:blipFill>
        <p:spPr>
          <a:xfrm>
            <a:off x="1311580" y="1434113"/>
            <a:ext cx="3329640" cy="4680455"/>
          </a:xfrm>
          <a:prstGeom prst="rect">
            <a:avLst/>
          </a:prstGeom>
        </p:spPr>
      </p:pic>
      <p:pic>
        <p:nvPicPr>
          <p:cNvPr id="7" name="صورة 6"/>
          <p:cNvPicPr>
            <a:picLocks noChangeAspect="1"/>
          </p:cNvPicPr>
          <p:nvPr/>
        </p:nvPicPr>
        <p:blipFill>
          <a:blip r:embed="rId3"/>
          <a:stretch>
            <a:fillRect/>
          </a:stretch>
        </p:blipFill>
        <p:spPr>
          <a:xfrm>
            <a:off x="1311579" y="5694122"/>
            <a:ext cx="3329641" cy="1066778"/>
          </a:xfrm>
          <a:prstGeom prst="rect">
            <a:avLst/>
          </a:prstGeom>
        </p:spPr>
      </p:pic>
      <p:pic>
        <p:nvPicPr>
          <p:cNvPr id="8" name="صورة 7"/>
          <p:cNvPicPr>
            <a:picLocks noChangeAspect="1"/>
          </p:cNvPicPr>
          <p:nvPr/>
        </p:nvPicPr>
        <p:blipFill>
          <a:blip r:embed="rId4"/>
          <a:stretch>
            <a:fillRect/>
          </a:stretch>
        </p:blipFill>
        <p:spPr>
          <a:xfrm>
            <a:off x="6209618" y="172844"/>
            <a:ext cx="4051256" cy="4456058"/>
          </a:xfrm>
          <a:prstGeom prst="rect">
            <a:avLst/>
          </a:prstGeom>
        </p:spPr>
      </p:pic>
      <p:pic>
        <p:nvPicPr>
          <p:cNvPr id="9" name="Picture 524"/>
          <p:cNvPicPr/>
          <p:nvPr/>
        </p:nvPicPr>
        <p:blipFill rotWithShape="1">
          <a:blip r:embed="rId5">
            <a:extLst>
              <a:ext uri="{28A0092B-C50C-407E-A947-70E740481C1C}">
                <a14:useLocalDpi xmlns:a14="http://schemas.microsoft.com/office/drawing/2010/main" val="0"/>
              </a:ext>
            </a:extLst>
          </a:blip>
          <a:srcRect b="12147"/>
          <a:stretch/>
        </p:blipFill>
        <p:spPr>
          <a:xfrm>
            <a:off x="6150836" y="4628902"/>
            <a:ext cx="4168821" cy="2131998"/>
          </a:xfrm>
          <a:prstGeom prst="rect">
            <a:avLst/>
          </a:prstGeom>
        </p:spPr>
      </p:pic>
    </p:spTree>
    <p:extLst>
      <p:ext uri="{BB962C8B-B14F-4D97-AF65-F5344CB8AC3E}">
        <p14:creationId xmlns:p14="http://schemas.microsoft.com/office/powerpoint/2010/main" val="239483326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73</a:t>
            </a:fld>
            <a:endParaRPr lang="en-US" dirty="0"/>
          </a:p>
        </p:txBody>
      </p:sp>
      <p:pic>
        <p:nvPicPr>
          <p:cNvPr id="5" name="Picture 55"/>
          <p:cNvPicPr/>
          <p:nvPr/>
        </p:nvPicPr>
        <p:blipFill>
          <a:blip r:embed="rId2" cstate="print">
            <a:extLst>
              <a:ext uri="{28A0092B-C50C-407E-A947-70E740481C1C}">
                <a14:useLocalDpi xmlns:a14="http://schemas.microsoft.com/office/drawing/2010/main" val="0"/>
              </a:ext>
            </a:extLst>
          </a:blip>
          <a:stretch>
            <a:fillRect/>
          </a:stretch>
        </p:blipFill>
        <p:spPr>
          <a:xfrm>
            <a:off x="1685108" y="0"/>
            <a:ext cx="9383485" cy="6858000"/>
          </a:xfrm>
          <a:prstGeom prst="rect">
            <a:avLst/>
          </a:prstGeom>
        </p:spPr>
      </p:pic>
    </p:spTree>
    <p:extLst>
      <p:ext uri="{BB962C8B-B14F-4D97-AF65-F5344CB8AC3E}">
        <p14:creationId xmlns:p14="http://schemas.microsoft.com/office/powerpoint/2010/main" val="403960845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D57F1E4F-1CFF-5643-939E-217C01CDF565}" type="slidenum">
              <a:rPr lang="en-US" smtClean="0"/>
              <a:pPr/>
              <a:t>74</a:t>
            </a:fld>
            <a:endParaRPr lang="en-US" dirty="0"/>
          </a:p>
        </p:txBody>
      </p:sp>
      <p:pic>
        <p:nvPicPr>
          <p:cNvPr id="5" name="Picture 517"/>
          <p:cNvPicPr/>
          <p:nvPr/>
        </p:nvPicPr>
        <p:blipFill>
          <a:blip r:embed="rId2" cstate="print">
            <a:extLst>
              <a:ext uri="{28A0092B-C50C-407E-A947-70E740481C1C}">
                <a14:useLocalDpi xmlns:a14="http://schemas.microsoft.com/office/drawing/2010/main" val="0"/>
              </a:ext>
            </a:extLst>
          </a:blip>
          <a:stretch>
            <a:fillRect/>
          </a:stretch>
        </p:blipFill>
        <p:spPr>
          <a:xfrm>
            <a:off x="1578427" y="0"/>
            <a:ext cx="9250681" cy="6858000"/>
          </a:xfrm>
          <a:prstGeom prst="rect">
            <a:avLst/>
          </a:prstGeom>
        </p:spPr>
      </p:pic>
    </p:spTree>
    <p:extLst>
      <p:ext uri="{BB962C8B-B14F-4D97-AF65-F5344CB8AC3E}">
        <p14:creationId xmlns:p14="http://schemas.microsoft.com/office/powerpoint/2010/main" val="29510754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52400" y="676362"/>
            <a:ext cx="8911687" cy="1280890"/>
          </a:xfrm>
        </p:spPr>
        <p:txBody>
          <a:bodyPr/>
          <a:lstStyle/>
          <a:p>
            <a:r>
              <a:rPr lang="en-US" dirty="0" smtClean="0"/>
              <a:t>Power and sockets distribution</a:t>
            </a: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75</a:t>
            </a:fld>
            <a:endParaRPr lang="en-US" dirty="0"/>
          </a:p>
        </p:txBody>
      </p:sp>
      <p:pic>
        <p:nvPicPr>
          <p:cNvPr id="5" name="صورة 4"/>
          <p:cNvPicPr>
            <a:picLocks noChangeAspect="1"/>
          </p:cNvPicPr>
          <p:nvPr/>
        </p:nvPicPr>
        <p:blipFill>
          <a:blip r:embed="rId2"/>
          <a:stretch>
            <a:fillRect/>
          </a:stretch>
        </p:blipFill>
        <p:spPr>
          <a:xfrm>
            <a:off x="1311579" y="1423852"/>
            <a:ext cx="10238798" cy="5005931"/>
          </a:xfrm>
          <a:prstGeom prst="rect">
            <a:avLst/>
          </a:prstGeom>
        </p:spPr>
      </p:pic>
    </p:spTree>
    <p:extLst>
      <p:ext uri="{BB962C8B-B14F-4D97-AF65-F5344CB8AC3E}">
        <p14:creationId xmlns:p14="http://schemas.microsoft.com/office/powerpoint/2010/main" val="102325449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76</a:t>
            </a:fld>
            <a:endParaRPr lang="en-US" dirty="0"/>
          </a:p>
        </p:txBody>
      </p:sp>
      <p:pic>
        <p:nvPicPr>
          <p:cNvPr id="5" name="صورة 4"/>
          <p:cNvPicPr>
            <a:picLocks noChangeAspect="1"/>
          </p:cNvPicPr>
          <p:nvPr/>
        </p:nvPicPr>
        <p:blipFill>
          <a:blip r:embed="rId2"/>
          <a:stretch>
            <a:fillRect/>
          </a:stretch>
        </p:blipFill>
        <p:spPr>
          <a:xfrm>
            <a:off x="1718014" y="1502228"/>
            <a:ext cx="9709595" cy="4663440"/>
          </a:xfrm>
          <a:prstGeom prst="rect">
            <a:avLst/>
          </a:prstGeom>
        </p:spPr>
      </p:pic>
      <p:sp>
        <p:nvSpPr>
          <p:cNvPr id="6" name="مستطيل 5"/>
          <p:cNvSpPr/>
          <p:nvPr/>
        </p:nvSpPr>
        <p:spPr>
          <a:xfrm>
            <a:off x="1718014" y="787782"/>
            <a:ext cx="3946914" cy="369332"/>
          </a:xfrm>
          <a:prstGeom prst="rect">
            <a:avLst/>
          </a:prstGeom>
        </p:spPr>
        <p:txBody>
          <a:bodyPr wrap="none">
            <a:spAutoFit/>
          </a:bodyPr>
          <a:lstStyle/>
          <a:p>
            <a:r>
              <a:rPr lang="en-US" dirty="0" smtClean="0"/>
              <a:t>Distribution board for ground floor</a:t>
            </a:r>
            <a:endParaRPr lang="en-US" dirty="0"/>
          </a:p>
        </p:txBody>
      </p:sp>
    </p:spTree>
    <p:extLst>
      <p:ext uri="{BB962C8B-B14F-4D97-AF65-F5344CB8AC3E}">
        <p14:creationId xmlns:p14="http://schemas.microsoft.com/office/powerpoint/2010/main" val="341214872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55817" y="2740293"/>
            <a:ext cx="8817429" cy="1280890"/>
          </a:xfrm>
        </p:spPr>
        <p:txBody>
          <a:bodyPr>
            <a:normAutofit fontScale="90000"/>
          </a:bodyPr>
          <a:lstStyle/>
          <a:p>
            <a:r>
              <a:rPr lang="en-US" sz="6700" b="1" dirty="0"/>
              <a:t>MECHANICAL ASPECTS</a:t>
            </a:r>
            <a:r>
              <a:rPr lang="en-US" dirty="0"/>
              <a:t/>
            </a:r>
            <a:br>
              <a:rPr lang="en-US" dirty="0"/>
            </a:br>
            <a:endParaRPr lang="en-US" dirty="0"/>
          </a:p>
        </p:txBody>
      </p:sp>
      <p:sp>
        <p:nvSpPr>
          <p:cNvPr id="3" name="عنصر نائب لرقم الشريحة 2"/>
          <p:cNvSpPr>
            <a:spLocks noGrp="1"/>
          </p:cNvSpPr>
          <p:nvPr>
            <p:ph type="sldNum" sz="quarter" idx="12"/>
          </p:nvPr>
        </p:nvSpPr>
        <p:spPr/>
        <p:txBody>
          <a:bodyPr/>
          <a:lstStyle/>
          <a:p>
            <a:fld id="{D57F1E4F-1CFF-5643-939E-217C01CDF565}" type="slidenum">
              <a:rPr lang="en-US" smtClean="0"/>
              <a:pPr/>
              <a:t>77</a:t>
            </a:fld>
            <a:endParaRPr lang="en-US" dirty="0"/>
          </a:p>
        </p:txBody>
      </p:sp>
    </p:spTree>
    <p:extLst>
      <p:ext uri="{BB962C8B-B14F-4D97-AF65-F5344CB8AC3E}">
        <p14:creationId xmlns:p14="http://schemas.microsoft.com/office/powerpoint/2010/main" val="94578237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chemeClr val="tx1"/>
                </a:solidFill>
              </a:rPr>
              <a:t>Mechanical design</a:t>
            </a:r>
            <a:endParaRPr lang="ar-SA" dirty="0"/>
          </a:p>
        </p:txBody>
      </p:sp>
      <p:sp>
        <p:nvSpPr>
          <p:cNvPr id="3" name="Content Placeholder 2"/>
          <p:cNvSpPr>
            <a:spLocks noGrp="1"/>
          </p:cNvSpPr>
          <p:nvPr>
            <p:ph sz="quarter" idx="1"/>
          </p:nvPr>
        </p:nvSpPr>
        <p:spPr>
          <a:xfrm>
            <a:off x="2207568" y="2132856"/>
            <a:ext cx="8153400" cy="4495800"/>
          </a:xfrm>
        </p:spPr>
        <p:txBody>
          <a:bodyPr/>
          <a:lstStyle/>
          <a:p>
            <a:pPr marL="514350" indent="-514350">
              <a:spcBef>
                <a:spcPts val="700"/>
              </a:spcBef>
              <a:buClr>
                <a:schemeClr val="accent2"/>
              </a:buClr>
              <a:buSzPct val="60000"/>
              <a:buFont typeface="+mj-lt"/>
              <a:buAutoNum type="arabicPeriod"/>
              <a:defRPr/>
            </a:pPr>
            <a:r>
              <a:rPr lang="en-US" sz="2900" dirty="0" smtClean="0">
                <a:latin typeface="Tw Cen MT (Body)"/>
              </a:rPr>
              <a:t>H-VAC System</a:t>
            </a:r>
          </a:p>
          <a:p>
            <a:pPr marL="514350" indent="-514350">
              <a:spcBef>
                <a:spcPts val="700"/>
              </a:spcBef>
              <a:buClr>
                <a:schemeClr val="accent2"/>
              </a:buClr>
              <a:buSzPct val="60000"/>
              <a:buFont typeface="+mj-lt"/>
              <a:buAutoNum type="arabicPeriod"/>
              <a:defRPr/>
            </a:pPr>
            <a:r>
              <a:rPr lang="en-US" sz="2900" dirty="0" smtClean="0">
                <a:latin typeface="Tw Cen MT (Body)"/>
              </a:rPr>
              <a:t>Firefighting system</a:t>
            </a:r>
          </a:p>
          <a:p>
            <a:pPr marL="514350" indent="-514350">
              <a:spcBef>
                <a:spcPts val="700"/>
              </a:spcBef>
              <a:buClr>
                <a:schemeClr val="accent2"/>
              </a:buClr>
              <a:buSzPct val="60000"/>
              <a:buFont typeface="+mj-lt"/>
              <a:buAutoNum type="arabicPeriod"/>
              <a:defRPr/>
            </a:pPr>
            <a:r>
              <a:rPr lang="en-US" sz="2900" dirty="0" smtClean="0">
                <a:latin typeface="Tw Cen MT (Body)"/>
              </a:rPr>
              <a:t>Water </a:t>
            </a:r>
            <a:r>
              <a:rPr lang="en-US" sz="2900" dirty="0">
                <a:latin typeface="Tw Cen MT (Body)"/>
              </a:rPr>
              <a:t>Supply System</a:t>
            </a:r>
          </a:p>
          <a:p>
            <a:pPr marL="514350" indent="-514350">
              <a:spcBef>
                <a:spcPts val="700"/>
              </a:spcBef>
              <a:buClr>
                <a:schemeClr val="accent2"/>
              </a:buClr>
              <a:buSzPct val="60000"/>
              <a:buFont typeface="+mj-lt"/>
              <a:buAutoNum type="arabicPeriod"/>
              <a:defRPr/>
            </a:pPr>
            <a:r>
              <a:rPr lang="en-US" sz="2900" dirty="0" smtClean="0">
                <a:latin typeface="Tw Cen MT (Body)"/>
              </a:rPr>
              <a:t>Drainage </a:t>
            </a:r>
            <a:r>
              <a:rPr lang="en-US" sz="2900" dirty="0">
                <a:latin typeface="Tw Cen MT (Body)"/>
              </a:rPr>
              <a:t>System</a:t>
            </a:r>
          </a:p>
          <a:p>
            <a:pPr marL="514350" indent="-514350">
              <a:buFont typeface="+mj-lt"/>
              <a:buAutoNum type="arabicPeriod"/>
            </a:pPr>
            <a:endParaRPr lang="ar-SA"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78</a:t>
            </a:fld>
            <a:endParaRPr lang="en-US" dirty="0"/>
          </a:p>
        </p:txBody>
      </p:sp>
    </p:spTree>
    <p:extLst>
      <p:ext uri="{BB962C8B-B14F-4D97-AF65-F5344CB8AC3E}">
        <p14:creationId xmlns:p14="http://schemas.microsoft.com/office/powerpoint/2010/main" val="315721058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79</a:t>
            </a:fld>
            <a:endParaRPr lang="en-US" dirty="0"/>
          </a:p>
        </p:txBody>
      </p:sp>
      <p:sp>
        <p:nvSpPr>
          <p:cNvPr id="5" name="مستطيل 4"/>
          <p:cNvSpPr/>
          <p:nvPr/>
        </p:nvSpPr>
        <p:spPr>
          <a:xfrm>
            <a:off x="1818971" y="783575"/>
            <a:ext cx="2656496" cy="523220"/>
          </a:xfrm>
          <a:prstGeom prst="rect">
            <a:avLst/>
          </a:prstGeom>
        </p:spPr>
        <p:txBody>
          <a:bodyPr wrap="none">
            <a:spAutoFit/>
          </a:bodyPr>
          <a:lstStyle/>
          <a:p>
            <a:r>
              <a:rPr lang="en-US" sz="2800" b="1" dirty="0" smtClean="0"/>
              <a:t>HVAC System.</a:t>
            </a:r>
            <a:endParaRPr lang="en-US" sz="2800" dirty="0"/>
          </a:p>
        </p:txBody>
      </p:sp>
      <p:sp>
        <p:nvSpPr>
          <p:cNvPr id="6" name="مستطيل 5"/>
          <p:cNvSpPr/>
          <p:nvPr/>
        </p:nvSpPr>
        <p:spPr>
          <a:xfrm>
            <a:off x="1818971" y="1467785"/>
            <a:ext cx="3346365" cy="830997"/>
          </a:xfrm>
          <a:prstGeom prst="rect">
            <a:avLst/>
          </a:prstGeom>
        </p:spPr>
        <p:txBody>
          <a:bodyPr wrap="none">
            <a:spAutoFit/>
          </a:bodyPr>
          <a:lstStyle/>
          <a:p>
            <a:r>
              <a:rPr lang="en-US" sz="2400" b="1" dirty="0">
                <a:latin typeface="Calibri" panose="020F0502020204030204" pitchFamily="34" charset="0"/>
                <a:ea typeface="Calibri" panose="020F0502020204030204" pitchFamily="34" charset="0"/>
                <a:cs typeface="Arial" panose="020B0604020202020204" pitchFamily="34" charset="0"/>
              </a:rPr>
              <a:t>VRF </a:t>
            </a:r>
            <a:r>
              <a:rPr lang="en-US" sz="2400" b="1" dirty="0" smtClean="0">
                <a:latin typeface="Calibri" panose="020F0502020204030204" pitchFamily="34" charset="0"/>
                <a:ea typeface="Calibri" panose="020F0502020204030204" pitchFamily="34" charset="0"/>
                <a:cs typeface="Arial" panose="020B0604020202020204" pitchFamily="34" charset="0"/>
              </a:rPr>
              <a:t>system</a:t>
            </a:r>
            <a:r>
              <a:rPr lang="en-US" b="1" dirty="0"/>
              <a:t> </a:t>
            </a:r>
            <a:r>
              <a:rPr lang="en-US" b="1" dirty="0" smtClean="0"/>
              <a:t>selection units:</a:t>
            </a:r>
            <a:endParaRPr lang="en-US" b="1" dirty="0"/>
          </a:p>
          <a:p>
            <a:r>
              <a:rPr lang="en-US" sz="2400" b="1" dirty="0" smtClean="0">
                <a:latin typeface="Calibri" panose="020F0502020204030204" pitchFamily="34" charset="0"/>
                <a:ea typeface="Calibri" panose="020F0502020204030204" pitchFamily="34" charset="0"/>
                <a:cs typeface="Arial" panose="020B0604020202020204" pitchFamily="34" charset="0"/>
              </a:rPr>
              <a:t> </a:t>
            </a:r>
            <a:endParaRPr lang="en-US" sz="2400" b="1" dirty="0"/>
          </a:p>
        </p:txBody>
      </p:sp>
      <p:pic>
        <p:nvPicPr>
          <p:cNvPr id="7" name="Picture 540"/>
          <p:cNvPicPr/>
          <p:nvPr/>
        </p:nvPicPr>
        <p:blipFill>
          <a:blip r:embed="rId2">
            <a:extLst>
              <a:ext uri="{28A0092B-C50C-407E-A947-70E740481C1C}">
                <a14:useLocalDpi xmlns:a14="http://schemas.microsoft.com/office/drawing/2010/main" val="0"/>
              </a:ext>
            </a:extLst>
          </a:blip>
          <a:stretch>
            <a:fillRect/>
          </a:stretch>
        </p:blipFill>
        <p:spPr>
          <a:xfrm>
            <a:off x="6811010" y="1876752"/>
            <a:ext cx="5380990" cy="4181475"/>
          </a:xfrm>
          <a:prstGeom prst="rect">
            <a:avLst/>
          </a:prstGeom>
        </p:spPr>
      </p:pic>
      <p:sp>
        <p:nvSpPr>
          <p:cNvPr id="8" name="مستطيل 7"/>
          <p:cNvSpPr/>
          <p:nvPr/>
        </p:nvSpPr>
        <p:spPr>
          <a:xfrm>
            <a:off x="8515626" y="6220879"/>
            <a:ext cx="1971758" cy="461665"/>
          </a:xfrm>
          <a:prstGeom prst="rect">
            <a:avLst/>
          </a:prstGeom>
        </p:spPr>
        <p:txBody>
          <a:bodyPr wrap="none">
            <a:spAutoFit/>
          </a:bodyPr>
          <a:lstStyle/>
          <a:p>
            <a:r>
              <a:rPr lang="en-US" sz="2400" b="1" dirty="0">
                <a:latin typeface="Calibri" panose="020F0502020204030204" pitchFamily="34" charset="0"/>
                <a:ea typeface="Times New Roman" panose="02020603050405020304" pitchFamily="18" charset="0"/>
                <a:cs typeface="Calibri" panose="020F0502020204030204" pitchFamily="34" charset="0"/>
              </a:rPr>
              <a:t>Outdoor units</a:t>
            </a:r>
            <a:endParaRPr lang="en-US" sz="2400" dirty="0"/>
          </a:p>
        </p:txBody>
      </p:sp>
      <p:pic>
        <p:nvPicPr>
          <p:cNvPr id="9" name="Picture 531"/>
          <p:cNvPicPr/>
          <p:nvPr/>
        </p:nvPicPr>
        <p:blipFill>
          <a:blip r:embed="rId3">
            <a:extLst>
              <a:ext uri="{28A0092B-C50C-407E-A947-70E740481C1C}">
                <a14:useLocalDpi xmlns:a14="http://schemas.microsoft.com/office/drawing/2010/main" val="0"/>
              </a:ext>
            </a:extLst>
          </a:blip>
          <a:srcRect/>
          <a:stretch>
            <a:fillRect/>
          </a:stretch>
        </p:blipFill>
        <p:spPr bwMode="auto">
          <a:xfrm>
            <a:off x="681990" y="2823808"/>
            <a:ext cx="6129020" cy="1755140"/>
          </a:xfrm>
          <a:prstGeom prst="rect">
            <a:avLst/>
          </a:prstGeom>
          <a:noFill/>
        </p:spPr>
      </p:pic>
      <p:sp>
        <p:nvSpPr>
          <p:cNvPr id="10" name="مستطيل 9"/>
          <p:cNvSpPr/>
          <p:nvPr/>
        </p:nvSpPr>
        <p:spPr>
          <a:xfrm>
            <a:off x="2029255" y="4734642"/>
            <a:ext cx="3390928" cy="400110"/>
          </a:xfrm>
          <a:prstGeom prst="rect">
            <a:avLst/>
          </a:prstGeom>
        </p:spPr>
        <p:txBody>
          <a:bodyPr wrap="none">
            <a:spAutoFit/>
          </a:bodyPr>
          <a:lstStyle/>
          <a:p>
            <a:r>
              <a:rPr lang="en-US" sz="2000" b="1" dirty="0">
                <a:latin typeface="Calibri" panose="020F0502020204030204" pitchFamily="34" charset="0"/>
                <a:ea typeface="Times New Roman" panose="02020603050405020304" pitchFamily="18" charset="0"/>
                <a:cs typeface="Calibri" panose="020F0502020204030204" pitchFamily="34" charset="0"/>
              </a:rPr>
              <a:t>Spilt and cassette indoor units</a:t>
            </a:r>
            <a:endParaRPr lang="en-US" sz="2000" dirty="0"/>
          </a:p>
        </p:txBody>
      </p:sp>
    </p:spTree>
    <p:extLst>
      <p:ext uri="{BB962C8B-B14F-4D97-AF65-F5344CB8AC3E}">
        <p14:creationId xmlns:p14="http://schemas.microsoft.com/office/powerpoint/2010/main" val="11141014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800599" y="5638800"/>
            <a:ext cx="2664512" cy="369332"/>
          </a:xfrm>
          <a:prstGeom prst="rect">
            <a:avLst/>
          </a:prstGeom>
        </p:spPr>
        <p:txBody>
          <a:bodyPr wrap="none">
            <a:spAutoFit/>
          </a:bodyPr>
          <a:lstStyle/>
          <a:p>
            <a:r>
              <a:rPr lang="en-US" dirty="0"/>
              <a:t>Figure: Section of site. </a:t>
            </a:r>
          </a:p>
        </p:txBody>
      </p:sp>
      <p:pic>
        <p:nvPicPr>
          <p:cNvPr id="6" name="Picture 5"/>
          <p:cNvPicPr/>
          <p:nvPr/>
        </p:nvPicPr>
        <p:blipFill rotWithShape="1">
          <a:blip r:embed="rId2" cstate="print">
            <a:extLst>
              <a:ext uri="{28A0092B-C50C-407E-A947-70E740481C1C}">
                <a14:useLocalDpi xmlns:a14="http://schemas.microsoft.com/office/drawing/2010/main" val="0"/>
              </a:ext>
            </a:extLst>
          </a:blip>
          <a:srcRect l="29838" t="5435" r="32196" b="15354"/>
          <a:stretch/>
        </p:blipFill>
        <p:spPr bwMode="auto">
          <a:xfrm rot="16200000">
            <a:off x="4740526" y="-2170510"/>
            <a:ext cx="3297383" cy="8206435"/>
          </a:xfrm>
          <a:prstGeom prst="rect">
            <a:avLst/>
          </a:prstGeom>
          <a:ln>
            <a:noFill/>
          </a:ln>
          <a:extLst>
            <a:ext uri="{53640926-AAD7-44D8-BBD7-CCE9431645EC}">
              <a14:shadowObscured xmlns:a14="http://schemas.microsoft.com/office/drawing/2010/main"/>
            </a:ext>
          </a:extLst>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227792853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04358" y="689424"/>
            <a:ext cx="8911687" cy="1280890"/>
          </a:xfrm>
        </p:spPr>
        <p:txBody>
          <a:bodyPr/>
          <a:lstStyle/>
          <a:p>
            <a:r>
              <a:rPr lang="en-US" b="1" dirty="0" smtClean="0"/>
              <a:t>Cooling load calculation </a:t>
            </a:r>
            <a:endParaRPr lang="en-US" b="1"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261735911"/>
              </p:ext>
            </p:extLst>
          </p:nvPr>
        </p:nvGraphicFramePr>
        <p:xfrm>
          <a:off x="3229293" y="1970312"/>
          <a:ext cx="5993084" cy="4058923"/>
        </p:xfrm>
        <a:graphic>
          <a:graphicData uri="http://schemas.openxmlformats.org/drawingml/2006/table">
            <a:tbl>
              <a:tblPr firstRow="1" bandRow="1">
                <a:tableStyleId>{21E4AEA4-8DFA-4A89-87EB-49C32662AFE0}</a:tableStyleId>
              </a:tblPr>
              <a:tblGrid>
                <a:gridCol w="2996542">
                  <a:extLst>
                    <a:ext uri="{9D8B030D-6E8A-4147-A177-3AD203B41FA5}">
                      <a16:colId xmlns:a16="http://schemas.microsoft.com/office/drawing/2014/main" val="2917099733"/>
                    </a:ext>
                  </a:extLst>
                </a:gridCol>
                <a:gridCol w="2996542">
                  <a:extLst>
                    <a:ext uri="{9D8B030D-6E8A-4147-A177-3AD203B41FA5}">
                      <a16:colId xmlns:a16="http://schemas.microsoft.com/office/drawing/2014/main" val="1295282055"/>
                    </a:ext>
                  </a:extLst>
                </a:gridCol>
              </a:tblGrid>
              <a:tr h="1413375">
                <a:tc>
                  <a:txBody>
                    <a:bodyPr/>
                    <a:lstStyle/>
                    <a:p>
                      <a:pPr algn="ctr"/>
                      <a:endParaRPr lang="en-US" dirty="0" smtClean="0"/>
                    </a:p>
                    <a:p>
                      <a:pPr algn="ctr"/>
                      <a:endParaRPr lang="en-US" dirty="0" smtClean="0"/>
                    </a:p>
                    <a:p>
                      <a:pPr algn="ctr"/>
                      <a:r>
                        <a:rPr lang="en-US" dirty="0" smtClean="0"/>
                        <a:t>Floor</a:t>
                      </a:r>
                      <a:endParaRPr lang="en-US" dirty="0"/>
                    </a:p>
                  </a:txBody>
                  <a:tcPr/>
                </a:tc>
                <a:tc>
                  <a:txBody>
                    <a:bodyPr/>
                    <a:lstStyle/>
                    <a:p>
                      <a:pPr algn="ctr"/>
                      <a:endParaRPr lang="en-US" dirty="0" smtClean="0"/>
                    </a:p>
                    <a:p>
                      <a:pPr algn="ctr"/>
                      <a:endParaRPr lang="en-US" dirty="0" smtClean="0"/>
                    </a:p>
                    <a:p>
                      <a:pPr algn="ctr"/>
                      <a:r>
                        <a:rPr lang="en-US" dirty="0" smtClean="0"/>
                        <a:t>Load</a:t>
                      </a:r>
                      <a:r>
                        <a:rPr lang="en-US" baseline="0" dirty="0" smtClean="0"/>
                        <a:t> </a:t>
                      </a:r>
                      <a:r>
                        <a:rPr lang="en-US" baseline="0" dirty="0" smtClean="0"/>
                        <a:t>as designed(KW)</a:t>
                      </a:r>
                      <a:endParaRPr lang="en-US" dirty="0"/>
                    </a:p>
                  </a:txBody>
                  <a:tcPr/>
                </a:tc>
                <a:extLst>
                  <a:ext uri="{0D108BD9-81ED-4DB2-BD59-A6C34878D82A}">
                    <a16:rowId xmlns:a16="http://schemas.microsoft.com/office/drawing/2014/main" val="2673319168"/>
                  </a:ext>
                </a:extLst>
              </a:tr>
              <a:tr h="661387">
                <a:tc>
                  <a:txBody>
                    <a:bodyPr/>
                    <a:lstStyle/>
                    <a:p>
                      <a:pPr algn="ctr"/>
                      <a:r>
                        <a:rPr lang="en-US" dirty="0" smtClean="0"/>
                        <a:t>G.F</a:t>
                      </a:r>
                      <a:r>
                        <a:rPr lang="en-US" baseline="0" dirty="0" smtClean="0"/>
                        <a:t> </a:t>
                      </a:r>
                      <a:endParaRPr lang="en-US" dirty="0"/>
                    </a:p>
                  </a:txBody>
                  <a:tcPr/>
                </a:tc>
                <a:tc>
                  <a:txBody>
                    <a:bodyPr/>
                    <a:lstStyle/>
                    <a:p>
                      <a:pPr algn="ctr"/>
                      <a:r>
                        <a:rPr lang="en-US" dirty="0" smtClean="0"/>
                        <a:t>95.21</a:t>
                      </a:r>
                      <a:endParaRPr lang="en-US" dirty="0"/>
                    </a:p>
                  </a:txBody>
                  <a:tcPr/>
                </a:tc>
                <a:extLst>
                  <a:ext uri="{0D108BD9-81ED-4DB2-BD59-A6C34878D82A}">
                    <a16:rowId xmlns:a16="http://schemas.microsoft.com/office/drawing/2014/main" val="1621936766"/>
                  </a:ext>
                </a:extLst>
              </a:tr>
              <a:tr h="661387">
                <a:tc>
                  <a:txBody>
                    <a:bodyPr/>
                    <a:lstStyle/>
                    <a:p>
                      <a:pPr algn="ctr"/>
                      <a:r>
                        <a:rPr lang="en-US" dirty="0" smtClean="0"/>
                        <a:t>1</a:t>
                      </a:r>
                      <a:r>
                        <a:rPr lang="en-US" baseline="30000" dirty="0" smtClean="0"/>
                        <a:t>st</a:t>
                      </a:r>
                      <a:r>
                        <a:rPr lang="en-US" baseline="0" dirty="0" smtClean="0"/>
                        <a:t> floor</a:t>
                      </a:r>
                      <a:endParaRPr lang="en-US" dirty="0"/>
                    </a:p>
                  </a:txBody>
                  <a:tcPr/>
                </a:tc>
                <a:tc>
                  <a:txBody>
                    <a:bodyPr/>
                    <a:lstStyle/>
                    <a:p>
                      <a:pPr algn="ctr"/>
                      <a:r>
                        <a:rPr lang="en-US" dirty="0" smtClean="0"/>
                        <a:t>98.61</a:t>
                      </a:r>
                      <a:endParaRPr lang="en-US" dirty="0"/>
                    </a:p>
                  </a:txBody>
                  <a:tcPr/>
                </a:tc>
                <a:extLst>
                  <a:ext uri="{0D108BD9-81ED-4DB2-BD59-A6C34878D82A}">
                    <a16:rowId xmlns:a16="http://schemas.microsoft.com/office/drawing/2014/main" val="2688711276"/>
                  </a:ext>
                </a:extLst>
              </a:tr>
              <a:tr h="661387">
                <a:tc>
                  <a:txBody>
                    <a:bodyPr/>
                    <a:lstStyle/>
                    <a:p>
                      <a:pPr algn="ctr"/>
                      <a:r>
                        <a:rPr lang="en-US" dirty="0" smtClean="0"/>
                        <a:t>2</a:t>
                      </a:r>
                      <a:r>
                        <a:rPr lang="en-US" baseline="30000" dirty="0" smtClean="0"/>
                        <a:t>nd</a:t>
                      </a:r>
                      <a:r>
                        <a:rPr lang="en-US" dirty="0" smtClean="0"/>
                        <a:t> floor</a:t>
                      </a:r>
                      <a:endParaRPr lang="en-US" dirty="0"/>
                    </a:p>
                  </a:txBody>
                  <a:tcPr/>
                </a:tc>
                <a:tc>
                  <a:txBody>
                    <a:bodyPr/>
                    <a:lstStyle/>
                    <a:p>
                      <a:pPr algn="ctr"/>
                      <a:r>
                        <a:rPr lang="en-US" dirty="0" smtClean="0"/>
                        <a:t>100.74</a:t>
                      </a:r>
                      <a:endParaRPr lang="en-US" dirty="0"/>
                    </a:p>
                  </a:txBody>
                  <a:tcPr/>
                </a:tc>
                <a:extLst>
                  <a:ext uri="{0D108BD9-81ED-4DB2-BD59-A6C34878D82A}">
                    <a16:rowId xmlns:a16="http://schemas.microsoft.com/office/drawing/2014/main" val="1917459936"/>
                  </a:ext>
                </a:extLst>
              </a:tr>
              <a:tr h="661387">
                <a:tc>
                  <a:txBody>
                    <a:bodyPr/>
                    <a:lstStyle/>
                    <a:p>
                      <a:pPr algn="ctr"/>
                      <a:r>
                        <a:rPr lang="en-US" dirty="0" smtClean="0"/>
                        <a:t>3</a:t>
                      </a:r>
                      <a:r>
                        <a:rPr lang="en-US" baseline="30000" dirty="0" smtClean="0"/>
                        <a:t>rd</a:t>
                      </a:r>
                      <a:r>
                        <a:rPr lang="en-US" baseline="0" dirty="0" smtClean="0"/>
                        <a:t> </a:t>
                      </a:r>
                      <a:r>
                        <a:rPr lang="en-US" baseline="0" dirty="0" smtClean="0"/>
                        <a:t>floor</a:t>
                      </a:r>
                      <a:endParaRPr lang="en-US" dirty="0"/>
                    </a:p>
                  </a:txBody>
                  <a:tcPr/>
                </a:tc>
                <a:tc>
                  <a:txBody>
                    <a:bodyPr/>
                    <a:lstStyle/>
                    <a:p>
                      <a:pPr algn="ctr"/>
                      <a:r>
                        <a:rPr lang="en-US" dirty="0" smtClean="0"/>
                        <a:t>102.2</a:t>
                      </a:r>
                      <a:endParaRPr lang="en-US" dirty="0"/>
                    </a:p>
                  </a:txBody>
                  <a:tcPr/>
                </a:tc>
                <a:extLst>
                  <a:ext uri="{0D108BD9-81ED-4DB2-BD59-A6C34878D82A}">
                    <a16:rowId xmlns:a16="http://schemas.microsoft.com/office/drawing/2014/main" val="787728647"/>
                  </a:ext>
                </a:extLst>
              </a:tr>
            </a:tbl>
          </a:graphicData>
        </a:graphic>
      </p:graphicFrame>
      <p:sp>
        <p:nvSpPr>
          <p:cNvPr id="5" name="عنصر نائب لرقم الشريحة 4"/>
          <p:cNvSpPr>
            <a:spLocks noGrp="1"/>
          </p:cNvSpPr>
          <p:nvPr>
            <p:ph type="sldNum" sz="quarter" idx="12"/>
          </p:nvPr>
        </p:nvSpPr>
        <p:spPr/>
        <p:txBody>
          <a:bodyPr/>
          <a:lstStyle/>
          <a:p>
            <a:fld id="{D57F1E4F-1CFF-5643-939E-217C01CDF565}" type="slidenum">
              <a:rPr lang="en-US" smtClean="0"/>
              <a:pPr/>
              <a:t>80</a:t>
            </a:fld>
            <a:endParaRPr lang="en-US" dirty="0"/>
          </a:p>
        </p:txBody>
      </p:sp>
    </p:spTree>
    <p:extLst>
      <p:ext uri="{BB962C8B-B14F-4D97-AF65-F5344CB8AC3E}">
        <p14:creationId xmlns:p14="http://schemas.microsoft.com/office/powerpoint/2010/main" val="231278944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81</a:t>
            </a:fld>
            <a:endParaRPr lang="en-US" dirty="0"/>
          </a:p>
        </p:txBody>
      </p:sp>
      <p:pic>
        <p:nvPicPr>
          <p:cNvPr id="5" name="Picture 1" descr="C:\VRF\Selection Software\result\image\System0.emf"/>
          <p:cNvPicPr/>
          <p:nvPr/>
        </p:nvPicPr>
        <p:blipFill>
          <a:blip r:embed="rId2">
            <a:lum bright="-40000" contrast="40000"/>
            <a:extLst>
              <a:ext uri="{28A0092B-C50C-407E-A947-70E740481C1C}">
                <a14:useLocalDpi xmlns:a14="http://schemas.microsoft.com/office/drawing/2010/main" val="0"/>
              </a:ext>
            </a:extLst>
          </a:blip>
          <a:srcRect/>
          <a:stretch>
            <a:fillRect/>
          </a:stretch>
        </p:blipFill>
        <p:spPr bwMode="auto">
          <a:xfrm>
            <a:off x="2668995" y="0"/>
            <a:ext cx="9523005" cy="6858000"/>
          </a:xfrm>
          <a:prstGeom prst="rect">
            <a:avLst/>
          </a:prstGeom>
          <a:noFill/>
          <a:ln>
            <a:noFill/>
          </a:ln>
        </p:spPr>
      </p:pic>
      <p:sp>
        <p:nvSpPr>
          <p:cNvPr id="6" name="مستطيل 5"/>
          <p:cNvSpPr/>
          <p:nvPr/>
        </p:nvSpPr>
        <p:spPr>
          <a:xfrm>
            <a:off x="1107300" y="4994756"/>
            <a:ext cx="2554474" cy="923330"/>
          </a:xfrm>
          <a:prstGeom prst="rect">
            <a:avLst/>
          </a:prstGeom>
        </p:spPr>
        <p:txBody>
          <a:bodyPr wrap="square">
            <a:spAutoFit/>
          </a:bodyPr>
          <a:lstStyle/>
          <a:p>
            <a:r>
              <a:rPr lang="en-US" b="1" dirty="0">
                <a:solidFill>
                  <a:srgbClr val="FF0000"/>
                </a:solidFill>
                <a:latin typeface="Arial" panose="020B0604020202020204" pitchFamily="34" charset="0"/>
                <a:ea typeface="Calibri" panose="020F0502020204030204" pitchFamily="34" charset="0"/>
              </a:rPr>
              <a:t>T</a:t>
            </a:r>
            <a:r>
              <a:rPr lang="en-US" b="1" dirty="0" smtClean="0">
                <a:solidFill>
                  <a:srgbClr val="FF0000"/>
                </a:solidFill>
                <a:latin typeface="Arial" panose="020B0604020202020204" pitchFamily="34" charset="0"/>
                <a:ea typeface="Calibri" panose="020F0502020204030204" pitchFamily="34" charset="0"/>
              </a:rPr>
              <a:t>he </a:t>
            </a:r>
            <a:r>
              <a:rPr lang="en-US" b="1" dirty="0">
                <a:solidFill>
                  <a:srgbClr val="FF0000"/>
                </a:solidFill>
                <a:latin typeface="Arial" panose="020B0604020202020204" pitchFamily="34" charset="0"/>
                <a:ea typeface="Calibri" panose="020F0502020204030204" pitchFamily="34" charset="0"/>
              </a:rPr>
              <a:t>required pipe diameter and length for the ground </a:t>
            </a:r>
            <a:r>
              <a:rPr lang="en-US" b="1" dirty="0" smtClean="0">
                <a:solidFill>
                  <a:srgbClr val="FF0000"/>
                </a:solidFill>
                <a:latin typeface="Arial" panose="020B0604020202020204" pitchFamily="34" charset="0"/>
                <a:ea typeface="Calibri" panose="020F0502020204030204" pitchFamily="34" charset="0"/>
              </a:rPr>
              <a:t>floor.</a:t>
            </a:r>
            <a:endParaRPr lang="en-US" b="1" dirty="0">
              <a:solidFill>
                <a:srgbClr val="FF0000"/>
              </a:solidFill>
            </a:endParaRPr>
          </a:p>
        </p:txBody>
      </p:sp>
    </p:spTree>
    <p:extLst>
      <p:ext uri="{BB962C8B-B14F-4D97-AF65-F5344CB8AC3E}">
        <p14:creationId xmlns:p14="http://schemas.microsoft.com/office/powerpoint/2010/main" val="424000590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b="1" dirty="0"/>
              <a:t>HVAC </a:t>
            </a:r>
            <a:r>
              <a:rPr lang="en-US" sz="4000" b="1" dirty="0" smtClean="0"/>
              <a:t>system</a:t>
            </a:r>
            <a:endParaRPr lang="en-US" sz="4000" b="1" dirty="0"/>
          </a:p>
        </p:txBody>
      </p:sp>
      <p:sp>
        <p:nvSpPr>
          <p:cNvPr id="5" name="مستطيل 4"/>
          <p:cNvSpPr/>
          <p:nvPr/>
        </p:nvSpPr>
        <p:spPr>
          <a:xfrm>
            <a:off x="2127577" y="1552502"/>
            <a:ext cx="4514377" cy="369332"/>
          </a:xfrm>
          <a:prstGeom prst="rect">
            <a:avLst/>
          </a:prstGeom>
        </p:spPr>
        <p:txBody>
          <a:bodyPr wrap="none">
            <a:spAutoFit/>
          </a:bodyPr>
          <a:lstStyle/>
          <a:p>
            <a:r>
              <a:rPr lang="en-US" b="1" dirty="0"/>
              <a:t>Variable Refrigerant Flow (VRF) system </a:t>
            </a:r>
          </a:p>
        </p:txBody>
      </p:sp>
      <p:sp>
        <p:nvSpPr>
          <p:cNvPr id="6" name="عنصر نائب لرقم الشريحة 5"/>
          <p:cNvSpPr>
            <a:spLocks noGrp="1"/>
          </p:cNvSpPr>
          <p:nvPr>
            <p:ph type="sldNum" sz="quarter" idx="12"/>
          </p:nvPr>
        </p:nvSpPr>
        <p:spPr/>
        <p:txBody>
          <a:bodyPr/>
          <a:lstStyle/>
          <a:p>
            <a:fld id="{D57F1E4F-1CFF-5643-939E-217C01CDF565}" type="slidenum">
              <a:rPr lang="en-US" smtClean="0"/>
              <a:pPr/>
              <a:t>82</a:t>
            </a:fld>
            <a:endParaRPr lang="en-US" dirty="0"/>
          </a:p>
        </p:txBody>
      </p:sp>
      <p:sp>
        <p:nvSpPr>
          <p:cNvPr id="3" name="عنصر نائب للمحتوى 2"/>
          <p:cNvSpPr>
            <a:spLocks noGrp="1"/>
          </p:cNvSpPr>
          <p:nvPr>
            <p:ph idx="1"/>
          </p:nvPr>
        </p:nvSpPr>
        <p:spPr/>
        <p:txBody>
          <a:bodyPr/>
          <a:lstStyle/>
          <a:p>
            <a:endParaRPr lang="en-US"/>
          </a:p>
        </p:txBody>
      </p:sp>
      <p:pic>
        <p:nvPicPr>
          <p:cNvPr id="7" name="صورة 6"/>
          <p:cNvPicPr>
            <a:picLocks noChangeAspect="1"/>
          </p:cNvPicPr>
          <p:nvPr/>
        </p:nvPicPr>
        <p:blipFill>
          <a:blip r:embed="rId2"/>
          <a:stretch>
            <a:fillRect/>
          </a:stretch>
        </p:blipFill>
        <p:spPr>
          <a:xfrm>
            <a:off x="1668901" y="1905000"/>
            <a:ext cx="9946105" cy="4724400"/>
          </a:xfrm>
          <a:prstGeom prst="rect">
            <a:avLst/>
          </a:prstGeom>
        </p:spPr>
      </p:pic>
    </p:spTree>
    <p:extLst>
      <p:ext uri="{BB962C8B-B14F-4D97-AF65-F5344CB8AC3E}">
        <p14:creationId xmlns:p14="http://schemas.microsoft.com/office/powerpoint/2010/main" val="9031717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83</a:t>
            </a:fld>
            <a:endParaRPr lang="en-US" dirty="0"/>
          </a:p>
        </p:txBody>
      </p:sp>
      <p:pic>
        <p:nvPicPr>
          <p:cNvPr id="5" name="صورة 4"/>
          <p:cNvPicPr>
            <a:picLocks noChangeAspect="1"/>
          </p:cNvPicPr>
          <p:nvPr/>
        </p:nvPicPr>
        <p:blipFill>
          <a:blip r:embed="rId2"/>
          <a:stretch>
            <a:fillRect/>
          </a:stretch>
        </p:blipFill>
        <p:spPr>
          <a:xfrm>
            <a:off x="3263128" y="235022"/>
            <a:ext cx="8362814" cy="6622978"/>
          </a:xfrm>
          <a:prstGeom prst="rect">
            <a:avLst/>
          </a:prstGeom>
        </p:spPr>
      </p:pic>
      <p:sp>
        <p:nvSpPr>
          <p:cNvPr id="6" name="مستطيل 5"/>
          <p:cNvSpPr/>
          <p:nvPr/>
        </p:nvSpPr>
        <p:spPr>
          <a:xfrm>
            <a:off x="1071154" y="1423656"/>
            <a:ext cx="2037806" cy="1200329"/>
          </a:xfrm>
          <a:prstGeom prst="rect">
            <a:avLst/>
          </a:prstGeom>
        </p:spPr>
        <p:txBody>
          <a:bodyPr wrap="square">
            <a:spAutoFit/>
          </a:bodyPr>
          <a:lstStyle/>
          <a:p>
            <a:r>
              <a:rPr lang="en-US" sz="2400" b="1" dirty="0" smtClean="0"/>
              <a:t>Return and mechanical ventilation.</a:t>
            </a:r>
            <a:endParaRPr lang="en-US" sz="2400" b="1" dirty="0"/>
          </a:p>
        </p:txBody>
      </p:sp>
    </p:spTree>
    <p:extLst>
      <p:ext uri="{BB962C8B-B14F-4D97-AF65-F5344CB8AC3E}">
        <p14:creationId xmlns:p14="http://schemas.microsoft.com/office/powerpoint/2010/main" val="128434899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39336" y="147337"/>
            <a:ext cx="8911687" cy="1280890"/>
          </a:xfrm>
        </p:spPr>
        <p:txBody>
          <a:bodyPr/>
          <a:lstStyle/>
          <a:p>
            <a:r>
              <a:rPr lang="en-US" b="1" dirty="0" smtClean="0"/>
              <a:t>Safety </a:t>
            </a:r>
            <a:r>
              <a:rPr lang="en-US" b="1" dirty="0"/>
              <a:t>&amp; </a:t>
            </a:r>
            <a:r>
              <a:rPr lang="en-US" b="1" dirty="0" smtClean="0"/>
              <a:t>Fire Fighting system</a:t>
            </a:r>
            <a:endParaRPr lang="en-US" b="1" dirty="0"/>
          </a:p>
        </p:txBody>
      </p:sp>
      <p:sp>
        <p:nvSpPr>
          <p:cNvPr id="6" name="عنصر نائب لرقم الشريحة 5"/>
          <p:cNvSpPr>
            <a:spLocks noGrp="1"/>
          </p:cNvSpPr>
          <p:nvPr>
            <p:ph type="sldNum" sz="quarter" idx="12"/>
          </p:nvPr>
        </p:nvSpPr>
        <p:spPr/>
        <p:txBody>
          <a:bodyPr/>
          <a:lstStyle/>
          <a:p>
            <a:fld id="{D57F1E4F-1CFF-5643-939E-217C01CDF565}" type="slidenum">
              <a:rPr lang="en-US" smtClean="0"/>
              <a:pPr/>
              <a:t>84</a:t>
            </a:fld>
            <a:endParaRPr lang="en-US" dirty="0"/>
          </a:p>
        </p:txBody>
      </p:sp>
      <p:pic>
        <p:nvPicPr>
          <p:cNvPr id="3" name="صورة 2"/>
          <p:cNvPicPr>
            <a:picLocks noChangeAspect="1"/>
          </p:cNvPicPr>
          <p:nvPr/>
        </p:nvPicPr>
        <p:blipFill>
          <a:blip r:embed="rId2"/>
          <a:stretch>
            <a:fillRect/>
          </a:stretch>
        </p:blipFill>
        <p:spPr>
          <a:xfrm>
            <a:off x="2207758" y="774319"/>
            <a:ext cx="8177213" cy="6083681"/>
          </a:xfrm>
          <a:prstGeom prst="rect">
            <a:avLst/>
          </a:prstGeom>
        </p:spPr>
      </p:pic>
    </p:spTree>
    <p:extLst>
      <p:ext uri="{BB962C8B-B14F-4D97-AF65-F5344CB8AC3E}">
        <p14:creationId xmlns:p14="http://schemas.microsoft.com/office/powerpoint/2010/main" val="86295845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52234" y="758607"/>
            <a:ext cx="3520516" cy="553998"/>
          </a:xfrm>
          <a:prstGeom prst="rect">
            <a:avLst/>
          </a:prstGeom>
        </p:spPr>
        <p:txBody>
          <a:bodyPr wrap="none">
            <a:spAutoFit/>
          </a:bodyPr>
          <a:lstStyle/>
          <a:p>
            <a:pPr marL="365760" indent="-283464">
              <a:spcBef>
                <a:spcPts val="600"/>
              </a:spcBef>
              <a:buClr>
                <a:schemeClr val="accent1"/>
              </a:buClr>
              <a:buSzPct val="80000"/>
              <a:defRPr/>
            </a:pPr>
            <a:r>
              <a:rPr lang="en-US" sz="3000" b="1" dirty="0"/>
              <a:t>Water supply design</a:t>
            </a:r>
          </a:p>
        </p:txBody>
      </p:sp>
      <p:pic>
        <p:nvPicPr>
          <p:cNvPr id="3" name="Picture 2">
            <a:extLst>
              <a:ext uri="{FF2B5EF4-FFF2-40B4-BE49-F238E27FC236}">
                <a16:creationId xmlns:a16="http://schemas.microsoft.com/office/drawing/2014/main" id="{754D6854-5733-4F0A-B8AE-762B38761D20}"/>
              </a:ext>
            </a:extLst>
          </p:cNvPr>
          <p:cNvPicPr>
            <a:picLocks noChangeAspect="1"/>
          </p:cNvPicPr>
          <p:nvPr/>
        </p:nvPicPr>
        <p:blipFill>
          <a:blip r:embed="rId2"/>
          <a:stretch>
            <a:fillRect/>
          </a:stretch>
        </p:blipFill>
        <p:spPr>
          <a:xfrm>
            <a:off x="1470801" y="1466493"/>
            <a:ext cx="9034591" cy="5391507"/>
          </a:xfrm>
          <a:prstGeom prst="rect">
            <a:avLst/>
          </a:prstGeom>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85</a:t>
            </a:fld>
            <a:endParaRPr lang="en-US" dirty="0"/>
          </a:p>
        </p:txBody>
      </p:sp>
    </p:spTree>
    <p:extLst>
      <p:ext uri="{BB962C8B-B14F-4D97-AF65-F5344CB8AC3E}">
        <p14:creationId xmlns:p14="http://schemas.microsoft.com/office/powerpoint/2010/main" val="220801029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878745" y="551071"/>
            <a:ext cx="4737001" cy="707886"/>
          </a:xfrm>
          <a:prstGeom prst="rect">
            <a:avLst/>
          </a:prstGeom>
        </p:spPr>
        <p:txBody>
          <a:bodyPr wrap="none">
            <a:spAutoFit/>
          </a:bodyPr>
          <a:lstStyle/>
          <a:p>
            <a:pPr algn="ctr">
              <a:buNone/>
            </a:pPr>
            <a:r>
              <a:rPr lang="en-US" sz="4000" b="1" dirty="0">
                <a:latin typeface="Tw Cen MT (Body)"/>
              </a:rPr>
              <a:t>Drainage roof design</a:t>
            </a:r>
          </a:p>
        </p:txBody>
      </p:sp>
      <p:pic>
        <p:nvPicPr>
          <p:cNvPr id="2" name="Picture 1">
            <a:extLst>
              <a:ext uri="{FF2B5EF4-FFF2-40B4-BE49-F238E27FC236}">
                <a16:creationId xmlns:a16="http://schemas.microsoft.com/office/drawing/2014/main" id="{5DCE89CD-3DA9-4EC3-939F-0B63A8CE7E27}"/>
              </a:ext>
            </a:extLst>
          </p:cNvPr>
          <p:cNvPicPr>
            <a:picLocks noChangeAspect="1"/>
          </p:cNvPicPr>
          <p:nvPr/>
        </p:nvPicPr>
        <p:blipFill>
          <a:blip r:embed="rId2"/>
          <a:stretch>
            <a:fillRect/>
          </a:stretch>
        </p:blipFill>
        <p:spPr>
          <a:xfrm>
            <a:off x="2001078" y="1258957"/>
            <a:ext cx="8438897" cy="5380382"/>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86</a:t>
            </a:fld>
            <a:endParaRPr lang="en-US" dirty="0"/>
          </a:p>
        </p:txBody>
      </p:sp>
    </p:spTree>
    <p:extLst>
      <p:ext uri="{BB962C8B-B14F-4D97-AF65-F5344CB8AC3E}">
        <p14:creationId xmlns:p14="http://schemas.microsoft.com/office/powerpoint/2010/main" val="332433936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1E0D5-219F-495A-B15D-1A31EB002EAF}"/>
              </a:ext>
            </a:extLst>
          </p:cNvPr>
          <p:cNvSpPr txBox="1">
            <a:spLocks/>
          </p:cNvSpPr>
          <p:nvPr/>
        </p:nvSpPr>
        <p:spPr>
          <a:xfrm>
            <a:off x="838200" y="179595"/>
            <a:ext cx="10515600" cy="1325563"/>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b="1" dirty="0"/>
              <a:t>Elevators</a:t>
            </a:r>
            <a:endParaRPr lang="en-US" dirty="0"/>
          </a:p>
        </p:txBody>
      </p:sp>
      <p:sp>
        <p:nvSpPr>
          <p:cNvPr id="3" name="Content Placeholder 2">
            <a:extLst>
              <a:ext uri="{FF2B5EF4-FFF2-40B4-BE49-F238E27FC236}">
                <a16:creationId xmlns:a16="http://schemas.microsoft.com/office/drawing/2014/main" id="{14ABFD05-B0E3-47E6-B023-915F89877844}"/>
              </a:ext>
            </a:extLst>
          </p:cNvPr>
          <p:cNvSpPr txBox="1">
            <a:spLocks/>
          </p:cNvSpPr>
          <p:nvPr/>
        </p:nvSpPr>
        <p:spPr>
          <a:xfrm>
            <a:off x="838200" y="1825625"/>
            <a:ext cx="10515600" cy="4351338"/>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a:t>Car capacity is 1250kg and its speed 2m/s</a:t>
            </a:r>
          </a:p>
          <a:p>
            <a:r>
              <a:rPr lang="en-US" dirty="0"/>
              <a:t>RT = 90 sec.</a:t>
            </a:r>
          </a:p>
          <a:p>
            <a:r>
              <a:rPr lang="en-US" dirty="0"/>
              <a:t>One car</a:t>
            </a:r>
          </a:p>
          <a:p>
            <a:r>
              <a:rPr lang="pt-BR" dirty="0"/>
              <a:t>I =RT/N =90/1 =90 sec</a:t>
            </a:r>
          </a:p>
          <a:p>
            <a:pPr marL="0" indent="0">
              <a:buNone/>
            </a:pP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87</a:t>
            </a:fld>
            <a:endParaRPr lang="en-US" dirty="0"/>
          </a:p>
        </p:txBody>
      </p:sp>
    </p:spTree>
    <p:extLst>
      <p:ext uri="{BB962C8B-B14F-4D97-AF65-F5344CB8AC3E}">
        <p14:creationId xmlns:p14="http://schemas.microsoft.com/office/powerpoint/2010/main" val="167337915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8983" y="736257"/>
            <a:ext cx="6423160" cy="1280890"/>
          </a:xfrm>
        </p:spPr>
        <p:txBody>
          <a:bodyPr>
            <a:normAutofit/>
          </a:bodyPr>
          <a:lstStyle/>
          <a:p>
            <a:r>
              <a:rPr lang="en-US" b="1" dirty="0" smtClean="0">
                <a:solidFill>
                  <a:schemeClr val="tx1"/>
                </a:solidFill>
              </a:rPr>
              <a:t>Acoustics </a:t>
            </a:r>
            <a:r>
              <a:rPr lang="en-US" b="1" dirty="0">
                <a:solidFill>
                  <a:schemeClr val="tx1"/>
                </a:solidFill>
              </a:rPr>
              <a:t>Design</a:t>
            </a:r>
            <a:r>
              <a:rPr lang="ar-SA" dirty="0"/>
              <a:t/>
            </a:r>
            <a:br>
              <a:rPr lang="ar-SA" dirty="0"/>
            </a:br>
            <a:endParaRPr lang="en-US" dirty="0"/>
          </a:p>
        </p:txBody>
      </p:sp>
      <p:sp>
        <p:nvSpPr>
          <p:cNvPr id="3" name="Content Placeholder 2"/>
          <p:cNvSpPr>
            <a:spLocks noGrp="1"/>
          </p:cNvSpPr>
          <p:nvPr>
            <p:ph sz="quarter" idx="1"/>
          </p:nvPr>
        </p:nvSpPr>
        <p:spPr>
          <a:xfrm>
            <a:off x="1638300" y="1407547"/>
            <a:ext cx="8915400" cy="609600"/>
          </a:xfrm>
        </p:spPr>
        <p:txBody>
          <a:bodyPr/>
          <a:lstStyle/>
          <a:p>
            <a:r>
              <a:rPr lang="en-US" b="1" dirty="0"/>
              <a:t>The STC for partition must =45 dB or more.</a:t>
            </a:r>
          </a:p>
          <a:p>
            <a:endParaRPr lang="en-US" dirty="0"/>
          </a:p>
        </p:txBody>
      </p:sp>
      <p:pic>
        <p:nvPicPr>
          <p:cNvPr id="8" name="Picture 7">
            <a:extLst>
              <a:ext uri="{FF2B5EF4-FFF2-40B4-BE49-F238E27FC236}">
                <a16:creationId xmlns:a16="http://schemas.microsoft.com/office/drawing/2014/main" id="{9E73D6CE-774D-4250-8A9D-A1B78A672338}"/>
              </a:ext>
            </a:extLst>
          </p:cNvPr>
          <p:cNvPicPr>
            <a:picLocks noChangeAspect="1"/>
          </p:cNvPicPr>
          <p:nvPr/>
        </p:nvPicPr>
        <p:blipFill rotWithShape="1">
          <a:blip r:embed="rId2">
            <a:extLst>
              <a:ext uri="{28A0092B-C50C-407E-A947-70E740481C1C}">
                <a14:useLocalDpi xmlns:a14="http://schemas.microsoft.com/office/drawing/2010/main" val="0"/>
              </a:ext>
            </a:extLst>
          </a:blip>
          <a:srcRect t="1335" b="1458"/>
          <a:stretch/>
        </p:blipFill>
        <p:spPr>
          <a:xfrm>
            <a:off x="1362075" y="1841864"/>
            <a:ext cx="9467850" cy="4754880"/>
          </a:xfrm>
          <a:prstGeom prst="rect">
            <a:avLst/>
          </a:prstGeom>
        </p:spPr>
      </p:pic>
      <p:sp>
        <p:nvSpPr>
          <p:cNvPr id="4" name="عنصر نائب لرقم الشريحة 3"/>
          <p:cNvSpPr>
            <a:spLocks noGrp="1"/>
          </p:cNvSpPr>
          <p:nvPr>
            <p:ph type="sldNum" sz="quarter" idx="12"/>
          </p:nvPr>
        </p:nvSpPr>
        <p:spPr/>
        <p:txBody>
          <a:bodyPr/>
          <a:lstStyle/>
          <a:p>
            <a:fld id="{D57F1E4F-1CFF-5643-939E-217C01CDF565}" type="slidenum">
              <a:rPr lang="en-US" smtClean="0"/>
              <a:pPr/>
              <a:t>88</a:t>
            </a:fld>
            <a:endParaRPr lang="en-US" dirty="0"/>
          </a:p>
        </p:txBody>
      </p:sp>
    </p:spTree>
    <p:extLst>
      <p:ext uri="{BB962C8B-B14F-4D97-AF65-F5344CB8AC3E}">
        <p14:creationId xmlns:p14="http://schemas.microsoft.com/office/powerpoint/2010/main" val="411783475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ED0DF-C3D7-459A-B356-1CF4C7EFE2D9}"/>
              </a:ext>
            </a:extLst>
          </p:cNvPr>
          <p:cNvSpPr>
            <a:spLocks noGrp="1"/>
          </p:cNvSpPr>
          <p:nvPr>
            <p:ph type="title"/>
          </p:nvPr>
        </p:nvSpPr>
        <p:spPr>
          <a:xfrm>
            <a:off x="1769965" y="728613"/>
            <a:ext cx="8911687" cy="1280890"/>
          </a:xfrm>
        </p:spPr>
        <p:txBody>
          <a:bodyPr>
            <a:normAutofit/>
          </a:bodyPr>
          <a:lstStyle/>
          <a:p>
            <a:r>
              <a:rPr lang="en-US" sz="2800" dirty="0"/>
              <a:t>The value of STC for external wall with window  </a:t>
            </a:r>
          </a:p>
        </p:txBody>
      </p:sp>
      <p:pic>
        <p:nvPicPr>
          <p:cNvPr id="5" name="Content Placeholder 4">
            <a:extLst>
              <a:ext uri="{FF2B5EF4-FFF2-40B4-BE49-F238E27FC236}">
                <a16:creationId xmlns:a16="http://schemas.microsoft.com/office/drawing/2014/main" id="{919375D3-398E-4D5F-A0E9-7190AA70D62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70701" y="1413812"/>
            <a:ext cx="6068349" cy="5285665"/>
          </a:xfr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89</a:t>
            </a:fld>
            <a:endParaRPr lang="en-US" dirty="0"/>
          </a:p>
        </p:txBody>
      </p:sp>
    </p:spTree>
    <p:extLst>
      <p:ext uri="{BB962C8B-B14F-4D97-AF65-F5344CB8AC3E}">
        <p14:creationId xmlns:p14="http://schemas.microsoft.com/office/powerpoint/2010/main" val="41281276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5000" y="381001"/>
            <a:ext cx="8229600" cy="2971800"/>
          </a:xfrm>
        </p:spPr>
        <p:txBody>
          <a:bodyPr>
            <a:normAutofit/>
          </a:bodyPr>
          <a:lstStyle/>
          <a:p>
            <a:r>
              <a:rPr lang="en-US" dirty="0"/>
              <a:t>It’s bordered from the west by (</a:t>
            </a:r>
            <a:r>
              <a:rPr lang="en-US" dirty="0" err="1"/>
              <a:t>Albaladeh</a:t>
            </a:r>
            <a:r>
              <a:rPr lang="en-US" dirty="0"/>
              <a:t>) street, (</a:t>
            </a:r>
            <a:r>
              <a:rPr lang="en-US" dirty="0" err="1"/>
              <a:t>Alaeen</a:t>
            </a:r>
            <a:r>
              <a:rPr lang="en-US" dirty="0"/>
              <a:t>) street from east and building with open spaces(green areas) from  north and south, and it is located in an area within the government, it is also free from sources of environmental pollution that is making it a health-friendly, and adequate ventilation. </a:t>
            </a:r>
          </a:p>
          <a:p>
            <a:endParaRPr lang="en-US" dirty="0"/>
          </a:p>
          <a:p>
            <a:r>
              <a:rPr lang="en-US" dirty="0"/>
              <a:t>The time needed to reach the site from </a:t>
            </a:r>
            <a:r>
              <a:rPr lang="en-US" dirty="0" err="1"/>
              <a:t>Huwwara</a:t>
            </a:r>
            <a:r>
              <a:rPr lang="en-US" dirty="0"/>
              <a:t> city center is nearly 5 minutes. The previous Figures and the next Figure explain how to access to the site. </a:t>
            </a:r>
          </a:p>
          <a:p>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4792403" y="2895600"/>
            <a:ext cx="2593340" cy="3202940"/>
          </a:xfrm>
          <a:prstGeom prst="rect">
            <a:avLst/>
          </a:prstGeom>
        </p:spPr>
      </p:pic>
      <p:sp>
        <p:nvSpPr>
          <p:cNvPr id="5" name="Rectangle 4"/>
          <p:cNvSpPr/>
          <p:nvPr/>
        </p:nvSpPr>
        <p:spPr>
          <a:xfrm>
            <a:off x="4572001" y="6248400"/>
            <a:ext cx="3788217" cy="369332"/>
          </a:xfrm>
          <a:prstGeom prst="rect">
            <a:avLst/>
          </a:prstGeom>
        </p:spPr>
        <p:txBody>
          <a:bodyPr wrap="none">
            <a:spAutoFit/>
          </a:bodyPr>
          <a:lstStyle/>
          <a:p>
            <a:r>
              <a:rPr lang="en-US" dirty="0"/>
              <a:t>Figure: How to access to the site</a:t>
            </a:r>
            <a:endParaRPr lang="en-US" dirty="0"/>
          </a:p>
        </p:txBody>
      </p:sp>
      <p:sp>
        <p:nvSpPr>
          <p:cNvPr id="2" name="عنصر نائب لرقم الشريحة 1"/>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2875103998"/>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2835B-B2B9-4D45-A04A-A4063437A5DF}"/>
              </a:ext>
            </a:extLst>
          </p:cNvPr>
          <p:cNvSpPr>
            <a:spLocks noGrp="1"/>
          </p:cNvSpPr>
          <p:nvPr>
            <p:ph type="title"/>
          </p:nvPr>
        </p:nvSpPr>
        <p:spPr>
          <a:xfrm>
            <a:off x="1665462" y="625294"/>
            <a:ext cx="8911687" cy="1280890"/>
          </a:xfrm>
        </p:spPr>
        <p:txBody>
          <a:bodyPr/>
          <a:lstStyle/>
          <a:p>
            <a:r>
              <a:rPr lang="en-US" dirty="0"/>
              <a:t>The IIC for ceiling </a:t>
            </a:r>
          </a:p>
        </p:txBody>
      </p:sp>
      <p:pic>
        <p:nvPicPr>
          <p:cNvPr id="4" name="Picture 3">
            <a:extLst>
              <a:ext uri="{FF2B5EF4-FFF2-40B4-BE49-F238E27FC236}">
                <a16:creationId xmlns:a16="http://schemas.microsoft.com/office/drawing/2014/main" id="{6E0E94E5-0333-48A1-AA89-512BAA12F0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7732" y="1265739"/>
            <a:ext cx="7747788" cy="5592261"/>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90</a:t>
            </a:fld>
            <a:endParaRPr lang="en-US" dirty="0"/>
          </a:p>
        </p:txBody>
      </p:sp>
    </p:spTree>
    <p:extLst>
      <p:ext uri="{BB962C8B-B14F-4D97-AF65-F5344CB8AC3E}">
        <p14:creationId xmlns:p14="http://schemas.microsoft.com/office/powerpoint/2010/main" val="399867641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148622" y="1361588"/>
            <a:ext cx="8229600" cy="1315386"/>
          </a:xfrm>
        </p:spPr>
        <p:txBody>
          <a:bodyPr>
            <a:normAutofit/>
          </a:bodyPr>
          <a:lstStyle/>
          <a:p>
            <a:pPr algn="l">
              <a:buNone/>
            </a:pPr>
            <a:r>
              <a:rPr lang="en-US" sz="3200" dirty="0">
                <a:solidFill>
                  <a:srgbClr val="FF0000"/>
                </a:solidFill>
                <a:latin typeface="Tw Cen MT (Body)"/>
              </a:rPr>
              <a:t>Note : RT60 range for offices is (0.6 – 1.2)</a:t>
            </a:r>
            <a:endParaRPr lang="en-US" sz="6600" dirty="0">
              <a:solidFill>
                <a:srgbClr val="FF0000"/>
              </a:solidFill>
              <a:latin typeface="Tw Cen MT (Body)"/>
            </a:endParaRPr>
          </a:p>
          <a:p>
            <a:pPr algn="l"/>
            <a:endParaRPr lang="ar-SA" sz="7400" dirty="0">
              <a:latin typeface="Tw Cen MT (Body)"/>
            </a:endParaRPr>
          </a:p>
          <a:p>
            <a:pPr algn="l">
              <a:buNone/>
            </a:pPr>
            <a:endParaRPr lang="en-US" sz="9600" dirty="0">
              <a:latin typeface="Tw Cen MT (Body)"/>
            </a:endParaRPr>
          </a:p>
          <a:p>
            <a:pPr algn="l">
              <a:buNone/>
            </a:pPr>
            <a:endParaRPr lang="en-US" sz="9600" dirty="0">
              <a:latin typeface="Tw Cen MT (Body)"/>
            </a:endParaRPr>
          </a:p>
          <a:p>
            <a:pPr algn="l">
              <a:buNone/>
            </a:pPr>
            <a:endParaRPr lang="en-US" sz="9600" dirty="0">
              <a:latin typeface="Tw Cen MT (Body)"/>
            </a:endParaRPr>
          </a:p>
          <a:p>
            <a:pPr algn="l"/>
            <a:endParaRPr lang="ar-SA" sz="2900" b="1" dirty="0">
              <a:latin typeface="Tw Cen MT (Body)"/>
            </a:endParaRPr>
          </a:p>
        </p:txBody>
      </p:sp>
      <p:sp>
        <p:nvSpPr>
          <p:cNvPr id="8" name="TextBox 7"/>
          <p:cNvSpPr txBox="1"/>
          <p:nvPr/>
        </p:nvSpPr>
        <p:spPr>
          <a:xfrm>
            <a:off x="2999656" y="309179"/>
            <a:ext cx="5832648" cy="707886"/>
          </a:xfrm>
          <a:prstGeom prst="rect">
            <a:avLst/>
          </a:prstGeom>
          <a:noFill/>
        </p:spPr>
        <p:txBody>
          <a:bodyPr wrap="square" rtlCol="1">
            <a:spAutoFit/>
          </a:bodyPr>
          <a:lstStyle/>
          <a:p>
            <a:pPr algn="ctr"/>
            <a:r>
              <a:rPr lang="en-US" sz="4000" b="1" dirty="0"/>
              <a:t>Reverberation time  </a:t>
            </a:r>
            <a:endParaRPr lang="ar-SA" sz="4000" b="1" dirty="0"/>
          </a:p>
        </p:txBody>
      </p:sp>
      <p:graphicFrame>
        <p:nvGraphicFramePr>
          <p:cNvPr id="4" name="Table 3">
            <a:extLst>
              <a:ext uri="{FF2B5EF4-FFF2-40B4-BE49-F238E27FC236}">
                <a16:creationId xmlns:a16="http://schemas.microsoft.com/office/drawing/2014/main" id="{966E6017-6C18-419F-B1BD-1E01796B2786}"/>
              </a:ext>
            </a:extLst>
          </p:cNvPr>
          <p:cNvGraphicFramePr>
            <a:graphicFrameLocks noGrp="1"/>
          </p:cNvGraphicFramePr>
          <p:nvPr>
            <p:extLst>
              <p:ext uri="{D42A27DB-BD31-4B8C-83A1-F6EECF244321}">
                <p14:modId xmlns:p14="http://schemas.microsoft.com/office/powerpoint/2010/main" val="2634278360"/>
              </p:ext>
            </p:extLst>
          </p:nvPr>
        </p:nvGraphicFramePr>
        <p:xfrm>
          <a:off x="2999656" y="2207622"/>
          <a:ext cx="6061165" cy="4421608"/>
        </p:xfrm>
        <a:graphic>
          <a:graphicData uri="http://schemas.openxmlformats.org/drawingml/2006/table">
            <a:tbl>
              <a:tblPr firstRow="1" firstCol="1" bandRow="1">
                <a:tableStyleId>{5C22544A-7EE6-4342-B048-85BDC9FD1C3A}</a:tableStyleId>
              </a:tblPr>
              <a:tblGrid>
                <a:gridCol w="1427962">
                  <a:extLst>
                    <a:ext uri="{9D8B030D-6E8A-4147-A177-3AD203B41FA5}">
                      <a16:colId xmlns:a16="http://schemas.microsoft.com/office/drawing/2014/main" val="4055686432"/>
                    </a:ext>
                  </a:extLst>
                </a:gridCol>
                <a:gridCol w="1284099">
                  <a:extLst>
                    <a:ext uri="{9D8B030D-6E8A-4147-A177-3AD203B41FA5}">
                      <a16:colId xmlns:a16="http://schemas.microsoft.com/office/drawing/2014/main" val="3010256823"/>
                    </a:ext>
                  </a:extLst>
                </a:gridCol>
                <a:gridCol w="1116368">
                  <a:extLst>
                    <a:ext uri="{9D8B030D-6E8A-4147-A177-3AD203B41FA5}">
                      <a16:colId xmlns:a16="http://schemas.microsoft.com/office/drawing/2014/main" val="2797543167"/>
                    </a:ext>
                  </a:extLst>
                </a:gridCol>
                <a:gridCol w="1116368">
                  <a:extLst>
                    <a:ext uri="{9D8B030D-6E8A-4147-A177-3AD203B41FA5}">
                      <a16:colId xmlns:a16="http://schemas.microsoft.com/office/drawing/2014/main" val="4216732276"/>
                    </a:ext>
                  </a:extLst>
                </a:gridCol>
                <a:gridCol w="1116368">
                  <a:extLst>
                    <a:ext uri="{9D8B030D-6E8A-4147-A177-3AD203B41FA5}">
                      <a16:colId xmlns:a16="http://schemas.microsoft.com/office/drawing/2014/main" val="2143502835"/>
                    </a:ext>
                  </a:extLst>
                </a:gridCol>
              </a:tblGrid>
              <a:tr h="653985">
                <a:tc>
                  <a:txBody>
                    <a:bodyPr/>
                    <a:lstStyle/>
                    <a:p>
                      <a:pPr marL="0" marR="0" algn="ctr">
                        <a:lnSpc>
                          <a:spcPct val="106000"/>
                        </a:lnSpc>
                        <a:spcBef>
                          <a:spcPts val="0"/>
                        </a:spcBef>
                        <a:spcAft>
                          <a:spcPts val="0"/>
                        </a:spcAft>
                      </a:pPr>
                      <a:r>
                        <a:rPr lang="en-US" sz="1100" b="1">
                          <a:effectLst/>
                        </a:rPr>
                        <a:t>STATISTICAL ACOUSTICS - Zone 1</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100" b="1">
                          <a:effectLst/>
                        </a:rPr>
                        <a:t> </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100" b="1">
                          <a:effectLst/>
                        </a:rPr>
                        <a:t> </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100" b="1">
                          <a:effectLst/>
                        </a:rPr>
                        <a:t> </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100" b="1">
                          <a:effectLst/>
                        </a:rPr>
                        <a:t> </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359162868"/>
                  </a:ext>
                </a:extLst>
              </a:tr>
              <a:tr h="536384">
                <a:tc>
                  <a:txBody>
                    <a:bodyPr/>
                    <a:lstStyle/>
                    <a:p>
                      <a:pPr marL="0" marR="0" algn="ctr">
                        <a:lnSpc>
                          <a:spcPct val="106000"/>
                        </a:lnSpc>
                        <a:spcBef>
                          <a:spcPts val="0"/>
                        </a:spcBef>
                        <a:spcAft>
                          <a:spcPts val="0"/>
                        </a:spcAft>
                      </a:pPr>
                      <a:r>
                        <a:rPr lang="en-US" sz="1100" b="1" dirty="0">
                          <a:effectLst/>
                        </a:rPr>
                        <a:t>       </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100" b="1">
                          <a:effectLst/>
                        </a:rPr>
                        <a:t>  TOTAL</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100" b="1">
                          <a:effectLst/>
                        </a:rPr>
                        <a:t> SABINE</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100" b="1">
                          <a:effectLst/>
                        </a:rPr>
                        <a:t> NOR-ER</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100" b="1">
                          <a:effectLst/>
                        </a:rPr>
                        <a:t> MIL-SE</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582236857"/>
                  </a:ext>
                </a:extLst>
              </a:tr>
              <a:tr h="293749">
                <a:tc>
                  <a:txBody>
                    <a:bodyPr/>
                    <a:lstStyle/>
                    <a:p>
                      <a:pPr marL="0" marR="0" algn="ctr">
                        <a:lnSpc>
                          <a:spcPct val="106000"/>
                        </a:lnSpc>
                        <a:spcBef>
                          <a:spcPts val="0"/>
                        </a:spcBef>
                        <a:spcAft>
                          <a:spcPts val="0"/>
                        </a:spcAft>
                      </a:pPr>
                      <a:r>
                        <a:rPr lang="en-US" sz="1100" b="1">
                          <a:effectLst/>
                        </a:rPr>
                        <a:t>FREQ.  </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100" b="1">
                          <a:effectLst/>
                        </a:rPr>
                        <a:t> ABSPT.</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100" b="1">
                          <a:effectLst/>
                        </a:rPr>
                        <a:t> RT(60)</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100" b="1">
                          <a:effectLst/>
                        </a:rPr>
                        <a:t> RT(60)</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100" b="1">
                          <a:effectLst/>
                        </a:rPr>
                        <a:t> RT(60)</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496676517"/>
                  </a:ext>
                </a:extLst>
              </a:tr>
              <a:tr h="293749">
                <a:tc>
                  <a:txBody>
                    <a:bodyPr/>
                    <a:lstStyle/>
                    <a:p>
                      <a:pPr marL="0" marR="0" algn="ctr">
                        <a:lnSpc>
                          <a:spcPct val="106000"/>
                        </a:lnSpc>
                        <a:spcBef>
                          <a:spcPts val="0"/>
                        </a:spcBef>
                        <a:spcAft>
                          <a:spcPts val="0"/>
                        </a:spcAft>
                      </a:pPr>
                      <a:r>
                        <a:rPr lang="en-US" sz="1100" b="1">
                          <a:effectLst/>
                        </a:rPr>
                        <a:t>-------</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100" b="1">
                          <a:effectLst/>
                        </a:rPr>
                        <a:t>-------</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100" b="1">
                          <a:effectLst/>
                        </a:rPr>
                        <a:t>-------</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100" b="1">
                          <a:effectLst/>
                        </a:rPr>
                        <a:t>-------</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100" b="1">
                          <a:effectLst/>
                        </a:rPr>
                        <a:t>-------</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515078559"/>
                  </a:ext>
                </a:extLst>
              </a:tr>
              <a:tr h="293749">
                <a:tc>
                  <a:txBody>
                    <a:bodyPr/>
                    <a:lstStyle/>
                    <a:p>
                      <a:pPr marL="0" marR="0" algn="ctr">
                        <a:lnSpc>
                          <a:spcPct val="106000"/>
                        </a:lnSpc>
                        <a:spcBef>
                          <a:spcPts val="0"/>
                        </a:spcBef>
                        <a:spcAft>
                          <a:spcPts val="0"/>
                        </a:spcAft>
                      </a:pPr>
                      <a:r>
                        <a:rPr lang="en-US" sz="1400" b="1" dirty="0">
                          <a:effectLst/>
                        </a:rPr>
                        <a:t> 63Hz: </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17.341</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0.54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0.39</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0.47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799237695"/>
                  </a:ext>
                </a:extLst>
              </a:tr>
              <a:tr h="293749">
                <a:tc>
                  <a:txBody>
                    <a:bodyPr/>
                    <a:lstStyle/>
                    <a:p>
                      <a:pPr marL="0" marR="0" algn="ctr">
                        <a:lnSpc>
                          <a:spcPct val="106000"/>
                        </a:lnSpc>
                        <a:spcBef>
                          <a:spcPts val="0"/>
                        </a:spcBef>
                        <a:spcAft>
                          <a:spcPts val="0"/>
                        </a:spcAft>
                      </a:pPr>
                      <a:r>
                        <a:rPr lang="en-US" sz="1400" b="1" dirty="0">
                          <a:effectLst/>
                        </a:rPr>
                        <a:t>125Hz: </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13.708</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0.67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0.47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0.6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316252226"/>
                  </a:ext>
                </a:extLst>
              </a:tr>
              <a:tr h="293749">
                <a:tc>
                  <a:txBody>
                    <a:bodyPr/>
                    <a:lstStyle/>
                    <a:p>
                      <a:pPr marL="0" marR="0" algn="ctr">
                        <a:lnSpc>
                          <a:spcPct val="106000"/>
                        </a:lnSpc>
                        <a:spcBef>
                          <a:spcPts val="0"/>
                        </a:spcBef>
                        <a:spcAft>
                          <a:spcPts val="0"/>
                        </a:spcAft>
                      </a:pPr>
                      <a:r>
                        <a:rPr lang="en-US" sz="1400" b="1" dirty="0">
                          <a:effectLst/>
                        </a:rPr>
                        <a:t>250Hz: </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6.231</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1.21</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0.71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1.16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476909946"/>
                  </a:ext>
                </a:extLst>
              </a:tr>
              <a:tr h="293749">
                <a:tc>
                  <a:txBody>
                    <a:bodyPr/>
                    <a:lstStyle/>
                    <a:p>
                      <a:pPr marL="0" marR="0" algn="ctr">
                        <a:lnSpc>
                          <a:spcPct val="106000"/>
                        </a:lnSpc>
                        <a:spcBef>
                          <a:spcPts val="0"/>
                        </a:spcBef>
                        <a:spcAft>
                          <a:spcPts val="0"/>
                        </a:spcAft>
                      </a:pPr>
                      <a:r>
                        <a:rPr lang="en-US" sz="1400" b="1" dirty="0">
                          <a:effectLst/>
                        </a:rPr>
                        <a:t>500Hz: </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3.641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1.5</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solidFill>
                            <a:srgbClr val="FF0000"/>
                          </a:solidFill>
                          <a:effectLst/>
                        </a:rPr>
                        <a:t>1.02</a:t>
                      </a:r>
                      <a:endParaRPr lang="en-US" sz="1400" b="1"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1.47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757264865"/>
                  </a:ext>
                </a:extLst>
              </a:tr>
              <a:tr h="293749">
                <a:tc>
                  <a:txBody>
                    <a:bodyPr/>
                    <a:lstStyle/>
                    <a:p>
                      <a:pPr marL="0" marR="0" algn="ctr">
                        <a:lnSpc>
                          <a:spcPct val="106000"/>
                        </a:lnSpc>
                        <a:spcBef>
                          <a:spcPts val="0"/>
                        </a:spcBef>
                        <a:spcAft>
                          <a:spcPts val="0"/>
                        </a:spcAft>
                      </a:pPr>
                      <a:r>
                        <a:rPr lang="en-US" sz="1400" b="1" dirty="0">
                          <a:effectLst/>
                        </a:rPr>
                        <a:t> 1kHz: </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3.164</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0.7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0.61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0.7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494954230"/>
                  </a:ext>
                </a:extLst>
              </a:tr>
              <a:tr h="293749">
                <a:tc>
                  <a:txBody>
                    <a:bodyPr/>
                    <a:lstStyle/>
                    <a:p>
                      <a:pPr marL="0" marR="0" algn="ctr">
                        <a:lnSpc>
                          <a:spcPct val="106000"/>
                        </a:lnSpc>
                        <a:spcBef>
                          <a:spcPts val="0"/>
                        </a:spcBef>
                        <a:spcAft>
                          <a:spcPts val="0"/>
                        </a:spcAft>
                      </a:pPr>
                      <a:r>
                        <a:rPr lang="en-US" sz="1400" b="1" dirty="0">
                          <a:effectLst/>
                        </a:rPr>
                        <a:t> 2kHz: </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4.276</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0.42</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0.4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0.42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094799991"/>
                  </a:ext>
                </a:extLst>
              </a:tr>
              <a:tr h="293749">
                <a:tc>
                  <a:txBody>
                    <a:bodyPr/>
                    <a:lstStyle/>
                    <a:p>
                      <a:pPr marL="0" marR="0" algn="ctr">
                        <a:lnSpc>
                          <a:spcPct val="106000"/>
                        </a:lnSpc>
                        <a:spcBef>
                          <a:spcPts val="0"/>
                        </a:spcBef>
                        <a:spcAft>
                          <a:spcPts val="0"/>
                        </a:spcAft>
                      </a:pPr>
                      <a:r>
                        <a:rPr lang="en-US" sz="1400" b="1" dirty="0">
                          <a:effectLst/>
                        </a:rPr>
                        <a:t> 4kHz: </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6.442</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0.3</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0.3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0.3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799793729"/>
                  </a:ext>
                </a:extLst>
              </a:tr>
              <a:tr h="293749">
                <a:tc>
                  <a:txBody>
                    <a:bodyPr/>
                    <a:lstStyle/>
                    <a:p>
                      <a:pPr marL="0" marR="0" algn="ctr">
                        <a:lnSpc>
                          <a:spcPct val="106000"/>
                        </a:lnSpc>
                        <a:spcBef>
                          <a:spcPts val="0"/>
                        </a:spcBef>
                        <a:spcAft>
                          <a:spcPts val="0"/>
                        </a:spcAft>
                      </a:pPr>
                      <a:r>
                        <a:rPr lang="en-US" sz="1400" b="1" dirty="0">
                          <a:effectLst/>
                        </a:rPr>
                        <a:t> 8kHz: </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6.004</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0.13</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0.13</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0.13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860962260"/>
                  </a:ext>
                </a:extLst>
              </a:tr>
              <a:tr h="293749">
                <a:tc>
                  <a:txBody>
                    <a:bodyPr/>
                    <a:lstStyle/>
                    <a:p>
                      <a:pPr marL="0" marR="0" algn="ctr">
                        <a:lnSpc>
                          <a:spcPct val="106000"/>
                        </a:lnSpc>
                        <a:spcBef>
                          <a:spcPts val="0"/>
                        </a:spcBef>
                        <a:spcAft>
                          <a:spcPts val="0"/>
                        </a:spcAft>
                      </a:pPr>
                      <a:r>
                        <a:rPr lang="en-US" sz="1400" b="1" dirty="0">
                          <a:effectLst/>
                        </a:rPr>
                        <a:t>16kHz: </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6.947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a:effectLst/>
                        </a:rPr>
                        <a:t>0.14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0.14</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6000"/>
                        </a:lnSpc>
                        <a:spcBef>
                          <a:spcPts val="0"/>
                        </a:spcBef>
                        <a:spcAft>
                          <a:spcPts val="0"/>
                        </a:spcAft>
                      </a:pPr>
                      <a:r>
                        <a:rPr lang="en-US" sz="1400" b="1" dirty="0">
                          <a:effectLst/>
                        </a:rPr>
                        <a:t>0.14</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36567477"/>
                  </a:ext>
                </a:extLst>
              </a:tr>
            </a:tbl>
          </a:graphicData>
        </a:graphic>
      </p:graphicFrame>
      <p:sp>
        <p:nvSpPr>
          <p:cNvPr id="2" name="عنصر نائب لرقم الشريحة 1"/>
          <p:cNvSpPr>
            <a:spLocks noGrp="1"/>
          </p:cNvSpPr>
          <p:nvPr>
            <p:ph type="sldNum" sz="quarter" idx="12"/>
          </p:nvPr>
        </p:nvSpPr>
        <p:spPr/>
        <p:txBody>
          <a:bodyPr/>
          <a:lstStyle/>
          <a:p>
            <a:fld id="{D57F1E4F-1CFF-5643-939E-217C01CDF565}" type="slidenum">
              <a:rPr lang="en-US" smtClean="0"/>
              <a:pPr/>
              <a:t>91</a:t>
            </a:fld>
            <a:endParaRPr lang="en-US" dirty="0"/>
          </a:p>
        </p:txBody>
      </p:sp>
    </p:spTree>
    <p:extLst>
      <p:ext uri="{BB962C8B-B14F-4D97-AF65-F5344CB8AC3E}">
        <p14:creationId xmlns:p14="http://schemas.microsoft.com/office/powerpoint/2010/main" val="355285346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4651" y="624110"/>
            <a:ext cx="8911687" cy="1280890"/>
          </a:xfrm>
        </p:spPr>
        <p:txBody>
          <a:bodyPr>
            <a:normAutofit/>
          </a:bodyPr>
          <a:lstStyle/>
          <a:p>
            <a:r>
              <a:rPr lang="en-US" sz="4000" dirty="0"/>
              <a:t>Quantities and Survey </a:t>
            </a:r>
          </a:p>
        </p:txBody>
      </p:sp>
      <p:graphicFrame>
        <p:nvGraphicFramePr>
          <p:cNvPr id="4" name="Table 3">
            <a:extLst>
              <a:ext uri="{FF2B5EF4-FFF2-40B4-BE49-F238E27FC236}">
                <a16:creationId xmlns:a16="http://schemas.microsoft.com/office/drawing/2014/main" id="{D19FF530-C6F9-4481-92F7-CAE96C1091B9}"/>
              </a:ext>
            </a:extLst>
          </p:cNvPr>
          <p:cNvGraphicFramePr>
            <a:graphicFrameLocks noGrp="1"/>
          </p:cNvGraphicFramePr>
          <p:nvPr>
            <p:extLst>
              <p:ext uri="{D42A27DB-BD31-4B8C-83A1-F6EECF244321}">
                <p14:modId xmlns:p14="http://schemas.microsoft.com/office/powerpoint/2010/main" val="207683163"/>
              </p:ext>
            </p:extLst>
          </p:nvPr>
        </p:nvGraphicFramePr>
        <p:xfrm>
          <a:off x="2054087" y="1690687"/>
          <a:ext cx="7301947" cy="4604096"/>
        </p:xfrm>
        <a:graphic>
          <a:graphicData uri="http://schemas.openxmlformats.org/drawingml/2006/table">
            <a:tbl>
              <a:tblPr>
                <a:tableStyleId>{5C22544A-7EE6-4342-B048-85BDC9FD1C3A}</a:tableStyleId>
              </a:tblPr>
              <a:tblGrid>
                <a:gridCol w="3656127">
                  <a:extLst>
                    <a:ext uri="{9D8B030D-6E8A-4147-A177-3AD203B41FA5}">
                      <a16:colId xmlns:a16="http://schemas.microsoft.com/office/drawing/2014/main" val="423752615"/>
                    </a:ext>
                  </a:extLst>
                </a:gridCol>
                <a:gridCol w="3645820">
                  <a:extLst>
                    <a:ext uri="{9D8B030D-6E8A-4147-A177-3AD203B41FA5}">
                      <a16:colId xmlns:a16="http://schemas.microsoft.com/office/drawing/2014/main" val="3225331001"/>
                    </a:ext>
                  </a:extLst>
                </a:gridCol>
              </a:tblGrid>
              <a:tr h="657728">
                <a:tc>
                  <a:txBody>
                    <a:bodyPr/>
                    <a:lstStyle/>
                    <a:p>
                      <a:pPr algn="ctr" fontAlgn="b"/>
                      <a:r>
                        <a:rPr lang="en-US" sz="2800" b="1" u="none" strike="noStrike" dirty="0">
                          <a:effectLst/>
                        </a:rPr>
                        <a:t>stage</a:t>
                      </a:r>
                      <a:endParaRPr lang="en-US" sz="2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2800" b="1" u="none" strike="noStrike" dirty="0">
                          <a:effectLst/>
                        </a:rPr>
                        <a:t>Price </a:t>
                      </a:r>
                      <a:endParaRPr lang="en-US" sz="28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85099000"/>
                  </a:ext>
                </a:extLst>
              </a:tr>
              <a:tr h="657728">
                <a:tc>
                  <a:txBody>
                    <a:bodyPr/>
                    <a:lstStyle/>
                    <a:p>
                      <a:pPr algn="ctr" fontAlgn="b"/>
                      <a:r>
                        <a:rPr lang="en-US" sz="2800" b="1" u="none" strike="noStrike" dirty="0">
                          <a:effectLst/>
                        </a:rPr>
                        <a:t>Architectural work </a:t>
                      </a:r>
                      <a:endParaRPr lang="en-US" sz="2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2800" b="1" u="none" strike="noStrike" dirty="0">
                          <a:effectLst/>
                        </a:rPr>
                        <a:t>1469275 NIS</a:t>
                      </a:r>
                      <a:endParaRPr lang="en-US" sz="28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06050597"/>
                  </a:ext>
                </a:extLst>
              </a:tr>
              <a:tr h="657728">
                <a:tc>
                  <a:txBody>
                    <a:bodyPr/>
                    <a:lstStyle/>
                    <a:p>
                      <a:pPr algn="ctr" fontAlgn="b"/>
                      <a:r>
                        <a:rPr lang="en-US" sz="2800" b="1" u="none" strike="noStrike" dirty="0">
                          <a:effectLst/>
                        </a:rPr>
                        <a:t>structure work </a:t>
                      </a:r>
                      <a:endParaRPr lang="en-US" sz="2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2800" b="1" u="none" strike="noStrike" dirty="0">
                          <a:effectLst/>
                        </a:rPr>
                        <a:t>1743950 NIS</a:t>
                      </a:r>
                      <a:endParaRPr lang="en-US" sz="28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21708282"/>
                  </a:ext>
                </a:extLst>
              </a:tr>
              <a:tr h="657728">
                <a:tc>
                  <a:txBody>
                    <a:bodyPr/>
                    <a:lstStyle/>
                    <a:p>
                      <a:pPr algn="ctr" fontAlgn="b"/>
                      <a:r>
                        <a:rPr lang="en-US" sz="2800" b="1" u="none" strike="noStrike" dirty="0">
                          <a:effectLst/>
                        </a:rPr>
                        <a:t>mechanical work </a:t>
                      </a:r>
                      <a:endParaRPr lang="en-US" sz="2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2800" b="1" u="none" strike="noStrike" dirty="0">
                          <a:effectLst/>
                        </a:rPr>
                        <a:t>484800 NIS</a:t>
                      </a:r>
                      <a:endParaRPr lang="en-US" sz="28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04690492"/>
                  </a:ext>
                </a:extLst>
              </a:tr>
              <a:tr h="657728">
                <a:tc>
                  <a:txBody>
                    <a:bodyPr/>
                    <a:lstStyle/>
                    <a:p>
                      <a:pPr algn="ctr" fontAlgn="b"/>
                      <a:r>
                        <a:rPr lang="en-US" sz="2800" b="1" u="none" strike="noStrike" dirty="0">
                          <a:effectLst/>
                        </a:rPr>
                        <a:t>electrical work </a:t>
                      </a:r>
                      <a:endParaRPr lang="en-US" sz="2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2800" b="1" u="none" strike="noStrike" dirty="0">
                          <a:effectLst/>
                        </a:rPr>
                        <a:t>320600 NIS</a:t>
                      </a:r>
                      <a:endParaRPr lang="en-US" sz="28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68614286"/>
                  </a:ext>
                </a:extLst>
              </a:tr>
              <a:tr h="657728">
                <a:tc>
                  <a:txBody>
                    <a:bodyPr/>
                    <a:lstStyle/>
                    <a:p>
                      <a:pPr algn="ctr" fontAlgn="b"/>
                      <a:r>
                        <a:rPr lang="en-US" sz="2800" b="1" u="none" strike="noStrike" dirty="0">
                          <a:effectLst/>
                        </a:rPr>
                        <a:t>total </a:t>
                      </a:r>
                      <a:r>
                        <a:rPr lang="en-US" sz="2800" b="1" u="none" strike="noStrike" dirty="0" smtClean="0">
                          <a:effectLst/>
                        </a:rPr>
                        <a:t>cost</a:t>
                      </a:r>
                      <a:endParaRPr lang="en-US" sz="2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2800" b="1" u="none" strike="noStrike" dirty="0">
                          <a:solidFill>
                            <a:srgbClr val="FF0000"/>
                          </a:solidFill>
                          <a:effectLst/>
                        </a:rPr>
                        <a:t>4018625 NIS</a:t>
                      </a:r>
                      <a:endParaRPr lang="en-US" sz="2800" b="1"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86629893"/>
                  </a:ext>
                </a:extLst>
              </a:tr>
              <a:tr h="657728">
                <a:tc>
                  <a:txBody>
                    <a:bodyPr/>
                    <a:lstStyle/>
                    <a:p>
                      <a:pPr algn="ctr" fontAlgn="b"/>
                      <a:r>
                        <a:rPr lang="en-US" sz="2800" b="1" u="none" strike="noStrike" dirty="0" smtClean="0">
                          <a:effectLst/>
                        </a:rPr>
                        <a:t>cost </a:t>
                      </a:r>
                      <a:r>
                        <a:rPr lang="en-US" sz="2800" b="1" u="none" strike="noStrike" dirty="0">
                          <a:effectLst/>
                        </a:rPr>
                        <a:t>per m2</a:t>
                      </a:r>
                      <a:endParaRPr lang="en-US" sz="2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2800" b="1" u="none" strike="noStrike" dirty="0">
                          <a:solidFill>
                            <a:srgbClr val="FF0000"/>
                          </a:solidFill>
                          <a:effectLst/>
                        </a:rPr>
                        <a:t>1497.81 NIS</a:t>
                      </a:r>
                      <a:endParaRPr lang="en-US" sz="2800" b="1"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48086166"/>
                  </a:ext>
                </a:extLst>
              </a:tr>
            </a:tbl>
          </a:graphicData>
        </a:graphic>
      </p:graphicFrame>
      <p:sp>
        <p:nvSpPr>
          <p:cNvPr id="3" name="عنصر نائب لرقم الشريحة 2"/>
          <p:cNvSpPr>
            <a:spLocks noGrp="1"/>
          </p:cNvSpPr>
          <p:nvPr>
            <p:ph type="sldNum" sz="quarter" idx="12"/>
          </p:nvPr>
        </p:nvSpPr>
        <p:spPr/>
        <p:txBody>
          <a:bodyPr/>
          <a:lstStyle/>
          <a:p>
            <a:fld id="{D57F1E4F-1CFF-5643-939E-217C01CDF565}" type="slidenum">
              <a:rPr lang="en-US" smtClean="0"/>
              <a:pPr/>
              <a:t>92</a:t>
            </a:fld>
            <a:endParaRPr lang="en-US" dirty="0"/>
          </a:p>
        </p:txBody>
      </p:sp>
    </p:spTree>
    <p:extLst>
      <p:ext uri="{BB962C8B-B14F-4D97-AF65-F5344CB8AC3E}">
        <p14:creationId xmlns:p14="http://schemas.microsoft.com/office/powerpoint/2010/main" val="75081593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4" descr="thankyou2.jpg"/>
          <p:cNvPicPr>
            <a:picLocks noChangeAspect="1"/>
          </p:cNvPicPr>
          <p:nvPr/>
        </p:nvPicPr>
        <p:blipFill>
          <a:blip r:embed="rId2" cstate="print"/>
          <a:stretch>
            <a:fillRect/>
          </a:stretch>
        </p:blipFill>
        <p:spPr>
          <a:xfrm>
            <a:off x="0" y="1397726"/>
            <a:ext cx="12184210" cy="5460274"/>
          </a:xfrm>
          <a:prstGeom prst="rect">
            <a:avLst/>
          </a:prstGeom>
        </p:spPr>
      </p:pic>
      <p:sp>
        <p:nvSpPr>
          <p:cNvPr id="3" name="عنصر نائب لرقم الشريحة 2"/>
          <p:cNvSpPr>
            <a:spLocks noGrp="1"/>
          </p:cNvSpPr>
          <p:nvPr>
            <p:ph type="sldNum" sz="quarter" idx="12"/>
          </p:nvPr>
        </p:nvSpPr>
        <p:spPr/>
        <p:txBody>
          <a:bodyPr/>
          <a:lstStyle/>
          <a:p>
            <a:fld id="{D57F1E4F-1CFF-5643-939E-217C01CDF565}" type="slidenum">
              <a:rPr lang="en-US" smtClean="0"/>
              <a:pPr/>
              <a:t>93</a:t>
            </a:fld>
            <a:endParaRPr lang="en-US" dirty="0"/>
          </a:p>
        </p:txBody>
      </p:sp>
    </p:spTree>
    <p:extLst>
      <p:ext uri="{BB962C8B-B14F-4D97-AF65-F5344CB8AC3E}">
        <p14:creationId xmlns:p14="http://schemas.microsoft.com/office/powerpoint/2010/main" val="1426299957"/>
      </p:ext>
    </p:extLst>
  </p:cSld>
  <p:clrMapOvr>
    <a:masterClrMapping/>
  </p:clrMapOvr>
  <p:timing>
    <p:tnLst>
      <p:par>
        <p:cTn id="1" dur="indefinite" restart="never" nodeType="tmRoot"/>
      </p:par>
    </p:tnLst>
  </p:timing>
</p:sld>
</file>

<file path=ppt/theme/theme1.xml><?xml version="1.0" encoding="utf-8"?>
<a:theme xmlns:a="http://schemas.openxmlformats.org/drawingml/2006/main" name="ربطة">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2261</TotalTime>
  <Words>1395</Words>
  <Application>Microsoft Office PowerPoint</Application>
  <PresentationFormat>شاشة عريضة</PresentationFormat>
  <Paragraphs>489</Paragraphs>
  <Slides>93</Slides>
  <Notes>1</Notes>
  <HiddenSlides>0</HiddenSlides>
  <MMClips>0</MMClips>
  <ScaleCrop>false</ScaleCrop>
  <HeadingPairs>
    <vt:vector size="6" baseType="variant">
      <vt:variant>
        <vt:lpstr>الخطوط المستخدمة</vt:lpstr>
      </vt:variant>
      <vt:variant>
        <vt:i4>9</vt:i4>
      </vt:variant>
      <vt:variant>
        <vt:lpstr>نسق</vt:lpstr>
      </vt:variant>
      <vt:variant>
        <vt:i4>1</vt:i4>
      </vt:variant>
      <vt:variant>
        <vt:lpstr>عناوين الشرائح</vt:lpstr>
      </vt:variant>
      <vt:variant>
        <vt:i4>93</vt:i4>
      </vt:variant>
    </vt:vector>
  </HeadingPairs>
  <TitlesOfParts>
    <vt:vector size="103" baseType="lpstr">
      <vt:lpstr>Arial</vt:lpstr>
      <vt:lpstr>Calibri</vt:lpstr>
      <vt:lpstr>Cambria Math</vt:lpstr>
      <vt:lpstr>Century Gothic</vt:lpstr>
      <vt:lpstr>Tahoma</vt:lpstr>
      <vt:lpstr>Times New Roman</vt:lpstr>
      <vt:lpstr>Tw Cen MT (Body)</vt:lpstr>
      <vt:lpstr>Wingdings</vt:lpstr>
      <vt:lpstr>Wingdings 3</vt:lpstr>
      <vt:lpstr>ربطة</vt:lpstr>
      <vt:lpstr>Redesign  The  Directorate of Education in "Hiwarra" –Southern Nablus.  </vt:lpstr>
      <vt:lpstr>LAYOUT</vt:lpstr>
      <vt:lpstr>Introduction</vt:lpstr>
      <vt:lpstr>عرض تقديمي في PowerPoint</vt:lpstr>
      <vt:lpstr>Architectural Design</vt:lpstr>
      <vt:lpstr>عرض تقديمي في PowerPoint</vt:lpstr>
      <vt:lpstr>The area of the land is (1512 m2), the contour lines are in that area from 509 m which is the highest region to 500m, so the slope in the site is (20%), As shown in the Figure </vt:lpstr>
      <vt:lpstr>عرض تقديمي في PowerPoint</vt:lpstr>
      <vt:lpstr>عرض تقديمي في PowerPoint</vt:lpstr>
      <vt:lpstr>عرض تقديمي في PowerPoint</vt:lpstr>
      <vt:lpstr>Plans</vt:lpstr>
      <vt:lpstr>عرض تقديمي في PowerPoint</vt:lpstr>
      <vt:lpstr>عرض تقديمي في PowerPoint</vt:lpstr>
      <vt:lpstr>عرض تقديمي في PowerPoint</vt:lpstr>
      <vt:lpstr>elevation</vt:lpstr>
      <vt:lpstr>عرض تقديمي في PowerPoint</vt:lpstr>
      <vt:lpstr>عرض تقديمي في PowerPoint</vt:lpstr>
      <vt:lpstr>عرض تقديمي في PowerPoint</vt:lpstr>
      <vt:lpstr>section</vt:lpstr>
      <vt:lpstr>عرض تقديمي في PowerPoint</vt:lpstr>
      <vt:lpstr>Problems and solution </vt:lpstr>
      <vt:lpstr>عرض تقديمي في PowerPoint</vt:lpstr>
      <vt:lpstr>The total area for book &amp; supplies stores in new plans is 214 m2</vt:lpstr>
      <vt:lpstr>The reception area is very small</vt:lpstr>
      <vt:lpstr>عرض تقديمي في PowerPoint</vt:lpstr>
      <vt:lpstr>The location of the stores in the main façade and not taking into account the places of staff offices from the environmental side</vt:lpstr>
      <vt:lpstr>عرض تقديمي في PowerPoint</vt:lpstr>
      <vt:lpstr>main staff room</vt:lpstr>
      <vt:lpstr>عرض تقديمي في PowerPoint</vt:lpstr>
      <vt:lpstr>Rest area and privacy </vt:lpstr>
      <vt:lpstr>عرض تقديمي في PowerPoint</vt:lpstr>
      <vt:lpstr>parking</vt:lpstr>
      <vt:lpstr>عرض تقديمي في PowerPoint</vt:lpstr>
      <vt:lpstr>Un useless area </vt:lpstr>
      <vt:lpstr>عرض تقديمي في PowerPoint</vt:lpstr>
      <vt:lpstr>عرض تقديمي في PowerPoint</vt:lpstr>
      <vt:lpstr>عرض تقديمي في PowerPoint</vt:lpstr>
      <vt:lpstr>Structural Design </vt:lpstr>
      <vt:lpstr>Structural Design </vt:lpstr>
      <vt:lpstr>Structural Design </vt:lpstr>
      <vt:lpstr>Structural Design </vt:lpstr>
      <vt:lpstr>Sections Dimensions </vt:lpstr>
      <vt:lpstr>Verification of the  model </vt:lpstr>
      <vt:lpstr>Verification of the  model </vt:lpstr>
      <vt:lpstr>Verification of the  model </vt:lpstr>
      <vt:lpstr>Verification of the  model </vt:lpstr>
      <vt:lpstr>Design checks </vt:lpstr>
      <vt:lpstr>Slab Reinforcement </vt:lpstr>
      <vt:lpstr>Beams Reinforcement </vt:lpstr>
      <vt:lpstr>عرض تقديمي في PowerPoint</vt:lpstr>
      <vt:lpstr>Columns Reinforcement </vt:lpstr>
      <vt:lpstr>عرض تقديمي في PowerPoint</vt:lpstr>
      <vt:lpstr>Footing Reinforcement </vt:lpstr>
      <vt:lpstr>Shear Wall Reinforcement  </vt:lpstr>
      <vt:lpstr>Stair Reinforcement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Electrical Aspects </vt:lpstr>
      <vt:lpstr>lighting aspect</vt:lpstr>
      <vt:lpstr>عرض تقديمي في PowerPoint</vt:lpstr>
      <vt:lpstr>Luminaire selection :</vt:lpstr>
      <vt:lpstr>Plans </vt:lpstr>
      <vt:lpstr>simulation Results for the office</vt:lpstr>
      <vt:lpstr>simulation Results for the Meeting hall</vt:lpstr>
      <vt:lpstr>عرض تقديمي في PowerPoint</vt:lpstr>
      <vt:lpstr>عرض تقديمي في PowerPoint</vt:lpstr>
      <vt:lpstr>عرض تقديمي في PowerPoint</vt:lpstr>
      <vt:lpstr>Power and sockets distribution</vt:lpstr>
      <vt:lpstr>عرض تقديمي في PowerPoint</vt:lpstr>
      <vt:lpstr>MECHANICAL ASPECTS </vt:lpstr>
      <vt:lpstr>Mechanical design</vt:lpstr>
      <vt:lpstr>عرض تقديمي في PowerPoint</vt:lpstr>
      <vt:lpstr>Cooling load calculation </vt:lpstr>
      <vt:lpstr>عرض تقديمي في PowerPoint</vt:lpstr>
      <vt:lpstr>HVAC system</vt:lpstr>
      <vt:lpstr>عرض تقديمي في PowerPoint</vt:lpstr>
      <vt:lpstr>Safety &amp; Fire Fighting system</vt:lpstr>
      <vt:lpstr>عرض تقديمي في PowerPoint</vt:lpstr>
      <vt:lpstr>عرض تقديمي في PowerPoint</vt:lpstr>
      <vt:lpstr>عرض تقديمي في PowerPoint</vt:lpstr>
      <vt:lpstr>Acoustics Design </vt:lpstr>
      <vt:lpstr>The value of STC for external wall with window  </vt:lpstr>
      <vt:lpstr>The IIC for ceiling </vt:lpstr>
      <vt:lpstr>عرض تقديمي في PowerPoint</vt:lpstr>
      <vt:lpstr>Quantities and Survey </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akrama</dc:creator>
  <cp:lastModifiedBy>akrama</cp:lastModifiedBy>
  <cp:revision>74</cp:revision>
  <dcterms:created xsi:type="dcterms:W3CDTF">2017-12-22T15:11:06Z</dcterms:created>
  <dcterms:modified xsi:type="dcterms:W3CDTF">2018-05-16T07:33:15Z</dcterms:modified>
</cp:coreProperties>
</file>