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leemara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AE"/>
  <c:chart>
    <c:plotArea>
      <c:layout>
        <c:manualLayout>
          <c:layoutTarget val="inner"/>
          <c:xMode val="edge"/>
          <c:yMode val="edge"/>
          <c:x val="0.15831219014289891"/>
          <c:y val="4.4455532167389969E-2"/>
          <c:w val="0.82316929133858274"/>
          <c:h val="0.72985490675051778"/>
        </c:manualLayout>
      </c:layout>
      <c:barChart>
        <c:barDir val="col"/>
        <c:grouping val="clustered"/>
        <c:ser>
          <c:idx val="1"/>
          <c:order val="0"/>
          <c:tx>
            <c:v>initial cost- investment</c:v>
          </c:tx>
          <c:val>
            <c:numRef>
              <c:f>Sheet1!$E$54:$E$73</c:f>
              <c:numCache>
                <c:formatCode>General</c:formatCode>
                <c:ptCount val="20"/>
                <c:pt idx="0">
                  <c:v>-48020.171428571419</c:v>
                </c:pt>
                <c:pt idx="9">
                  <c:v>-1428.57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2F-4ECE-841F-28942FF3ECCB}"/>
            </c:ext>
          </c:extLst>
        </c:ser>
        <c:ser>
          <c:idx val="2"/>
          <c:order val="1"/>
          <c:tx>
            <c:v>Annual Cost</c:v>
          </c:tx>
          <c:val>
            <c:numRef>
              <c:f>Sheet1!$F$54:$F$73</c:f>
              <c:numCache>
                <c:formatCode>General</c:formatCode>
                <c:ptCount val="20"/>
                <c:pt idx="0">
                  <c:v>-1440.6</c:v>
                </c:pt>
                <c:pt idx="1">
                  <c:v>-1440.6</c:v>
                </c:pt>
                <c:pt idx="2">
                  <c:v>-1440.6</c:v>
                </c:pt>
                <c:pt idx="3">
                  <c:v>-1440.6</c:v>
                </c:pt>
                <c:pt idx="4">
                  <c:v>-1440.6</c:v>
                </c:pt>
                <c:pt idx="5">
                  <c:v>-1440.6</c:v>
                </c:pt>
                <c:pt idx="6">
                  <c:v>-1440.6</c:v>
                </c:pt>
                <c:pt idx="7">
                  <c:v>-1440.6</c:v>
                </c:pt>
                <c:pt idx="8">
                  <c:v>-1440.6</c:v>
                </c:pt>
                <c:pt idx="9">
                  <c:v>-1440.6</c:v>
                </c:pt>
                <c:pt idx="10">
                  <c:v>-1440.6</c:v>
                </c:pt>
                <c:pt idx="11">
                  <c:v>-1440.6</c:v>
                </c:pt>
                <c:pt idx="12">
                  <c:v>-1440.6</c:v>
                </c:pt>
                <c:pt idx="13">
                  <c:v>-1440.6</c:v>
                </c:pt>
                <c:pt idx="14">
                  <c:v>-1440.6</c:v>
                </c:pt>
                <c:pt idx="15">
                  <c:v>-1440.6</c:v>
                </c:pt>
                <c:pt idx="16">
                  <c:v>-1440.6</c:v>
                </c:pt>
                <c:pt idx="17">
                  <c:v>-1440.6</c:v>
                </c:pt>
                <c:pt idx="18">
                  <c:v>-1440.6</c:v>
                </c:pt>
                <c:pt idx="19">
                  <c:v>-1440.6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B2F-4ECE-841F-28942FF3ECCB}"/>
            </c:ext>
          </c:extLst>
        </c:ser>
        <c:ser>
          <c:idx val="3"/>
          <c:order val="2"/>
          <c:tx>
            <c:v>replacement</c:v>
          </c:tx>
          <c:val>
            <c:numRef>
              <c:f>Sheet1!$G$54:$G$73</c:f>
              <c:numCache>
                <c:formatCode>General</c:formatCode>
                <c:ptCount val="20"/>
                <c:pt idx="9">
                  <c:v>-28842.629999999997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B2F-4ECE-841F-28942FF3ECCB}"/>
            </c:ext>
          </c:extLst>
        </c:ser>
        <c:ser>
          <c:idx val="4"/>
          <c:order val="3"/>
          <c:tx>
            <c:v>salvage value</c:v>
          </c:tx>
          <c:val>
            <c:numRef>
              <c:f>Sheet1!$H$54:$H$73</c:f>
              <c:numCache>
                <c:formatCode>General</c:formatCode>
                <c:ptCount val="20"/>
                <c:pt idx="19">
                  <c:v>1680.7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B2F-4ECE-841F-28942FF3ECCB}"/>
            </c:ext>
          </c:extLst>
        </c:ser>
        <c:ser>
          <c:idx val="5"/>
          <c:order val="4"/>
          <c:tx>
            <c:v>annual saving</c:v>
          </c:tx>
          <c:val>
            <c:numRef>
              <c:f>Sheet1!$I$54:$I$73</c:f>
              <c:numCache>
                <c:formatCode>General</c:formatCode>
                <c:ptCount val="20"/>
                <c:pt idx="0">
                  <c:v>7453.7616507824014</c:v>
                </c:pt>
                <c:pt idx="1">
                  <c:v>7453.7616507824014</c:v>
                </c:pt>
                <c:pt idx="2">
                  <c:v>7453.7616507824014</c:v>
                </c:pt>
                <c:pt idx="3">
                  <c:v>7453.7616507824014</c:v>
                </c:pt>
                <c:pt idx="4">
                  <c:v>7453.7616507824014</c:v>
                </c:pt>
                <c:pt idx="5">
                  <c:v>7453.7616507824014</c:v>
                </c:pt>
                <c:pt idx="6">
                  <c:v>7453.7616507824014</c:v>
                </c:pt>
                <c:pt idx="7">
                  <c:v>7453.7616507824014</c:v>
                </c:pt>
                <c:pt idx="8">
                  <c:v>7453.7616507824014</c:v>
                </c:pt>
                <c:pt idx="9">
                  <c:v>7453.7616507824014</c:v>
                </c:pt>
                <c:pt idx="10">
                  <c:v>7453.7616507824014</c:v>
                </c:pt>
                <c:pt idx="11">
                  <c:v>7453.7616507824014</c:v>
                </c:pt>
                <c:pt idx="12">
                  <c:v>7453.7616507824014</c:v>
                </c:pt>
                <c:pt idx="13">
                  <c:v>7453.7616507824014</c:v>
                </c:pt>
                <c:pt idx="14">
                  <c:v>7453.7616507824014</c:v>
                </c:pt>
                <c:pt idx="15">
                  <c:v>7453.7616507824014</c:v>
                </c:pt>
                <c:pt idx="16">
                  <c:v>7453.7616507824014</c:v>
                </c:pt>
                <c:pt idx="17">
                  <c:v>7453.7616507824014</c:v>
                </c:pt>
                <c:pt idx="18">
                  <c:v>7453.7616507824014</c:v>
                </c:pt>
                <c:pt idx="19">
                  <c:v>7453.7616507824014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B2F-4ECE-841F-28942FF3ECCB}"/>
            </c:ext>
          </c:extLst>
        </c:ser>
        <c:dLbls/>
        <c:axId val="62367232"/>
        <c:axId val="62369152"/>
      </c:barChart>
      <c:catAx>
        <c:axId val="623672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(Year)</a:t>
                </a:r>
                <a:endParaRPr lang="ar-SA"/>
              </a:p>
            </c:rich>
          </c:tx>
        </c:title>
        <c:tickLblPos val="nextTo"/>
        <c:crossAx val="62369152"/>
        <c:crosses val="autoZero"/>
        <c:auto val="1"/>
        <c:lblAlgn val="ctr"/>
        <c:lblOffset val="100"/>
      </c:catAx>
      <c:valAx>
        <c:axId val="623691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Cost</a:t>
                </a:r>
                <a:r>
                  <a:rPr lang="en-US" baseline="0"/>
                  <a:t> $</a:t>
                </a:r>
                <a:endParaRPr lang="ar-SA"/>
              </a:p>
            </c:rich>
          </c:tx>
        </c:title>
        <c:numFmt formatCode="General" sourceLinked="1"/>
        <c:tickLblPos val="nextTo"/>
        <c:crossAx val="62367232"/>
        <c:crosses val="autoZero"/>
        <c:crossBetween val="between"/>
      </c:valAx>
    </c:plotArea>
    <c:legend>
      <c:legendPos val="b"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5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0708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18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71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069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203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88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420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572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432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58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1BE4C-8591-45B3-8651-237F4F332D3E}" type="datetimeFigureOut">
              <a:rPr lang="en-US" smtClean="0"/>
              <a:pPr/>
              <a:t>8/26/2018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1478E-305E-4A23-AC79-44503CEE7D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570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808312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Energy efficiency for Jawwal’s TBSs by using Photovoltaic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35381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By :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Hamsa Khaled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Leemara sawafta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Supervisor 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Dr.Tamer Khatib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525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atin typeface="Times New Roman" pitchFamily="18" charset="0"/>
                <a:cs typeface="Times New Roman" pitchFamily="18" charset="0"/>
              </a:rPr>
              <a:t>Free Cooling Capacity: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16832"/>
                <a:ext cx="8229600" cy="4209331"/>
              </a:xfrm>
            </p:spPr>
            <p:txBody>
              <a:bodyPr/>
              <a:lstStyle/>
              <a:p>
                <a:pPr algn="ctr"/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Δt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t internal - t ambient</a:t>
                </a:r>
              </a:p>
              <a:p>
                <a:pPr marL="0" indent="0" algn="ctr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Q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(watt) =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cp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Δt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/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Q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watt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cp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16832"/>
                <a:ext cx="8229600" cy="4209331"/>
              </a:xfrm>
              <a:blipFill rotWithShape="1">
                <a:blip r:embed="rId2" cstate="print"/>
                <a:stretch>
                  <a:fillRect t="-2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801908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4807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itchFamily="18" charset="0"/>
                <a:cs typeface="Times New Roman" pitchFamily="18" charset="0"/>
              </a:rPr>
              <a:t>Considerations When Selecting Free Cooling: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Shelter design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location.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installation location of the fans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openings.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humidity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disturbance.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unwanted particulates, and gaseous contaminants.</a:t>
            </a:r>
          </a:p>
        </p:txBody>
      </p:sp>
    </p:spTree>
    <p:extLst>
      <p:ext uri="{BB962C8B-B14F-4D97-AF65-F5344CB8AC3E}">
        <p14:creationId xmlns:p14="http://schemas.microsoft.com/office/powerpoint/2010/main" xmlns="" val="2766598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Control strategy: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3999" cy="602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68024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Results and discussion: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28092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39617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PV-Diesel system:</a:t>
            </a:r>
          </a:p>
        </p:txBody>
      </p:sp>
      <p:pic>
        <p:nvPicPr>
          <p:cNvPr id="4" name="صورة 1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988840"/>
            <a:ext cx="720080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3987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operational control: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 charging strategy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dirty="0"/>
          </a:p>
        </p:txBody>
      </p:sp>
      <p:pic>
        <p:nvPicPr>
          <p:cNvPr id="4" name="صورة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204864"/>
            <a:ext cx="7128792" cy="427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9913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PV-Diesel system design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 Sizing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114063"/>
              </p:ext>
            </p:extLst>
          </p:nvPr>
        </p:nvGraphicFramePr>
        <p:xfrm>
          <a:off x="1115616" y="2354419"/>
          <a:ext cx="6840760" cy="33788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0380">
                  <a:extLst>
                    <a:ext uri="{9D8B030D-6E8A-4147-A177-3AD203B41FA5}">
                      <a16:colId xmlns:a16="http://schemas.microsoft.com/office/drawing/2014/main" xmlns="" val="2461639539"/>
                    </a:ext>
                  </a:extLst>
                </a:gridCol>
                <a:gridCol w="3420380">
                  <a:extLst>
                    <a:ext uri="{9D8B030D-6E8A-4147-A177-3AD203B41FA5}">
                      <a16:colId xmlns:a16="http://schemas.microsoft.com/office/drawing/2014/main" xmlns="" val="3864828518"/>
                    </a:ext>
                  </a:extLst>
                </a:gridCol>
              </a:tblGrid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PV module specification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6009171"/>
                  </a:ext>
                </a:extLst>
              </a:tr>
              <a:tr h="644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JKM340PP-72-V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Polycrystalline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78525361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power (P max)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340 Wp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24204511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voltage (V max)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38.2 V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05571082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current (I max)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8.91 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06133431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Short circuit current (I s.c)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9.22 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26088923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 circuit voltage (V o.c)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47.5 V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47137098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Efficiency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17.52%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82066749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cells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 (6*12)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50122472"/>
                  </a:ext>
                </a:extLst>
              </a:tr>
              <a:tr h="3038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Dimensions (L*W*H)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1956×992×40mm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5551445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63837" y="2459752"/>
            <a:ext cx="2167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1" u="none" strike="noStrike" cap="none" normalizeH="0" baseline="0" dirty="0" smtClean="0" bmk="_Toc514106649">
                <a:ln>
                  <a:noFill/>
                </a:ln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662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diagram for the system.</a:t>
            </a:r>
          </a:p>
        </p:txBody>
      </p:sp>
      <p:pic>
        <p:nvPicPr>
          <p:cNvPr id="4" name="صورة 1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600200"/>
            <a:ext cx="741682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9151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analysis of powering telecommunication base station using Hybrid Photovoltaic system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60220" y="1942941"/>
          <a:ext cx="5623560" cy="3577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6015">
                  <a:extLst>
                    <a:ext uri="{9D8B030D-6E8A-4147-A177-3AD203B41FA5}">
                      <a16:colId xmlns:a16="http://schemas.microsoft.com/office/drawing/2014/main" xmlns="" val="1735013802"/>
                    </a:ext>
                  </a:extLst>
                </a:gridCol>
                <a:gridCol w="1123315">
                  <a:extLst>
                    <a:ext uri="{9D8B030D-6E8A-4147-A177-3AD203B41FA5}">
                      <a16:colId xmlns:a16="http://schemas.microsoft.com/office/drawing/2014/main" xmlns="" val="2333114307"/>
                    </a:ext>
                  </a:extLst>
                </a:gridCol>
                <a:gridCol w="1120775">
                  <a:extLst>
                    <a:ext uri="{9D8B030D-6E8A-4147-A177-3AD203B41FA5}">
                      <a16:colId xmlns:a16="http://schemas.microsoft.com/office/drawing/2014/main" xmlns="" val="87587184"/>
                    </a:ext>
                  </a:extLst>
                </a:gridCol>
                <a:gridCol w="1119505">
                  <a:extLst>
                    <a:ext uri="{9D8B030D-6E8A-4147-A177-3AD203B41FA5}">
                      <a16:colId xmlns:a16="http://schemas.microsoft.com/office/drawing/2014/main" xmlns="" val="675171912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xmlns="" val="36477961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Quantity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 Price USD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Life Time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Price USD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7506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PV Module(340W</a:t>
                      </a:r>
                      <a:r>
                        <a:rPr lang="en-US" sz="1200" baseline="-25000">
                          <a:effectLst/>
                        </a:rPr>
                        <a:t>p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40*340= 13600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.35$/W</a:t>
                      </a:r>
                      <a:r>
                        <a:rPr lang="en-US" sz="1200" baseline="-25000">
                          <a:effectLst/>
                        </a:rPr>
                        <a:t>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520964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Batteries (1670 Ah/2V)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630.65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30271.2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90772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5KW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1428.57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1428.57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88008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Charge Controller 4KW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832.8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61666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Inverter 5KW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4948.8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4948.8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24355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45572.57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14082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Operating and maintenance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=3%*capital cost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1367.17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15092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Salvage value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= 3.5%*capital cost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1595.04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2819060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1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en-US" sz="1000" b="0" i="1" u="none" strike="noStrike" cap="none" normalizeH="0" baseline="0" smtClean="0" bmk="">
                <a:ln>
                  <a:noFill/>
                </a:ln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able </a:t>
            </a:r>
            <a:r>
              <a:rPr kumimoji="0" lang="en-US" altLang="en-US" sz="1000" b="0" i="1" u="none" strike="noStrike" cap="none" normalizeH="0" baseline="0" smtClean="0" bmk="_Toc514106655">
                <a:ln>
                  <a:noFill/>
                </a:ln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9: PV system economic analysis.</a:t>
            </a: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6684578"/>
              </p:ext>
            </p:extLst>
          </p:nvPr>
        </p:nvGraphicFramePr>
        <p:xfrm>
          <a:off x="1115616" y="1942941"/>
          <a:ext cx="6624736" cy="4006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8262">
                  <a:extLst>
                    <a:ext uri="{9D8B030D-6E8A-4147-A177-3AD203B41FA5}">
                      <a16:colId xmlns:a16="http://schemas.microsoft.com/office/drawing/2014/main" xmlns="" val="3097160339"/>
                    </a:ext>
                  </a:extLst>
                </a:gridCol>
                <a:gridCol w="1323302">
                  <a:extLst>
                    <a:ext uri="{9D8B030D-6E8A-4147-A177-3AD203B41FA5}">
                      <a16:colId xmlns:a16="http://schemas.microsoft.com/office/drawing/2014/main" xmlns="" val="641122155"/>
                    </a:ext>
                  </a:extLst>
                </a:gridCol>
                <a:gridCol w="1320310">
                  <a:extLst>
                    <a:ext uri="{9D8B030D-6E8A-4147-A177-3AD203B41FA5}">
                      <a16:colId xmlns:a16="http://schemas.microsoft.com/office/drawing/2014/main" xmlns="" val="4105724815"/>
                    </a:ext>
                  </a:extLst>
                </a:gridCol>
                <a:gridCol w="1318813">
                  <a:extLst>
                    <a:ext uri="{9D8B030D-6E8A-4147-A177-3AD203B41FA5}">
                      <a16:colId xmlns:a16="http://schemas.microsoft.com/office/drawing/2014/main" xmlns="" val="3310969633"/>
                    </a:ext>
                  </a:extLst>
                </a:gridCol>
                <a:gridCol w="1324049">
                  <a:extLst>
                    <a:ext uri="{9D8B030D-6E8A-4147-A177-3AD203B41FA5}">
                      <a16:colId xmlns:a16="http://schemas.microsoft.com/office/drawing/2014/main" xmlns="" val="252090463"/>
                    </a:ext>
                  </a:extLst>
                </a:gridCol>
              </a:tblGrid>
              <a:tr h="274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Quantity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 Price USD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Life Time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Price USD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44482231"/>
                  </a:ext>
                </a:extLst>
              </a:tr>
              <a:tr h="888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PV Module(340W</a:t>
                      </a:r>
                      <a:r>
                        <a:rPr lang="en-US" sz="1200" baseline="-25000">
                          <a:effectLst/>
                        </a:rPr>
                        <a:t>p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40*340= 13600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.35$/W</a:t>
                      </a:r>
                      <a:r>
                        <a:rPr lang="en-US" sz="1200" baseline="-25000">
                          <a:effectLst/>
                        </a:rPr>
                        <a:t>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25933471"/>
                  </a:ext>
                </a:extLst>
              </a:tr>
              <a:tr h="581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Batteries (1670 Ah/2V)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630.65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30271.2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99030572"/>
                  </a:ext>
                </a:extLst>
              </a:tr>
              <a:tr h="274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5KW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1428.57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1428.57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75971696"/>
                  </a:ext>
                </a:extLst>
              </a:tr>
              <a:tr h="581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Charge Controller 4KW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832.8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76121937"/>
                  </a:ext>
                </a:extLst>
              </a:tr>
              <a:tr h="274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Inverter 5KW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4948.8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4948.8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9512881"/>
                  </a:ext>
                </a:extLst>
              </a:tr>
              <a:tr h="274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45572.57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31406636"/>
                  </a:ext>
                </a:extLst>
              </a:tr>
              <a:tr h="581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Operating and maintenance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=3%*capital cost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1367.17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681280"/>
                  </a:ext>
                </a:extLst>
              </a:tr>
              <a:tr h="274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Salvage value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= 3.5%*capital cost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1595.04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830879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30108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Flow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TBS: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مخطط 19">
            <a:extLst>
              <a:ext uri="{FF2B5EF4-FFF2-40B4-BE49-F238E27FC236}">
                <a16:creationId xmlns:a16="http://schemas.microsoft.com/office/drawing/2014/main" xmlns="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14003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641379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correct power supply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telecommunications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base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stations (TBS),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a handicap for operators to expand their clientele.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growing of energy consumption of Jawwal's TBS has required an energy saving and another efficient method to be used. </a:t>
            </a:r>
          </a:p>
        </p:txBody>
      </p:sp>
    </p:spTree>
    <p:extLst>
      <p:ext uri="{BB962C8B-B14F-4D97-AF65-F5344CB8AC3E}">
        <p14:creationId xmlns:p14="http://schemas.microsoft.com/office/powerpoint/2010/main" xmlns="" val="1275445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homer: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line diagram for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PV/diesel/Battery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صورة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285999"/>
            <a:ext cx="6048672" cy="38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7375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Expansion of the number of telecommunication networks brings a great challenge to energy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saving.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Free cooling of data centers is a technology that utilizes natural cold source, making it possible to not only save the energy consumption of data centers but also achieve the purpose of cooling in a renewable and sustainable way. </a:t>
            </a:r>
          </a:p>
        </p:txBody>
      </p:sp>
    </p:spTree>
    <p:extLst>
      <p:ext uri="{BB962C8B-B14F-4D97-AF65-F5344CB8AC3E}">
        <p14:creationId xmlns:p14="http://schemas.microsoft.com/office/powerpoint/2010/main" xmlns="" val="1044603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4" descr="BASE.jpg"/>
          <p:cNvPicPr>
            <a:picLocks noChangeAspect="1"/>
          </p:cNvPicPr>
          <p:nvPr/>
        </p:nvPicPr>
        <p:blipFill>
          <a:blip r:embed="rId2" cstate="print">
            <a:lum bright="-9000" contrast="-4000"/>
          </a:blip>
          <a:stretch>
            <a:fillRect/>
          </a:stretch>
        </p:blipFill>
        <p:spPr>
          <a:xfrm>
            <a:off x="0" y="0"/>
            <a:ext cx="910508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468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152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latin typeface="Times New Roman" pitchFamily="18" charset="0"/>
                <a:cs typeface="Times New Roman" pitchFamily="18" charset="0"/>
              </a:rPr>
              <a:t>Field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investigation: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Climate conditions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Palestine: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latitude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31⁰ 57ʹN and longitude 35⁰13ʹ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 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Palestine has a Mediterranean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climate.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relative humidity is about (51% - 83%).</a:t>
            </a:r>
          </a:p>
        </p:txBody>
      </p:sp>
    </p:spTree>
    <p:extLst>
      <p:ext uri="{BB962C8B-B14F-4D97-AF65-F5344CB8AC3E}">
        <p14:creationId xmlns:p14="http://schemas.microsoft.com/office/powerpoint/2010/main" xmlns="" val="3788553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Field investigation: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Jawwal’s TBS Specifications</a:t>
            </a:r>
            <a:r>
              <a:rPr lang="ar-SA" b="1" dirty="0" smtClean="0">
                <a:cs typeface="+mj-cs"/>
              </a:rPr>
              <a:t>:</a:t>
            </a:r>
            <a:endParaRPr lang="en-US" b="1" dirty="0" smtClean="0">
              <a:cs typeface="+mj-cs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Shelter dimensions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2.2m (W) x 2.2m (L) x 2.2m (H) where cabin constructed from PU panels with plywood sandwiched in between and fully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insulated.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Based on the collected data, the load of the shelters varies between 135W (Minimum) to 2.000W (Maximum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295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28376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US" b="1" dirty="0" smtClean="0"/>
              <a:t> :</a:t>
            </a:r>
            <a:r>
              <a:rPr lang="ar-JO" b="1" dirty="0" smtClean="0"/>
              <a:t/>
            </a:r>
            <a:br>
              <a:rPr lang="ar-JO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Free cooling:</a:t>
            </a:r>
          </a:p>
          <a:p>
            <a:endParaRPr lang="en-US" sz="4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>
                <a:latin typeface="Times New Roman" pitchFamily="18" charset="0"/>
                <a:cs typeface="Times New Roman" pitchFamily="18" charset="0"/>
              </a:rPr>
              <a:t>Free cooling is a good opportunity for energy saving in air conditioning 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systems.</a:t>
            </a:r>
          </a:p>
          <a:p>
            <a:pPr marL="0" indent="0">
              <a:buNone/>
            </a:pPr>
            <a:endParaRPr lang="en-US" sz="4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sensors are used for monitoring outside and inside air conditions and temperatures.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7148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0187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2075</TotalTime>
  <Words>543</Words>
  <Application>Microsoft Office PowerPoint</Application>
  <PresentationFormat>On-screen Show (4:3)</PresentationFormat>
  <Paragraphs>168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Energy efficiency for Jawwal’s TBSs by using Photovoltaic system </vt:lpstr>
      <vt:lpstr>Introduction</vt:lpstr>
      <vt:lpstr>Slide 3</vt:lpstr>
      <vt:lpstr>Slide 4</vt:lpstr>
      <vt:lpstr>Field investigation:</vt:lpstr>
      <vt:lpstr>Field investigation:</vt:lpstr>
      <vt:lpstr>Slide 7</vt:lpstr>
      <vt:lpstr>Methods : </vt:lpstr>
      <vt:lpstr>Slide 9</vt:lpstr>
      <vt:lpstr>Free Cooling Capacity:</vt:lpstr>
      <vt:lpstr>Considerations When Selecting Free Cooling: </vt:lpstr>
      <vt:lpstr>Control strategy:</vt:lpstr>
      <vt:lpstr>Results and discussion:</vt:lpstr>
      <vt:lpstr>Hybrid PV-Diesel system:</vt:lpstr>
      <vt:lpstr>System operational control: </vt:lpstr>
      <vt:lpstr>Hybrid PV-Diesel system design methodology:</vt:lpstr>
      <vt:lpstr>Electrical diagram for the system.</vt:lpstr>
      <vt:lpstr>Economic analysis of powering telecommunication base station using Hybrid Photovoltaic system</vt:lpstr>
      <vt:lpstr>Cash Flow for TBS:</vt:lpstr>
      <vt:lpstr>Results and discussion for homer:</vt:lpstr>
      <vt:lpstr>Conclusion: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ADMIN_R</cp:lastModifiedBy>
  <cp:revision>17</cp:revision>
  <dcterms:created xsi:type="dcterms:W3CDTF">2018-05-19T04:56:23Z</dcterms:created>
  <dcterms:modified xsi:type="dcterms:W3CDTF">2018-08-26T09:45:48Z</dcterms:modified>
</cp:coreProperties>
</file>