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5143500" cx="9144000"/>
  <p:notesSz cx="6858000" cy="9144000"/>
  <p:embeddedFontLst>
    <p:embeddedFont>
      <p:font typeface="PT Sans Narrow"/>
      <p:regular r:id="rId30"/>
      <p:bold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PTSansNarrow-bold.fntdata"/><Relationship Id="rId30" Type="http://schemas.openxmlformats.org/officeDocument/2006/relationships/font" Target="fonts/PTSansNarrow-regular.fntdata"/><Relationship Id="rId11" Type="http://schemas.openxmlformats.org/officeDocument/2006/relationships/slide" Target="slides/slide7.xml"/><Relationship Id="rId33" Type="http://schemas.openxmlformats.org/officeDocument/2006/relationships/font" Target="fonts/OpenSans-bold.fntdata"/><Relationship Id="rId10" Type="http://schemas.openxmlformats.org/officeDocument/2006/relationships/slide" Target="slides/slide6.xml"/><Relationship Id="rId32" Type="http://schemas.openxmlformats.org/officeDocument/2006/relationships/font" Target="fonts/OpenSans-regular.fntdata"/><Relationship Id="rId13" Type="http://schemas.openxmlformats.org/officeDocument/2006/relationships/slide" Target="slides/slide9.xml"/><Relationship Id="rId35" Type="http://schemas.openxmlformats.org/officeDocument/2006/relationships/font" Target="fonts/OpenSans-boldItalic.fntdata"/><Relationship Id="rId12" Type="http://schemas.openxmlformats.org/officeDocument/2006/relationships/slide" Target="slides/slide8.xml"/><Relationship Id="rId34" Type="http://schemas.openxmlformats.org/officeDocument/2006/relationships/font" Target="fonts/OpenSans-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2ca533663b_0_1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ca533663b_0_1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يسعد صباحكم شكراً لحضوركم على ساعة هالصبح , جد بنقدر انكم قمتوا من التخت عشانا </a:t>
            </a:r>
            <a:br>
              <a:rPr lang="en"/>
            </a:br>
            <a:r>
              <a:rPr lang="en"/>
              <a:t>قبل كل اشي وقبل ما نبدأ حكي الشكر واجب ولكنه غير كافي لأهلنا الي وصلونا لنكون هون</a:t>
            </a:r>
            <a:br>
              <a:rPr lang="en"/>
            </a:br>
            <a:r>
              <a:rPr lang="en"/>
              <a:t>والشكر لدكاترتنا الي ساهموا بشكل كبير بتشكيل معرفتنا</a:t>
            </a:r>
            <a:br>
              <a:rPr lang="en"/>
            </a:br>
            <a:r>
              <a:rPr lang="en"/>
              <a:t>وبنخص بالشكر الي ساعدنا خطوة بخطوة بمشروعنا هاد وهو الدكتور سامر العرندي </a:t>
            </a:r>
            <a:br>
              <a:rPr lang="en"/>
            </a:br>
            <a:r>
              <a:rPr lang="en"/>
              <a:t>وبنشكر مشرفتنا العزيزة منى ضميدي على ثقتها العالية فينا</a:t>
            </a:r>
            <a:br>
              <a:rPr lang="en"/>
            </a:br>
            <a:r>
              <a:rPr lang="en"/>
              <a:t>وبنفعش ننسى فضل كل اصدقاءنا واحبابنا بس طبعاً صدقي جوابرة فضله علينا دايماً مختلف وصعب جداً حتى بالكلمات نرده</a:t>
            </a:r>
            <a:br>
              <a:rPr lang="en"/>
            </a:br>
            <a:r>
              <a:rPr lang="en"/>
              <a:t>وصديقنا العزيز معاذ عمر لانه ساعدنا برفع الموقع ولولاه ما شفنا تجاربكم وتفاعلكم الحلو معه </a:t>
            </a:r>
            <a:endParaRPr/>
          </a:p>
          <a:p>
            <a:pPr indent="0" lvl="0" marL="0" rtl="0" algn="l">
              <a:spcBef>
                <a:spcPts val="0"/>
              </a:spcBef>
              <a:spcAft>
                <a:spcPts val="0"/>
              </a:spcAft>
              <a:buNone/>
            </a:pPr>
            <a:r>
              <a:rPr lang="en"/>
              <a:t>طبعاً امجد زبطلنا البدلات</a:t>
            </a:r>
            <a:br>
              <a:rPr lang="en"/>
            </a:br>
            <a:br>
              <a:rPr lang="en"/>
            </a:br>
            <a:r>
              <a:rPr lang="en"/>
              <a:t>طيب مشروعنا هو التعرف على فترة كتابة النص العربي من خلال تحليل اسلوب الكتابة فيه</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2ca6d61948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ca6d61948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2ca6d61948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ca6d61948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صناعة الكوربس بتمر بعدة مراحل , المرحلة الاولى هيا تجميع النصوص بصيغ وانواع مختلفة وهون استعنا بالمكتبة الشاملة ومؤسسة هنداوي الي باذلين جهد كبير بتوفر الكتب بشكل قانوني ومجاني للجميع</a:t>
            </a:r>
            <a:br>
              <a:rPr lang="en"/>
            </a:br>
            <a:r>
              <a:rPr lang="en"/>
              <a:t>المكتبة الشاملة بتحتوي 7000 كتاب تقريباً موزعة من قبل الاسلام الى اليوم  و ومؤسسة هنداوي 1200 كتاب تقريباً كلهم كتب حديثة او شبه حديثة</a:t>
            </a:r>
            <a:br>
              <a:rPr lang="en"/>
            </a:br>
            <a:r>
              <a:rPr lang="en"/>
              <a:t>لاحقاً عملنا تجارب جانبية على المقالات والشعر لهيك شفطنا النصوص المتوفرة على موقع مثل أدب للعشر</a:t>
            </a:r>
            <a:br>
              <a:rPr lang="en"/>
            </a:br>
            <a:r>
              <a:rPr lang="en"/>
              <a:t>و ميدان ومدونات الجزيرة للمقالات </a:t>
            </a:r>
            <a:br>
              <a:rPr lang="en"/>
            </a:b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2ca6d61948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ca6d61948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المرحلة الثانية هي تصنيف النص بناء على زمن وفاء الكاتب , هو الموضوع مش لطيف انه نصنف بناء على سنة موتهم</a:t>
            </a:r>
            <a:br>
              <a:rPr lang="en"/>
            </a:br>
            <a:r>
              <a:rPr lang="en"/>
              <a:t>ليش اخترنا هاي الطريقة بالتصنيف ؟</a:t>
            </a:r>
            <a:br>
              <a:rPr lang="en"/>
            </a:br>
            <a:r>
              <a:rPr lang="en"/>
              <a:t>لانه المكتبة الشاملة بتحط ترويسة لكل كتاب فيها اسم الكتاب و اسم الكاتب وتاريخ وفاته</a:t>
            </a:r>
            <a:br>
              <a:rPr lang="en"/>
            </a:br>
            <a:r>
              <a:rPr lang="en"/>
              <a:t>فقمنا بتحليل النص وبناء على سنة الوفاة بنحفظ النص بملف مع باقي النصوص الي بنفس زمنه</a:t>
            </a:r>
            <a:br>
              <a:rPr lang="en"/>
            </a:br>
            <a:r>
              <a:rPr lang="en"/>
              <a:t>يعني بنهاية هاي العملية صنفنا 5000 كتاب موزعة على سنين من 0 هجري او قبل حتى اليوم الي هو 1439 هجري</a:t>
            </a:r>
            <a:br>
              <a:rPr lang="en"/>
            </a:br>
            <a:r>
              <a:rPr lang="en"/>
              <a:t>خلينا نشوف الجاحظ مثلاً , تاريخ وفاته هو 255 هجري بالتالي تصنيف نصوصه بكون بين 200 و 300 هجري</a:t>
            </a:r>
            <a:br>
              <a:rPr lang="en"/>
            </a:br>
            <a:r>
              <a:rPr lang="en"/>
              <a:t>كل 100 سنة بنحطهم مع بعض</a:t>
            </a:r>
            <a:br>
              <a:rPr lang="en"/>
            </a:b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2ca6d61948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ca6d61948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2ca6d61948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ca6d61948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2ca6eb677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ca6eb677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2ca6eb6779_0_3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ca6eb6779_0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2ca6eb6779_0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ca6eb6779_0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2ca6eb6779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ca6eb6779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2ca6eb6779_0_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2ca6eb6779_0_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2ca533663b_0_1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ca533663b_0_1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مشروعنا بندرج تحت مجال </a:t>
            </a:r>
            <a:br>
              <a:rPr lang="en"/>
            </a:br>
            <a:r>
              <a:rPr lang="en"/>
              <a:t>NLP</a:t>
            </a:r>
            <a:br>
              <a:rPr lang="en"/>
            </a:br>
            <a:r>
              <a:rPr lang="en"/>
              <a:t>ممكن نترجم مصطلح </a:t>
            </a:r>
            <a:br>
              <a:rPr lang="en"/>
            </a:br>
            <a:r>
              <a:rPr lang="en"/>
              <a:t>NLP</a:t>
            </a:r>
            <a:br>
              <a:rPr lang="en"/>
            </a:br>
            <a:r>
              <a:rPr lang="en"/>
              <a:t>الى معالجة طبيعة او خصائص اللغات </a:t>
            </a:r>
            <a:br>
              <a:rPr lang="en"/>
            </a:br>
            <a:r>
              <a:rPr lang="en"/>
              <a:t>وهيا مزيج من العلوم اللغوية  و الذكاء الاصطناعي عشان الكمبيوتر يفهم اللغات</a:t>
            </a:r>
            <a:br>
              <a:rPr lang="en"/>
            </a:br>
            <a:r>
              <a:rPr lang="en"/>
              <a:t>ويحللها لعمل تطبيقات مبنية على هاي التحليلات مثل مشروعنا هاد</a:t>
            </a:r>
            <a:br>
              <a:rPr lang="en"/>
            </a:br>
            <a:r>
              <a:rPr lang="en"/>
              <a:t>طيب ليش بنحلل الداتا بشكل عام وبحالتنا هاي النصوص ؟</a:t>
            </a:r>
            <a:br>
              <a:rPr lang="en"/>
            </a:br>
            <a:r>
              <a:rPr lang="en"/>
              <a:t>لانه الداتا كل مال حجمها بزيد بالتالي صعب علينا ك بشر انه نفهم ونستوعب هاد العدد الكبير من المعلومات</a:t>
            </a:r>
            <a:br>
              <a:rPr lang="en"/>
            </a:br>
            <a:r>
              <a:rPr lang="en"/>
              <a:t>لهيك بنلجئ للكمبيوتر الي بستخرج معلومات اقل او</a:t>
            </a:r>
            <a:br>
              <a:rPr lang="en"/>
            </a:br>
            <a:r>
              <a:rPr lang="en"/>
              <a:t> metadata </a:t>
            </a:r>
            <a:br>
              <a:rPr lang="en"/>
            </a:br>
            <a:r>
              <a:rPr lang="en"/>
              <a:t>عن المعلومات الكثيرة ومعنى ميتا داتا هو توصيف للمعلومات او النصوص</a:t>
            </a:r>
            <a:br>
              <a:rPr lang="en"/>
            </a:br>
            <a:r>
              <a:rPr lang="en"/>
              <a:t>او بمعنى اخر نتائج التحليلات كمثال يوجد لدينا نص عربي وقمنا بتحليله التحليل اظهر ان النص يحتوي على نسبة 20 بالمية من الافعال هذه المعلومة هي وصف للنص </a:t>
            </a:r>
            <a:br>
              <a:rPr lang="en"/>
            </a:br>
            <a:r>
              <a:rPr lang="en"/>
              <a:t>Metadata </a:t>
            </a:r>
            <a:br>
              <a:rPr lang="en"/>
            </a:br>
            <a:r>
              <a:rPr lang="en"/>
              <a:t>وتقريباً كل عملنا في هذا المشروع هو في ايجاد توصيفات مختلفة للنصوص وفهمها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2ca6eb6779_0_3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ca6eb6779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2ca6eb6779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ca6eb6779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g2ca6eb6779_0_3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ca6eb6779_0_3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Google Shape;210;g2ca6d61948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ca6d61948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الخطوة الاخيرة بمشروعنا انه نضيف هدول الاحصائيات للذكاء الاصطناعي والي استخدمناه فعلياً عدة </a:t>
            </a:r>
            <a:endParaRPr/>
          </a:p>
          <a:p>
            <a:pPr indent="0" lvl="0" marL="0" rtl="0" algn="l">
              <a:spcBef>
                <a:spcPts val="0"/>
              </a:spcBef>
              <a:spcAft>
                <a:spcPts val="0"/>
              </a:spcAft>
              <a:buNone/>
            </a:pPr>
            <a:r>
              <a:rPr lang="en"/>
              <a:t>Func</a:t>
            </a:r>
            <a:br>
              <a:rPr lang="en"/>
            </a:br>
            <a:r>
              <a:rPr lang="en"/>
              <a:t>لكن هدول ال فنكشنات اداءهم بكون أفضل كل ما كان عدد الكتب عندنا اكثر </a:t>
            </a:r>
            <a:br>
              <a:rPr lang="en"/>
            </a:br>
            <a:r>
              <a:rPr lang="en"/>
              <a:t>بالتالي جمعنا الكتب واخرجناهم لكل فترة على 3 اشكال </a:t>
            </a:r>
            <a:br>
              <a:rPr lang="en"/>
            </a:br>
            <a:r>
              <a:rPr lang="en"/>
              <a:t>500 كلمة </a:t>
            </a:r>
            <a:br>
              <a:rPr lang="en"/>
            </a:br>
            <a:r>
              <a:rPr lang="en"/>
              <a:t>…</a:t>
            </a:r>
            <a:br>
              <a:rPr lang="en"/>
            </a:br>
            <a:r>
              <a:rPr lang="en"/>
              <a:t>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g2ca6d61948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ca6d61948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g2ca6d61948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2ca6d61948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2ca533663b_0_1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ca533663b_0_1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اجتهدنا بالبحث عن مشروع اله نفس فكرة مشروعنا عالاقل للانجليزي لكن ما لقينا مش لانه ما حد فكر بالموضوع انما لان اللغة الانجليزية يمكن التمييز بسهولة بين القديم والجديد فيها لانها مرت بعدة فترات كان فيها الاختلاف كبير جداً وحتى على مستوى كتابة الكلمات نفسها </a:t>
            </a:r>
            <a:br>
              <a:rPr lang="en"/>
            </a:br>
            <a:r>
              <a:rPr lang="en"/>
              <a:t>والمشاريع الي لقيناها قريبة جداً من مشروعنا هيا </a:t>
            </a:r>
            <a:br>
              <a:rPr lang="en"/>
            </a:br>
            <a:r>
              <a:rPr lang="en"/>
              <a:t>Author</a:t>
            </a:r>
            <a:endParaRPr/>
          </a:p>
          <a:p>
            <a:pPr indent="0" lvl="0" marL="0" rtl="0" algn="l">
              <a:spcBef>
                <a:spcPts val="0"/>
              </a:spcBef>
              <a:spcAft>
                <a:spcPts val="0"/>
              </a:spcAft>
              <a:buNone/>
            </a:pPr>
            <a:r>
              <a:rPr lang="en"/>
              <a:t>التعرف على كاتب النص</a:t>
            </a:r>
            <a:br>
              <a:rPr lang="en"/>
            </a:br>
            <a:r>
              <a:rPr lang="en"/>
              <a:t>Categorisation</a:t>
            </a:r>
            <a:r>
              <a:rPr lang="en"/>
              <a:t> </a:t>
            </a:r>
            <a:br>
              <a:rPr lang="en"/>
            </a:br>
            <a:r>
              <a:rPr lang="en"/>
              <a:t>تصنيف النص حسب الموضوع </a:t>
            </a:r>
            <a:br>
              <a:rPr lang="en"/>
            </a:br>
            <a:br>
              <a:rPr lang="en"/>
            </a:b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2ca533663b_0_1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ca533663b_0_1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من الامثلة الجميلة على author</a:t>
            </a:r>
            <a:br>
              <a:rPr lang="en"/>
            </a:br>
            <a:r>
              <a:rPr lang="en"/>
              <a:t> مسرحيات شكسبير الاصدار الاخير من اكسفورد حملت اسماء كتاب آخرين مثل مارلو, فمن خلال تحليل اعمال كل منهما ظهرت مقاطع من مسرحيات شكسبير تشبه كثيراً اعمال مارلو </a:t>
            </a:r>
            <a:br>
              <a:rPr lang="en"/>
            </a:br>
            <a:r>
              <a:rPr lang="en"/>
              <a:t>لهيك استحق انه النسخ الجديدة ينطبع اسمه عليها جنب شكسبير</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2ca533663b_0_1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ca533663b_0_1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a:t>
            </a:r>
            <a:br>
              <a:rPr lang="en"/>
            </a:br>
            <a:r>
              <a:rPr lang="en"/>
              <a:t>اظن  مهم هون نذكر انه ما في اشي منشور لعمل نفس فكرة مشروعنا بالضبط لهيك برضه بدينا ندور بالاعمال الشبيهة مثل التعرف على الكاتب من خلال اسلوب كتابته </a:t>
            </a:r>
            <a:br>
              <a:rPr lang="en"/>
            </a:br>
            <a:r>
              <a:rPr lang="en"/>
              <a:t>واحد المشاريع المعمولة بهاد المجال للعربي هو مشروع لتحديد من هو المؤلف من بين 7 مؤلفين</a:t>
            </a:r>
            <a:br>
              <a:rPr lang="en"/>
            </a:br>
            <a:r>
              <a:rPr lang="en"/>
              <a:t>هون ممكن تلاحظوا انه عدد المؤلفين الي ممكن يتنبئ بنصوصهم محدود برقم معين </a:t>
            </a:r>
            <a:br>
              <a:rPr lang="en"/>
            </a:br>
            <a:r>
              <a:rPr lang="en"/>
              <a:t>وهاد لانه الاسلوب ممكن يتشابه بين المؤلفين غير انه ممكن يكون في مؤلفين متأثرين بغيرهم لهيك بكونوا قراب كثير من بعض</a:t>
            </a:r>
            <a:br>
              <a:rPr lang="en"/>
            </a:br>
            <a:r>
              <a:rPr lang="en"/>
              <a:t>الان بمشروعنا ما في عدد محدود من المؤلفين لانه احنا ما بنقارب بين مؤلفين انما بين فترات</a:t>
            </a:r>
            <a:br>
              <a:rPr lang="en"/>
            </a:br>
            <a:r>
              <a:rPr lang="en"/>
              <a:t>بالتالي عندنا عدد محدود من الفترات الي هيا نص قديم و نص متوسط ونص حديث</a:t>
            </a:r>
            <a:br>
              <a:rPr lang="en"/>
            </a:br>
            <a:r>
              <a:rPr lang="en"/>
              <a:t>لانه مش كل سنة بنزل تحديث للغاتنا انما مع تغير الناس بتتغير شوي شوي</a:t>
            </a:r>
            <a:br>
              <a:rPr lang="en"/>
            </a:br>
            <a:r>
              <a:rPr lang="en"/>
              <a:t>-------</a:t>
            </a:r>
            <a:br>
              <a:rPr lang="en"/>
            </a:br>
            <a:r>
              <a:rPr lang="en"/>
              <a:t>الاهتمام بعمل ابحاث على اللغة العربية بتزداد مع الوقت لكن لساتها قليلة ومحدودة بموضوعين هم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2ca6d61948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ca6d61948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الاول هو قلة النصوص العربية الي ممكن تحليلها , صحيح انه الكتب العربية كثيرة ومنتشرة لكن اغلبها متوفر بصيغة pdf على شكل تصوير بالتالي الكمبيوتر بعاملها ك صورة مش ك نص</a:t>
            </a:r>
            <a:br>
              <a:rPr lang="en"/>
            </a:br>
            <a:r>
              <a:rPr lang="en"/>
              <a:t>وهاد صعب تحويله لنصوص بدون استخدام خواص تحليل الصورة او image processing </a:t>
            </a:r>
            <a:br>
              <a:rPr lang="en"/>
            </a:br>
            <a:r>
              <a:rPr lang="en"/>
              <a:t>الصيغ الي ممكن الكمبيوتر يعرف يقرأها ويتعامل معها مثل docs او txt</a:t>
            </a:r>
            <a:br>
              <a:rPr lang="en"/>
            </a:br>
            <a:r>
              <a:rPr lang="en"/>
              <a:t>هاد اخدناه من احد الناس الي مجربين موقعنا واظن انه مفكر هاد النص قديم لانه بحكي عن الادب الجاهلي</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2ca6d61948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ca6d6194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الثاني صعوبة تحليل قلة الادوات الي ممكن تساعدنا بالتحليل مثل اعراب الكلمات واستخراج الجذور وغيرها لكن مع قلتها لقينا اداتين مميزات هم </a:t>
            </a:r>
            <a:br>
              <a:rPr lang="en"/>
            </a:br>
            <a:r>
              <a:rPr lang="en"/>
              <a:t>FARASA و SAFAR</a:t>
            </a:r>
            <a:br>
              <a:rPr lang="en"/>
            </a:br>
            <a:r>
              <a:rPr lang="en"/>
              <a:t>فراسة بتحتوي على اكتر من موديول من ضمنها الsegmentation او التقطيع الصرفي وكمان الPOS Tagging والي بستخرج اقسام الكلام للنص زي الافعال والصفات والاسماء والاسماء المعرفة</a:t>
            </a:r>
            <a:endParaRPr/>
          </a:p>
          <a:p>
            <a:pPr indent="0" lvl="0" marL="0" rtl="1" algn="r">
              <a:spcBef>
                <a:spcPts val="0"/>
              </a:spcBef>
              <a:spcAft>
                <a:spcPts val="0"/>
              </a:spcAft>
              <a:buNone/>
            </a:pPr>
            <a:r>
              <a:rPr lang="en"/>
              <a:t>بالنسبة لسفر كمان فيها موديولز كتير منها الي بقدر يعطي الجذر والstem الي هو الكلمة بدون الزوائد</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2ca6d61948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ca6d6194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ممكن نترجم هاي الكلمة لمعاني كثيرة لكن المعنى المستخدم بمشروعنا هو اسلوب الكتابة كمثال على هاد الاسلوب هو وجود تكرار معين للكلمات بالنصوص او استخدام كبير لحروف العطف</a:t>
            </a:r>
            <a:br>
              <a:rPr lang="en"/>
            </a:br>
            <a:r>
              <a:rPr lang="en"/>
              <a:t>كل مثال من هدول بنسميه </a:t>
            </a:r>
            <a:br>
              <a:rPr lang="en"/>
            </a:br>
            <a:r>
              <a:rPr lang="en"/>
              <a:t>feature</a:t>
            </a:r>
            <a:br>
              <a:rPr lang="en"/>
            </a:br>
            <a:r>
              <a:rPr lang="en"/>
              <a:t>والافتراض المبني عليه هاد المصطلح انه لكل شخص اسلوب كتابة خاصة فيه زي البصمة فاذا قدرنا نعرف ايش اسلوبه فأكيد رح نعرف اي كتاب اله</a:t>
            </a:r>
            <a:br>
              <a:rPr lang="en"/>
            </a:br>
            <a:r>
              <a:rPr lang="en"/>
              <a:t>ونفس الفكرة بمشروعنا افتراضنا هو انه كل حقبة زمنية الها اسلوب خاص فيها فاذا قدرنا نحدد هاد الاسلوب بنقدر نعرف باي وقت انكتب النص</a:t>
            </a:r>
            <a:br>
              <a:rPr lang="en"/>
            </a:br>
            <a:br>
              <a:rPr lang="en"/>
            </a:br>
            <a:r>
              <a:rPr lang="en"/>
              <a:t>طيب كيف ممكن نجمّع هدول ال</a:t>
            </a:r>
            <a:br>
              <a:rPr lang="en"/>
            </a:br>
            <a:r>
              <a:rPr lang="en"/>
              <a:t>F</a:t>
            </a:r>
            <a:r>
              <a:rPr lang="en"/>
              <a:t>eatures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2ca6d61948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ca6d6194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7.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3650" y="2287396"/>
            <a:ext cx="7136700" cy="1214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600">
                <a:solidFill>
                  <a:srgbClr val="011936"/>
                </a:solidFill>
              </a:rPr>
              <a:t>Era Identification of Arabic Text Using Stylometric Features</a:t>
            </a:r>
            <a:endParaRPr sz="3600">
              <a:solidFill>
                <a:srgbClr val="011936"/>
              </a:solidFill>
            </a:endParaRPr>
          </a:p>
        </p:txBody>
      </p:sp>
      <p:pic>
        <p:nvPicPr>
          <p:cNvPr id="67" name="Google Shape;67;p13"/>
          <p:cNvPicPr preferRelativeResize="0"/>
          <p:nvPr/>
        </p:nvPicPr>
        <p:blipFill>
          <a:blip r:embed="rId3">
            <a:alphaModFix/>
          </a:blip>
          <a:stretch>
            <a:fillRect/>
          </a:stretch>
        </p:blipFill>
        <p:spPr>
          <a:xfrm>
            <a:off x="3682789" y="1277375"/>
            <a:ext cx="1778424" cy="10100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1822650" y="499225"/>
            <a:ext cx="5498700" cy="1573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Arabic </a:t>
            </a:r>
            <a:r>
              <a:rPr lang="en" sz="6000">
                <a:solidFill>
                  <a:srgbClr val="011936"/>
                </a:solidFill>
              </a:rPr>
              <a:t>Features</a:t>
            </a:r>
            <a:endParaRPr sz="6000">
              <a:solidFill>
                <a:srgbClr val="011936"/>
              </a:solidFill>
            </a:endParaRPr>
          </a:p>
        </p:txBody>
      </p:sp>
      <p:sp>
        <p:nvSpPr>
          <p:cNvPr id="127" name="Google Shape;127;p22"/>
          <p:cNvSpPr txBox="1"/>
          <p:nvPr>
            <p:ph idx="4294967295" type="subTitle"/>
          </p:nvPr>
        </p:nvSpPr>
        <p:spPr>
          <a:xfrm>
            <a:off x="1739400" y="3276550"/>
            <a:ext cx="5665200" cy="11994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b="1" lang="en" sz="3000">
                <a:solidFill>
                  <a:srgbClr val="FFFFFF"/>
                </a:solidFill>
              </a:rPr>
              <a:t>الكلمات التي تبدأ بـ ال-التعريف</a:t>
            </a:r>
            <a:br>
              <a:rPr b="1" lang="en" sz="3000">
                <a:solidFill>
                  <a:srgbClr val="FFFFFF"/>
                </a:solidFill>
              </a:rPr>
            </a:br>
            <a:r>
              <a:rPr b="1" lang="en" sz="3000">
                <a:solidFill>
                  <a:srgbClr val="FFFFFF"/>
                </a:solidFill>
              </a:rPr>
              <a:t>الإعراب وتصاريف الأفعال</a:t>
            </a:r>
            <a:endParaRPr b="1" sz="30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3"/>
          <p:cNvSpPr txBox="1"/>
          <p:nvPr>
            <p:ph type="title"/>
          </p:nvPr>
        </p:nvSpPr>
        <p:spPr>
          <a:xfrm>
            <a:off x="4587000" y="1552800"/>
            <a:ext cx="4557000" cy="2037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Collecting</a:t>
            </a:r>
            <a:endParaRPr sz="6000">
              <a:solidFill>
                <a:srgbClr val="011936"/>
              </a:solidFill>
            </a:endParaRPr>
          </a:p>
          <a:p>
            <a:pPr indent="0" lvl="0" marL="0" rtl="0" algn="ctr">
              <a:spcBef>
                <a:spcPts val="0"/>
              </a:spcBef>
              <a:spcAft>
                <a:spcPts val="0"/>
              </a:spcAft>
              <a:buNone/>
            </a:pPr>
            <a:r>
              <a:rPr lang="en" sz="6000">
                <a:solidFill>
                  <a:srgbClr val="011936"/>
                </a:solidFill>
              </a:rPr>
              <a:t>Texts</a:t>
            </a:r>
            <a:endParaRPr sz="6000">
              <a:solidFill>
                <a:srgbClr val="011936"/>
              </a:solidFill>
            </a:endParaRPr>
          </a:p>
        </p:txBody>
      </p:sp>
      <p:sp>
        <p:nvSpPr>
          <p:cNvPr id="133" name="Google Shape;133;p23"/>
          <p:cNvSpPr txBox="1"/>
          <p:nvPr>
            <p:ph type="title"/>
          </p:nvPr>
        </p:nvSpPr>
        <p:spPr>
          <a:xfrm>
            <a:off x="0" y="1552800"/>
            <a:ext cx="4557000" cy="2037900"/>
          </a:xfrm>
          <a:prstGeom prst="rect">
            <a:avLst/>
          </a:prstGeom>
        </p:spPr>
        <p:txBody>
          <a:bodyPr anchorCtr="0" anchor="b" bIns="91425" lIns="91425" spcFirstLastPara="1" rIns="91425" wrap="square" tIns="91425">
            <a:noAutofit/>
          </a:bodyPr>
          <a:lstStyle/>
          <a:p>
            <a:pPr indent="-419100" lvl="0" marL="457200" rtl="0" algn="l">
              <a:spcBef>
                <a:spcPts val="0"/>
              </a:spcBef>
              <a:spcAft>
                <a:spcPts val="0"/>
              </a:spcAft>
              <a:buClr>
                <a:srgbClr val="011936"/>
              </a:buClr>
              <a:buSzPts val="3000"/>
              <a:buChar char="●"/>
            </a:pPr>
            <a:r>
              <a:rPr lang="en" sz="3000">
                <a:solidFill>
                  <a:srgbClr val="011936"/>
                </a:solidFill>
              </a:rPr>
              <a:t>AL-Shamela المكتبة الشاملة</a:t>
            </a:r>
            <a:endParaRPr sz="3000">
              <a:solidFill>
                <a:srgbClr val="011936"/>
              </a:solidFill>
            </a:endParaRPr>
          </a:p>
          <a:p>
            <a:pPr indent="-419100" lvl="0" marL="457200" rtl="0" algn="l">
              <a:spcBef>
                <a:spcPts val="0"/>
              </a:spcBef>
              <a:spcAft>
                <a:spcPts val="0"/>
              </a:spcAft>
              <a:buClr>
                <a:srgbClr val="011936"/>
              </a:buClr>
              <a:buSzPts val="3000"/>
              <a:buChar char="●"/>
            </a:pPr>
            <a:r>
              <a:rPr lang="en" sz="3000">
                <a:solidFill>
                  <a:srgbClr val="011936"/>
                </a:solidFill>
              </a:rPr>
              <a:t>Hindawi مؤسسة هنداوي</a:t>
            </a:r>
            <a:endParaRPr sz="3000">
              <a:solidFill>
                <a:srgbClr val="011936"/>
              </a:solidFill>
            </a:endParaRPr>
          </a:p>
          <a:p>
            <a:pPr indent="-419100" lvl="0" marL="457200" rtl="0" algn="l">
              <a:spcBef>
                <a:spcPts val="0"/>
              </a:spcBef>
              <a:spcAft>
                <a:spcPts val="0"/>
              </a:spcAft>
              <a:buClr>
                <a:srgbClr val="011936"/>
              </a:buClr>
              <a:buSzPts val="3000"/>
              <a:buChar char="●"/>
            </a:pPr>
            <a:r>
              <a:rPr lang="en" sz="3000">
                <a:solidFill>
                  <a:srgbClr val="011936"/>
                </a:solidFill>
              </a:rPr>
              <a:t>Adab.com for poetry </a:t>
            </a:r>
            <a:endParaRPr sz="3000">
              <a:solidFill>
                <a:srgbClr val="011936"/>
              </a:solidFill>
            </a:endParaRPr>
          </a:p>
          <a:p>
            <a:pPr indent="-419100" lvl="0" marL="457200" rtl="0" algn="l">
              <a:spcBef>
                <a:spcPts val="0"/>
              </a:spcBef>
              <a:spcAft>
                <a:spcPts val="0"/>
              </a:spcAft>
              <a:buClr>
                <a:srgbClr val="011936"/>
              </a:buClr>
              <a:buSzPts val="3000"/>
              <a:buChar char="●"/>
            </a:pPr>
            <a:r>
              <a:rPr lang="en" sz="3000">
                <a:solidFill>
                  <a:srgbClr val="011936"/>
                </a:solidFill>
              </a:rPr>
              <a:t>blogs and midan</a:t>
            </a:r>
            <a:endParaRPr sz="3000">
              <a:solidFill>
                <a:srgbClr val="011936"/>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28635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Classification</a:t>
            </a:r>
            <a:endParaRPr sz="6000">
              <a:solidFill>
                <a:srgbClr val="011936"/>
              </a:solidFill>
            </a:endParaRPr>
          </a:p>
        </p:txBody>
      </p:sp>
      <p:sp>
        <p:nvSpPr>
          <p:cNvPr id="139" name="Google Shape;139;p24"/>
          <p:cNvSpPr txBox="1"/>
          <p:nvPr>
            <p:ph type="title"/>
          </p:nvPr>
        </p:nvSpPr>
        <p:spPr>
          <a:xfrm>
            <a:off x="2293500" y="3124250"/>
            <a:ext cx="4557000" cy="151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011936"/>
                </a:solidFill>
              </a:rPr>
              <a:t>100 - 200 Hijri -&gt; 74 Book</a:t>
            </a:r>
            <a:endParaRPr sz="3000">
              <a:solidFill>
                <a:srgbClr val="011936"/>
              </a:solidFill>
            </a:endParaRPr>
          </a:p>
          <a:p>
            <a:pPr indent="0" lvl="0" marL="0" rtl="0" algn="ctr">
              <a:spcBef>
                <a:spcPts val="0"/>
              </a:spcBef>
              <a:spcAft>
                <a:spcPts val="0"/>
              </a:spcAft>
              <a:buNone/>
            </a:pPr>
            <a:r>
              <a:rPr lang="en" sz="3000">
                <a:solidFill>
                  <a:srgbClr val="011936"/>
                </a:solidFill>
              </a:rPr>
              <a:t>1000 - 1100 Hijri -&gt; 106 Book</a:t>
            </a:r>
            <a:endParaRPr sz="3000">
              <a:solidFill>
                <a:srgbClr val="011936"/>
              </a:solidFill>
            </a:endParaRPr>
          </a:p>
          <a:p>
            <a:pPr indent="0" lvl="0" marL="0" rtl="0" algn="ctr">
              <a:spcBef>
                <a:spcPts val="0"/>
              </a:spcBef>
              <a:spcAft>
                <a:spcPts val="0"/>
              </a:spcAft>
              <a:buNone/>
            </a:pPr>
            <a:r>
              <a:rPr lang="en" sz="3000">
                <a:solidFill>
                  <a:srgbClr val="011936"/>
                </a:solidFill>
              </a:rPr>
              <a:t>1400 - 1439 Hijri -&gt; 520 Book</a:t>
            </a:r>
            <a:endParaRPr sz="3000">
              <a:solidFill>
                <a:srgbClr val="011936"/>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25"/>
          <p:cNvSpPr txBox="1"/>
          <p:nvPr>
            <p:ph type="title"/>
          </p:nvPr>
        </p:nvSpPr>
        <p:spPr>
          <a:xfrm>
            <a:off x="4587000" y="981050"/>
            <a:ext cx="4557000" cy="1089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Preprocessing</a:t>
            </a:r>
            <a:endParaRPr sz="6000">
              <a:solidFill>
                <a:srgbClr val="011936"/>
              </a:solidFill>
            </a:endParaRPr>
          </a:p>
        </p:txBody>
      </p:sp>
      <p:sp>
        <p:nvSpPr>
          <p:cNvPr id="145" name="Google Shape;145;p25"/>
          <p:cNvSpPr txBox="1"/>
          <p:nvPr>
            <p:ph type="title"/>
          </p:nvPr>
        </p:nvSpPr>
        <p:spPr>
          <a:xfrm>
            <a:off x="4587000" y="2127925"/>
            <a:ext cx="4557000" cy="1476300"/>
          </a:xfrm>
          <a:prstGeom prst="rect">
            <a:avLst/>
          </a:prstGeom>
        </p:spPr>
        <p:txBody>
          <a:bodyPr anchorCtr="0" anchor="b" bIns="91425" lIns="91425" spcFirstLastPara="1" rIns="91425" wrap="square" tIns="91425">
            <a:noAutofit/>
          </a:bodyPr>
          <a:lstStyle/>
          <a:p>
            <a:pPr indent="-419100" lvl="0" marL="457200" rtl="0" algn="l">
              <a:spcBef>
                <a:spcPts val="0"/>
              </a:spcBef>
              <a:spcAft>
                <a:spcPts val="0"/>
              </a:spcAft>
              <a:buClr>
                <a:srgbClr val="011936"/>
              </a:buClr>
              <a:buSzPts val="3000"/>
              <a:buChar char="●"/>
            </a:pPr>
            <a:r>
              <a:rPr lang="en" sz="3000">
                <a:solidFill>
                  <a:srgbClr val="011936"/>
                </a:solidFill>
              </a:rPr>
              <a:t>&lt;p&gt;(1) text, &lt;br&gt;1 text</a:t>
            </a:r>
            <a:endParaRPr sz="3000">
              <a:solidFill>
                <a:srgbClr val="011936"/>
              </a:solidFill>
            </a:endParaRPr>
          </a:p>
          <a:p>
            <a:pPr indent="-419100" lvl="0" marL="457200" rtl="0" algn="l">
              <a:spcBef>
                <a:spcPts val="0"/>
              </a:spcBef>
              <a:spcAft>
                <a:spcPts val="0"/>
              </a:spcAft>
              <a:buClr>
                <a:srgbClr val="011936"/>
              </a:buClr>
              <a:buSzPts val="3000"/>
              <a:buChar char="●"/>
            </a:pPr>
            <a:r>
              <a:rPr lang="en" sz="3000">
                <a:solidFill>
                  <a:srgbClr val="011936"/>
                </a:solidFill>
              </a:rPr>
              <a:t>{text}, (text), [text]</a:t>
            </a:r>
            <a:endParaRPr sz="3000">
              <a:solidFill>
                <a:srgbClr val="011936"/>
              </a:solidFill>
            </a:endParaRPr>
          </a:p>
          <a:p>
            <a:pPr indent="-419100" lvl="0" marL="457200" rtl="0" algn="l">
              <a:spcBef>
                <a:spcPts val="0"/>
              </a:spcBef>
              <a:spcAft>
                <a:spcPts val="0"/>
              </a:spcAft>
              <a:buClr>
                <a:srgbClr val="011936"/>
              </a:buClr>
              <a:buSzPts val="3000"/>
              <a:buChar char="●"/>
            </a:pPr>
            <a:r>
              <a:rPr lang="en" sz="3000">
                <a:solidFill>
                  <a:srgbClr val="011936"/>
                </a:solidFill>
              </a:rPr>
              <a:t>Manual Check</a:t>
            </a:r>
            <a:endParaRPr sz="3000">
              <a:solidFill>
                <a:srgbClr val="011936"/>
              </a:solidFill>
            </a:endParaRPr>
          </a:p>
        </p:txBody>
      </p:sp>
      <p:pic>
        <p:nvPicPr>
          <p:cNvPr id="146" name="Google Shape;146;p25"/>
          <p:cNvPicPr preferRelativeResize="0"/>
          <p:nvPr/>
        </p:nvPicPr>
        <p:blipFill rotWithShape="1">
          <a:blip r:embed="rId3">
            <a:alphaModFix/>
          </a:blip>
          <a:srcRect b="0" l="10378" r="0" t="0"/>
          <a:stretch/>
        </p:blipFill>
        <p:spPr>
          <a:xfrm>
            <a:off x="0" y="0"/>
            <a:ext cx="4587000" cy="5143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pic>
        <p:nvPicPr>
          <p:cNvPr id="151" name="Google Shape;151;p26"/>
          <p:cNvPicPr preferRelativeResize="0"/>
          <p:nvPr/>
        </p:nvPicPr>
        <p:blipFill rotWithShape="1">
          <a:blip r:embed="rId3">
            <a:alphaModFix/>
          </a:blip>
          <a:srcRect b="0" l="0" r="0" t="0"/>
          <a:stretch/>
        </p:blipFill>
        <p:spPr>
          <a:xfrm>
            <a:off x="769050" y="296075"/>
            <a:ext cx="2931225" cy="2074225"/>
          </a:xfrm>
          <a:prstGeom prst="rect">
            <a:avLst/>
          </a:prstGeom>
          <a:noFill/>
          <a:ln>
            <a:noFill/>
          </a:ln>
        </p:spPr>
      </p:pic>
      <p:pic>
        <p:nvPicPr>
          <p:cNvPr id="152" name="Google Shape;152;p26"/>
          <p:cNvPicPr preferRelativeResize="0"/>
          <p:nvPr/>
        </p:nvPicPr>
        <p:blipFill rotWithShape="1">
          <a:blip r:embed="rId4">
            <a:alphaModFix/>
          </a:blip>
          <a:srcRect b="0" l="7672" r="0" t="0"/>
          <a:stretch/>
        </p:blipFill>
        <p:spPr>
          <a:xfrm>
            <a:off x="0" y="2732875"/>
            <a:ext cx="4573150" cy="1962150"/>
          </a:xfrm>
          <a:prstGeom prst="rect">
            <a:avLst/>
          </a:prstGeom>
          <a:noFill/>
          <a:ln>
            <a:noFill/>
          </a:ln>
        </p:spPr>
      </p:pic>
      <p:sp>
        <p:nvSpPr>
          <p:cNvPr id="153" name="Google Shape;153;p26"/>
          <p:cNvSpPr txBox="1"/>
          <p:nvPr>
            <p:ph type="title"/>
          </p:nvPr>
        </p:nvSpPr>
        <p:spPr>
          <a:xfrm>
            <a:off x="4573150" y="1197525"/>
            <a:ext cx="4557000" cy="1047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Final Corpus</a:t>
            </a:r>
            <a:endParaRPr sz="6000">
              <a:solidFill>
                <a:srgbClr val="011936"/>
              </a:solidFill>
            </a:endParaRPr>
          </a:p>
        </p:txBody>
      </p:sp>
      <p:sp>
        <p:nvSpPr>
          <p:cNvPr id="154" name="Google Shape;154;p26"/>
          <p:cNvSpPr txBox="1"/>
          <p:nvPr>
            <p:ph type="title"/>
          </p:nvPr>
        </p:nvSpPr>
        <p:spPr>
          <a:xfrm>
            <a:off x="4573150" y="2429775"/>
            <a:ext cx="4557000" cy="1516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solidFill>
                  <a:srgbClr val="011936"/>
                </a:solidFill>
              </a:rPr>
              <a:t>100 -&gt; 74</a:t>
            </a:r>
            <a:r>
              <a:rPr lang="en" sz="3000">
                <a:solidFill>
                  <a:srgbClr val="011936"/>
                </a:solidFill>
              </a:rPr>
              <a:t> Book -&gt; 48</a:t>
            </a:r>
            <a:endParaRPr sz="3000">
              <a:solidFill>
                <a:srgbClr val="011936"/>
              </a:solidFill>
            </a:endParaRPr>
          </a:p>
          <a:p>
            <a:pPr indent="0" lvl="0" marL="0" rtl="0" algn="ctr">
              <a:spcBef>
                <a:spcPts val="0"/>
              </a:spcBef>
              <a:spcAft>
                <a:spcPts val="0"/>
              </a:spcAft>
              <a:buNone/>
            </a:pPr>
            <a:r>
              <a:rPr lang="en" sz="3000">
                <a:solidFill>
                  <a:srgbClr val="011936"/>
                </a:solidFill>
              </a:rPr>
              <a:t>1000 -&gt; 106 Book -&gt; 68</a:t>
            </a:r>
            <a:endParaRPr sz="3000">
              <a:solidFill>
                <a:srgbClr val="011936"/>
              </a:solidFill>
            </a:endParaRPr>
          </a:p>
          <a:p>
            <a:pPr indent="0" lvl="0" marL="0" rtl="0" algn="ctr">
              <a:spcBef>
                <a:spcPts val="0"/>
              </a:spcBef>
              <a:spcAft>
                <a:spcPts val="0"/>
              </a:spcAft>
              <a:buNone/>
            </a:pPr>
            <a:r>
              <a:rPr lang="en" sz="3000">
                <a:solidFill>
                  <a:srgbClr val="011936"/>
                </a:solidFill>
              </a:rPr>
              <a:t>1400 -&gt; 520 Book -&gt; 269</a:t>
            </a:r>
            <a:endParaRPr sz="3000">
              <a:solidFill>
                <a:srgbClr val="011936"/>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27"/>
          <p:cNvSpPr txBox="1"/>
          <p:nvPr>
            <p:ph type="title"/>
          </p:nvPr>
        </p:nvSpPr>
        <p:spPr>
          <a:xfrm>
            <a:off x="311700" y="216150"/>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solidFill>
                  <a:srgbClr val="011936"/>
                </a:solidFill>
              </a:rPr>
              <a:t>Features</a:t>
            </a:r>
            <a:r>
              <a:rPr lang="en" sz="4800">
                <a:solidFill>
                  <a:srgbClr val="011936"/>
                </a:solidFill>
              </a:rPr>
              <a:t> - </a:t>
            </a:r>
            <a:r>
              <a:rPr lang="en">
                <a:solidFill>
                  <a:srgbClr val="011936"/>
                </a:solidFill>
              </a:rPr>
              <a:t>Words Level</a:t>
            </a:r>
            <a:endParaRPr>
              <a:solidFill>
                <a:srgbClr val="011936"/>
              </a:solidFill>
            </a:endParaRPr>
          </a:p>
          <a:p>
            <a:pPr indent="0" lvl="0" marL="0" rtl="0" algn="l">
              <a:spcBef>
                <a:spcPts val="0"/>
              </a:spcBef>
              <a:spcAft>
                <a:spcPts val="0"/>
              </a:spcAft>
              <a:buNone/>
            </a:pPr>
            <a:r>
              <a:t/>
            </a:r>
            <a:endParaRPr sz="4800">
              <a:solidFill>
                <a:srgbClr val="011936"/>
              </a:solidFill>
            </a:endParaRPr>
          </a:p>
          <a:p>
            <a:pPr indent="0" lvl="0" marL="0" rtl="0" algn="l">
              <a:spcBef>
                <a:spcPts val="0"/>
              </a:spcBef>
              <a:spcAft>
                <a:spcPts val="0"/>
              </a:spcAft>
              <a:buNone/>
            </a:pPr>
            <a:r>
              <a:t/>
            </a:r>
            <a:endParaRPr sz="3000">
              <a:solidFill>
                <a:srgbClr val="000000"/>
              </a:solidFill>
            </a:endParaRPr>
          </a:p>
        </p:txBody>
      </p:sp>
      <p:sp>
        <p:nvSpPr>
          <p:cNvPr id="160" name="Google Shape;160;p27"/>
          <p:cNvSpPr txBox="1"/>
          <p:nvPr/>
        </p:nvSpPr>
        <p:spPr>
          <a:xfrm>
            <a:off x="4396675" y="1758675"/>
            <a:ext cx="6938400" cy="80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7"/>
          <p:cNvSpPr txBox="1"/>
          <p:nvPr>
            <p:ph type="title"/>
          </p:nvPr>
        </p:nvSpPr>
        <p:spPr>
          <a:xfrm>
            <a:off x="311700" y="1758675"/>
            <a:ext cx="42777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11936"/>
                </a:solidFill>
              </a:rPr>
              <a:t>1- Vocabulary bank </a:t>
            </a:r>
            <a:endParaRPr sz="3000">
              <a:solidFill>
                <a:srgbClr val="011936"/>
              </a:solidFill>
            </a:endParaRPr>
          </a:p>
          <a:p>
            <a:pPr indent="0" lvl="0" marL="0" rtl="0" algn="l">
              <a:spcBef>
                <a:spcPts val="0"/>
              </a:spcBef>
              <a:spcAft>
                <a:spcPts val="0"/>
              </a:spcAft>
              <a:buNone/>
            </a:pPr>
            <a:r>
              <a:rPr lang="en" sz="3000">
                <a:solidFill>
                  <a:srgbClr val="011936"/>
                </a:solidFill>
              </a:rPr>
              <a:t>2- Vocabulary density</a:t>
            </a:r>
            <a:endParaRPr sz="3000">
              <a:solidFill>
                <a:srgbClr val="011936"/>
              </a:solidFill>
            </a:endParaRPr>
          </a:p>
          <a:p>
            <a:pPr indent="0" lvl="0" marL="0" rtl="0" algn="l">
              <a:spcBef>
                <a:spcPts val="0"/>
              </a:spcBef>
              <a:spcAft>
                <a:spcPts val="0"/>
              </a:spcAft>
              <a:buNone/>
            </a:pPr>
            <a:r>
              <a:rPr lang="en" sz="3000">
                <a:solidFill>
                  <a:srgbClr val="011936"/>
                </a:solidFill>
              </a:rPr>
              <a:t>3- Average word length</a:t>
            </a:r>
            <a:endParaRPr sz="3000">
              <a:solidFill>
                <a:srgbClr val="011936"/>
              </a:solidFill>
            </a:endParaRPr>
          </a:p>
          <a:p>
            <a:pPr indent="0" lvl="0" marL="0" rtl="0" algn="l">
              <a:spcBef>
                <a:spcPts val="0"/>
              </a:spcBef>
              <a:spcAft>
                <a:spcPts val="0"/>
              </a:spcAft>
              <a:buNone/>
            </a:pPr>
            <a:r>
              <a:rPr lang="en" sz="3000">
                <a:solidFill>
                  <a:srgbClr val="011936"/>
                </a:solidFill>
              </a:rPr>
              <a:t>4- Determent words</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a:solidFill>
                <a:srgbClr val="011936"/>
              </a:solidFill>
            </a:endParaRPr>
          </a:p>
        </p:txBody>
      </p:sp>
      <p:sp>
        <p:nvSpPr>
          <p:cNvPr id="162" name="Google Shape;162;p27"/>
          <p:cNvSpPr txBox="1"/>
          <p:nvPr>
            <p:ph type="title"/>
          </p:nvPr>
        </p:nvSpPr>
        <p:spPr>
          <a:xfrm>
            <a:off x="4788500" y="1457525"/>
            <a:ext cx="42777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3600">
              <a:solidFill>
                <a:srgbClr val="011936"/>
              </a:solidFill>
            </a:endParaRPr>
          </a:p>
          <a:p>
            <a:pPr indent="0" lvl="0" marL="0" rtl="0" algn="l">
              <a:spcBef>
                <a:spcPts val="0"/>
              </a:spcBef>
              <a:spcAft>
                <a:spcPts val="0"/>
              </a:spcAft>
              <a:buNone/>
            </a:pPr>
            <a:r>
              <a:t/>
            </a:r>
            <a:endParaRPr sz="3600">
              <a:solidFill>
                <a:srgbClr val="011936"/>
              </a:solidFill>
            </a:endParaRPr>
          </a:p>
        </p:txBody>
      </p:sp>
      <p:sp>
        <p:nvSpPr>
          <p:cNvPr id="163" name="Google Shape;163;p27"/>
          <p:cNvSpPr txBox="1"/>
          <p:nvPr>
            <p:ph type="title"/>
          </p:nvPr>
        </p:nvSpPr>
        <p:spPr>
          <a:xfrm>
            <a:off x="4589400" y="1758675"/>
            <a:ext cx="42777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11936"/>
                </a:solidFill>
              </a:rPr>
              <a:t>5- Verbs</a:t>
            </a:r>
            <a:endParaRPr sz="3000">
              <a:solidFill>
                <a:srgbClr val="011936"/>
              </a:solidFill>
            </a:endParaRPr>
          </a:p>
          <a:p>
            <a:pPr indent="0" lvl="0" marL="0" rtl="0" algn="l">
              <a:spcBef>
                <a:spcPts val="0"/>
              </a:spcBef>
              <a:spcAft>
                <a:spcPts val="0"/>
              </a:spcAft>
              <a:buNone/>
            </a:pPr>
            <a:r>
              <a:rPr lang="en" sz="3000">
                <a:solidFill>
                  <a:srgbClr val="011936"/>
                </a:solidFill>
              </a:rPr>
              <a:t>6</a:t>
            </a:r>
            <a:r>
              <a:rPr lang="en" sz="3000">
                <a:solidFill>
                  <a:srgbClr val="011936"/>
                </a:solidFill>
              </a:rPr>
              <a:t>- Nouns</a:t>
            </a:r>
            <a:endParaRPr sz="3000">
              <a:solidFill>
                <a:srgbClr val="011936"/>
              </a:solidFill>
            </a:endParaRPr>
          </a:p>
          <a:p>
            <a:pPr indent="0" lvl="0" marL="0" rtl="0" algn="l">
              <a:spcBef>
                <a:spcPts val="0"/>
              </a:spcBef>
              <a:spcAft>
                <a:spcPts val="0"/>
              </a:spcAft>
              <a:buNone/>
            </a:pPr>
            <a:r>
              <a:rPr lang="en" sz="3000">
                <a:solidFill>
                  <a:srgbClr val="011936"/>
                </a:solidFill>
              </a:rPr>
              <a:t>7- Nouns </a:t>
            </a:r>
            <a:r>
              <a:rPr lang="en" sz="3000">
                <a:solidFill>
                  <a:srgbClr val="011936"/>
                </a:solidFill>
              </a:rPr>
              <a:t>suffixes</a:t>
            </a:r>
            <a:endParaRPr sz="3000">
              <a:solidFill>
                <a:srgbClr val="011936"/>
              </a:solidFill>
            </a:endParaRPr>
          </a:p>
          <a:p>
            <a:pPr indent="0" lvl="0" marL="0" rtl="0" algn="l">
              <a:spcBef>
                <a:spcPts val="0"/>
              </a:spcBef>
              <a:spcAft>
                <a:spcPts val="0"/>
              </a:spcAft>
              <a:buNone/>
            </a:pPr>
            <a:r>
              <a:rPr lang="en" sz="3000">
                <a:solidFill>
                  <a:srgbClr val="011936"/>
                </a:solidFill>
              </a:rPr>
              <a:t>8- Adjectives</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a:solidFill>
                <a:srgbClr val="01193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8"/>
          <p:cNvSpPr txBox="1"/>
          <p:nvPr>
            <p:ph type="title"/>
          </p:nvPr>
        </p:nvSpPr>
        <p:spPr>
          <a:xfrm>
            <a:off x="311700" y="216150"/>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solidFill>
                  <a:srgbClr val="011936"/>
                </a:solidFill>
              </a:rPr>
              <a:t>Features</a:t>
            </a:r>
            <a:r>
              <a:rPr lang="en" sz="4800">
                <a:solidFill>
                  <a:srgbClr val="011936"/>
                </a:solidFill>
              </a:rPr>
              <a:t> - </a:t>
            </a:r>
            <a:r>
              <a:rPr lang="en">
                <a:solidFill>
                  <a:srgbClr val="011936"/>
                </a:solidFill>
              </a:rPr>
              <a:t>Characters</a:t>
            </a:r>
            <a:r>
              <a:rPr lang="en">
                <a:solidFill>
                  <a:srgbClr val="011936"/>
                </a:solidFill>
              </a:rPr>
              <a:t> Level</a:t>
            </a:r>
            <a:endParaRPr>
              <a:solidFill>
                <a:srgbClr val="011936"/>
              </a:solidFill>
            </a:endParaRPr>
          </a:p>
          <a:p>
            <a:pPr indent="0" lvl="0" marL="0" rtl="0" algn="l">
              <a:spcBef>
                <a:spcPts val="0"/>
              </a:spcBef>
              <a:spcAft>
                <a:spcPts val="0"/>
              </a:spcAft>
              <a:buNone/>
            </a:pPr>
            <a:r>
              <a:t/>
            </a:r>
            <a:endParaRPr sz="4800">
              <a:solidFill>
                <a:srgbClr val="011936"/>
              </a:solidFill>
            </a:endParaRPr>
          </a:p>
          <a:p>
            <a:pPr indent="0" lvl="0" marL="0" rtl="0" algn="l">
              <a:spcBef>
                <a:spcPts val="0"/>
              </a:spcBef>
              <a:spcAft>
                <a:spcPts val="0"/>
              </a:spcAft>
              <a:buNone/>
            </a:pPr>
            <a:r>
              <a:t/>
            </a:r>
            <a:endParaRPr sz="3000">
              <a:solidFill>
                <a:srgbClr val="000000"/>
              </a:solidFill>
            </a:endParaRPr>
          </a:p>
        </p:txBody>
      </p:sp>
      <p:sp>
        <p:nvSpPr>
          <p:cNvPr id="169" name="Google Shape;169;p28"/>
          <p:cNvSpPr txBox="1"/>
          <p:nvPr/>
        </p:nvSpPr>
        <p:spPr>
          <a:xfrm>
            <a:off x="4396675" y="1758675"/>
            <a:ext cx="6938400" cy="80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8"/>
          <p:cNvSpPr txBox="1"/>
          <p:nvPr>
            <p:ph type="title"/>
          </p:nvPr>
        </p:nvSpPr>
        <p:spPr>
          <a:xfrm>
            <a:off x="311700" y="1758675"/>
            <a:ext cx="56871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11936"/>
                </a:solidFill>
              </a:rPr>
              <a:t>1- C</a:t>
            </a:r>
            <a:r>
              <a:rPr lang="en" sz="3000">
                <a:solidFill>
                  <a:srgbClr val="011936"/>
                </a:solidFill>
              </a:rPr>
              <a:t>haracters frequency</a:t>
            </a:r>
            <a:endParaRPr sz="3000">
              <a:solidFill>
                <a:srgbClr val="011936"/>
              </a:solidFill>
            </a:endParaRPr>
          </a:p>
          <a:p>
            <a:pPr indent="0" lvl="0" marL="0" rtl="0" algn="l">
              <a:spcBef>
                <a:spcPts val="0"/>
              </a:spcBef>
              <a:spcAft>
                <a:spcPts val="0"/>
              </a:spcAft>
              <a:buNone/>
            </a:pPr>
            <a:r>
              <a:rPr lang="en" sz="3000">
                <a:solidFill>
                  <a:srgbClr val="011936"/>
                </a:solidFill>
              </a:rPr>
              <a:t>2- </a:t>
            </a:r>
            <a:r>
              <a:rPr lang="en" sz="3000">
                <a:solidFill>
                  <a:srgbClr val="011936"/>
                </a:solidFill>
              </a:rPr>
              <a:t>Articulation points of Characters</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a:solidFill>
                <a:srgbClr val="011936"/>
              </a:solidFill>
            </a:endParaRPr>
          </a:p>
        </p:txBody>
      </p:sp>
      <p:sp>
        <p:nvSpPr>
          <p:cNvPr id="171" name="Google Shape;171;p28"/>
          <p:cNvSpPr txBox="1"/>
          <p:nvPr>
            <p:ph type="title"/>
          </p:nvPr>
        </p:nvSpPr>
        <p:spPr>
          <a:xfrm>
            <a:off x="4788500" y="1457525"/>
            <a:ext cx="42777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3600">
              <a:solidFill>
                <a:srgbClr val="011936"/>
              </a:solidFill>
            </a:endParaRPr>
          </a:p>
          <a:p>
            <a:pPr indent="0" lvl="0" marL="0" rtl="0" algn="l">
              <a:spcBef>
                <a:spcPts val="0"/>
              </a:spcBef>
              <a:spcAft>
                <a:spcPts val="0"/>
              </a:spcAft>
              <a:buNone/>
            </a:pPr>
            <a:r>
              <a:t/>
            </a:r>
            <a:endParaRPr sz="3600">
              <a:solidFill>
                <a:srgbClr val="011936"/>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pic>
        <p:nvPicPr>
          <p:cNvPr id="176" name="Google Shape;176;p29"/>
          <p:cNvPicPr preferRelativeResize="0"/>
          <p:nvPr/>
        </p:nvPicPr>
        <p:blipFill>
          <a:blip r:embed="rId3">
            <a:alphaModFix/>
          </a:blip>
          <a:stretch>
            <a:fillRect/>
          </a:stretch>
        </p:blipFill>
        <p:spPr>
          <a:xfrm>
            <a:off x="1828138" y="544725"/>
            <a:ext cx="5487725" cy="41386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30"/>
          <p:cNvSpPr txBox="1"/>
          <p:nvPr>
            <p:ph type="title"/>
          </p:nvPr>
        </p:nvSpPr>
        <p:spPr>
          <a:xfrm>
            <a:off x="311700" y="216150"/>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solidFill>
                  <a:srgbClr val="011936"/>
                </a:solidFill>
              </a:rPr>
              <a:t>Features</a:t>
            </a:r>
            <a:r>
              <a:rPr lang="en" sz="4800">
                <a:solidFill>
                  <a:srgbClr val="011936"/>
                </a:solidFill>
              </a:rPr>
              <a:t> - </a:t>
            </a:r>
            <a:r>
              <a:rPr lang="en">
                <a:solidFill>
                  <a:srgbClr val="011936"/>
                </a:solidFill>
              </a:rPr>
              <a:t>Letters</a:t>
            </a:r>
            <a:r>
              <a:rPr lang="en">
                <a:solidFill>
                  <a:srgbClr val="011936"/>
                </a:solidFill>
              </a:rPr>
              <a:t> Level</a:t>
            </a:r>
            <a:endParaRPr>
              <a:solidFill>
                <a:srgbClr val="011936"/>
              </a:solidFill>
            </a:endParaRPr>
          </a:p>
          <a:p>
            <a:pPr indent="0" lvl="0" marL="0" rtl="0" algn="l">
              <a:spcBef>
                <a:spcPts val="0"/>
              </a:spcBef>
              <a:spcAft>
                <a:spcPts val="0"/>
              </a:spcAft>
              <a:buNone/>
            </a:pPr>
            <a:r>
              <a:t/>
            </a:r>
            <a:endParaRPr sz="4800">
              <a:solidFill>
                <a:srgbClr val="011936"/>
              </a:solidFill>
            </a:endParaRPr>
          </a:p>
          <a:p>
            <a:pPr indent="0" lvl="0" marL="0" rtl="0" algn="l">
              <a:spcBef>
                <a:spcPts val="0"/>
              </a:spcBef>
              <a:spcAft>
                <a:spcPts val="0"/>
              </a:spcAft>
              <a:buNone/>
            </a:pPr>
            <a:r>
              <a:t/>
            </a:r>
            <a:endParaRPr sz="3000">
              <a:solidFill>
                <a:srgbClr val="000000"/>
              </a:solidFill>
            </a:endParaRPr>
          </a:p>
        </p:txBody>
      </p:sp>
      <p:sp>
        <p:nvSpPr>
          <p:cNvPr id="182" name="Google Shape;182;p30"/>
          <p:cNvSpPr txBox="1"/>
          <p:nvPr/>
        </p:nvSpPr>
        <p:spPr>
          <a:xfrm>
            <a:off x="4396675" y="1758675"/>
            <a:ext cx="6938400" cy="80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30"/>
          <p:cNvSpPr txBox="1"/>
          <p:nvPr>
            <p:ph type="title"/>
          </p:nvPr>
        </p:nvSpPr>
        <p:spPr>
          <a:xfrm>
            <a:off x="311700" y="1758675"/>
            <a:ext cx="42777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11936"/>
                </a:solidFill>
              </a:rPr>
              <a:t>1- </a:t>
            </a:r>
            <a:r>
              <a:rPr lang="en" sz="3000">
                <a:solidFill>
                  <a:srgbClr val="011936"/>
                </a:solidFill>
              </a:rPr>
              <a:t>Exception letters</a:t>
            </a:r>
            <a:endParaRPr sz="3000">
              <a:solidFill>
                <a:srgbClr val="011936"/>
              </a:solidFill>
            </a:endParaRPr>
          </a:p>
          <a:p>
            <a:pPr indent="0" lvl="0" marL="0" rtl="0" algn="l">
              <a:spcBef>
                <a:spcPts val="0"/>
              </a:spcBef>
              <a:spcAft>
                <a:spcPts val="0"/>
              </a:spcAft>
              <a:buNone/>
            </a:pPr>
            <a:r>
              <a:rPr lang="en" sz="3000">
                <a:solidFill>
                  <a:srgbClr val="011936"/>
                </a:solidFill>
              </a:rPr>
              <a:t>2- </a:t>
            </a:r>
            <a:r>
              <a:rPr lang="en" sz="3000">
                <a:solidFill>
                  <a:srgbClr val="011936"/>
                </a:solidFill>
              </a:rPr>
              <a:t>Conjunctions</a:t>
            </a:r>
            <a:endParaRPr sz="3000">
              <a:solidFill>
                <a:srgbClr val="011936"/>
              </a:solidFill>
            </a:endParaRPr>
          </a:p>
          <a:p>
            <a:pPr indent="0" lvl="0" marL="0" rtl="0" algn="l">
              <a:spcBef>
                <a:spcPts val="0"/>
              </a:spcBef>
              <a:spcAft>
                <a:spcPts val="0"/>
              </a:spcAft>
              <a:buNone/>
            </a:pPr>
            <a:r>
              <a:rPr lang="en" sz="3000">
                <a:solidFill>
                  <a:srgbClr val="011936"/>
                </a:solidFill>
              </a:rPr>
              <a:t>3- </a:t>
            </a:r>
            <a:r>
              <a:rPr lang="en" sz="3000">
                <a:solidFill>
                  <a:srgbClr val="011936"/>
                </a:solidFill>
              </a:rPr>
              <a:t>Pronouns</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a:solidFill>
                <a:srgbClr val="011936"/>
              </a:solidFill>
            </a:endParaRPr>
          </a:p>
        </p:txBody>
      </p:sp>
      <p:sp>
        <p:nvSpPr>
          <p:cNvPr id="184" name="Google Shape;184;p30"/>
          <p:cNvSpPr txBox="1"/>
          <p:nvPr>
            <p:ph type="title"/>
          </p:nvPr>
        </p:nvSpPr>
        <p:spPr>
          <a:xfrm>
            <a:off x="4788500" y="1457525"/>
            <a:ext cx="42777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3600">
              <a:solidFill>
                <a:srgbClr val="011936"/>
              </a:solidFill>
            </a:endParaRPr>
          </a:p>
          <a:p>
            <a:pPr indent="0" lvl="0" marL="0" rtl="0" algn="l">
              <a:spcBef>
                <a:spcPts val="0"/>
              </a:spcBef>
              <a:spcAft>
                <a:spcPts val="0"/>
              </a:spcAft>
              <a:buNone/>
            </a:pPr>
            <a:r>
              <a:t/>
            </a:r>
            <a:endParaRPr sz="3600">
              <a:solidFill>
                <a:srgbClr val="011936"/>
              </a:solidFill>
            </a:endParaRPr>
          </a:p>
        </p:txBody>
      </p:sp>
      <p:sp>
        <p:nvSpPr>
          <p:cNvPr id="185" name="Google Shape;185;p30"/>
          <p:cNvSpPr txBox="1"/>
          <p:nvPr>
            <p:ph type="title"/>
          </p:nvPr>
        </p:nvSpPr>
        <p:spPr>
          <a:xfrm>
            <a:off x="4589400" y="1758675"/>
            <a:ext cx="4277700" cy="44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11936"/>
                </a:solidFill>
              </a:rPr>
              <a:t>4- Prepositions</a:t>
            </a:r>
            <a:endParaRPr sz="3000">
              <a:solidFill>
                <a:srgbClr val="011936"/>
              </a:solidFill>
            </a:endParaRPr>
          </a:p>
          <a:p>
            <a:pPr indent="0" lvl="0" marL="0" rtl="0" algn="l">
              <a:spcBef>
                <a:spcPts val="0"/>
              </a:spcBef>
              <a:spcAft>
                <a:spcPts val="0"/>
              </a:spcAft>
              <a:buNone/>
            </a:pPr>
            <a:r>
              <a:rPr lang="en" sz="3000">
                <a:solidFill>
                  <a:srgbClr val="011936"/>
                </a:solidFill>
              </a:rPr>
              <a:t>5- </a:t>
            </a:r>
            <a:r>
              <a:rPr lang="en" sz="3000">
                <a:solidFill>
                  <a:srgbClr val="011936"/>
                </a:solidFill>
              </a:rPr>
              <a:t>Demonstrative</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sz="3000">
              <a:solidFill>
                <a:srgbClr val="011936"/>
              </a:solidFill>
            </a:endParaRPr>
          </a:p>
          <a:p>
            <a:pPr indent="0" lvl="0" marL="0" rtl="0" algn="l">
              <a:spcBef>
                <a:spcPts val="0"/>
              </a:spcBef>
              <a:spcAft>
                <a:spcPts val="0"/>
              </a:spcAft>
              <a:buNone/>
            </a:pPr>
            <a:r>
              <a:t/>
            </a:r>
            <a:endParaRPr>
              <a:solidFill>
                <a:srgbClr val="011936"/>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pic>
        <p:nvPicPr>
          <p:cNvPr id="190" name="Google Shape;190;p31"/>
          <p:cNvPicPr preferRelativeResize="0"/>
          <p:nvPr/>
        </p:nvPicPr>
        <p:blipFill rotWithShape="1">
          <a:blip r:embed="rId3">
            <a:alphaModFix/>
          </a:blip>
          <a:srcRect b="11316" l="9928" r="9743" t="11540"/>
          <a:stretch/>
        </p:blipFill>
        <p:spPr>
          <a:xfrm>
            <a:off x="1691700" y="494973"/>
            <a:ext cx="5760599" cy="41535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4"/>
          <p:cNvSpPr txBox="1"/>
          <p:nvPr>
            <p:ph type="title"/>
          </p:nvPr>
        </p:nvSpPr>
        <p:spPr>
          <a:xfrm>
            <a:off x="4879500" y="1733850"/>
            <a:ext cx="4045200" cy="1675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011936"/>
                </a:solidFill>
              </a:rPr>
              <a:t>N</a:t>
            </a:r>
            <a:r>
              <a:rPr lang="en">
                <a:solidFill>
                  <a:srgbClr val="011936"/>
                </a:solidFill>
              </a:rPr>
              <a:t>atural Language Processing (NLP)</a:t>
            </a:r>
            <a:endParaRPr>
              <a:solidFill>
                <a:srgbClr val="011936"/>
              </a:solidFill>
            </a:endParaRPr>
          </a:p>
        </p:txBody>
      </p:sp>
      <p:pic>
        <p:nvPicPr>
          <p:cNvPr id="73" name="Google Shape;73;p14"/>
          <p:cNvPicPr preferRelativeResize="0"/>
          <p:nvPr/>
        </p:nvPicPr>
        <p:blipFill rotWithShape="1">
          <a:blip r:embed="rId3">
            <a:alphaModFix/>
          </a:blip>
          <a:srcRect b="16500" l="4464" r="43255" t="26874"/>
          <a:stretch/>
        </p:blipFill>
        <p:spPr>
          <a:xfrm>
            <a:off x="699663" y="1709437"/>
            <a:ext cx="3176875" cy="19363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3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011936"/>
                </a:solidFill>
              </a:rPr>
              <a:t>Average word length</a:t>
            </a:r>
            <a:endParaRPr sz="4800"/>
          </a:p>
        </p:txBody>
      </p:sp>
      <p:pic>
        <p:nvPicPr>
          <p:cNvPr id="196" name="Google Shape;196;p32"/>
          <p:cNvPicPr preferRelativeResize="0"/>
          <p:nvPr/>
        </p:nvPicPr>
        <p:blipFill>
          <a:blip r:embed="rId3">
            <a:alphaModFix/>
          </a:blip>
          <a:stretch>
            <a:fillRect/>
          </a:stretch>
        </p:blipFill>
        <p:spPr>
          <a:xfrm>
            <a:off x="152400" y="1304825"/>
            <a:ext cx="8839200" cy="358692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3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011936"/>
                </a:solidFill>
              </a:rPr>
              <a:t>Determent words</a:t>
            </a:r>
            <a:endParaRPr sz="4800"/>
          </a:p>
        </p:txBody>
      </p:sp>
      <p:pic>
        <p:nvPicPr>
          <p:cNvPr id="202" name="Google Shape;202;p33"/>
          <p:cNvPicPr preferRelativeResize="0"/>
          <p:nvPr/>
        </p:nvPicPr>
        <p:blipFill>
          <a:blip r:embed="rId3">
            <a:alphaModFix/>
          </a:blip>
          <a:stretch>
            <a:fillRect/>
          </a:stretch>
        </p:blipFill>
        <p:spPr>
          <a:xfrm>
            <a:off x="152400" y="1629575"/>
            <a:ext cx="8839204" cy="313456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Google Shape;207;p3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011936"/>
                </a:solidFill>
              </a:rPr>
              <a:t>Verbs</a:t>
            </a:r>
            <a:endParaRPr sz="4800"/>
          </a:p>
        </p:txBody>
      </p:sp>
      <p:pic>
        <p:nvPicPr>
          <p:cNvPr id="208" name="Google Shape;208;p34"/>
          <p:cNvPicPr preferRelativeResize="0"/>
          <p:nvPr/>
        </p:nvPicPr>
        <p:blipFill>
          <a:blip r:embed="rId3">
            <a:alphaModFix/>
          </a:blip>
          <a:stretch>
            <a:fillRect/>
          </a:stretch>
        </p:blipFill>
        <p:spPr>
          <a:xfrm>
            <a:off x="152400" y="1304825"/>
            <a:ext cx="8152751" cy="36862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35"/>
          <p:cNvSpPr txBox="1"/>
          <p:nvPr>
            <p:ph type="title"/>
          </p:nvPr>
        </p:nvSpPr>
        <p:spPr>
          <a:xfrm>
            <a:off x="0" y="777075"/>
            <a:ext cx="9144000" cy="110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Machine Learning Algo. </a:t>
            </a:r>
            <a:endParaRPr sz="6000">
              <a:solidFill>
                <a:srgbClr val="011936"/>
              </a:solidFill>
            </a:endParaRPr>
          </a:p>
        </p:txBody>
      </p:sp>
      <p:sp>
        <p:nvSpPr>
          <p:cNvPr id="214" name="Google Shape;214;p35"/>
          <p:cNvSpPr txBox="1"/>
          <p:nvPr>
            <p:ph type="title"/>
          </p:nvPr>
        </p:nvSpPr>
        <p:spPr>
          <a:xfrm>
            <a:off x="2293500" y="3924200"/>
            <a:ext cx="4557000" cy="658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011936"/>
                </a:solidFill>
              </a:rPr>
              <a:t>500, 1500, 2500 Words/Block</a:t>
            </a:r>
            <a:endParaRPr sz="3000">
              <a:solidFill>
                <a:srgbClr val="011936"/>
              </a:solidFill>
            </a:endParaRPr>
          </a:p>
        </p:txBody>
      </p:sp>
      <p:sp>
        <p:nvSpPr>
          <p:cNvPr id="215" name="Google Shape;215;p35"/>
          <p:cNvSpPr txBox="1"/>
          <p:nvPr>
            <p:ph type="title"/>
          </p:nvPr>
        </p:nvSpPr>
        <p:spPr>
          <a:xfrm>
            <a:off x="925950" y="3219175"/>
            <a:ext cx="7292100" cy="588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solidFill>
                  <a:srgbClr val="011936"/>
                </a:solidFill>
              </a:rPr>
              <a:t>Large number of docs with small size of docs</a:t>
            </a:r>
            <a:endParaRPr sz="3000">
              <a:solidFill>
                <a:srgbClr val="011936"/>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pic>
        <p:nvPicPr>
          <p:cNvPr id="220" name="Google Shape;220;p36"/>
          <p:cNvPicPr preferRelativeResize="0"/>
          <p:nvPr/>
        </p:nvPicPr>
        <p:blipFill rotWithShape="1">
          <a:blip r:embed="rId3">
            <a:alphaModFix/>
          </a:blip>
          <a:srcRect b="5033" l="8143" r="6764" t="0"/>
          <a:stretch/>
        </p:blipFill>
        <p:spPr>
          <a:xfrm>
            <a:off x="0" y="74275"/>
            <a:ext cx="9144001" cy="48846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pic>
        <p:nvPicPr>
          <p:cNvPr id="225" name="Google Shape;225;p37"/>
          <p:cNvPicPr preferRelativeResize="0"/>
          <p:nvPr/>
        </p:nvPicPr>
        <p:blipFill>
          <a:blip r:embed="rId3">
            <a:alphaModFix/>
          </a:blip>
          <a:stretch>
            <a:fillRect/>
          </a:stretch>
        </p:blipFill>
        <p:spPr>
          <a:xfrm>
            <a:off x="0" y="0"/>
            <a:ext cx="9144000" cy="50770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5"/>
          <p:cNvSpPr txBox="1"/>
          <p:nvPr>
            <p:ph type="title"/>
          </p:nvPr>
        </p:nvSpPr>
        <p:spPr>
          <a:xfrm>
            <a:off x="1822650" y="499225"/>
            <a:ext cx="5498700" cy="1573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NLP Applications</a:t>
            </a:r>
            <a:endParaRPr sz="6000">
              <a:solidFill>
                <a:srgbClr val="011936"/>
              </a:solidFill>
            </a:endParaRPr>
          </a:p>
        </p:txBody>
      </p:sp>
      <p:sp>
        <p:nvSpPr>
          <p:cNvPr id="79" name="Google Shape;79;p15"/>
          <p:cNvSpPr txBox="1"/>
          <p:nvPr>
            <p:ph idx="4294967295" type="subTitle"/>
          </p:nvPr>
        </p:nvSpPr>
        <p:spPr>
          <a:xfrm>
            <a:off x="1739400" y="3237450"/>
            <a:ext cx="5665200" cy="1437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FFFFFF"/>
                </a:solidFill>
              </a:rPr>
              <a:t>Author Identification</a:t>
            </a:r>
            <a:endParaRPr b="1" sz="3000">
              <a:solidFill>
                <a:srgbClr val="FFFFFF"/>
              </a:solidFill>
            </a:endParaRPr>
          </a:p>
          <a:p>
            <a:pPr indent="0" lvl="0" marL="0" rtl="0" algn="ctr">
              <a:spcBef>
                <a:spcPts val="1600"/>
              </a:spcBef>
              <a:spcAft>
                <a:spcPts val="1600"/>
              </a:spcAft>
              <a:buNone/>
            </a:pPr>
            <a:r>
              <a:rPr b="1" lang="en" sz="3000">
                <a:solidFill>
                  <a:srgbClr val="FFFFFF"/>
                </a:solidFill>
              </a:rPr>
              <a:t>Text </a:t>
            </a:r>
            <a:r>
              <a:rPr b="1" lang="en" sz="3000">
                <a:solidFill>
                  <a:srgbClr val="FFFFFF"/>
                </a:solidFill>
              </a:rPr>
              <a:t>Categorization</a:t>
            </a:r>
            <a:endParaRPr b="1" sz="300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id="84" name="Google Shape;84;p16"/>
          <p:cNvPicPr preferRelativeResize="0"/>
          <p:nvPr/>
        </p:nvPicPr>
        <p:blipFill rotWithShape="1">
          <a:blip r:embed="rId3">
            <a:alphaModFix/>
          </a:blip>
          <a:srcRect b="537" l="0" r="0" t="0"/>
          <a:stretch/>
        </p:blipFill>
        <p:spPr>
          <a:xfrm>
            <a:off x="1356550" y="2952300"/>
            <a:ext cx="1862197" cy="2191200"/>
          </a:xfrm>
          <a:prstGeom prst="rect">
            <a:avLst/>
          </a:prstGeom>
          <a:noFill/>
          <a:ln>
            <a:noFill/>
          </a:ln>
        </p:spPr>
      </p:pic>
      <p:sp>
        <p:nvSpPr>
          <p:cNvPr id="85" name="Google Shape;85;p16"/>
          <p:cNvSpPr txBox="1"/>
          <p:nvPr>
            <p:ph type="title"/>
          </p:nvPr>
        </p:nvSpPr>
        <p:spPr>
          <a:xfrm>
            <a:off x="4575300" y="1664250"/>
            <a:ext cx="4575300" cy="1815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600">
                <a:solidFill>
                  <a:srgbClr val="011936"/>
                </a:solidFill>
              </a:rPr>
              <a:t>“Credits for Christopher Marlowe as a co-writer on Shakespeare’s plays”</a:t>
            </a:r>
            <a:endParaRPr sz="3600">
              <a:solidFill>
                <a:srgbClr val="011936"/>
              </a:solidFill>
            </a:endParaRPr>
          </a:p>
        </p:txBody>
      </p:sp>
      <p:pic>
        <p:nvPicPr>
          <p:cNvPr id="86" name="Google Shape;86;p16"/>
          <p:cNvPicPr preferRelativeResize="0"/>
          <p:nvPr/>
        </p:nvPicPr>
        <p:blipFill>
          <a:blip r:embed="rId4">
            <a:alphaModFix/>
          </a:blip>
          <a:stretch>
            <a:fillRect/>
          </a:stretch>
        </p:blipFill>
        <p:spPr>
          <a:xfrm>
            <a:off x="0" y="0"/>
            <a:ext cx="4575301" cy="2571524"/>
          </a:xfrm>
          <a:prstGeom prst="rect">
            <a:avLst/>
          </a:prstGeom>
          <a:noFill/>
          <a:ln>
            <a:noFill/>
          </a:ln>
        </p:spPr>
      </p:pic>
      <p:sp>
        <p:nvSpPr>
          <p:cNvPr id="87" name="Google Shape;87;p16"/>
          <p:cNvSpPr txBox="1"/>
          <p:nvPr>
            <p:ph type="title"/>
          </p:nvPr>
        </p:nvSpPr>
        <p:spPr>
          <a:xfrm>
            <a:off x="4575300" y="3375425"/>
            <a:ext cx="4575300" cy="51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800">
                <a:solidFill>
                  <a:srgbClr val="011936"/>
                </a:solidFill>
              </a:rPr>
              <a:t>The Guardian</a:t>
            </a:r>
            <a:endParaRPr sz="1800">
              <a:solidFill>
                <a:srgbClr val="011936"/>
              </a:solidFill>
            </a:endParaRPr>
          </a:p>
        </p:txBody>
      </p:sp>
      <p:sp>
        <p:nvSpPr>
          <p:cNvPr id="88" name="Google Shape;88;p16"/>
          <p:cNvSpPr/>
          <p:nvPr/>
        </p:nvSpPr>
        <p:spPr>
          <a:xfrm>
            <a:off x="1800150" y="1385775"/>
            <a:ext cx="975000" cy="975000"/>
          </a:xfrm>
          <a:prstGeom prst="ellipse">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89" name="Google Shape;89;p16"/>
          <p:cNvSpPr txBox="1"/>
          <p:nvPr>
            <p:ph type="title"/>
          </p:nvPr>
        </p:nvSpPr>
        <p:spPr>
          <a:xfrm>
            <a:off x="1505100" y="1558275"/>
            <a:ext cx="1565100" cy="78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800">
                <a:solidFill>
                  <a:srgbClr val="000000"/>
                </a:solidFill>
              </a:rPr>
              <a:t>OR</a:t>
            </a:r>
            <a:endParaRPr sz="48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3"/>
        </a:solidFill>
      </p:bgPr>
    </p:bg>
    <p:spTree>
      <p:nvGrpSpPr>
        <p:cNvPr id="93" name="Shape 93"/>
        <p:cNvGrpSpPr/>
        <p:nvPr/>
      </p:nvGrpSpPr>
      <p:grpSpPr>
        <a:xfrm>
          <a:off x="0" y="0"/>
          <a:ext cx="0" cy="0"/>
          <a:chOff x="0" y="0"/>
          <a:chExt cx="0" cy="0"/>
        </a:xfrm>
      </p:grpSpPr>
      <p:sp>
        <p:nvSpPr>
          <p:cNvPr id="94" name="Google Shape;94;p17"/>
          <p:cNvSpPr txBox="1"/>
          <p:nvPr>
            <p:ph type="title"/>
          </p:nvPr>
        </p:nvSpPr>
        <p:spPr>
          <a:xfrm>
            <a:off x="1765200" y="1450200"/>
            <a:ext cx="5613600" cy="2243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NLP for</a:t>
            </a:r>
            <a:br>
              <a:rPr lang="en" sz="6000">
                <a:solidFill>
                  <a:srgbClr val="011936"/>
                </a:solidFill>
              </a:rPr>
            </a:br>
            <a:r>
              <a:rPr lang="en" sz="6000">
                <a:solidFill>
                  <a:srgbClr val="011936"/>
                </a:solidFill>
              </a:rPr>
              <a:t>Arabic</a:t>
            </a:r>
            <a:endParaRPr sz="6000">
              <a:solidFill>
                <a:srgbClr val="011936"/>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8"/>
          <p:cNvSpPr txBox="1"/>
          <p:nvPr>
            <p:ph type="title"/>
          </p:nvPr>
        </p:nvSpPr>
        <p:spPr>
          <a:xfrm>
            <a:off x="4599600" y="1627650"/>
            <a:ext cx="4544400" cy="1888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Arabic</a:t>
            </a:r>
            <a:br>
              <a:rPr lang="en" sz="6000">
                <a:solidFill>
                  <a:srgbClr val="011936"/>
                </a:solidFill>
              </a:rPr>
            </a:br>
            <a:r>
              <a:rPr lang="en" sz="6000">
                <a:solidFill>
                  <a:srgbClr val="011936"/>
                </a:solidFill>
              </a:rPr>
              <a:t>Corpus</a:t>
            </a:r>
            <a:endParaRPr sz="6000">
              <a:solidFill>
                <a:srgbClr val="011936"/>
              </a:solidFill>
            </a:endParaRPr>
          </a:p>
        </p:txBody>
      </p:sp>
      <p:pic>
        <p:nvPicPr>
          <p:cNvPr id="100" name="Google Shape;100;p18"/>
          <p:cNvPicPr preferRelativeResize="0"/>
          <p:nvPr/>
        </p:nvPicPr>
        <p:blipFill rotWithShape="1">
          <a:blip r:embed="rId3">
            <a:alphaModFix/>
          </a:blip>
          <a:srcRect b="0" l="2385" r="1423" t="0"/>
          <a:stretch/>
        </p:blipFill>
        <p:spPr>
          <a:xfrm>
            <a:off x="395650" y="173075"/>
            <a:ext cx="3820525" cy="2457450"/>
          </a:xfrm>
          <a:prstGeom prst="rect">
            <a:avLst/>
          </a:prstGeom>
          <a:noFill/>
          <a:ln>
            <a:noFill/>
          </a:ln>
        </p:spPr>
      </p:pic>
      <p:sp>
        <p:nvSpPr>
          <p:cNvPr id="101" name="Google Shape;101;p18"/>
          <p:cNvSpPr txBox="1"/>
          <p:nvPr>
            <p:ph type="title"/>
          </p:nvPr>
        </p:nvSpPr>
        <p:spPr>
          <a:xfrm>
            <a:off x="2773775" y="1620725"/>
            <a:ext cx="1442400" cy="100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rgbClr val="011936"/>
                </a:solidFill>
              </a:rPr>
              <a:t>.pdf</a:t>
            </a:r>
            <a:endParaRPr sz="6000">
              <a:solidFill>
                <a:srgbClr val="011936"/>
              </a:solidFill>
            </a:endParaRPr>
          </a:p>
        </p:txBody>
      </p:sp>
      <p:pic>
        <p:nvPicPr>
          <p:cNvPr id="102" name="Google Shape;102;p18"/>
          <p:cNvPicPr preferRelativeResize="0"/>
          <p:nvPr/>
        </p:nvPicPr>
        <p:blipFill>
          <a:blip r:embed="rId4">
            <a:alphaModFix/>
          </a:blip>
          <a:stretch>
            <a:fillRect/>
          </a:stretch>
        </p:blipFill>
        <p:spPr>
          <a:xfrm>
            <a:off x="583088" y="2781475"/>
            <a:ext cx="3445651" cy="2189769"/>
          </a:xfrm>
          <a:prstGeom prst="rect">
            <a:avLst/>
          </a:prstGeom>
          <a:noFill/>
          <a:ln>
            <a:noFill/>
          </a:ln>
        </p:spPr>
      </p:pic>
      <p:sp>
        <p:nvSpPr>
          <p:cNvPr id="103" name="Google Shape;103;p18"/>
          <p:cNvSpPr txBox="1"/>
          <p:nvPr>
            <p:ph type="title"/>
          </p:nvPr>
        </p:nvSpPr>
        <p:spPr>
          <a:xfrm>
            <a:off x="2881250" y="3961450"/>
            <a:ext cx="1147500" cy="100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rgbClr val="011936"/>
                </a:solidFill>
              </a:rPr>
              <a:t>.txt</a:t>
            </a:r>
            <a:endParaRPr sz="6000">
              <a:solidFill>
                <a:srgbClr val="011936"/>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4599600" y="1337100"/>
            <a:ext cx="4544400" cy="2774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Arabic Text Processing ToolKit</a:t>
            </a:r>
            <a:endParaRPr sz="6000">
              <a:solidFill>
                <a:srgbClr val="011936"/>
              </a:solidFill>
            </a:endParaRPr>
          </a:p>
        </p:txBody>
      </p:sp>
      <p:sp>
        <p:nvSpPr>
          <p:cNvPr id="109" name="Google Shape;109;p19"/>
          <p:cNvSpPr txBox="1"/>
          <p:nvPr/>
        </p:nvSpPr>
        <p:spPr>
          <a:xfrm>
            <a:off x="-2186400" y="2319450"/>
            <a:ext cx="6938400" cy="80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9"/>
          <p:cNvSpPr txBox="1"/>
          <p:nvPr>
            <p:ph type="title"/>
          </p:nvPr>
        </p:nvSpPr>
        <p:spPr>
          <a:xfrm>
            <a:off x="230850" y="1577700"/>
            <a:ext cx="4146300" cy="2292900"/>
          </a:xfrm>
          <a:prstGeom prst="rect">
            <a:avLst/>
          </a:prstGeom>
        </p:spPr>
        <p:txBody>
          <a:bodyPr anchorCtr="0" anchor="b" bIns="91425" lIns="91425" spcFirstLastPara="1" rIns="91425" wrap="square" tIns="91425">
            <a:noAutofit/>
          </a:bodyPr>
          <a:lstStyle/>
          <a:p>
            <a:pPr indent="-533400" lvl="0" marL="457200" rtl="0" algn="l">
              <a:spcBef>
                <a:spcPts val="0"/>
              </a:spcBef>
              <a:spcAft>
                <a:spcPts val="0"/>
              </a:spcAft>
              <a:buClr>
                <a:srgbClr val="011936"/>
              </a:buClr>
              <a:buSzPts val="4800"/>
              <a:buChar char="●"/>
            </a:pPr>
            <a:r>
              <a:rPr lang="en" sz="4800">
                <a:solidFill>
                  <a:srgbClr val="011936"/>
                </a:solidFill>
              </a:rPr>
              <a:t>FARASA</a:t>
            </a:r>
            <a:endParaRPr sz="4800">
              <a:solidFill>
                <a:srgbClr val="011936"/>
              </a:solidFill>
            </a:endParaRPr>
          </a:p>
          <a:p>
            <a:pPr indent="-533400" lvl="0" marL="457200" rtl="0" algn="l">
              <a:spcBef>
                <a:spcPts val="0"/>
              </a:spcBef>
              <a:spcAft>
                <a:spcPts val="0"/>
              </a:spcAft>
              <a:buClr>
                <a:srgbClr val="011936"/>
              </a:buClr>
              <a:buSzPts val="4800"/>
              <a:buChar char="●"/>
            </a:pPr>
            <a:r>
              <a:rPr lang="en" sz="4800">
                <a:solidFill>
                  <a:srgbClr val="011936"/>
                </a:solidFill>
              </a:rPr>
              <a:t>SAFAR</a:t>
            </a:r>
            <a:endParaRPr sz="4800">
              <a:solidFill>
                <a:srgbClr val="011936"/>
              </a:solidFill>
            </a:endParaRPr>
          </a:p>
          <a:p>
            <a:pPr indent="-533400" lvl="0" marL="457200" rtl="0" algn="l">
              <a:spcBef>
                <a:spcPts val="0"/>
              </a:spcBef>
              <a:spcAft>
                <a:spcPts val="0"/>
              </a:spcAft>
              <a:buClr>
                <a:srgbClr val="011936"/>
              </a:buClr>
              <a:buSzPts val="4800"/>
              <a:buChar char="●"/>
            </a:pPr>
            <a:r>
              <a:rPr lang="en" sz="4800">
                <a:solidFill>
                  <a:srgbClr val="011936"/>
                </a:solidFill>
              </a:rPr>
              <a:t>Tashfeen</a:t>
            </a:r>
            <a:endParaRPr sz="4800">
              <a:solidFill>
                <a:srgbClr val="011936"/>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3"/>
        </a:solidFill>
      </p:bgPr>
    </p:bg>
    <p:spTree>
      <p:nvGrpSpPr>
        <p:cNvPr id="114" name="Shape 114"/>
        <p:cNvGrpSpPr/>
        <p:nvPr/>
      </p:nvGrpSpPr>
      <p:grpSpPr>
        <a:xfrm>
          <a:off x="0" y="0"/>
          <a:ext cx="0" cy="0"/>
          <a:chOff x="0" y="0"/>
          <a:chExt cx="0" cy="0"/>
        </a:xfrm>
      </p:grpSpPr>
      <p:sp>
        <p:nvSpPr>
          <p:cNvPr id="115" name="Google Shape;115;p20"/>
          <p:cNvSpPr txBox="1"/>
          <p:nvPr>
            <p:ph type="title"/>
          </p:nvPr>
        </p:nvSpPr>
        <p:spPr>
          <a:xfrm>
            <a:off x="1765200" y="526350"/>
            <a:ext cx="56136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6000">
                <a:solidFill>
                  <a:srgbClr val="011936"/>
                </a:solidFill>
              </a:rPr>
              <a:t>Stylometric Features</a:t>
            </a:r>
            <a:endParaRPr sz="6000">
              <a:solidFill>
                <a:srgbClr val="011936"/>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21"/>
          <p:cNvSpPr txBox="1"/>
          <p:nvPr>
            <p:ph type="title"/>
          </p:nvPr>
        </p:nvSpPr>
        <p:spPr>
          <a:xfrm>
            <a:off x="1822650" y="499225"/>
            <a:ext cx="5498700" cy="1573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011936"/>
                </a:solidFill>
              </a:rPr>
              <a:t>English Features</a:t>
            </a:r>
            <a:endParaRPr sz="6000">
              <a:solidFill>
                <a:srgbClr val="011936"/>
              </a:solidFill>
            </a:endParaRPr>
          </a:p>
        </p:txBody>
      </p:sp>
      <p:sp>
        <p:nvSpPr>
          <p:cNvPr id="121" name="Google Shape;121;p21"/>
          <p:cNvSpPr txBox="1"/>
          <p:nvPr>
            <p:ph idx="4294967295" type="subTitle"/>
          </p:nvPr>
        </p:nvSpPr>
        <p:spPr>
          <a:xfrm>
            <a:off x="1739400" y="3237450"/>
            <a:ext cx="5665200" cy="1437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FFFFFF"/>
                </a:solidFill>
              </a:rPr>
              <a:t>Average Word Length</a:t>
            </a:r>
            <a:endParaRPr b="1" sz="3000">
              <a:solidFill>
                <a:srgbClr val="FFFFFF"/>
              </a:solidFill>
            </a:endParaRPr>
          </a:p>
          <a:p>
            <a:pPr indent="0" lvl="0" marL="0" rtl="0" algn="ctr">
              <a:spcBef>
                <a:spcPts val="1600"/>
              </a:spcBef>
              <a:spcAft>
                <a:spcPts val="1600"/>
              </a:spcAft>
              <a:buNone/>
            </a:pPr>
            <a:r>
              <a:rPr b="1" lang="en" sz="3000">
                <a:solidFill>
                  <a:srgbClr val="FFFFFF"/>
                </a:solidFill>
              </a:rPr>
              <a:t>UPPER/lower Case (B, b)</a:t>
            </a:r>
            <a:endParaRPr b="1" sz="30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