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708" r:id="rId1"/>
  </p:sldMasterIdLst>
  <p:sldIdLst>
    <p:sldId id="256" r:id="rId2"/>
    <p:sldId id="259" r:id="rId3"/>
    <p:sldId id="260" r:id="rId4"/>
    <p:sldId id="261" r:id="rId5"/>
    <p:sldId id="262" r:id="rId6"/>
    <p:sldId id="263" r:id="rId7"/>
    <p:sldId id="265" r:id="rId8"/>
    <p:sldId id="266" r:id="rId9"/>
    <p:sldId id="267" r:id="rId10"/>
    <p:sldId id="268" r:id="rId11"/>
    <p:sldId id="269" r:id="rId12"/>
    <p:sldId id="270" r:id="rId13"/>
    <p:sldId id="272" r:id="rId14"/>
    <p:sldId id="275" r:id="rId15"/>
    <p:sldId id="276"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301" r:id="rId40"/>
    <p:sldId id="307" r:id="rId41"/>
    <p:sldId id="308" r:id="rId42"/>
    <p:sldId id="310" r:id="rId43"/>
    <p:sldId id="311" r:id="rId44"/>
    <p:sldId id="312" r:id="rId45"/>
    <p:sldId id="313" r:id="rId46"/>
    <p:sldId id="314" r:id="rId47"/>
    <p:sldId id="315" r:id="rId48"/>
    <p:sldId id="316" r:id="rId49"/>
    <p:sldId id="318" r:id="rId50"/>
    <p:sldId id="319" r:id="rId51"/>
    <p:sldId id="320" r:id="rId52"/>
    <p:sldId id="321" r:id="rId53"/>
    <p:sldId id="322" r:id="rId54"/>
    <p:sldId id="323" r:id="rId55"/>
    <p:sldId id="324" r:id="rId56"/>
    <p:sldId id="325" r:id="rId5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4651" autoAdjust="0"/>
  </p:normalViewPr>
  <p:slideViewPr>
    <p:cSldViewPr snapToGrid="0">
      <p:cViewPr varScale="1">
        <p:scale>
          <a:sx n="82" d="100"/>
          <a:sy n="82" d="100"/>
        </p:scale>
        <p:origin x="629"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A1A1008-093B-4751-A3FB-82A908A2243F}" type="datetimeFigureOut">
              <a:rPr lang="en-US" smtClean="0"/>
              <a:t>1/11/2021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58955C22-955C-430A-B5D3-5DA60110BFE7}" type="slidenum">
              <a:rPr lang="en-US" smtClean="0"/>
              <a:t>‹#›</a:t>
            </a:fld>
            <a:endParaRPr lang="en-US" dirty="0"/>
          </a:p>
        </p:txBody>
      </p:sp>
    </p:spTree>
    <p:extLst>
      <p:ext uri="{BB962C8B-B14F-4D97-AF65-F5344CB8AC3E}">
        <p14:creationId xmlns:p14="http://schemas.microsoft.com/office/powerpoint/2010/main" val="1362182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A1A1008-093B-4751-A3FB-82A908A2243F}" type="datetimeFigureOut">
              <a:rPr lang="en-US" smtClean="0"/>
              <a:t>1/11/2021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8955C22-955C-430A-B5D3-5DA60110BFE7}" type="slidenum">
              <a:rPr lang="en-US" smtClean="0"/>
              <a:t>‹#›</a:t>
            </a:fld>
            <a:endParaRPr lang="en-US" dirty="0"/>
          </a:p>
        </p:txBody>
      </p:sp>
    </p:spTree>
    <p:extLst>
      <p:ext uri="{BB962C8B-B14F-4D97-AF65-F5344CB8AC3E}">
        <p14:creationId xmlns:p14="http://schemas.microsoft.com/office/powerpoint/2010/main" val="1014023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A1A1008-093B-4751-A3FB-82A908A2243F}" type="datetimeFigureOut">
              <a:rPr lang="en-US" smtClean="0"/>
              <a:t>1/11/2021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8955C22-955C-430A-B5D3-5DA60110BFE7}" type="slidenum">
              <a:rPr lang="en-US" smtClean="0"/>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515231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A1A1008-093B-4751-A3FB-82A908A2243F}" type="datetimeFigureOut">
              <a:rPr lang="en-US" smtClean="0"/>
              <a:t>1/11/2021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8955C22-955C-430A-B5D3-5DA60110BFE7}" type="slidenum">
              <a:rPr lang="en-US" smtClean="0"/>
              <a:t>‹#›</a:t>
            </a:fld>
            <a:endParaRPr lang="en-US" dirty="0"/>
          </a:p>
        </p:txBody>
      </p:sp>
    </p:spTree>
    <p:extLst>
      <p:ext uri="{BB962C8B-B14F-4D97-AF65-F5344CB8AC3E}">
        <p14:creationId xmlns:p14="http://schemas.microsoft.com/office/powerpoint/2010/main" val="14245039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A1A1008-093B-4751-A3FB-82A908A2243F}" type="datetimeFigureOut">
              <a:rPr lang="en-US" smtClean="0"/>
              <a:t>1/11/2021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8955C22-955C-430A-B5D3-5DA60110BFE7}" type="slidenum">
              <a:rPr lang="en-US" smtClean="0"/>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909550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A1A1008-093B-4751-A3FB-82A908A2243F}" type="datetimeFigureOut">
              <a:rPr lang="en-US" smtClean="0"/>
              <a:t>1/11/2021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8955C22-955C-430A-B5D3-5DA60110BFE7}" type="slidenum">
              <a:rPr lang="en-US" smtClean="0"/>
              <a:t>‹#›</a:t>
            </a:fld>
            <a:endParaRPr lang="en-US" dirty="0"/>
          </a:p>
        </p:txBody>
      </p:sp>
    </p:spTree>
    <p:extLst>
      <p:ext uri="{BB962C8B-B14F-4D97-AF65-F5344CB8AC3E}">
        <p14:creationId xmlns:p14="http://schemas.microsoft.com/office/powerpoint/2010/main" val="14885993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A1A1008-093B-4751-A3FB-82A908A2243F}" type="datetimeFigureOut">
              <a:rPr lang="en-US" smtClean="0"/>
              <a:t>1/11/2021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8955C22-955C-430A-B5D3-5DA60110BFE7}" type="slidenum">
              <a:rPr lang="en-US" smtClean="0"/>
              <a:t>‹#›</a:t>
            </a:fld>
            <a:endParaRPr lang="en-US" dirty="0"/>
          </a:p>
        </p:txBody>
      </p:sp>
    </p:spTree>
    <p:extLst>
      <p:ext uri="{BB962C8B-B14F-4D97-AF65-F5344CB8AC3E}">
        <p14:creationId xmlns:p14="http://schemas.microsoft.com/office/powerpoint/2010/main" val="10683511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A1A1008-093B-4751-A3FB-82A908A2243F}" type="datetimeFigureOut">
              <a:rPr lang="en-US" smtClean="0"/>
              <a:t>1/11/2021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8955C22-955C-430A-B5D3-5DA60110BFE7}" type="slidenum">
              <a:rPr lang="en-US" smtClean="0"/>
              <a:t>‹#›</a:t>
            </a:fld>
            <a:endParaRPr lang="en-US" dirty="0"/>
          </a:p>
        </p:txBody>
      </p:sp>
    </p:spTree>
    <p:extLst>
      <p:ext uri="{BB962C8B-B14F-4D97-AF65-F5344CB8AC3E}">
        <p14:creationId xmlns:p14="http://schemas.microsoft.com/office/powerpoint/2010/main" val="737543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A1A1008-093B-4751-A3FB-82A908A2243F}" type="datetimeFigureOut">
              <a:rPr lang="en-US" smtClean="0"/>
              <a:t>1/11/2021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8955C22-955C-430A-B5D3-5DA60110BFE7}" type="slidenum">
              <a:rPr lang="en-US" smtClean="0"/>
              <a:t>‹#›</a:t>
            </a:fld>
            <a:endParaRPr lang="en-US" dirty="0"/>
          </a:p>
        </p:txBody>
      </p:sp>
    </p:spTree>
    <p:extLst>
      <p:ext uri="{BB962C8B-B14F-4D97-AF65-F5344CB8AC3E}">
        <p14:creationId xmlns:p14="http://schemas.microsoft.com/office/powerpoint/2010/main" val="1641063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A1A1008-093B-4751-A3FB-82A908A2243F}" type="datetimeFigureOut">
              <a:rPr lang="en-US" smtClean="0"/>
              <a:t>1/11/2021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8955C22-955C-430A-B5D3-5DA60110BFE7}" type="slidenum">
              <a:rPr lang="en-US" smtClean="0"/>
              <a:t>‹#›</a:t>
            </a:fld>
            <a:endParaRPr lang="en-US" dirty="0"/>
          </a:p>
        </p:txBody>
      </p:sp>
    </p:spTree>
    <p:extLst>
      <p:ext uri="{BB962C8B-B14F-4D97-AF65-F5344CB8AC3E}">
        <p14:creationId xmlns:p14="http://schemas.microsoft.com/office/powerpoint/2010/main" val="2743297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A1A1008-093B-4751-A3FB-82A908A2243F}" type="datetimeFigureOut">
              <a:rPr lang="en-US" smtClean="0"/>
              <a:t>1/11/2021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58955C22-955C-430A-B5D3-5DA60110BFE7}" type="slidenum">
              <a:rPr lang="en-US" smtClean="0"/>
              <a:t>‹#›</a:t>
            </a:fld>
            <a:endParaRPr lang="en-US" dirty="0"/>
          </a:p>
        </p:txBody>
      </p:sp>
    </p:spTree>
    <p:extLst>
      <p:ext uri="{BB962C8B-B14F-4D97-AF65-F5344CB8AC3E}">
        <p14:creationId xmlns:p14="http://schemas.microsoft.com/office/powerpoint/2010/main" val="260380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A1A1008-093B-4751-A3FB-82A908A2243F}" type="datetimeFigureOut">
              <a:rPr lang="en-US" smtClean="0"/>
              <a:t>1/11/2021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58955C22-955C-430A-B5D3-5DA60110BFE7}" type="slidenum">
              <a:rPr lang="en-US" smtClean="0"/>
              <a:t>‹#›</a:t>
            </a:fld>
            <a:endParaRPr lang="en-US" dirty="0"/>
          </a:p>
        </p:txBody>
      </p:sp>
    </p:spTree>
    <p:extLst>
      <p:ext uri="{BB962C8B-B14F-4D97-AF65-F5344CB8AC3E}">
        <p14:creationId xmlns:p14="http://schemas.microsoft.com/office/powerpoint/2010/main" val="2651471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A1A1008-093B-4751-A3FB-82A908A2243F}" type="datetimeFigureOut">
              <a:rPr lang="en-US" smtClean="0"/>
              <a:t>1/11/2021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58955C22-955C-430A-B5D3-5DA60110BFE7}" type="slidenum">
              <a:rPr lang="en-US" smtClean="0"/>
              <a:t>‹#›</a:t>
            </a:fld>
            <a:endParaRPr lang="en-US" dirty="0"/>
          </a:p>
        </p:txBody>
      </p:sp>
    </p:spTree>
    <p:extLst>
      <p:ext uri="{BB962C8B-B14F-4D97-AF65-F5344CB8AC3E}">
        <p14:creationId xmlns:p14="http://schemas.microsoft.com/office/powerpoint/2010/main" val="7632255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1A1008-093B-4751-A3FB-82A908A2243F}" type="datetimeFigureOut">
              <a:rPr lang="en-US" smtClean="0"/>
              <a:t>1/11/2021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58955C22-955C-430A-B5D3-5DA60110BFE7}" type="slidenum">
              <a:rPr lang="en-US" smtClean="0"/>
              <a:t>‹#›</a:t>
            </a:fld>
            <a:endParaRPr lang="en-US" dirty="0"/>
          </a:p>
        </p:txBody>
      </p:sp>
    </p:spTree>
    <p:extLst>
      <p:ext uri="{BB962C8B-B14F-4D97-AF65-F5344CB8AC3E}">
        <p14:creationId xmlns:p14="http://schemas.microsoft.com/office/powerpoint/2010/main" val="3507337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A1A1008-093B-4751-A3FB-82A908A2243F}" type="datetimeFigureOut">
              <a:rPr lang="en-US" smtClean="0"/>
              <a:t>1/11/2021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8955C22-955C-430A-B5D3-5DA60110BFE7}" type="slidenum">
              <a:rPr lang="en-US" smtClean="0"/>
              <a:t>‹#›</a:t>
            </a:fld>
            <a:endParaRPr lang="en-US" dirty="0"/>
          </a:p>
        </p:txBody>
      </p:sp>
    </p:spTree>
    <p:extLst>
      <p:ext uri="{BB962C8B-B14F-4D97-AF65-F5344CB8AC3E}">
        <p14:creationId xmlns:p14="http://schemas.microsoft.com/office/powerpoint/2010/main" val="117170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A1A1008-093B-4751-A3FB-82A908A2243F}" type="datetimeFigureOut">
              <a:rPr lang="en-US" smtClean="0"/>
              <a:t>1/11/2021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8955C22-955C-430A-B5D3-5DA60110BFE7}" type="slidenum">
              <a:rPr lang="en-US" smtClean="0"/>
              <a:t>‹#›</a:t>
            </a:fld>
            <a:endParaRPr lang="en-US" dirty="0"/>
          </a:p>
        </p:txBody>
      </p:sp>
    </p:spTree>
    <p:extLst>
      <p:ext uri="{BB962C8B-B14F-4D97-AF65-F5344CB8AC3E}">
        <p14:creationId xmlns:p14="http://schemas.microsoft.com/office/powerpoint/2010/main" val="2848373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A1A1008-093B-4751-A3FB-82A908A2243F}" type="datetimeFigureOut">
              <a:rPr lang="en-US" smtClean="0"/>
              <a:t>1/11/2021</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58955C22-955C-430A-B5D3-5DA60110BFE7}" type="slidenum">
              <a:rPr lang="en-US" smtClean="0"/>
              <a:t>‹#›</a:t>
            </a:fld>
            <a:endParaRPr lang="en-US" dirty="0"/>
          </a:p>
        </p:txBody>
      </p:sp>
    </p:spTree>
    <p:extLst>
      <p:ext uri="{BB962C8B-B14F-4D97-AF65-F5344CB8AC3E}">
        <p14:creationId xmlns:p14="http://schemas.microsoft.com/office/powerpoint/2010/main" val="175370781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41.JP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JPG"/></Relationships>
</file>

<file path=ppt/slides/_rels/slide42.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7.JPG"/></Relationships>
</file>

<file path=ppt/slides/_rels/slide51.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5" Type="http://schemas.openxmlformats.org/officeDocument/2006/relationships/image" Target="../media/image64.png"/><Relationship Id="rId4" Type="http://schemas.openxmlformats.org/officeDocument/2006/relationships/image" Target="../media/image63.png"/></Relationships>
</file>

<file path=ppt/slides/_rels/slide54.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image" Target="../media/image65.JPG"/><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D21FB-F1F0-4939-A716-678B39144043}"/>
              </a:ext>
            </a:extLst>
          </p:cNvPr>
          <p:cNvSpPr>
            <a:spLocks noGrp="1"/>
          </p:cNvSpPr>
          <p:nvPr>
            <p:ph type="ctrTitle"/>
          </p:nvPr>
        </p:nvSpPr>
        <p:spPr/>
        <p:txBody>
          <a:bodyPr>
            <a:normAutofit fontScale="90000"/>
          </a:bodyPr>
          <a:lstStyle/>
          <a:p>
            <a:r>
              <a:rPr lang="en-GB" sz="3600" b="1" dirty="0">
                <a:latin typeface="Times New Roman" panose="02020603050405020304" pitchFamily="18" charset="0"/>
                <a:cs typeface="Times New Roman" panose="02020603050405020304" pitchFamily="18" charset="0"/>
              </a:rPr>
              <a:t>Structural Re-design Of Qeresh Building</a:t>
            </a:r>
            <a:br>
              <a:rPr lang="en-GB" sz="3600" b="1" dirty="0">
                <a:latin typeface="Times New Roman" panose="02020603050405020304" pitchFamily="18" charset="0"/>
                <a:cs typeface="Times New Roman" panose="02020603050405020304" pitchFamily="18" charset="0"/>
              </a:rPr>
            </a:br>
            <a:br>
              <a:rPr lang="en-GB" sz="3600" b="1" dirty="0">
                <a:latin typeface="Times New Roman" panose="02020603050405020304" pitchFamily="18" charset="0"/>
                <a:cs typeface="Times New Roman" panose="02020603050405020304" pitchFamily="18" charset="0"/>
              </a:rPr>
            </a:br>
            <a:br>
              <a:rPr lang="en-GB" sz="3600" b="1" dirty="0">
                <a:latin typeface="Times New Roman" panose="02020603050405020304" pitchFamily="18" charset="0"/>
                <a:cs typeface="Times New Roman" panose="02020603050405020304" pitchFamily="18" charset="0"/>
              </a:rPr>
            </a:br>
            <a:r>
              <a:rPr lang="en-GB" sz="1400" b="1" dirty="0">
                <a:latin typeface="Times New Roman" panose="02020603050405020304" pitchFamily="18" charset="0"/>
                <a:cs typeface="Times New Roman" panose="02020603050405020304" pitchFamily="18" charset="0"/>
              </a:rPr>
              <a:t>prepared by:</a:t>
            </a:r>
            <a:br>
              <a:rPr lang="en-GB" sz="3600" b="1" dirty="0">
                <a:latin typeface="Times New Roman" panose="02020603050405020304" pitchFamily="18" charset="0"/>
                <a:cs typeface="Times New Roman" panose="02020603050405020304" pitchFamily="18" charset="0"/>
              </a:rPr>
            </a:br>
            <a:r>
              <a:rPr lang="en-GB" sz="1400" b="1" dirty="0">
                <a:latin typeface="Times New Roman" panose="02020603050405020304" pitchFamily="18" charset="0"/>
                <a:cs typeface="Times New Roman" panose="02020603050405020304" pitchFamily="18" charset="0"/>
              </a:rPr>
              <a:t>1. Bashar Hanoun-11642318</a:t>
            </a:r>
            <a:br>
              <a:rPr lang="en-GB" sz="3600" b="1" dirty="0">
                <a:latin typeface="Times New Roman" panose="02020603050405020304" pitchFamily="18" charset="0"/>
                <a:cs typeface="Times New Roman" panose="02020603050405020304" pitchFamily="18" charset="0"/>
              </a:rPr>
            </a:br>
            <a:r>
              <a:rPr lang="en-GB" sz="1400" b="1" dirty="0">
                <a:latin typeface="Times New Roman" panose="02020603050405020304" pitchFamily="18" charset="0"/>
                <a:cs typeface="Times New Roman" panose="02020603050405020304" pitchFamily="18" charset="0"/>
              </a:rPr>
              <a:t>2. Mohammed Samaneh-11642687</a:t>
            </a:r>
            <a:br>
              <a:rPr lang="en-GB" sz="1400" b="1" dirty="0">
                <a:latin typeface="Times New Roman" panose="02020603050405020304" pitchFamily="18" charset="0"/>
                <a:cs typeface="Times New Roman" panose="02020603050405020304" pitchFamily="18" charset="0"/>
              </a:rPr>
            </a:br>
            <a:r>
              <a:rPr lang="en-GB" sz="1400" b="1" dirty="0">
                <a:latin typeface="Times New Roman" panose="02020603050405020304" pitchFamily="18" charset="0"/>
                <a:cs typeface="Times New Roman" panose="02020603050405020304" pitchFamily="18" charset="0"/>
              </a:rPr>
              <a:t>3. Razan Sharqawi-11611668</a:t>
            </a:r>
            <a:endParaRPr lang="en-US" sz="3600" b="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815967B8-D4E4-4935-AA0D-660F9311CCF5}"/>
              </a:ext>
            </a:extLst>
          </p:cNvPr>
          <p:cNvSpPr>
            <a:spLocks noGrp="1"/>
          </p:cNvSpPr>
          <p:nvPr>
            <p:ph type="subTitle" idx="1"/>
          </p:nvPr>
        </p:nvSpPr>
        <p:spPr/>
        <p:txBody>
          <a:bodyPr/>
          <a:lstStyle/>
          <a:p>
            <a:r>
              <a:rPr lang="en-GB" b="1" dirty="0">
                <a:solidFill>
                  <a:schemeClr val="tx1"/>
                </a:solidFill>
              </a:rPr>
              <a:t>Under supervision of: Dr. Riyad Abdel-karim awad</a:t>
            </a:r>
            <a:endParaRPr lang="en-US" b="1" dirty="0">
              <a:solidFill>
                <a:schemeClr val="tx1"/>
              </a:solidFill>
            </a:endParaRPr>
          </a:p>
        </p:txBody>
      </p:sp>
    </p:spTree>
    <p:extLst>
      <p:ext uri="{BB962C8B-B14F-4D97-AF65-F5344CB8AC3E}">
        <p14:creationId xmlns:p14="http://schemas.microsoft.com/office/powerpoint/2010/main" val="38758090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85105C4-7E57-4E3B-93E1-AED2EDADF0F0}"/>
                  </a:ext>
                </a:extLst>
              </p:cNvPr>
              <p:cNvSpPr>
                <a:spLocks noGrp="1"/>
              </p:cNvSpPr>
              <p:nvPr>
                <p:ph idx="1"/>
              </p:nvPr>
            </p:nvSpPr>
            <p:spPr>
              <a:xfrm>
                <a:off x="1622729" y="457200"/>
                <a:ext cx="8946541" cy="5800530"/>
              </a:xfrm>
            </p:spPr>
            <p:txBody>
              <a:bodyPr/>
              <a:lstStyle/>
              <a:p>
                <a:pPr marL="0" indent="0">
                  <a:buNone/>
                </a:pPr>
                <a:endPar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en-US" b="1" dirty="0">
                    <a:solidFill>
                      <a:schemeClr val="tx1"/>
                    </a:solidFill>
                    <a:latin typeface="Times New Roman" panose="02020603050405020304" pitchFamily="18" charset="0"/>
                    <a:cs typeface="Times New Roman" panose="02020603050405020304" pitchFamily="18" charset="0"/>
                  </a:rPr>
                  <a:t>Site class: </a:t>
                </a: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 type of the soil in the site is rock and the soil site class is assumed to be D </a:t>
                </a:r>
              </a:p>
              <a:p>
                <a:r>
                  <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Seismic response coefficients (</a:t>
                </a:r>
                <a14:m>
                  <m:oMath xmlns:m="http://schemas.openxmlformats.org/officeDocument/2006/math">
                    <m:r>
                      <a:rPr lang="en-US" sz="18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𝑪𝒗</m:t>
                    </m:r>
                  </m:oMath>
                </a14:m>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and </a:t>
                </a:r>
                <a14:m>
                  <m:oMath xmlns:m="http://schemas.openxmlformats.org/officeDocument/2006/math">
                    <m:r>
                      <a:rPr lang="en-US" b="1" i="1" smtClean="0">
                        <a:solidFill>
                          <a:schemeClr val="tx1"/>
                        </a:solidFill>
                        <a:latin typeface="Cambria Math" panose="02040503050406030204" pitchFamily="18" charset="0"/>
                      </a:rPr>
                      <m:t>𝑪</m:t>
                    </m:r>
                    <m:r>
                      <a:rPr lang="en-GB" b="1" i="1" smtClean="0">
                        <a:solidFill>
                          <a:schemeClr val="tx1"/>
                        </a:solidFill>
                        <a:latin typeface="Cambria Math" panose="02040503050406030204" pitchFamily="18" charset="0"/>
                      </a:rPr>
                      <m:t>𝒂</m:t>
                    </m:r>
                  </m:oMath>
                </a14:m>
                <a:r>
                  <a:rPr lang="en-US" b="1" dirty="0">
                    <a:solidFill>
                      <a:schemeClr val="tx1"/>
                    </a:solidFill>
                    <a:latin typeface="Times New Roman" panose="02020603050405020304" pitchFamily="18" charset="0"/>
                    <a:cs typeface="Times New Roman" panose="02020603050405020304" pitchFamily="18" charset="0"/>
                  </a:rPr>
                  <a:t>)</a:t>
                </a:r>
                <a:r>
                  <a:rPr lang="en-US"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From Tables: </a:t>
                </a:r>
              </a:p>
              <a:p>
                <a14:m>
                  <m:oMath xmlns:m="http://schemas.openxmlformats.org/officeDocument/2006/math">
                    <m:r>
                      <a:rPr lang="en-US" b="1" i="1" smtClean="0">
                        <a:latin typeface="Cambria Math" panose="02040503050406030204" pitchFamily="18" charset="0"/>
                      </a:rPr>
                      <m:t>𝑪𝒂</m:t>
                    </m:r>
                    <m:r>
                      <a:rPr lang="en-US" b="1" i="1" smtClean="0">
                        <a:latin typeface="Cambria Math" panose="02040503050406030204" pitchFamily="18" charset="0"/>
                      </a:rPr>
                      <m:t>=</m:t>
                    </m:r>
                    <m:r>
                      <a:rPr lang="en-US" b="1" i="1" smtClean="0">
                        <a:latin typeface="Cambria Math" panose="02040503050406030204" pitchFamily="18" charset="0"/>
                      </a:rPr>
                      <m:t>𝟎</m:t>
                    </m:r>
                    <m:r>
                      <a:rPr lang="en-US" b="1" i="1" smtClean="0">
                        <a:latin typeface="Cambria Math" panose="02040503050406030204" pitchFamily="18" charset="0"/>
                      </a:rPr>
                      <m:t>.</m:t>
                    </m:r>
                    <m:r>
                      <a:rPr lang="en-US" b="1" i="1" smtClean="0">
                        <a:latin typeface="Cambria Math" panose="02040503050406030204" pitchFamily="18" charset="0"/>
                      </a:rPr>
                      <m:t>𝟐𝟖</m:t>
                    </m:r>
                  </m:oMath>
                </a14:m>
                <a:endParaRPr lang="en-US" b="1" dirty="0">
                  <a:latin typeface="Times New Roman" panose="02020603050405020304" pitchFamily="18" charset="0"/>
                  <a:cs typeface="Times New Roman" panose="02020603050405020304" pitchFamily="18" charset="0"/>
                </a:endParaRPr>
              </a:p>
              <a:p>
                <a14:m>
                  <m:oMath xmlns:m="http://schemas.openxmlformats.org/officeDocument/2006/math">
                    <m:r>
                      <a:rPr lang="en-US" b="1" i="1" smtClean="0">
                        <a:latin typeface="Cambria Math" panose="02040503050406030204" pitchFamily="18" charset="0"/>
                      </a:rPr>
                      <m:t>𝑪𝒗</m:t>
                    </m:r>
                    <m:r>
                      <a:rPr lang="en-US" b="1" i="1" smtClean="0">
                        <a:latin typeface="Cambria Math" panose="02040503050406030204" pitchFamily="18" charset="0"/>
                      </a:rPr>
                      <m:t>= </m:t>
                    </m:r>
                  </m:oMath>
                </a14:m>
                <a:r>
                  <a:rPr lang="en-US" b="1" dirty="0">
                    <a:latin typeface="Times New Roman" panose="02020603050405020304" pitchFamily="18" charset="0"/>
                    <a:cs typeface="Times New Roman" panose="02020603050405020304" pitchFamily="18" charset="0"/>
                  </a:rPr>
                  <a:t>0.4</a:t>
                </a:r>
              </a:p>
              <a:p>
                <a:pPr marL="0" indent="0">
                  <a:buNone/>
                </a:pPr>
                <a:endParaRPr lang="en-US" sz="2400" b="1" dirty="0">
                  <a:solidFill>
                    <a:schemeClr val="tx1"/>
                  </a:solidFill>
                  <a:latin typeface="Times New Roman" panose="02020603050405020304" pitchFamily="18" charset="0"/>
                  <a:cs typeface="Times New Roman" panose="02020603050405020304" pitchFamily="18" charset="0"/>
                </a:endParaRPr>
              </a:p>
            </p:txBody>
          </p:sp>
        </mc:Choice>
        <mc:Fallback>
          <p:sp>
            <p:nvSpPr>
              <p:cNvPr id="3" name="Content Placeholder 2">
                <a:extLst>
                  <a:ext uri="{FF2B5EF4-FFF2-40B4-BE49-F238E27FC236}">
                    <a16:creationId xmlns:a16="http://schemas.microsoft.com/office/drawing/2014/main" id="{E85105C4-7E57-4E3B-93E1-AED2EDADF0F0}"/>
                  </a:ext>
                </a:extLst>
              </p:cNvPr>
              <p:cNvSpPr>
                <a:spLocks noGrp="1" noRot="1" noChangeAspect="1" noMove="1" noResize="1" noEditPoints="1" noAdjustHandles="1" noChangeArrowheads="1" noChangeShapeType="1" noTextEdit="1"/>
              </p:cNvSpPr>
              <p:nvPr>
                <p:ph idx="1"/>
              </p:nvPr>
            </p:nvSpPr>
            <p:spPr>
              <a:xfrm>
                <a:off x="1622729" y="457200"/>
                <a:ext cx="8946541" cy="5800530"/>
              </a:xfrm>
              <a:blipFill>
                <a:blip r:embed="rId2"/>
                <a:stretch>
                  <a:fillRect l="-545"/>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061E8AB0-BA89-464D-B8C8-CFC9C98A9A7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331806" y="1922450"/>
            <a:ext cx="5715000" cy="1856105"/>
          </a:xfrm>
          <a:prstGeom prst="rect">
            <a:avLst/>
          </a:prstGeom>
          <a:noFill/>
          <a:ln>
            <a:noFill/>
          </a:ln>
        </p:spPr>
      </p:pic>
      <p:pic>
        <p:nvPicPr>
          <p:cNvPr id="5" name="Picture 4">
            <a:extLst>
              <a:ext uri="{FF2B5EF4-FFF2-40B4-BE49-F238E27FC236}">
                <a16:creationId xmlns:a16="http://schemas.microsoft.com/office/drawing/2014/main" id="{EC97BB7B-10E8-4FCA-A31E-8F2D98DC518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331806" y="3870805"/>
            <a:ext cx="5730240" cy="1691640"/>
          </a:xfrm>
          <a:prstGeom prst="rect">
            <a:avLst/>
          </a:prstGeom>
          <a:noFill/>
          <a:ln>
            <a:noFill/>
          </a:ln>
        </p:spPr>
      </p:pic>
    </p:spTree>
    <p:extLst>
      <p:ext uri="{BB962C8B-B14F-4D97-AF65-F5344CB8AC3E}">
        <p14:creationId xmlns:p14="http://schemas.microsoft.com/office/powerpoint/2010/main" val="1414928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EF2E644-8DB1-481B-A4ED-A7B373BEB497}"/>
                  </a:ext>
                </a:extLst>
              </p:cNvPr>
              <p:cNvSpPr>
                <a:spLocks noGrp="1"/>
              </p:cNvSpPr>
              <p:nvPr>
                <p:ph idx="1"/>
              </p:nvPr>
            </p:nvSpPr>
            <p:spPr>
              <a:xfrm>
                <a:off x="2185663" y="626706"/>
                <a:ext cx="8946541" cy="5604587"/>
              </a:xfrm>
            </p:spPr>
            <p:txBody>
              <a:bodyPr>
                <a:normAutofit/>
              </a:bodyPr>
              <a:lstStyle/>
              <a:p>
                <a:pPr marL="0" indent="0">
                  <a:lnSpc>
                    <a:spcPct val="150000"/>
                  </a:lnSpc>
                  <a:buNone/>
                </a:pPr>
                <a:r>
                  <a:rPr lang="en-US" sz="1800" b="1" dirty="0">
                    <a:solidFill>
                      <a:schemeClr val="tx1"/>
                    </a:solidFill>
                    <a:effectLst/>
                    <a:latin typeface="Calibri Light" panose="020F0302020204030204" pitchFamily="34" charset="0"/>
                    <a:ea typeface="Times New Roman" panose="02020603050405020304" pitchFamily="18" charset="0"/>
                    <a:cs typeface="Calibri Light" panose="020F0302020204030204" pitchFamily="34" charset="0"/>
                  </a:rPr>
                  <a:t>Configuration Requirements: </a:t>
                </a: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this project will use response spectrum analysis method.</a:t>
                </a:r>
              </a:p>
              <a:p>
                <a:pPr>
                  <a:buAutoNum type="arabicPeriod"/>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redundancy factor </a:t>
                </a:r>
                <a14:m>
                  <m:oMath xmlns:m="http://schemas.openxmlformats.org/officeDocument/2006/math">
                    <m:r>
                      <a:rPr lang="en-US" sz="1800" b="1" i="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1" i="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𝛒</m:t>
                    </m:r>
                    <m:r>
                      <a:rPr lang="en-US" sz="1800" b="1" i="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  from 1 to 1.5 (use 1.3)</a:t>
                </a:r>
              </a:p>
              <a:p>
                <a:pPr>
                  <a:buFont typeface="Wingdings 3" charset="2"/>
                  <a:buAutoNum type="arabicPeriod"/>
                </a:pPr>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Importance Factor </a:t>
                </a:r>
                <a14:m>
                  <m:oMath xmlns:m="http://schemas.openxmlformats.org/officeDocument/2006/math">
                    <m:sSub>
                      <m:sSub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𝑰</m:t>
                        </m:r>
                      </m:e>
                      <m:sub>
                        <m:r>
                          <a:rPr lang="en-US"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𝒆</m:t>
                        </m:r>
                      </m:sub>
                    </m:sSub>
                  </m:oMath>
                </a14:m>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1</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457200">
                  <a:buFont typeface="Wingdings 3" charset="2"/>
                  <a:buAutoNum type="arabicPeriod"/>
                </a:pPr>
                <a:r>
                  <a:rPr lang="en-US" sz="1800" b="1" u="none" strike="noStrike" kern="0" spc="0" dirty="0">
                    <a:ln>
                      <a:noFill/>
                    </a:ln>
                    <a:solidFill>
                      <a:schemeClr val="tx1"/>
                    </a:solidFill>
                    <a:effectLst>
                      <a:glow>
                        <a:srgbClr val="000000"/>
                      </a:glow>
                      <a:outerShdw sx="0" sy="0">
                        <a:srgbClr val="000000"/>
                      </a:outerShd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t>Direction of applying seismic load: </a:t>
                </a: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In this project, the principle that has been adopted of the model is to take 100 percent of the ground motion in the critical direction and 30 percent of the ground motion in the perpendicular, horizontal direction.</a:t>
                </a:r>
              </a:p>
              <a:p>
                <a:pPr marL="0" indent="0">
                  <a:lnSpc>
                    <a:spcPct val="150000"/>
                  </a:lnSpc>
                  <a:buNone/>
                </a:pPr>
                <a:endParaRPr lang="en-US" sz="1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50000"/>
                  </a:lnSpc>
                  <a:buNone/>
                </a:pPr>
                <a:endParaRPr lang="en-US"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50000"/>
                  </a:lnSpc>
                  <a:buNone/>
                </a:pPr>
                <a:endParaRPr lang="en-US" sz="2400" dirty="0">
                  <a:solidFill>
                    <a:schemeClr val="tx1"/>
                  </a:solidFill>
                </a:endParaRPr>
              </a:p>
            </p:txBody>
          </p:sp>
        </mc:Choice>
        <mc:Fallback>
          <p:sp>
            <p:nvSpPr>
              <p:cNvPr id="3" name="Content Placeholder 2">
                <a:extLst>
                  <a:ext uri="{FF2B5EF4-FFF2-40B4-BE49-F238E27FC236}">
                    <a16:creationId xmlns:a16="http://schemas.microsoft.com/office/drawing/2014/main" id="{4EF2E644-8DB1-481B-A4ED-A7B373BEB497}"/>
                  </a:ext>
                </a:extLst>
              </p:cNvPr>
              <p:cNvSpPr>
                <a:spLocks noGrp="1" noRot="1" noChangeAspect="1" noMove="1" noResize="1" noEditPoints="1" noAdjustHandles="1" noChangeArrowheads="1" noChangeShapeType="1" noTextEdit="1"/>
              </p:cNvSpPr>
              <p:nvPr>
                <p:ph idx="1"/>
              </p:nvPr>
            </p:nvSpPr>
            <p:spPr>
              <a:xfrm>
                <a:off x="2185663" y="626706"/>
                <a:ext cx="8946541" cy="5604587"/>
              </a:xfrm>
              <a:blipFill>
                <a:blip r:embed="rId2"/>
                <a:stretch>
                  <a:fillRect l="-613"/>
                </a:stretch>
              </a:blipFill>
            </p:spPr>
            <p:txBody>
              <a:bodyPr/>
              <a:lstStyle/>
              <a:p>
                <a:r>
                  <a:rPr lang="en-US">
                    <a:noFill/>
                  </a:rPr>
                  <a:t> </a:t>
                </a:r>
              </a:p>
            </p:txBody>
          </p:sp>
        </mc:Fallback>
      </mc:AlternateContent>
    </p:spTree>
    <p:extLst>
      <p:ext uri="{BB962C8B-B14F-4D97-AF65-F5344CB8AC3E}">
        <p14:creationId xmlns:p14="http://schemas.microsoft.com/office/powerpoint/2010/main" val="1018902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84227-475A-41F9-A3CA-D7FA7D88A20F}"/>
              </a:ext>
            </a:extLst>
          </p:cNvPr>
          <p:cNvSpPr>
            <a:spLocks noGrp="1"/>
          </p:cNvSpPr>
          <p:nvPr>
            <p:ph type="title"/>
          </p:nvPr>
        </p:nvSpPr>
        <p:spPr/>
        <p:txBody>
          <a:bodyPr/>
          <a:lstStyle/>
          <a:p>
            <a:r>
              <a:rPr lang="en-GB" dirty="0"/>
              <a:t>Load combinations</a:t>
            </a:r>
            <a:endParaRPr lang="en-US" dirty="0"/>
          </a:p>
        </p:txBody>
      </p:sp>
      <p:sp>
        <p:nvSpPr>
          <p:cNvPr id="3" name="Content Placeholder 2">
            <a:extLst>
              <a:ext uri="{FF2B5EF4-FFF2-40B4-BE49-F238E27FC236}">
                <a16:creationId xmlns:a16="http://schemas.microsoft.com/office/drawing/2014/main" id="{A5587B98-8A40-49CC-8455-8B57C4FAB8A3}"/>
              </a:ext>
            </a:extLst>
          </p:cNvPr>
          <p:cNvSpPr>
            <a:spLocks noGrp="1"/>
          </p:cNvSpPr>
          <p:nvPr>
            <p:ph idx="1"/>
          </p:nvPr>
        </p:nvSpPr>
        <p:spPr/>
        <p:txBody>
          <a:bodyPr/>
          <a:lstStyle/>
          <a:p>
            <a:pPr marL="0" indent="0">
              <a:buNone/>
            </a:pPr>
            <a:r>
              <a:rPr lang="en-GB" dirty="0">
                <a:latin typeface="Times New Roman" panose="02020603050405020304" pitchFamily="18" charset="0"/>
                <a:cs typeface="Times New Roman" panose="02020603050405020304" pitchFamily="18" charset="0"/>
              </a:rPr>
              <a:t>Service load combinations:                                 </a:t>
            </a:r>
            <a:r>
              <a:rPr lang="en-US" sz="1800" b="1" u="none" strike="noStrike" kern="0" spc="0" dirty="0">
                <a:ln>
                  <a:noFill/>
                </a:ln>
                <a:effectLst>
                  <a:glow>
                    <a:srgbClr val="000000"/>
                  </a:glow>
                  <a:outerShdw sx="0" sy="0">
                    <a:srgbClr val="000000"/>
                  </a:outerShd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t>Ultimate load combinations:</a:t>
            </a:r>
          </a:p>
          <a:p>
            <a:pPr marL="0" indent="0">
              <a:buNone/>
            </a:pPr>
            <a:r>
              <a:rPr lang="en-GB" dirty="0">
                <a:solidFill>
                  <a:schemeClr val="tx1"/>
                </a:solidFill>
              </a:rPr>
              <a:t>                               </a:t>
            </a:r>
          </a:p>
          <a:p>
            <a:pPr marL="0" indent="0">
              <a:buNone/>
            </a:pPr>
            <a:endParaRPr lang="en-US" sz="1800" dirty="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BB5F7797-040B-4FBC-9034-60209CA5DC8E}"/>
              </a:ext>
            </a:extLst>
          </p:cNvPr>
          <p:cNvPicPr>
            <a:picLocks noChangeAspect="1"/>
          </p:cNvPicPr>
          <p:nvPr/>
        </p:nvPicPr>
        <p:blipFill>
          <a:blip r:embed="rId2"/>
          <a:stretch>
            <a:fillRect/>
          </a:stretch>
        </p:blipFill>
        <p:spPr>
          <a:xfrm>
            <a:off x="502344" y="2572201"/>
            <a:ext cx="5719572" cy="2292096"/>
          </a:xfrm>
          <a:prstGeom prst="rect">
            <a:avLst/>
          </a:prstGeom>
        </p:spPr>
      </p:pic>
      <p:cxnSp>
        <p:nvCxnSpPr>
          <p:cNvPr id="7" name="Straight Connector 6">
            <a:extLst>
              <a:ext uri="{FF2B5EF4-FFF2-40B4-BE49-F238E27FC236}">
                <a16:creationId xmlns:a16="http://schemas.microsoft.com/office/drawing/2014/main" id="{60003792-00E7-4269-9AA2-01A6AD163022}"/>
              </a:ext>
            </a:extLst>
          </p:cNvPr>
          <p:cNvCxnSpPr>
            <a:cxnSpLocks/>
            <a:stCxn id="3" idx="0"/>
          </p:cNvCxnSpPr>
          <p:nvPr/>
        </p:nvCxnSpPr>
        <p:spPr>
          <a:xfrm flipH="1">
            <a:off x="5576582" y="2052918"/>
            <a:ext cx="1" cy="2892306"/>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36D75579-610C-4E98-9108-44BB43CD9AAC}"/>
              </a:ext>
            </a:extLst>
          </p:cNvPr>
          <p:cNvPicPr>
            <a:picLocks noChangeAspect="1"/>
          </p:cNvPicPr>
          <p:nvPr/>
        </p:nvPicPr>
        <p:blipFill>
          <a:blip r:embed="rId3"/>
          <a:stretch>
            <a:fillRect/>
          </a:stretch>
        </p:blipFill>
        <p:spPr>
          <a:xfrm>
            <a:off x="5369116" y="2611903"/>
            <a:ext cx="5719572" cy="1528572"/>
          </a:xfrm>
          <a:prstGeom prst="rect">
            <a:avLst/>
          </a:prstGeom>
        </p:spPr>
      </p:pic>
    </p:spTree>
    <p:extLst>
      <p:ext uri="{BB962C8B-B14F-4D97-AF65-F5344CB8AC3E}">
        <p14:creationId xmlns:p14="http://schemas.microsoft.com/office/powerpoint/2010/main" val="40080201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B1439-87DC-4269-AD0B-BC2298275081}"/>
              </a:ext>
            </a:extLst>
          </p:cNvPr>
          <p:cNvSpPr>
            <a:spLocks noGrp="1"/>
          </p:cNvSpPr>
          <p:nvPr>
            <p:ph type="title"/>
          </p:nvPr>
        </p:nvSpPr>
        <p:spPr>
          <a:xfrm>
            <a:off x="2592925" y="624110"/>
            <a:ext cx="8911687" cy="740228"/>
          </a:xfrm>
        </p:spPr>
        <p:txBody>
          <a:bodyPr>
            <a:normAutofit fontScale="90000"/>
          </a:bodyPr>
          <a:lstStyle/>
          <a:p>
            <a:r>
              <a:rPr lang="en-US" sz="4000" u="none" strike="noStrike" kern="0" cap="all" spc="0" dirty="0">
                <a:ln>
                  <a:noFill/>
                </a:ln>
                <a:solidFill>
                  <a:schemeClr val="tx1"/>
                </a:solidFill>
                <a:effectLst>
                  <a:glow>
                    <a:srgbClr val="000000"/>
                  </a:glo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t>preliminary design</a:t>
            </a:r>
            <a:br>
              <a:rPr lang="en-US" sz="4000" u="none" strike="noStrike" kern="0" cap="all" spc="0" dirty="0">
                <a:ln>
                  <a:noFill/>
                </a:ln>
                <a:solidFill>
                  <a:schemeClr val="tx1"/>
                </a:solidFill>
                <a:effectLst>
                  <a:glow>
                    <a:srgbClr val="000000"/>
                  </a:glo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br>
            <a:endParaRPr lang="en-US" sz="4000" dirty="0">
              <a:solidFill>
                <a:schemeClr val="tx1"/>
              </a:solidFill>
              <a:effectLst>
                <a:glow>
                  <a:srgbClr val="000000"/>
                </a:glow>
                <a:reflection stA="0" endPos="0" fadeDir="0" sx="0" sy="0"/>
              </a:effectLst>
            </a:endParaRPr>
          </a:p>
        </p:txBody>
      </p:sp>
      <p:sp>
        <p:nvSpPr>
          <p:cNvPr id="4" name="Title 1">
            <a:extLst>
              <a:ext uri="{FF2B5EF4-FFF2-40B4-BE49-F238E27FC236}">
                <a16:creationId xmlns:a16="http://schemas.microsoft.com/office/drawing/2014/main" id="{D104B0DD-9CE3-485E-BA05-A3B0A44FBDC9}"/>
              </a:ext>
            </a:extLst>
          </p:cNvPr>
          <p:cNvSpPr txBox="1">
            <a:spLocks/>
          </p:cNvSpPr>
          <p:nvPr/>
        </p:nvSpPr>
        <p:spPr>
          <a:xfrm>
            <a:off x="1718958" y="1364338"/>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Lateral and Gravity forces resisting systems</a:t>
            </a:r>
            <a:endParaRPr lang="en-US" dirty="0"/>
          </a:p>
        </p:txBody>
      </p:sp>
      <p:sp>
        <p:nvSpPr>
          <p:cNvPr id="5" name="Content Placeholder 2">
            <a:extLst>
              <a:ext uri="{FF2B5EF4-FFF2-40B4-BE49-F238E27FC236}">
                <a16:creationId xmlns:a16="http://schemas.microsoft.com/office/drawing/2014/main" id="{82EFCBD0-413A-4DE3-BEA0-85C363A03753}"/>
              </a:ext>
            </a:extLst>
          </p:cNvPr>
          <p:cNvSpPr>
            <a:spLocks noGrp="1"/>
          </p:cNvSpPr>
          <p:nvPr>
            <p:ph idx="1"/>
          </p:nvPr>
        </p:nvSpPr>
        <p:spPr>
          <a:xfrm>
            <a:off x="1718958" y="2645228"/>
            <a:ext cx="8915400" cy="3777622"/>
          </a:xfrm>
        </p:spPr>
        <p:txBody>
          <a:bodyPr>
            <a:normAutofit/>
          </a:bodyPr>
          <a:lstStyle/>
          <a:p>
            <a:pPr marL="342900" marR="0" lvl="0" indent="-342900" algn="just" rtl="0">
              <a:lnSpc>
                <a:spcPct val="150000"/>
              </a:lnSpc>
              <a:spcBef>
                <a:spcPts val="0"/>
              </a:spcBef>
              <a:spcAft>
                <a:spcPts val="600"/>
              </a:spcAft>
              <a:buFont typeface="Symbol" panose="05050102010706020507" pitchFamily="18" charset="2"/>
              <a:buChar char=""/>
            </a:pPr>
            <a:r>
              <a:rPr lang="en-US" b="1" dirty="0">
                <a:effectLst/>
                <a:latin typeface="Times New Roman" panose="02020603050405020304" pitchFamily="18" charset="0"/>
                <a:ea typeface="Calibri" panose="020F0502020204030204" pitchFamily="34" charset="0"/>
                <a:cs typeface="Times New Roman" panose="02020603050405020304" pitchFamily="18" charset="0"/>
              </a:rPr>
              <a:t>Foundations.</a:t>
            </a:r>
          </a:p>
          <a:p>
            <a:pPr marL="342900" marR="0" lvl="0" indent="-342900" algn="just">
              <a:lnSpc>
                <a:spcPct val="150000"/>
              </a:lnSpc>
              <a:spcBef>
                <a:spcPts val="0"/>
              </a:spcBef>
              <a:spcAft>
                <a:spcPts val="600"/>
              </a:spcAft>
              <a:buFont typeface="Symbol" panose="05050102010706020507" pitchFamily="18" charset="2"/>
              <a:buChar char=""/>
            </a:pPr>
            <a:r>
              <a:rPr lang="en-US" b="1" dirty="0">
                <a:effectLst/>
                <a:latin typeface="Times New Roman" panose="02020603050405020304" pitchFamily="18" charset="0"/>
                <a:ea typeface="Calibri" panose="020F0502020204030204" pitchFamily="34" charset="0"/>
                <a:cs typeface="Times New Roman" panose="02020603050405020304" pitchFamily="18" charset="0"/>
              </a:rPr>
              <a:t>Columns.</a:t>
            </a:r>
          </a:p>
          <a:p>
            <a:pPr marL="342900" marR="0" lvl="0" indent="-342900" algn="just">
              <a:lnSpc>
                <a:spcPct val="150000"/>
              </a:lnSpc>
              <a:spcBef>
                <a:spcPts val="0"/>
              </a:spcBef>
              <a:spcAft>
                <a:spcPts val="600"/>
              </a:spcAft>
              <a:buFont typeface="Symbol" panose="05050102010706020507" pitchFamily="18" charset="2"/>
              <a:buChar char=""/>
            </a:pPr>
            <a:r>
              <a:rPr lang="en-US" b="1" dirty="0">
                <a:effectLst/>
                <a:latin typeface="Times New Roman" panose="02020603050405020304" pitchFamily="18" charset="0"/>
                <a:ea typeface="Calibri" panose="020F0502020204030204" pitchFamily="34" charset="0"/>
                <a:cs typeface="Times New Roman" panose="02020603050405020304" pitchFamily="18" charset="0"/>
              </a:rPr>
              <a:t>Floor beams.</a:t>
            </a:r>
          </a:p>
          <a:p>
            <a:pPr marL="342900" marR="0" lvl="0" indent="-342900" algn="just">
              <a:lnSpc>
                <a:spcPct val="150000"/>
              </a:lnSpc>
              <a:spcBef>
                <a:spcPts val="0"/>
              </a:spcBef>
              <a:spcAft>
                <a:spcPts val="600"/>
              </a:spcAft>
              <a:buFont typeface="Symbol" panose="05050102010706020507" pitchFamily="18" charset="2"/>
              <a:buChar char=""/>
            </a:pPr>
            <a:r>
              <a:rPr lang="en-US" b="1" dirty="0">
                <a:effectLst/>
                <a:latin typeface="Times New Roman" panose="02020603050405020304" pitchFamily="18" charset="0"/>
                <a:ea typeface="Calibri" panose="020F0502020204030204" pitchFamily="34" charset="0"/>
                <a:cs typeface="Times New Roman" panose="02020603050405020304" pitchFamily="18" charset="0"/>
              </a:rPr>
              <a:t>Shear walls.</a:t>
            </a:r>
          </a:p>
          <a:p>
            <a:pPr marL="0" indent="0">
              <a:buNone/>
            </a:pPr>
            <a:endParaRPr lang="en-US" sz="2400" b="1" dirty="0"/>
          </a:p>
        </p:txBody>
      </p:sp>
    </p:spTree>
    <p:extLst>
      <p:ext uri="{BB962C8B-B14F-4D97-AF65-F5344CB8AC3E}">
        <p14:creationId xmlns:p14="http://schemas.microsoft.com/office/powerpoint/2010/main" val="35209729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532CEB-9E69-47B1-8941-8BF220D17FD8}"/>
              </a:ext>
            </a:extLst>
          </p:cNvPr>
          <p:cNvSpPr>
            <a:spLocks noGrp="1"/>
          </p:cNvSpPr>
          <p:nvPr>
            <p:ph type="title"/>
          </p:nvPr>
        </p:nvSpPr>
        <p:spPr/>
        <p:txBody>
          <a:bodyPr/>
          <a:lstStyle/>
          <a:p>
            <a:r>
              <a:rPr lang="en-GB" dirty="0"/>
              <a:t>Slab Structural System</a:t>
            </a:r>
            <a:endParaRPr lang="en-US" dirty="0"/>
          </a:p>
        </p:txBody>
      </p:sp>
      <p:sp>
        <p:nvSpPr>
          <p:cNvPr id="3" name="Content Placeholder 2">
            <a:extLst>
              <a:ext uri="{FF2B5EF4-FFF2-40B4-BE49-F238E27FC236}">
                <a16:creationId xmlns:a16="http://schemas.microsoft.com/office/drawing/2014/main" id="{33EA9AF9-4588-4E69-9769-43E54F9FC471}"/>
              </a:ext>
            </a:extLst>
          </p:cNvPr>
          <p:cNvSpPr>
            <a:spLocks noGrp="1"/>
          </p:cNvSpPr>
          <p:nvPr>
            <p:ph idx="1"/>
          </p:nvPr>
        </p:nvSpPr>
        <p:spPr/>
        <p:txBody>
          <a:bodyPr/>
          <a:lstStyle/>
          <a:p>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Solid slab</a:t>
            </a:r>
          </a:p>
          <a:p>
            <a:r>
              <a:rPr lang="en-US" sz="1800" b="1" dirty="0">
                <a:latin typeface="Times New Roman" panose="02020603050405020304" pitchFamily="18" charset="0"/>
                <a:ea typeface="Calibri" panose="020F0502020204030204" pitchFamily="34" charset="0"/>
                <a:cs typeface="Times New Roman" panose="02020603050405020304" pitchFamily="18" charset="0"/>
              </a:rPr>
              <a:t>Ribbed slab</a:t>
            </a:r>
          </a:p>
          <a:p>
            <a:pPr marL="0" indent="0">
              <a:buNone/>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Based on load transformation:</a:t>
            </a:r>
          </a:p>
          <a:p>
            <a:pPr marL="342900" marR="0" lvl="0" indent="-342900" algn="just" rtl="0">
              <a:lnSpc>
                <a:spcPct val="150000"/>
              </a:lnSpc>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One-Way Slab.</a:t>
            </a:r>
          </a:p>
          <a:p>
            <a:pPr marL="342900" marR="0" lvl="0" indent="-342900" algn="just">
              <a:lnSpc>
                <a:spcPct val="150000"/>
              </a:lnSpc>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Two-Way Slab. (used in the project)</a:t>
            </a:r>
          </a:p>
          <a:p>
            <a:pPr marL="0" indent="0">
              <a:buNone/>
            </a:pP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847798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561F9-58E5-423B-AD1D-30E76F8DF19A}"/>
              </a:ext>
            </a:extLst>
          </p:cNvPr>
          <p:cNvSpPr>
            <a:spLocks noGrp="1"/>
          </p:cNvSpPr>
          <p:nvPr>
            <p:ph type="title"/>
          </p:nvPr>
        </p:nvSpPr>
        <p:spPr/>
        <p:txBody>
          <a:bodyPr>
            <a:normAutofit fontScale="90000"/>
          </a:bodyPr>
          <a:lstStyle/>
          <a:p>
            <a:r>
              <a:rPr lang="en-US" sz="4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Preliminary dimensions of beams</a:t>
            </a:r>
            <a:br>
              <a:rPr lang="en-US" sz="4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en-US" sz="4000"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ACF20090-5654-46DE-A7A9-58EBE88D0098}"/>
                  </a:ext>
                </a:extLst>
              </p:cNvPr>
              <p:cNvSpPr>
                <a:spLocks noGrp="1"/>
              </p:cNvSpPr>
              <p:nvPr>
                <p:ph idx="1"/>
              </p:nvPr>
            </p:nvSpPr>
            <p:spPr>
              <a:xfrm>
                <a:off x="567950" y="2052918"/>
                <a:ext cx="10750084" cy="4553155"/>
              </a:xfrm>
            </p:spPr>
            <p:txBody>
              <a:bodyPr/>
              <a:lstStyle/>
              <a:p>
                <a:pPr marL="0" indent="0">
                  <a:buNone/>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Beams are classified according to their depths into two main categories which are:</a:t>
                </a:r>
              </a:p>
              <a:p>
                <a:pPr>
                  <a:buFont typeface="Arial" panose="020B0604020202020204" pitchFamily="34" charset="0"/>
                  <a:buChar char="•"/>
                </a:pPr>
                <a:r>
                  <a:rPr lang="en-US" sz="1800" b="1" dirty="0">
                    <a:solidFill>
                      <a:schemeClr val="tx1"/>
                    </a:solidFill>
                    <a:effectLst/>
                    <a:latin typeface="Times New Roman" panose="02020603050405020304" pitchFamily="18" charset="0"/>
                    <a:ea typeface="Calibri" panose="020F0502020204030204" pitchFamily="34" charset="0"/>
                  </a:rPr>
                  <a:t>Drop beams</a:t>
                </a:r>
              </a:p>
              <a:p>
                <a:pPr>
                  <a:buFont typeface="Arial" panose="020B0604020202020204" pitchFamily="34" charset="0"/>
                  <a:buChar char="•"/>
                </a:pPr>
                <a:r>
                  <a:rPr lang="en-US" sz="18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Hidden beams</a:t>
                </a:r>
              </a:p>
              <a:p>
                <a:pPr marL="0" indent="0">
                  <a:buNone/>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Where the width is </a:t>
                </a:r>
                <a14:m>
                  <m:oMath xmlns:m="http://schemas.openxmlformats.org/officeDocument/2006/math">
                    <m:sSub>
                      <m:sSubPr>
                        <m:ctrlPr>
                          <a:rPr lang="en-US" sz="1600" b="1" i="1" smtClean="0">
                            <a:solidFill>
                              <a:schemeClr val="tx1"/>
                            </a:solidFill>
                            <a:effectLst/>
                            <a:latin typeface="Cambria Math" panose="02040503050406030204" pitchFamily="18" charset="0"/>
                          </a:rPr>
                        </m:ctrlPr>
                      </m:sSubPr>
                      <m:e>
                        <m:r>
                          <a:rPr lang="en-US" sz="18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𝒃</m:t>
                        </m:r>
                      </m:e>
                      <m:sub>
                        <m:r>
                          <a:rPr lang="en-US" sz="18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𝒘</m:t>
                        </m:r>
                      </m:sub>
                    </m:sSub>
                    <m:r>
                      <a:rPr lang="en-US" sz="18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600" b="1" i="1">
                            <a:solidFill>
                              <a:schemeClr val="tx1"/>
                            </a:solidFill>
                            <a:effectLst/>
                            <a:latin typeface="Cambria Math" panose="02040503050406030204" pitchFamily="18" charset="0"/>
                          </a:rPr>
                        </m:ctrlPr>
                      </m:fPr>
                      <m:num>
                        <m:r>
                          <a:rPr lang="en-US" sz="18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𝒍</m:t>
                        </m:r>
                      </m:num>
                      <m:den>
                        <m:r>
                          <a:rPr lang="en-US" sz="18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𝟐𝟎</m:t>
                        </m:r>
                      </m:den>
                    </m:f>
                  </m:oMath>
                </a14:m>
                <a:r>
                  <a:rPr lang="en-US" sz="1800" b="1" dirty="0">
                    <a:solidFill>
                      <a:schemeClr val="tx1"/>
                    </a:solidFill>
                    <a:effectLst/>
                    <a:latin typeface="Times New Roman" panose="02020603050405020304" pitchFamily="18" charset="0"/>
                    <a:ea typeface="Times New Roman" panose="02020603050405020304" pitchFamily="18" charset="0"/>
                  </a:rPr>
                  <a:t> =  </a:t>
                </a:r>
                <a14:m>
                  <m:oMath xmlns:m="http://schemas.openxmlformats.org/officeDocument/2006/math">
                    <m:f>
                      <m:fPr>
                        <m:ctrlPr>
                          <a:rPr lang="en-US" sz="1600" b="1" i="1">
                            <a:solidFill>
                              <a:schemeClr val="tx1"/>
                            </a:solidFill>
                            <a:latin typeface="Cambria Math" panose="02040503050406030204" pitchFamily="18" charset="0"/>
                          </a:rPr>
                        </m:ctrlPr>
                      </m:fPr>
                      <m:num>
                        <m:r>
                          <a:rPr lang="en-GB" sz="1600" b="1" i="1" smtClean="0">
                            <a:solidFill>
                              <a:schemeClr val="tx1"/>
                            </a:solidFill>
                            <a:latin typeface="Cambria Math" panose="02040503050406030204" pitchFamily="18" charset="0"/>
                          </a:rPr>
                          <m:t>𝟖</m:t>
                        </m:r>
                        <m:r>
                          <a:rPr lang="en-GB" sz="1600" b="1" i="1" smtClean="0">
                            <a:solidFill>
                              <a:schemeClr val="tx1"/>
                            </a:solidFill>
                            <a:latin typeface="Cambria Math" panose="02040503050406030204" pitchFamily="18" charset="0"/>
                          </a:rPr>
                          <m:t>.</m:t>
                        </m:r>
                        <m:r>
                          <a:rPr lang="en-GB" sz="1600" b="1" i="1" smtClean="0">
                            <a:solidFill>
                              <a:schemeClr val="tx1"/>
                            </a:solidFill>
                            <a:latin typeface="Cambria Math" panose="02040503050406030204" pitchFamily="18" charset="0"/>
                          </a:rPr>
                          <m:t>𝟒</m:t>
                        </m:r>
                      </m:num>
                      <m:den>
                        <m:r>
                          <a:rPr lang="en-US" sz="1800" b="1" i="1" smtClean="0">
                            <a:solidFill>
                              <a:schemeClr val="tx1"/>
                            </a:solidFill>
                            <a:latin typeface="Cambria Math" panose="02040503050406030204" pitchFamily="18" charset="0"/>
                            <a:ea typeface="Calibri" panose="020F0502020204030204" pitchFamily="34" charset="0"/>
                            <a:cs typeface="Times New Roman" panose="02020603050405020304" pitchFamily="18" charset="0"/>
                          </a:rPr>
                          <m:t>𝟐𝟎</m:t>
                        </m:r>
                      </m:den>
                    </m:f>
                  </m:oMath>
                </a14:m>
                <a:r>
                  <a:rPr lang="en-US" sz="1800" b="1" dirty="0">
                    <a:solidFill>
                      <a:schemeClr val="tx1"/>
                    </a:solidFill>
                    <a:latin typeface="Times New Roman" panose="02020603050405020304" pitchFamily="18" charset="0"/>
                    <a:ea typeface="Times New Roman" panose="02020603050405020304" pitchFamily="18" charset="0"/>
                  </a:rPr>
                  <a:t> = 0.42m take it 0.5m</a:t>
                </a:r>
              </a:p>
              <a:p>
                <a:pPr marL="0" indent="0">
                  <a:buNone/>
                </a:pPr>
                <a:r>
                  <a:rPr lang="en-US" sz="1800" b="1" dirty="0">
                    <a:solidFill>
                      <a:schemeClr val="tx1"/>
                    </a:solidFill>
                    <a:latin typeface="Times New Roman" panose="02020603050405020304" pitchFamily="18" charset="0"/>
                    <a:ea typeface="Times New Roman" panose="02020603050405020304" pitchFamily="18" charset="0"/>
                  </a:rPr>
                  <a:t>Depth is according to the table:</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dirty="0">
                  <a:solidFill>
                    <a:schemeClr val="tx1"/>
                  </a:solidFill>
                </a:endParaRPr>
              </a:p>
            </p:txBody>
          </p:sp>
        </mc:Choice>
        <mc:Fallback>
          <p:sp>
            <p:nvSpPr>
              <p:cNvPr id="3" name="Content Placeholder 2">
                <a:extLst>
                  <a:ext uri="{FF2B5EF4-FFF2-40B4-BE49-F238E27FC236}">
                    <a16:creationId xmlns:a16="http://schemas.microsoft.com/office/drawing/2014/main" id="{ACF20090-5654-46DE-A7A9-58EBE88D0098}"/>
                  </a:ext>
                </a:extLst>
              </p:cNvPr>
              <p:cNvSpPr>
                <a:spLocks noGrp="1" noRot="1" noChangeAspect="1" noMove="1" noResize="1" noEditPoints="1" noAdjustHandles="1" noChangeArrowheads="1" noChangeShapeType="1" noTextEdit="1"/>
              </p:cNvSpPr>
              <p:nvPr>
                <p:ph idx="1"/>
              </p:nvPr>
            </p:nvSpPr>
            <p:spPr>
              <a:xfrm>
                <a:off x="567950" y="2052918"/>
                <a:ext cx="10750084" cy="4553155"/>
              </a:xfrm>
              <a:blipFill>
                <a:blip r:embed="rId2"/>
                <a:stretch>
                  <a:fillRect l="-454" t="-803"/>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EDB2E1B2-EACF-473D-BCBE-4A131CEB8A01}"/>
              </a:ext>
            </a:extLst>
          </p:cNvPr>
          <p:cNvPicPr/>
          <p:nvPr/>
        </p:nvPicPr>
        <p:blipFill>
          <a:blip r:embed="rId3"/>
          <a:stretch>
            <a:fillRect/>
          </a:stretch>
        </p:blipFill>
        <p:spPr>
          <a:xfrm>
            <a:off x="6580113" y="3515708"/>
            <a:ext cx="5448300" cy="26003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a:extLst>
              <a:ext uri="{FF2B5EF4-FFF2-40B4-BE49-F238E27FC236}">
                <a16:creationId xmlns:a16="http://schemas.microsoft.com/office/drawing/2014/main" id="{9FE5A7A6-2A70-48B4-9DDB-9D1C95FD389B}"/>
              </a:ext>
            </a:extLst>
          </p:cNvPr>
          <p:cNvSpPr/>
          <p:nvPr/>
        </p:nvSpPr>
        <p:spPr>
          <a:xfrm>
            <a:off x="567949" y="4329495"/>
            <a:ext cx="5725795" cy="11103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latin typeface="Times New Roman" panose="02020603050405020304" pitchFamily="18" charset="0"/>
                <a:ea typeface="Calibri" panose="020F0502020204030204" pitchFamily="34" charset="0"/>
              </a:rPr>
              <a:t>So, one end continuous has the largest depth so, h=0.45m but let’s take it h= 0.5m</a:t>
            </a:r>
            <a:endParaRPr lang="en-US" sz="2000" b="1" dirty="0">
              <a:solidFill>
                <a:schemeClr val="tx1"/>
              </a:solidFill>
            </a:endParaRPr>
          </a:p>
        </p:txBody>
      </p:sp>
    </p:spTree>
    <p:extLst>
      <p:ext uri="{BB962C8B-B14F-4D97-AF65-F5344CB8AC3E}">
        <p14:creationId xmlns:p14="http://schemas.microsoft.com/office/powerpoint/2010/main" val="22219629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DF46D8-4722-4F74-9853-9982B1061154}"/>
              </a:ext>
            </a:extLst>
          </p:cNvPr>
          <p:cNvSpPr>
            <a:spLocks noGrp="1"/>
          </p:cNvSpPr>
          <p:nvPr>
            <p:ph type="title"/>
          </p:nvPr>
        </p:nvSpPr>
        <p:spPr>
          <a:xfrm>
            <a:off x="1563213" y="452718"/>
            <a:ext cx="9404723" cy="5789462"/>
          </a:xfrm>
        </p:spPr>
        <p:txBody>
          <a:bodyPr/>
          <a:lstStyle/>
          <a:p>
            <a:pPr lvl="0">
              <a:lnSpc>
                <a:spcPct val="150000"/>
              </a:lnSpc>
              <a:spcBef>
                <a:spcPts val="0"/>
              </a:spcBef>
              <a:spcAft>
                <a:spcPts val="600"/>
              </a:spcAft>
            </a:pPr>
            <a:r>
              <a:rPr lang="en-US" sz="4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Preliminary slab thickness</a:t>
            </a:r>
            <a:br>
              <a:rPr lang="en-US" sz="2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US" sz="2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Preliminary thickness of slab </a:t>
            </a:r>
            <a:r>
              <a:rPr lang="en-US" sz="2000" b="1" dirty="0">
                <a:solidFill>
                  <a:schemeClr val="tx1"/>
                </a:solidFill>
              </a:rPr>
              <a:t>is 200mm.</a:t>
            </a: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805310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27FF5-CAC1-4F21-9AA4-F04CC0DE991F}"/>
              </a:ext>
            </a:extLst>
          </p:cNvPr>
          <p:cNvSpPr>
            <a:spLocks noGrp="1"/>
          </p:cNvSpPr>
          <p:nvPr>
            <p:ph type="title"/>
          </p:nvPr>
        </p:nvSpPr>
        <p:spPr/>
        <p:txBody>
          <a:bodyPr/>
          <a:lstStyle/>
          <a:p>
            <a:r>
              <a:rPr lang="en-GB" dirty="0"/>
              <a:t>Loads on slab</a:t>
            </a:r>
            <a:endParaRPr lang="en-US" dirty="0"/>
          </a:p>
        </p:txBody>
      </p:sp>
      <p:sp>
        <p:nvSpPr>
          <p:cNvPr id="3" name="Content Placeholder 2">
            <a:extLst>
              <a:ext uri="{FF2B5EF4-FFF2-40B4-BE49-F238E27FC236}">
                <a16:creationId xmlns:a16="http://schemas.microsoft.com/office/drawing/2014/main" id="{B1A30A1E-9C7F-4CC6-B8E4-450D574A02CC}"/>
              </a:ext>
            </a:extLst>
          </p:cNvPr>
          <p:cNvSpPr>
            <a:spLocks noGrp="1"/>
          </p:cNvSpPr>
          <p:nvPr>
            <p:ph idx="1"/>
          </p:nvPr>
        </p:nvSpPr>
        <p:spPr>
          <a:xfrm>
            <a:off x="1103312" y="1322962"/>
            <a:ext cx="8946541" cy="4925437"/>
          </a:xfrm>
        </p:spPr>
        <p:txBody>
          <a:bodyPr/>
          <a:lstStyle/>
          <a:p>
            <a:pPr marL="0" indent="0">
              <a:buNone/>
            </a:pPr>
            <a:r>
              <a:rPr lang="en-GB" b="1" dirty="0"/>
              <a:t>Superimposed Dead loads: </a:t>
            </a:r>
            <a:endParaRPr lang="en-US" b="1" dirty="0"/>
          </a:p>
        </p:txBody>
      </p:sp>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83101938-E7B9-419F-B53F-918BA2BA292D}"/>
                  </a:ext>
                </a:extLst>
              </p:cNvPr>
              <p:cNvGraphicFramePr>
                <a:graphicFrameLocks noGrp="1"/>
              </p:cNvGraphicFramePr>
              <p:nvPr>
                <p:extLst>
                  <p:ext uri="{D42A27DB-BD31-4B8C-83A1-F6EECF244321}">
                    <p14:modId xmlns:p14="http://schemas.microsoft.com/office/powerpoint/2010/main" val="2251083461"/>
                  </p:ext>
                </p:extLst>
              </p:nvPr>
            </p:nvGraphicFramePr>
            <p:xfrm>
              <a:off x="3293110" y="1853249"/>
              <a:ext cx="6337273" cy="4168179"/>
            </p:xfrm>
            <a:graphic>
              <a:graphicData uri="http://schemas.openxmlformats.org/drawingml/2006/table">
                <a:tbl>
                  <a:tblPr firstRow="1" firstCol="1" bandRow="1"/>
                  <a:tblGrid>
                    <a:gridCol w="3437792">
                      <a:extLst>
                        <a:ext uri="{9D8B030D-6E8A-4147-A177-3AD203B41FA5}">
                          <a16:colId xmlns:a16="http://schemas.microsoft.com/office/drawing/2014/main" val="3388071993"/>
                        </a:ext>
                      </a:extLst>
                    </a:gridCol>
                    <a:gridCol w="2899481">
                      <a:extLst>
                        <a:ext uri="{9D8B030D-6E8A-4147-A177-3AD203B41FA5}">
                          <a16:colId xmlns:a16="http://schemas.microsoft.com/office/drawing/2014/main" val="1956021255"/>
                        </a:ext>
                      </a:extLst>
                    </a:gridCol>
                  </a:tblGrid>
                  <a:tr h="863902">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Story</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Value that will be used (</a:t>
                          </a:r>
                          <a14:m>
                            <m:oMath xmlns:m="http://schemas.openxmlformats.org/officeDocument/2006/math">
                              <m:r>
                                <a:rPr lang="en-US" sz="16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𝒌𝑵</m:t>
                              </m:r>
                              <m:r>
                                <a:rPr lang="en-US" sz="1600" b="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m:t>
                              </m:r>
                              <m:sSup>
                                <m:sSupPr>
                                  <m:ctrlPr>
                                    <a:rPr lang="en-US" sz="1600" b="1" i="1">
                                      <a:solidFill>
                                        <a:schemeClr val="tx1"/>
                                      </a:solidFill>
                                      <a:effectLst/>
                                      <a:latin typeface="Cambria Math" panose="02040503050406030204" pitchFamily="18" charset="0"/>
                                      <a:ea typeface="Calibri" panose="020F0502020204030204" pitchFamily="34" charset="0"/>
                                      <a:cs typeface="Calibri" panose="020F0502020204030204" pitchFamily="34" charset="0"/>
                                    </a:rPr>
                                  </m:ctrlPr>
                                </m:sSupPr>
                                <m:e>
                                  <m:r>
                                    <a:rPr lang="en-US" sz="16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𝒎</m:t>
                                  </m:r>
                                </m:e>
                                <m:sup>
                                  <m:r>
                                    <a:rPr lang="en-US" sz="16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𝟐</m:t>
                                  </m:r>
                                </m:sup>
                              </m:sSup>
                            </m:oMath>
                          </a14:m>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2667200"/>
                      </a:ext>
                    </a:extLst>
                  </a:tr>
                  <a:tr h="282293">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B2</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95683"/>
                      </a:ext>
                    </a:extLst>
                  </a:tr>
                  <a:tr h="282293">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B1</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7815483"/>
                      </a:ext>
                    </a:extLst>
                  </a:tr>
                  <a:tr h="282293">
                    <a:tc>
                      <a:txBody>
                        <a:bodyPr/>
                        <a:lstStyle/>
                        <a:p>
                          <a:pPr marL="0" marR="0" algn="ctr">
                            <a:lnSpc>
                              <a:spcPct val="107000"/>
                            </a:lnSpc>
                            <a:spcBef>
                              <a:spcPts val="0"/>
                            </a:spcBef>
                            <a:spcAft>
                              <a:spcPts val="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GF</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9161853"/>
                      </a:ext>
                    </a:extLst>
                  </a:tr>
                  <a:tr h="282293">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Seddeh</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7439457"/>
                      </a:ext>
                    </a:extLst>
                  </a:tr>
                  <a:tr h="282293">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5758454"/>
                      </a:ext>
                    </a:extLst>
                  </a:tr>
                  <a:tr h="282293">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0211507"/>
                      </a:ext>
                    </a:extLst>
                  </a:tr>
                  <a:tr h="282293">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1581830"/>
                      </a:ext>
                    </a:extLst>
                  </a:tr>
                  <a:tr h="282293">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0064657"/>
                      </a:ext>
                    </a:extLst>
                  </a:tr>
                  <a:tr h="282293">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9737811"/>
                      </a:ext>
                    </a:extLst>
                  </a:tr>
                  <a:tr h="282293">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5696445"/>
                      </a:ext>
                    </a:extLst>
                  </a:tr>
                  <a:tr h="481347">
                    <a:tc>
                      <a:txBody>
                        <a:bodyPr/>
                        <a:lstStyle/>
                        <a:p>
                          <a:pPr marL="0" marR="0" algn="ctr">
                            <a:lnSpc>
                              <a:spcPct val="107000"/>
                            </a:lnSpc>
                            <a:spcBef>
                              <a:spcPts val="0"/>
                            </a:spcBef>
                            <a:spcAft>
                              <a:spcPts val="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9549997"/>
                      </a:ext>
                    </a:extLst>
                  </a:tr>
                </a:tbl>
              </a:graphicData>
            </a:graphic>
          </p:graphicFrame>
        </mc:Choice>
        <mc:Fallback>
          <p:graphicFrame>
            <p:nvGraphicFramePr>
              <p:cNvPr id="4" name="Table 3">
                <a:extLst>
                  <a:ext uri="{FF2B5EF4-FFF2-40B4-BE49-F238E27FC236}">
                    <a16:creationId xmlns:a16="http://schemas.microsoft.com/office/drawing/2014/main" id="{83101938-E7B9-419F-B53F-918BA2BA292D}"/>
                  </a:ext>
                </a:extLst>
              </p:cNvPr>
              <p:cNvGraphicFramePr>
                <a:graphicFrameLocks noGrp="1"/>
              </p:cNvGraphicFramePr>
              <p:nvPr>
                <p:extLst>
                  <p:ext uri="{D42A27DB-BD31-4B8C-83A1-F6EECF244321}">
                    <p14:modId xmlns:p14="http://schemas.microsoft.com/office/powerpoint/2010/main" val="2251083461"/>
                  </p:ext>
                </p:extLst>
              </p:nvPr>
            </p:nvGraphicFramePr>
            <p:xfrm>
              <a:off x="3293110" y="1853249"/>
              <a:ext cx="6337273" cy="4168179"/>
            </p:xfrm>
            <a:graphic>
              <a:graphicData uri="http://schemas.openxmlformats.org/drawingml/2006/table">
                <a:tbl>
                  <a:tblPr firstRow="1" firstCol="1" bandRow="1"/>
                  <a:tblGrid>
                    <a:gridCol w="3437792">
                      <a:extLst>
                        <a:ext uri="{9D8B030D-6E8A-4147-A177-3AD203B41FA5}">
                          <a16:colId xmlns:a16="http://schemas.microsoft.com/office/drawing/2014/main" val="3388071993"/>
                        </a:ext>
                      </a:extLst>
                    </a:gridCol>
                    <a:gridCol w="2899481">
                      <a:extLst>
                        <a:ext uri="{9D8B030D-6E8A-4147-A177-3AD203B41FA5}">
                          <a16:colId xmlns:a16="http://schemas.microsoft.com/office/drawing/2014/main" val="1956021255"/>
                        </a:ext>
                      </a:extLst>
                    </a:gridCol>
                  </a:tblGrid>
                  <a:tr h="863902">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Story</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18697" t="-1408" r="-420" b="-383099"/>
                          </a:stretch>
                        </a:blipFill>
                      </a:tcPr>
                    </a:tc>
                    <a:extLst>
                      <a:ext uri="{0D108BD9-81ED-4DB2-BD59-A6C34878D82A}">
                        <a16:rowId xmlns:a16="http://schemas.microsoft.com/office/drawing/2014/main" val="1132667200"/>
                      </a:ext>
                    </a:extLst>
                  </a:tr>
                  <a:tr h="282293">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B2</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95683"/>
                      </a:ext>
                    </a:extLst>
                  </a:tr>
                  <a:tr h="282293">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B1</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7815483"/>
                      </a:ext>
                    </a:extLst>
                  </a:tr>
                  <a:tr h="282293">
                    <a:tc>
                      <a:txBody>
                        <a:bodyPr/>
                        <a:lstStyle/>
                        <a:p>
                          <a:pPr marL="0" marR="0" algn="ctr">
                            <a:lnSpc>
                              <a:spcPct val="107000"/>
                            </a:lnSpc>
                            <a:spcBef>
                              <a:spcPts val="0"/>
                            </a:spcBef>
                            <a:spcAft>
                              <a:spcPts val="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GF</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9161853"/>
                      </a:ext>
                    </a:extLst>
                  </a:tr>
                  <a:tr h="282293">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Seddeh</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7439457"/>
                      </a:ext>
                    </a:extLst>
                  </a:tr>
                  <a:tr h="282293">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5758454"/>
                      </a:ext>
                    </a:extLst>
                  </a:tr>
                  <a:tr h="282293">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0211507"/>
                      </a:ext>
                    </a:extLst>
                  </a:tr>
                  <a:tr h="282293">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1581830"/>
                      </a:ext>
                    </a:extLst>
                  </a:tr>
                  <a:tr h="282293">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0064657"/>
                      </a:ext>
                    </a:extLst>
                  </a:tr>
                  <a:tr h="282293">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9737811"/>
                      </a:ext>
                    </a:extLst>
                  </a:tr>
                  <a:tr h="282293">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5696445"/>
                      </a:ext>
                    </a:extLst>
                  </a:tr>
                  <a:tr h="481347">
                    <a:tc>
                      <a:txBody>
                        <a:bodyPr/>
                        <a:lstStyle/>
                        <a:p>
                          <a:pPr marL="0" marR="0" algn="ctr">
                            <a:lnSpc>
                              <a:spcPct val="107000"/>
                            </a:lnSpc>
                            <a:spcBef>
                              <a:spcPts val="0"/>
                            </a:spcBef>
                            <a:spcAft>
                              <a:spcPts val="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9549997"/>
                      </a:ext>
                    </a:extLst>
                  </a:tr>
                </a:tbl>
              </a:graphicData>
            </a:graphic>
          </p:graphicFrame>
        </mc:Fallback>
      </mc:AlternateContent>
    </p:spTree>
    <p:extLst>
      <p:ext uri="{BB962C8B-B14F-4D97-AF65-F5344CB8AC3E}">
        <p14:creationId xmlns:p14="http://schemas.microsoft.com/office/powerpoint/2010/main" val="11518814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EE24D2-3C0E-4E81-AC40-C9C25AB5A47F}"/>
              </a:ext>
            </a:extLst>
          </p:cNvPr>
          <p:cNvSpPr>
            <a:spLocks noGrp="1"/>
          </p:cNvSpPr>
          <p:nvPr>
            <p:ph idx="1"/>
          </p:nvPr>
        </p:nvSpPr>
        <p:spPr>
          <a:xfrm>
            <a:off x="1103312" y="289250"/>
            <a:ext cx="8946541" cy="5959150"/>
          </a:xfrm>
        </p:spPr>
        <p:txBody>
          <a:bodyPr/>
          <a:lstStyle/>
          <a:p>
            <a:pPr marL="0" indent="0">
              <a:buNone/>
            </a:pPr>
            <a:r>
              <a:rPr lang="en-GB" dirty="0"/>
              <a:t>Live Loads: </a:t>
            </a:r>
          </a:p>
          <a:p>
            <a:pPr marL="0" indent="0">
              <a:buNone/>
            </a:pPr>
            <a:endParaRPr lang="en-US" dirty="0"/>
          </a:p>
        </p:txBody>
      </p:sp>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C25378A4-37EB-41AB-B139-D763517E0245}"/>
                  </a:ext>
                </a:extLst>
              </p:cNvPr>
              <p:cNvGraphicFramePr>
                <a:graphicFrameLocks noGrp="1"/>
              </p:cNvGraphicFramePr>
              <p:nvPr>
                <p:extLst>
                  <p:ext uri="{D42A27DB-BD31-4B8C-83A1-F6EECF244321}">
                    <p14:modId xmlns:p14="http://schemas.microsoft.com/office/powerpoint/2010/main" val="3727184892"/>
                  </p:ext>
                </p:extLst>
              </p:nvPr>
            </p:nvGraphicFramePr>
            <p:xfrm>
              <a:off x="2713990" y="1045029"/>
              <a:ext cx="5725795" cy="5281128"/>
            </p:xfrm>
            <a:graphic>
              <a:graphicData uri="http://schemas.openxmlformats.org/drawingml/2006/table">
                <a:tbl>
                  <a:tblPr firstRow="1" firstCol="1" bandRow="1"/>
                  <a:tblGrid>
                    <a:gridCol w="2862580">
                      <a:extLst>
                        <a:ext uri="{9D8B030D-6E8A-4147-A177-3AD203B41FA5}">
                          <a16:colId xmlns:a16="http://schemas.microsoft.com/office/drawing/2014/main" val="1873130400"/>
                        </a:ext>
                      </a:extLst>
                    </a:gridCol>
                    <a:gridCol w="2863215">
                      <a:extLst>
                        <a:ext uri="{9D8B030D-6E8A-4147-A177-3AD203B41FA5}">
                          <a16:colId xmlns:a16="http://schemas.microsoft.com/office/drawing/2014/main" val="2435738360"/>
                        </a:ext>
                      </a:extLst>
                    </a:gridCol>
                  </a:tblGrid>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Story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Live Load </a:t>
                          </a:r>
                          <a14:m>
                            <m:oMath xmlns:m="http://schemas.openxmlformats.org/officeDocument/2006/math">
                              <m:r>
                                <a:rPr lang="en-US" sz="16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𝒌𝑵</m:t>
                              </m:r>
                              <m:r>
                                <a:rPr lang="en-US" sz="1600" b="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m:t>
                              </m:r>
                              <m:sSup>
                                <m:sSupPr>
                                  <m:ctrlPr>
                                    <a:rPr lang="en-US" sz="1600" b="1" i="1">
                                      <a:solidFill>
                                        <a:schemeClr val="tx1"/>
                                      </a:solidFill>
                                      <a:effectLst/>
                                      <a:latin typeface="Cambria Math" panose="02040503050406030204" pitchFamily="18" charset="0"/>
                                      <a:ea typeface="Calibri" panose="020F0502020204030204" pitchFamily="34" charset="0"/>
                                      <a:cs typeface="Calibri" panose="020F0502020204030204" pitchFamily="34" charset="0"/>
                                    </a:rPr>
                                  </m:ctrlPr>
                                </m:sSupPr>
                                <m:e>
                                  <m:r>
                                    <a:rPr lang="en-US" sz="16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𝒎</m:t>
                                  </m:r>
                                </m:e>
                                <m:sup>
                                  <m:r>
                                    <a:rPr lang="en-US" sz="16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𝟐</m:t>
                                  </m:r>
                                </m:sup>
                              </m:sSup>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95956976"/>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6541886"/>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79138998"/>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4561840"/>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Seddeh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82020210"/>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a:t>
                          </a:r>
                          <a:r>
                            <a:rPr lang="en-US" sz="1800" b="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st</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4020553"/>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a:t>
                          </a:r>
                          <a:r>
                            <a:rPr lang="en-US" sz="1800" b="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nd</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1633694"/>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a:t>
                          </a:r>
                          <a:r>
                            <a:rPr lang="en-US" sz="1800" b="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rd</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8148758"/>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4</a:t>
                          </a:r>
                          <a:r>
                            <a:rPr lang="en-US" sz="1800" b="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9422355"/>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r>
                            <a:rPr lang="en-US" sz="1800" b="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0025946"/>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6</a:t>
                          </a:r>
                          <a:r>
                            <a:rPr lang="en-US" sz="1800" b="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1128314"/>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7</a:t>
                          </a:r>
                          <a:r>
                            <a:rPr lang="en-US" sz="1800" b="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9204787"/>
                      </a:ext>
                    </a:extLst>
                  </a:tr>
                </a:tbl>
              </a:graphicData>
            </a:graphic>
          </p:graphicFrame>
        </mc:Choice>
        <mc:Fallback>
          <p:graphicFrame>
            <p:nvGraphicFramePr>
              <p:cNvPr id="4" name="Table 3">
                <a:extLst>
                  <a:ext uri="{FF2B5EF4-FFF2-40B4-BE49-F238E27FC236}">
                    <a16:creationId xmlns:a16="http://schemas.microsoft.com/office/drawing/2014/main" id="{C25378A4-37EB-41AB-B139-D763517E0245}"/>
                  </a:ext>
                </a:extLst>
              </p:cNvPr>
              <p:cNvGraphicFramePr>
                <a:graphicFrameLocks noGrp="1"/>
              </p:cNvGraphicFramePr>
              <p:nvPr>
                <p:extLst>
                  <p:ext uri="{D42A27DB-BD31-4B8C-83A1-F6EECF244321}">
                    <p14:modId xmlns:p14="http://schemas.microsoft.com/office/powerpoint/2010/main" val="3727184892"/>
                  </p:ext>
                </p:extLst>
              </p:nvPr>
            </p:nvGraphicFramePr>
            <p:xfrm>
              <a:off x="2713990" y="1045029"/>
              <a:ext cx="5725795" cy="5281128"/>
            </p:xfrm>
            <a:graphic>
              <a:graphicData uri="http://schemas.openxmlformats.org/drawingml/2006/table">
                <a:tbl>
                  <a:tblPr firstRow="1" firstCol="1" bandRow="1"/>
                  <a:tblGrid>
                    <a:gridCol w="2862580">
                      <a:extLst>
                        <a:ext uri="{9D8B030D-6E8A-4147-A177-3AD203B41FA5}">
                          <a16:colId xmlns:a16="http://schemas.microsoft.com/office/drawing/2014/main" val="1873130400"/>
                        </a:ext>
                      </a:extLst>
                    </a:gridCol>
                    <a:gridCol w="2863215">
                      <a:extLst>
                        <a:ext uri="{9D8B030D-6E8A-4147-A177-3AD203B41FA5}">
                          <a16:colId xmlns:a16="http://schemas.microsoft.com/office/drawing/2014/main" val="2435738360"/>
                        </a:ext>
                      </a:extLst>
                    </a:gridCol>
                  </a:tblGrid>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Story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00213" t="-18056" r="-426" b="-1106944"/>
                          </a:stretch>
                        </a:blipFill>
                      </a:tcPr>
                    </a:tc>
                    <a:extLst>
                      <a:ext uri="{0D108BD9-81ED-4DB2-BD59-A6C34878D82A}">
                        <a16:rowId xmlns:a16="http://schemas.microsoft.com/office/drawing/2014/main" val="1895956976"/>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6541886"/>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79138998"/>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4561840"/>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Seddeh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82020210"/>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a:t>
                          </a:r>
                          <a:r>
                            <a:rPr lang="en-US" sz="1800" b="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st</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4020553"/>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a:t>
                          </a:r>
                          <a:r>
                            <a:rPr lang="en-US" sz="1800" b="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nd</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1633694"/>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a:t>
                          </a:r>
                          <a:r>
                            <a:rPr lang="en-US" sz="1800" b="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rd</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8148758"/>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4</a:t>
                          </a:r>
                          <a:r>
                            <a:rPr lang="en-US" sz="1800" b="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9422355"/>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r>
                            <a:rPr lang="en-US" sz="1800" b="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0025946"/>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6</a:t>
                          </a:r>
                          <a:r>
                            <a:rPr lang="en-US" sz="1800" b="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1128314"/>
                      </a:ext>
                    </a:extLst>
                  </a:tr>
                  <a:tr h="440094">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7</a:t>
                          </a:r>
                          <a:r>
                            <a:rPr lang="en-US" sz="1800" b="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9204787"/>
                      </a:ext>
                    </a:extLst>
                  </a:tr>
                </a:tbl>
              </a:graphicData>
            </a:graphic>
          </p:graphicFrame>
        </mc:Fallback>
      </mc:AlternateContent>
    </p:spTree>
    <p:extLst>
      <p:ext uri="{BB962C8B-B14F-4D97-AF65-F5344CB8AC3E}">
        <p14:creationId xmlns:p14="http://schemas.microsoft.com/office/powerpoint/2010/main" val="39744989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1FFA6-EF40-4D86-A3CB-7D702AA14DCA}"/>
              </a:ext>
            </a:extLst>
          </p:cNvPr>
          <p:cNvSpPr>
            <a:spLocks noGrp="1"/>
          </p:cNvSpPr>
          <p:nvPr>
            <p:ph type="title"/>
          </p:nvPr>
        </p:nvSpPr>
        <p:spPr/>
        <p:txBody>
          <a:bodyPr/>
          <a:lstStyle/>
          <a:p>
            <a:r>
              <a:rPr lang="en-GB" dirty="0"/>
              <a:t>Columns</a:t>
            </a:r>
            <a:endParaRPr lang="en-US" dirty="0"/>
          </a:p>
        </p:txBody>
      </p:sp>
      <p:sp>
        <p:nvSpPr>
          <p:cNvPr id="3" name="Content Placeholder 2">
            <a:extLst>
              <a:ext uri="{FF2B5EF4-FFF2-40B4-BE49-F238E27FC236}">
                <a16:creationId xmlns:a16="http://schemas.microsoft.com/office/drawing/2014/main" id="{4A012745-CD4F-4E6B-BAFF-F1058CB384C3}"/>
              </a:ext>
            </a:extLst>
          </p:cNvPr>
          <p:cNvSpPr>
            <a:spLocks noGrp="1"/>
          </p:cNvSpPr>
          <p:nvPr>
            <p:ph idx="1"/>
          </p:nvPr>
        </p:nvSpPr>
        <p:spPr/>
        <p:txBody>
          <a:bodyPr/>
          <a:lstStyle/>
          <a:p>
            <a:pPr marL="0" indent="0">
              <a:buNone/>
            </a:pPr>
            <a:r>
              <a:rPr lang="en-US" sz="1800" b="1" dirty="0">
                <a:effectLst/>
                <a:latin typeface="Times New Roman" panose="02020603050405020304" pitchFamily="18" charset="0"/>
                <a:ea typeface="Calibri" panose="020F0502020204030204" pitchFamily="34" charset="0"/>
              </a:rPr>
              <a:t>In this project, the dimensions and distribution of columns will be used as stated in architectural plans(1000*400).</a:t>
            </a:r>
            <a:endParaRPr lang="en-US" b="1" dirty="0"/>
          </a:p>
        </p:txBody>
      </p:sp>
    </p:spTree>
    <p:extLst>
      <p:ext uri="{BB962C8B-B14F-4D97-AF65-F5344CB8AC3E}">
        <p14:creationId xmlns:p14="http://schemas.microsoft.com/office/powerpoint/2010/main" val="32227090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CC5A6-3F19-4F57-B700-622887E78B80}"/>
              </a:ext>
            </a:extLst>
          </p:cNvPr>
          <p:cNvSpPr>
            <a:spLocks noGrp="1"/>
          </p:cNvSpPr>
          <p:nvPr>
            <p:ph type="title"/>
          </p:nvPr>
        </p:nvSpPr>
        <p:spPr/>
        <p:txBody>
          <a:bodyPr/>
          <a:lstStyle/>
          <a:p>
            <a:r>
              <a:rPr lang="en-GB" dirty="0">
                <a:solidFill>
                  <a:schemeClr val="tx1"/>
                </a:solidFill>
              </a:rPr>
              <a:t>Project Description</a:t>
            </a:r>
            <a:endParaRPr lang="en-US" dirty="0">
              <a:solidFill>
                <a:schemeClr val="tx1"/>
              </a:solidFill>
            </a:endParaRPr>
          </a:p>
        </p:txBody>
      </p:sp>
      <p:sp>
        <p:nvSpPr>
          <p:cNvPr id="3" name="Content Placeholder 2">
            <a:extLst>
              <a:ext uri="{FF2B5EF4-FFF2-40B4-BE49-F238E27FC236}">
                <a16:creationId xmlns:a16="http://schemas.microsoft.com/office/drawing/2014/main" id="{E6DE4E74-BB26-4369-B2CB-9D945BB7CE61}"/>
              </a:ext>
            </a:extLst>
          </p:cNvPr>
          <p:cNvSpPr>
            <a:spLocks noGrp="1"/>
          </p:cNvSpPr>
          <p:nvPr>
            <p:ph idx="1"/>
          </p:nvPr>
        </p:nvSpPr>
        <p:spPr>
          <a:xfrm>
            <a:off x="1679510" y="2133600"/>
            <a:ext cx="9825102" cy="3777622"/>
          </a:xfrm>
        </p:spPr>
        <p:txBody>
          <a:bodyPr/>
          <a:lstStyle/>
          <a:p>
            <a:pPr marL="0" marR="0" algn="l">
              <a:lnSpc>
                <a:spcPct val="150000"/>
              </a:lnSpc>
              <a:spcBef>
                <a:spcPts val="0"/>
              </a:spcBef>
              <a:spcAft>
                <a:spcPts val="60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Husam Qaresh building is commercial multi-story building in Nablus which has an area of </a:t>
            </a:r>
          </a:p>
          <a:p>
            <a:pPr marL="0" marR="0" indent="0" algn="l">
              <a:lnSpc>
                <a:spcPct val="150000"/>
              </a:lnSpc>
              <a:spcBef>
                <a:spcPts val="0"/>
              </a:spcBef>
              <a:spcAft>
                <a:spcPts val="600"/>
              </a:spcAft>
              <a:buNone/>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(5078.70) m².</a:t>
            </a:r>
          </a:p>
          <a:p>
            <a:pPr marL="0" marR="0" indent="0" algn="l">
              <a:lnSpc>
                <a:spcPct val="150000"/>
              </a:lnSpc>
              <a:spcBef>
                <a:spcPts val="0"/>
              </a:spcBef>
              <a:spcAft>
                <a:spcPts val="600"/>
              </a:spcAft>
              <a:buNone/>
            </a:pP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b="1" dirty="0"/>
          </a:p>
        </p:txBody>
      </p:sp>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5BEB07BF-2A25-474B-B874-E5CDF2617FF6}"/>
                  </a:ext>
                </a:extLst>
              </p:cNvPr>
              <p:cNvGraphicFramePr>
                <a:graphicFrameLocks noGrp="1"/>
              </p:cNvGraphicFramePr>
              <p:nvPr>
                <p:extLst>
                  <p:ext uri="{D42A27DB-BD31-4B8C-83A1-F6EECF244321}">
                    <p14:modId xmlns:p14="http://schemas.microsoft.com/office/powerpoint/2010/main" val="1789476336"/>
                  </p:ext>
                </p:extLst>
              </p:nvPr>
            </p:nvGraphicFramePr>
            <p:xfrm>
              <a:off x="4093845" y="3188811"/>
              <a:ext cx="5628653" cy="2722410"/>
            </p:xfrm>
            <a:graphic>
              <a:graphicData uri="http://schemas.openxmlformats.org/drawingml/2006/table">
                <a:tbl>
                  <a:tblPr firstRow="1" firstCol="1" bandRow="1"/>
                  <a:tblGrid>
                    <a:gridCol w="2147347">
                      <a:extLst>
                        <a:ext uri="{9D8B030D-6E8A-4147-A177-3AD203B41FA5}">
                          <a16:colId xmlns:a16="http://schemas.microsoft.com/office/drawing/2014/main" val="3047029049"/>
                        </a:ext>
                      </a:extLst>
                    </a:gridCol>
                    <a:gridCol w="1768971">
                      <a:extLst>
                        <a:ext uri="{9D8B030D-6E8A-4147-A177-3AD203B41FA5}">
                          <a16:colId xmlns:a16="http://schemas.microsoft.com/office/drawing/2014/main" val="2918684514"/>
                        </a:ext>
                      </a:extLst>
                    </a:gridCol>
                    <a:gridCol w="1712335">
                      <a:extLst>
                        <a:ext uri="{9D8B030D-6E8A-4147-A177-3AD203B41FA5}">
                          <a16:colId xmlns:a16="http://schemas.microsoft.com/office/drawing/2014/main" val="1047760649"/>
                        </a:ext>
                      </a:extLst>
                    </a:gridCol>
                  </a:tblGrid>
                  <a:tr h="408946">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Floor</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Height (m)</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Area (</a:t>
                          </a:r>
                          <a14:m>
                            <m:oMath xmlns:m="http://schemas.openxmlformats.org/officeDocument/2006/math">
                              <m:sSup>
                                <m:sSupPr>
                                  <m:ctrlPr>
                                    <a:rPr lang="en-US" sz="16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600" b="1"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𝒎</m:t>
                                  </m:r>
                                </m:e>
                                <m:sup>
                                  <m:r>
                                    <a:rPr lang="en-US" sz="1600" b="1"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𝟐</m:t>
                                  </m:r>
                                </m:sup>
                              </m:sSup>
                            </m:oMath>
                          </a14:m>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6679541"/>
                      </a:ext>
                    </a:extLst>
                  </a:tr>
                  <a:tr h="308282">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Basement-3</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2.8</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707</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7827009"/>
                      </a:ext>
                    </a:extLst>
                  </a:tr>
                  <a:tr h="399059">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Basement-2</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2.8</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707</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3096926"/>
                      </a:ext>
                    </a:extLst>
                  </a:tr>
                  <a:tr h="408946">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Basement-1</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3.3</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564.5</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8809495"/>
                      </a:ext>
                    </a:extLst>
                  </a:tr>
                  <a:tr h="399059">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Ground floor</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3.6</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426.2</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5931653"/>
                      </a:ext>
                    </a:extLst>
                  </a:tr>
                  <a:tr h="399059">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Seddeh</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3.35</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426.2</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1909711"/>
                      </a:ext>
                    </a:extLst>
                  </a:tr>
                  <a:tr h="399059">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Typical floors</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3.35</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426.2</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001906"/>
                      </a:ext>
                    </a:extLst>
                  </a:tr>
                </a:tbl>
              </a:graphicData>
            </a:graphic>
          </p:graphicFrame>
        </mc:Choice>
        <mc:Fallback>
          <p:graphicFrame>
            <p:nvGraphicFramePr>
              <p:cNvPr id="4" name="Table 3">
                <a:extLst>
                  <a:ext uri="{FF2B5EF4-FFF2-40B4-BE49-F238E27FC236}">
                    <a16:creationId xmlns:a16="http://schemas.microsoft.com/office/drawing/2014/main" id="{5BEB07BF-2A25-474B-B874-E5CDF2617FF6}"/>
                  </a:ext>
                </a:extLst>
              </p:cNvPr>
              <p:cNvGraphicFramePr>
                <a:graphicFrameLocks noGrp="1"/>
              </p:cNvGraphicFramePr>
              <p:nvPr>
                <p:extLst>
                  <p:ext uri="{D42A27DB-BD31-4B8C-83A1-F6EECF244321}">
                    <p14:modId xmlns:p14="http://schemas.microsoft.com/office/powerpoint/2010/main" val="1789476336"/>
                  </p:ext>
                </p:extLst>
              </p:nvPr>
            </p:nvGraphicFramePr>
            <p:xfrm>
              <a:off x="4093845" y="3188811"/>
              <a:ext cx="5628653" cy="2722410"/>
            </p:xfrm>
            <a:graphic>
              <a:graphicData uri="http://schemas.openxmlformats.org/drawingml/2006/table">
                <a:tbl>
                  <a:tblPr firstRow="1" firstCol="1" bandRow="1"/>
                  <a:tblGrid>
                    <a:gridCol w="2147347">
                      <a:extLst>
                        <a:ext uri="{9D8B030D-6E8A-4147-A177-3AD203B41FA5}">
                          <a16:colId xmlns:a16="http://schemas.microsoft.com/office/drawing/2014/main" val="3047029049"/>
                        </a:ext>
                      </a:extLst>
                    </a:gridCol>
                    <a:gridCol w="1768971">
                      <a:extLst>
                        <a:ext uri="{9D8B030D-6E8A-4147-A177-3AD203B41FA5}">
                          <a16:colId xmlns:a16="http://schemas.microsoft.com/office/drawing/2014/main" val="2918684514"/>
                        </a:ext>
                      </a:extLst>
                    </a:gridCol>
                    <a:gridCol w="1712335">
                      <a:extLst>
                        <a:ext uri="{9D8B030D-6E8A-4147-A177-3AD203B41FA5}">
                          <a16:colId xmlns:a16="http://schemas.microsoft.com/office/drawing/2014/main" val="1047760649"/>
                        </a:ext>
                      </a:extLst>
                    </a:gridCol>
                  </a:tblGrid>
                  <a:tr h="408946">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Floor</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Height (m)</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29181" t="-1493" r="-712" b="-577612"/>
                          </a:stretch>
                        </a:blipFill>
                      </a:tcPr>
                    </a:tc>
                    <a:extLst>
                      <a:ext uri="{0D108BD9-81ED-4DB2-BD59-A6C34878D82A}">
                        <a16:rowId xmlns:a16="http://schemas.microsoft.com/office/drawing/2014/main" val="1706679541"/>
                      </a:ext>
                    </a:extLst>
                  </a:tr>
                  <a:tr h="308282">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Basement-3</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2.8</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707</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7827009"/>
                      </a:ext>
                    </a:extLst>
                  </a:tr>
                  <a:tr h="399059">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Basement-2</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2.8</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707</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3096926"/>
                      </a:ext>
                    </a:extLst>
                  </a:tr>
                  <a:tr h="408946">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Basement-1</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3.3</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564.5</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8809495"/>
                      </a:ext>
                    </a:extLst>
                  </a:tr>
                  <a:tr h="399059">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Ground floor</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3.6</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426.2</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5931653"/>
                      </a:ext>
                    </a:extLst>
                  </a:tr>
                  <a:tr h="399059">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Seddeh</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3.35</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426.2</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1909711"/>
                      </a:ext>
                    </a:extLst>
                  </a:tr>
                  <a:tr h="399059">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Typical floors</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3.35</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1200"/>
                            </a:spcBef>
                            <a:spcAft>
                              <a:spcPts val="0"/>
                            </a:spcAft>
                          </a:pPr>
                          <a:r>
                            <a:rPr lang="en-US" sz="1600" b="1" i="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426.2</a:t>
                          </a:r>
                          <a:endParaRPr lang="en-US" sz="1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001906"/>
                      </a:ext>
                    </a:extLst>
                  </a:tr>
                </a:tbl>
              </a:graphicData>
            </a:graphic>
          </p:graphicFrame>
        </mc:Fallback>
      </mc:AlternateContent>
    </p:spTree>
    <p:extLst>
      <p:ext uri="{BB962C8B-B14F-4D97-AF65-F5344CB8AC3E}">
        <p14:creationId xmlns:p14="http://schemas.microsoft.com/office/powerpoint/2010/main" val="26492770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C0589-C4A6-4C33-B2B1-C24567327D3E}"/>
              </a:ext>
            </a:extLst>
          </p:cNvPr>
          <p:cNvSpPr>
            <a:spLocks noGrp="1"/>
          </p:cNvSpPr>
          <p:nvPr>
            <p:ph type="title"/>
          </p:nvPr>
        </p:nvSpPr>
        <p:spPr/>
        <p:txBody>
          <a:bodyPr/>
          <a:lstStyle/>
          <a:p>
            <a:r>
              <a:rPr lang="en-US" sz="4000"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Preliminary dimensions of walls</a:t>
            </a:r>
            <a:endParaRPr lang="en-US" sz="7200" dirty="0">
              <a:solidFill>
                <a:schemeClr val="tx1"/>
              </a:solidFill>
            </a:endParaRPr>
          </a:p>
        </p:txBody>
      </p:sp>
      <p:sp>
        <p:nvSpPr>
          <p:cNvPr id="3" name="Content Placeholder 2">
            <a:extLst>
              <a:ext uri="{FF2B5EF4-FFF2-40B4-BE49-F238E27FC236}">
                <a16:creationId xmlns:a16="http://schemas.microsoft.com/office/drawing/2014/main" id="{4FD763B5-8FF2-4121-806A-EEA190D6D916}"/>
              </a:ext>
            </a:extLst>
          </p:cNvPr>
          <p:cNvSpPr>
            <a:spLocks noGrp="1"/>
          </p:cNvSpPr>
          <p:nvPr>
            <p:ph idx="1"/>
          </p:nvPr>
        </p:nvSpPr>
        <p:spPr/>
        <p:txBody>
          <a:bodyPr/>
          <a:lstStyle/>
          <a:p>
            <a:pPr marL="0" marR="0" algn="just">
              <a:lnSpc>
                <a:spcPct val="150000"/>
              </a:lnSpc>
              <a:spcBef>
                <a:spcPts val="0"/>
              </a:spcBef>
              <a:spcAft>
                <a:spcPts val="600"/>
              </a:spcAft>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The preliminary dimensions of walls that will be used are:</a:t>
            </a:r>
          </a:p>
          <a:p>
            <a:pPr marL="342900" marR="0" lvl="0" indent="-342900" algn="just">
              <a:lnSpc>
                <a:spcPct val="150000"/>
              </a:lnSpc>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Walls with 300mm thickness.</a:t>
            </a:r>
          </a:p>
          <a:p>
            <a:pPr marL="342900" marR="0" lvl="0" indent="-342900" algn="just">
              <a:lnSpc>
                <a:spcPct val="150000"/>
              </a:lnSpc>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Walls of 200mm thickness.</a:t>
            </a:r>
            <a:endParaRPr lang="en-US" b="1" dirty="0"/>
          </a:p>
        </p:txBody>
      </p:sp>
    </p:spTree>
    <p:extLst>
      <p:ext uri="{BB962C8B-B14F-4D97-AF65-F5344CB8AC3E}">
        <p14:creationId xmlns:p14="http://schemas.microsoft.com/office/powerpoint/2010/main" val="29997784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0EB2D7-2D0E-49A1-9F28-E6C9C924BE69}"/>
              </a:ext>
            </a:extLst>
          </p:cNvPr>
          <p:cNvSpPr>
            <a:spLocks noGrp="1"/>
          </p:cNvSpPr>
          <p:nvPr>
            <p:ph type="title"/>
          </p:nvPr>
        </p:nvSpPr>
        <p:spPr/>
        <p:txBody>
          <a:bodyPr>
            <a:normAutofit fontScale="90000"/>
          </a:bodyPr>
          <a:lstStyle/>
          <a:p>
            <a:r>
              <a:rPr lang="en-US" sz="4000" u="none" strike="noStrike" kern="0" cap="all" spc="0" dirty="0">
                <a:ln>
                  <a:noFill/>
                </a:ln>
                <a:solidFill>
                  <a:schemeClr val="tx1"/>
                </a:solidFill>
                <a:effectLst>
                  <a:glow>
                    <a:srgbClr val="000000"/>
                  </a:glo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t>three-dimensional analysis and design</a:t>
            </a:r>
            <a:br>
              <a:rPr lang="en-US" sz="4000" u="none" strike="noStrike" kern="0" cap="all" spc="0" dirty="0">
                <a:ln>
                  <a:noFill/>
                </a:ln>
                <a:solidFill>
                  <a:schemeClr val="tx1"/>
                </a:solidFill>
                <a:effectLst>
                  <a:glow>
                    <a:srgbClr val="000000"/>
                  </a:glo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br>
            <a:endParaRPr lang="en-US" sz="7200" dirty="0">
              <a:solidFill>
                <a:schemeClr val="tx1"/>
              </a:solidFill>
              <a:effectLst>
                <a:glow>
                  <a:srgbClr val="000000"/>
                </a:glow>
                <a:reflection stA="0" endPos="0" fadeDir="0" sx="0" sy="0"/>
              </a:effectLst>
            </a:endParaRPr>
          </a:p>
        </p:txBody>
      </p:sp>
    </p:spTree>
    <p:extLst>
      <p:ext uri="{BB962C8B-B14F-4D97-AF65-F5344CB8AC3E}">
        <p14:creationId xmlns:p14="http://schemas.microsoft.com/office/powerpoint/2010/main" val="1389362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9F52C-691E-4056-BF1A-CD1C078F9DF4}"/>
              </a:ext>
            </a:extLst>
          </p:cNvPr>
          <p:cNvSpPr>
            <a:spLocks noGrp="1"/>
          </p:cNvSpPr>
          <p:nvPr>
            <p:ph type="title"/>
          </p:nvPr>
        </p:nvSpPr>
        <p:spPr/>
        <p:txBody>
          <a:bodyPr/>
          <a:lstStyle/>
          <a:p>
            <a:r>
              <a:rPr lang="en-US" sz="4400" u="none" strike="noStrike" kern="0" spc="0" dirty="0">
                <a:ln>
                  <a:noFill/>
                </a:ln>
                <a:solidFill>
                  <a:schemeClr val="tx1"/>
                </a:solidFill>
                <a:effectLst>
                  <a:glow>
                    <a:srgbClr val="000000"/>
                  </a:glow>
                  <a:reflection stA="0" endPos="0" fadeDir="0" sx="0" sy="0"/>
                </a:effectLst>
                <a:latin typeface="Calibri Light" panose="020F0302020204030204" pitchFamily="34" charset="0"/>
                <a:ea typeface="Times New Roman" panose="02020603050405020304" pitchFamily="18" charset="0"/>
                <a:cs typeface="Times New Roman" panose="02020603050405020304" pitchFamily="18" charset="0"/>
              </a:rPr>
              <a:t>Story data</a:t>
            </a:r>
            <a:endParaRPr lang="en-US" sz="8000" dirty="0">
              <a:solidFill>
                <a:schemeClr val="tx1"/>
              </a:solidFill>
              <a:effectLst>
                <a:glow>
                  <a:srgbClr val="000000"/>
                </a:glow>
                <a:reflection stA="0" endPos="0" fadeDir="0" sx="0" sy="0"/>
              </a:effectLst>
            </a:endParaRPr>
          </a:p>
        </p:txBody>
      </p:sp>
      <p:graphicFrame>
        <p:nvGraphicFramePr>
          <p:cNvPr id="4" name="Content Placeholder 3">
            <a:extLst>
              <a:ext uri="{FF2B5EF4-FFF2-40B4-BE49-F238E27FC236}">
                <a16:creationId xmlns:a16="http://schemas.microsoft.com/office/drawing/2014/main" id="{933B3A7D-5726-4ED6-93AB-CADEF7317EC2}"/>
              </a:ext>
            </a:extLst>
          </p:cNvPr>
          <p:cNvGraphicFramePr>
            <a:graphicFrameLocks noGrp="1"/>
          </p:cNvGraphicFramePr>
          <p:nvPr>
            <p:ph idx="1"/>
            <p:extLst>
              <p:ext uri="{D42A27DB-BD31-4B8C-83A1-F6EECF244321}">
                <p14:modId xmlns:p14="http://schemas.microsoft.com/office/powerpoint/2010/main" val="3600832679"/>
              </p:ext>
            </p:extLst>
          </p:nvPr>
        </p:nvGraphicFramePr>
        <p:xfrm>
          <a:off x="1548882" y="1520889"/>
          <a:ext cx="7865706" cy="4702646"/>
        </p:xfrm>
        <a:graphic>
          <a:graphicData uri="http://schemas.openxmlformats.org/drawingml/2006/table">
            <a:tbl>
              <a:tblPr firstRow="1" firstCol="1" bandRow="1"/>
              <a:tblGrid>
                <a:gridCol w="2554994">
                  <a:extLst>
                    <a:ext uri="{9D8B030D-6E8A-4147-A177-3AD203B41FA5}">
                      <a16:colId xmlns:a16="http://schemas.microsoft.com/office/drawing/2014/main" val="2009428273"/>
                    </a:ext>
                  </a:extLst>
                </a:gridCol>
                <a:gridCol w="2604891">
                  <a:extLst>
                    <a:ext uri="{9D8B030D-6E8A-4147-A177-3AD203B41FA5}">
                      <a16:colId xmlns:a16="http://schemas.microsoft.com/office/drawing/2014/main" val="3158691675"/>
                    </a:ext>
                  </a:extLst>
                </a:gridCol>
                <a:gridCol w="2705821">
                  <a:extLst>
                    <a:ext uri="{9D8B030D-6E8A-4147-A177-3AD203B41FA5}">
                      <a16:colId xmlns:a16="http://schemas.microsoft.com/office/drawing/2014/main" val="769159585"/>
                    </a:ext>
                  </a:extLst>
                </a:gridCol>
              </a:tblGrid>
              <a:tr h="361742">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Story</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Height (m)</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Elevation (m)</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7061396"/>
                  </a:ext>
                </a:extLst>
              </a:tr>
              <a:tr h="361742">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Basement 3</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2.8</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-8.3</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5509277"/>
                  </a:ext>
                </a:extLst>
              </a:tr>
              <a:tr h="361742">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Basement 2</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2.8</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-5.5</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47122446"/>
                  </a:ext>
                </a:extLst>
              </a:tr>
              <a:tr h="361742">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Basement 1</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3.3</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-2.7</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2355040"/>
                  </a:ext>
                </a:extLst>
              </a:tr>
              <a:tr h="361742">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Ground floor</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3.6</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0.6</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5520775"/>
                  </a:ext>
                </a:extLst>
              </a:tr>
              <a:tr h="361742">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Seddeh</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3.35</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4.2</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1310251"/>
                  </a:ext>
                </a:extLst>
              </a:tr>
              <a:tr h="361742">
                <a:tc>
                  <a:txBody>
                    <a:bodyPr/>
                    <a:lstStyle/>
                    <a:p>
                      <a:pPr marL="0" marR="0" algn="ctr">
                        <a:spcBef>
                          <a:spcPts val="0"/>
                        </a:spcBef>
                        <a:spcAft>
                          <a:spcPts val="600"/>
                        </a:spcAft>
                      </a:pPr>
                      <a:r>
                        <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a:t>
                      </a:r>
                      <a:r>
                        <a:rPr lang="en-US" sz="1600" b="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st</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3.35</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7.55</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9238633"/>
                  </a:ext>
                </a:extLst>
              </a:tr>
              <a:tr h="361742">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a:t>
                      </a:r>
                      <a:r>
                        <a:rPr lang="en-US" sz="1600" b="1" baseline="300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nd</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3.65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11.2</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6408387"/>
                  </a:ext>
                </a:extLst>
              </a:tr>
              <a:tr h="361742">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a:t>
                      </a:r>
                      <a:r>
                        <a:rPr lang="en-US" sz="1600" b="1" baseline="300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rd</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3.65</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14.85</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1169370"/>
                  </a:ext>
                </a:extLst>
              </a:tr>
              <a:tr h="361742">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4</a:t>
                      </a:r>
                      <a:r>
                        <a:rPr lang="en-US" sz="1600" b="1" baseline="300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3.35</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18.2</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4332871"/>
                  </a:ext>
                </a:extLst>
              </a:tr>
              <a:tr h="361742">
                <a:tc>
                  <a:txBody>
                    <a:bodyPr/>
                    <a:lstStyle/>
                    <a:p>
                      <a:pPr marL="0" marR="0" algn="ctr">
                        <a:spcBef>
                          <a:spcPts val="0"/>
                        </a:spcBef>
                        <a:spcAft>
                          <a:spcPts val="600"/>
                        </a:spcAft>
                      </a:pPr>
                      <a:r>
                        <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r>
                        <a:rPr lang="en-US" sz="1600" b="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3.35</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21.55</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4499324"/>
                  </a:ext>
                </a:extLst>
              </a:tr>
              <a:tr h="361742">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6</a:t>
                      </a:r>
                      <a:r>
                        <a:rPr lang="en-US" sz="1600" b="1" baseline="300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3.35</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24.9</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25968581"/>
                  </a:ext>
                </a:extLst>
              </a:tr>
              <a:tr h="361742">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7</a:t>
                      </a:r>
                      <a:r>
                        <a:rPr lang="en-US" sz="1600" b="1" baseline="300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3.35</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600"/>
                        </a:spcAft>
                      </a:pPr>
                      <a:r>
                        <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28.25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5372273"/>
                  </a:ext>
                </a:extLst>
              </a:tr>
            </a:tbl>
          </a:graphicData>
        </a:graphic>
      </p:graphicFrame>
    </p:spTree>
    <p:extLst>
      <p:ext uri="{BB962C8B-B14F-4D97-AF65-F5344CB8AC3E}">
        <p14:creationId xmlns:p14="http://schemas.microsoft.com/office/powerpoint/2010/main" val="2394112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0D3AD-3616-40E2-AAE3-6168C677F6BF}"/>
              </a:ext>
            </a:extLst>
          </p:cNvPr>
          <p:cNvSpPr>
            <a:spLocks noGrp="1"/>
          </p:cNvSpPr>
          <p:nvPr>
            <p:ph type="title"/>
          </p:nvPr>
        </p:nvSpPr>
        <p:spPr/>
        <p:txBody>
          <a:bodyPr/>
          <a:lstStyle/>
          <a:p>
            <a:r>
              <a:rPr lang="en-US" sz="4400" u="none" strike="noStrike" kern="0" spc="0" dirty="0">
                <a:ln>
                  <a:noFill/>
                </a:ln>
                <a:solidFill>
                  <a:schemeClr val="tx1"/>
                </a:solidFill>
                <a:effectLst>
                  <a:glow>
                    <a:srgbClr val="000000"/>
                  </a:glow>
                  <a:reflection stA="0" endPos="0" fadeDir="0" sx="0" sy="0"/>
                </a:effectLst>
                <a:latin typeface="Calibri Light" panose="020F0302020204030204" pitchFamily="34" charset="0"/>
                <a:ea typeface="Times New Roman" panose="02020603050405020304" pitchFamily="18" charset="0"/>
                <a:cs typeface="Times New Roman" panose="02020603050405020304" pitchFamily="18" charset="0"/>
              </a:rPr>
              <a:t>Section modifiers</a:t>
            </a:r>
            <a:endParaRPr lang="en-US" sz="8000" dirty="0">
              <a:solidFill>
                <a:schemeClr val="tx1"/>
              </a:solidFill>
              <a:effectLst>
                <a:glow>
                  <a:srgbClr val="000000"/>
                </a:glow>
                <a:reflection stA="0" endPos="0" fadeDir="0" sx="0" sy="0"/>
              </a:effectLst>
            </a:endParaRPr>
          </a:p>
        </p:txBody>
      </p:sp>
      <p:sp>
        <p:nvSpPr>
          <p:cNvPr id="4" name="Rectangle 2">
            <a:extLst>
              <a:ext uri="{FF2B5EF4-FFF2-40B4-BE49-F238E27FC236}">
                <a16:creationId xmlns:a16="http://schemas.microsoft.com/office/drawing/2014/main" id="{1CED5B20-F9F0-43E7-9189-100D2BD0119B}"/>
              </a:ext>
            </a:extLst>
          </p:cNvPr>
          <p:cNvSpPr>
            <a:spLocks noChangeArrowheads="1"/>
          </p:cNvSpPr>
          <p:nvPr/>
        </p:nvSpPr>
        <p:spPr bwMode="auto">
          <a:xfrm>
            <a:off x="0" y="8397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049" name="Picture 9">
            <a:extLst>
              <a:ext uri="{FF2B5EF4-FFF2-40B4-BE49-F238E27FC236}">
                <a16:creationId xmlns:a16="http://schemas.microsoft.com/office/drawing/2014/main" id="{66E7A886-70F4-418D-BD82-85D646E993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312" y="2155737"/>
            <a:ext cx="3040063" cy="319246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60419E7D-8367-4112-9313-D7C2E38B6A37}"/>
              </a:ext>
            </a:extLst>
          </p:cNvPr>
          <p:cNvSpPr>
            <a:spLocks noChangeArrowheads="1"/>
          </p:cNvSpPr>
          <p:nvPr/>
        </p:nvSpPr>
        <p:spPr bwMode="auto">
          <a:xfrm>
            <a:off x="1483527" y="5462568"/>
            <a:ext cx="227963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i="0" u="none" strike="noStrike" cap="none" normalizeH="0" baseline="0" dirty="0" bmk="_Toc60865633">
                <a:ln>
                  <a:noFill/>
                </a:ln>
                <a:effectLst/>
                <a:latin typeface="Times New Roman" panose="02020603050405020304" pitchFamily="18" charset="0"/>
                <a:ea typeface="Calibri" panose="020F0502020204030204" pitchFamily="34" charset="0"/>
                <a:cs typeface="Times New Roman" panose="02020603050405020304" pitchFamily="18" charset="0"/>
              </a:rPr>
              <a:t>The ramp modifiers</a:t>
            </a:r>
            <a:endParaRPr kumimoji="0" lang="en-US" altLang="en-US" sz="1600" i="0" u="none" strike="noStrike" cap="none" normalizeH="0" baseline="0" dirty="0">
              <a:ln>
                <a:noFill/>
              </a:ln>
              <a:effectLst/>
              <a:latin typeface="Arial" panose="020B0604020202020204" pitchFamily="34" charset="0"/>
            </a:endParaRPr>
          </a:p>
        </p:txBody>
      </p:sp>
      <p:pic>
        <p:nvPicPr>
          <p:cNvPr id="7" name="Picture 6">
            <a:extLst>
              <a:ext uri="{FF2B5EF4-FFF2-40B4-BE49-F238E27FC236}">
                <a16:creationId xmlns:a16="http://schemas.microsoft.com/office/drawing/2014/main" id="{C09F8C4D-6A16-4823-9197-5C06EB7299D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344767" y="2155737"/>
            <a:ext cx="3035935" cy="3192462"/>
          </a:xfrm>
          <a:prstGeom prst="rect">
            <a:avLst/>
          </a:prstGeom>
          <a:noFill/>
          <a:ln>
            <a:noFill/>
          </a:ln>
        </p:spPr>
      </p:pic>
      <p:sp>
        <p:nvSpPr>
          <p:cNvPr id="9" name="TextBox 8">
            <a:extLst>
              <a:ext uri="{FF2B5EF4-FFF2-40B4-BE49-F238E27FC236}">
                <a16:creationId xmlns:a16="http://schemas.microsoft.com/office/drawing/2014/main" id="{AD2A40FE-EDAB-4916-AA52-058EC736662C}"/>
              </a:ext>
            </a:extLst>
          </p:cNvPr>
          <p:cNvSpPr txBox="1"/>
          <p:nvPr/>
        </p:nvSpPr>
        <p:spPr>
          <a:xfrm>
            <a:off x="4499298" y="5481411"/>
            <a:ext cx="2726871" cy="338554"/>
          </a:xfrm>
          <a:prstGeom prst="rect">
            <a:avLst/>
          </a:prstGeom>
          <a:noFill/>
        </p:spPr>
        <p:txBody>
          <a:bodyPr wrap="square">
            <a:spAutoFit/>
          </a:bodyPr>
          <a:lstStyle/>
          <a:p>
            <a:r>
              <a:rPr lang="en-US" sz="1600" dirty="0">
                <a:effectLst/>
                <a:latin typeface="Times New Roman" panose="02020603050405020304" pitchFamily="18" charset="0"/>
                <a:ea typeface="Calibri" panose="020F0502020204030204" pitchFamily="34" charset="0"/>
              </a:rPr>
              <a:t>The ribbed slab modifiers </a:t>
            </a:r>
            <a:endParaRPr lang="en-US" sz="1600" dirty="0"/>
          </a:p>
        </p:txBody>
      </p:sp>
      <p:pic>
        <p:nvPicPr>
          <p:cNvPr id="10" name="Picture 9">
            <a:extLst>
              <a:ext uri="{FF2B5EF4-FFF2-40B4-BE49-F238E27FC236}">
                <a16:creationId xmlns:a16="http://schemas.microsoft.com/office/drawing/2014/main" id="{456AE6DE-1EC0-4F59-BAC1-9620210BE97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582094" y="2155737"/>
            <a:ext cx="3035935" cy="3192462"/>
          </a:xfrm>
          <a:prstGeom prst="rect">
            <a:avLst/>
          </a:prstGeom>
          <a:noFill/>
          <a:ln>
            <a:noFill/>
          </a:ln>
        </p:spPr>
      </p:pic>
      <p:sp>
        <p:nvSpPr>
          <p:cNvPr id="12" name="TextBox 11">
            <a:extLst>
              <a:ext uri="{FF2B5EF4-FFF2-40B4-BE49-F238E27FC236}">
                <a16:creationId xmlns:a16="http://schemas.microsoft.com/office/drawing/2014/main" id="{F3E455E5-6713-4E3B-A4FF-0F9F6F3D2BE9}"/>
              </a:ext>
            </a:extLst>
          </p:cNvPr>
          <p:cNvSpPr txBox="1"/>
          <p:nvPr/>
        </p:nvSpPr>
        <p:spPr>
          <a:xfrm>
            <a:off x="7871919" y="5477748"/>
            <a:ext cx="2456283" cy="338554"/>
          </a:xfrm>
          <a:prstGeom prst="rect">
            <a:avLst/>
          </a:prstGeom>
          <a:noFill/>
        </p:spPr>
        <p:txBody>
          <a:bodyPr wrap="square">
            <a:spAutoFit/>
          </a:bodyPr>
          <a:lstStyle/>
          <a:p>
            <a:r>
              <a:rPr lang="en-US" sz="1600" dirty="0">
                <a:effectLst/>
                <a:latin typeface="Times New Roman" panose="02020603050405020304" pitchFamily="18" charset="0"/>
                <a:ea typeface="Calibri" panose="020F0502020204030204" pitchFamily="34" charset="0"/>
              </a:rPr>
              <a:t>The solid slab modifiers</a:t>
            </a:r>
            <a:endParaRPr lang="en-US" sz="1600" dirty="0"/>
          </a:p>
        </p:txBody>
      </p:sp>
    </p:spTree>
    <p:extLst>
      <p:ext uri="{BB962C8B-B14F-4D97-AF65-F5344CB8AC3E}">
        <p14:creationId xmlns:p14="http://schemas.microsoft.com/office/powerpoint/2010/main" val="5659837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61D93B5-F7BD-43AC-ADDA-01B65623DDF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90763" y="1369112"/>
            <a:ext cx="3140710" cy="3261360"/>
          </a:xfrm>
          <a:prstGeom prst="rect">
            <a:avLst/>
          </a:prstGeom>
          <a:noFill/>
          <a:ln>
            <a:noFill/>
          </a:ln>
        </p:spPr>
      </p:pic>
      <p:sp>
        <p:nvSpPr>
          <p:cNvPr id="6" name="TextBox 5">
            <a:extLst>
              <a:ext uri="{FF2B5EF4-FFF2-40B4-BE49-F238E27FC236}">
                <a16:creationId xmlns:a16="http://schemas.microsoft.com/office/drawing/2014/main" id="{C4615D61-B117-447C-8FC2-5FCE7795F75B}"/>
              </a:ext>
            </a:extLst>
          </p:cNvPr>
          <p:cNvSpPr txBox="1"/>
          <p:nvPr/>
        </p:nvSpPr>
        <p:spPr>
          <a:xfrm>
            <a:off x="1135613" y="4737232"/>
            <a:ext cx="2251010" cy="369332"/>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rPr>
              <a:t>The beam modifiers</a:t>
            </a:r>
            <a:endParaRPr lang="en-US" dirty="0"/>
          </a:p>
        </p:txBody>
      </p:sp>
      <p:pic>
        <p:nvPicPr>
          <p:cNvPr id="7" name="Picture 6">
            <a:extLst>
              <a:ext uri="{FF2B5EF4-FFF2-40B4-BE49-F238E27FC236}">
                <a16:creationId xmlns:a16="http://schemas.microsoft.com/office/drawing/2014/main" id="{8462428F-B59B-4DDF-AA1F-952A8B7FB3B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123113" y="1369111"/>
            <a:ext cx="3140710" cy="3261359"/>
          </a:xfrm>
          <a:prstGeom prst="rect">
            <a:avLst/>
          </a:prstGeom>
          <a:noFill/>
          <a:ln>
            <a:noFill/>
          </a:ln>
        </p:spPr>
      </p:pic>
      <p:sp>
        <p:nvSpPr>
          <p:cNvPr id="9" name="TextBox 8">
            <a:extLst>
              <a:ext uri="{FF2B5EF4-FFF2-40B4-BE49-F238E27FC236}">
                <a16:creationId xmlns:a16="http://schemas.microsoft.com/office/drawing/2014/main" id="{996DD566-3C9F-499D-A2FB-D6211990707B}"/>
              </a:ext>
            </a:extLst>
          </p:cNvPr>
          <p:cNvSpPr txBox="1"/>
          <p:nvPr/>
        </p:nvSpPr>
        <p:spPr>
          <a:xfrm>
            <a:off x="4563298" y="4737232"/>
            <a:ext cx="2260340" cy="369332"/>
          </a:xfrm>
          <a:prstGeom prst="rect">
            <a:avLst/>
          </a:prstGeom>
          <a:noFill/>
        </p:spPr>
        <p:txBody>
          <a:bodyPr wrap="square">
            <a:spAutoFit/>
          </a:bodyPr>
          <a:lstStyle/>
          <a:p>
            <a:r>
              <a:rPr lang="en-US" dirty="0">
                <a:latin typeface="Times New Roman" panose="02020603050405020304" pitchFamily="18" charset="0"/>
                <a:ea typeface="Calibri" panose="020F0502020204030204" pitchFamily="34" charset="0"/>
              </a:rPr>
              <a:t>T</a:t>
            </a:r>
            <a:r>
              <a:rPr lang="en-US" sz="1800" dirty="0">
                <a:effectLst/>
                <a:latin typeface="Times New Roman" panose="02020603050405020304" pitchFamily="18" charset="0"/>
                <a:ea typeface="Calibri" panose="020F0502020204030204" pitchFamily="34" charset="0"/>
              </a:rPr>
              <a:t>he column modifiers</a:t>
            </a:r>
            <a:endParaRPr lang="en-US" dirty="0"/>
          </a:p>
        </p:txBody>
      </p:sp>
      <p:pic>
        <p:nvPicPr>
          <p:cNvPr id="10" name="Picture 9">
            <a:extLst>
              <a:ext uri="{FF2B5EF4-FFF2-40B4-BE49-F238E27FC236}">
                <a16:creationId xmlns:a16="http://schemas.microsoft.com/office/drawing/2014/main" id="{BD4B9286-2EAE-4B18-8C0A-AEFB592DF8C1}"/>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555463" y="1369110"/>
            <a:ext cx="2910840" cy="3261359"/>
          </a:xfrm>
          <a:prstGeom prst="rect">
            <a:avLst/>
          </a:prstGeom>
          <a:noFill/>
          <a:ln>
            <a:noFill/>
          </a:ln>
        </p:spPr>
      </p:pic>
      <p:sp>
        <p:nvSpPr>
          <p:cNvPr id="12" name="TextBox 11">
            <a:extLst>
              <a:ext uri="{FF2B5EF4-FFF2-40B4-BE49-F238E27FC236}">
                <a16:creationId xmlns:a16="http://schemas.microsoft.com/office/drawing/2014/main" id="{32F20117-7167-4876-959D-1517E68C5902}"/>
              </a:ext>
            </a:extLst>
          </p:cNvPr>
          <p:cNvSpPr txBox="1"/>
          <p:nvPr/>
        </p:nvSpPr>
        <p:spPr>
          <a:xfrm>
            <a:off x="7419081" y="4737232"/>
            <a:ext cx="3047222" cy="369332"/>
          </a:xfrm>
          <a:prstGeom prst="rect">
            <a:avLst/>
          </a:prstGeom>
          <a:noFill/>
        </p:spPr>
        <p:txBody>
          <a:bodyPr wrap="square">
            <a:spAutoFit/>
          </a:bodyPr>
          <a:lstStyle/>
          <a:p>
            <a:pPr marL="0" marR="0" algn="ctr">
              <a:spcBef>
                <a:spcPts val="0"/>
              </a:spcBef>
              <a:spcAft>
                <a:spcPts val="600"/>
              </a:spcAft>
            </a:pPr>
            <a:r>
              <a:rPr lang="en-US" dirty="0">
                <a:latin typeface="Times New Roman" panose="02020603050405020304" pitchFamily="18" charset="0"/>
                <a:ea typeface="Calibri" panose="020F0502020204030204" pitchFamily="34" charset="0"/>
                <a:cs typeface="Times New Roman" panose="02020603050405020304" pitchFamily="18" charset="0"/>
              </a:rPr>
              <a:t>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he wall modifiers</a:t>
            </a:r>
          </a:p>
        </p:txBody>
      </p:sp>
    </p:spTree>
    <p:extLst>
      <p:ext uri="{BB962C8B-B14F-4D97-AF65-F5344CB8AC3E}">
        <p14:creationId xmlns:p14="http://schemas.microsoft.com/office/powerpoint/2010/main" val="3619591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E3B15-B403-4549-8B37-FF9F28E66161}"/>
              </a:ext>
            </a:extLst>
          </p:cNvPr>
          <p:cNvSpPr>
            <a:spLocks noGrp="1"/>
          </p:cNvSpPr>
          <p:nvPr>
            <p:ph type="title"/>
          </p:nvPr>
        </p:nvSpPr>
        <p:spPr/>
        <p:txBody>
          <a:bodyPr/>
          <a:lstStyle/>
          <a:p>
            <a:r>
              <a:rPr lang="en-GB" dirty="0"/>
              <a:t>Material </a:t>
            </a:r>
            <a:endParaRPr lang="en-US" dirty="0"/>
          </a:p>
        </p:txBody>
      </p:sp>
      <mc:AlternateContent xmlns:mc="http://schemas.openxmlformats.org/markup-compatibility/2006">
        <mc:Choice xmlns:a14="http://schemas.microsoft.com/office/drawing/2010/main" Requires="a14">
          <p:graphicFrame>
            <p:nvGraphicFramePr>
              <p:cNvPr id="5" name="Content Placeholder 4">
                <a:extLst>
                  <a:ext uri="{FF2B5EF4-FFF2-40B4-BE49-F238E27FC236}">
                    <a16:creationId xmlns:a16="http://schemas.microsoft.com/office/drawing/2014/main" id="{73C128F3-43AE-4352-8E6C-B71607D1CC3B}"/>
                  </a:ext>
                </a:extLst>
              </p:cNvPr>
              <p:cNvGraphicFramePr>
                <a:graphicFrameLocks noGrp="1"/>
              </p:cNvGraphicFramePr>
              <p:nvPr>
                <p:ph idx="1"/>
                <p:extLst>
                  <p:ext uri="{D42A27DB-BD31-4B8C-83A1-F6EECF244321}">
                    <p14:modId xmlns:p14="http://schemas.microsoft.com/office/powerpoint/2010/main" val="2520716604"/>
                  </p:ext>
                </p:extLst>
              </p:nvPr>
            </p:nvGraphicFramePr>
            <p:xfrm>
              <a:off x="1821769" y="1883889"/>
              <a:ext cx="6777492" cy="2597155"/>
            </p:xfrm>
            <a:graphic>
              <a:graphicData uri="http://schemas.openxmlformats.org/drawingml/2006/table">
                <a:tbl>
                  <a:tblPr firstRow="1" firstCol="1" bandRow="1"/>
                  <a:tblGrid>
                    <a:gridCol w="1348817">
                      <a:extLst>
                        <a:ext uri="{9D8B030D-6E8A-4147-A177-3AD203B41FA5}">
                          <a16:colId xmlns:a16="http://schemas.microsoft.com/office/drawing/2014/main" val="3044431477"/>
                        </a:ext>
                      </a:extLst>
                    </a:gridCol>
                    <a:gridCol w="751982">
                      <a:extLst>
                        <a:ext uri="{9D8B030D-6E8A-4147-A177-3AD203B41FA5}">
                          <a16:colId xmlns:a16="http://schemas.microsoft.com/office/drawing/2014/main" val="2978437357"/>
                        </a:ext>
                      </a:extLst>
                    </a:gridCol>
                    <a:gridCol w="774995">
                      <a:extLst>
                        <a:ext uri="{9D8B030D-6E8A-4147-A177-3AD203B41FA5}">
                          <a16:colId xmlns:a16="http://schemas.microsoft.com/office/drawing/2014/main" val="3589874734"/>
                        </a:ext>
                      </a:extLst>
                    </a:gridCol>
                    <a:gridCol w="663645">
                      <a:extLst>
                        <a:ext uri="{9D8B030D-6E8A-4147-A177-3AD203B41FA5}">
                          <a16:colId xmlns:a16="http://schemas.microsoft.com/office/drawing/2014/main" val="2284505724"/>
                        </a:ext>
                      </a:extLst>
                    </a:gridCol>
                    <a:gridCol w="1257511">
                      <a:extLst>
                        <a:ext uri="{9D8B030D-6E8A-4147-A177-3AD203B41FA5}">
                          <a16:colId xmlns:a16="http://schemas.microsoft.com/office/drawing/2014/main" val="2143730508"/>
                        </a:ext>
                      </a:extLst>
                    </a:gridCol>
                    <a:gridCol w="1980542">
                      <a:extLst>
                        <a:ext uri="{9D8B030D-6E8A-4147-A177-3AD203B41FA5}">
                          <a16:colId xmlns:a16="http://schemas.microsoft.com/office/drawing/2014/main" val="2306496770"/>
                        </a:ext>
                      </a:extLst>
                    </a:gridCol>
                  </a:tblGrid>
                  <a:tr h="452883">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Name</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Type</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sSup>
                                  <m:sSupPr>
                                    <m:ctrlP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ctrlPr>
                                  </m:sSupPr>
                                  <m:e>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𝑬</m:t>
                                    </m:r>
                                  </m:e>
                                  <m:sup>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𝒂</m:t>
                                    </m:r>
                                  </m:sup>
                                </m:sSup>
                              </m:oMath>
                            </m:oMathPara>
                          </a14:m>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sSup>
                                  <m:sSupPr>
                                    <m:ctrlP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ctrlPr>
                                  </m:sSupPr>
                                  <m:e>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𝝂</m:t>
                                    </m:r>
                                  </m:e>
                                  <m:sup>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𝒃</m:t>
                                    </m:r>
                                  </m:sup>
                                </m:sSup>
                              </m:oMath>
                            </m:oMathPara>
                          </a14:m>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sSup>
                                  <m:sSupPr>
                                    <m:ctrlP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ctrlPr>
                                  </m:sSupPr>
                                  <m:e>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𝜸</m:t>
                                    </m:r>
                                  </m:e>
                                  <m:sup>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𝒄</m:t>
                                    </m:r>
                                  </m:sup>
                                </m:sSup>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oMath>
                            </m:oMathPara>
                          </a14:m>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Design Strengths</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1792565"/>
                      </a:ext>
                    </a:extLst>
                  </a:tr>
                  <a:tr h="919322">
                    <a:tc>
                      <a:txBody>
                        <a:bodyPr/>
                        <a:lstStyle/>
                        <a:p>
                          <a:pPr marL="0" marR="0" algn="ctr">
                            <a:lnSpc>
                              <a:spcPct val="107000"/>
                            </a:lnSpc>
                            <a:spcBef>
                              <a:spcPts val="0"/>
                            </a:spcBef>
                            <a:spcAft>
                              <a:spcPts val="600"/>
                            </a:spcAft>
                          </a:pPr>
                          <a:r>
                            <a:rPr lang="en-US" sz="11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Grade60 steel</a:t>
                          </a:r>
                          <a:br>
                            <a:rPr lang="en-US" sz="11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en-US" sz="11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(A615Gr60)</a:t>
                          </a:r>
                          <a:endParaRPr lang="en-US"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Rebar</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199947.98</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0.3</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76.9729</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14:m>
                            <m:oMath xmlns:m="http://schemas.openxmlformats.org/officeDocument/2006/math">
                              <m:sSub>
                                <m:sSubPr>
                                  <m:ctrlP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ctrlPr>
                                </m:sSubPr>
                                <m:e>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𝒇</m:t>
                                  </m:r>
                                </m:e>
                                <m:sub>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𝒚</m:t>
                                  </m:r>
                                </m:sub>
                              </m:sSub>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𝟒𝟏𝟑</m:t>
                              </m:r>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m:t>
                              </m:r>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𝟔𝟗</m:t>
                              </m:r>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𝑴𝑷𝒂</m:t>
                              </m:r>
                            </m:oMath>
                          </a14:m>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sSub>
                                  <m:sSubPr>
                                    <m:ctrlP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ctrlPr>
                                  </m:sSubPr>
                                  <m:e>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𝒇</m:t>
                                    </m:r>
                                  </m:e>
                                  <m:sub>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𝒖</m:t>
                                    </m:r>
                                  </m:sub>
                                </m:sSub>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𝟔𝟐𝟎</m:t>
                                </m:r>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m:t>
                                </m:r>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𝟓𝟑</m:t>
                                </m:r>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𝑴𝑷𝒂</m:t>
                                </m:r>
                              </m:oMath>
                            </m:oMathPara>
                          </a14:m>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2716164"/>
                      </a:ext>
                    </a:extLst>
                  </a:tr>
                  <a:tr h="612475">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Concrete 28MPa</a:t>
                          </a:r>
                          <a:b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(C-28MPa)</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Concrete</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24870</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0.2</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sSubSup>
                                  <m:sSubSupPr>
                                    <m:ctrlP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ctrlPr>
                                  </m:sSubSupPr>
                                  <m:e>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𝒇</m:t>
                                    </m:r>
                                  </m:e>
                                  <m:sub>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𝑪</m:t>
                                    </m:r>
                                  </m:sub>
                                  <m:sup>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m:t>
                                    </m:r>
                                  </m:sup>
                                </m:sSubSup>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𝟐𝟖</m:t>
                                </m:r>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𝑴𝑷𝒂</m:t>
                                </m:r>
                              </m:oMath>
                            </m:oMathPara>
                          </a14:m>
                          <a:endParaRPr lang="en-US"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6829758"/>
                      </a:ext>
                    </a:extLst>
                  </a:tr>
                  <a:tr h="612475">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Concrete 24MPa</a:t>
                          </a:r>
                          <a:b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(C-24MPa)</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Concrete</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23025</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0.2</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sSubSup>
                                  <m:sSubSupPr>
                                    <m:ctrlP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ctrlPr>
                                  </m:sSubSupPr>
                                  <m:e>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𝒇</m:t>
                                    </m:r>
                                  </m:e>
                                  <m:sub>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𝑪</m:t>
                                    </m:r>
                                  </m:sub>
                                  <m:sup>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m:t>
                                    </m:r>
                                  </m:sup>
                                </m:sSubSup>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m:t>
                                </m:r>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𝟐𝟒</m:t>
                                </m:r>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r>
                                  <a:rPr lang="en-US" sz="11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𝑴𝑷𝒂</m:t>
                                </m:r>
                              </m:oMath>
                            </m:oMathPara>
                          </a14:m>
                          <a:endParaRPr lang="en-US"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3074480"/>
                      </a:ext>
                    </a:extLst>
                  </a:tr>
                </a:tbl>
              </a:graphicData>
            </a:graphic>
          </p:graphicFrame>
        </mc:Choice>
        <mc:Fallback>
          <p:graphicFrame>
            <p:nvGraphicFramePr>
              <p:cNvPr id="5" name="Content Placeholder 4">
                <a:extLst>
                  <a:ext uri="{FF2B5EF4-FFF2-40B4-BE49-F238E27FC236}">
                    <a16:creationId xmlns:a16="http://schemas.microsoft.com/office/drawing/2014/main" id="{73C128F3-43AE-4352-8E6C-B71607D1CC3B}"/>
                  </a:ext>
                </a:extLst>
              </p:cNvPr>
              <p:cNvGraphicFramePr>
                <a:graphicFrameLocks noGrp="1"/>
              </p:cNvGraphicFramePr>
              <p:nvPr>
                <p:ph idx="1"/>
                <p:extLst>
                  <p:ext uri="{D42A27DB-BD31-4B8C-83A1-F6EECF244321}">
                    <p14:modId xmlns:p14="http://schemas.microsoft.com/office/powerpoint/2010/main" val="2520716604"/>
                  </p:ext>
                </p:extLst>
              </p:nvPr>
            </p:nvGraphicFramePr>
            <p:xfrm>
              <a:off x="1821769" y="1883889"/>
              <a:ext cx="6777492" cy="2597155"/>
            </p:xfrm>
            <a:graphic>
              <a:graphicData uri="http://schemas.openxmlformats.org/drawingml/2006/table">
                <a:tbl>
                  <a:tblPr firstRow="1" firstCol="1" bandRow="1"/>
                  <a:tblGrid>
                    <a:gridCol w="1348817">
                      <a:extLst>
                        <a:ext uri="{9D8B030D-6E8A-4147-A177-3AD203B41FA5}">
                          <a16:colId xmlns:a16="http://schemas.microsoft.com/office/drawing/2014/main" val="3044431477"/>
                        </a:ext>
                      </a:extLst>
                    </a:gridCol>
                    <a:gridCol w="751982">
                      <a:extLst>
                        <a:ext uri="{9D8B030D-6E8A-4147-A177-3AD203B41FA5}">
                          <a16:colId xmlns:a16="http://schemas.microsoft.com/office/drawing/2014/main" val="2978437357"/>
                        </a:ext>
                      </a:extLst>
                    </a:gridCol>
                    <a:gridCol w="774995">
                      <a:extLst>
                        <a:ext uri="{9D8B030D-6E8A-4147-A177-3AD203B41FA5}">
                          <a16:colId xmlns:a16="http://schemas.microsoft.com/office/drawing/2014/main" val="3589874734"/>
                        </a:ext>
                      </a:extLst>
                    </a:gridCol>
                    <a:gridCol w="663645">
                      <a:extLst>
                        <a:ext uri="{9D8B030D-6E8A-4147-A177-3AD203B41FA5}">
                          <a16:colId xmlns:a16="http://schemas.microsoft.com/office/drawing/2014/main" val="2284505724"/>
                        </a:ext>
                      </a:extLst>
                    </a:gridCol>
                    <a:gridCol w="1257511">
                      <a:extLst>
                        <a:ext uri="{9D8B030D-6E8A-4147-A177-3AD203B41FA5}">
                          <a16:colId xmlns:a16="http://schemas.microsoft.com/office/drawing/2014/main" val="2143730508"/>
                        </a:ext>
                      </a:extLst>
                    </a:gridCol>
                    <a:gridCol w="1980542">
                      <a:extLst>
                        <a:ext uri="{9D8B030D-6E8A-4147-A177-3AD203B41FA5}">
                          <a16:colId xmlns:a16="http://schemas.microsoft.com/office/drawing/2014/main" val="2306496770"/>
                        </a:ext>
                      </a:extLst>
                    </a:gridCol>
                  </a:tblGrid>
                  <a:tr h="452883">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Name</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Type</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72441" t="-2703" r="-506299" b="-479730"/>
                          </a:stretch>
                        </a:blipFill>
                      </a:tcPr>
                    </a:tc>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433945" t="-2703" r="-489908" b="-479730"/>
                          </a:stretch>
                        </a:blipFill>
                      </a:tcPr>
                    </a:tc>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81159" t="-2703" r="-157971" b="-479730"/>
                          </a:stretch>
                        </a:blipFill>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Design Strengths</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1792565"/>
                      </a:ext>
                    </a:extLst>
                  </a:tr>
                  <a:tr h="919322">
                    <a:tc>
                      <a:txBody>
                        <a:bodyPr/>
                        <a:lstStyle/>
                        <a:p>
                          <a:pPr marL="0" marR="0" algn="ctr">
                            <a:lnSpc>
                              <a:spcPct val="107000"/>
                            </a:lnSpc>
                            <a:spcBef>
                              <a:spcPts val="0"/>
                            </a:spcBef>
                            <a:spcAft>
                              <a:spcPts val="600"/>
                            </a:spcAft>
                          </a:pPr>
                          <a:r>
                            <a:rPr lang="en-US" sz="11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Grade60 steel</a:t>
                          </a:r>
                          <a:br>
                            <a:rPr lang="en-US" sz="11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en-US" sz="11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(A615Gr60)</a:t>
                          </a:r>
                          <a:endParaRPr lang="en-US"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Rebar</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199947.98</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0.3</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76.9729</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42769" t="-50000" r="-615" b="-133553"/>
                          </a:stretch>
                        </a:blipFill>
                      </a:tcPr>
                    </a:tc>
                    <a:extLst>
                      <a:ext uri="{0D108BD9-81ED-4DB2-BD59-A6C34878D82A}">
                        <a16:rowId xmlns:a16="http://schemas.microsoft.com/office/drawing/2014/main" val="1282716164"/>
                      </a:ext>
                    </a:extLst>
                  </a:tr>
                  <a:tr h="612475">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Concrete 28MPa</a:t>
                          </a:r>
                          <a:b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(C-28MPa)</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Concrete</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24870</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0.2</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42769" t="-228000" r="-615" b="-103000"/>
                          </a:stretch>
                        </a:blipFill>
                      </a:tcPr>
                    </a:tc>
                    <a:extLst>
                      <a:ext uri="{0D108BD9-81ED-4DB2-BD59-A6C34878D82A}">
                        <a16:rowId xmlns:a16="http://schemas.microsoft.com/office/drawing/2014/main" val="956829758"/>
                      </a:ext>
                    </a:extLst>
                  </a:tr>
                  <a:tr h="612475">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Concrete 24MPa</a:t>
                          </a:r>
                          <a:b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(C-24MPa)</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Concrete</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23025</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0.2</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25</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42769" t="-324752" r="-615" b="-1980"/>
                          </a:stretch>
                        </a:blipFill>
                      </a:tcPr>
                    </a:tc>
                    <a:extLst>
                      <a:ext uri="{0D108BD9-81ED-4DB2-BD59-A6C34878D82A}">
                        <a16:rowId xmlns:a16="http://schemas.microsoft.com/office/drawing/2014/main" val="793074480"/>
                      </a:ext>
                    </a:extLst>
                  </a:tr>
                </a:tbl>
              </a:graphicData>
            </a:graphic>
          </p:graphicFrame>
        </mc:Fallback>
      </mc:AlternateContent>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2B6BBA36-6EDF-4995-B36E-42EE75B8AFD3}"/>
                  </a:ext>
                </a:extLst>
              </p:cNvPr>
              <p:cNvSpPr txBox="1"/>
              <p:nvPr/>
            </p:nvSpPr>
            <p:spPr>
              <a:xfrm>
                <a:off x="1686509" y="4481044"/>
                <a:ext cx="6097554" cy="954685"/>
              </a:xfrm>
              <a:prstGeom prst="rect">
                <a:avLst/>
              </a:prstGeom>
              <a:noFill/>
            </p:spPr>
            <p:txBody>
              <a:bodyPr wrap="square">
                <a:spAutoFit/>
              </a:bodyPr>
              <a:lstStyle/>
              <a:p>
                <a:pPr marL="0" marR="0" algn="just">
                  <a:spcBef>
                    <a:spcPts val="0"/>
                  </a:spcBef>
                  <a:spcAft>
                    <a:spcPts val="0"/>
                  </a:spcAft>
                </a:pPr>
                <a14:m>
                  <m:oMath xmlns:m="http://schemas.openxmlformats.org/officeDocument/2006/math">
                    <m:sSup>
                      <m:sSupPr>
                        <m:ctrlP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ctrlPr>
                      </m:sSupPr>
                      <m:e>
                        <m:r>
                          <a:rPr lang="en-US" sz="1800" b="1" i="1">
                            <a:solidFill>
                              <a:schemeClr val="tx1"/>
                            </a:solidFill>
                            <a:effectLst/>
                            <a:latin typeface="Cambria Math" panose="02040503050406030204" pitchFamily="18" charset="0"/>
                            <a:ea typeface="Calibri" panose="020F0502020204030204" pitchFamily="34" charset="0"/>
                            <a:cs typeface="Calibri" panose="020F0502020204030204" pitchFamily="34" charset="0"/>
                          </a:rPr>
                          <m:t>.</m:t>
                        </m:r>
                      </m:e>
                      <m:sup>
                        <m:r>
                          <a:rPr lang="en-US" sz="1800" b="1" i="1">
                            <a:solidFill>
                              <a:schemeClr val="tx1"/>
                            </a:solidFill>
                            <a:effectLst/>
                            <a:latin typeface="Cambria Math" panose="02040503050406030204" pitchFamily="18" charset="0"/>
                            <a:ea typeface="Calibri" panose="020F0502020204030204" pitchFamily="34" charset="0"/>
                            <a:cs typeface="Calibri" panose="020F0502020204030204" pitchFamily="34" charset="0"/>
                          </a:rPr>
                          <m:t>𝒂</m:t>
                        </m:r>
                      </m:sup>
                    </m:sSup>
                  </m:oMath>
                </a14:m>
                <a:r>
                  <a:rPr lang="en-US" sz="1800" b="1"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14:m>
                  <m:oMath xmlns:m="http://schemas.openxmlformats.org/officeDocument/2006/math">
                    <m:r>
                      <a:rPr lang="en-US" sz="1800" b="1" i="1">
                        <a:solidFill>
                          <a:schemeClr val="tx1"/>
                        </a:solidFill>
                        <a:effectLst/>
                        <a:latin typeface="Cambria Math" panose="02040503050406030204" pitchFamily="18" charset="0"/>
                        <a:ea typeface="Calibri" panose="020F0502020204030204" pitchFamily="34" charset="0"/>
                        <a:cs typeface="Calibri" panose="020F0502020204030204" pitchFamily="34" charset="0"/>
                      </a:rPr>
                      <m:t>𝑬</m:t>
                    </m:r>
                  </m:oMath>
                </a14:m>
                <a:r>
                  <a:rPr lang="en-US" sz="1800" b="1"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is the modulus of elasticity in MPa.</a:t>
                </a:r>
                <a:endParaRPr lang="en-US" sz="2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spcBef>
                    <a:spcPts val="0"/>
                  </a:spcBef>
                  <a:spcAft>
                    <a:spcPts val="0"/>
                  </a:spcAft>
                </a:pPr>
                <a14:m>
                  <m:oMath xmlns:m="http://schemas.openxmlformats.org/officeDocument/2006/math">
                    <m:sSup>
                      <m:sSupPr>
                        <m:ctrlPr>
                          <a:rPr lang="en-US" sz="1800" b="1" i="1">
                            <a:solidFill>
                              <a:schemeClr val="tx1"/>
                            </a:solidFill>
                            <a:effectLst/>
                            <a:latin typeface="Cambria Math" panose="02040503050406030204" pitchFamily="18" charset="0"/>
                            <a:ea typeface="Calibri" panose="020F0502020204030204" pitchFamily="34" charset="0"/>
                            <a:cs typeface="Calibri" panose="020F0502020204030204" pitchFamily="34" charset="0"/>
                          </a:rPr>
                        </m:ctrlPr>
                      </m:sSupPr>
                      <m:e>
                        <m:r>
                          <a:rPr lang="en-US" sz="1800" b="1" i="1">
                            <a:solidFill>
                              <a:schemeClr val="tx1"/>
                            </a:solidFill>
                            <a:effectLst/>
                            <a:latin typeface="Cambria Math" panose="02040503050406030204" pitchFamily="18" charset="0"/>
                            <a:ea typeface="Calibri" panose="020F0502020204030204" pitchFamily="34" charset="0"/>
                            <a:cs typeface="Calibri" panose="020F0502020204030204" pitchFamily="34" charset="0"/>
                          </a:rPr>
                          <m:t>.</m:t>
                        </m:r>
                      </m:e>
                      <m:sup>
                        <m:r>
                          <a:rPr lang="en-US" sz="1800" b="1" i="1">
                            <a:solidFill>
                              <a:schemeClr val="tx1"/>
                            </a:solidFill>
                            <a:effectLst/>
                            <a:latin typeface="Cambria Math" panose="02040503050406030204" pitchFamily="18" charset="0"/>
                            <a:ea typeface="Calibri" panose="020F0502020204030204" pitchFamily="34" charset="0"/>
                            <a:cs typeface="Calibri" panose="020F0502020204030204" pitchFamily="34" charset="0"/>
                          </a:rPr>
                          <m:t>𝒃</m:t>
                        </m:r>
                      </m:sup>
                    </m:sSup>
                  </m:oMath>
                </a14:m>
                <a:r>
                  <a:rPr lang="en-US" sz="1800" b="1"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14:m>
                  <m:oMath xmlns:m="http://schemas.openxmlformats.org/officeDocument/2006/math">
                    <m:r>
                      <a:rPr lang="en-US" sz="1800" b="1" i="1">
                        <a:solidFill>
                          <a:schemeClr val="tx1"/>
                        </a:solidFill>
                        <a:effectLst/>
                        <a:latin typeface="Cambria Math" panose="02040503050406030204" pitchFamily="18" charset="0"/>
                        <a:ea typeface="Calibri" panose="020F0502020204030204" pitchFamily="34" charset="0"/>
                        <a:cs typeface="Calibri" panose="020F0502020204030204" pitchFamily="34" charset="0"/>
                      </a:rPr>
                      <m:t>𝒗</m:t>
                    </m:r>
                  </m:oMath>
                </a14:m>
                <a:r>
                  <a:rPr lang="en-US" sz="1800" b="1"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is the poisons ratio.</a:t>
                </a:r>
                <a:endParaRPr lang="en-US" sz="2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0"/>
                  </a:spcAft>
                </a:pPr>
                <a14:m>
                  <m:oMath xmlns:m="http://schemas.openxmlformats.org/officeDocument/2006/math">
                    <m:sSup>
                      <m:sSupPr>
                        <m:ctrlPr>
                          <a:rPr lang="en-US" sz="1800" b="1" i="1">
                            <a:solidFill>
                              <a:schemeClr val="tx1"/>
                            </a:solidFill>
                            <a:effectLst/>
                            <a:latin typeface="Cambria Math" panose="02040503050406030204" pitchFamily="18" charset="0"/>
                            <a:ea typeface="Calibri" panose="020F0502020204030204" pitchFamily="34" charset="0"/>
                            <a:cs typeface="Calibri" panose="020F0502020204030204" pitchFamily="34" charset="0"/>
                          </a:rPr>
                        </m:ctrlPr>
                      </m:sSupPr>
                      <m:e>
                        <m:r>
                          <a:rPr lang="en-US" sz="1800" b="1" i="1">
                            <a:solidFill>
                              <a:schemeClr val="tx1"/>
                            </a:solidFill>
                            <a:effectLst/>
                            <a:latin typeface="Cambria Math" panose="02040503050406030204" pitchFamily="18" charset="0"/>
                            <a:ea typeface="Calibri" panose="020F0502020204030204" pitchFamily="34" charset="0"/>
                            <a:cs typeface="Calibri" panose="020F0502020204030204" pitchFamily="34" charset="0"/>
                          </a:rPr>
                          <m:t>.</m:t>
                        </m:r>
                      </m:e>
                      <m:sup>
                        <m:r>
                          <a:rPr lang="en-US" sz="1800" b="1" i="1">
                            <a:solidFill>
                              <a:schemeClr val="tx1"/>
                            </a:solidFill>
                            <a:effectLst/>
                            <a:latin typeface="Cambria Math" panose="02040503050406030204" pitchFamily="18" charset="0"/>
                            <a:ea typeface="Calibri" panose="020F0502020204030204" pitchFamily="34" charset="0"/>
                            <a:cs typeface="Calibri" panose="020F0502020204030204" pitchFamily="34" charset="0"/>
                          </a:rPr>
                          <m:t>𝒄</m:t>
                        </m:r>
                      </m:sup>
                    </m:sSup>
                  </m:oMath>
                </a14:m>
                <a:r>
                  <a:rPr lang="en-US" sz="1800" b="1"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a:t>
                </a:r>
                <a14:m>
                  <m:oMath xmlns:m="http://schemas.openxmlformats.org/officeDocument/2006/math">
                    <m:r>
                      <a:rPr lang="en-US" sz="1800" b="1" i="1">
                        <a:solidFill>
                          <a:schemeClr val="tx1"/>
                        </a:solidFill>
                        <a:effectLst/>
                        <a:latin typeface="Cambria Math" panose="02040503050406030204" pitchFamily="18" charset="0"/>
                        <a:ea typeface="Calibri" panose="020F0502020204030204" pitchFamily="34" charset="0"/>
                        <a:cs typeface="Calibri" panose="020F0502020204030204" pitchFamily="34" charset="0"/>
                      </a:rPr>
                      <m:t>𝜸</m:t>
                    </m:r>
                  </m:oMath>
                </a14:m>
                <a:r>
                  <a:rPr lang="en-US" sz="1800" b="1"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 is the unit weight in </a:t>
                </a:r>
                <a14:m>
                  <m:oMath xmlns:m="http://schemas.openxmlformats.org/officeDocument/2006/math">
                    <m:r>
                      <a:rPr lang="en-US" sz="1800" b="1" i="1">
                        <a:solidFill>
                          <a:schemeClr val="tx1"/>
                        </a:solidFill>
                        <a:effectLst/>
                        <a:latin typeface="Cambria Math" panose="02040503050406030204" pitchFamily="18" charset="0"/>
                        <a:ea typeface="Calibri" panose="020F0502020204030204" pitchFamily="34" charset="0"/>
                        <a:cs typeface="Calibri" panose="020F0502020204030204" pitchFamily="34" charset="0"/>
                      </a:rPr>
                      <m:t>𝑲𝑵</m:t>
                    </m:r>
                    <m:r>
                      <a:rPr lang="en-US" sz="1800" b="1" i="1">
                        <a:solidFill>
                          <a:schemeClr val="tx1"/>
                        </a:solidFill>
                        <a:effectLst/>
                        <a:latin typeface="Cambria Math" panose="02040503050406030204" pitchFamily="18" charset="0"/>
                        <a:ea typeface="Calibri" panose="020F0502020204030204" pitchFamily="34" charset="0"/>
                        <a:cs typeface="Calibri" panose="020F0502020204030204" pitchFamily="34" charset="0"/>
                      </a:rPr>
                      <m:t>/</m:t>
                    </m:r>
                    <m:sSup>
                      <m:sSupPr>
                        <m:ctrlPr>
                          <a:rPr lang="en-US" sz="1800" b="1" i="1">
                            <a:solidFill>
                              <a:schemeClr val="tx1"/>
                            </a:solidFill>
                            <a:effectLst/>
                            <a:latin typeface="Cambria Math" panose="02040503050406030204" pitchFamily="18" charset="0"/>
                            <a:ea typeface="Calibri" panose="020F0502020204030204" pitchFamily="34" charset="0"/>
                            <a:cs typeface="Calibri" panose="020F0502020204030204" pitchFamily="34" charset="0"/>
                          </a:rPr>
                        </m:ctrlPr>
                      </m:sSupPr>
                      <m:e>
                        <m:r>
                          <a:rPr lang="en-US" sz="1800" b="1" i="1">
                            <a:solidFill>
                              <a:schemeClr val="tx1"/>
                            </a:solidFill>
                            <a:effectLst/>
                            <a:latin typeface="Cambria Math" panose="02040503050406030204" pitchFamily="18" charset="0"/>
                            <a:ea typeface="Calibri" panose="020F0502020204030204" pitchFamily="34" charset="0"/>
                            <a:cs typeface="Calibri" panose="020F0502020204030204" pitchFamily="34" charset="0"/>
                          </a:rPr>
                          <m:t>𝒎</m:t>
                        </m:r>
                      </m:e>
                      <m:sup>
                        <m:r>
                          <a:rPr lang="en-US" sz="1800" b="1" i="1">
                            <a:solidFill>
                              <a:schemeClr val="tx1"/>
                            </a:solidFill>
                            <a:effectLst/>
                            <a:latin typeface="Cambria Math" panose="02040503050406030204" pitchFamily="18" charset="0"/>
                            <a:ea typeface="Calibri" panose="020F0502020204030204" pitchFamily="34" charset="0"/>
                            <a:cs typeface="Calibri" panose="020F0502020204030204" pitchFamily="34" charset="0"/>
                          </a:rPr>
                          <m:t>𝟑</m:t>
                        </m:r>
                      </m:sup>
                    </m:sSup>
                  </m:oMath>
                </a14:m>
                <a:r>
                  <a:rPr lang="en-US" sz="1800" b="1" dirty="0">
                    <a:solidFill>
                      <a:schemeClr val="tx1"/>
                    </a:solidFill>
                    <a:effectLst/>
                    <a:latin typeface="Times New Roman" panose="02020603050405020304" pitchFamily="18" charset="0"/>
                    <a:ea typeface="Calibri" panose="020F0502020204030204" pitchFamily="34" charset="0"/>
                    <a:cs typeface="Calibri" panose="020F0502020204030204" pitchFamily="34" charset="0"/>
                  </a:rPr>
                  <a:t>.</a:t>
                </a:r>
                <a:endParaRPr lang="en-US" sz="2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7" name="TextBox 6">
                <a:extLst>
                  <a:ext uri="{FF2B5EF4-FFF2-40B4-BE49-F238E27FC236}">
                    <a16:creationId xmlns:a16="http://schemas.microsoft.com/office/drawing/2014/main" id="{2B6BBA36-6EDF-4995-B36E-42EE75B8AFD3}"/>
                  </a:ext>
                </a:extLst>
              </p:cNvPr>
              <p:cNvSpPr txBox="1">
                <a:spLocks noRot="1" noChangeAspect="1" noMove="1" noResize="1" noEditPoints="1" noAdjustHandles="1" noChangeArrowheads="1" noChangeShapeType="1" noTextEdit="1"/>
              </p:cNvSpPr>
              <p:nvPr/>
            </p:nvSpPr>
            <p:spPr>
              <a:xfrm>
                <a:off x="1686509" y="4481044"/>
                <a:ext cx="6097554" cy="954685"/>
              </a:xfrm>
              <a:prstGeom prst="rect">
                <a:avLst/>
              </a:prstGeom>
              <a:blipFill>
                <a:blip r:embed="rId3"/>
                <a:stretch>
                  <a:fillRect t="-3185" b="-8917"/>
                </a:stretch>
              </a:blipFill>
            </p:spPr>
            <p:txBody>
              <a:bodyPr/>
              <a:lstStyle/>
              <a:p>
                <a:r>
                  <a:rPr lang="en-US">
                    <a:noFill/>
                  </a:rPr>
                  <a:t> </a:t>
                </a:r>
              </a:p>
            </p:txBody>
          </p:sp>
        </mc:Fallback>
      </mc:AlternateContent>
    </p:spTree>
    <p:extLst>
      <p:ext uri="{BB962C8B-B14F-4D97-AF65-F5344CB8AC3E}">
        <p14:creationId xmlns:p14="http://schemas.microsoft.com/office/powerpoint/2010/main" val="40349538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11BB0-E2C4-4BDA-8EF1-80E8648FB3E5}"/>
              </a:ext>
            </a:extLst>
          </p:cNvPr>
          <p:cNvSpPr>
            <a:spLocks noGrp="1"/>
          </p:cNvSpPr>
          <p:nvPr>
            <p:ph type="title"/>
          </p:nvPr>
        </p:nvSpPr>
        <p:spPr/>
        <p:txBody>
          <a:bodyPr/>
          <a:lstStyle/>
          <a:p>
            <a:r>
              <a:rPr lang="en-GB" dirty="0"/>
              <a:t>Section properties</a:t>
            </a:r>
            <a:endParaRPr lang="en-US" dirty="0"/>
          </a:p>
        </p:txBody>
      </p:sp>
      <p:graphicFrame>
        <p:nvGraphicFramePr>
          <p:cNvPr id="4" name="Content Placeholder 3">
            <a:extLst>
              <a:ext uri="{FF2B5EF4-FFF2-40B4-BE49-F238E27FC236}">
                <a16:creationId xmlns:a16="http://schemas.microsoft.com/office/drawing/2014/main" id="{EA73BAEC-B09B-4AAB-AFC4-BF6512D8D91D}"/>
              </a:ext>
            </a:extLst>
          </p:cNvPr>
          <p:cNvGraphicFramePr>
            <a:graphicFrameLocks noGrp="1"/>
          </p:cNvGraphicFramePr>
          <p:nvPr>
            <p:ph idx="1"/>
            <p:extLst>
              <p:ext uri="{D42A27DB-BD31-4B8C-83A1-F6EECF244321}">
                <p14:modId xmlns:p14="http://schemas.microsoft.com/office/powerpoint/2010/main" val="791476766"/>
              </p:ext>
            </p:extLst>
          </p:nvPr>
        </p:nvGraphicFramePr>
        <p:xfrm>
          <a:off x="737118" y="1352939"/>
          <a:ext cx="7992227" cy="4286020"/>
        </p:xfrm>
        <a:graphic>
          <a:graphicData uri="http://schemas.openxmlformats.org/drawingml/2006/table">
            <a:tbl>
              <a:tblPr firstRow="1" firstCol="1" bandRow="1"/>
              <a:tblGrid>
                <a:gridCol w="521600">
                  <a:extLst>
                    <a:ext uri="{9D8B030D-6E8A-4147-A177-3AD203B41FA5}">
                      <a16:colId xmlns:a16="http://schemas.microsoft.com/office/drawing/2014/main" val="1092026962"/>
                    </a:ext>
                  </a:extLst>
                </a:gridCol>
                <a:gridCol w="844380">
                  <a:extLst>
                    <a:ext uri="{9D8B030D-6E8A-4147-A177-3AD203B41FA5}">
                      <a16:colId xmlns:a16="http://schemas.microsoft.com/office/drawing/2014/main" val="1452882477"/>
                    </a:ext>
                  </a:extLst>
                </a:gridCol>
                <a:gridCol w="1611485">
                  <a:extLst>
                    <a:ext uri="{9D8B030D-6E8A-4147-A177-3AD203B41FA5}">
                      <a16:colId xmlns:a16="http://schemas.microsoft.com/office/drawing/2014/main" val="680715780"/>
                    </a:ext>
                  </a:extLst>
                </a:gridCol>
                <a:gridCol w="920849">
                  <a:extLst>
                    <a:ext uri="{9D8B030D-6E8A-4147-A177-3AD203B41FA5}">
                      <a16:colId xmlns:a16="http://schemas.microsoft.com/office/drawing/2014/main" val="1497959556"/>
                    </a:ext>
                  </a:extLst>
                </a:gridCol>
                <a:gridCol w="1199357">
                  <a:extLst>
                    <a:ext uri="{9D8B030D-6E8A-4147-A177-3AD203B41FA5}">
                      <a16:colId xmlns:a16="http://schemas.microsoft.com/office/drawing/2014/main" val="3296335824"/>
                    </a:ext>
                  </a:extLst>
                </a:gridCol>
                <a:gridCol w="1125303">
                  <a:extLst>
                    <a:ext uri="{9D8B030D-6E8A-4147-A177-3AD203B41FA5}">
                      <a16:colId xmlns:a16="http://schemas.microsoft.com/office/drawing/2014/main" val="1570516827"/>
                    </a:ext>
                  </a:extLst>
                </a:gridCol>
                <a:gridCol w="855649">
                  <a:extLst>
                    <a:ext uri="{9D8B030D-6E8A-4147-A177-3AD203B41FA5}">
                      <a16:colId xmlns:a16="http://schemas.microsoft.com/office/drawing/2014/main" val="959367501"/>
                    </a:ext>
                  </a:extLst>
                </a:gridCol>
                <a:gridCol w="913604">
                  <a:extLst>
                    <a:ext uri="{9D8B030D-6E8A-4147-A177-3AD203B41FA5}">
                      <a16:colId xmlns:a16="http://schemas.microsoft.com/office/drawing/2014/main" val="4180285959"/>
                    </a:ext>
                  </a:extLst>
                </a:gridCol>
              </a:tblGrid>
              <a:tr h="577808">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No.</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Section Name</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Property Name</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Material</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Section Type</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Dimensions (mm)</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Flexural Modifier</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Torsional Modifier</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15772344"/>
                  </a:ext>
                </a:extLst>
              </a:tr>
              <a:tr h="590608">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Frame sections</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B-500X700</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C-24MPa</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Rectangular Beam</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500X700</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0.35</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0.001</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2885799"/>
                  </a:ext>
                </a:extLst>
              </a:tr>
              <a:tr h="577808">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B-500X800</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C-24MPa</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Rectangular Beam</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500X800</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0.35</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0.001</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7178347"/>
                  </a:ext>
                </a:extLst>
              </a:tr>
              <a:tr h="577808">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B-700X800</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C-24MPa</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Rectangular Beam</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700X800</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0.35</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0.001</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9533438"/>
                  </a:ext>
                </a:extLst>
              </a:tr>
              <a:tr h="577808">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C-400X1000</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C-28MPa</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Rectangular Column</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400X1000</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0.7</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1212684"/>
                  </a:ext>
                </a:extLst>
              </a:tr>
              <a:tr h="349245">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Shell sections</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Ribbed</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C-28MPa</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Slab</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 = 300</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0.25</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0.25</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3424655"/>
                  </a:ext>
                </a:extLst>
              </a:tr>
              <a:tr h="336445">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Solid</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C-28MPa</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Slab</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 = 200</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0.25</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0.25</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7172896"/>
                  </a:ext>
                </a:extLst>
              </a:tr>
              <a:tr h="349245">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WALL-200</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C-28MPa</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Wall</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t=200</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0.7</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0.7</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8243117"/>
                  </a:ext>
                </a:extLst>
              </a:tr>
              <a:tr h="349245">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8</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WALL-300</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C-28MPa</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Wall</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 = 300</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0.7</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0.7</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27647159"/>
                  </a:ext>
                </a:extLst>
              </a:tr>
            </a:tbl>
          </a:graphicData>
        </a:graphic>
      </p:graphicFrame>
    </p:spTree>
    <p:extLst>
      <p:ext uri="{BB962C8B-B14F-4D97-AF65-F5344CB8AC3E}">
        <p14:creationId xmlns:p14="http://schemas.microsoft.com/office/powerpoint/2010/main" val="25656843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AFD76-BD64-4824-89E7-991C5E6EF67E}"/>
              </a:ext>
            </a:extLst>
          </p:cNvPr>
          <p:cNvSpPr>
            <a:spLocks noGrp="1"/>
          </p:cNvSpPr>
          <p:nvPr>
            <p:ph type="title"/>
          </p:nvPr>
        </p:nvSpPr>
        <p:spPr/>
        <p:txBody>
          <a:bodyPr/>
          <a:lstStyle/>
          <a:p>
            <a:r>
              <a:rPr lang="en-GB" dirty="0"/>
              <a:t>Load patterns</a:t>
            </a:r>
            <a:endParaRPr lang="en-US" dirty="0"/>
          </a:p>
        </p:txBody>
      </p:sp>
      <p:pic>
        <p:nvPicPr>
          <p:cNvPr id="4" name="Content Placeholder 3">
            <a:extLst>
              <a:ext uri="{FF2B5EF4-FFF2-40B4-BE49-F238E27FC236}">
                <a16:creationId xmlns:a16="http://schemas.microsoft.com/office/drawing/2014/main" id="{0DAF96AF-6B28-4E29-801D-9792C499117F}"/>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46111" y="2045850"/>
            <a:ext cx="8357930" cy="2766300"/>
          </a:xfrm>
          <a:prstGeom prst="rect">
            <a:avLst/>
          </a:prstGeom>
          <a:noFill/>
          <a:ln>
            <a:noFill/>
          </a:ln>
        </p:spPr>
      </p:pic>
    </p:spTree>
    <p:extLst>
      <p:ext uri="{BB962C8B-B14F-4D97-AF65-F5344CB8AC3E}">
        <p14:creationId xmlns:p14="http://schemas.microsoft.com/office/powerpoint/2010/main" val="29388093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0F345-F47D-4844-81C5-2A2F469A5D78}"/>
              </a:ext>
            </a:extLst>
          </p:cNvPr>
          <p:cNvSpPr>
            <a:spLocks noGrp="1"/>
          </p:cNvSpPr>
          <p:nvPr>
            <p:ph type="title"/>
          </p:nvPr>
        </p:nvSpPr>
        <p:spPr/>
        <p:txBody>
          <a:bodyPr/>
          <a:lstStyle/>
          <a:p>
            <a:r>
              <a:rPr lang="en-US" sz="4800" u="none" strike="noStrike" kern="0" spc="0" dirty="0">
                <a:ln>
                  <a:noFill/>
                </a:ln>
                <a:solidFill>
                  <a:schemeClr val="tx1"/>
                </a:solidFill>
                <a:effectLst>
                  <a:glow>
                    <a:srgbClr val="000000"/>
                  </a:glo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t>Load cases</a:t>
            </a:r>
            <a:endParaRPr lang="en-US" sz="8800" dirty="0">
              <a:solidFill>
                <a:schemeClr val="tx1"/>
              </a:solidFill>
              <a:effectLst>
                <a:glow>
                  <a:srgbClr val="000000"/>
                </a:glow>
                <a:reflection stA="0" endPos="0" fadeDir="0" sx="0" sy="0"/>
              </a:effectLst>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03B42313-5C82-4CF0-AFBC-DF8281C76BE6}"/>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46111" y="1674525"/>
            <a:ext cx="5449889" cy="2589566"/>
          </a:xfrm>
          <a:prstGeom prst="rect">
            <a:avLst/>
          </a:prstGeom>
          <a:noFill/>
          <a:ln>
            <a:noFill/>
          </a:ln>
        </p:spPr>
      </p:pic>
      <p:pic>
        <p:nvPicPr>
          <p:cNvPr id="5" name="Picture 4">
            <a:extLst>
              <a:ext uri="{FF2B5EF4-FFF2-40B4-BE49-F238E27FC236}">
                <a16:creationId xmlns:a16="http://schemas.microsoft.com/office/drawing/2014/main" id="{77666DAF-EF6D-490C-83D4-991517CE441D}"/>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234326" y="1674525"/>
            <a:ext cx="4785127" cy="1059344"/>
          </a:xfrm>
          <a:prstGeom prst="rect">
            <a:avLst/>
          </a:prstGeom>
          <a:noFill/>
          <a:ln>
            <a:noFill/>
          </a:ln>
        </p:spPr>
      </p:pic>
      <p:pic>
        <p:nvPicPr>
          <p:cNvPr id="6" name="Picture 5">
            <a:extLst>
              <a:ext uri="{FF2B5EF4-FFF2-40B4-BE49-F238E27FC236}">
                <a16:creationId xmlns:a16="http://schemas.microsoft.com/office/drawing/2014/main" id="{069F140C-BE25-42B2-97FF-89A41787E1BF}"/>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234325" y="2969307"/>
            <a:ext cx="4785127" cy="1294783"/>
          </a:xfrm>
          <a:prstGeom prst="rect">
            <a:avLst/>
          </a:prstGeom>
          <a:noFill/>
          <a:ln>
            <a:noFill/>
          </a:ln>
        </p:spPr>
      </p:pic>
    </p:spTree>
    <p:extLst>
      <p:ext uri="{BB962C8B-B14F-4D97-AF65-F5344CB8AC3E}">
        <p14:creationId xmlns:p14="http://schemas.microsoft.com/office/powerpoint/2010/main" val="12495588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AB4A3-4A6C-430E-A4AE-E12256A1570A}"/>
              </a:ext>
            </a:extLst>
          </p:cNvPr>
          <p:cNvSpPr>
            <a:spLocks noGrp="1"/>
          </p:cNvSpPr>
          <p:nvPr>
            <p:ph type="title"/>
          </p:nvPr>
        </p:nvSpPr>
        <p:spPr/>
        <p:txBody>
          <a:bodyPr/>
          <a:lstStyle/>
          <a:p>
            <a:r>
              <a:rPr lang="en-US" sz="4400" u="none" strike="noStrike" kern="0" spc="0" dirty="0">
                <a:ln>
                  <a:noFill/>
                </a:ln>
                <a:solidFill>
                  <a:schemeClr val="tx1"/>
                </a:solidFill>
                <a:effectLst>
                  <a:glow>
                    <a:srgbClr val="000000"/>
                  </a:glo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t>Masses</a:t>
            </a:r>
            <a:endParaRPr lang="en-US" sz="8000" dirty="0">
              <a:solidFill>
                <a:schemeClr val="tx1"/>
              </a:solidFill>
              <a:effectLst>
                <a:glow>
                  <a:srgbClr val="000000"/>
                </a:glow>
                <a:reflection stA="0" endPos="0" fadeDir="0" sx="0" sy="0"/>
              </a:effectLst>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9009E35C-263A-4178-9EE9-5B29622888FE}"/>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2691705" y="2136611"/>
            <a:ext cx="8710415" cy="3772227"/>
          </a:xfrm>
          <a:prstGeom prst="rect">
            <a:avLst/>
          </a:prstGeom>
          <a:noFill/>
          <a:ln>
            <a:noFill/>
          </a:ln>
        </p:spPr>
      </p:pic>
    </p:spTree>
    <p:extLst>
      <p:ext uri="{BB962C8B-B14F-4D97-AF65-F5344CB8AC3E}">
        <p14:creationId xmlns:p14="http://schemas.microsoft.com/office/powerpoint/2010/main" val="3892985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E0FD3-6769-46CE-A0B6-A0C17EFEEA78}"/>
              </a:ext>
            </a:extLst>
          </p:cNvPr>
          <p:cNvSpPr>
            <a:spLocks noGrp="1"/>
          </p:cNvSpPr>
          <p:nvPr>
            <p:ph type="title"/>
          </p:nvPr>
        </p:nvSpPr>
        <p:spPr/>
        <p:txBody>
          <a:bodyPr/>
          <a:lstStyle/>
          <a:p>
            <a:r>
              <a:rPr lang="en-US" sz="4400" dirty="0">
                <a:solidFill>
                  <a:schemeClr val="tx1"/>
                </a:solidFill>
                <a:effectLst/>
                <a:latin typeface="Times New Roman" panose="02020603050405020304" pitchFamily="18" charset="0"/>
                <a:ea typeface="Calibri" panose="020F0502020204030204" pitchFamily="34" charset="0"/>
                <a:cs typeface="Calibri Light" panose="020F0302020204030204" pitchFamily="34" charset="0"/>
              </a:rPr>
              <a:t>Analysis And </a:t>
            </a:r>
            <a:r>
              <a:rPr lang="en-US" sz="4400" dirty="0">
                <a:solidFill>
                  <a:schemeClr val="tx1"/>
                </a:solidFill>
                <a:latin typeface="Times New Roman" panose="02020603050405020304" pitchFamily="18" charset="0"/>
                <a:ea typeface="Calibri" panose="020F0502020204030204" pitchFamily="34" charset="0"/>
                <a:cs typeface="Calibri Light" panose="020F0302020204030204" pitchFamily="34" charset="0"/>
              </a:rPr>
              <a:t>D</a:t>
            </a:r>
            <a:r>
              <a:rPr lang="en-US" sz="4400" dirty="0">
                <a:solidFill>
                  <a:schemeClr val="tx1"/>
                </a:solidFill>
                <a:effectLst/>
                <a:latin typeface="Times New Roman" panose="02020603050405020304" pitchFamily="18" charset="0"/>
                <a:ea typeface="Calibri" panose="020F0502020204030204" pitchFamily="34" charset="0"/>
                <a:cs typeface="Calibri Light" panose="020F0302020204030204" pitchFamily="34" charset="0"/>
              </a:rPr>
              <a:t>esign </a:t>
            </a:r>
            <a:r>
              <a:rPr lang="en-US" sz="4400" dirty="0">
                <a:solidFill>
                  <a:schemeClr val="tx1"/>
                </a:solidFill>
                <a:latin typeface="Times New Roman" panose="02020603050405020304" pitchFamily="18" charset="0"/>
                <a:ea typeface="Calibri" panose="020F0502020204030204" pitchFamily="34" charset="0"/>
                <a:cs typeface="Calibri Light" panose="020F0302020204030204" pitchFamily="34" charset="0"/>
              </a:rPr>
              <a:t>P</a:t>
            </a:r>
            <a:r>
              <a:rPr lang="en-US" sz="4400" dirty="0">
                <a:solidFill>
                  <a:schemeClr val="tx1"/>
                </a:solidFill>
                <a:effectLst/>
                <a:latin typeface="Times New Roman" panose="02020603050405020304" pitchFamily="18" charset="0"/>
                <a:ea typeface="Calibri" panose="020F0502020204030204" pitchFamily="34" charset="0"/>
                <a:cs typeface="Calibri Light" panose="020F0302020204030204" pitchFamily="34" charset="0"/>
              </a:rPr>
              <a:t>rinciples</a:t>
            </a:r>
            <a:endParaRPr lang="en-US" sz="8000" dirty="0">
              <a:solidFill>
                <a:schemeClr val="tx1"/>
              </a:solidFill>
            </a:endParaRPr>
          </a:p>
        </p:txBody>
      </p:sp>
      <p:sp>
        <p:nvSpPr>
          <p:cNvPr id="3" name="Content Placeholder 2">
            <a:extLst>
              <a:ext uri="{FF2B5EF4-FFF2-40B4-BE49-F238E27FC236}">
                <a16:creationId xmlns:a16="http://schemas.microsoft.com/office/drawing/2014/main" id="{FACD6B10-5062-44A8-A346-DD973CA90C03}"/>
              </a:ext>
            </a:extLst>
          </p:cNvPr>
          <p:cNvSpPr>
            <a:spLocks noGrp="1"/>
          </p:cNvSpPr>
          <p:nvPr>
            <p:ph idx="1"/>
          </p:nvPr>
        </p:nvSpPr>
        <p:spPr>
          <a:xfrm>
            <a:off x="1103312" y="2052918"/>
            <a:ext cx="8946541" cy="4021311"/>
          </a:xfrm>
        </p:spPr>
        <p:txBody>
          <a:bodyPr>
            <a:normAutofit/>
          </a:bodyPr>
          <a:lstStyle/>
          <a:p>
            <a:pPr>
              <a:lnSpc>
                <a:spcPct val="150000"/>
              </a:lnSpc>
            </a:pPr>
            <a:r>
              <a:rPr lang="en-GB" sz="1800" b="1" dirty="0">
                <a:latin typeface="Times New Roman" panose="02020603050405020304" pitchFamily="18" charset="0"/>
                <a:cs typeface="Times New Roman" panose="02020603050405020304" pitchFamily="18" charset="0"/>
              </a:rPr>
              <a:t>Supports: assumed to be pin support.</a:t>
            </a:r>
          </a:p>
          <a:p>
            <a:pPr>
              <a:lnSpc>
                <a:spcPct val="150000"/>
              </a:lnSpc>
            </a:pPr>
            <a:r>
              <a:rPr lang="en-US" sz="1800" b="1" dirty="0">
                <a:latin typeface="Times New Roman" panose="02020603050405020304" pitchFamily="18" charset="0"/>
                <a:cs typeface="Times New Roman" panose="02020603050405020304" pitchFamily="18" charset="0"/>
              </a:rPr>
              <a:t>Design method: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Ultimate Load Method (ULM) .</a:t>
            </a:r>
          </a:p>
          <a:p>
            <a:pPr>
              <a:lnSpc>
                <a:spcPct val="150000"/>
              </a:lnSpc>
            </a:pPr>
            <a:r>
              <a:rPr lang="en-US" b="1" dirty="0">
                <a:latin typeface="Times New Roman" panose="02020603050405020304" pitchFamily="18" charset="0"/>
                <a:ea typeface="Calibri" panose="020F0502020204030204" pitchFamily="34" charset="0"/>
                <a:cs typeface="Times New Roman" panose="02020603050405020304" pitchFamily="18" charset="0"/>
              </a:rPr>
              <a:t>T</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he three-dimensions modeling (3D) using ETABS software program.</a:t>
            </a:r>
          </a:p>
          <a:p>
            <a:pPr marL="0" indent="0">
              <a:buNone/>
            </a:pP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b="1" dirty="0"/>
          </a:p>
        </p:txBody>
      </p:sp>
    </p:spTree>
    <p:extLst>
      <p:ext uri="{BB962C8B-B14F-4D97-AF65-F5344CB8AC3E}">
        <p14:creationId xmlns:p14="http://schemas.microsoft.com/office/powerpoint/2010/main" val="33606191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B7912-3D6A-4323-B8A0-227720EEE0FE}"/>
              </a:ext>
            </a:extLst>
          </p:cNvPr>
          <p:cNvSpPr>
            <a:spLocks noGrp="1"/>
          </p:cNvSpPr>
          <p:nvPr>
            <p:ph type="title"/>
          </p:nvPr>
        </p:nvSpPr>
        <p:spPr/>
        <p:txBody>
          <a:bodyPr/>
          <a:lstStyle/>
          <a:p>
            <a:r>
              <a:rPr lang="en-US" sz="4400" u="none" strike="noStrike" kern="0" spc="0" dirty="0">
                <a:ln>
                  <a:noFill/>
                </a:ln>
                <a:solidFill>
                  <a:schemeClr val="tx1"/>
                </a:solidFill>
                <a:effectLst>
                  <a:glow>
                    <a:srgbClr val="000000"/>
                  </a:glo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t>Functions</a:t>
            </a:r>
            <a:endParaRPr lang="en-US" sz="8000" dirty="0">
              <a:solidFill>
                <a:schemeClr val="tx1"/>
              </a:solidFill>
              <a:effectLst>
                <a:glow>
                  <a:srgbClr val="000000"/>
                </a:glow>
                <a:reflection stA="0" endPos="0" fadeDir="0" sx="0" sy="0"/>
              </a:effectLst>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E1492E2B-16F9-4A76-A50A-4C80D72F250C}"/>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4996843" y="2133600"/>
            <a:ext cx="4100139" cy="3778250"/>
          </a:xfrm>
          <a:prstGeom prst="rect">
            <a:avLst/>
          </a:prstGeom>
          <a:noFill/>
          <a:ln>
            <a:noFill/>
          </a:ln>
        </p:spPr>
      </p:pic>
    </p:spTree>
    <p:extLst>
      <p:ext uri="{BB962C8B-B14F-4D97-AF65-F5344CB8AC3E}">
        <p14:creationId xmlns:p14="http://schemas.microsoft.com/office/powerpoint/2010/main" val="8352876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4C916-21D1-42DC-A497-1C3642D090FC}"/>
              </a:ext>
            </a:extLst>
          </p:cNvPr>
          <p:cNvSpPr>
            <a:spLocks noGrp="1"/>
          </p:cNvSpPr>
          <p:nvPr>
            <p:ph type="title"/>
          </p:nvPr>
        </p:nvSpPr>
        <p:spPr/>
        <p:txBody>
          <a:bodyPr/>
          <a:lstStyle/>
          <a:p>
            <a:r>
              <a:rPr lang="en-US" sz="4000" u="none" strike="noStrike" kern="0" spc="0" dirty="0">
                <a:ln>
                  <a:noFill/>
                </a:ln>
                <a:solidFill>
                  <a:schemeClr val="tx1"/>
                </a:solidFill>
                <a:effectLst>
                  <a:glow>
                    <a:srgbClr val="000000"/>
                  </a:glo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t>Three-dimensional modelling</a:t>
            </a:r>
            <a:endParaRPr lang="en-US" sz="7200" dirty="0">
              <a:solidFill>
                <a:schemeClr val="tx1"/>
              </a:solidFill>
              <a:effectLst>
                <a:glow>
                  <a:srgbClr val="000000"/>
                </a:glow>
                <a:reflection stA="0" endPos="0" fadeDir="0" sx="0" sy="0"/>
              </a:effectLst>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D921383B-676C-4FAC-964D-91F6E4CD49DD}"/>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5866528" y="2133600"/>
            <a:ext cx="2360769" cy="3778250"/>
          </a:xfrm>
          <a:prstGeom prst="rect">
            <a:avLst/>
          </a:prstGeom>
          <a:noFill/>
          <a:ln>
            <a:noFill/>
          </a:ln>
        </p:spPr>
      </p:pic>
    </p:spTree>
    <p:extLst>
      <p:ext uri="{BB962C8B-B14F-4D97-AF65-F5344CB8AC3E}">
        <p14:creationId xmlns:p14="http://schemas.microsoft.com/office/powerpoint/2010/main" val="24983450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C60DC-5B02-46D3-978C-D40DA236BAED}"/>
              </a:ext>
            </a:extLst>
          </p:cNvPr>
          <p:cNvSpPr>
            <a:spLocks noGrp="1"/>
          </p:cNvSpPr>
          <p:nvPr>
            <p:ph type="title"/>
          </p:nvPr>
        </p:nvSpPr>
        <p:spPr/>
        <p:txBody>
          <a:bodyPr/>
          <a:lstStyle/>
          <a:p>
            <a:r>
              <a:rPr lang="en-US" sz="4400" u="none" strike="noStrike" kern="0" spc="0" dirty="0">
                <a:ln>
                  <a:noFill/>
                </a:ln>
                <a:solidFill>
                  <a:schemeClr val="tx1"/>
                </a:solidFill>
                <a:effectLst>
                  <a:glow>
                    <a:srgbClr val="000000"/>
                  </a:glo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t>Compatibility of the structure</a:t>
            </a:r>
            <a:endParaRPr lang="en-US" sz="8000" dirty="0">
              <a:solidFill>
                <a:schemeClr val="tx1"/>
              </a:solidFill>
              <a:effectLst>
                <a:glow>
                  <a:srgbClr val="000000"/>
                </a:glow>
                <a:reflection stA="0" endPos="0" fadeDir="0" sx="0" sy="0"/>
              </a:effectLst>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9EA9C6EE-5C84-42A9-946B-0DAFF175C5DF}"/>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5395982" y="2133600"/>
            <a:ext cx="3301861" cy="3778250"/>
          </a:xfrm>
          <a:prstGeom prst="rect">
            <a:avLst/>
          </a:prstGeom>
          <a:noFill/>
          <a:ln>
            <a:noFill/>
          </a:ln>
        </p:spPr>
      </p:pic>
    </p:spTree>
    <p:extLst>
      <p:ext uri="{BB962C8B-B14F-4D97-AF65-F5344CB8AC3E}">
        <p14:creationId xmlns:p14="http://schemas.microsoft.com/office/powerpoint/2010/main" val="17829054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23CC8-F2E1-4CFE-B356-B9CFED279E29}"/>
              </a:ext>
            </a:extLst>
          </p:cNvPr>
          <p:cNvSpPr>
            <a:spLocks noGrp="1"/>
          </p:cNvSpPr>
          <p:nvPr>
            <p:ph type="title"/>
          </p:nvPr>
        </p:nvSpPr>
        <p:spPr/>
        <p:txBody>
          <a:bodyPr/>
          <a:lstStyle/>
          <a:p>
            <a:r>
              <a:rPr lang="en-US" sz="4400" u="none" strike="noStrike" kern="0" spc="0" dirty="0">
                <a:ln>
                  <a:noFill/>
                </a:ln>
                <a:solidFill>
                  <a:schemeClr val="tx1"/>
                </a:solidFill>
                <a:effectLst>
                  <a:glow>
                    <a:srgbClr val="000000"/>
                  </a:glo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t>Gravity loads</a:t>
            </a:r>
            <a:endParaRPr lang="en-US" sz="8000" dirty="0">
              <a:solidFill>
                <a:schemeClr val="tx1"/>
              </a:solidFill>
              <a:effectLst>
                <a:glow>
                  <a:srgbClr val="000000"/>
                </a:glow>
                <a:reflection stA="0" endPos="0" fadeDir="0" sx="0" sy="0"/>
              </a:effectLst>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BB8B8BC7-71DE-4D8E-8CD3-07EEF6A1C078}"/>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3701443" y="3554054"/>
            <a:ext cx="6690940" cy="937341"/>
          </a:xfrm>
          <a:prstGeom prst="rect">
            <a:avLst/>
          </a:prstGeom>
          <a:noFill/>
          <a:ln>
            <a:noFill/>
          </a:ln>
        </p:spPr>
      </p:pic>
    </p:spTree>
    <p:extLst>
      <p:ext uri="{BB962C8B-B14F-4D97-AF65-F5344CB8AC3E}">
        <p14:creationId xmlns:p14="http://schemas.microsoft.com/office/powerpoint/2010/main" val="2825301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D61B6-D494-4DFB-8A18-A0BA80BD5BE8}"/>
              </a:ext>
            </a:extLst>
          </p:cNvPr>
          <p:cNvSpPr>
            <a:spLocks noGrp="1"/>
          </p:cNvSpPr>
          <p:nvPr>
            <p:ph type="title"/>
          </p:nvPr>
        </p:nvSpPr>
        <p:spPr/>
        <p:txBody>
          <a:bodyPr/>
          <a:lstStyle/>
          <a:p>
            <a:r>
              <a:rPr lang="en-US" sz="4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Check equilibrium for dead loads</a:t>
            </a:r>
            <a:endParaRPr lang="en-US" sz="8000"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graphicFrame>
            <p:nvGraphicFramePr>
              <p:cNvPr id="5" name="Content Placeholder 4">
                <a:extLst>
                  <a:ext uri="{FF2B5EF4-FFF2-40B4-BE49-F238E27FC236}">
                    <a16:creationId xmlns:a16="http://schemas.microsoft.com/office/drawing/2014/main" id="{CD8A226E-EDF7-473A-805B-60A15D82A628}"/>
                  </a:ext>
                </a:extLst>
              </p:cNvPr>
              <p:cNvGraphicFramePr>
                <a:graphicFrameLocks noGrp="1"/>
              </p:cNvGraphicFramePr>
              <p:nvPr>
                <p:ph idx="1"/>
                <p:extLst>
                  <p:ext uri="{D42A27DB-BD31-4B8C-83A1-F6EECF244321}">
                    <p14:modId xmlns:p14="http://schemas.microsoft.com/office/powerpoint/2010/main" val="645465059"/>
                  </p:ext>
                </p:extLst>
              </p:nvPr>
            </p:nvGraphicFramePr>
            <p:xfrm>
              <a:off x="1352939" y="2528596"/>
              <a:ext cx="10151673" cy="2056620"/>
            </p:xfrm>
            <a:graphic>
              <a:graphicData uri="http://schemas.openxmlformats.org/drawingml/2006/table">
                <a:tbl>
                  <a:tblPr firstRow="1" firstCol="1" bandRow="1"/>
                  <a:tblGrid>
                    <a:gridCol w="1597814">
                      <a:extLst>
                        <a:ext uri="{9D8B030D-6E8A-4147-A177-3AD203B41FA5}">
                          <a16:colId xmlns:a16="http://schemas.microsoft.com/office/drawing/2014/main" val="4107324816"/>
                        </a:ext>
                      </a:extLst>
                    </a:gridCol>
                    <a:gridCol w="1529291">
                      <a:extLst>
                        <a:ext uri="{9D8B030D-6E8A-4147-A177-3AD203B41FA5}">
                          <a16:colId xmlns:a16="http://schemas.microsoft.com/office/drawing/2014/main" val="1217668310"/>
                        </a:ext>
                      </a:extLst>
                    </a:gridCol>
                    <a:gridCol w="1529291">
                      <a:extLst>
                        <a:ext uri="{9D8B030D-6E8A-4147-A177-3AD203B41FA5}">
                          <a16:colId xmlns:a16="http://schemas.microsoft.com/office/drawing/2014/main" val="3490017114"/>
                        </a:ext>
                      </a:extLst>
                    </a:gridCol>
                    <a:gridCol w="1156572">
                      <a:extLst>
                        <a:ext uri="{9D8B030D-6E8A-4147-A177-3AD203B41FA5}">
                          <a16:colId xmlns:a16="http://schemas.microsoft.com/office/drawing/2014/main" val="386839115"/>
                        </a:ext>
                      </a:extLst>
                    </a:gridCol>
                    <a:gridCol w="1404706">
                      <a:extLst>
                        <a:ext uri="{9D8B030D-6E8A-4147-A177-3AD203B41FA5}">
                          <a16:colId xmlns:a16="http://schemas.microsoft.com/office/drawing/2014/main" val="1851208727"/>
                        </a:ext>
                      </a:extLst>
                    </a:gridCol>
                    <a:gridCol w="1460771">
                      <a:extLst>
                        <a:ext uri="{9D8B030D-6E8A-4147-A177-3AD203B41FA5}">
                          <a16:colId xmlns:a16="http://schemas.microsoft.com/office/drawing/2014/main" val="4169000588"/>
                        </a:ext>
                      </a:extLst>
                    </a:gridCol>
                    <a:gridCol w="1473228">
                      <a:extLst>
                        <a:ext uri="{9D8B030D-6E8A-4147-A177-3AD203B41FA5}">
                          <a16:colId xmlns:a16="http://schemas.microsoft.com/office/drawing/2014/main" val="2115746277"/>
                        </a:ext>
                      </a:extLst>
                    </a:gridCol>
                  </a:tblGrid>
                  <a:tr h="481577">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Columns</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Beams</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Slabs</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Walls</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Manual results</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ETABS results</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2353570"/>
                      </a:ext>
                    </a:extLst>
                  </a:tr>
                  <a:tr h="767725">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Load (KN)</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4202</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20134.6</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25771.1</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r>
                                  <a:rPr lang="en-US" sz="18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𝟏𝟑𝟎𝟕𝟓</m:t>
                                </m:r>
                                <m:r>
                                  <a:rPr lang="en-US" sz="1800" b="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𝟖</m:t>
                                </m:r>
                              </m:oMath>
                            </m:oMathPara>
                          </a14:m>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𝟔𝟑𝟏𝟖𝟑</m:t>
                                </m:r>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m:t>
                                </m:r>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𝟓</m:t>
                                </m:r>
                              </m:oMath>
                            </m:oMathPara>
                          </a14:m>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14:m>
                            <m:oMathPara xmlns:m="http://schemas.openxmlformats.org/officeDocument/2006/math">
                              <m:oMathParaPr>
                                <m:jc m:val="centerGroup"/>
                              </m:oMathParaPr>
                              <m:oMath xmlns:m="http://schemas.openxmlformats.org/officeDocument/2006/math">
                                <m:r>
                                  <a:rPr lang="en-US" sz="18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𝟔𝟐𝟏𝟓𝟕</m:t>
                                </m:r>
                                <m:r>
                                  <a:rPr lang="en-US" sz="1800" b="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𝟐</m:t>
                                </m:r>
                              </m:oMath>
                            </m:oMathPara>
                          </a14:m>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33004339"/>
                      </a:ext>
                    </a:extLst>
                  </a:tr>
                  <a:tr h="721649">
                    <a:tc>
                      <a:txBody>
                        <a:bodyPr/>
                        <a:lstStyle/>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𝑫𝒊𝒇𝒇𝒆𝒓𝒆𝒏𝒄𝒆</m:t>
                                </m:r>
                                <m:r>
                                  <a:rPr lang="en-US" sz="1800" b="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 %</m:t>
                                </m:r>
                              </m:oMath>
                            </m:oMathPara>
                          </a14:m>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marL="0" marR="0" algn="ctr">
                            <a:lnSpc>
                              <a:spcPct val="107000"/>
                            </a:lnSpc>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1.6%</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12607903"/>
                      </a:ext>
                    </a:extLst>
                  </a:tr>
                </a:tbl>
              </a:graphicData>
            </a:graphic>
          </p:graphicFrame>
        </mc:Choice>
        <mc:Fallback>
          <p:graphicFrame>
            <p:nvGraphicFramePr>
              <p:cNvPr id="5" name="Content Placeholder 4">
                <a:extLst>
                  <a:ext uri="{FF2B5EF4-FFF2-40B4-BE49-F238E27FC236}">
                    <a16:creationId xmlns:a16="http://schemas.microsoft.com/office/drawing/2014/main" id="{CD8A226E-EDF7-473A-805B-60A15D82A628}"/>
                  </a:ext>
                </a:extLst>
              </p:cNvPr>
              <p:cNvGraphicFramePr>
                <a:graphicFrameLocks noGrp="1"/>
              </p:cNvGraphicFramePr>
              <p:nvPr>
                <p:ph idx="1"/>
                <p:extLst>
                  <p:ext uri="{D42A27DB-BD31-4B8C-83A1-F6EECF244321}">
                    <p14:modId xmlns:p14="http://schemas.microsoft.com/office/powerpoint/2010/main" val="645465059"/>
                  </p:ext>
                </p:extLst>
              </p:nvPr>
            </p:nvGraphicFramePr>
            <p:xfrm>
              <a:off x="1352939" y="2528596"/>
              <a:ext cx="10151673" cy="2056620"/>
            </p:xfrm>
            <a:graphic>
              <a:graphicData uri="http://schemas.openxmlformats.org/drawingml/2006/table">
                <a:tbl>
                  <a:tblPr firstRow="1" firstCol="1" bandRow="1"/>
                  <a:tblGrid>
                    <a:gridCol w="1597814">
                      <a:extLst>
                        <a:ext uri="{9D8B030D-6E8A-4147-A177-3AD203B41FA5}">
                          <a16:colId xmlns:a16="http://schemas.microsoft.com/office/drawing/2014/main" val="4107324816"/>
                        </a:ext>
                      </a:extLst>
                    </a:gridCol>
                    <a:gridCol w="1529291">
                      <a:extLst>
                        <a:ext uri="{9D8B030D-6E8A-4147-A177-3AD203B41FA5}">
                          <a16:colId xmlns:a16="http://schemas.microsoft.com/office/drawing/2014/main" val="1217668310"/>
                        </a:ext>
                      </a:extLst>
                    </a:gridCol>
                    <a:gridCol w="1529291">
                      <a:extLst>
                        <a:ext uri="{9D8B030D-6E8A-4147-A177-3AD203B41FA5}">
                          <a16:colId xmlns:a16="http://schemas.microsoft.com/office/drawing/2014/main" val="3490017114"/>
                        </a:ext>
                      </a:extLst>
                    </a:gridCol>
                    <a:gridCol w="1156572">
                      <a:extLst>
                        <a:ext uri="{9D8B030D-6E8A-4147-A177-3AD203B41FA5}">
                          <a16:colId xmlns:a16="http://schemas.microsoft.com/office/drawing/2014/main" val="386839115"/>
                        </a:ext>
                      </a:extLst>
                    </a:gridCol>
                    <a:gridCol w="1404706">
                      <a:extLst>
                        <a:ext uri="{9D8B030D-6E8A-4147-A177-3AD203B41FA5}">
                          <a16:colId xmlns:a16="http://schemas.microsoft.com/office/drawing/2014/main" val="1851208727"/>
                        </a:ext>
                      </a:extLst>
                    </a:gridCol>
                    <a:gridCol w="1460771">
                      <a:extLst>
                        <a:ext uri="{9D8B030D-6E8A-4147-A177-3AD203B41FA5}">
                          <a16:colId xmlns:a16="http://schemas.microsoft.com/office/drawing/2014/main" val="4169000588"/>
                        </a:ext>
                      </a:extLst>
                    </a:gridCol>
                    <a:gridCol w="1473228">
                      <a:extLst>
                        <a:ext uri="{9D8B030D-6E8A-4147-A177-3AD203B41FA5}">
                          <a16:colId xmlns:a16="http://schemas.microsoft.com/office/drawing/2014/main" val="2115746277"/>
                        </a:ext>
                      </a:extLst>
                    </a:gridCol>
                  </a:tblGrid>
                  <a:tr h="567246">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Columns</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Beams</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Slabs</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Walls</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Manual results</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ETABS results</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2353570"/>
                      </a:ext>
                    </a:extLst>
                  </a:tr>
                  <a:tr h="767725">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Load (KN)</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4202</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20134.6</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25771.1</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415652" t="-84127" r="-210435" b="-96032"/>
                          </a:stretch>
                        </a:blipFill>
                      </a:tcPr>
                    </a:tc>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494167" t="-84127" r="-101667" b="-96032"/>
                          </a:stretch>
                        </a:blipFill>
                      </a:tcPr>
                    </a:tc>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589256" t="-84127" r="-826" b="-96032"/>
                          </a:stretch>
                        </a:blipFill>
                      </a:tcPr>
                    </a:tc>
                    <a:extLst>
                      <a:ext uri="{0D108BD9-81ED-4DB2-BD59-A6C34878D82A}">
                        <a16:rowId xmlns:a16="http://schemas.microsoft.com/office/drawing/2014/main" val="4233004339"/>
                      </a:ext>
                    </a:extLst>
                  </a:tr>
                  <a:tr h="721649">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382" t="-194958" r="-537023" b="-1681"/>
                          </a:stretch>
                        </a:blipFill>
                      </a:tcPr>
                    </a:tc>
                    <a:tc gridSpan="6">
                      <a:txBody>
                        <a:bodyPr/>
                        <a:lstStyle/>
                        <a:p>
                          <a:pPr marL="0" marR="0" algn="ctr">
                            <a:lnSpc>
                              <a:spcPct val="107000"/>
                            </a:lnSpc>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1.6%</a:t>
                          </a: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12607903"/>
                      </a:ext>
                    </a:extLst>
                  </a:tr>
                </a:tbl>
              </a:graphicData>
            </a:graphic>
          </p:graphicFrame>
        </mc:Fallback>
      </mc:AlternateContent>
    </p:spTree>
    <p:extLst>
      <p:ext uri="{BB962C8B-B14F-4D97-AF65-F5344CB8AC3E}">
        <p14:creationId xmlns:p14="http://schemas.microsoft.com/office/powerpoint/2010/main" val="25482126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7C8F8-A204-4405-8CD1-91183AA7F633}"/>
              </a:ext>
            </a:extLst>
          </p:cNvPr>
          <p:cNvSpPr>
            <a:spLocks noGrp="1"/>
          </p:cNvSpPr>
          <p:nvPr>
            <p:ph type="title"/>
          </p:nvPr>
        </p:nvSpPr>
        <p:spPr/>
        <p:txBody>
          <a:bodyPr>
            <a:normAutofit fontScale="90000"/>
          </a:bodyPr>
          <a:lstStyle/>
          <a:p>
            <a:r>
              <a:rPr lang="en-US" sz="4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Check equilibrium for superimposed dead loads</a:t>
            </a:r>
            <a:endParaRPr lang="en-US" sz="7200"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graphicFrame>
            <p:nvGraphicFramePr>
              <p:cNvPr id="4" name="Content Placeholder 3">
                <a:extLst>
                  <a:ext uri="{FF2B5EF4-FFF2-40B4-BE49-F238E27FC236}">
                    <a16:creationId xmlns:a16="http://schemas.microsoft.com/office/drawing/2014/main" id="{182A0FF6-67B6-41B1-8F41-B2D30EEB04B9}"/>
                  </a:ext>
                </a:extLst>
              </p:cNvPr>
              <p:cNvGraphicFramePr>
                <a:graphicFrameLocks noGrp="1"/>
              </p:cNvGraphicFramePr>
              <p:nvPr>
                <p:ph idx="1"/>
                <p:extLst>
                  <p:ext uri="{D42A27DB-BD31-4B8C-83A1-F6EECF244321}">
                    <p14:modId xmlns:p14="http://schemas.microsoft.com/office/powerpoint/2010/main" val="2094927271"/>
                  </p:ext>
                </p:extLst>
              </p:nvPr>
            </p:nvGraphicFramePr>
            <p:xfrm>
              <a:off x="1194318" y="2780522"/>
              <a:ext cx="10179699" cy="2733871"/>
            </p:xfrm>
            <a:graphic>
              <a:graphicData uri="http://schemas.openxmlformats.org/drawingml/2006/table">
                <a:tbl>
                  <a:tblPr firstRow="1" firstCol="1" bandRow="1"/>
                  <a:tblGrid>
                    <a:gridCol w="1650528">
                      <a:extLst>
                        <a:ext uri="{9D8B030D-6E8A-4147-A177-3AD203B41FA5}">
                          <a16:colId xmlns:a16="http://schemas.microsoft.com/office/drawing/2014/main" val="1974063204"/>
                        </a:ext>
                      </a:extLst>
                    </a:gridCol>
                    <a:gridCol w="1215664">
                      <a:extLst>
                        <a:ext uri="{9D8B030D-6E8A-4147-A177-3AD203B41FA5}">
                          <a16:colId xmlns:a16="http://schemas.microsoft.com/office/drawing/2014/main" val="1096834943"/>
                        </a:ext>
                      </a:extLst>
                    </a:gridCol>
                    <a:gridCol w="1522564">
                      <a:extLst>
                        <a:ext uri="{9D8B030D-6E8A-4147-A177-3AD203B41FA5}">
                          <a16:colId xmlns:a16="http://schemas.microsoft.com/office/drawing/2014/main" val="2552858027"/>
                        </a:ext>
                      </a:extLst>
                    </a:gridCol>
                    <a:gridCol w="1296997">
                      <a:extLst>
                        <a:ext uri="{9D8B030D-6E8A-4147-A177-3AD203B41FA5}">
                          <a16:colId xmlns:a16="http://schemas.microsoft.com/office/drawing/2014/main" val="3014036267"/>
                        </a:ext>
                      </a:extLst>
                    </a:gridCol>
                    <a:gridCol w="1594136">
                      <a:extLst>
                        <a:ext uri="{9D8B030D-6E8A-4147-A177-3AD203B41FA5}">
                          <a16:colId xmlns:a16="http://schemas.microsoft.com/office/drawing/2014/main" val="486283630"/>
                        </a:ext>
                      </a:extLst>
                    </a:gridCol>
                    <a:gridCol w="1470510">
                      <a:extLst>
                        <a:ext uri="{9D8B030D-6E8A-4147-A177-3AD203B41FA5}">
                          <a16:colId xmlns:a16="http://schemas.microsoft.com/office/drawing/2014/main" val="3838133123"/>
                        </a:ext>
                      </a:extLst>
                    </a:gridCol>
                    <a:gridCol w="1429300">
                      <a:extLst>
                        <a:ext uri="{9D8B030D-6E8A-4147-A177-3AD203B41FA5}">
                          <a16:colId xmlns:a16="http://schemas.microsoft.com/office/drawing/2014/main" val="3827451796"/>
                        </a:ext>
                      </a:extLst>
                    </a:gridCol>
                  </a:tblGrid>
                  <a:tr h="927332">
                    <a:tc>
                      <a:txBody>
                        <a:bodyPr/>
                        <a:lstStyle/>
                        <a:p>
                          <a:pPr marL="0" marR="0" algn="ctr">
                            <a:lnSpc>
                              <a:spcPct val="107000"/>
                            </a:lnSpc>
                            <a:spcBef>
                              <a:spcPts val="0"/>
                            </a:spcBef>
                            <a:spcAft>
                              <a:spcPts val="600"/>
                            </a:spcAft>
                          </a:pPr>
                          <a:r>
                            <a:rPr lang="en-US"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Columns</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Beams</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Slabs</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Walls</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Manual results</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ETABS results</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3952480"/>
                      </a:ext>
                    </a:extLst>
                  </a:tr>
                  <a:tr h="677285">
                    <a:tc>
                      <a:txBody>
                        <a:bodyPr/>
                        <a:lstStyle/>
                        <a:p>
                          <a:pPr marL="0" marR="0" algn="ctr">
                            <a:lnSpc>
                              <a:spcPct val="107000"/>
                            </a:lnSpc>
                            <a:spcBef>
                              <a:spcPts val="0"/>
                            </a:spcBef>
                            <a:spcAft>
                              <a:spcPts val="600"/>
                            </a:spcAft>
                          </a:pPr>
                          <a:r>
                            <a:rPr lang="en-US"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Load (KN)</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600"/>
                            </a:spcAft>
                          </a:pPr>
                          <a:r>
                            <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𝟏𝟐𝟖𝟗𝟒</m:t>
                                </m:r>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m:t>
                                </m:r>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𝟕</m:t>
                                </m:r>
                              </m:oMath>
                            </m:oMathPara>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𝟖𝟔𝟑𝟕</m:t>
                                </m:r>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m:t>
                                </m:r>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𝟓</m:t>
                                </m:r>
                              </m:oMath>
                            </m:oMathPara>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𝟐𝟏𝟓𝟑𝟐</m:t>
                                </m:r>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m:t>
                                </m:r>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𝟐</m:t>
                                </m:r>
                              </m:oMath>
                            </m:oMathPara>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600"/>
                            </a:spcAft>
                          </a:pPr>
                          <a:r>
                            <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21387.5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92978867"/>
                      </a:ext>
                    </a:extLst>
                  </a:tr>
                  <a:tr h="1129254">
                    <a:tc>
                      <a:txBody>
                        <a:bodyPr/>
                        <a:lstStyle/>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𝑫𝒊𝒇𝒇𝒆𝒓𝒆𝒏𝒄𝒆</m:t>
                                </m:r>
                                <m:r>
                                  <a:rPr lang="en-US" sz="1800" b="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 %</m:t>
                                </m:r>
                              </m:oMath>
                            </m:oMathPara>
                          </a14:m>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marL="0" marR="0" algn="ctr">
                            <a:lnSpc>
                              <a:spcPct val="107000"/>
                            </a:lnSpc>
                            <a:spcBef>
                              <a:spcPts val="0"/>
                            </a:spcBef>
                            <a:spcAft>
                              <a:spcPts val="600"/>
                            </a:spcAft>
                          </a:pPr>
                          <a:r>
                            <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0.6%</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600"/>
                            </a:spcAft>
                          </a:pPr>
                          <a:r>
                            <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08909684"/>
                      </a:ext>
                    </a:extLst>
                  </a:tr>
                </a:tbl>
              </a:graphicData>
            </a:graphic>
          </p:graphicFrame>
        </mc:Choice>
        <mc:Fallback>
          <p:graphicFrame>
            <p:nvGraphicFramePr>
              <p:cNvPr id="4" name="Content Placeholder 3">
                <a:extLst>
                  <a:ext uri="{FF2B5EF4-FFF2-40B4-BE49-F238E27FC236}">
                    <a16:creationId xmlns:a16="http://schemas.microsoft.com/office/drawing/2014/main" id="{182A0FF6-67B6-41B1-8F41-B2D30EEB04B9}"/>
                  </a:ext>
                </a:extLst>
              </p:cNvPr>
              <p:cNvGraphicFramePr>
                <a:graphicFrameLocks noGrp="1"/>
              </p:cNvGraphicFramePr>
              <p:nvPr>
                <p:ph idx="1"/>
                <p:extLst>
                  <p:ext uri="{D42A27DB-BD31-4B8C-83A1-F6EECF244321}">
                    <p14:modId xmlns:p14="http://schemas.microsoft.com/office/powerpoint/2010/main" val="2094927271"/>
                  </p:ext>
                </p:extLst>
              </p:nvPr>
            </p:nvGraphicFramePr>
            <p:xfrm>
              <a:off x="1194318" y="2780522"/>
              <a:ext cx="10179699" cy="2733871"/>
            </p:xfrm>
            <a:graphic>
              <a:graphicData uri="http://schemas.openxmlformats.org/drawingml/2006/table">
                <a:tbl>
                  <a:tblPr firstRow="1" firstCol="1" bandRow="1"/>
                  <a:tblGrid>
                    <a:gridCol w="1650528">
                      <a:extLst>
                        <a:ext uri="{9D8B030D-6E8A-4147-A177-3AD203B41FA5}">
                          <a16:colId xmlns:a16="http://schemas.microsoft.com/office/drawing/2014/main" val="1974063204"/>
                        </a:ext>
                      </a:extLst>
                    </a:gridCol>
                    <a:gridCol w="1215664">
                      <a:extLst>
                        <a:ext uri="{9D8B030D-6E8A-4147-A177-3AD203B41FA5}">
                          <a16:colId xmlns:a16="http://schemas.microsoft.com/office/drawing/2014/main" val="1096834943"/>
                        </a:ext>
                      </a:extLst>
                    </a:gridCol>
                    <a:gridCol w="1522564">
                      <a:extLst>
                        <a:ext uri="{9D8B030D-6E8A-4147-A177-3AD203B41FA5}">
                          <a16:colId xmlns:a16="http://schemas.microsoft.com/office/drawing/2014/main" val="2552858027"/>
                        </a:ext>
                      </a:extLst>
                    </a:gridCol>
                    <a:gridCol w="1296997">
                      <a:extLst>
                        <a:ext uri="{9D8B030D-6E8A-4147-A177-3AD203B41FA5}">
                          <a16:colId xmlns:a16="http://schemas.microsoft.com/office/drawing/2014/main" val="3014036267"/>
                        </a:ext>
                      </a:extLst>
                    </a:gridCol>
                    <a:gridCol w="1594136">
                      <a:extLst>
                        <a:ext uri="{9D8B030D-6E8A-4147-A177-3AD203B41FA5}">
                          <a16:colId xmlns:a16="http://schemas.microsoft.com/office/drawing/2014/main" val="486283630"/>
                        </a:ext>
                      </a:extLst>
                    </a:gridCol>
                    <a:gridCol w="1470510">
                      <a:extLst>
                        <a:ext uri="{9D8B030D-6E8A-4147-A177-3AD203B41FA5}">
                          <a16:colId xmlns:a16="http://schemas.microsoft.com/office/drawing/2014/main" val="3838133123"/>
                        </a:ext>
                      </a:extLst>
                    </a:gridCol>
                    <a:gridCol w="1429300">
                      <a:extLst>
                        <a:ext uri="{9D8B030D-6E8A-4147-A177-3AD203B41FA5}">
                          <a16:colId xmlns:a16="http://schemas.microsoft.com/office/drawing/2014/main" val="3827451796"/>
                        </a:ext>
                      </a:extLst>
                    </a:gridCol>
                  </a:tblGrid>
                  <a:tr h="927332">
                    <a:tc>
                      <a:txBody>
                        <a:bodyPr/>
                        <a:lstStyle/>
                        <a:p>
                          <a:pPr marL="0" marR="0" algn="ctr">
                            <a:lnSpc>
                              <a:spcPct val="107000"/>
                            </a:lnSpc>
                            <a:spcBef>
                              <a:spcPts val="0"/>
                            </a:spcBef>
                            <a:spcAft>
                              <a:spcPts val="600"/>
                            </a:spcAft>
                          </a:pPr>
                          <a:r>
                            <a:rPr lang="en-US"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Columns</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Beams</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Slabs</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Walls</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Manual results</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ETABS results</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3952480"/>
                      </a:ext>
                    </a:extLst>
                  </a:tr>
                  <a:tr h="677285">
                    <a:tc>
                      <a:txBody>
                        <a:bodyPr/>
                        <a:lstStyle/>
                        <a:p>
                          <a:pPr marL="0" marR="0" algn="ctr">
                            <a:lnSpc>
                              <a:spcPct val="107000"/>
                            </a:lnSpc>
                            <a:spcBef>
                              <a:spcPts val="0"/>
                            </a:spcBef>
                            <a:spcAft>
                              <a:spcPts val="600"/>
                            </a:spcAft>
                          </a:pPr>
                          <a:r>
                            <a:rPr lang="en-US"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Load (KN)</a:t>
                          </a:r>
                          <a:endPar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600"/>
                            </a:spcAft>
                          </a:pPr>
                          <a:r>
                            <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338498" t="-136607" r="-347418" b="-166964"/>
                          </a:stretch>
                        </a:blipFill>
                      </a:tcPr>
                    </a:tc>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356489" t="-136607" r="-182443" b="-166964"/>
                          </a:stretch>
                        </a:blipFill>
                      </a:tcPr>
                    </a:tc>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496266" t="-136607" r="-98340" b="-166964"/>
                          </a:stretch>
                        </a:blipFill>
                      </a:tcPr>
                    </a:tc>
                    <a:tc>
                      <a:txBody>
                        <a:bodyPr/>
                        <a:lstStyle/>
                        <a:p>
                          <a:pPr marL="0" marR="0" algn="ctr">
                            <a:lnSpc>
                              <a:spcPct val="107000"/>
                            </a:lnSpc>
                            <a:spcBef>
                              <a:spcPts val="0"/>
                            </a:spcBef>
                            <a:spcAft>
                              <a:spcPts val="600"/>
                            </a:spcAft>
                          </a:pPr>
                          <a:r>
                            <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21387.5</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92978867"/>
                      </a:ext>
                    </a:extLst>
                  </a:tr>
                  <a:tr h="1129254">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369" t="-143243" r="-517343" b="-1081"/>
                          </a:stretch>
                        </a:blipFill>
                      </a:tcPr>
                    </a:tc>
                    <a:tc gridSpan="6">
                      <a:txBody>
                        <a:bodyPr/>
                        <a:lstStyle/>
                        <a:p>
                          <a:pPr marL="0" marR="0" algn="ctr">
                            <a:lnSpc>
                              <a:spcPct val="107000"/>
                            </a:lnSpc>
                            <a:spcBef>
                              <a:spcPts val="0"/>
                            </a:spcBef>
                            <a:spcAft>
                              <a:spcPts val="600"/>
                            </a:spcAft>
                          </a:pPr>
                          <a:r>
                            <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0.6%</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600"/>
                            </a:spcAft>
                          </a:pPr>
                          <a:r>
                            <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08909684"/>
                      </a:ext>
                    </a:extLst>
                  </a:tr>
                </a:tbl>
              </a:graphicData>
            </a:graphic>
          </p:graphicFrame>
        </mc:Fallback>
      </mc:AlternateContent>
    </p:spTree>
    <p:extLst>
      <p:ext uri="{BB962C8B-B14F-4D97-AF65-F5344CB8AC3E}">
        <p14:creationId xmlns:p14="http://schemas.microsoft.com/office/powerpoint/2010/main" val="25865973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2C31E-39A9-4E23-9970-BB6F9D5F4C91}"/>
              </a:ext>
            </a:extLst>
          </p:cNvPr>
          <p:cNvSpPr>
            <a:spLocks noGrp="1"/>
          </p:cNvSpPr>
          <p:nvPr>
            <p:ph type="title"/>
          </p:nvPr>
        </p:nvSpPr>
        <p:spPr/>
        <p:txBody>
          <a:bodyPr/>
          <a:lstStyle/>
          <a:p>
            <a:r>
              <a:rPr lang="en-US" sz="4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Check equilibrium for live loads</a:t>
            </a:r>
            <a:endParaRPr lang="en-US" sz="8000"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graphicFrame>
            <p:nvGraphicFramePr>
              <p:cNvPr id="5" name="Content Placeholder 4">
                <a:extLst>
                  <a:ext uri="{FF2B5EF4-FFF2-40B4-BE49-F238E27FC236}">
                    <a16:creationId xmlns:a16="http://schemas.microsoft.com/office/drawing/2014/main" id="{13779BE6-65F5-44C9-86D2-6CFC3CEC323B}"/>
                  </a:ext>
                </a:extLst>
              </p:cNvPr>
              <p:cNvGraphicFramePr>
                <a:graphicFrameLocks noGrp="1"/>
              </p:cNvGraphicFramePr>
              <p:nvPr>
                <p:ph idx="1"/>
                <p:extLst>
                  <p:ext uri="{D42A27DB-BD31-4B8C-83A1-F6EECF244321}">
                    <p14:modId xmlns:p14="http://schemas.microsoft.com/office/powerpoint/2010/main" val="1501701026"/>
                  </p:ext>
                </p:extLst>
              </p:nvPr>
            </p:nvGraphicFramePr>
            <p:xfrm>
              <a:off x="979714" y="2677886"/>
              <a:ext cx="10021078" cy="2239347"/>
            </p:xfrm>
            <a:graphic>
              <a:graphicData uri="http://schemas.openxmlformats.org/drawingml/2006/table">
                <a:tbl>
                  <a:tblPr firstRow="1" firstCol="1" bandRow="1"/>
                  <a:tblGrid>
                    <a:gridCol w="1620838">
                      <a:extLst>
                        <a:ext uri="{9D8B030D-6E8A-4147-A177-3AD203B41FA5}">
                          <a16:colId xmlns:a16="http://schemas.microsoft.com/office/drawing/2014/main" val="1383457528"/>
                        </a:ext>
                      </a:extLst>
                    </a:gridCol>
                    <a:gridCol w="1204446">
                      <a:extLst>
                        <a:ext uri="{9D8B030D-6E8A-4147-A177-3AD203B41FA5}">
                          <a16:colId xmlns:a16="http://schemas.microsoft.com/office/drawing/2014/main" val="163486936"/>
                        </a:ext>
                      </a:extLst>
                    </a:gridCol>
                    <a:gridCol w="1495175">
                      <a:extLst>
                        <a:ext uri="{9D8B030D-6E8A-4147-A177-3AD203B41FA5}">
                          <a16:colId xmlns:a16="http://schemas.microsoft.com/office/drawing/2014/main" val="1343106543"/>
                        </a:ext>
                      </a:extLst>
                    </a:gridCol>
                    <a:gridCol w="1316265">
                      <a:extLst>
                        <a:ext uri="{9D8B030D-6E8A-4147-A177-3AD203B41FA5}">
                          <a16:colId xmlns:a16="http://schemas.microsoft.com/office/drawing/2014/main" val="2148862323"/>
                        </a:ext>
                      </a:extLst>
                    </a:gridCol>
                    <a:gridCol w="1526058">
                      <a:extLst>
                        <a:ext uri="{9D8B030D-6E8A-4147-A177-3AD203B41FA5}">
                          <a16:colId xmlns:a16="http://schemas.microsoft.com/office/drawing/2014/main" val="661795752"/>
                        </a:ext>
                      </a:extLst>
                    </a:gridCol>
                    <a:gridCol w="1429148">
                      <a:extLst>
                        <a:ext uri="{9D8B030D-6E8A-4147-A177-3AD203B41FA5}">
                          <a16:colId xmlns:a16="http://schemas.microsoft.com/office/drawing/2014/main" val="791042222"/>
                        </a:ext>
                      </a:extLst>
                    </a:gridCol>
                    <a:gridCol w="1429148">
                      <a:extLst>
                        <a:ext uri="{9D8B030D-6E8A-4147-A177-3AD203B41FA5}">
                          <a16:colId xmlns:a16="http://schemas.microsoft.com/office/drawing/2014/main" val="1566791954"/>
                        </a:ext>
                      </a:extLst>
                    </a:gridCol>
                  </a:tblGrid>
                  <a:tr h="945605">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Columns</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Beams</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Slabs</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Walls</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Manual results</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ETABS results</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2639886"/>
                      </a:ext>
                    </a:extLst>
                  </a:tr>
                  <a:tr h="690631">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Load (KN)</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𝟐𝟎𝟔𝟏𝟖</m:t>
                                </m:r>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m:t>
                                </m:r>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𝟖</m:t>
                                </m:r>
                              </m:oMath>
                            </m:oMathPara>
                          </a14:m>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𝟐𝟎𝟔𝟏𝟖</m:t>
                                </m:r>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m:t>
                                </m:r>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𝟖</m:t>
                                </m:r>
                              </m:oMath>
                            </m:oMathPara>
                          </a14:m>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𝟐𝟎𝟓𝟖𝟑</m:t>
                                </m:r>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m:t>
                                </m:r>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𝟏</m:t>
                                </m:r>
                              </m:oMath>
                            </m:oMathPara>
                          </a14:m>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5716908"/>
                      </a:ext>
                    </a:extLst>
                  </a:tr>
                  <a:tr h="603111">
                    <a:tc>
                      <a:txBody>
                        <a:bodyPr/>
                        <a:lstStyle/>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𝑫𝒊𝒇𝒇𝒆𝒓𝒆𝒏𝒄𝒆</m:t>
                                </m:r>
                                <m:r>
                                  <a:rPr lang="en-US" sz="1800" b="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 %</m:t>
                                </m:r>
                              </m:oMath>
                            </m:oMathPara>
                          </a14:m>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marL="0" marR="0" algn="ctr">
                            <a:lnSpc>
                              <a:spcPct val="107000"/>
                            </a:lnSpc>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0.17%</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92765589"/>
                      </a:ext>
                    </a:extLst>
                  </a:tr>
                </a:tbl>
              </a:graphicData>
            </a:graphic>
          </p:graphicFrame>
        </mc:Choice>
        <mc:Fallback>
          <p:graphicFrame>
            <p:nvGraphicFramePr>
              <p:cNvPr id="5" name="Content Placeholder 4">
                <a:extLst>
                  <a:ext uri="{FF2B5EF4-FFF2-40B4-BE49-F238E27FC236}">
                    <a16:creationId xmlns:a16="http://schemas.microsoft.com/office/drawing/2014/main" id="{13779BE6-65F5-44C9-86D2-6CFC3CEC323B}"/>
                  </a:ext>
                </a:extLst>
              </p:cNvPr>
              <p:cNvGraphicFramePr>
                <a:graphicFrameLocks noGrp="1"/>
              </p:cNvGraphicFramePr>
              <p:nvPr>
                <p:ph idx="1"/>
                <p:extLst>
                  <p:ext uri="{D42A27DB-BD31-4B8C-83A1-F6EECF244321}">
                    <p14:modId xmlns:p14="http://schemas.microsoft.com/office/powerpoint/2010/main" val="1501701026"/>
                  </p:ext>
                </p:extLst>
              </p:nvPr>
            </p:nvGraphicFramePr>
            <p:xfrm>
              <a:off x="979714" y="2677886"/>
              <a:ext cx="10021078" cy="2239347"/>
            </p:xfrm>
            <a:graphic>
              <a:graphicData uri="http://schemas.openxmlformats.org/drawingml/2006/table">
                <a:tbl>
                  <a:tblPr firstRow="1" firstCol="1" bandRow="1"/>
                  <a:tblGrid>
                    <a:gridCol w="1620838">
                      <a:extLst>
                        <a:ext uri="{9D8B030D-6E8A-4147-A177-3AD203B41FA5}">
                          <a16:colId xmlns:a16="http://schemas.microsoft.com/office/drawing/2014/main" val="1383457528"/>
                        </a:ext>
                      </a:extLst>
                    </a:gridCol>
                    <a:gridCol w="1204446">
                      <a:extLst>
                        <a:ext uri="{9D8B030D-6E8A-4147-A177-3AD203B41FA5}">
                          <a16:colId xmlns:a16="http://schemas.microsoft.com/office/drawing/2014/main" val="163486936"/>
                        </a:ext>
                      </a:extLst>
                    </a:gridCol>
                    <a:gridCol w="1495175">
                      <a:extLst>
                        <a:ext uri="{9D8B030D-6E8A-4147-A177-3AD203B41FA5}">
                          <a16:colId xmlns:a16="http://schemas.microsoft.com/office/drawing/2014/main" val="1343106543"/>
                        </a:ext>
                      </a:extLst>
                    </a:gridCol>
                    <a:gridCol w="1316265">
                      <a:extLst>
                        <a:ext uri="{9D8B030D-6E8A-4147-A177-3AD203B41FA5}">
                          <a16:colId xmlns:a16="http://schemas.microsoft.com/office/drawing/2014/main" val="2148862323"/>
                        </a:ext>
                      </a:extLst>
                    </a:gridCol>
                    <a:gridCol w="1526058">
                      <a:extLst>
                        <a:ext uri="{9D8B030D-6E8A-4147-A177-3AD203B41FA5}">
                          <a16:colId xmlns:a16="http://schemas.microsoft.com/office/drawing/2014/main" val="661795752"/>
                        </a:ext>
                      </a:extLst>
                    </a:gridCol>
                    <a:gridCol w="1429148">
                      <a:extLst>
                        <a:ext uri="{9D8B030D-6E8A-4147-A177-3AD203B41FA5}">
                          <a16:colId xmlns:a16="http://schemas.microsoft.com/office/drawing/2014/main" val="791042222"/>
                        </a:ext>
                      </a:extLst>
                    </a:gridCol>
                    <a:gridCol w="1429148">
                      <a:extLst>
                        <a:ext uri="{9D8B030D-6E8A-4147-A177-3AD203B41FA5}">
                          <a16:colId xmlns:a16="http://schemas.microsoft.com/office/drawing/2014/main" val="1566791954"/>
                        </a:ext>
                      </a:extLst>
                    </a:gridCol>
                  </a:tblGrid>
                  <a:tr h="945605">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Columns</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Beams</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Slabs</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Walls</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Manual results</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ETABS results</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2639886"/>
                      </a:ext>
                    </a:extLst>
                  </a:tr>
                  <a:tr h="690631">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Load (KN)</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328704" t="-136842" r="-334259" b="-88596"/>
                          </a:stretch>
                        </a:blipFill>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502991" t="-136842" r="-101282" b="-88596"/>
                          </a:stretch>
                        </a:blipFill>
                      </a:tcPr>
                    </a:tc>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600426" t="-136842" r="-851" b="-88596"/>
                          </a:stretch>
                        </a:blipFill>
                      </a:tcPr>
                    </a:tc>
                    <a:extLst>
                      <a:ext uri="{0D108BD9-81ED-4DB2-BD59-A6C34878D82A}">
                        <a16:rowId xmlns:a16="http://schemas.microsoft.com/office/drawing/2014/main" val="2885716908"/>
                      </a:ext>
                    </a:extLst>
                  </a:tr>
                  <a:tr h="603111">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376" t="-272727" r="-519173" b="-2020"/>
                          </a:stretch>
                        </a:blipFill>
                      </a:tcPr>
                    </a:tc>
                    <a:tc gridSpan="6">
                      <a:txBody>
                        <a:bodyPr/>
                        <a:lstStyle/>
                        <a:p>
                          <a:pPr marL="0" marR="0" algn="ctr">
                            <a:lnSpc>
                              <a:spcPct val="107000"/>
                            </a:lnSpc>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0.17%</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92765589"/>
                      </a:ext>
                    </a:extLst>
                  </a:tr>
                </a:tbl>
              </a:graphicData>
            </a:graphic>
          </p:graphicFrame>
        </mc:Fallback>
      </mc:AlternateContent>
    </p:spTree>
    <p:extLst>
      <p:ext uri="{BB962C8B-B14F-4D97-AF65-F5344CB8AC3E}">
        <p14:creationId xmlns:p14="http://schemas.microsoft.com/office/powerpoint/2010/main" val="4468862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5AE9F-F557-4E6E-9F09-510F4EB02B76}"/>
              </a:ext>
            </a:extLst>
          </p:cNvPr>
          <p:cNvSpPr>
            <a:spLocks noGrp="1"/>
          </p:cNvSpPr>
          <p:nvPr>
            <p:ph type="title"/>
          </p:nvPr>
        </p:nvSpPr>
        <p:spPr/>
        <p:txBody>
          <a:bodyPr/>
          <a:lstStyle/>
          <a:p>
            <a:r>
              <a:rPr lang="en-US" sz="4400" u="none" strike="noStrike" kern="0" spc="0" dirty="0">
                <a:ln>
                  <a:noFill/>
                </a:ln>
                <a:solidFill>
                  <a:schemeClr val="tx1"/>
                </a:solidFill>
                <a:effectLst>
                  <a:glow>
                    <a:srgbClr val="000000"/>
                  </a:glo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t>Seismic forces</a:t>
            </a:r>
            <a:endParaRPr lang="en-US" sz="4400" dirty="0">
              <a:solidFill>
                <a:schemeClr val="tx1"/>
              </a:solidFill>
              <a:effectLst>
                <a:glow>
                  <a:srgbClr val="000000"/>
                </a:glow>
                <a:reflection stA="0" endPos="0" fadeDir="0" sx="0" sy="0"/>
              </a:effectLst>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1749A49A-5235-407B-AD2B-D3BBBAD07FCF}"/>
              </a:ext>
            </a:extLst>
          </p:cNvPr>
          <p:cNvSpPr>
            <a:spLocks noGrp="1"/>
          </p:cNvSpPr>
          <p:nvPr>
            <p:ph idx="1"/>
          </p:nvPr>
        </p:nvSpPr>
        <p:spPr/>
        <p:txBody>
          <a:bodyPr/>
          <a:lstStyle/>
          <a:p>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Mass participation ratio for modal analysis</a:t>
            </a:r>
          </a:p>
          <a:p>
            <a:pPr marL="0" indent="0">
              <a:buNone/>
            </a:pPr>
            <a:endParaRPr lang="en-US"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AACAFCA3-18DA-4797-A7CE-F9B16A0935C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544606" y="2492038"/>
            <a:ext cx="4381500" cy="3317240"/>
          </a:xfrm>
          <a:prstGeom prst="rect">
            <a:avLst/>
          </a:prstGeom>
          <a:noFill/>
          <a:ln>
            <a:noFill/>
          </a:ln>
        </p:spPr>
      </p:pic>
      <p:pic>
        <p:nvPicPr>
          <p:cNvPr id="5" name="Picture 4">
            <a:extLst>
              <a:ext uri="{FF2B5EF4-FFF2-40B4-BE49-F238E27FC236}">
                <a16:creationId xmlns:a16="http://schemas.microsoft.com/office/drawing/2014/main" id="{D100C8DA-0E48-4EEA-88A3-6B9392AC281F}"/>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096000" y="2470448"/>
            <a:ext cx="4381500" cy="3338830"/>
          </a:xfrm>
          <a:prstGeom prst="rect">
            <a:avLst/>
          </a:prstGeom>
          <a:noFill/>
          <a:ln>
            <a:noFill/>
          </a:ln>
        </p:spPr>
      </p:pic>
    </p:spTree>
    <p:extLst>
      <p:ext uri="{BB962C8B-B14F-4D97-AF65-F5344CB8AC3E}">
        <p14:creationId xmlns:p14="http://schemas.microsoft.com/office/powerpoint/2010/main" val="42076429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D81FDD-261F-44E8-86DC-1B498BF54840}"/>
              </a:ext>
            </a:extLst>
          </p:cNvPr>
          <p:cNvSpPr>
            <a:spLocks noGrp="1"/>
          </p:cNvSpPr>
          <p:nvPr>
            <p:ph type="title"/>
          </p:nvPr>
        </p:nvSpPr>
        <p:spPr/>
        <p:txBody>
          <a:bodyPr/>
          <a:lstStyle/>
          <a:p>
            <a:r>
              <a:rPr lang="en-US" sz="4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Period</a:t>
            </a:r>
            <a:endParaRPr lang="en-US" sz="8000"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graphicFrame>
            <p:nvGraphicFramePr>
              <p:cNvPr id="4" name="Content Placeholder 3">
                <a:extLst>
                  <a:ext uri="{FF2B5EF4-FFF2-40B4-BE49-F238E27FC236}">
                    <a16:creationId xmlns:a16="http://schemas.microsoft.com/office/drawing/2014/main" id="{7C5C6DE9-59CF-4BF6-9C5A-53A307385B68}"/>
                  </a:ext>
                </a:extLst>
              </p:cNvPr>
              <p:cNvGraphicFramePr>
                <a:graphicFrameLocks noGrp="1"/>
              </p:cNvGraphicFramePr>
              <p:nvPr>
                <p:ph idx="1"/>
                <p:extLst>
                  <p:ext uri="{D42A27DB-BD31-4B8C-83A1-F6EECF244321}">
                    <p14:modId xmlns:p14="http://schemas.microsoft.com/office/powerpoint/2010/main" val="352403462"/>
                  </p:ext>
                </p:extLst>
              </p:nvPr>
            </p:nvGraphicFramePr>
            <p:xfrm>
              <a:off x="2976465" y="2827177"/>
              <a:ext cx="4329404" cy="2687215"/>
            </p:xfrm>
            <a:graphic>
              <a:graphicData uri="http://schemas.openxmlformats.org/drawingml/2006/table">
                <a:tbl>
                  <a:tblPr firstRow="1" firstCol="1" bandRow="1"/>
                  <a:tblGrid>
                    <a:gridCol w="2447055">
                      <a:extLst>
                        <a:ext uri="{9D8B030D-6E8A-4147-A177-3AD203B41FA5}">
                          <a16:colId xmlns:a16="http://schemas.microsoft.com/office/drawing/2014/main" val="2483949352"/>
                        </a:ext>
                      </a:extLst>
                    </a:gridCol>
                    <a:gridCol w="1882349">
                      <a:extLst>
                        <a:ext uri="{9D8B030D-6E8A-4147-A177-3AD203B41FA5}">
                          <a16:colId xmlns:a16="http://schemas.microsoft.com/office/drawing/2014/main" val="616547047"/>
                        </a:ext>
                      </a:extLst>
                    </a:gridCol>
                  </a:tblGrid>
                  <a:tr h="480549">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structure</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2232774"/>
                      </a:ext>
                    </a:extLst>
                  </a:tr>
                  <a:tr h="720110">
                    <a:tc>
                      <a:txBody>
                        <a:bodyPr/>
                        <a:lstStyle/>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sSub>
                                  <m:sSubPr>
                                    <m:ctrlP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ctrlPr>
                                  </m:sSubPr>
                                  <m:e>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𝑻</m:t>
                                    </m:r>
                                  </m:e>
                                  <m:sub>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𝒙</m:t>
                                    </m:r>
                                  </m:sub>
                                </m:sSub>
                                <m:r>
                                  <a:rPr lang="en-US" sz="1800" b="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 (</m:t>
                                </m:r>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𝑬𝑻𝑨𝑩𝑺</m:t>
                                </m:r>
                                <m:r>
                                  <a:rPr lang="en-US" sz="1800" b="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m:t>
                                </m:r>
                              </m:oMath>
                            </m:oMathPara>
                          </a14:m>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0.943</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9066627"/>
                      </a:ext>
                    </a:extLst>
                  </a:tr>
                  <a:tr h="766446">
                    <a:tc>
                      <a:txBody>
                        <a:bodyPr/>
                        <a:lstStyle/>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sSub>
                                  <m:sSubPr>
                                    <m:ctrlP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ctrlPr>
                                  </m:sSubPr>
                                  <m:e>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𝑻</m:t>
                                    </m:r>
                                  </m:e>
                                  <m:sub>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𝒚</m:t>
                                    </m:r>
                                  </m:sub>
                                </m:sSub>
                                <m:r>
                                  <a:rPr lang="en-US" sz="1800" b="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 (</m:t>
                                </m:r>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𝑬𝑻𝑨𝑩𝑺</m:t>
                                </m:r>
                                <m:r>
                                  <a:rPr lang="en-US" sz="1800" b="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m:t>
                                </m:r>
                              </m:oMath>
                            </m:oMathPara>
                          </a14:m>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1.2</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0041506"/>
                      </a:ext>
                    </a:extLst>
                  </a:tr>
                  <a:tr h="720110">
                    <a:tc>
                      <a:txBody>
                        <a:bodyPr/>
                        <a:lstStyle/>
                        <a:p>
                          <a:pPr marL="0" marR="0" algn="ctr">
                            <a:lnSpc>
                              <a:spcPct val="107000"/>
                            </a:lnSpc>
                            <a:spcBef>
                              <a:spcPts val="0"/>
                            </a:spcBef>
                            <a:spcAft>
                              <a:spcPts val="600"/>
                            </a:spcAft>
                          </a:pPr>
                          <a14:m>
                            <m:oMathPara xmlns:m="http://schemas.openxmlformats.org/officeDocument/2006/math">
                              <m:oMathParaPr>
                                <m:jc m:val="centerGroup"/>
                              </m:oMathParaPr>
                              <m:oMath xmlns:m="http://schemas.openxmlformats.org/officeDocument/2006/math">
                                <m:sSub>
                                  <m:sSubPr>
                                    <m:ctrlP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ctrlPr>
                                  </m:sSubPr>
                                  <m:e>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𝑻</m:t>
                                    </m:r>
                                  </m:e>
                                  <m:sub>
                                    <m:r>
                                      <a:rPr lang="en-US" sz="1800" b="1" i="1" smtClean="0">
                                        <a:solidFill>
                                          <a:schemeClr val="tx1"/>
                                        </a:solidFill>
                                        <a:effectLst/>
                                        <a:latin typeface="Cambria Math" panose="02040503050406030204" pitchFamily="18" charset="0"/>
                                        <a:ea typeface="Calibri" panose="020F0502020204030204" pitchFamily="34" charset="0"/>
                                        <a:cs typeface="Calibri" panose="020F0502020204030204" pitchFamily="34" charset="0"/>
                                      </a:rPr>
                                      <m:t>𝒍𝒊𝒎𝒊𝒕</m:t>
                                    </m:r>
                                  </m:sub>
                                </m:sSub>
                              </m:oMath>
                            </m:oMathPara>
                          </a14:m>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1.1</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1921690"/>
                      </a:ext>
                    </a:extLst>
                  </a:tr>
                </a:tbl>
              </a:graphicData>
            </a:graphic>
          </p:graphicFrame>
        </mc:Choice>
        <mc:Fallback>
          <p:graphicFrame>
            <p:nvGraphicFramePr>
              <p:cNvPr id="4" name="Content Placeholder 3">
                <a:extLst>
                  <a:ext uri="{FF2B5EF4-FFF2-40B4-BE49-F238E27FC236}">
                    <a16:creationId xmlns:a16="http://schemas.microsoft.com/office/drawing/2014/main" id="{7C5C6DE9-59CF-4BF6-9C5A-53A307385B68}"/>
                  </a:ext>
                </a:extLst>
              </p:cNvPr>
              <p:cNvGraphicFramePr>
                <a:graphicFrameLocks noGrp="1"/>
              </p:cNvGraphicFramePr>
              <p:nvPr>
                <p:ph idx="1"/>
                <p:extLst>
                  <p:ext uri="{D42A27DB-BD31-4B8C-83A1-F6EECF244321}">
                    <p14:modId xmlns:p14="http://schemas.microsoft.com/office/powerpoint/2010/main" val="352403462"/>
                  </p:ext>
                </p:extLst>
              </p:nvPr>
            </p:nvGraphicFramePr>
            <p:xfrm>
              <a:off x="2976465" y="2827177"/>
              <a:ext cx="4329404" cy="2687215"/>
            </p:xfrm>
            <a:graphic>
              <a:graphicData uri="http://schemas.openxmlformats.org/drawingml/2006/table">
                <a:tbl>
                  <a:tblPr firstRow="1" firstCol="1" bandRow="1"/>
                  <a:tblGrid>
                    <a:gridCol w="2447055">
                      <a:extLst>
                        <a:ext uri="{9D8B030D-6E8A-4147-A177-3AD203B41FA5}">
                          <a16:colId xmlns:a16="http://schemas.microsoft.com/office/drawing/2014/main" val="2483949352"/>
                        </a:ext>
                      </a:extLst>
                    </a:gridCol>
                    <a:gridCol w="1882349">
                      <a:extLst>
                        <a:ext uri="{9D8B030D-6E8A-4147-A177-3AD203B41FA5}">
                          <a16:colId xmlns:a16="http://schemas.microsoft.com/office/drawing/2014/main" val="616547047"/>
                        </a:ext>
                      </a:extLst>
                    </a:gridCol>
                  </a:tblGrid>
                  <a:tr h="480549">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structure</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2232774"/>
                      </a:ext>
                    </a:extLst>
                  </a:tr>
                  <a:tr h="720110">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49" t="-67797" r="-77363" b="-209322"/>
                          </a:stretch>
                        </a:blipFill>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0.943</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9066627"/>
                      </a:ext>
                    </a:extLst>
                  </a:tr>
                  <a:tr h="766446">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49" t="-155906" r="-77363" b="-94488"/>
                          </a:stretch>
                        </a:blipFill>
                      </a:tcPr>
                    </a:tc>
                    <a:tc>
                      <a:txBody>
                        <a:bodyPr/>
                        <a:lstStyle/>
                        <a:p>
                          <a:pPr marL="0" marR="0" algn="ctr">
                            <a:lnSpc>
                              <a:spcPct val="107000"/>
                            </a:lnSpc>
                            <a:spcBef>
                              <a:spcPts val="0"/>
                            </a:spcBef>
                            <a:spcAft>
                              <a:spcPts val="600"/>
                            </a:spcAft>
                          </a:pPr>
                          <a:r>
                            <a:rPr lang="en-US" sz="18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1.2</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0041506"/>
                      </a:ext>
                    </a:extLst>
                  </a:tr>
                  <a:tr h="720110">
                    <a:tc>
                      <a:txBody>
                        <a:bodyPr/>
                        <a:lstStyle/>
                        <a:p>
                          <a:endParaRPr lang="en-US"/>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49" t="-275424" r="-77363" b="-1695"/>
                          </a:stretch>
                        </a:blipFill>
                      </a:tcPr>
                    </a:tc>
                    <a:tc>
                      <a:txBody>
                        <a:bodyPr/>
                        <a:lstStyle/>
                        <a:p>
                          <a:pPr marL="0" marR="0" algn="ctr">
                            <a:lnSpc>
                              <a:spcPct val="107000"/>
                            </a:lnSpc>
                            <a:spcBef>
                              <a:spcPts val="0"/>
                            </a:spcBef>
                            <a:spcAft>
                              <a:spcPts val="6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1.1</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350" marR="63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1921690"/>
                      </a:ext>
                    </a:extLst>
                  </a:tr>
                </a:tbl>
              </a:graphicData>
            </a:graphic>
          </p:graphicFrame>
        </mc:Fallback>
      </mc:AlternateContent>
    </p:spTree>
    <p:extLst>
      <p:ext uri="{BB962C8B-B14F-4D97-AF65-F5344CB8AC3E}">
        <p14:creationId xmlns:p14="http://schemas.microsoft.com/office/powerpoint/2010/main" val="29587536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DF54F-96DA-44D3-863E-AF0E154B06DA}"/>
              </a:ext>
            </a:extLst>
          </p:cNvPr>
          <p:cNvSpPr>
            <a:spLocks noGrp="1"/>
          </p:cNvSpPr>
          <p:nvPr>
            <p:ph type="title"/>
          </p:nvPr>
        </p:nvSpPr>
        <p:spPr/>
        <p:txBody>
          <a:bodyPr/>
          <a:lstStyle/>
          <a:p>
            <a:r>
              <a:rPr lang="en-US" sz="4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Check equilibrium for base shear</a:t>
            </a:r>
            <a:endParaRPr lang="en-US" sz="4400"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F44812A-E841-4816-AE48-D125B3D03C6A}"/>
              </a:ext>
            </a:extLst>
          </p:cNvPr>
          <p:cNvSpPr>
            <a:spLocks noGrp="1"/>
          </p:cNvSpPr>
          <p:nvPr>
            <p:ph idx="1"/>
          </p:nvPr>
        </p:nvSpPr>
        <p:spPr/>
        <p:txBody>
          <a:bodyPr/>
          <a:lstStyle/>
          <a:p>
            <a:pPr marL="0" marR="0" algn="just">
              <a:lnSpc>
                <a:spcPct val="150000"/>
              </a:lnSpc>
              <a:spcBef>
                <a:spcPts val="0"/>
              </a:spcBef>
              <a:spcAft>
                <a:spcPts val="600"/>
              </a:spcAft>
            </a:pPr>
            <a:r>
              <a:rPr lang="en-US"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a:t>
            </a: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anual base shear= 6694.2KN</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600"/>
              </a:spcAft>
            </a:pP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From ETAB= 4365.2KN</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US" sz="1800" b="1" dirty="0">
                <a:solidFill>
                  <a:schemeClr val="tx1"/>
                </a:solidFill>
                <a:latin typeface="Times New Roman" panose="02020603050405020304" pitchFamily="18" charset="0"/>
                <a:cs typeface="Times New Roman" panose="02020603050405020304" pitchFamily="18" charset="0"/>
              </a:rPr>
              <a:t>So some changes were made on the scale factor</a:t>
            </a:r>
          </a:p>
          <a:p>
            <a:pPr marL="0" indent="0">
              <a:buNone/>
            </a:pPr>
            <a:endParaRPr lang="en-US" dirty="0"/>
          </a:p>
        </p:txBody>
      </p:sp>
      <p:pic>
        <p:nvPicPr>
          <p:cNvPr id="4" name="Content Placeholder 3">
            <a:extLst>
              <a:ext uri="{FF2B5EF4-FFF2-40B4-BE49-F238E27FC236}">
                <a16:creationId xmlns:a16="http://schemas.microsoft.com/office/drawing/2014/main" id="{09E70B22-BD33-42D5-B3D9-969960744309}"/>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687388" y="3892420"/>
            <a:ext cx="5169178" cy="1611609"/>
          </a:xfrm>
          <a:prstGeom prst="rect">
            <a:avLst/>
          </a:prstGeom>
          <a:noFill/>
          <a:ln>
            <a:noFill/>
          </a:ln>
        </p:spPr>
      </p:pic>
      <p:pic>
        <p:nvPicPr>
          <p:cNvPr id="5" name="Picture 4">
            <a:extLst>
              <a:ext uri="{FF2B5EF4-FFF2-40B4-BE49-F238E27FC236}">
                <a16:creationId xmlns:a16="http://schemas.microsoft.com/office/drawing/2014/main" id="{F08E932D-F6F4-4FCD-991C-5FB4534AEB1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980955" y="3892420"/>
            <a:ext cx="5091404" cy="1611609"/>
          </a:xfrm>
          <a:prstGeom prst="rect">
            <a:avLst/>
          </a:prstGeom>
          <a:noFill/>
          <a:ln>
            <a:noFill/>
          </a:ln>
        </p:spPr>
      </p:pic>
      <p:sp>
        <p:nvSpPr>
          <p:cNvPr id="6" name="TextBox 5">
            <a:extLst>
              <a:ext uri="{FF2B5EF4-FFF2-40B4-BE49-F238E27FC236}">
                <a16:creationId xmlns:a16="http://schemas.microsoft.com/office/drawing/2014/main" id="{C6C0C71E-19B8-4A9C-B0AC-C418668428E7}"/>
              </a:ext>
            </a:extLst>
          </p:cNvPr>
          <p:cNvSpPr txBox="1"/>
          <p:nvPr/>
        </p:nvSpPr>
        <p:spPr>
          <a:xfrm>
            <a:off x="1241402" y="5541890"/>
            <a:ext cx="4061149" cy="369332"/>
          </a:xfrm>
          <a:prstGeom prst="rect">
            <a:avLst/>
          </a:prstGeom>
          <a:noFill/>
        </p:spPr>
        <p:txBody>
          <a:bodyPr wrap="square">
            <a:spAutoFit/>
          </a:bodyPr>
          <a:lstStyle/>
          <a:p>
            <a:pPr marL="0" marR="0" algn="ctr">
              <a:spcBef>
                <a:spcPts val="0"/>
              </a:spcBef>
              <a:spcAft>
                <a:spcPts val="60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scale factor values in X-direction</a:t>
            </a:r>
          </a:p>
        </p:txBody>
      </p:sp>
      <p:sp>
        <p:nvSpPr>
          <p:cNvPr id="7" name="TextBox 6">
            <a:extLst>
              <a:ext uri="{FF2B5EF4-FFF2-40B4-BE49-F238E27FC236}">
                <a16:creationId xmlns:a16="http://schemas.microsoft.com/office/drawing/2014/main" id="{F53C4BE7-CED4-452B-B2BE-670AFCC6C09E}"/>
              </a:ext>
            </a:extLst>
          </p:cNvPr>
          <p:cNvSpPr txBox="1"/>
          <p:nvPr/>
        </p:nvSpPr>
        <p:spPr>
          <a:xfrm>
            <a:off x="7003046" y="5541890"/>
            <a:ext cx="3416170" cy="369332"/>
          </a:xfrm>
          <a:prstGeom prst="rect">
            <a:avLst/>
          </a:prstGeom>
          <a:noFill/>
        </p:spPr>
        <p:txBody>
          <a:bodyPr wrap="square">
            <a:spAutoFit/>
          </a:bodyPr>
          <a:lstStyle/>
          <a:p>
            <a:r>
              <a:rPr lang="en-US" sz="1800" b="1" dirty="0">
                <a:effectLst/>
                <a:latin typeface="Times New Roman" panose="02020603050405020304" pitchFamily="18" charset="0"/>
                <a:ea typeface="Calibri" panose="020F0502020204030204" pitchFamily="34" charset="0"/>
              </a:rPr>
              <a:t>scale factor values Y-direction</a:t>
            </a:r>
            <a:endParaRPr lang="en-US" b="1" dirty="0"/>
          </a:p>
        </p:txBody>
      </p:sp>
    </p:spTree>
    <p:extLst>
      <p:ext uri="{BB962C8B-B14F-4D97-AF65-F5344CB8AC3E}">
        <p14:creationId xmlns:p14="http://schemas.microsoft.com/office/powerpoint/2010/main" val="10782413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DB860-BCD0-4A7A-85B2-68BCE3A3C0C0}"/>
              </a:ext>
            </a:extLst>
          </p:cNvPr>
          <p:cNvSpPr>
            <a:spLocks noGrp="1"/>
          </p:cNvSpPr>
          <p:nvPr>
            <p:ph type="title"/>
          </p:nvPr>
        </p:nvSpPr>
        <p:spPr/>
        <p:txBody>
          <a:bodyPr/>
          <a:lstStyle/>
          <a:p>
            <a:r>
              <a:rPr lang="en-GB" dirty="0"/>
              <a:t>Geotechnical Investigation</a:t>
            </a:r>
            <a:endParaRPr lang="en-US"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C05AEE3-DB2E-4A60-B38B-3A1C0DF32F3D}"/>
                  </a:ext>
                </a:extLst>
              </p:cNvPr>
              <p:cNvSpPr>
                <a:spLocks noGrp="1"/>
              </p:cNvSpPr>
              <p:nvPr>
                <p:ph idx="1"/>
              </p:nvPr>
            </p:nvSpPr>
            <p:spPr/>
            <p:txBody>
              <a:bodyPr>
                <a:normAutofit/>
              </a:bodyPr>
              <a:lstStyle/>
              <a:p>
                <a:pPr>
                  <a:lnSpc>
                    <a:spcPct val="150000"/>
                  </a:lnSpc>
                </a:pPr>
                <a:r>
                  <a:rPr lang="en-US" sz="1800" b="1" dirty="0">
                    <a:solidFill>
                      <a:schemeClr val="tx1"/>
                    </a:solidFill>
                    <a:effectLst/>
                    <a:latin typeface="Times New Roman" panose="02020603050405020304" pitchFamily="18" charset="0"/>
                    <a:ea typeface="Calibri" panose="020F0502020204030204" pitchFamily="34" charset="0"/>
                  </a:rPr>
                  <a:t>In this project, the tests have shown that the allowable bearing capacity of the soil is equal to </a:t>
                </a:r>
                <a14:m>
                  <m:oMath xmlns:m="http://schemas.openxmlformats.org/officeDocument/2006/math">
                    <m:r>
                      <a:rPr lang="en-US" sz="1800"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𝟏𝟔𝟎</m:t>
                    </m:r>
                    <m:r>
                      <a:rPr lang="en-US" sz="1800"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𝑲𝑵</m:t>
                    </m:r>
                    <m:r>
                      <a:rPr lang="en-US" sz="1800"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b="1" i="1">
                            <a:solidFill>
                              <a:schemeClr val="tx1"/>
                            </a:solidFill>
                            <a:effectLst/>
                            <a:latin typeface="Cambria Math" panose="02040503050406030204" pitchFamily="18" charset="0"/>
                          </a:rPr>
                        </m:ctrlPr>
                      </m:sSupPr>
                      <m:e>
                        <m:r>
                          <a:rPr lang="en-US" sz="1800"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𝒎</m:t>
                        </m:r>
                      </m:e>
                      <m:sup>
                        <m:r>
                          <a:rPr lang="en-US" sz="1800"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𝟐</m:t>
                        </m:r>
                      </m:sup>
                    </m:sSup>
                  </m:oMath>
                </a14:m>
                <a:r>
                  <a:rPr lang="en-US" sz="1800" b="1" dirty="0">
                    <a:solidFill>
                      <a:schemeClr val="tx1"/>
                    </a:solidFill>
                    <a:effectLst/>
                    <a:latin typeface="Times New Roman" panose="02020603050405020304" pitchFamily="18" charset="0"/>
                    <a:ea typeface="Calibri" panose="020F0502020204030204" pitchFamily="34" charset="0"/>
                  </a:rPr>
                  <a:t>, and according to UBC the soil site class is considered to be SD.</a:t>
                </a:r>
                <a:endParaRPr lang="en-US" b="1" dirty="0">
                  <a:solidFill>
                    <a:schemeClr val="tx1"/>
                  </a:solidFill>
                </a:endParaRPr>
              </a:p>
            </p:txBody>
          </p:sp>
        </mc:Choice>
        <mc:Fallback>
          <p:sp>
            <p:nvSpPr>
              <p:cNvPr id="3" name="Content Placeholder 2">
                <a:extLst>
                  <a:ext uri="{FF2B5EF4-FFF2-40B4-BE49-F238E27FC236}">
                    <a16:creationId xmlns:a16="http://schemas.microsoft.com/office/drawing/2014/main" id="{2C05AEE3-DB2E-4A60-B38B-3A1C0DF32F3D}"/>
                  </a:ext>
                </a:extLst>
              </p:cNvPr>
              <p:cNvSpPr>
                <a:spLocks noGrp="1" noRot="1" noChangeAspect="1" noMove="1" noResize="1" noEditPoints="1" noAdjustHandles="1" noChangeArrowheads="1" noChangeShapeType="1" noTextEdit="1"/>
              </p:cNvSpPr>
              <p:nvPr>
                <p:ph idx="1"/>
              </p:nvPr>
            </p:nvSpPr>
            <p:spPr>
              <a:blipFill>
                <a:blip r:embed="rId2"/>
                <a:stretch>
                  <a:fillRect l="-479"/>
                </a:stretch>
              </a:blipFill>
            </p:spPr>
            <p:txBody>
              <a:bodyPr/>
              <a:lstStyle/>
              <a:p>
                <a:r>
                  <a:rPr lang="en-US">
                    <a:noFill/>
                  </a:rPr>
                  <a:t> </a:t>
                </a:r>
              </a:p>
            </p:txBody>
          </p:sp>
        </mc:Fallback>
      </mc:AlternateContent>
    </p:spTree>
    <p:extLst>
      <p:ext uri="{BB962C8B-B14F-4D97-AF65-F5344CB8AC3E}">
        <p14:creationId xmlns:p14="http://schemas.microsoft.com/office/powerpoint/2010/main" val="30851632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FC304-63AB-4271-B706-6597387C77A0}"/>
              </a:ext>
            </a:extLst>
          </p:cNvPr>
          <p:cNvSpPr>
            <a:spLocks noGrp="1"/>
          </p:cNvSpPr>
          <p:nvPr>
            <p:ph type="title"/>
          </p:nvPr>
        </p:nvSpPr>
        <p:spPr/>
        <p:txBody>
          <a:bodyPr/>
          <a:lstStyle/>
          <a:p>
            <a:r>
              <a:rPr lang="en-US" sz="4000" u="none" strike="noStrike" kern="0" spc="0" dirty="0">
                <a:ln>
                  <a:noFill/>
                </a:ln>
                <a:solidFill>
                  <a:schemeClr val="tx1"/>
                </a:solidFill>
                <a:effectLst>
                  <a:glow>
                    <a:srgbClr val="000000"/>
                  </a:glo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t>Verification of internal forces</a:t>
            </a:r>
            <a:endParaRPr lang="en-US" sz="7200" dirty="0">
              <a:solidFill>
                <a:schemeClr val="tx1"/>
              </a:solidFill>
              <a:effectLst>
                <a:glow>
                  <a:srgbClr val="000000"/>
                </a:glow>
                <a:reflection stA="0" endPos="0" fadeDir="0" sx="0" s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86260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C8AFA9-17F1-47F9-94DA-EB9DBC427EEF}"/>
              </a:ext>
            </a:extLst>
          </p:cNvPr>
          <p:cNvSpPr>
            <a:spLocks noGrp="1"/>
          </p:cNvSpPr>
          <p:nvPr>
            <p:ph type="title"/>
          </p:nvPr>
        </p:nvSpPr>
        <p:spPr>
          <a:xfrm>
            <a:off x="2017711" y="415719"/>
            <a:ext cx="9404723" cy="752780"/>
          </a:xfrm>
        </p:spPr>
        <p:txBody>
          <a:bodyPr/>
          <a:lstStyle/>
          <a:p>
            <a:r>
              <a:rPr lang="en-US" sz="4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Frame(X-direction)</a:t>
            </a:r>
            <a:endParaRPr lang="en-US" sz="7200" dirty="0">
              <a:solidFill>
                <a:schemeClr val="tx1"/>
              </a:solidFill>
              <a:latin typeface="Times New Roman" panose="02020603050405020304" pitchFamily="18" charset="0"/>
              <a:cs typeface="Times New Roman" panose="02020603050405020304" pitchFamily="18" charset="0"/>
            </a:endParaRPr>
          </a:p>
        </p:txBody>
      </p:sp>
      <p:pic>
        <p:nvPicPr>
          <p:cNvPr id="4" name="صورة 1">
            <a:extLst>
              <a:ext uri="{FF2B5EF4-FFF2-40B4-BE49-F238E27FC236}">
                <a16:creationId xmlns:a16="http://schemas.microsoft.com/office/drawing/2014/main" id="{1FB99D25-22A1-4C47-94B5-B4EC81A48304}"/>
              </a:ext>
            </a:extLst>
          </p:cNvPr>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4072" y="1574831"/>
            <a:ext cx="4109958" cy="2192791"/>
          </a:xfrm>
          <a:prstGeom prst="rect">
            <a:avLst/>
          </a:prstGeom>
        </p:spPr>
      </p:pic>
      <p:sp>
        <p:nvSpPr>
          <p:cNvPr id="6" name="TextBox 5">
            <a:extLst>
              <a:ext uri="{FF2B5EF4-FFF2-40B4-BE49-F238E27FC236}">
                <a16:creationId xmlns:a16="http://schemas.microsoft.com/office/drawing/2014/main" id="{95EEE35E-2B7B-43EA-A0DC-AE5B514497C0}"/>
              </a:ext>
            </a:extLst>
          </p:cNvPr>
          <p:cNvSpPr txBox="1"/>
          <p:nvPr/>
        </p:nvSpPr>
        <p:spPr>
          <a:xfrm>
            <a:off x="1005858" y="3769568"/>
            <a:ext cx="2353646" cy="369332"/>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rPr>
              <a:t>Frame moment (M1)</a:t>
            </a:r>
            <a:endParaRPr lang="en-US" dirty="0"/>
          </a:p>
        </p:txBody>
      </p:sp>
      <p:pic>
        <p:nvPicPr>
          <p:cNvPr id="7" name="صورة 2">
            <a:extLst>
              <a:ext uri="{FF2B5EF4-FFF2-40B4-BE49-F238E27FC236}">
                <a16:creationId xmlns:a16="http://schemas.microsoft.com/office/drawing/2014/main" id="{4525AA49-0232-4BF6-BA92-54A86E7982BB}"/>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4413797" y="1574830"/>
            <a:ext cx="3716396" cy="2192791"/>
          </a:xfrm>
          <a:prstGeom prst="rect">
            <a:avLst/>
          </a:prstGeom>
        </p:spPr>
      </p:pic>
      <p:sp>
        <p:nvSpPr>
          <p:cNvPr id="9" name="TextBox 8">
            <a:extLst>
              <a:ext uri="{FF2B5EF4-FFF2-40B4-BE49-F238E27FC236}">
                <a16:creationId xmlns:a16="http://schemas.microsoft.com/office/drawing/2014/main" id="{89B98EDF-3904-4FA2-8B57-A7CAAB2210A9}"/>
              </a:ext>
            </a:extLst>
          </p:cNvPr>
          <p:cNvSpPr txBox="1"/>
          <p:nvPr/>
        </p:nvSpPr>
        <p:spPr>
          <a:xfrm>
            <a:off x="5132494" y="3767621"/>
            <a:ext cx="2279002" cy="369332"/>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rPr>
              <a:t>Frame moment (M2)</a:t>
            </a:r>
            <a:endParaRPr lang="en-US" dirty="0"/>
          </a:p>
        </p:txBody>
      </p:sp>
      <p:pic>
        <p:nvPicPr>
          <p:cNvPr id="10" name="صورة 3">
            <a:extLst>
              <a:ext uri="{FF2B5EF4-FFF2-40B4-BE49-F238E27FC236}">
                <a16:creationId xmlns:a16="http://schemas.microsoft.com/office/drawing/2014/main" id="{BC9439BD-CABA-4730-AD7F-46E4AA45E53D}"/>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8281181" y="1574830"/>
            <a:ext cx="3778839" cy="2192791"/>
          </a:xfrm>
          <a:prstGeom prst="rect">
            <a:avLst/>
          </a:prstGeom>
        </p:spPr>
      </p:pic>
      <p:sp>
        <p:nvSpPr>
          <p:cNvPr id="12" name="TextBox 11">
            <a:extLst>
              <a:ext uri="{FF2B5EF4-FFF2-40B4-BE49-F238E27FC236}">
                <a16:creationId xmlns:a16="http://schemas.microsoft.com/office/drawing/2014/main" id="{52986643-EECA-4890-AFF7-E6B446B73316}"/>
              </a:ext>
            </a:extLst>
          </p:cNvPr>
          <p:cNvSpPr txBox="1"/>
          <p:nvPr/>
        </p:nvSpPr>
        <p:spPr>
          <a:xfrm>
            <a:off x="8848890" y="3767621"/>
            <a:ext cx="2195026" cy="369332"/>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rPr>
              <a:t>Frame moment (M3)</a:t>
            </a:r>
            <a:endParaRPr lang="en-US" dirty="0"/>
          </a:p>
        </p:txBody>
      </p:sp>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F146AB8D-2F1E-4243-94FB-936131448B98}"/>
                  </a:ext>
                </a:extLst>
              </p:cNvPr>
              <p:cNvSpPr txBox="1"/>
              <p:nvPr/>
            </p:nvSpPr>
            <p:spPr>
              <a:xfrm>
                <a:off x="2516932" y="4543284"/>
                <a:ext cx="6925647" cy="113883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1" smtClean="0">
                          <a:latin typeface="Cambria Math" panose="02040503050406030204" pitchFamily="18" charset="0"/>
                        </a:rPr>
                        <m:t>%</m:t>
                      </m:r>
                      <m:r>
                        <a:rPr lang="en-US" b="1" i="0">
                          <a:latin typeface="Cambria Math" panose="02040503050406030204" pitchFamily="18" charset="0"/>
                        </a:rPr>
                        <m:t> </m:t>
                      </m:r>
                      <m:r>
                        <a:rPr lang="en-US" b="1" i="1">
                          <a:latin typeface="Cambria Math" panose="02040503050406030204" pitchFamily="18" charset="0"/>
                        </a:rPr>
                        <m:t>𝑫𝒊𝒇𝒇𝒆𝒓𝒆𝒏𝒄𝒆</m:t>
                      </m:r>
                      <m:r>
                        <a:rPr lang="en-US" b="1" i="0">
                          <a:latin typeface="Cambria Math" panose="02040503050406030204" pitchFamily="18" charset="0"/>
                        </a:rPr>
                        <m:t>=</m:t>
                      </m:r>
                      <m:f>
                        <m:fPr>
                          <m:ctrlPr>
                            <a:rPr lang="en-US" b="1" i="1">
                              <a:solidFill>
                                <a:srgbClr val="836967"/>
                              </a:solidFill>
                              <a:latin typeface="Cambria Math" panose="02040503050406030204" pitchFamily="18" charset="0"/>
                            </a:rPr>
                          </m:ctrlPr>
                        </m:fPr>
                        <m:num>
                          <m:r>
                            <a:rPr lang="en-US" b="1" i="1">
                              <a:latin typeface="Cambria Math" panose="02040503050406030204" pitchFamily="18" charset="0"/>
                            </a:rPr>
                            <m:t>𝑴𝒂𝒏𝒖𝒂𝒍</m:t>
                          </m:r>
                          <m:r>
                            <a:rPr lang="en-US" b="1" i="0">
                              <a:latin typeface="Cambria Math" panose="02040503050406030204" pitchFamily="18" charset="0"/>
                            </a:rPr>
                            <m:t> </m:t>
                          </m:r>
                          <m:r>
                            <a:rPr lang="en-US" b="1" i="1">
                              <a:latin typeface="Cambria Math" panose="02040503050406030204" pitchFamily="18" charset="0"/>
                            </a:rPr>
                            <m:t>𝒓𝒆𝒔𝒖𝒍𝒕</m:t>
                          </m:r>
                          <m:r>
                            <a:rPr lang="en-US" b="1" i="0">
                              <a:latin typeface="Cambria Math" panose="02040503050406030204" pitchFamily="18" charset="0"/>
                            </a:rPr>
                            <m:t>−</m:t>
                          </m:r>
                          <m:r>
                            <a:rPr lang="en-US" b="1" i="1">
                              <a:latin typeface="Cambria Math" panose="02040503050406030204" pitchFamily="18" charset="0"/>
                            </a:rPr>
                            <m:t>𝑬𝑻𝑨𝑩𝑺</m:t>
                          </m:r>
                          <m:r>
                            <a:rPr lang="en-US" b="1" i="0">
                              <a:latin typeface="Cambria Math" panose="02040503050406030204" pitchFamily="18" charset="0"/>
                            </a:rPr>
                            <m:t> </m:t>
                          </m:r>
                          <m:r>
                            <a:rPr lang="en-US" b="1" i="1">
                              <a:latin typeface="Cambria Math" panose="02040503050406030204" pitchFamily="18" charset="0"/>
                            </a:rPr>
                            <m:t>𝒓𝒆𝒔𝒖𝒍𝒕</m:t>
                          </m:r>
                        </m:num>
                        <m:den>
                          <m:r>
                            <a:rPr lang="en-US" b="1" i="1">
                              <a:latin typeface="Cambria Math" panose="02040503050406030204" pitchFamily="18" charset="0"/>
                            </a:rPr>
                            <m:t>𝑴𝒂𝒏𝒖𝒂𝒍</m:t>
                          </m:r>
                          <m:r>
                            <a:rPr lang="en-US" b="1" i="0">
                              <a:latin typeface="Cambria Math" panose="02040503050406030204" pitchFamily="18" charset="0"/>
                            </a:rPr>
                            <m:t> </m:t>
                          </m:r>
                          <m:r>
                            <a:rPr lang="en-US" b="1" i="1">
                              <a:latin typeface="Cambria Math" panose="02040503050406030204" pitchFamily="18" charset="0"/>
                            </a:rPr>
                            <m:t>𝒓𝒆𝒔𝒖𝒍𝒕</m:t>
                          </m:r>
                        </m:den>
                      </m:f>
                      <m:r>
                        <a:rPr lang="en-US" b="1" i="0">
                          <a:latin typeface="Cambria Math" panose="02040503050406030204" pitchFamily="18" charset="0"/>
                        </a:rPr>
                        <m:t>∗</m:t>
                      </m:r>
                      <m:r>
                        <a:rPr lang="en-US" b="1" i="0">
                          <a:latin typeface="Cambria Math" panose="02040503050406030204" pitchFamily="18" charset="0"/>
                        </a:rPr>
                        <m:t>𝟏𝟎𝟎</m:t>
                      </m:r>
                      <m:r>
                        <a:rPr lang="en-US" b="1" i="0">
                          <a:latin typeface="Cambria Math" panose="02040503050406030204" pitchFamily="18" charset="0"/>
                        </a:rPr>
                        <m:t>%=</m:t>
                      </m:r>
                      <m:f>
                        <m:fPr>
                          <m:ctrlPr>
                            <a:rPr lang="en-US" b="1" i="1">
                              <a:solidFill>
                                <a:srgbClr val="836967"/>
                              </a:solidFill>
                              <a:latin typeface="Cambria Math" panose="02040503050406030204" pitchFamily="18" charset="0"/>
                            </a:rPr>
                          </m:ctrlPr>
                        </m:fPr>
                        <m:num>
                          <m:r>
                            <a:rPr lang="en-US" b="1" i="0">
                              <a:latin typeface="Cambria Math" panose="02040503050406030204" pitchFamily="18" charset="0"/>
                            </a:rPr>
                            <m:t>𝟐𝟏𝟐</m:t>
                          </m:r>
                          <m:r>
                            <a:rPr lang="en-US" b="1" i="0">
                              <a:latin typeface="Cambria Math" panose="02040503050406030204" pitchFamily="18" charset="0"/>
                            </a:rPr>
                            <m:t>.</m:t>
                          </m:r>
                          <m:r>
                            <a:rPr lang="en-US" b="1" i="0">
                              <a:latin typeface="Cambria Math" panose="02040503050406030204" pitchFamily="18" charset="0"/>
                            </a:rPr>
                            <m:t>𝟑𝟔</m:t>
                          </m:r>
                          <m:r>
                            <a:rPr lang="en-US" b="1" i="0">
                              <a:latin typeface="Cambria Math" panose="02040503050406030204" pitchFamily="18" charset="0"/>
                            </a:rPr>
                            <m:t>−</m:t>
                          </m:r>
                          <m:r>
                            <a:rPr lang="en-US" b="1" i="0">
                              <a:latin typeface="Cambria Math" panose="02040503050406030204" pitchFamily="18" charset="0"/>
                            </a:rPr>
                            <m:t>𝟐𝟎𝟕</m:t>
                          </m:r>
                          <m:r>
                            <a:rPr lang="en-US" b="1" i="0">
                              <a:latin typeface="Cambria Math" panose="02040503050406030204" pitchFamily="18" charset="0"/>
                            </a:rPr>
                            <m:t>.</m:t>
                          </m:r>
                          <m:r>
                            <a:rPr lang="en-US" b="1" i="0">
                              <a:latin typeface="Cambria Math" panose="02040503050406030204" pitchFamily="18" charset="0"/>
                            </a:rPr>
                            <m:t>𝟐𝟖</m:t>
                          </m:r>
                        </m:num>
                        <m:den>
                          <m:r>
                            <a:rPr lang="en-US" b="1" i="0">
                              <a:latin typeface="Cambria Math" panose="02040503050406030204" pitchFamily="18" charset="0"/>
                            </a:rPr>
                            <m:t>𝟐𝟏𝟐</m:t>
                          </m:r>
                          <m:r>
                            <a:rPr lang="en-US" b="1" i="0">
                              <a:latin typeface="Cambria Math" panose="02040503050406030204" pitchFamily="18" charset="0"/>
                            </a:rPr>
                            <m:t>.</m:t>
                          </m:r>
                          <m:r>
                            <a:rPr lang="en-US" b="1" i="0">
                              <a:latin typeface="Cambria Math" panose="02040503050406030204" pitchFamily="18" charset="0"/>
                            </a:rPr>
                            <m:t>𝟑𝟔</m:t>
                          </m:r>
                        </m:den>
                      </m:f>
                      <m:r>
                        <a:rPr lang="en-US" b="1" i="0">
                          <a:latin typeface="Cambria Math" panose="02040503050406030204" pitchFamily="18" charset="0"/>
                        </a:rPr>
                        <m:t>∗</m:t>
                      </m:r>
                      <m:r>
                        <a:rPr lang="en-US" b="1" i="0">
                          <a:latin typeface="Cambria Math" panose="02040503050406030204" pitchFamily="18" charset="0"/>
                        </a:rPr>
                        <m:t>𝟏𝟎𝟎</m:t>
                      </m:r>
                      <m:r>
                        <a:rPr lang="en-US" b="1" i="0">
                          <a:latin typeface="Cambria Math" panose="02040503050406030204" pitchFamily="18" charset="0"/>
                        </a:rPr>
                        <m:t>%≅</m:t>
                      </m:r>
                      <m:r>
                        <a:rPr lang="en-US" b="1" i="0">
                          <a:latin typeface="Cambria Math" panose="02040503050406030204" pitchFamily="18" charset="0"/>
                        </a:rPr>
                        <m:t>𝟐</m:t>
                      </m:r>
                      <m:r>
                        <a:rPr lang="en-US" b="1" i="0">
                          <a:latin typeface="Cambria Math" panose="02040503050406030204" pitchFamily="18" charset="0"/>
                        </a:rPr>
                        <m:t>.</m:t>
                      </m:r>
                      <m:r>
                        <a:rPr lang="en-US" b="1" i="0">
                          <a:latin typeface="Cambria Math" panose="02040503050406030204" pitchFamily="18" charset="0"/>
                        </a:rPr>
                        <m:t>𝟑𝟗</m:t>
                      </m:r>
                      <m:r>
                        <a:rPr lang="en-US" b="1" i="0">
                          <a:latin typeface="Cambria Math" panose="02040503050406030204" pitchFamily="18" charset="0"/>
                        </a:rPr>
                        <m:t>%</m:t>
                      </m:r>
                    </m:oMath>
                  </m:oMathPara>
                </a14:m>
                <a:endParaRPr lang="en-US" b="1" dirty="0"/>
              </a:p>
            </p:txBody>
          </p:sp>
        </mc:Choice>
        <mc:Fallback>
          <p:sp>
            <p:nvSpPr>
              <p:cNvPr id="14" name="TextBox 13">
                <a:extLst>
                  <a:ext uri="{FF2B5EF4-FFF2-40B4-BE49-F238E27FC236}">
                    <a16:creationId xmlns:a16="http://schemas.microsoft.com/office/drawing/2014/main" id="{F146AB8D-2F1E-4243-94FB-936131448B98}"/>
                  </a:ext>
                </a:extLst>
              </p:cNvPr>
              <p:cNvSpPr txBox="1">
                <a:spLocks noRot="1" noChangeAspect="1" noMove="1" noResize="1" noEditPoints="1" noAdjustHandles="1" noChangeArrowheads="1" noChangeShapeType="1" noTextEdit="1"/>
              </p:cNvSpPr>
              <p:nvPr/>
            </p:nvSpPr>
            <p:spPr>
              <a:xfrm>
                <a:off x="2516932" y="4543284"/>
                <a:ext cx="6925647" cy="1138838"/>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6647168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72831-BB1F-4F79-96E5-DC40EFCEF1D8}"/>
              </a:ext>
            </a:extLst>
          </p:cNvPr>
          <p:cNvSpPr>
            <a:spLocks noGrp="1"/>
          </p:cNvSpPr>
          <p:nvPr>
            <p:ph type="title"/>
          </p:nvPr>
        </p:nvSpPr>
        <p:spPr/>
        <p:txBody>
          <a:bodyPr/>
          <a:lstStyle/>
          <a:p>
            <a:r>
              <a:rPr lang="en-US" sz="4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Columns</a:t>
            </a:r>
            <a:endParaRPr lang="en-US" sz="8000"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DE71E8DC-1185-4A4E-AD18-0C82ED2ACDF3}"/>
                  </a:ext>
                </a:extLst>
              </p:cNvPr>
              <p:cNvSpPr>
                <a:spLocks noGrp="1"/>
              </p:cNvSpPr>
              <p:nvPr>
                <p:ph idx="1"/>
              </p:nvPr>
            </p:nvSpPr>
            <p:spPr/>
            <p:txBody>
              <a:bodyPr/>
              <a:lstStyle/>
              <a:p>
                <a:pPr marL="0" indent="0" algn="just">
                  <a:lnSpc>
                    <a:spcPct val="150000"/>
                  </a:lnSpc>
                  <a:spcBef>
                    <a:spcPts val="0"/>
                  </a:spcBef>
                  <a:spcAft>
                    <a:spcPts val="600"/>
                  </a:spcAft>
                  <a:buNone/>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Manual result= </a:t>
                </a: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11188.2 </a:t>
                </a:r>
                <a14:m>
                  <m:oMath xmlns:m="http://schemas.openxmlformats.org/officeDocument/2006/math">
                    <m:r>
                      <a:rPr lang="en-US" sz="1800"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𝑲𝑵</m:t>
                    </m:r>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50000"/>
                  </a:lnSpc>
                  <a:spcBef>
                    <a:spcPts val="0"/>
                  </a:spcBef>
                  <a:spcAft>
                    <a:spcPts val="600"/>
                  </a:spcAft>
                  <a:buNone/>
                </a:pPr>
                <a:r>
                  <a:rPr lang="en-US" sz="18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ETAB result= </a:t>
                </a:r>
                <a14:m>
                  <m:oMath xmlns:m="http://schemas.openxmlformats.org/officeDocument/2006/math">
                    <m:r>
                      <a:rPr lang="en-US" sz="18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𝟏𝟎𝟎𝟓𝟏</m:t>
                    </m:r>
                    <m:r>
                      <a:rPr lang="en-US" sz="18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𝟏</m:t>
                    </m:r>
                    <m:r>
                      <a:rPr lang="en-US" sz="18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𝑲𝑵</m:t>
                    </m:r>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just" rtl="0">
                  <a:lnSpc>
                    <a:spcPct val="150000"/>
                  </a:lnSpc>
                  <a:spcBef>
                    <a:spcPts val="0"/>
                  </a:spcBef>
                  <a:spcAft>
                    <a:spcPts val="600"/>
                  </a:spcAft>
                  <a:buNone/>
                </a:pPr>
                <a:endPar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3" name="Content Placeholder 2">
                <a:extLst>
                  <a:ext uri="{FF2B5EF4-FFF2-40B4-BE49-F238E27FC236}">
                    <a16:creationId xmlns:a16="http://schemas.microsoft.com/office/drawing/2014/main" id="{DE71E8DC-1185-4A4E-AD18-0C82ED2ACDF3}"/>
                  </a:ext>
                </a:extLst>
              </p:cNvPr>
              <p:cNvSpPr>
                <a:spLocks noGrp="1" noRot="1" noChangeAspect="1" noMove="1" noResize="1" noEditPoints="1" noAdjustHandles="1" noChangeArrowheads="1" noChangeShapeType="1" noTextEdit="1"/>
              </p:cNvSpPr>
              <p:nvPr>
                <p:ph idx="1"/>
              </p:nvPr>
            </p:nvSpPr>
            <p:spPr>
              <a:blipFill>
                <a:blip r:embed="rId2"/>
                <a:stretch>
                  <a:fillRect l="-616"/>
                </a:stretch>
              </a:blipFill>
            </p:spPr>
            <p:txBody>
              <a:bodyPr/>
              <a:lstStyle/>
              <a:p>
                <a:r>
                  <a:rPr lang="en-US">
                    <a:noFill/>
                  </a:rPr>
                  <a:t> </a:t>
                </a:r>
              </a:p>
            </p:txBody>
          </p:sp>
        </mc:Fallback>
      </mc:AlternateContent>
      <p:pic>
        <p:nvPicPr>
          <p:cNvPr id="4" name="صورة 2">
            <a:extLst>
              <a:ext uri="{FF2B5EF4-FFF2-40B4-BE49-F238E27FC236}">
                <a16:creationId xmlns:a16="http://schemas.microsoft.com/office/drawing/2014/main" id="{9343EB70-686F-45CE-98E6-FC25778FB1CF}"/>
              </a:ext>
            </a:extLst>
          </p:cNvPr>
          <p:cNvPicPr/>
          <p:nvPr/>
        </p:nvPicPr>
        <p:blipFill>
          <a:blip r:embed="rId3">
            <a:extLst>
              <a:ext uri="{28A0092B-C50C-407E-A947-70E740481C1C}">
                <a14:useLocalDpi xmlns:a14="http://schemas.microsoft.com/office/drawing/2010/main" val="0"/>
              </a:ext>
            </a:extLst>
          </a:blip>
          <a:stretch>
            <a:fillRect/>
          </a:stretch>
        </p:blipFill>
        <p:spPr>
          <a:xfrm>
            <a:off x="6230302" y="1905000"/>
            <a:ext cx="5274310" cy="3761105"/>
          </a:xfrm>
          <a:prstGeom prst="rect">
            <a:avLst/>
          </a:prstGeom>
        </p:spPr>
      </p:pic>
    </p:spTree>
    <p:extLst>
      <p:ext uri="{BB962C8B-B14F-4D97-AF65-F5344CB8AC3E}">
        <p14:creationId xmlns:p14="http://schemas.microsoft.com/office/powerpoint/2010/main" val="33841303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1B638-4235-47CF-9847-261ABB193827}"/>
              </a:ext>
            </a:extLst>
          </p:cNvPr>
          <p:cNvSpPr>
            <a:spLocks noGrp="1"/>
          </p:cNvSpPr>
          <p:nvPr>
            <p:ph type="title"/>
          </p:nvPr>
        </p:nvSpPr>
        <p:spPr/>
        <p:txBody>
          <a:bodyPr/>
          <a:lstStyle/>
          <a:p>
            <a:r>
              <a:rPr lang="en-US" sz="4400" dirty="0">
                <a:solidFill>
                  <a:schemeClr val="tx1"/>
                </a:solidFill>
                <a:effectLst/>
                <a:latin typeface="Times New Roman" panose="02020603050405020304" pitchFamily="18" charset="0"/>
                <a:ea typeface="Calibri" panose="020F0502020204030204" pitchFamily="34" charset="0"/>
              </a:rPr>
              <a:t>deflections for slab systems</a:t>
            </a:r>
            <a:endParaRPr lang="en-US" sz="8000" dirty="0">
              <a:solidFill>
                <a:schemeClr val="tx1"/>
              </a:solidFill>
            </a:endParaRP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B52A940A-FF7D-46E1-AB9E-0A2AC617A668}"/>
                  </a:ext>
                </a:extLst>
              </p:cNvPr>
              <p:cNvSpPr>
                <a:spLocks noGrp="1"/>
              </p:cNvSpPr>
              <p:nvPr>
                <p:ph idx="1"/>
              </p:nvPr>
            </p:nvSpPr>
            <p:spPr/>
            <p:txBody>
              <a:bodyPr>
                <a:normAutofit/>
              </a:bodyPr>
              <a:lstStyle/>
              <a:p>
                <a:pPr marL="0" marR="0" algn="just">
                  <a:lnSpc>
                    <a:spcPct val="150000"/>
                  </a:lnSpc>
                  <a:spcBef>
                    <a:spcPts val="0"/>
                  </a:spcBef>
                  <a:spcAft>
                    <a:spcPts val="600"/>
                  </a:spcAft>
                </a:pPr>
                <a14:m>
                  <m:oMath xmlns:m="http://schemas.openxmlformats.org/officeDocument/2006/math">
                    <m:sSub>
                      <m:sSubPr>
                        <m:ctrlP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𝒄𝒐𝒎𝒃</m:t>
                        </m:r>
                      </m:e>
                      <m:sub>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𝒔𝒆𝒓𝒗𝒊𝒄𝒆</m:t>
                        </m:r>
                      </m:sub>
                    </m:sSub>
                  </m:oMath>
                </a14:m>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1D + 1L + 1SID</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algn="just">
                  <a:lnSpc>
                    <a:spcPct val="150000"/>
                  </a:lnSpc>
                  <a:spcBef>
                    <a:spcPts val="0"/>
                  </a:spcBef>
                  <a:spcAft>
                    <a:spcPts val="600"/>
                  </a:spcAft>
                </a:pPr>
                <a:r>
                  <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From ETABS: </a:t>
                </a:r>
                <a14:m>
                  <m:oMath xmlns:m="http://schemas.openxmlformats.org/officeDocument/2006/math">
                    <m:r>
                      <a:rPr lang="en-US" sz="1800" b="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𝟑𝟑</m:t>
                    </m:r>
                    <m:r>
                      <a:rPr lang="en-US" sz="1800" b="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𝟖𝐦𝐦</m:t>
                    </m:r>
                  </m:oMath>
                </a14:m>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600"/>
                  </a:spcAft>
                </a:pPr>
                <a14:m>
                  <m:oMath xmlns:m="http://schemas.openxmlformats.org/officeDocument/2006/math">
                    <m:r>
                      <a:rPr lang="en-US" sz="1800" b="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𝑳</m:t>
                        </m:r>
                      </m:num>
                      <m:den>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𝟐𝟒𝟎</m:t>
                        </m:r>
                      </m:den>
                    </m:f>
                    <m:r>
                      <a:rPr lang="en-US" sz="1800" b="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𝟖𝟒𝟎𝟎</m:t>
                        </m:r>
                      </m:num>
                      <m:den>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𝟐𝟒𝟎</m:t>
                        </m:r>
                      </m:den>
                    </m:f>
                    <m:r>
                      <a:rPr lang="en-US" sz="1800" b="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𝟑𝟓</m:t>
                    </m:r>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𝒎𝒎</m:t>
                    </m:r>
                    <m:r>
                      <a:rPr lang="en-US" sz="1800" b="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&gt;</m:t>
                    </m:r>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𝟑𝟑</m:t>
                    </m:r>
                    <m:r>
                      <a:rPr lang="en-US" sz="1800" b="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𝟖</m:t>
                    </m:r>
                    <m:r>
                      <a:rPr lang="en-US" sz="1800" b="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𝒎𝒎</m:t>
                    </m:r>
                    <m:r>
                      <a:rPr lang="en-US" sz="1800" b="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𝑺𝒐</m:t>
                    </m:r>
                    <m:r>
                      <a:rPr lang="en-US" sz="1800" b="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𝑶𝑲</m:t>
                    </m:r>
                  </m:oMath>
                </a14:m>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dirty="0"/>
              </a:p>
            </p:txBody>
          </p:sp>
        </mc:Choice>
        <mc:Fallback>
          <p:sp>
            <p:nvSpPr>
              <p:cNvPr id="3" name="Content Placeholder 2">
                <a:extLst>
                  <a:ext uri="{FF2B5EF4-FFF2-40B4-BE49-F238E27FC236}">
                    <a16:creationId xmlns:a16="http://schemas.microsoft.com/office/drawing/2014/main" id="{B52A940A-FF7D-46E1-AB9E-0A2AC617A668}"/>
                  </a:ext>
                </a:extLst>
              </p:cNvPr>
              <p:cNvSpPr>
                <a:spLocks noGrp="1" noRot="1" noChangeAspect="1" noMove="1" noResize="1" noEditPoints="1" noAdjustHandles="1" noChangeArrowheads="1" noChangeShapeType="1" noTextEdit="1"/>
              </p:cNvSpPr>
              <p:nvPr>
                <p:ph idx="1"/>
              </p:nvPr>
            </p:nvSpPr>
            <p:spPr>
              <a:blipFill>
                <a:blip r:embed="rId2"/>
                <a:stretch>
                  <a:fillRect l="-479"/>
                </a:stretch>
              </a:blipFill>
            </p:spPr>
            <p:txBody>
              <a:bodyPr/>
              <a:lstStyle/>
              <a:p>
                <a:r>
                  <a:rPr lang="en-US">
                    <a:noFill/>
                  </a:rPr>
                  <a:t> </a:t>
                </a:r>
              </a:p>
            </p:txBody>
          </p:sp>
        </mc:Fallback>
      </mc:AlternateContent>
    </p:spTree>
    <p:extLst>
      <p:ext uri="{BB962C8B-B14F-4D97-AF65-F5344CB8AC3E}">
        <p14:creationId xmlns:p14="http://schemas.microsoft.com/office/powerpoint/2010/main" val="2653094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BD881-8CFC-4043-8D78-423209A29D3B}"/>
              </a:ext>
            </a:extLst>
          </p:cNvPr>
          <p:cNvSpPr>
            <a:spLocks noGrp="1"/>
          </p:cNvSpPr>
          <p:nvPr>
            <p:ph type="title"/>
          </p:nvPr>
        </p:nvSpPr>
        <p:spPr>
          <a:xfrm>
            <a:off x="3163079" y="446283"/>
            <a:ext cx="2687215" cy="757366"/>
          </a:xfrm>
        </p:spPr>
        <p:txBody>
          <a:bodyPr>
            <a:normAutofit fontScale="90000"/>
          </a:bodyPr>
          <a:lstStyle/>
          <a:p>
            <a:r>
              <a:rPr lang="en-US" sz="4400" u="none" strike="noStrike" kern="0" spc="0" dirty="0">
                <a:ln>
                  <a:noFill/>
                </a:ln>
                <a:solidFill>
                  <a:schemeClr val="tx1"/>
                </a:solidFill>
                <a:effectLst>
                  <a:glow>
                    <a:srgbClr val="000000"/>
                  </a:glow>
                  <a:reflection stA="0" endPos="0" fadeDir="0" sx="0" sy="0"/>
                </a:effectLst>
                <a:latin typeface="Times New Roman" panose="02020603050405020304" pitchFamily="18" charset="0"/>
                <a:ea typeface="Times New Roman" panose="02020603050405020304" pitchFamily="18" charset="0"/>
                <a:cs typeface="Times New Roman" panose="02020603050405020304" pitchFamily="18" charset="0"/>
              </a:rPr>
              <a:t>Story drift</a:t>
            </a:r>
            <a:endParaRPr lang="en-US" sz="8000" dirty="0">
              <a:solidFill>
                <a:schemeClr val="tx1"/>
              </a:solidFill>
              <a:effectLst>
                <a:glow>
                  <a:srgbClr val="000000"/>
                </a:glow>
                <a:reflection stA="0" endPos="0" fadeDir="0" sx="0" sy="0"/>
              </a:effectLst>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graphicFrame>
            <p:nvGraphicFramePr>
              <p:cNvPr id="4" name="Content Placeholder 3">
                <a:extLst>
                  <a:ext uri="{FF2B5EF4-FFF2-40B4-BE49-F238E27FC236}">
                    <a16:creationId xmlns:a16="http://schemas.microsoft.com/office/drawing/2014/main" id="{81B6903A-B806-4406-A71F-6D5C9F9706D3}"/>
                  </a:ext>
                </a:extLst>
              </p:cNvPr>
              <p:cNvGraphicFramePr>
                <a:graphicFrameLocks noGrp="1"/>
              </p:cNvGraphicFramePr>
              <p:nvPr>
                <p:ph idx="1"/>
                <p:extLst>
                  <p:ext uri="{D42A27DB-BD31-4B8C-83A1-F6EECF244321}">
                    <p14:modId xmlns:p14="http://schemas.microsoft.com/office/powerpoint/2010/main" val="1444782258"/>
                  </p:ext>
                </p:extLst>
              </p:nvPr>
            </p:nvGraphicFramePr>
            <p:xfrm>
              <a:off x="3163079" y="1324946"/>
              <a:ext cx="7072590" cy="4446326"/>
            </p:xfrm>
            <a:graphic>
              <a:graphicData uri="http://schemas.openxmlformats.org/drawingml/2006/table">
                <a:tbl>
                  <a:tblPr firstRow="1" firstCol="1" bandRow="1"/>
                  <a:tblGrid>
                    <a:gridCol w="688936">
                      <a:extLst>
                        <a:ext uri="{9D8B030D-6E8A-4147-A177-3AD203B41FA5}">
                          <a16:colId xmlns:a16="http://schemas.microsoft.com/office/drawing/2014/main" val="1979266358"/>
                        </a:ext>
                      </a:extLst>
                    </a:gridCol>
                    <a:gridCol w="620043">
                      <a:extLst>
                        <a:ext uri="{9D8B030D-6E8A-4147-A177-3AD203B41FA5}">
                          <a16:colId xmlns:a16="http://schemas.microsoft.com/office/drawing/2014/main" val="1740881087"/>
                        </a:ext>
                      </a:extLst>
                    </a:gridCol>
                    <a:gridCol w="652290">
                      <a:extLst>
                        <a:ext uri="{9D8B030D-6E8A-4147-A177-3AD203B41FA5}">
                          <a16:colId xmlns:a16="http://schemas.microsoft.com/office/drawing/2014/main" val="3069351877"/>
                        </a:ext>
                      </a:extLst>
                    </a:gridCol>
                    <a:gridCol w="652290">
                      <a:extLst>
                        <a:ext uri="{9D8B030D-6E8A-4147-A177-3AD203B41FA5}">
                          <a16:colId xmlns:a16="http://schemas.microsoft.com/office/drawing/2014/main" val="3140872616"/>
                        </a:ext>
                      </a:extLst>
                    </a:gridCol>
                    <a:gridCol w="652290">
                      <a:extLst>
                        <a:ext uri="{9D8B030D-6E8A-4147-A177-3AD203B41FA5}">
                          <a16:colId xmlns:a16="http://schemas.microsoft.com/office/drawing/2014/main" val="3007783980"/>
                        </a:ext>
                      </a:extLst>
                    </a:gridCol>
                    <a:gridCol w="652290">
                      <a:extLst>
                        <a:ext uri="{9D8B030D-6E8A-4147-A177-3AD203B41FA5}">
                          <a16:colId xmlns:a16="http://schemas.microsoft.com/office/drawing/2014/main" val="3989659679"/>
                        </a:ext>
                      </a:extLst>
                    </a:gridCol>
                    <a:gridCol w="620043">
                      <a:extLst>
                        <a:ext uri="{9D8B030D-6E8A-4147-A177-3AD203B41FA5}">
                          <a16:colId xmlns:a16="http://schemas.microsoft.com/office/drawing/2014/main" val="1599440284"/>
                        </a:ext>
                      </a:extLst>
                    </a:gridCol>
                    <a:gridCol w="1267204">
                      <a:extLst>
                        <a:ext uri="{9D8B030D-6E8A-4147-A177-3AD203B41FA5}">
                          <a16:colId xmlns:a16="http://schemas.microsoft.com/office/drawing/2014/main" val="2240224601"/>
                        </a:ext>
                      </a:extLst>
                    </a:gridCol>
                    <a:gridCol w="1267204">
                      <a:extLst>
                        <a:ext uri="{9D8B030D-6E8A-4147-A177-3AD203B41FA5}">
                          <a16:colId xmlns:a16="http://schemas.microsoft.com/office/drawing/2014/main" val="3310831115"/>
                        </a:ext>
                      </a:extLst>
                    </a:gridCol>
                  </a:tblGrid>
                  <a:tr h="290333">
                    <a:tc rowSpan="2">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Story</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hight</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ETABS </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endParaRPr lang="en-US" sz="1400">
                            <a:solidFill>
                              <a:schemeClr val="tx1"/>
                            </a:solidFill>
                            <a:effectLst/>
                            <a:latin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400">
                            <a:solidFill>
                              <a:schemeClr val="tx1"/>
                            </a:solidFill>
                            <a:effectLst/>
                            <a:latin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400">
                            <a:solidFill>
                              <a:schemeClr val="tx1"/>
                            </a:solidFill>
                            <a:effectLst/>
                            <a:latin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400" dirty="0">
                            <a:solidFill>
                              <a:schemeClr val="tx1"/>
                            </a:solidFill>
                            <a:effectLst/>
                            <a:latin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MANUAL(LIMET)</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3656900"/>
                      </a:ext>
                    </a:extLst>
                  </a:tr>
                  <a:tr h="532279">
                    <a:tc vMerge="1">
                      <a:txBody>
                        <a:bodyPr/>
                        <a:lstStyle/>
                        <a:p>
                          <a:endParaRPr lang="en-US"/>
                        </a:p>
                      </a:txBody>
                      <a:tcPr/>
                    </a:tc>
                    <a:tc vMerge="1">
                      <a:txBody>
                        <a:bodyPr/>
                        <a:lstStyle/>
                        <a:p>
                          <a:endParaRPr lang="en-US"/>
                        </a:p>
                      </a:txBody>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X-DIS</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Y-DIS</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X-DRIFT</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Y-DRIFT</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X-DELTA</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Y-DELTA</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14:m>
                            <m:oMathPara xmlns:m="http://schemas.openxmlformats.org/officeDocument/2006/math">
                              <m:oMathParaPr>
                                <m:jc m:val="centerGroup"/>
                              </m:oMathParaPr>
                              <m:oMath xmlns:m="http://schemas.openxmlformats.org/officeDocument/2006/math">
                                <m:r>
                                  <a:rPr lang="en-US" sz="1400" i="1" smtClean="0">
                                    <a:solidFill>
                                      <a:schemeClr val="tx1"/>
                                    </a:solidFill>
                                    <a:effectLst/>
                                    <a:latin typeface="Cambria Math" panose="02040503050406030204" pitchFamily="18" charset="0"/>
                                    <a:ea typeface="Calibri" panose="020F0502020204030204" pitchFamily="34" charset="0"/>
                                    <a:cs typeface="Arial" panose="020B0604020202020204" pitchFamily="34" charset="0"/>
                                  </a:rPr>
                                  <m:t>∆</m:t>
                                </m:r>
                                <m:r>
                                  <a:rPr lang="en-US" sz="1400" i="1" smtClean="0">
                                    <a:solidFill>
                                      <a:schemeClr val="tx1"/>
                                    </a:solidFill>
                                    <a:effectLst/>
                                    <a:latin typeface="Cambria Math" panose="02040503050406030204" pitchFamily="18" charset="0"/>
                                    <a:ea typeface="Calibri" panose="020F0502020204030204" pitchFamily="34" charset="0"/>
                                    <a:cs typeface="Arial" panose="020B0604020202020204" pitchFamily="34" charset="0"/>
                                  </a:rPr>
                                  <m:t>𝑀</m:t>
                                </m:r>
                              </m:oMath>
                            </m:oMathPara>
                          </a14:m>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8064592"/>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400">
                            <a:solidFill>
                              <a:schemeClr val="tx1"/>
                            </a:solidFill>
                            <a:effectLst/>
                            <a:latin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400">
                            <a:solidFill>
                              <a:schemeClr val="tx1"/>
                            </a:solidFill>
                            <a:effectLst/>
                            <a:latin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400">
                            <a:solidFill>
                              <a:schemeClr val="tx1"/>
                            </a:solidFill>
                            <a:effectLst/>
                            <a:latin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400">
                            <a:solidFill>
                              <a:schemeClr val="tx1"/>
                            </a:solidFill>
                            <a:effectLst/>
                            <a:latin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400">
                            <a:solidFill>
                              <a:schemeClr val="tx1"/>
                            </a:solidFill>
                            <a:effectLst/>
                            <a:latin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3054245"/>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2800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0.115</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0.112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0.115</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0.112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0.44</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0.43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4219210"/>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B1</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2800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0.513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0.374</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0.398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0.262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1.53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1.01</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63963819"/>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GF</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3300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1.435</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1.128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0.922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0.754</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3.55</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2.90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0390639"/>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SEDDEH</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3600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4.153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4.875</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2.718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3.747</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10.46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14.43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28248628"/>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3360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7.033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9.906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2.88</a:t>
                          </a:r>
                          <a:endPar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5.031</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11.09</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19.37</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67.2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9948260"/>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3650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10.554</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16.259</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3.521</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6.353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13.56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24.46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3567671"/>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3650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14.486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23.91</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3.932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7.651</a:t>
                          </a:r>
                          <a:endPar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15.14</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29.46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6447453"/>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3360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17.784</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30.791</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3.298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6.881</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12.7</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26.49</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67.2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2580256"/>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3360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21.208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37.618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3.424</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6.827</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13.18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26.28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67.2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4992642"/>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3360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24.528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44.454</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3.32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6.836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12.78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26.32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67.2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6636114"/>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3360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27.67</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51.142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3.142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6.688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12.10</a:t>
                          </a:r>
                          <a:endPar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25.75</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67.2</a:t>
                          </a:r>
                          <a:endPar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7075675"/>
                      </a:ext>
                    </a:extLst>
                  </a:tr>
                </a:tbl>
              </a:graphicData>
            </a:graphic>
          </p:graphicFrame>
        </mc:Choice>
        <mc:Fallback>
          <p:graphicFrame>
            <p:nvGraphicFramePr>
              <p:cNvPr id="4" name="Content Placeholder 3">
                <a:extLst>
                  <a:ext uri="{FF2B5EF4-FFF2-40B4-BE49-F238E27FC236}">
                    <a16:creationId xmlns:a16="http://schemas.microsoft.com/office/drawing/2014/main" id="{81B6903A-B806-4406-A71F-6D5C9F9706D3}"/>
                  </a:ext>
                </a:extLst>
              </p:cNvPr>
              <p:cNvGraphicFramePr>
                <a:graphicFrameLocks noGrp="1"/>
              </p:cNvGraphicFramePr>
              <p:nvPr>
                <p:ph idx="1"/>
                <p:extLst>
                  <p:ext uri="{D42A27DB-BD31-4B8C-83A1-F6EECF244321}">
                    <p14:modId xmlns:p14="http://schemas.microsoft.com/office/powerpoint/2010/main" val="1444782258"/>
                  </p:ext>
                </p:extLst>
              </p:nvPr>
            </p:nvGraphicFramePr>
            <p:xfrm>
              <a:off x="3163079" y="1324946"/>
              <a:ext cx="7072590" cy="4446326"/>
            </p:xfrm>
            <a:graphic>
              <a:graphicData uri="http://schemas.openxmlformats.org/drawingml/2006/table">
                <a:tbl>
                  <a:tblPr firstRow="1" firstCol="1" bandRow="1"/>
                  <a:tblGrid>
                    <a:gridCol w="688936">
                      <a:extLst>
                        <a:ext uri="{9D8B030D-6E8A-4147-A177-3AD203B41FA5}">
                          <a16:colId xmlns:a16="http://schemas.microsoft.com/office/drawing/2014/main" val="1979266358"/>
                        </a:ext>
                      </a:extLst>
                    </a:gridCol>
                    <a:gridCol w="620043">
                      <a:extLst>
                        <a:ext uri="{9D8B030D-6E8A-4147-A177-3AD203B41FA5}">
                          <a16:colId xmlns:a16="http://schemas.microsoft.com/office/drawing/2014/main" val="1740881087"/>
                        </a:ext>
                      </a:extLst>
                    </a:gridCol>
                    <a:gridCol w="652290">
                      <a:extLst>
                        <a:ext uri="{9D8B030D-6E8A-4147-A177-3AD203B41FA5}">
                          <a16:colId xmlns:a16="http://schemas.microsoft.com/office/drawing/2014/main" val="3069351877"/>
                        </a:ext>
                      </a:extLst>
                    </a:gridCol>
                    <a:gridCol w="652290">
                      <a:extLst>
                        <a:ext uri="{9D8B030D-6E8A-4147-A177-3AD203B41FA5}">
                          <a16:colId xmlns:a16="http://schemas.microsoft.com/office/drawing/2014/main" val="3140872616"/>
                        </a:ext>
                      </a:extLst>
                    </a:gridCol>
                    <a:gridCol w="652290">
                      <a:extLst>
                        <a:ext uri="{9D8B030D-6E8A-4147-A177-3AD203B41FA5}">
                          <a16:colId xmlns:a16="http://schemas.microsoft.com/office/drawing/2014/main" val="3007783980"/>
                        </a:ext>
                      </a:extLst>
                    </a:gridCol>
                    <a:gridCol w="652290">
                      <a:extLst>
                        <a:ext uri="{9D8B030D-6E8A-4147-A177-3AD203B41FA5}">
                          <a16:colId xmlns:a16="http://schemas.microsoft.com/office/drawing/2014/main" val="3989659679"/>
                        </a:ext>
                      </a:extLst>
                    </a:gridCol>
                    <a:gridCol w="620043">
                      <a:extLst>
                        <a:ext uri="{9D8B030D-6E8A-4147-A177-3AD203B41FA5}">
                          <a16:colId xmlns:a16="http://schemas.microsoft.com/office/drawing/2014/main" val="1599440284"/>
                        </a:ext>
                      </a:extLst>
                    </a:gridCol>
                    <a:gridCol w="1267204">
                      <a:extLst>
                        <a:ext uri="{9D8B030D-6E8A-4147-A177-3AD203B41FA5}">
                          <a16:colId xmlns:a16="http://schemas.microsoft.com/office/drawing/2014/main" val="2240224601"/>
                        </a:ext>
                      </a:extLst>
                    </a:gridCol>
                    <a:gridCol w="1267204">
                      <a:extLst>
                        <a:ext uri="{9D8B030D-6E8A-4147-A177-3AD203B41FA5}">
                          <a16:colId xmlns:a16="http://schemas.microsoft.com/office/drawing/2014/main" val="3310831115"/>
                        </a:ext>
                      </a:extLst>
                    </a:gridCol>
                  </a:tblGrid>
                  <a:tr h="426720">
                    <a:tc rowSpan="2">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Story</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hight</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ETABS </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endParaRPr lang="en-US" sz="1400">
                            <a:solidFill>
                              <a:schemeClr val="tx1"/>
                            </a:solidFill>
                            <a:effectLst/>
                            <a:latin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400">
                            <a:solidFill>
                              <a:schemeClr val="tx1"/>
                            </a:solidFill>
                            <a:effectLst/>
                            <a:latin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400">
                            <a:solidFill>
                              <a:schemeClr val="tx1"/>
                            </a:solidFill>
                            <a:effectLst/>
                            <a:latin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400" dirty="0">
                            <a:solidFill>
                              <a:schemeClr val="tx1"/>
                            </a:solidFill>
                            <a:effectLst/>
                            <a:latin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MANUAL(LIMET)</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3656900"/>
                      </a:ext>
                    </a:extLst>
                  </a:tr>
                  <a:tr h="532279">
                    <a:tc vMerge="1">
                      <a:txBody>
                        <a:bodyPr/>
                        <a:lstStyle/>
                        <a:p>
                          <a:endParaRPr lang="en-US"/>
                        </a:p>
                      </a:txBody>
                      <a:tcPr/>
                    </a:tc>
                    <a:tc vMerge="1">
                      <a:txBody>
                        <a:bodyPr/>
                        <a:lstStyle/>
                        <a:p>
                          <a:endParaRPr lang="en-US"/>
                        </a:p>
                      </a:txBody>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X-DIS</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Y-DIS</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X-DRIFT</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Y-DRIFT</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X-DELTA</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Y-DELTA</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459135" t="-90805" r="-962" b="-666667"/>
                          </a:stretch>
                        </a:blipFill>
                      </a:tcPr>
                    </a:tc>
                    <a:extLst>
                      <a:ext uri="{0D108BD9-81ED-4DB2-BD59-A6C34878D82A}">
                        <a16:rowId xmlns:a16="http://schemas.microsoft.com/office/drawing/2014/main" val="3078064592"/>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400">
                            <a:solidFill>
                              <a:schemeClr val="tx1"/>
                            </a:solidFill>
                            <a:effectLst/>
                            <a:latin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400">
                            <a:solidFill>
                              <a:schemeClr val="tx1"/>
                            </a:solidFill>
                            <a:effectLst/>
                            <a:latin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400">
                            <a:solidFill>
                              <a:schemeClr val="tx1"/>
                            </a:solidFill>
                            <a:effectLst/>
                            <a:latin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400">
                            <a:solidFill>
                              <a:schemeClr val="tx1"/>
                            </a:solidFill>
                            <a:effectLst/>
                            <a:latin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400">
                            <a:solidFill>
                              <a:schemeClr val="tx1"/>
                            </a:solidFill>
                            <a:effectLst/>
                            <a:latin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3054245"/>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2800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0.115</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0.112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0.115</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0.112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0.44</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0.43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4219210"/>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B1</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2800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0.513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0.374</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0.398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0.262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1.53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1.01</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63963819"/>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GF</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3300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1.435</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1.128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0.922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0.754</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3.55</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2.90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0390639"/>
                      </a:ext>
                    </a:extLst>
                  </a:tr>
                  <a:tr h="426720">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SEDDEH</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3600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4.153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4.875</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2.718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3.747</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10.46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14.43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28248628"/>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3360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7.033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9.906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2.88</a:t>
                          </a:r>
                          <a:endPar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5.031</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11.09</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19.37</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67.2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9948260"/>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3650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10.554</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16.259</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3.521</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6.353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13.56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24.46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3567671"/>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3650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14.486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23.91</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3.932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7.651</a:t>
                          </a:r>
                          <a:endPar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15.14</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29.46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73</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6447453"/>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3360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17.784</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30.791</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3.298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6.881</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12.7</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26.49</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67.2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2580256"/>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3360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21.208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37.618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3.424</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6.827</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13.18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26.28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67.2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4992642"/>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3360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24.528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44.454</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3.32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6.836</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12.78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26.32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67.2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6636114"/>
                      </a:ext>
                    </a:extLst>
                  </a:tr>
                  <a:tr h="278237">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3360</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27.67</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51.142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3.142</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6.688</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12.10</a:t>
                          </a:r>
                          <a:endPar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25.75</a:t>
                          </a:r>
                          <a:endPar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67.2</a:t>
                          </a:r>
                          <a:endPar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7075675"/>
                      </a:ext>
                    </a:extLst>
                  </a:tr>
                </a:tbl>
              </a:graphicData>
            </a:graphic>
          </p:graphicFrame>
        </mc:Fallback>
      </mc:AlternateContent>
      <p:sp>
        <p:nvSpPr>
          <p:cNvPr id="6" name="TextBox 5">
            <a:extLst>
              <a:ext uri="{FF2B5EF4-FFF2-40B4-BE49-F238E27FC236}">
                <a16:creationId xmlns:a16="http://schemas.microsoft.com/office/drawing/2014/main" id="{28C48D39-1044-4951-8B5F-D01117E7B12A}"/>
              </a:ext>
            </a:extLst>
          </p:cNvPr>
          <p:cNvSpPr txBox="1"/>
          <p:nvPr/>
        </p:nvSpPr>
        <p:spPr>
          <a:xfrm>
            <a:off x="2724541" y="5771272"/>
            <a:ext cx="8853971" cy="458074"/>
          </a:xfrm>
          <a:prstGeom prst="rect">
            <a:avLst/>
          </a:prstGeom>
          <a:noFill/>
        </p:spPr>
        <p:txBody>
          <a:bodyPr wrap="square">
            <a:spAutoFit/>
          </a:bodyPr>
          <a:lstStyle/>
          <a:p>
            <a:pPr marL="0" marR="0" algn="just">
              <a:lnSpc>
                <a:spcPct val="150000"/>
              </a:lnSpc>
              <a:spcBef>
                <a:spcPts val="0"/>
              </a:spcBef>
              <a:spcAft>
                <a:spcPts val="60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According to results from tables, the drift in each story is less than the allowable value.</a:t>
            </a:r>
          </a:p>
        </p:txBody>
      </p:sp>
    </p:spTree>
    <p:extLst>
      <p:ext uri="{BB962C8B-B14F-4D97-AF65-F5344CB8AC3E}">
        <p14:creationId xmlns:p14="http://schemas.microsoft.com/office/powerpoint/2010/main" val="352634135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E759C-B4C6-40FB-A2E6-FF07893E44B5}"/>
              </a:ext>
            </a:extLst>
          </p:cNvPr>
          <p:cNvSpPr>
            <a:spLocks noGrp="1"/>
          </p:cNvSpPr>
          <p:nvPr>
            <p:ph type="title"/>
          </p:nvPr>
        </p:nvSpPr>
        <p:spPr>
          <a:xfrm>
            <a:off x="646111" y="452718"/>
            <a:ext cx="9404723" cy="666955"/>
          </a:xfrm>
        </p:spPr>
        <p:txBody>
          <a:bodyPr>
            <a:normAutofit fontScale="90000"/>
          </a:bodyPr>
          <a:lstStyle/>
          <a:p>
            <a:r>
              <a:rPr lang="en-US" sz="4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Design of slabs</a:t>
            </a:r>
            <a:endParaRPr lang="en-US" sz="8000"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7ED8BACF-0918-4A84-BB51-E36B7755D202}"/>
                  </a:ext>
                </a:extLst>
              </p:cNvPr>
              <p:cNvSpPr>
                <a:spLocks noGrp="1"/>
              </p:cNvSpPr>
              <p:nvPr>
                <p:ph idx="1"/>
              </p:nvPr>
            </p:nvSpPr>
            <p:spPr>
              <a:xfrm>
                <a:off x="1103312" y="1632857"/>
                <a:ext cx="8946541" cy="4935893"/>
              </a:xfrm>
            </p:spPr>
            <p:txBody>
              <a:bodyPr>
                <a:normAutofit/>
              </a:bodyPr>
              <a:lstStyle/>
              <a:p>
                <a:pPr marL="342900" marR="0" lvl="0" indent="-342900" algn="just" rtl="0">
                  <a:lnSpc>
                    <a:spcPct val="115000"/>
                  </a:lnSpc>
                  <a:spcBef>
                    <a:spcPts val="0"/>
                  </a:spcBef>
                  <a:spcAft>
                    <a:spcPts val="1000"/>
                  </a:spcAft>
                  <a:buFont typeface="Calibri" panose="020F0502020204030204" pitchFamily="34" charset="0"/>
                  <a:buChar char="-"/>
                </a:pPr>
                <a:r>
                  <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B2 floor solid slab:</a:t>
                </a:r>
                <a:endParaRPr lang="en-US" sz="18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50000"/>
                  </a:lnSpc>
                  <a:spcBef>
                    <a:spcPts val="0"/>
                  </a:spcBef>
                  <a:spcAft>
                    <a:spcPts val="800"/>
                  </a:spcAft>
                </a:pPr>
                <a14:m>
                  <m:oMath xmlns:m="http://schemas.openxmlformats.org/officeDocument/2006/math">
                    <m:sSub>
                      <m:sSub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𝑽</m:t>
                        </m:r>
                      </m:e>
                      <m: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𝒄</m:t>
                        </m:r>
                      </m:sub>
                    </m:s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𝟏𝟑𝟎</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𝟔</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𝑲𝑵</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800"/>
                  </a:spcAft>
                </a:pPr>
                <a14:m>
                  <m:oMath xmlns:m="http://schemas.openxmlformats.org/officeDocument/2006/math">
                    <m:sSub>
                      <m:sSubPr>
                        <m:ctrlP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𝑽</m:t>
                        </m:r>
                      </m:e>
                      <m: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𝟏𝟑</m:t>
                        </m:r>
                      </m:sub>
                    </m:s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𝟏𝟔𝟕𝟐</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𝑲𝑵</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800"/>
                  </a:spcAft>
                </a:pPr>
                <a14:m>
                  <m:oMath xmlns:m="http://schemas.openxmlformats.org/officeDocument/2006/math">
                    <m:f>
                      <m:f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𝑽</m:t>
                            </m:r>
                          </m:e>
                          <m: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𝒖</m:t>
                            </m:r>
                          </m:sub>
                        </m:sSub>
                      </m:num>
                      <m:den>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den>
                    </m:f>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𝟏𝟔𝟕𝟐</m:t>
                        </m:r>
                      </m:num>
                      <m:den>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𝟕𝟓</m:t>
                        </m:r>
                      </m:den>
                    </m:f>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𝟐𝟐𝟑𝟎</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𝑲𝑵</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&gt;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𝟏𝟑𝟎</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𝟔</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𝑲𝑵</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800"/>
                  </a:spcAft>
                </a:pPr>
                <a14:m>
                  <m:oMath xmlns:m="http://schemas.openxmlformats.org/officeDocument/2006/math">
                    <m:sSub>
                      <m:sSub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𝑽</m:t>
                        </m:r>
                      </m:e>
                      <m: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𝟐𝟑</m:t>
                        </m:r>
                      </m:sub>
                    </m:s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𝟏𝟐𝟖𝟓</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𝑲𝑵</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800"/>
                  </a:spcAft>
                </a:pPr>
                <a14:m>
                  <m:oMath xmlns:m="http://schemas.openxmlformats.org/officeDocument/2006/math">
                    <m:f>
                      <m:f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𝑽</m:t>
                            </m:r>
                          </m:e>
                          <m: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𝒖</m:t>
                            </m:r>
                          </m:sub>
                        </m:sSub>
                      </m:num>
                      <m:den>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den>
                    </m:f>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𝟏𝟐𝟖𝟓</m:t>
                        </m:r>
                      </m:num>
                      <m:den>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𝟕𝟓</m:t>
                        </m:r>
                      </m:den>
                    </m:f>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𝟏𝟕𝟏𝟑</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𝑲𝑵</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&gt;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𝟏𝟑𝟎</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𝟔</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𝑲𝑵</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600"/>
                  </a:spcAft>
                </a:pP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Where </a:t>
                </a:r>
                <a14:m>
                  <m:oMath xmlns:m="http://schemas.openxmlformats.org/officeDocument/2006/math">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𝑽</m:t>
                            </m:r>
                          </m:e>
                          <m: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𝒖</m:t>
                            </m:r>
                          </m:sub>
                        </m:sSub>
                      </m:num>
                      <m:den>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den>
                    </m:f>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&gt; </m:t>
                    </m:r>
                    <m:sSub>
                      <m:sSub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𝑽</m:t>
                        </m:r>
                      </m:e>
                      <m: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𝒄</m:t>
                        </m:r>
                      </m:sub>
                    </m:s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𝒕𝒉𝒆𝒏</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𝒓𝒆𝒊𝒏𝒇𝒐𝒓𝒄𝒎𝒆𝒏𝒕</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𝒓𝒆𝒒𝒖𝒂𝒊𝒓𝒆𝒅</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𝒇𝒐𝒓</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𝒃𝒐𝒕𝒉</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𝒅𝒊𝒓𝒆𝒄𝒕𝒊𝒐𝒏𝒔</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p>
              <a:p>
                <a:pPr marL="0" algn="just">
                  <a:lnSpc>
                    <a:spcPct val="150000"/>
                  </a:lnSpc>
                  <a:spcBef>
                    <a:spcPts val="0"/>
                  </a:spcBef>
                  <a:spcAft>
                    <a:spcPts val="600"/>
                  </a:spcAft>
                </a:pP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But the area where the reinforcement required is very small. </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600"/>
                  </a:spcAft>
                </a:pP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mc:Choice>
        <mc:Fallback>
          <p:sp>
            <p:nvSpPr>
              <p:cNvPr id="3" name="Content Placeholder 2">
                <a:extLst>
                  <a:ext uri="{FF2B5EF4-FFF2-40B4-BE49-F238E27FC236}">
                    <a16:creationId xmlns:a16="http://schemas.microsoft.com/office/drawing/2014/main" id="{7ED8BACF-0918-4A84-BB51-E36B7755D202}"/>
                  </a:ext>
                </a:extLst>
              </p:cNvPr>
              <p:cNvSpPr>
                <a:spLocks noGrp="1" noRot="1" noChangeAspect="1" noMove="1" noResize="1" noEditPoints="1" noAdjustHandles="1" noChangeArrowheads="1" noChangeShapeType="1" noTextEdit="1"/>
              </p:cNvSpPr>
              <p:nvPr>
                <p:ph idx="1"/>
              </p:nvPr>
            </p:nvSpPr>
            <p:spPr>
              <a:xfrm>
                <a:off x="1103312" y="1632857"/>
                <a:ext cx="8946541" cy="4935893"/>
              </a:xfrm>
              <a:blipFill>
                <a:blip r:embed="rId2"/>
                <a:stretch>
                  <a:fillRect l="-613" t="-370"/>
                </a:stretch>
              </a:blipFill>
            </p:spPr>
            <p:txBody>
              <a:bodyPr/>
              <a:lstStyle/>
              <a:p>
                <a:r>
                  <a:rPr lang="en-US">
                    <a:noFill/>
                  </a:rPr>
                  <a:t> </a:t>
                </a:r>
              </a:p>
            </p:txBody>
          </p:sp>
        </mc:Fallback>
      </mc:AlternateContent>
    </p:spTree>
    <p:extLst>
      <p:ext uri="{BB962C8B-B14F-4D97-AF65-F5344CB8AC3E}">
        <p14:creationId xmlns:p14="http://schemas.microsoft.com/office/powerpoint/2010/main" val="2485922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A4B30DB-AA61-4D1C-8246-1577384D2D13}"/>
                  </a:ext>
                </a:extLst>
              </p:cNvPr>
              <p:cNvSpPr>
                <a:spLocks noGrp="1"/>
              </p:cNvSpPr>
              <p:nvPr>
                <p:ph idx="1"/>
              </p:nvPr>
            </p:nvSpPr>
            <p:spPr>
              <a:xfrm>
                <a:off x="1504528" y="522515"/>
                <a:ext cx="8946541" cy="5987142"/>
              </a:xfrm>
            </p:spPr>
            <p:txBody>
              <a:bodyPr/>
              <a:lstStyle/>
              <a:p>
                <a:pPr marL="342900" marR="0" lvl="0" indent="-342900" algn="just" rtl="0">
                  <a:lnSpc>
                    <a:spcPct val="150000"/>
                  </a:lnSpc>
                  <a:spcBef>
                    <a:spcPts val="0"/>
                  </a:spcBef>
                  <a:spcAft>
                    <a:spcPts val="800"/>
                  </a:spcAft>
                  <a:buFont typeface="Calibri" panose="020F0502020204030204" pitchFamily="34" charset="0"/>
                  <a:buChar char="-"/>
                </a:pPr>
                <a:r>
                  <a:rPr lang="en-US" sz="1800" b="1"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5</a:t>
                </a:r>
                <a:r>
                  <a:rPr lang="en-US" sz="1800" b="1" baseline="30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th</a:t>
                </a:r>
                <a:r>
                  <a:rPr lang="en-US" sz="1800" b="1"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floor ribbed slab:</a:t>
                </a:r>
                <a:endParaRPr lang="en-US" sz="18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50000"/>
                  </a:lnSpc>
                  <a:spcBef>
                    <a:spcPts val="0"/>
                  </a:spcBef>
                  <a:spcAft>
                    <a:spcPts val="800"/>
                  </a:spcAft>
                </a:pPr>
                <a14:m>
                  <m:oMath xmlns:m="http://schemas.openxmlformats.org/officeDocument/2006/math">
                    <m:sSub>
                      <m:sSub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𝑽</m:t>
                        </m:r>
                      </m:e>
                      <m: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𝒄</m:t>
                        </m:r>
                      </m:sub>
                    </m:s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𝟕𝟕</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𝟖</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𝑲𝑵</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800"/>
                  </a:spcAft>
                </a:pPr>
                <a14:m>
                  <m:oMath xmlns:m="http://schemas.openxmlformats.org/officeDocument/2006/math">
                    <m:sSub>
                      <m:sSubPr>
                        <m:ctrlP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𝑽</m:t>
                        </m:r>
                      </m:e>
                      <m: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𝟏𝟑</m:t>
                        </m:r>
                      </m:sub>
                    </m:s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𝟔𝟎𝟔</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𝟕</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𝑲𝑵</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800"/>
                  </a:spcAft>
                </a:pPr>
                <a14:m>
                  <m:oMath xmlns:m="http://schemas.openxmlformats.org/officeDocument/2006/math">
                    <m:f>
                      <m:f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𝑽</m:t>
                            </m:r>
                          </m:e>
                          <m: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𝒖</m:t>
                            </m:r>
                          </m:sub>
                        </m:sSub>
                      </m:num>
                      <m:den>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den>
                    </m:f>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𝟔𝟎𝟔</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𝟕</m:t>
                        </m:r>
                      </m:num>
                      <m:den>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𝟕𝟓</m:t>
                        </m:r>
                      </m:den>
                    </m:f>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𝟖𝟎𝟖</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𝟗</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𝑲𝑵</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&gt;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𝟕𝟕</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𝟖</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𝑲𝑵</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800"/>
                  </a:spcAft>
                </a:pPr>
                <a14:m>
                  <m:oMath xmlns:m="http://schemas.openxmlformats.org/officeDocument/2006/math">
                    <m:sSub>
                      <m:sSub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𝑽</m:t>
                        </m:r>
                      </m:e>
                      <m: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𝟐𝟑</m:t>
                        </m:r>
                      </m:sub>
                    </m:s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𝟓𝟔𝟏</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𝑲𝑵</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800"/>
                  </a:spcAft>
                </a:pPr>
                <a14:m>
                  <m:oMath xmlns:m="http://schemas.openxmlformats.org/officeDocument/2006/math">
                    <m:f>
                      <m:f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𝑽</m:t>
                            </m:r>
                          </m:e>
                          <m: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𝒖</m:t>
                            </m:r>
                          </m:sub>
                        </m:sSub>
                      </m:num>
                      <m:den>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den>
                    </m:f>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𝟓𝟔𝟏</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m:t>
                        </m:r>
                      </m:num>
                      <m:den>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𝟕𝟓</m:t>
                        </m:r>
                      </m:den>
                    </m:f>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𝟕𝟒𝟖</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𝑲𝑵</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&gt;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𝟕𝟕</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𝟖</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𝑲𝑵</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600"/>
                  </a:spcAft>
                </a:pP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Where </a:t>
                </a:r>
                <a14:m>
                  <m:oMath xmlns:m="http://schemas.openxmlformats.org/officeDocument/2006/math">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𝑽</m:t>
                            </m:r>
                          </m:e>
                          <m: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𝒖</m:t>
                            </m:r>
                          </m:sub>
                        </m:sSub>
                      </m:num>
                      <m:den>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den>
                    </m:f>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&gt; </m:t>
                    </m:r>
                    <m:sSub>
                      <m:sSub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𝑽</m:t>
                        </m:r>
                      </m:e>
                      <m: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𝒄</m:t>
                        </m:r>
                      </m:sub>
                    </m:s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𝒕𝒉𝒆𝒏</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𝒓𝒆𝒊𝒏𝒇𝒐𝒓𝒄𝒎𝒆𝒏𝒕</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𝒓𝒆𝒒𝒖𝒂𝒊𝒓𝒆𝒅</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𝒇𝒐𝒓</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𝒃𝒐𝒕𝒉</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𝒅𝒊𝒓𝒆𝒄𝒕𝒊𝒐𝒏𝒔</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600"/>
                  </a:spcAft>
                </a:pP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But the area where the reinforcement required is very small. </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800"/>
                  </a:spcAft>
                </a:pP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3" name="Content Placeholder 2">
                <a:extLst>
                  <a:ext uri="{FF2B5EF4-FFF2-40B4-BE49-F238E27FC236}">
                    <a16:creationId xmlns:a16="http://schemas.microsoft.com/office/drawing/2014/main" id="{4A4B30DB-AA61-4D1C-8246-1577384D2D13}"/>
                  </a:ext>
                </a:extLst>
              </p:cNvPr>
              <p:cNvSpPr>
                <a:spLocks noGrp="1" noRot="1" noChangeAspect="1" noMove="1" noResize="1" noEditPoints="1" noAdjustHandles="1" noChangeArrowheads="1" noChangeShapeType="1" noTextEdit="1"/>
              </p:cNvSpPr>
              <p:nvPr>
                <p:ph idx="1"/>
              </p:nvPr>
            </p:nvSpPr>
            <p:spPr>
              <a:xfrm>
                <a:off x="1504528" y="522515"/>
                <a:ext cx="8946541" cy="5987142"/>
              </a:xfrm>
              <a:blipFill>
                <a:blip r:embed="rId2"/>
                <a:stretch>
                  <a:fillRect l="-613"/>
                </a:stretch>
              </a:blipFill>
            </p:spPr>
            <p:txBody>
              <a:bodyPr/>
              <a:lstStyle/>
              <a:p>
                <a:r>
                  <a:rPr lang="en-US">
                    <a:noFill/>
                  </a:rPr>
                  <a:t> </a:t>
                </a:r>
              </a:p>
            </p:txBody>
          </p:sp>
        </mc:Fallback>
      </mc:AlternateContent>
    </p:spTree>
    <p:extLst>
      <p:ext uri="{BB962C8B-B14F-4D97-AF65-F5344CB8AC3E}">
        <p14:creationId xmlns:p14="http://schemas.microsoft.com/office/powerpoint/2010/main" val="28363042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A8A54-B2A1-4135-8325-118497C8F583}"/>
              </a:ext>
            </a:extLst>
          </p:cNvPr>
          <p:cNvSpPr>
            <a:spLocks noGrp="1"/>
          </p:cNvSpPr>
          <p:nvPr>
            <p:ph type="title"/>
          </p:nvPr>
        </p:nvSpPr>
        <p:spPr/>
        <p:txBody>
          <a:bodyPr/>
          <a:lstStyle/>
          <a:p>
            <a:r>
              <a:rPr lang="en-US" sz="4400" dirty="0">
                <a:solidFill>
                  <a:schemeClr val="tx1"/>
                </a:solidFill>
                <a:effectLst/>
                <a:latin typeface="Times New Roman" panose="02020603050405020304" pitchFamily="18" charset="0"/>
                <a:ea typeface="Calibri" panose="020F0502020204030204" pitchFamily="34" charset="0"/>
              </a:rPr>
              <a:t>Flexural design</a:t>
            </a:r>
            <a:endParaRPr lang="en-US" sz="8000" dirty="0">
              <a:solidFill>
                <a:schemeClr val="tx1"/>
              </a:solidFill>
            </a:endParaRP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BFC7F81D-F2EF-419B-A36D-903EE6CAFCEC}"/>
                  </a:ext>
                </a:extLst>
              </p:cNvPr>
              <p:cNvSpPr>
                <a:spLocks noGrp="1"/>
              </p:cNvSpPr>
              <p:nvPr>
                <p:ph idx="1"/>
              </p:nvPr>
            </p:nvSpPr>
            <p:spPr/>
            <p:txBody>
              <a:bodyPr>
                <a:normAutofit/>
              </a:bodyPr>
              <a:lstStyle/>
              <a:p>
                <a:pPr marL="342900" marR="0" lvl="0" indent="-342900" algn="l" rtl="0">
                  <a:lnSpc>
                    <a:spcPct val="150000"/>
                  </a:lnSpc>
                  <a:spcBef>
                    <a:spcPts val="0"/>
                  </a:spcBef>
                  <a:spcAft>
                    <a:spcPts val="1000"/>
                  </a:spcAft>
                  <a:buFont typeface="+mj-lt"/>
                  <a:buAutoNum type="arabicPeriod"/>
                </a:pPr>
                <a:r>
                  <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Solid slab (B2-B1-GF)</a:t>
                </a:r>
                <a:endParaRPr lang="en-US" sz="18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algn="l">
                  <a:lnSpc>
                    <a:spcPct val="150000"/>
                  </a:lnSpc>
                  <a:spcBef>
                    <a:spcPts val="0"/>
                  </a:spcBef>
                  <a:spcAft>
                    <a:spcPts val="600"/>
                  </a:spcAft>
                </a:pP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For </a:t>
                </a:r>
                <a14:m>
                  <m:oMath xmlns:m="http://schemas.openxmlformats.org/officeDocument/2006/math">
                    <m:sSubSup>
                      <m:sSubSup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𝑴</m:t>
                        </m:r>
                      </m:e>
                      <m: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𝒖</m:t>
                        </m:r>
                      </m:sub>
                      <m:sup>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𝒊𝒏</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𝒙</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𝒅𝒊𝒓𝒆𝒄𝒕𝒊𝒐𝒏</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𝟐𝟕</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𝟑</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𝑲𝑵</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14:m>
                  <m:oMath xmlns:m="http://schemas.openxmlformats.org/officeDocument/2006/math">
                    <m:sSub>
                      <m:sSub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𝑨</m:t>
                        </m:r>
                      </m:e>
                      <m: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𝒔</m:t>
                        </m:r>
                      </m:sub>
                    </m:s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𝝆</m:t>
                        </m:r>
                      </m:e>
                      <m: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𝒎𝒊𝒏</m:t>
                        </m:r>
                      </m:sub>
                    </m:sSub>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𝒃𝒅</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𝟎𝟎𝟐𝟗𝟏</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𝟏𝟔𝟎</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𝟏𝟎𝟎𝟎</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𝟒𝟔𝟓</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𝟔</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𝒎𝒎</m:t>
                        </m:r>
                      </m:e>
                      <m:sup>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sup>
                    </m:sSup>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So, use </a:t>
                </a:r>
                <a14:m>
                  <m:oMath xmlns:m="http://schemas.openxmlformats.org/officeDocument/2006/math">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𝟓</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𝟏𝟐</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𝒎𝒎</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𝒐𝒇</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𝒔𝒕𝒆𝒆𝒍</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𝒃𝒂𝒓𝒔</m:t>
                    </m:r>
                  </m:oMath>
                </a14:m>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dirty="0"/>
              </a:p>
            </p:txBody>
          </p:sp>
        </mc:Choice>
        <mc:Fallback>
          <p:sp>
            <p:nvSpPr>
              <p:cNvPr id="3" name="Content Placeholder 2">
                <a:extLst>
                  <a:ext uri="{FF2B5EF4-FFF2-40B4-BE49-F238E27FC236}">
                    <a16:creationId xmlns:a16="http://schemas.microsoft.com/office/drawing/2014/main" id="{BFC7F81D-F2EF-419B-A36D-903EE6CAFCEC}"/>
                  </a:ext>
                </a:extLst>
              </p:cNvPr>
              <p:cNvSpPr>
                <a:spLocks noGrp="1" noRot="1" noChangeAspect="1" noMove="1" noResize="1" noEditPoints="1" noAdjustHandles="1" noChangeArrowheads="1" noChangeShapeType="1" noTextEdit="1"/>
              </p:cNvSpPr>
              <p:nvPr>
                <p:ph idx="1"/>
              </p:nvPr>
            </p:nvSpPr>
            <p:spPr>
              <a:blipFill>
                <a:blip r:embed="rId2"/>
                <a:stretch>
                  <a:fillRect l="-479"/>
                </a:stretch>
              </a:blipFill>
            </p:spPr>
            <p:txBody>
              <a:bodyPr/>
              <a:lstStyle/>
              <a:p>
                <a:r>
                  <a:rPr lang="en-US">
                    <a:noFill/>
                  </a:rPr>
                  <a:t> </a:t>
                </a:r>
              </a:p>
            </p:txBody>
          </p:sp>
        </mc:Fallback>
      </mc:AlternateContent>
    </p:spTree>
    <p:extLst>
      <p:ext uri="{BB962C8B-B14F-4D97-AF65-F5344CB8AC3E}">
        <p14:creationId xmlns:p14="http://schemas.microsoft.com/office/powerpoint/2010/main" val="295813842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4AA3A91-D804-4E4A-8E7C-8B0E77C8B2D4}"/>
                  </a:ext>
                </a:extLst>
              </p:cNvPr>
              <p:cNvSpPr>
                <a:spLocks noGrp="1"/>
              </p:cNvSpPr>
              <p:nvPr>
                <p:ph idx="1"/>
              </p:nvPr>
            </p:nvSpPr>
            <p:spPr>
              <a:xfrm>
                <a:off x="2232316" y="214604"/>
                <a:ext cx="8946541" cy="6466113"/>
              </a:xfrm>
            </p:spPr>
            <p:txBody>
              <a:bodyPr>
                <a:normAutofit/>
              </a:bodyPr>
              <a:lstStyle/>
              <a:p>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For </a:t>
                </a:r>
                <a14:m>
                  <m:oMath xmlns:m="http://schemas.openxmlformats.org/officeDocument/2006/math">
                    <m:sSubSup>
                      <m:sSubSup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𝑴</m:t>
                        </m:r>
                      </m:e>
                      <m: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𝒖</m:t>
                        </m:r>
                      </m:sub>
                      <m:sup>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𝒊𝒏</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𝒚</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𝒅𝒊𝒓𝒆𝒄𝒕𝒊𝒐𝒏</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𝟐𝟔</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𝟔</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𝑲𝑵</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oMath>
                </a14:m>
                <a:endPar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14:m>
                  <m:oMath xmlns:m="http://schemas.openxmlformats.org/officeDocument/2006/math">
                    <m:sSub>
                      <m:sSub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𝑨</m:t>
                        </m:r>
                      </m:e>
                      <m: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𝒔</m:t>
                        </m:r>
                      </m:sub>
                    </m:s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𝝆</m:t>
                        </m:r>
                      </m:e>
                      <m: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𝒎𝒊𝒏</m:t>
                        </m:r>
                      </m:sub>
                    </m:s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𝒃𝒅</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𝟎𝟎𝟐𝟖𝟑</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𝟏𝟔𝟎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𝟏𝟎𝟎𝟎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𝟒𝟓𝟐</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𝟖</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𝒎𝒎</m:t>
                        </m:r>
                      </m:e>
                      <m:sup>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sup>
                    </m:sSup>
                  </m:oMath>
                </a14:m>
                <a:endPar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So, use </a:t>
                </a:r>
                <a14:m>
                  <m:oMath xmlns:m="http://schemas.openxmlformats.org/officeDocument/2006/math">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𝟓</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𝟏𝟐</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𝒐𝒇</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𝒔𝒕𝒆𝒆𝒍</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𝒃𝒂𝒓𝒔</m:t>
                    </m:r>
                  </m:oMath>
                </a14:m>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For </a:t>
                </a:r>
                <a14:m>
                  <m:oMath xmlns:m="http://schemas.openxmlformats.org/officeDocument/2006/math">
                    <m:sSubSup>
                      <m:sSubSup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𝑴</m:t>
                        </m:r>
                      </m:e>
                      <m: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𝒖</m:t>
                        </m:r>
                      </m:sub>
                      <m:sup>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𝒊𝒏</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𝒙</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𝒅𝒊𝒓𝒆𝒄𝒕𝒊𝒐𝒏</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𝟑𝟓</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𝟑</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𝑲𝑵</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oMath>
                </a14:m>
                <a:endPar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14:m>
                  <m:oMath xmlns:m="http://schemas.openxmlformats.org/officeDocument/2006/math">
                    <m:r>
                      <a:rPr lang="en-US"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𝝆</m:t>
                    </m:r>
                    <m:r>
                      <a:rPr lang="en-US"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𝟖𝟓</m:t>
                        </m:r>
                        <m:sSubSup>
                          <m:sSubSup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𝒇</m:t>
                            </m:r>
                          </m:e>
                          <m: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𝒄</m:t>
                            </m:r>
                          </m:sub>
                          <m:sup>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sup>
                        </m:sSubSup>
                      </m:num>
                      <m:den>
                        <m:sSub>
                          <m:sSub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𝒇</m:t>
                            </m:r>
                          </m:e>
                          <m: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𝒚</m:t>
                            </m:r>
                          </m:sub>
                        </m:sSub>
                      </m:den>
                    </m:f>
                    <m:d>
                      <m:dPr>
                        <m:begChr m:val="["/>
                        <m:endChr m:val="]"/>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𝟔𝟏</m:t>
                                </m:r>
                                <m:sSub>
                                  <m:sSub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𝑴</m:t>
                                    </m:r>
                                  </m:e>
                                  <m: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𝒖</m:t>
                                    </m:r>
                                  </m:sub>
                                </m:sSub>
                              </m:num>
                              <m:den>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𝒃</m:t>
                                </m:r>
                                <m:sSup>
                                  <m:sSup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𝒅</m:t>
                                    </m:r>
                                  </m:e>
                                  <m:sup>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sup>
                                </m:sSup>
                                <m:sSubSup>
                                  <m:sSubSup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𝒇</m:t>
                                    </m:r>
                                  </m:e>
                                  <m: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𝒄</m:t>
                                    </m:r>
                                  </m:sub>
                                  <m:sup>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sup>
                                </m:sSubSup>
                              </m:den>
                            </m:f>
                          </m:e>
                        </m:rad>
                      </m:e>
                    </m:d>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𝟖𝟓</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𝟐𝟒</m:t>
                        </m:r>
                      </m:num>
                      <m:den>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𝟒𝟐𝟎</m:t>
                        </m:r>
                      </m:den>
                    </m:f>
                    <m:d>
                      <m:dPr>
                        <m:begChr m:val="["/>
                        <m:endChr m:val="]"/>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𝟔𝟏</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𝟑𝟓</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𝟑</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𝟏𝟎</m:t>
                                    </m:r>
                                  </m:e>
                                  <m:sup>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𝟔</m:t>
                                    </m:r>
                                  </m:sup>
                                </m:sSup>
                              </m:num>
                              <m:den>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𝟏𝟎𝟎𝟎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𝟏𝟔𝟎</m:t>
                                </m:r>
                                <m:sSup>
                                  <m:sSup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e>
                                  <m:sup>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sup>
                                </m:sSup>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𝟐𝟒</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den>
                            </m:f>
                          </m:e>
                        </m:rad>
                      </m:e>
                    </m:d>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𝟎𝟎</m:t>
                    </m:r>
                  </m:oMath>
                </a14:m>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379</a:t>
                </a:r>
                <a:endPar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14:m>
                  <m:oMath xmlns:m="http://schemas.openxmlformats.org/officeDocument/2006/math">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𝝆</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&gt;</m:t>
                    </m:r>
                    <m:sSub>
                      <m:sSub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𝝆</m:t>
                        </m:r>
                      </m:e>
                      <m: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𝒔𝒉</m:t>
                        </m:r>
                      </m:sub>
                    </m:s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use </a:t>
                </a:r>
                <a14:m>
                  <m:oMath xmlns:m="http://schemas.openxmlformats.org/officeDocument/2006/math">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𝝆</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𝟎𝟎𝟑𝟕𝟗</m:t>
                    </m:r>
                  </m:oMath>
                </a14:m>
                <a:endPar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14:m>
                  <m:oMath xmlns:m="http://schemas.openxmlformats.org/officeDocument/2006/math">
                    <m:sSub>
                      <m:sSub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𝑨</m:t>
                        </m:r>
                      </m:e>
                      <m: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𝒔𝒉</m:t>
                        </m:r>
                      </m:sub>
                    </m:s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𝝆</m:t>
                        </m:r>
                      </m:e>
                      <m: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𝒔𝒉</m:t>
                        </m:r>
                      </m:sub>
                    </m:s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𝒃𝒉</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𝟎𝟎𝟏𝟖</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𝟐𝟎𝟎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𝟏𝟎𝟎𝟎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𝟑𝟔𝟎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𝒎𝒎</m:t>
                        </m:r>
                      </m:e>
                      <m:sup>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sup>
                    </m:sSup>
                  </m:oMath>
                </a14:m>
                <a:endPar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14:m>
                  <m:oMath xmlns:m="http://schemas.openxmlformats.org/officeDocument/2006/math">
                    <m:sSub>
                      <m:sSub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𝑨</m:t>
                        </m:r>
                      </m:e>
                      <m: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𝒔</m:t>
                        </m:r>
                      </m:sub>
                    </m:s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𝝆</m:t>
                        </m:r>
                      </m:e>
                      <m: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𝒎𝒊𝒏</m:t>
                        </m:r>
                      </m:sub>
                    </m:s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𝒃𝒅</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𝟎𝟎𝟑𝟕𝟗</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𝟏𝟔𝟎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𝟏𝟎𝟎𝟎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𝟔𝟎𝟔</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𝟒</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𝒎𝒎</m:t>
                        </m:r>
                      </m:e>
                      <m:sup>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sup>
                    </m:sSup>
                  </m:oMath>
                </a14:m>
                <a:endPar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So, use</a:t>
                </a:r>
                <a14:m>
                  <m:oMath xmlns:m="http://schemas.openxmlformats.org/officeDocument/2006/math">
                    <m:r>
                      <a:rPr lang="en-GB" b="1" i="0"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𝟓</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𝟏𝟒</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𝒐𝒇</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𝒔𝒕𝒆𝒆𝒍</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𝒃𝒂𝒓𝒔</m:t>
                    </m:r>
                  </m:oMath>
                </a14:m>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p>
              <a:p>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For </a:t>
                </a:r>
                <a14:m>
                  <m:oMath xmlns:m="http://schemas.openxmlformats.org/officeDocument/2006/math">
                    <m:sSubSup>
                      <m:sSubSup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𝑴</m:t>
                        </m:r>
                      </m:e>
                      <m:sub>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𝒖</m:t>
                        </m:r>
                      </m:sub>
                      <m:sup>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𝒊𝒏</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𝒚</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𝒅𝒊𝒓𝒆𝒄𝒕𝒊𝒐𝒏</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𝟖</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𝟒</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𝑲𝑵</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14:m>
                  <m:oMath xmlns:m="http://schemas.openxmlformats.org/officeDocument/2006/math">
                    <m:sSub>
                      <m:sSub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𝑨</m:t>
                        </m:r>
                      </m:e>
                      <m:sub>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𝒔</m:t>
                        </m:r>
                      </m:sub>
                    </m:sSub>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𝝆</m:t>
                        </m:r>
                      </m:e>
                      <m:sub>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𝒎𝒊𝒏</m:t>
                        </m:r>
                      </m:sub>
                    </m:sSub>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𝒃𝒅</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𝟎𝟎𝟏𝟖</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𝟏𝟔𝟎</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𝟏𝟎𝟎𝟎</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𝟔𝟎𝟔</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𝟒</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𝒎𝒎</m:t>
                        </m:r>
                      </m:e>
                      <m:sup>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sup>
                    </m:sSup>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So, use</a:t>
                </a:r>
                <a14:m>
                  <m:oMath xmlns:m="http://schemas.openxmlformats.org/officeDocument/2006/math">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𝟓</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𝟏𝟎</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𝒎𝒎</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𝒐𝒇</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𝒔𝒕𝒆𝒆𝒍</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𝒃𝒂𝒓𝒔</m:t>
                    </m:r>
                  </m:oMath>
                </a14:m>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endPar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mc:Choice>
        <mc:Fallback>
          <p:sp>
            <p:nvSpPr>
              <p:cNvPr id="3" name="Content Placeholder 2">
                <a:extLst>
                  <a:ext uri="{FF2B5EF4-FFF2-40B4-BE49-F238E27FC236}">
                    <a16:creationId xmlns:a16="http://schemas.microsoft.com/office/drawing/2014/main" id="{04AA3A91-D804-4E4A-8E7C-8B0E77C8B2D4}"/>
                  </a:ext>
                </a:extLst>
              </p:cNvPr>
              <p:cNvSpPr>
                <a:spLocks noGrp="1" noRot="1" noChangeAspect="1" noMove="1" noResize="1" noEditPoints="1" noAdjustHandles="1" noChangeArrowheads="1" noChangeShapeType="1" noTextEdit="1"/>
              </p:cNvSpPr>
              <p:nvPr>
                <p:ph idx="1"/>
              </p:nvPr>
            </p:nvSpPr>
            <p:spPr>
              <a:xfrm>
                <a:off x="2232316" y="214604"/>
                <a:ext cx="8946541" cy="6466113"/>
              </a:xfrm>
              <a:blipFill>
                <a:blip r:embed="rId2"/>
                <a:stretch>
                  <a:fillRect l="-477" t="-471"/>
                </a:stretch>
              </a:blipFill>
            </p:spPr>
            <p:txBody>
              <a:bodyPr/>
              <a:lstStyle/>
              <a:p>
                <a:r>
                  <a:rPr lang="en-US">
                    <a:noFill/>
                  </a:rPr>
                  <a:t> </a:t>
                </a:r>
              </a:p>
            </p:txBody>
          </p:sp>
        </mc:Fallback>
      </mc:AlternateContent>
    </p:spTree>
    <p:extLst>
      <p:ext uri="{BB962C8B-B14F-4D97-AF65-F5344CB8AC3E}">
        <p14:creationId xmlns:p14="http://schemas.microsoft.com/office/powerpoint/2010/main" val="29040636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D670536-4B5F-4FE9-9E2C-5156763E4A80}"/>
                  </a:ext>
                </a:extLst>
              </p:cNvPr>
              <p:cNvSpPr>
                <a:spLocks noGrp="1"/>
              </p:cNvSpPr>
              <p:nvPr>
                <p:ph idx="1"/>
              </p:nvPr>
            </p:nvSpPr>
            <p:spPr>
              <a:xfrm>
                <a:off x="1622729" y="139960"/>
                <a:ext cx="9825932" cy="6136432"/>
              </a:xfrm>
            </p:spPr>
            <p:txBody>
              <a:bodyPr>
                <a:normAutofit/>
              </a:bodyPr>
              <a:lstStyle/>
              <a:p>
                <a:pPr marL="0" marR="0" lvl="0" indent="0" algn="l" rtl="0">
                  <a:lnSpc>
                    <a:spcPct val="150000"/>
                  </a:lnSpc>
                  <a:spcBef>
                    <a:spcPts val="0"/>
                  </a:spcBef>
                  <a:spcAft>
                    <a:spcPts val="1000"/>
                  </a:spcAft>
                  <a:buNone/>
                </a:pPr>
                <a:r>
                  <a:rPr lang="en-US" sz="14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2.</a:t>
                </a:r>
                <a:r>
                  <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Ribbed slab (seddeh-1-2-3-4-5-6-7)</a:t>
                </a:r>
              </a:p>
              <a:p>
                <a:pPr marL="457200" marR="0" algn="l" rtl="0">
                  <a:lnSpc>
                    <a:spcPct val="150000"/>
                  </a:lnSpc>
                  <a:spcBef>
                    <a:spcPts val="0"/>
                  </a:spcBef>
                  <a:spcAft>
                    <a:spcPts val="1000"/>
                  </a:spcAft>
                </a:pPr>
                <a14:m>
                  <m:oMath xmlns:m="http://schemas.openxmlformats.org/officeDocument/2006/math">
                    <m:sSub>
                      <m:sSubPr>
                        <m:ctrlP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𝝆</m:t>
                        </m:r>
                      </m:e>
                      <m: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𝒎𝒊𝒏</m:t>
                        </m:r>
                      </m:sub>
                    </m:sSub>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𝟎𝟎𝟏𝟖</m:t>
                    </m:r>
                  </m:oMath>
                </a14:m>
                <a:endPar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Mn </a:t>
                </a:r>
                <a14:m>
                  <m:oMath xmlns:m="http://schemas.openxmlformats.org/officeDocument/2006/math">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𝟐𝟐</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𝟗</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𝒌𝒏</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oMath>
                </a14:m>
                <a:endPar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14:m>
                  <m:oMath xmlns:m="http://schemas.openxmlformats.org/officeDocument/2006/math">
                    <m:sSubSup>
                      <m:sSubSupPr>
                        <m:ctrlPr>
                          <a:rPr lang="en-US" b="1" i="1" smtClean="0">
                            <a:solidFill>
                              <a:schemeClr val="tx1"/>
                            </a:solidFill>
                            <a:effectLst/>
                            <a:latin typeface="Cambria Math" panose="02040503050406030204" pitchFamily="18" charset="0"/>
                          </a:rPr>
                        </m:ctrlPr>
                      </m:sSubSupPr>
                      <m:e>
                        <m:r>
                          <a:rPr lang="en-US"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𝑴</m:t>
                        </m:r>
                      </m:e>
                      <m:sub>
                        <m:r>
                          <a:rPr lang="en-US"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𝒖</m:t>
                        </m:r>
                      </m:sub>
                      <m:sup>
                        <m:r>
                          <a:rPr lang="en-US" b="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sup>
                    </m:sSubSup>
                    <m:r>
                      <a:rPr lang="en-US" b="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𝒊𝒏</m:t>
                    </m:r>
                    <m:r>
                      <a:rPr lang="en-US" b="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𝒙</m:t>
                    </m:r>
                    <m:r>
                      <a:rPr lang="en-US"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𝒅𝒊𝒓𝒆𝒄𝒕𝒊𝒐𝒏</m:t>
                    </m:r>
                  </m:oMath>
                </a14:m>
                <a:endParaRPr lang="en-US"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457200" marR="0" algn="l" rtl="0">
                  <a:lnSpc>
                    <a:spcPct val="150000"/>
                  </a:lnSpc>
                  <a:spcBef>
                    <a:spcPts val="0"/>
                  </a:spcBef>
                  <a:spcAft>
                    <a:spcPts val="1000"/>
                  </a:spcAft>
                </a:pPr>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Use  </a:t>
                </a:r>
                <a14:m>
                  <m:oMath xmlns:m="http://schemas.openxmlformats.org/officeDocument/2006/math">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except the dark blue area</a:t>
                </a:r>
                <a:endPar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marR="0" algn="l" rtl="0">
                  <a:lnSpc>
                    <a:spcPct val="150000"/>
                  </a:lnSpc>
                  <a:spcBef>
                    <a:spcPts val="0"/>
                  </a:spcBef>
                  <a:spcAft>
                    <a:spcPts val="1000"/>
                  </a:spcAft>
                </a:pPr>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Use </a:t>
                </a:r>
                <a14:m>
                  <m:oMath xmlns:m="http://schemas.openxmlformats.org/officeDocument/2006/math">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𝟏𝟒</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𝒎𝒎</m:t>
                    </m:r>
                  </m:oMath>
                </a14:m>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in dark blue area</a:t>
                </a:r>
                <a:endPar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r>
                  <a:rPr lang="en-US"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Mn </a:t>
                </a:r>
                <a14:m>
                  <m:oMath xmlns:m="http://schemas.openxmlformats.org/officeDocument/2006/math">
                    <m:r>
                      <a:rPr lang="en-GB" b="1" i="0"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𝟒𝟒</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𝒌𝒏</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oMath>
                </a14:m>
                <a:endPar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400" dirty="0">
                  <a:solidFill>
                    <a:schemeClr val="tx1"/>
                  </a:solidFill>
                  <a:latin typeface="Times New Roman" panose="02020603050405020304" pitchFamily="18" charset="0"/>
                  <a:cs typeface="Times New Roman" panose="02020603050405020304" pitchFamily="18" charset="0"/>
                </a:endParaRPr>
              </a:p>
            </p:txBody>
          </p:sp>
        </mc:Choice>
        <mc:Fallback>
          <p:sp>
            <p:nvSpPr>
              <p:cNvPr id="3" name="Content Placeholder 2">
                <a:extLst>
                  <a:ext uri="{FF2B5EF4-FFF2-40B4-BE49-F238E27FC236}">
                    <a16:creationId xmlns:a16="http://schemas.microsoft.com/office/drawing/2014/main" id="{4D670536-4B5F-4FE9-9E2C-5156763E4A80}"/>
                  </a:ext>
                </a:extLst>
              </p:cNvPr>
              <p:cNvSpPr>
                <a:spLocks noGrp="1" noRot="1" noChangeAspect="1" noMove="1" noResize="1" noEditPoints="1" noAdjustHandles="1" noChangeArrowheads="1" noChangeShapeType="1" noTextEdit="1"/>
              </p:cNvSpPr>
              <p:nvPr>
                <p:ph idx="1"/>
              </p:nvPr>
            </p:nvSpPr>
            <p:spPr>
              <a:xfrm>
                <a:off x="1622729" y="139960"/>
                <a:ext cx="9825932" cy="6136432"/>
              </a:xfrm>
              <a:blipFill>
                <a:blip r:embed="rId2"/>
                <a:stretch>
                  <a:fillRect l="-434"/>
                </a:stretch>
              </a:blipFill>
            </p:spPr>
            <p:txBody>
              <a:bodyPr/>
              <a:lstStyle/>
              <a:p>
                <a:r>
                  <a:rPr lang="en-US">
                    <a:noFill/>
                  </a:rPr>
                  <a:t> </a:t>
                </a:r>
              </a:p>
            </p:txBody>
          </p:sp>
        </mc:Fallback>
      </mc:AlternateContent>
      <p:pic>
        <p:nvPicPr>
          <p:cNvPr id="4" name="صورة 1">
            <a:extLst>
              <a:ext uri="{FF2B5EF4-FFF2-40B4-BE49-F238E27FC236}">
                <a16:creationId xmlns:a16="http://schemas.microsoft.com/office/drawing/2014/main" id="{882168C1-A63A-48E0-B114-31A8F01C3601}"/>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722381" y="1747020"/>
            <a:ext cx="4511675" cy="2710815"/>
          </a:xfrm>
          <a:prstGeom prst="rect">
            <a:avLst/>
          </a:prstGeom>
        </p:spPr>
      </p:pic>
    </p:spTree>
    <p:extLst>
      <p:ext uri="{BB962C8B-B14F-4D97-AF65-F5344CB8AC3E}">
        <p14:creationId xmlns:p14="http://schemas.microsoft.com/office/powerpoint/2010/main" val="101439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8F519-43F0-4537-898E-6D9D058BE79D}"/>
              </a:ext>
            </a:extLst>
          </p:cNvPr>
          <p:cNvSpPr>
            <a:spLocks noGrp="1"/>
          </p:cNvSpPr>
          <p:nvPr>
            <p:ph type="title"/>
          </p:nvPr>
        </p:nvSpPr>
        <p:spPr/>
        <p:txBody>
          <a:bodyPr/>
          <a:lstStyle/>
          <a:p>
            <a:r>
              <a:rPr lang="en-GB" dirty="0"/>
              <a:t>Codes And Standards</a:t>
            </a:r>
            <a:endParaRPr lang="en-US" dirty="0"/>
          </a:p>
        </p:txBody>
      </p:sp>
      <p:sp>
        <p:nvSpPr>
          <p:cNvPr id="3" name="Content Placeholder 2">
            <a:extLst>
              <a:ext uri="{FF2B5EF4-FFF2-40B4-BE49-F238E27FC236}">
                <a16:creationId xmlns:a16="http://schemas.microsoft.com/office/drawing/2014/main" id="{2297D5AC-8636-4688-8AE4-34C326CC4376}"/>
              </a:ext>
            </a:extLst>
          </p:cNvPr>
          <p:cNvSpPr>
            <a:spLocks noGrp="1"/>
          </p:cNvSpPr>
          <p:nvPr>
            <p:ph idx="1"/>
          </p:nvPr>
        </p:nvSpPr>
        <p:spPr/>
        <p:txBody>
          <a:bodyPr/>
          <a:lstStyle/>
          <a:p>
            <a:pPr marL="0" indent="0">
              <a:lnSpc>
                <a:spcPct val="150000"/>
              </a:lnSpc>
              <a:buNone/>
            </a:pPr>
            <a:r>
              <a:rPr lang="en-US" sz="1800" b="1" dirty="0">
                <a:effectLst/>
                <a:latin typeface="Times New Roman" panose="02020603050405020304" pitchFamily="18" charset="0"/>
                <a:ea typeface="Calibri" panose="020F0502020204030204" pitchFamily="34" charset="0"/>
              </a:rPr>
              <a:t>the most important codes that can be used in the design of structures are American Society of Civil Engineers (ASCE 7-10), Uniform Building Code (UBC 97), American Society for Testing Materials (ASTM), The American Concrete Institute (ACI 318-14).</a:t>
            </a:r>
            <a:endParaRPr lang="en-US" b="1" dirty="0"/>
          </a:p>
        </p:txBody>
      </p:sp>
    </p:spTree>
    <p:extLst>
      <p:ext uri="{BB962C8B-B14F-4D97-AF65-F5344CB8AC3E}">
        <p14:creationId xmlns:p14="http://schemas.microsoft.com/office/powerpoint/2010/main" val="59274515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9869345E-BD3E-44A3-8E07-8726C3839C79}"/>
                  </a:ext>
                </a:extLst>
              </p:cNvPr>
              <p:cNvSpPr>
                <a:spLocks noGrp="1"/>
              </p:cNvSpPr>
              <p:nvPr>
                <p:ph idx="1"/>
              </p:nvPr>
            </p:nvSpPr>
            <p:spPr>
              <a:xfrm>
                <a:off x="1681811" y="116633"/>
                <a:ext cx="5213512" cy="6624734"/>
              </a:xfrm>
            </p:spPr>
            <p:txBody>
              <a:bodyPr>
                <a:normAutofit/>
              </a:bodyPr>
              <a:lstStyle/>
              <a:p>
                <a14:m>
                  <m:oMath xmlns:m="http://schemas.openxmlformats.org/officeDocument/2006/math">
                    <m:sSubSup>
                      <m:sSubSupPr>
                        <m:ctrlP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𝑴</m:t>
                        </m:r>
                      </m:e>
                      <m:sub>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𝒖</m:t>
                        </m:r>
                      </m:sub>
                      <m:sup>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𝒊𝒏</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𝒚</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𝒅𝒊𝒓𝒆𝒄𝒕𝒊𝒐𝒏</m:t>
                    </m:r>
                  </m:oMath>
                </a14:m>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marL="457200" marR="0" algn="l" rtl="0">
                  <a:lnSpc>
                    <a:spcPct val="150000"/>
                  </a:lnSpc>
                  <a:spcBef>
                    <a:spcPts val="0"/>
                  </a:spcBef>
                  <a:spcAft>
                    <a:spcPts val="1000"/>
                  </a:spcAft>
                </a:pP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Use  </a:t>
                </a:r>
                <a14:m>
                  <m:oMath xmlns:m="http://schemas.openxmlformats.org/officeDocument/2006/math">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𝟏𝟎</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𝒎𝒎</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𝒆</m:t>
                    </m:r>
                  </m:oMath>
                </a14:m>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xcept the dark blue area</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marR="0" algn="l" rtl="0">
                  <a:lnSpc>
                    <a:spcPct val="150000"/>
                  </a:lnSpc>
                  <a:spcBef>
                    <a:spcPts val="0"/>
                  </a:spcBef>
                  <a:spcAft>
                    <a:spcPts val="1000"/>
                  </a:spcAft>
                </a:pP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Use </a:t>
                </a:r>
                <a14:m>
                  <m:oMath xmlns:m="http://schemas.openxmlformats.org/officeDocument/2006/math">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𝟏𝟔</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𝒎𝒎</m:t>
                    </m:r>
                  </m:oMath>
                </a14:m>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in dark blue area</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Mn =</a:t>
                </a:r>
                <a14:m>
                  <m:oMath xmlns:m="http://schemas.openxmlformats.org/officeDocument/2006/math">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𝟓𝟓</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𝟓</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𝒌𝒏</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14:m>
                  <m:oMath xmlns:m="http://schemas.openxmlformats.org/officeDocument/2006/math">
                    <m:sSubSup>
                      <m:sSubSupPr>
                        <m:ctrlP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𝑴</m:t>
                        </m:r>
                      </m:e>
                      <m:sub>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𝒖</m:t>
                        </m:r>
                      </m:sub>
                      <m:sup>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𝒊𝒏</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𝒙</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𝒅𝒊𝒓𝒆𝒄𝒕𝒊𝒐𝒏</m:t>
                    </m:r>
                  </m:oMath>
                </a14:m>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457200" marR="0" algn="l" rtl="0">
                  <a:lnSpc>
                    <a:spcPct val="150000"/>
                  </a:lnSpc>
                  <a:spcBef>
                    <a:spcPts val="0"/>
                  </a:spcBef>
                  <a:spcAft>
                    <a:spcPts val="1000"/>
                  </a:spcAft>
                </a:pP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Use  </a:t>
                </a:r>
                <a14:m>
                  <m:oMath xmlns:m="http://schemas.openxmlformats.org/officeDocument/2006/math">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𝟏𝟎</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𝒎𝒎</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𝒆</m:t>
                    </m:r>
                  </m:oMath>
                </a14:m>
                <a:r>
                  <a:rPr lang="en-US" sz="1800" b="1"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xcept</a:t>
                </a: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the Purple area</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457200" marR="0" algn="l" rtl="0">
                  <a:lnSpc>
                    <a:spcPct val="150000"/>
                  </a:lnSpc>
                  <a:spcBef>
                    <a:spcPts val="0"/>
                  </a:spcBef>
                  <a:spcAft>
                    <a:spcPts val="1000"/>
                  </a:spcAft>
                </a:pP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Use </a:t>
                </a:r>
                <a14:m>
                  <m:oMath xmlns:m="http://schemas.openxmlformats.org/officeDocument/2006/math">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𝟏𝟔</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𝒎𝒎</m:t>
                    </m:r>
                  </m:oMath>
                </a14:m>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in Purple area</a:t>
                </a:r>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Mn =</a:t>
                </a:r>
                <a14:m>
                  <m:oMath xmlns:m="http://schemas.openxmlformats.org/officeDocument/2006/math">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𝟓𝟓</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𝟓</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𝒌𝒏</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solidFill>
                    <a:schemeClr val="tx1"/>
                  </a:solidFill>
                  <a:latin typeface="Times New Roman" panose="02020603050405020304" pitchFamily="18" charset="0"/>
                  <a:cs typeface="Times New Roman" panose="02020603050405020304" pitchFamily="18" charset="0"/>
                </a:endParaRPr>
              </a:p>
            </p:txBody>
          </p:sp>
        </mc:Choice>
        <mc:Fallback>
          <p:sp>
            <p:nvSpPr>
              <p:cNvPr id="3" name="Content Placeholder 2">
                <a:extLst>
                  <a:ext uri="{FF2B5EF4-FFF2-40B4-BE49-F238E27FC236}">
                    <a16:creationId xmlns:a16="http://schemas.microsoft.com/office/drawing/2014/main" id="{9869345E-BD3E-44A3-8E07-8726C3839C79}"/>
                  </a:ext>
                </a:extLst>
              </p:cNvPr>
              <p:cNvSpPr>
                <a:spLocks noGrp="1" noRot="1" noChangeAspect="1" noMove="1" noResize="1" noEditPoints="1" noAdjustHandles="1" noChangeArrowheads="1" noChangeShapeType="1" noTextEdit="1"/>
              </p:cNvSpPr>
              <p:nvPr>
                <p:ph idx="1"/>
              </p:nvPr>
            </p:nvSpPr>
            <p:spPr>
              <a:xfrm>
                <a:off x="1681811" y="116633"/>
                <a:ext cx="5213512" cy="6624734"/>
              </a:xfrm>
              <a:blipFill>
                <a:blip r:embed="rId2"/>
                <a:stretch>
                  <a:fillRect l="-819" t="-276"/>
                </a:stretch>
              </a:blipFill>
            </p:spPr>
            <p:txBody>
              <a:bodyPr/>
              <a:lstStyle/>
              <a:p>
                <a:r>
                  <a:rPr lang="en-US">
                    <a:noFill/>
                  </a:rPr>
                  <a:t> </a:t>
                </a:r>
              </a:p>
            </p:txBody>
          </p:sp>
        </mc:Fallback>
      </mc:AlternateContent>
      <p:pic>
        <p:nvPicPr>
          <p:cNvPr id="4" name="صورة 13">
            <a:extLst>
              <a:ext uri="{FF2B5EF4-FFF2-40B4-BE49-F238E27FC236}">
                <a16:creationId xmlns:a16="http://schemas.microsoft.com/office/drawing/2014/main" id="{97FFE21F-339B-4E79-AE26-670DC07381E6}"/>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7428865" y="1427118"/>
            <a:ext cx="4649470" cy="2697480"/>
          </a:xfrm>
          <a:prstGeom prst="rect">
            <a:avLst/>
          </a:prstGeom>
        </p:spPr>
      </p:pic>
      <p:pic>
        <p:nvPicPr>
          <p:cNvPr id="5" name="صورة 15">
            <a:extLst>
              <a:ext uri="{FF2B5EF4-FFF2-40B4-BE49-F238E27FC236}">
                <a16:creationId xmlns:a16="http://schemas.microsoft.com/office/drawing/2014/main" id="{EF5A3568-5D5C-4DB5-9B46-0672C8C6BFA1}"/>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7428865" y="4124598"/>
            <a:ext cx="4649470" cy="2341516"/>
          </a:xfrm>
          <a:prstGeom prst="rect">
            <a:avLst/>
          </a:prstGeom>
        </p:spPr>
      </p:pic>
    </p:spTree>
    <p:extLst>
      <p:ext uri="{BB962C8B-B14F-4D97-AF65-F5344CB8AC3E}">
        <p14:creationId xmlns:p14="http://schemas.microsoft.com/office/powerpoint/2010/main" val="274174841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B8292341-CD1B-41B3-86F9-DA8C0AF80512}"/>
                  </a:ext>
                </a:extLst>
              </p:cNvPr>
              <p:cNvSpPr>
                <a:spLocks noGrp="1"/>
              </p:cNvSpPr>
              <p:nvPr>
                <p:ph idx="1"/>
              </p:nvPr>
            </p:nvSpPr>
            <p:spPr>
              <a:xfrm>
                <a:off x="1103312" y="102638"/>
                <a:ext cx="8946541" cy="6145762"/>
              </a:xfrm>
            </p:spPr>
            <p:txBody>
              <a:bodyPr/>
              <a:lstStyle/>
              <a:p>
                <a14:m>
                  <m:oMath xmlns:m="http://schemas.openxmlformats.org/officeDocument/2006/math">
                    <m:sSubSup>
                      <m:sSubSupPr>
                        <m:ctrlP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𝑴</m:t>
                        </m:r>
                      </m:e>
                      <m:sub>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𝒖</m:t>
                        </m:r>
                      </m:sub>
                      <m:sup>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𝒊𝒏</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𝒚</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𝒅𝒊𝒓𝒆𝒄𝒕𝒊𝒐𝒏</m:t>
                    </m:r>
                  </m:oMath>
                </a14:m>
                <a:endParaRPr lang="en-US" sz="18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57200" marR="0" algn="l" rtl="0">
                  <a:lnSpc>
                    <a:spcPct val="150000"/>
                  </a:lnSpc>
                  <a:spcBef>
                    <a:spcPts val="0"/>
                  </a:spcBef>
                  <a:spcAft>
                    <a:spcPts val="1000"/>
                  </a:spcAft>
                </a:pPr>
                <a:r>
                  <a:rPr lang="en-US" sz="1800" b="1"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Use  </a:t>
                </a:r>
                <a14:m>
                  <m:oMath xmlns:m="http://schemas.openxmlformats.org/officeDocument/2006/math">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𝟏𝟎</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𝒎𝒎</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1800" b="1"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except the Purple area</a:t>
                </a:r>
                <a:endParaRPr lang="en-US" sz="18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57200" marR="0" algn="l" rtl="0">
                  <a:lnSpc>
                    <a:spcPct val="150000"/>
                  </a:lnSpc>
                  <a:spcBef>
                    <a:spcPts val="0"/>
                  </a:spcBef>
                  <a:spcAft>
                    <a:spcPts val="1000"/>
                  </a:spcAft>
                </a:pPr>
                <a:r>
                  <a:rPr lang="en-US" sz="1800" b="1"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Use </a:t>
                </a:r>
                <a14:m>
                  <m:oMath xmlns:m="http://schemas.openxmlformats.org/officeDocument/2006/math">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𝟏𝟔</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𝒎𝒎</m:t>
                    </m:r>
                  </m:oMath>
                </a14:m>
                <a:r>
                  <a:rPr lang="en-US" sz="1800" b="1"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in Purple area</a:t>
                </a:r>
                <a:endParaRPr lang="en-US" sz="18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algn="l">
                  <a:lnSpc>
                    <a:spcPct val="150000"/>
                  </a:lnSpc>
                  <a:spcBef>
                    <a:spcPts val="0"/>
                  </a:spcBef>
                  <a:spcAft>
                    <a:spcPts val="600"/>
                  </a:spcAft>
                </a:pP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Mn =</a:t>
                </a:r>
                <a14:m>
                  <m:oMath xmlns:m="http://schemas.openxmlformats.org/officeDocument/2006/math">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𝟓𝟓</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𝟓</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𝒌𝒏</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m:t>
                    </m:r>
                  </m:oMath>
                </a14:m>
                <a:endPar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solidFill>
                    <a:schemeClr val="tx1"/>
                  </a:solidFill>
                </a:endParaRPr>
              </a:p>
            </p:txBody>
          </p:sp>
        </mc:Choice>
        <mc:Fallback>
          <p:sp>
            <p:nvSpPr>
              <p:cNvPr id="3" name="Content Placeholder 2">
                <a:extLst>
                  <a:ext uri="{FF2B5EF4-FFF2-40B4-BE49-F238E27FC236}">
                    <a16:creationId xmlns:a16="http://schemas.microsoft.com/office/drawing/2014/main" id="{B8292341-CD1B-41B3-86F9-DA8C0AF80512}"/>
                  </a:ext>
                </a:extLst>
              </p:cNvPr>
              <p:cNvSpPr>
                <a:spLocks noGrp="1" noRot="1" noChangeAspect="1" noMove="1" noResize="1" noEditPoints="1" noAdjustHandles="1" noChangeArrowheads="1" noChangeShapeType="1" noTextEdit="1"/>
              </p:cNvSpPr>
              <p:nvPr>
                <p:ph idx="1"/>
              </p:nvPr>
            </p:nvSpPr>
            <p:spPr>
              <a:xfrm>
                <a:off x="1103312" y="102638"/>
                <a:ext cx="8946541" cy="6145762"/>
              </a:xfrm>
              <a:blipFill>
                <a:blip r:embed="rId2"/>
                <a:stretch>
                  <a:fillRect l="-477" t="-397"/>
                </a:stretch>
              </a:blipFill>
            </p:spPr>
            <p:txBody>
              <a:bodyPr/>
              <a:lstStyle/>
              <a:p>
                <a:r>
                  <a:rPr lang="en-US">
                    <a:noFill/>
                  </a:rPr>
                  <a:t> </a:t>
                </a:r>
              </a:p>
            </p:txBody>
          </p:sp>
        </mc:Fallback>
      </mc:AlternateContent>
      <p:pic>
        <p:nvPicPr>
          <p:cNvPr id="4" name="صورة 19">
            <a:extLst>
              <a:ext uri="{FF2B5EF4-FFF2-40B4-BE49-F238E27FC236}">
                <a16:creationId xmlns:a16="http://schemas.microsoft.com/office/drawing/2014/main" id="{A504D5DC-99DC-499F-BC6E-2D625C8951EA}"/>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103312" y="2403682"/>
            <a:ext cx="5274310" cy="3188970"/>
          </a:xfrm>
          <a:prstGeom prst="rect">
            <a:avLst/>
          </a:prstGeom>
        </p:spPr>
      </p:pic>
    </p:spTree>
    <p:extLst>
      <p:ext uri="{BB962C8B-B14F-4D97-AF65-F5344CB8AC3E}">
        <p14:creationId xmlns:p14="http://schemas.microsoft.com/office/powerpoint/2010/main" val="292531596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80B1B-E4DB-4FF3-9154-B3F655E63438}"/>
              </a:ext>
            </a:extLst>
          </p:cNvPr>
          <p:cNvSpPr>
            <a:spLocks noGrp="1"/>
          </p:cNvSpPr>
          <p:nvPr>
            <p:ph type="title"/>
          </p:nvPr>
        </p:nvSpPr>
        <p:spPr>
          <a:xfrm>
            <a:off x="1790493" y="56498"/>
            <a:ext cx="8911687" cy="811249"/>
          </a:xfrm>
        </p:spPr>
        <p:txBody>
          <a:bodyPr/>
          <a:lstStyle/>
          <a:p>
            <a:r>
              <a:rPr lang="en-US" sz="4400" dirty="0">
                <a:solidFill>
                  <a:schemeClr val="tx1"/>
                </a:solidFill>
                <a:effectLst/>
                <a:latin typeface="Times New Roman" panose="02020603050405020304" pitchFamily="18" charset="0"/>
                <a:ea typeface="Calibri" panose="020F0502020204030204" pitchFamily="34" charset="0"/>
              </a:rPr>
              <a:t>Design of Beams</a:t>
            </a:r>
            <a:endParaRPr lang="en-US" sz="8000" dirty="0">
              <a:solidFill>
                <a:schemeClr val="tx1"/>
              </a:solidFill>
            </a:endParaRP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B5358595-11EF-41E3-9EC5-438B31C932BB}"/>
                  </a:ext>
                </a:extLst>
              </p:cNvPr>
              <p:cNvSpPr>
                <a:spLocks noGrp="1"/>
              </p:cNvSpPr>
              <p:nvPr>
                <p:ph idx="1"/>
              </p:nvPr>
            </p:nvSpPr>
            <p:spPr>
              <a:xfrm>
                <a:off x="1887083" y="942394"/>
                <a:ext cx="9953464" cy="5542382"/>
              </a:xfrm>
            </p:spPr>
            <p:txBody>
              <a:bodyPr>
                <a:normAutofit fontScale="92500" lnSpcReduction="20000"/>
              </a:bodyPr>
              <a:lstStyle/>
              <a:p>
                <a:r>
                  <a:rPr lang="en-US" sz="2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longitudinal reinforcement to resist flexure:</a:t>
                </a:r>
              </a:p>
              <a:p>
                <a:r>
                  <a:rPr lang="en-US" sz="2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sSubSup>
                      <m:sSubSupPr>
                        <m:ctrlP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SupPr>
                      <m:e>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𝑨</m:t>
                        </m:r>
                      </m:e>
                      <m:sub>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𝒔</m:t>
                        </m:r>
                      </m:sub>
                      <m:sup>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sup>
                    </m:sSubSup>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𝟐𝟐𝟕𝟏</m:t>
                    </m:r>
                    <m:sSup>
                      <m:sSupPr>
                        <m:ctrlPr>
                          <a:rPr lang="en-US" sz="2100" b="1" i="1" baseline="-250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2100" b="1" i="1" baseline="-2500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2100" b="1" i="1" baseline="-2500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𝒎𝒎</m:t>
                        </m:r>
                      </m:e>
                      <m:sup>
                        <m:r>
                          <a:rPr lang="en-US" sz="2100" b="1" i="1" baseline="-2500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𝟐</m:t>
                        </m:r>
                      </m:sup>
                    </m:sSup>
                    <m:r>
                      <a:rPr lang="en-GB" sz="2100" b="1" i="0" baseline="-2500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sSubSup>
                      <m:sSubSupPr>
                        <m:ctrlPr>
                          <a:rPr lang="en-US" sz="2100"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SupPr>
                      <m:e>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𝑨</m:t>
                        </m:r>
                      </m:e>
                      <m:sub>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𝒔</m:t>
                        </m:r>
                      </m:sub>
                      <m:sup>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sup>
                    </m:sSubSup>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𝟏𝟐𝟑𝟑</m:t>
                    </m:r>
                    <m:sSup>
                      <m:sSupPr>
                        <m:ctrlPr>
                          <a:rPr lang="en-US" sz="2100" b="1" i="1" baseline="-2500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2100" b="1" i="1" baseline="-2500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2100" b="1" i="1" baseline="-2500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𝒎𝒎</m:t>
                        </m:r>
                      </m:e>
                      <m:sup>
                        <m:r>
                          <a:rPr lang="en-US" sz="2100" b="1" i="1" baseline="-2500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𝟐</m:t>
                        </m:r>
                      </m:sup>
                    </m:sSup>
                  </m:oMath>
                </a14:m>
                <a:endParaRPr lang="en-US" sz="2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600"/>
                  </a:spcAft>
                </a:pPr>
                <a14:m>
                  <m:oMath xmlns:m="http://schemas.openxmlformats.org/officeDocument/2006/math">
                    <m:sSubSup>
                      <m:sSubSupPr>
                        <m:ctrlP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SupPr>
                      <m:e>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𝑨</m:t>
                        </m:r>
                      </m:e>
                      <m:sub>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𝒔</m:t>
                        </m:r>
                      </m:sub>
                      <m:sup>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sup>
                    </m:sSubSup>
                  </m:oMath>
                </a14:m>
                <a:r>
                  <a:rPr lang="en-US" sz="2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:-No. of steel bars =</a:t>
                </a:r>
                <a14:m>
                  <m:oMath xmlns:m="http://schemas.openxmlformats.org/officeDocument/2006/math">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US" sz="21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𝟐𝟐𝟕𝟏</m:t>
                        </m:r>
                      </m:num>
                      <m:den>
                        <m:f>
                          <m:fPr>
                            <m:ctrlPr>
                              <a:rPr lang="en-US" sz="21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𝝅</m:t>
                            </m:r>
                          </m:num>
                          <m:den>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𝟒</m:t>
                            </m:r>
                          </m:den>
                        </m:f>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1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𝟐𝟎</m:t>
                            </m:r>
                          </m:e>
                          <m:sup>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sup>
                        </m:sSup>
                      </m:den>
                    </m:f>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𝟕</m:t>
                    </m:r>
                    <m:r>
                      <a:rPr lang="en-GB" sz="2100" b="1" i="0"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𝒖𝒔𝒆</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𝟕</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𝟐𝟎</m:t>
                    </m:r>
                  </m:oMath>
                </a14:m>
                <a:r>
                  <a:rPr lang="en-US" sz="2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600"/>
                  </a:spcAft>
                </a:pPr>
                <a14:m>
                  <m:oMath xmlns:m="http://schemas.openxmlformats.org/officeDocument/2006/math">
                    <m:sSubSup>
                      <m:sSubSupPr>
                        <m:ctrlPr>
                          <a:rPr lang="en-US" sz="2100"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SupPr>
                      <m:e>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𝑨</m:t>
                        </m:r>
                      </m:e>
                      <m:sub>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𝒔</m:t>
                        </m:r>
                      </m:sub>
                      <m:sup>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sup>
                    </m:sSubSup>
                  </m:oMath>
                </a14:m>
                <a:r>
                  <a:rPr lang="en-US" sz="2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No. of steel bars =</a:t>
                </a:r>
                <a14:m>
                  <m:oMath xmlns:m="http://schemas.openxmlformats.org/officeDocument/2006/math">
                    <m:f>
                      <m:fPr>
                        <m:ctrlPr>
                          <a:rPr lang="en-US" sz="21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𝟏𝟐𝟑𝟑</m:t>
                        </m:r>
                      </m:num>
                      <m:den>
                        <m:f>
                          <m:fPr>
                            <m:ctrlPr>
                              <a:rPr lang="en-US" sz="21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𝝅</m:t>
                            </m:r>
                          </m:num>
                          <m:den>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𝟒</m:t>
                            </m:r>
                          </m:den>
                        </m:f>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1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𝟐𝟎</m:t>
                            </m:r>
                          </m:e>
                          <m:sup>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sup>
                        </m:sSup>
                      </m:den>
                    </m:f>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en-US" sz="2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4 </a:t>
                </a:r>
                <a14:m>
                  <m:oMath xmlns:m="http://schemas.openxmlformats.org/officeDocument/2006/math">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𝒖𝒔𝒆</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𝟒</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𝟐𝟎</m:t>
                    </m:r>
                  </m:oMath>
                </a14:m>
                <a:endParaRPr lang="en-US" sz="2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algn="just">
                  <a:lnSpc>
                    <a:spcPct val="150000"/>
                  </a:lnSpc>
                  <a:spcBef>
                    <a:spcPts val="0"/>
                  </a:spcBef>
                  <a:spcAft>
                    <a:spcPts val="600"/>
                  </a:spcAft>
                </a:pPr>
                <a:r>
                  <a:rPr lang="en-US" sz="2100" b="1" i="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Shear reinforcement:</a:t>
                </a:r>
              </a:p>
              <a:p>
                <a:pPr marL="0" marR="0" algn="just">
                  <a:lnSpc>
                    <a:spcPct val="150000"/>
                  </a:lnSpc>
                  <a:spcBef>
                    <a:spcPts val="0"/>
                  </a:spcBef>
                  <a:spcAft>
                    <a:spcPts val="600"/>
                  </a:spcAft>
                </a:pPr>
                <a14:m>
                  <m:oMath xmlns:m="http://schemas.openxmlformats.org/officeDocument/2006/math">
                    <m:f>
                      <m:fPr>
                        <m:ctrlP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sz="2100"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𝑨</m:t>
                            </m:r>
                          </m:e>
                          <m:sub>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𝒗</m:t>
                            </m:r>
                          </m:sub>
                        </m:sSub>
                      </m:num>
                      <m:den>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𝒔</m:t>
                        </m:r>
                      </m:den>
                    </m:f>
                    <m:r>
                      <a:rPr lang="en-US" sz="2100" b="1" i="1" baseline="-25000"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𝟐𝟑</m:t>
                    </m:r>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𝟔𝟑</m:t>
                    </m:r>
                  </m:oMath>
                </a14:m>
                <a:endParaRPr lang="en-US" sz="2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600"/>
                  </a:spcAft>
                </a:pPr>
                <a:r>
                  <a:rPr lang="en-US" sz="2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Use </a:t>
                </a:r>
                <a14:m>
                  <m:oMath xmlns:m="http://schemas.openxmlformats.org/officeDocument/2006/math">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𝟐𝟎</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a:t>
                </a:r>
                <a14:m>
                  <m:oMath xmlns:m="http://schemas.openxmlformats.org/officeDocument/2006/math">
                    <m:f>
                      <m:fPr>
                        <m:ctrlPr>
                          <a:rPr lang="en-US" sz="21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𝟒</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100" b="1" i="1">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𝟐𝟓</m:t>
                            </m:r>
                          </m:e>
                          <m:sup>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m:t>
                            </m:r>
                          </m:sup>
                        </m:sSup>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𝝅</m:t>
                        </m:r>
                      </m:num>
                      <m:den>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𝟐𝟑</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𝟔𝟑</m:t>
                        </m:r>
                      </m:den>
                    </m:f>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𝟐𝟏𝟐</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𝟔</m:t>
                    </m:r>
                    <m:r>
                      <a:rPr lang="en-US" sz="21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𝒎𝒎</m:t>
                    </m:r>
                  </m:oMath>
                </a14:m>
                <a:endParaRPr lang="en-US" sz="2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600"/>
                  </a:spcAft>
                </a:pPr>
                <a14:m>
                  <m:oMath xmlns:m="http://schemas.openxmlformats.org/officeDocument/2006/math">
                    <m:sSub>
                      <m:sSubPr>
                        <m:ctrlPr>
                          <a:rPr lang="en-US" sz="2100"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𝑺</m:t>
                        </m:r>
                      </m:e>
                      <m:sub>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𝒎𝒂𝒙</m:t>
                        </m:r>
                      </m:sub>
                    </m:sSub>
                  </m:oMath>
                </a14:m>
                <a:r>
                  <a:rPr lang="en-US" sz="2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sSub>
                      <m:sSubPr>
                        <m:ctrlPr>
                          <a:rPr lang="en-US" sz="2100" b="1" i="1">
                            <a:solidFill>
                              <a:schemeClr val="tx1"/>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100" b="1"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𝑺</m:t>
                        </m:r>
                      </m:e>
                      <m:sub>
                        <m:r>
                          <a:rPr lang="en-US" sz="2100" b="1" i="1">
                            <a:solidFill>
                              <a:schemeClr val="tx1"/>
                            </a:solidFill>
                            <a:latin typeface="Cambria Math" panose="02040503050406030204" pitchFamily="18" charset="0"/>
                            <a:ea typeface="Calibri" panose="020F0502020204030204" pitchFamily="34" charset="0"/>
                            <a:cs typeface="Times New Roman" panose="02020603050405020304" pitchFamily="18" charset="0"/>
                          </a:rPr>
                          <m:t>𝒎𝒂𝒙</m:t>
                        </m:r>
                      </m:sub>
                    </m:sSub>
                    <m:r>
                      <a:rPr lang="en-US" sz="2100" b="1"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f>
                      <m:fPr>
                        <m:ctrlPr>
                          <a:rPr lang="en-US" sz="2100" b="1" i="1">
                            <a:solidFill>
                              <a:schemeClr val="tx1"/>
                            </a:solidFill>
                            <a:latin typeface="Cambria Math" panose="02040503050406030204" pitchFamily="18" charset="0"/>
                            <a:ea typeface="Calibri" panose="020F0502020204030204" pitchFamily="34" charset="0"/>
                            <a:cs typeface="Times New Roman" panose="02020603050405020304" pitchFamily="18" charset="0"/>
                          </a:rPr>
                        </m:ctrlPr>
                      </m:fPr>
                      <m:num>
                        <m:r>
                          <a:rPr lang="en-US" sz="2100" b="1" i="1">
                            <a:solidFill>
                              <a:schemeClr val="tx1"/>
                            </a:solidFill>
                            <a:latin typeface="Cambria Math" panose="02040503050406030204" pitchFamily="18" charset="0"/>
                            <a:ea typeface="Calibri" panose="020F0502020204030204" pitchFamily="34" charset="0"/>
                            <a:cs typeface="Times New Roman" panose="02020603050405020304" pitchFamily="18" charset="0"/>
                          </a:rPr>
                          <m:t>𝟕𝟔𝟎</m:t>
                        </m:r>
                      </m:num>
                      <m:den>
                        <m:r>
                          <a:rPr lang="en-US" sz="2100" b="1" i="1">
                            <a:solidFill>
                              <a:schemeClr val="tx1"/>
                            </a:solidFill>
                            <a:latin typeface="Cambria Math" panose="02040503050406030204" pitchFamily="18" charset="0"/>
                            <a:ea typeface="Calibri" panose="020F0502020204030204" pitchFamily="34" charset="0"/>
                            <a:cs typeface="Times New Roman" panose="02020603050405020304" pitchFamily="18" charset="0"/>
                          </a:rPr>
                          <m:t>𝟐</m:t>
                        </m:r>
                      </m:den>
                    </m:f>
                    <m:r>
                      <a:rPr lang="en-US" sz="2100" b="1"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r>
                      <a:rPr lang="en-US" sz="2100" b="1" i="1">
                        <a:solidFill>
                          <a:schemeClr val="tx1"/>
                        </a:solidFill>
                        <a:latin typeface="Cambria Math" panose="02040503050406030204" pitchFamily="18" charset="0"/>
                        <a:ea typeface="Calibri" panose="020F0502020204030204" pitchFamily="34" charset="0"/>
                        <a:cs typeface="Times New Roman" panose="02020603050405020304" pitchFamily="18" charset="0"/>
                      </a:rPr>
                      <m:t>𝟑𝟖𝟎</m:t>
                    </m:r>
                    <m:r>
                      <a:rPr lang="en-US" sz="2100" b="1" i="1">
                        <a:solidFill>
                          <a:schemeClr val="tx1"/>
                        </a:solidFill>
                        <a:latin typeface="Cambria Math" panose="02040503050406030204" pitchFamily="18" charset="0"/>
                        <a:ea typeface="Calibri" panose="020F0502020204030204" pitchFamily="34" charset="0"/>
                        <a:cs typeface="Times New Roman" panose="02020603050405020304" pitchFamily="18" charset="0"/>
                      </a:rPr>
                      <m:t> </m:t>
                    </m:r>
                    <m:r>
                      <a:rPr lang="en-US" sz="2100" b="1" i="1">
                        <a:solidFill>
                          <a:schemeClr val="tx1"/>
                        </a:solidFill>
                        <a:latin typeface="Cambria Math" panose="02040503050406030204" pitchFamily="18" charset="0"/>
                        <a:ea typeface="Calibri" panose="020F0502020204030204" pitchFamily="34" charset="0"/>
                        <a:cs typeface="Times New Roman" panose="02020603050405020304" pitchFamily="18" charset="0"/>
                      </a:rPr>
                      <m:t>𝒎𝒎</m:t>
                    </m:r>
                    <m:r>
                      <a:rPr lang="en-GB" sz="2100" b="1" i="1">
                        <a:solidFill>
                          <a:schemeClr val="tx1"/>
                        </a:solidFill>
                        <a:latin typeface="Cambria Math" panose="02040503050406030204" pitchFamily="18" charset="0"/>
                        <a:ea typeface="Calibri" panose="020F0502020204030204" pitchFamily="34" charset="0"/>
                        <a:cs typeface="Times New Roman" panose="02020603050405020304" pitchFamily="18" charset="0"/>
                      </a:rPr>
                      <m:t> </m:t>
                    </m:r>
                  </m:oMath>
                </a14:m>
                <a:endParaRPr lang="en-US" sz="2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600"/>
                  </a:spcAft>
                </a:pPr>
                <a14:m>
                  <m:oMath xmlns:m="http://schemas.openxmlformats.org/officeDocument/2006/math">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𝑺</m:t>
                    </m:r>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&lt;</m:t>
                    </m:r>
                    <m:sSub>
                      <m:sSubPr>
                        <m:ctrlPr>
                          <a:rPr lang="en-US" sz="2100"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𝑺</m:t>
                        </m:r>
                      </m:e>
                      <m:sub>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𝒎𝒂𝒙</m:t>
                        </m:r>
                      </m:sub>
                    </m:sSub>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𝒖𝒔𝒆</m:t>
                    </m:r>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𝑺</m:t>
                    </m:r>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𝟐𝟏𝟓</m:t>
                    </m:r>
                  </m:oMath>
                </a14:m>
                <a:r>
                  <a:rPr lang="en-US" sz="2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mm</a:t>
                </a:r>
              </a:p>
              <a:p>
                <a:pPr marL="0" marR="0" algn="just">
                  <a:lnSpc>
                    <a:spcPct val="150000"/>
                  </a:lnSpc>
                  <a:spcBef>
                    <a:spcPts val="0"/>
                  </a:spcBef>
                  <a:spcAft>
                    <a:spcPts val="600"/>
                  </a:spcAft>
                </a:pPr>
                <a:r>
                  <a:rPr lang="en-US" sz="2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Use 4</a:t>
                </a:r>
                <a14:m>
                  <m:oMath xmlns:m="http://schemas.openxmlformats.org/officeDocument/2006/math">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𝟐𝟎</m:t>
                    </m:r>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𝟐𝟎𝟎</m:t>
                    </m:r>
                    <m:r>
                      <a:rPr lang="en-US" sz="21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𝒎𝒎</m:t>
                    </m:r>
                  </m:oMath>
                </a14:m>
                <a:endParaRPr lang="en-US" dirty="0">
                  <a:solidFill>
                    <a:schemeClr val="tx1"/>
                  </a:solidFill>
                  <a:latin typeface="Times New Roman" panose="02020603050405020304" pitchFamily="18" charset="0"/>
                  <a:cs typeface="Times New Roman" panose="02020603050405020304" pitchFamily="18" charset="0"/>
                </a:endParaRPr>
              </a:p>
            </p:txBody>
          </p:sp>
        </mc:Choice>
        <mc:Fallback>
          <p:sp>
            <p:nvSpPr>
              <p:cNvPr id="3" name="Content Placeholder 2">
                <a:extLst>
                  <a:ext uri="{FF2B5EF4-FFF2-40B4-BE49-F238E27FC236}">
                    <a16:creationId xmlns:a16="http://schemas.microsoft.com/office/drawing/2014/main" id="{B5358595-11EF-41E3-9EC5-438B31C932BB}"/>
                  </a:ext>
                </a:extLst>
              </p:cNvPr>
              <p:cNvSpPr>
                <a:spLocks noGrp="1" noRot="1" noChangeAspect="1" noMove="1" noResize="1" noEditPoints="1" noAdjustHandles="1" noChangeArrowheads="1" noChangeShapeType="1" noTextEdit="1"/>
              </p:cNvSpPr>
              <p:nvPr>
                <p:ph idx="1"/>
              </p:nvPr>
            </p:nvSpPr>
            <p:spPr>
              <a:xfrm>
                <a:off x="1887083" y="942394"/>
                <a:ext cx="9953464" cy="5542382"/>
              </a:xfrm>
              <a:blipFill>
                <a:blip r:embed="rId2"/>
                <a:stretch>
                  <a:fillRect l="-490" t="-1540"/>
                </a:stretch>
              </a:blipFill>
            </p:spPr>
            <p:txBody>
              <a:bodyPr/>
              <a:lstStyle/>
              <a:p>
                <a:r>
                  <a:rPr lang="en-US">
                    <a:noFill/>
                  </a:rPr>
                  <a:t> </a:t>
                </a:r>
              </a:p>
            </p:txBody>
          </p:sp>
        </mc:Fallback>
      </mc:AlternateContent>
    </p:spTree>
    <p:extLst>
      <p:ext uri="{BB962C8B-B14F-4D97-AF65-F5344CB8AC3E}">
        <p14:creationId xmlns:p14="http://schemas.microsoft.com/office/powerpoint/2010/main" val="255229218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CF7AA-37FE-4945-BA24-A9D8EFEF9CC5}"/>
              </a:ext>
            </a:extLst>
          </p:cNvPr>
          <p:cNvSpPr>
            <a:spLocks noGrp="1"/>
          </p:cNvSpPr>
          <p:nvPr>
            <p:ph type="title"/>
          </p:nvPr>
        </p:nvSpPr>
        <p:spPr/>
        <p:txBody>
          <a:bodyPr/>
          <a:lstStyle/>
          <a:p>
            <a:r>
              <a:rPr lang="en-US" sz="4000" dirty="0">
                <a:solidFill>
                  <a:schemeClr val="tx1"/>
                </a:solidFill>
                <a:effectLst/>
                <a:latin typeface="Times New Roman" panose="02020603050405020304" pitchFamily="18" charset="0"/>
                <a:ea typeface="Calibri" panose="020F0502020204030204" pitchFamily="34" charset="0"/>
              </a:rPr>
              <a:t>Design of shear wall</a:t>
            </a:r>
            <a:endParaRPr lang="en-US" sz="7200" dirty="0">
              <a:solidFill>
                <a:schemeClr val="tx1"/>
              </a:solidFill>
            </a:endParaRPr>
          </a:p>
        </p:txBody>
      </p:sp>
      <p:sp>
        <p:nvSpPr>
          <p:cNvPr id="3" name="Content Placeholder 2">
            <a:extLst>
              <a:ext uri="{FF2B5EF4-FFF2-40B4-BE49-F238E27FC236}">
                <a16:creationId xmlns:a16="http://schemas.microsoft.com/office/drawing/2014/main" id="{03BB6CE8-3182-4B6B-9B44-AEA577DBF9D4}"/>
              </a:ext>
            </a:extLst>
          </p:cNvPr>
          <p:cNvSpPr>
            <a:spLocks noGrp="1"/>
          </p:cNvSpPr>
          <p:nvPr>
            <p:ph idx="1"/>
          </p:nvPr>
        </p:nvSpPr>
        <p:spPr>
          <a:xfrm>
            <a:off x="1010006" y="1922290"/>
            <a:ext cx="11035814" cy="4195481"/>
          </a:xfrm>
        </p:spPr>
        <p:txBody>
          <a:bodyPr/>
          <a:lstStyle/>
          <a:p>
            <a:pPr marL="342900" marR="0" lvl="0" indent="-342900" algn="just">
              <a:lnSpc>
                <a:spcPct val="150000"/>
              </a:lnSpc>
              <a:spcBef>
                <a:spcPts val="0"/>
              </a:spcBef>
              <a:spcAft>
                <a:spcPts val="600"/>
              </a:spcAft>
              <a:buFont typeface="Symbol" panose="05050102010706020507" pitchFamily="18" charset="2"/>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Design of piers:</a:t>
            </a:r>
          </a:p>
          <a:p>
            <a:pPr marL="0" indent="0">
              <a:buNone/>
            </a:pPr>
            <a:r>
              <a:rPr lang="en-US" sz="1800" dirty="0">
                <a:effectLst/>
                <a:latin typeface="Times New Roman" panose="02020603050405020304" pitchFamily="18" charset="0"/>
                <a:ea typeface="Calibri" panose="020F0502020204030204" pitchFamily="34" charset="0"/>
              </a:rPr>
              <a:t>A sample calculation will be done for P1</a:t>
            </a:r>
          </a:p>
          <a:p>
            <a:pPr marL="0" indent="0">
              <a:buNone/>
            </a:pPr>
            <a:endParaRPr lang="en-US" sz="1800" dirty="0">
              <a:solidFill>
                <a:srgbClr val="000000"/>
              </a:solidFill>
              <a:effectLst/>
              <a:latin typeface="Times New Roman" panose="02020603050405020304" pitchFamily="18" charset="0"/>
              <a:ea typeface="Calibri" panose="020F0502020204030204" pitchFamily="34" charset="0"/>
            </a:endParaRPr>
          </a:p>
          <a:p>
            <a:pPr marL="0" indent="0">
              <a:buNone/>
            </a:pPr>
            <a:endParaRPr lang="en-US" dirty="0"/>
          </a:p>
        </p:txBody>
      </p:sp>
      <p:pic>
        <p:nvPicPr>
          <p:cNvPr id="5" name="Picture 4">
            <a:extLst>
              <a:ext uri="{FF2B5EF4-FFF2-40B4-BE49-F238E27FC236}">
                <a16:creationId xmlns:a16="http://schemas.microsoft.com/office/drawing/2014/main" id="{5108E2FF-D979-4714-BBDD-D5FB73F1411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03312" y="3055620"/>
            <a:ext cx="5730240" cy="746760"/>
          </a:xfrm>
          <a:prstGeom prst="rect">
            <a:avLst/>
          </a:prstGeom>
          <a:noFill/>
          <a:ln>
            <a:noFill/>
          </a:ln>
        </p:spPr>
      </p:pic>
      <p:pic>
        <p:nvPicPr>
          <p:cNvPr id="6" name="Picture 5">
            <a:extLst>
              <a:ext uri="{FF2B5EF4-FFF2-40B4-BE49-F238E27FC236}">
                <a16:creationId xmlns:a16="http://schemas.microsoft.com/office/drawing/2014/main" id="{3023BB0A-B12F-4A17-A8C1-66605AB994B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103312" y="3876712"/>
            <a:ext cx="5728970" cy="928370"/>
          </a:xfrm>
          <a:prstGeom prst="rect">
            <a:avLst/>
          </a:prstGeom>
          <a:noFill/>
          <a:ln>
            <a:noFill/>
          </a:ln>
        </p:spPr>
      </p:pic>
      <p:pic>
        <p:nvPicPr>
          <p:cNvPr id="7" name="Picture 6">
            <a:extLst>
              <a:ext uri="{FF2B5EF4-FFF2-40B4-BE49-F238E27FC236}">
                <a16:creationId xmlns:a16="http://schemas.microsoft.com/office/drawing/2014/main" id="{17E43138-1EBF-478D-8475-14A1C6318E3C}"/>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102042" y="4879414"/>
            <a:ext cx="5730240" cy="990600"/>
          </a:xfrm>
          <a:prstGeom prst="rect">
            <a:avLst/>
          </a:prstGeom>
          <a:noFill/>
          <a:ln>
            <a:noFill/>
          </a:ln>
        </p:spPr>
      </p:pic>
      <p:pic>
        <p:nvPicPr>
          <p:cNvPr id="8" name="Picture 7">
            <a:extLst>
              <a:ext uri="{FF2B5EF4-FFF2-40B4-BE49-F238E27FC236}">
                <a16:creationId xmlns:a16="http://schemas.microsoft.com/office/drawing/2014/main" id="{51947134-FBFC-4241-86DF-DD483E79B27E}"/>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04574" y="3055620"/>
            <a:ext cx="4929279" cy="1288415"/>
          </a:xfrm>
          <a:prstGeom prst="rect">
            <a:avLst/>
          </a:prstGeom>
          <a:noFill/>
          <a:ln>
            <a:noFill/>
          </a:ln>
        </p:spPr>
      </p:pic>
    </p:spTree>
    <p:extLst>
      <p:ext uri="{BB962C8B-B14F-4D97-AF65-F5344CB8AC3E}">
        <p14:creationId xmlns:p14="http://schemas.microsoft.com/office/powerpoint/2010/main" val="79552546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B1602-F2D5-4A38-96D7-C0FEB3C2C533}"/>
              </a:ext>
            </a:extLst>
          </p:cNvPr>
          <p:cNvSpPr>
            <a:spLocks noGrp="1"/>
          </p:cNvSpPr>
          <p:nvPr>
            <p:ph type="title"/>
          </p:nvPr>
        </p:nvSpPr>
        <p:spPr>
          <a:xfrm>
            <a:off x="1574168" y="503034"/>
            <a:ext cx="9404723" cy="713609"/>
          </a:xfrm>
        </p:spPr>
        <p:txBody>
          <a:bodyPr>
            <a:normAutofit fontScale="90000"/>
          </a:bodyPr>
          <a:lstStyle/>
          <a:p>
            <a:r>
              <a:rPr lang="en-US" sz="4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Design of columns</a:t>
            </a:r>
            <a:endParaRPr lang="en-US" sz="8000" dirty="0">
              <a:solidFill>
                <a:schemeClr val="tx1"/>
              </a:solidFill>
              <a:latin typeface="Times New Roman" panose="02020603050405020304" pitchFamily="18" charset="0"/>
              <a:cs typeface="Times New Roman" panose="02020603050405020304" pitchFamily="18" charset="0"/>
            </a:endParaRPr>
          </a:p>
        </p:txBody>
      </p:sp>
      <p:pic>
        <p:nvPicPr>
          <p:cNvPr id="4" name="صورة 3">
            <a:extLst>
              <a:ext uri="{FF2B5EF4-FFF2-40B4-BE49-F238E27FC236}">
                <a16:creationId xmlns:a16="http://schemas.microsoft.com/office/drawing/2014/main" id="{A45C41F3-F807-46AF-AE6D-9A6699BBBB0F}"/>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432168" y="1445595"/>
            <a:ext cx="2666987" cy="4195762"/>
          </a:xfrm>
          <a:prstGeom prst="rect">
            <a:avLst/>
          </a:prstGeom>
        </p:spPr>
      </p:pic>
      <p:sp>
        <p:nvSpPr>
          <p:cNvPr id="5" name="مستطيل 7">
            <a:extLst>
              <a:ext uri="{FF2B5EF4-FFF2-40B4-BE49-F238E27FC236}">
                <a16:creationId xmlns:a16="http://schemas.microsoft.com/office/drawing/2014/main" id="{FA6D260E-A0EE-4EA7-A6C0-6387F60F63F1}"/>
              </a:ext>
            </a:extLst>
          </p:cNvPr>
          <p:cNvSpPr/>
          <p:nvPr/>
        </p:nvSpPr>
        <p:spPr>
          <a:xfrm>
            <a:off x="8369559" y="2281058"/>
            <a:ext cx="587830" cy="8191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1" fromWordArt="0" anchor="ctr" anchorCtr="0" forceAA="0" compatLnSpc="1">
            <a:prstTxWarp prst="textNoShape">
              <a:avLst/>
            </a:prstTxWarp>
            <a:noAutofit/>
          </a:bodyPr>
          <a:lstStyle/>
          <a:p>
            <a:endParaRPr lang="en-US"/>
          </a:p>
        </p:txBody>
      </p:sp>
      <p:pic>
        <p:nvPicPr>
          <p:cNvPr id="6" name="صورة 4">
            <a:extLst>
              <a:ext uri="{FF2B5EF4-FFF2-40B4-BE49-F238E27FC236}">
                <a16:creationId xmlns:a16="http://schemas.microsoft.com/office/drawing/2014/main" id="{4FB54FD6-0C4C-4991-8467-88B714229A2D}"/>
              </a:ext>
            </a:extLst>
          </p:cNvPr>
          <p:cNvPicPr/>
          <p:nvPr/>
        </p:nvPicPr>
        <p:blipFill>
          <a:blip r:embed="rId3">
            <a:extLst>
              <a:ext uri="{28A0092B-C50C-407E-A947-70E740481C1C}">
                <a14:useLocalDpi xmlns:a14="http://schemas.microsoft.com/office/drawing/2010/main" val="0"/>
              </a:ext>
            </a:extLst>
          </a:blip>
          <a:stretch>
            <a:fillRect/>
          </a:stretch>
        </p:blipFill>
        <p:spPr>
          <a:xfrm>
            <a:off x="9139853" y="1445595"/>
            <a:ext cx="2766138" cy="4195762"/>
          </a:xfrm>
          <a:prstGeom prst="rect">
            <a:avLst/>
          </a:prstGeom>
        </p:spPr>
      </p:pic>
      <p:sp>
        <p:nvSpPr>
          <p:cNvPr id="7" name="مستطيل 6">
            <a:extLst>
              <a:ext uri="{FF2B5EF4-FFF2-40B4-BE49-F238E27FC236}">
                <a16:creationId xmlns:a16="http://schemas.microsoft.com/office/drawing/2014/main" id="{388AC386-DE45-4FE5-8758-3DDCC00A59B6}"/>
              </a:ext>
            </a:extLst>
          </p:cNvPr>
          <p:cNvSpPr/>
          <p:nvPr/>
        </p:nvSpPr>
        <p:spPr>
          <a:xfrm>
            <a:off x="10978891" y="2312808"/>
            <a:ext cx="927100" cy="7556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1" fromWordArt="0" anchor="ctr" anchorCtr="0" forceAA="0" compatLnSpc="1">
            <a:prstTxWarp prst="textNoShape">
              <a:avLst/>
            </a:prstTxWarp>
            <a:noAutofit/>
          </a:bodyPr>
          <a:lstStyle/>
          <a:p>
            <a:endParaRPr lang="en-US"/>
          </a:p>
        </p:txBody>
      </p:sp>
      <mc:AlternateContent xmlns:mc="http://schemas.openxmlformats.org/markup-compatibility/2006">
        <mc:Choice xmlns:a14="http://schemas.microsoft.com/office/drawing/2010/main" Requires="a14">
          <p:sp>
            <p:nvSpPr>
              <p:cNvPr id="10" name="Content Placeholder 2">
                <a:extLst>
                  <a:ext uri="{FF2B5EF4-FFF2-40B4-BE49-F238E27FC236}">
                    <a16:creationId xmlns:a16="http://schemas.microsoft.com/office/drawing/2014/main" id="{86ADFE6D-83D7-4942-A11B-92DD0CD211F5}"/>
                  </a:ext>
                </a:extLst>
              </p:cNvPr>
              <p:cNvSpPr txBox="1">
                <a:spLocks/>
              </p:cNvSpPr>
              <p:nvPr/>
            </p:nvSpPr>
            <p:spPr>
              <a:xfrm>
                <a:off x="1988151" y="1334278"/>
                <a:ext cx="4403319" cy="517849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GB" b="1" dirty="0">
                    <a:solidFill>
                      <a:schemeClr val="tx1"/>
                    </a:solidFill>
                    <a:latin typeface="Times New Roman" panose="02020603050405020304" pitchFamily="18" charset="0"/>
                    <a:cs typeface="Times New Roman" panose="02020603050405020304" pitchFamily="18" charset="0"/>
                  </a:rPr>
                  <a:t>For longitudinal bars use 18</a:t>
                </a:r>
                <a14:m>
                  <m:oMath xmlns:m="http://schemas.openxmlformats.org/officeDocument/2006/math">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𝟐𝟎</m:t>
                    </m:r>
                  </m:oMath>
                </a14:m>
                <a:endParaRPr lang="en-GB"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r>
                  <a:rPr lang="en-GB" b="1" dirty="0">
                    <a:solidFill>
                      <a:schemeClr val="tx1"/>
                    </a:solidFill>
                    <a:latin typeface="Times New Roman" panose="02020603050405020304" pitchFamily="18" charset="0"/>
                    <a:cs typeface="Times New Roman" panose="02020603050405020304" pitchFamily="18" charset="0"/>
                  </a:rPr>
                  <a:t>For shear use 3</a:t>
                </a:r>
                <a14:m>
                  <m:oMath xmlns:m="http://schemas.openxmlformats.org/officeDocument/2006/math">
                    <m:r>
                      <a:rPr lang="en-US"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GB" sz="1800" b="1" i="1"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𝟏𝟐</m:t>
                    </m:r>
                    <m:r>
                      <a:rPr lang="en-GB" sz="1800" b="1" i="0"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GB" sz="1800" b="1" i="0"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𝟏𝟐𝟎𝐦𝐦</m:t>
                    </m:r>
                  </m:oMath>
                </a14:m>
                <a:r>
                  <a:rPr lang="en-GB" b="1" dirty="0">
                    <a:solidFill>
                      <a:schemeClr val="tx1"/>
                    </a:solidFill>
                    <a:latin typeface="Times New Roman" panose="02020603050405020304" pitchFamily="18" charset="0"/>
                    <a:cs typeface="Times New Roman" panose="02020603050405020304" pitchFamily="18" charset="0"/>
                  </a:rPr>
                  <a:t>  </a:t>
                </a:r>
                <a:endParaRPr lang="en-US" b="1" dirty="0">
                  <a:solidFill>
                    <a:schemeClr val="tx1"/>
                  </a:solidFill>
                  <a:latin typeface="Times New Roman" panose="02020603050405020304" pitchFamily="18" charset="0"/>
                  <a:cs typeface="Times New Roman" panose="02020603050405020304" pitchFamily="18" charset="0"/>
                </a:endParaRPr>
              </a:p>
            </p:txBody>
          </p:sp>
        </mc:Choice>
        <mc:Fallback>
          <p:sp>
            <p:nvSpPr>
              <p:cNvPr id="10" name="Content Placeholder 2">
                <a:extLst>
                  <a:ext uri="{FF2B5EF4-FFF2-40B4-BE49-F238E27FC236}">
                    <a16:creationId xmlns:a16="http://schemas.microsoft.com/office/drawing/2014/main" id="{86ADFE6D-83D7-4942-A11B-92DD0CD211F5}"/>
                  </a:ext>
                </a:extLst>
              </p:cNvPr>
              <p:cNvSpPr txBox="1">
                <a:spLocks noRot="1" noChangeAspect="1" noMove="1" noResize="1" noEditPoints="1" noAdjustHandles="1" noChangeArrowheads="1" noChangeShapeType="1" noTextEdit="1"/>
              </p:cNvSpPr>
              <p:nvPr/>
            </p:nvSpPr>
            <p:spPr>
              <a:xfrm>
                <a:off x="1988151" y="1334278"/>
                <a:ext cx="4403319" cy="5178490"/>
              </a:xfrm>
              <a:prstGeom prst="rect">
                <a:avLst/>
              </a:prstGeom>
              <a:blipFill>
                <a:blip r:embed="rId4"/>
                <a:stretch>
                  <a:fillRect l="-970" t="-707"/>
                </a:stretch>
              </a:blipFill>
            </p:spPr>
            <p:txBody>
              <a:bodyPr/>
              <a:lstStyle/>
              <a:p>
                <a:r>
                  <a:rPr lang="en-US">
                    <a:noFill/>
                  </a:rPr>
                  <a:t> </a:t>
                </a:r>
              </a:p>
            </p:txBody>
          </p:sp>
        </mc:Fallback>
      </mc:AlternateContent>
    </p:spTree>
    <p:extLst>
      <p:ext uri="{BB962C8B-B14F-4D97-AF65-F5344CB8AC3E}">
        <p14:creationId xmlns:p14="http://schemas.microsoft.com/office/powerpoint/2010/main" val="68308629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A032F-50BC-4024-B128-C537EF2DCEE2}"/>
              </a:ext>
            </a:extLst>
          </p:cNvPr>
          <p:cNvSpPr>
            <a:spLocks noGrp="1"/>
          </p:cNvSpPr>
          <p:nvPr>
            <p:ph type="title"/>
          </p:nvPr>
        </p:nvSpPr>
        <p:spPr/>
        <p:txBody>
          <a:bodyPr/>
          <a:lstStyle/>
          <a:p>
            <a:r>
              <a:rPr lang="en-US" sz="4400" dirty="0">
                <a:solidFill>
                  <a:schemeClr val="tx1"/>
                </a:solidFill>
                <a:effectLst/>
                <a:latin typeface="Times New Roman" panose="02020603050405020304" pitchFamily="18" charset="0"/>
                <a:ea typeface="Calibri" panose="020F0502020204030204" pitchFamily="34" charset="0"/>
              </a:rPr>
              <a:t>Design of Footings</a:t>
            </a:r>
            <a:endParaRPr lang="en-US" sz="8000" dirty="0">
              <a:solidFill>
                <a:schemeClr val="tx1"/>
              </a:solidFill>
            </a:endParaRPr>
          </a:p>
        </p:txBody>
      </p:sp>
      <p:sp>
        <p:nvSpPr>
          <p:cNvPr id="3" name="Content Placeholder 2">
            <a:extLst>
              <a:ext uri="{FF2B5EF4-FFF2-40B4-BE49-F238E27FC236}">
                <a16:creationId xmlns:a16="http://schemas.microsoft.com/office/drawing/2014/main" id="{77C69ADD-B554-418E-B7E9-9B4EECC586A9}"/>
              </a:ext>
            </a:extLst>
          </p:cNvPr>
          <p:cNvSpPr>
            <a:spLocks noGrp="1"/>
          </p:cNvSpPr>
          <p:nvPr>
            <p:ph idx="1"/>
          </p:nvPr>
        </p:nvSpPr>
        <p:spPr>
          <a:xfrm>
            <a:off x="1747124" y="1483567"/>
            <a:ext cx="9664215" cy="4960775"/>
          </a:xfrm>
        </p:spPr>
        <p:txBody>
          <a:bodyPr/>
          <a:lstStyle/>
          <a:p>
            <a:r>
              <a:rPr lang="en-US" b="1" dirty="0">
                <a:effectLst/>
                <a:latin typeface="Times New Roman" panose="02020603050405020304" pitchFamily="18" charset="0"/>
                <a:ea typeface="Calibri" panose="020F0502020204030204" pitchFamily="34" charset="0"/>
                <a:cs typeface="Times New Roman" panose="02020603050405020304" pitchFamily="18" charset="0"/>
              </a:rPr>
              <a:t>Thickness of mat footing = 1300 mm </a:t>
            </a:r>
          </a:p>
          <a:p>
            <a:pPr marL="0" marR="0" algn="just">
              <a:lnSpc>
                <a:spcPct val="150000"/>
              </a:lnSpc>
              <a:spcBef>
                <a:spcPts val="0"/>
              </a:spcBef>
              <a:spcAft>
                <a:spcPts val="600"/>
              </a:spcAft>
            </a:pPr>
            <a:r>
              <a:rPr lang="en-US" b="1" dirty="0">
                <a:effectLst/>
                <a:latin typeface="Times New Roman" panose="02020603050405020304" pitchFamily="18" charset="0"/>
                <a:ea typeface="Calibri" panose="020F0502020204030204" pitchFamily="34" charset="0"/>
                <a:cs typeface="Times New Roman" panose="02020603050405020304" pitchFamily="18" charset="0"/>
              </a:rPr>
              <a:t>Bunching shear: All values are less than 1 that’s mean bunching shear is Ok. Thus, mat thickness is sufficient </a:t>
            </a:r>
          </a:p>
          <a:p>
            <a:r>
              <a:rPr lang="en-US" b="1" dirty="0">
                <a:effectLst/>
                <a:latin typeface="Times New Roman" panose="02020603050405020304" pitchFamily="18" charset="0"/>
                <a:ea typeface="Calibri" panose="020F0502020204030204" pitchFamily="34" charset="0"/>
                <a:cs typeface="Times New Roman" panose="02020603050405020304" pitchFamily="18" charset="0"/>
              </a:rPr>
              <a:t>maximum soil pressure was less than allowable bearing capacity </a:t>
            </a:r>
          </a:p>
          <a:p>
            <a:r>
              <a:rPr lang="en-US" b="1" dirty="0">
                <a:effectLst/>
                <a:latin typeface="Times New Roman" panose="02020603050405020304" pitchFamily="18" charset="0"/>
                <a:ea typeface="Calibri" panose="020F0502020204030204" pitchFamily="34" charset="0"/>
                <a:cs typeface="Times New Roman" panose="02020603050405020304" pitchFamily="18" charset="0"/>
              </a:rPr>
              <a:t>maximum displacement = 7.46 mm  which was acceptable </a:t>
            </a:r>
          </a:p>
          <a:p>
            <a:pPr marL="0" marR="0" algn="just">
              <a:lnSpc>
                <a:spcPct val="150000"/>
              </a:lnSpc>
              <a:spcBef>
                <a:spcPts val="0"/>
              </a:spcBef>
              <a:spcAft>
                <a:spcPts val="600"/>
              </a:spcAft>
            </a:pPr>
            <a:r>
              <a:rPr lang="en-US" b="1" u="sng" dirty="0">
                <a:effectLst/>
                <a:latin typeface="Times New Roman" panose="02020603050405020304" pitchFamily="18" charset="0"/>
                <a:ea typeface="Calibri" panose="020F0502020204030204" pitchFamily="34" charset="0"/>
                <a:cs typeface="Times New Roman" panose="02020603050405020304" pitchFamily="18" charset="0"/>
              </a:rPr>
              <a:t>Bottom bars </a:t>
            </a:r>
            <a:r>
              <a:rPr lang="en-US" b="1" u="sng" dirty="0">
                <a:latin typeface="Times New Roman" panose="02020603050405020304" pitchFamily="18" charset="0"/>
                <a:ea typeface="Calibri" panose="020F0502020204030204" pitchFamily="34" charset="0"/>
                <a:cs typeface="Times New Roman" panose="02020603050405020304" pitchFamily="18" charset="0"/>
              </a:rPr>
              <a:t> </a:t>
            </a:r>
            <a:r>
              <a:rPr lang="en-US" b="1" i="1" dirty="0">
                <a:effectLst/>
                <a:latin typeface="Times New Roman" panose="02020603050405020304" pitchFamily="18" charset="0"/>
                <a:ea typeface="Calibri" panose="020F0502020204030204" pitchFamily="34" charset="0"/>
                <a:cs typeface="Times New Roman" panose="02020603050405020304" pitchFamily="18" charset="0"/>
              </a:rPr>
              <a:t>In X-direction </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Use Ø 18 @150 mm </a:t>
            </a:r>
            <a:r>
              <a:rPr lang="en-US" b="1" u="sng" dirty="0">
                <a:effectLst/>
                <a:latin typeface="Times New Roman" panose="02020603050405020304" pitchFamily="18" charset="0"/>
                <a:ea typeface="Calibri" panose="020F0502020204030204" pitchFamily="34" charset="0"/>
                <a:cs typeface="Times New Roman" panose="02020603050405020304" pitchFamily="18" charset="0"/>
              </a:rPr>
              <a:t>Top bars </a:t>
            </a:r>
            <a:r>
              <a:rPr lang="en-US" b="1" u="sng" dirty="0">
                <a:latin typeface="Times New Roman" panose="02020603050405020304" pitchFamily="18" charset="0"/>
                <a:ea typeface="Calibri" panose="020F0502020204030204" pitchFamily="34" charset="0"/>
                <a:cs typeface="Times New Roman" panose="02020603050405020304" pitchFamily="18" charset="0"/>
              </a:rPr>
              <a:t> </a:t>
            </a:r>
            <a:r>
              <a:rPr lang="en-US" b="1" i="1" dirty="0">
                <a:effectLst/>
                <a:latin typeface="Times New Roman" panose="02020603050405020304" pitchFamily="18" charset="0"/>
                <a:ea typeface="Calibri" panose="020F0502020204030204" pitchFamily="34" charset="0"/>
                <a:cs typeface="Times New Roman" panose="02020603050405020304" pitchFamily="18" charset="0"/>
              </a:rPr>
              <a:t>In X-direction</a:t>
            </a:r>
            <a:r>
              <a:rPr lang="en-US" b="1" i="1" dirty="0">
                <a:latin typeface="Times New Roman" panose="02020603050405020304" pitchFamily="18" charset="0"/>
                <a:ea typeface="Calibri" panose="020F0502020204030204" pitchFamily="34" charset="0"/>
                <a:cs typeface="Times New Roman" panose="02020603050405020304" pitchFamily="18" charset="0"/>
              </a:rPr>
              <a:t> </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Use Ø 18 @150 mm </a:t>
            </a:r>
          </a:p>
          <a:p>
            <a:pPr marL="0" marR="0" algn="just">
              <a:lnSpc>
                <a:spcPct val="150000"/>
              </a:lnSpc>
              <a:spcBef>
                <a:spcPts val="0"/>
              </a:spcBef>
              <a:spcAft>
                <a:spcPts val="600"/>
              </a:spcAft>
            </a:pPr>
            <a:r>
              <a:rPr lang="en-US" b="1" u="sng" dirty="0">
                <a:effectLst/>
                <a:latin typeface="Times New Roman" panose="02020603050405020304" pitchFamily="18" charset="0"/>
                <a:ea typeface="Calibri" panose="020F0502020204030204" pitchFamily="34" charset="0"/>
                <a:cs typeface="Times New Roman" panose="02020603050405020304" pitchFamily="18" charset="0"/>
              </a:rPr>
              <a:t>Bottom bars  </a:t>
            </a:r>
            <a:r>
              <a:rPr lang="en-US" b="1" i="1" dirty="0">
                <a:effectLst/>
                <a:latin typeface="Times New Roman" panose="02020603050405020304" pitchFamily="18" charset="0"/>
                <a:ea typeface="Calibri" panose="020F0502020204030204" pitchFamily="34" charset="0"/>
                <a:cs typeface="Times New Roman" panose="02020603050405020304" pitchFamily="18" charset="0"/>
              </a:rPr>
              <a:t>In Y-direction </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Use Ø 25@150 mm </a:t>
            </a:r>
            <a:r>
              <a:rPr lang="en-US" b="1" u="sng" dirty="0">
                <a:effectLst/>
                <a:latin typeface="Times New Roman" panose="02020603050405020304" pitchFamily="18" charset="0"/>
                <a:ea typeface="Calibri" panose="020F0502020204030204" pitchFamily="34" charset="0"/>
                <a:cs typeface="Times New Roman" panose="02020603050405020304" pitchFamily="18" charset="0"/>
              </a:rPr>
              <a:t>Top bars </a:t>
            </a:r>
            <a:r>
              <a:rPr lang="en-US" b="1" i="1" dirty="0">
                <a:effectLst/>
                <a:latin typeface="Times New Roman" panose="02020603050405020304" pitchFamily="18" charset="0"/>
                <a:ea typeface="Calibri" panose="020F0502020204030204" pitchFamily="34" charset="0"/>
                <a:cs typeface="Times New Roman" panose="02020603050405020304" pitchFamily="18" charset="0"/>
              </a:rPr>
              <a:t>In Y-direction </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Use Ø 18 @150 mm </a:t>
            </a:r>
          </a:p>
          <a:p>
            <a:pPr marL="0" marR="0" algn="just">
              <a:lnSpc>
                <a:spcPct val="150000"/>
              </a:lnSpc>
              <a:spcBef>
                <a:spcPts val="0"/>
              </a:spcBef>
              <a:spcAft>
                <a:spcPts val="600"/>
              </a:spcAft>
            </a:pP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600"/>
              </a:spcAft>
            </a:pP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600"/>
              </a:spcAft>
            </a:pP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50000"/>
              </a:lnSpc>
              <a:spcBef>
                <a:spcPts val="0"/>
              </a:spcBef>
              <a:spcAft>
                <a:spcPts val="600"/>
              </a:spcAft>
            </a:pP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12786069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93B22-9950-4AC2-B7EA-0FA491DA5337}"/>
              </a:ext>
            </a:extLst>
          </p:cNvPr>
          <p:cNvSpPr>
            <a:spLocks noGrp="1"/>
          </p:cNvSpPr>
          <p:nvPr>
            <p:ph type="title"/>
          </p:nvPr>
        </p:nvSpPr>
        <p:spPr/>
        <p:txBody>
          <a:bodyPr>
            <a:normAutofit fontScale="90000"/>
          </a:bodyPr>
          <a:lstStyle/>
          <a:p>
            <a:r>
              <a:rPr lang="en-US" sz="4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REFERANCES</a:t>
            </a:r>
            <a:br>
              <a:rPr lang="en-US" sz="4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CD88AD4D-A941-4C25-95BD-4C5FEAEFCAEE}"/>
              </a:ext>
            </a:extLst>
          </p:cNvPr>
          <p:cNvSpPr>
            <a:spLocks noGrp="1"/>
          </p:cNvSpPr>
          <p:nvPr>
            <p:ph idx="1"/>
          </p:nvPr>
        </p:nvSpPr>
        <p:spPr/>
        <p:txBody>
          <a:bodyPr/>
          <a:lstStyle/>
          <a:p>
            <a:pPr marL="342900" marR="0" lvl="0" indent="-342900" algn="l" rtl="0">
              <a:lnSpc>
                <a:spcPct val="115000"/>
              </a:lnSpc>
              <a:spcBef>
                <a:spcPts val="0"/>
              </a:spcBef>
              <a:spcAft>
                <a:spcPts val="1000"/>
              </a:spcAft>
              <a:buFont typeface="Symbol" panose="05050102010706020507" pitchFamily="18" charset="2"/>
              <a:buChar char=""/>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Building Code Requirements for Structural Concrete (ACI 318M-14) and Commentary (ACI 318RM-14).</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rtl="0">
              <a:lnSpc>
                <a:spcPct val="115000"/>
              </a:lnSpc>
              <a:spcBef>
                <a:spcPts val="0"/>
              </a:spcBef>
              <a:spcAft>
                <a:spcPts val="1000"/>
              </a:spcAft>
              <a:buFont typeface="Symbol" panose="05050102010706020507" pitchFamily="18" charset="2"/>
              <a:buChar char=""/>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American Society of Civil Engineers (ASCE 7-10)</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Uniform Building Code (UBC 97).</a:t>
            </a:r>
          </a:p>
          <a:p>
            <a:pPr marL="342900" marR="0" lvl="0" indent="-342900" algn="just">
              <a:lnSpc>
                <a:spcPct val="150000"/>
              </a:lnSpc>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 American Society for Testing Materials (ASTM).</a:t>
            </a:r>
          </a:p>
          <a:p>
            <a:pPr marL="342900" marR="0" lvl="0" indent="-342900" algn="just">
              <a:lnSpc>
                <a:spcPct val="150000"/>
              </a:lnSpc>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The American Concrete Institute (ACI 318-14). </a:t>
            </a:r>
          </a:p>
          <a:p>
            <a:endParaRPr lang="en-US" dirty="0"/>
          </a:p>
        </p:txBody>
      </p:sp>
    </p:spTree>
    <p:extLst>
      <p:ext uri="{BB962C8B-B14F-4D97-AF65-F5344CB8AC3E}">
        <p14:creationId xmlns:p14="http://schemas.microsoft.com/office/powerpoint/2010/main" val="1171317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232B3-8FF8-4F98-A4D2-6F9BE0FAADAA}"/>
              </a:ext>
            </a:extLst>
          </p:cNvPr>
          <p:cNvSpPr>
            <a:spLocks noGrp="1"/>
          </p:cNvSpPr>
          <p:nvPr>
            <p:ph type="title"/>
          </p:nvPr>
        </p:nvSpPr>
        <p:spPr/>
        <p:txBody>
          <a:bodyPr/>
          <a:lstStyle/>
          <a:p>
            <a:r>
              <a:rPr lang="en-GB" dirty="0"/>
              <a:t>Materials </a:t>
            </a:r>
            <a:br>
              <a:rPr lang="en-GB" dirty="0"/>
            </a:br>
            <a:endParaRPr lang="en-US"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1895F7F6-BB31-47AA-B8EB-DC3D57E58864}"/>
                  </a:ext>
                </a:extLst>
              </p:cNvPr>
              <p:cNvSpPr>
                <a:spLocks noGrp="1"/>
              </p:cNvSpPr>
              <p:nvPr>
                <p:ph idx="1"/>
              </p:nvPr>
            </p:nvSpPr>
            <p:spPr>
              <a:xfrm>
                <a:off x="1614196" y="1380931"/>
                <a:ext cx="9890416" cy="5281125"/>
              </a:xfrm>
            </p:spPr>
            <p:txBody>
              <a:bodyPr>
                <a:normAutofit fontScale="25000" lnSpcReduction="20000"/>
              </a:bodyPr>
              <a:lstStyle/>
              <a:p>
                <a:pPr marL="0" indent="0">
                  <a:lnSpc>
                    <a:spcPct val="150000"/>
                  </a:lnSpc>
                  <a:buNone/>
                </a:pPr>
                <a:r>
                  <a:rPr lang="en-GB" sz="6400" b="1" dirty="0">
                    <a:solidFill>
                      <a:schemeClr val="tx1"/>
                    </a:solidFill>
                    <a:latin typeface="Times New Roman" panose="02020603050405020304" pitchFamily="18" charset="0"/>
                    <a:cs typeface="Times New Roman" panose="02020603050405020304" pitchFamily="18" charset="0"/>
                  </a:rPr>
                  <a:t>Structural elements:</a:t>
                </a:r>
              </a:p>
              <a:p>
                <a:pPr marL="457200" indent="-457200">
                  <a:lnSpc>
                    <a:spcPct val="150000"/>
                  </a:lnSpc>
                  <a:buAutoNum type="arabicPeriod"/>
                </a:pPr>
                <a:r>
                  <a:rPr lang="en-GB" sz="6400" b="1" dirty="0">
                    <a:solidFill>
                      <a:schemeClr val="tx1"/>
                    </a:solidFill>
                    <a:latin typeface="Times New Roman" panose="02020603050405020304" pitchFamily="18" charset="0"/>
                    <a:cs typeface="Times New Roman" panose="02020603050405020304" pitchFamily="18" charset="0"/>
                  </a:rPr>
                  <a:t>Concrete with </a:t>
                </a:r>
                <a14:m>
                  <m:oMath xmlns:m="http://schemas.openxmlformats.org/officeDocument/2006/math">
                    <m:sSubSup>
                      <m:sSubSupPr>
                        <m:ctrlPr>
                          <a:rPr lang="en-US" sz="6400" b="1" i="1" smtClean="0">
                            <a:solidFill>
                              <a:schemeClr val="tx1"/>
                            </a:solidFill>
                            <a:effectLst/>
                            <a:latin typeface="Cambria Math" panose="02040503050406030204" pitchFamily="18" charset="0"/>
                          </a:rPr>
                        </m:ctrlPr>
                      </m:sSubSupPr>
                      <m:e>
                        <m:r>
                          <a:rPr lang="en-US" sz="6400" b="1" i="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𝐟</m:t>
                        </m:r>
                      </m:e>
                      <m:sub>
                        <m:r>
                          <a:rPr lang="en-US" sz="6400" b="1" i="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𝐜</m:t>
                        </m:r>
                      </m:sub>
                      <m:sup>
                        <m:r>
                          <a:rPr lang="en-US" sz="6400" b="1" i="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sup>
                    </m:sSubSup>
                    <m:r>
                      <a:rPr lang="en-US" sz="6400" b="1" i="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6400" b="1" i="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𝟐𝟒</m:t>
                    </m:r>
                    <m:r>
                      <a:rPr lang="en-US" sz="6400" b="1" i="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6400" b="1" i="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𝐌𝐩𝐚</m:t>
                    </m:r>
                    <m:r>
                      <a:rPr lang="en-GB" sz="6400" b="1" i="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oMath>
                </a14:m>
                <a:r>
                  <a:rPr lang="en-GB" sz="6400" b="1" dirty="0">
                    <a:solidFill>
                      <a:schemeClr val="tx1"/>
                    </a:solidFill>
                    <a:latin typeface="Times New Roman" panose="02020603050405020304" pitchFamily="18" charset="0"/>
                    <a:cs typeface="Times New Roman" panose="02020603050405020304" pitchFamily="18" charset="0"/>
                  </a:rPr>
                  <a:t>(beams and slabs) </a:t>
                </a:r>
                <a14:m>
                  <m:oMath xmlns:m="http://schemas.openxmlformats.org/officeDocument/2006/math">
                    <m:sSubSup>
                      <m:sSubSupPr>
                        <m:ctrlPr>
                          <a:rPr lang="en-US" sz="6400" b="1" i="1">
                            <a:solidFill>
                              <a:schemeClr val="tx1"/>
                            </a:solidFill>
                            <a:latin typeface="Cambria Math" panose="02040503050406030204" pitchFamily="18" charset="0"/>
                          </a:rPr>
                        </m:ctrlPr>
                      </m:sSubSupPr>
                      <m:e>
                        <m:r>
                          <a:rPr lang="en-US" sz="6400" b="1" i="0" smtClean="0">
                            <a:solidFill>
                              <a:schemeClr val="tx1"/>
                            </a:solidFill>
                            <a:latin typeface="Cambria Math" panose="02040503050406030204" pitchFamily="18" charset="0"/>
                          </a:rPr>
                          <m:t>𝐟</m:t>
                        </m:r>
                      </m:e>
                      <m:sub>
                        <m:r>
                          <a:rPr lang="en-US" sz="6400" b="1" i="0" smtClean="0">
                            <a:solidFill>
                              <a:schemeClr val="tx1"/>
                            </a:solidFill>
                            <a:latin typeface="Cambria Math" panose="02040503050406030204" pitchFamily="18" charset="0"/>
                          </a:rPr>
                          <m:t>𝐜</m:t>
                        </m:r>
                      </m:sub>
                      <m:sup>
                        <m:r>
                          <a:rPr lang="en-US" sz="6400" b="1" i="0" smtClean="0">
                            <a:solidFill>
                              <a:schemeClr val="tx1"/>
                            </a:solidFill>
                            <a:latin typeface="Cambria Math" panose="02040503050406030204" pitchFamily="18" charset="0"/>
                          </a:rPr>
                          <m:t>′</m:t>
                        </m:r>
                      </m:sup>
                    </m:sSubSup>
                    <m:r>
                      <a:rPr lang="en-US" sz="6400" b="1" i="0" smtClean="0">
                        <a:solidFill>
                          <a:schemeClr val="tx1"/>
                        </a:solidFill>
                        <a:latin typeface="Cambria Math" panose="02040503050406030204" pitchFamily="18" charset="0"/>
                      </a:rPr>
                      <m:t>=</m:t>
                    </m:r>
                    <m:r>
                      <a:rPr lang="en-US" sz="6400" b="1" i="0" smtClean="0">
                        <a:solidFill>
                          <a:schemeClr val="tx1"/>
                        </a:solidFill>
                        <a:latin typeface="Cambria Math" panose="02040503050406030204" pitchFamily="18" charset="0"/>
                      </a:rPr>
                      <m:t>𝟐𝟖</m:t>
                    </m:r>
                    <m:r>
                      <a:rPr lang="en-US" sz="6400" b="1" i="0" smtClean="0">
                        <a:solidFill>
                          <a:schemeClr val="tx1"/>
                        </a:solidFill>
                        <a:latin typeface="Cambria Math" panose="02040503050406030204" pitchFamily="18" charset="0"/>
                      </a:rPr>
                      <m:t> </m:t>
                    </m:r>
                    <m:r>
                      <a:rPr lang="en-US" sz="6400" b="1" i="0" smtClean="0">
                        <a:solidFill>
                          <a:schemeClr val="tx1"/>
                        </a:solidFill>
                        <a:latin typeface="Cambria Math" panose="02040503050406030204" pitchFamily="18" charset="0"/>
                      </a:rPr>
                      <m:t>𝐌𝐩𝐚</m:t>
                    </m:r>
                  </m:oMath>
                </a14:m>
                <a:r>
                  <a:rPr lang="en-US" sz="6400" b="1" dirty="0">
                    <a:solidFill>
                      <a:schemeClr val="tx1"/>
                    </a:solidFill>
                    <a:latin typeface="Times New Roman" panose="02020603050405020304" pitchFamily="18" charset="0"/>
                    <a:cs typeface="Times New Roman" panose="02020603050405020304" pitchFamily="18" charset="0"/>
                  </a:rPr>
                  <a:t> (columns and walls) </a:t>
                </a:r>
                <a:r>
                  <a:rPr lang="en-GB" sz="6400" b="1" dirty="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6400" b="1" i="1">
                            <a:solidFill>
                              <a:schemeClr val="tx1"/>
                            </a:solidFill>
                            <a:latin typeface="Cambria Math" panose="02040503050406030204" pitchFamily="18" charset="0"/>
                          </a:rPr>
                        </m:ctrlPr>
                      </m:sSubPr>
                      <m:e>
                        <m:r>
                          <a:rPr lang="en-US" sz="6400" b="1" i="0" smtClean="0">
                            <a:solidFill>
                              <a:schemeClr val="tx1"/>
                            </a:solidFill>
                            <a:latin typeface="Cambria Math" panose="02040503050406030204" pitchFamily="18" charset="0"/>
                          </a:rPr>
                          <m:t>𝐄</m:t>
                        </m:r>
                      </m:e>
                      <m:sub>
                        <m:r>
                          <a:rPr lang="en-US" sz="6400" b="1" i="0" smtClean="0">
                            <a:solidFill>
                              <a:schemeClr val="tx1"/>
                            </a:solidFill>
                            <a:latin typeface="Cambria Math" panose="02040503050406030204" pitchFamily="18" charset="0"/>
                          </a:rPr>
                          <m:t>𝐜</m:t>
                        </m:r>
                      </m:sub>
                    </m:sSub>
                    <m:r>
                      <a:rPr lang="en-US" sz="6400" b="1" i="0" smtClean="0">
                        <a:solidFill>
                          <a:schemeClr val="tx1"/>
                        </a:solidFill>
                        <a:latin typeface="Cambria Math" panose="02040503050406030204" pitchFamily="18" charset="0"/>
                      </a:rPr>
                      <m:t>=</m:t>
                    </m:r>
                    <m:r>
                      <a:rPr lang="en-GB" sz="6400" b="1" i="0" smtClean="0">
                        <a:solidFill>
                          <a:schemeClr val="tx1"/>
                        </a:solidFill>
                        <a:latin typeface="Cambria Math" panose="02040503050406030204" pitchFamily="18" charset="0"/>
                      </a:rPr>
                      <m:t>𝟐𝟑𝟎𝟐𝟓</m:t>
                    </m:r>
                    <m:r>
                      <a:rPr lang="en-GB" sz="6400" b="1" i="0" smtClean="0">
                        <a:solidFill>
                          <a:schemeClr val="tx1"/>
                        </a:solidFill>
                        <a:latin typeface="Cambria Math" panose="02040503050406030204" pitchFamily="18" charset="0"/>
                      </a:rPr>
                      <m:t>.</m:t>
                    </m:r>
                    <m:r>
                      <a:rPr lang="en-GB" sz="6400" b="1" i="0" smtClean="0">
                        <a:solidFill>
                          <a:schemeClr val="tx1"/>
                        </a:solidFill>
                        <a:latin typeface="Cambria Math" panose="02040503050406030204" pitchFamily="18" charset="0"/>
                      </a:rPr>
                      <m:t>𝟐𝐌𝐩𝐚</m:t>
                    </m:r>
                    <m:r>
                      <a:rPr lang="en-GB" sz="6400" b="1" i="0" smtClean="0">
                        <a:solidFill>
                          <a:schemeClr val="tx1"/>
                        </a:solidFill>
                        <a:latin typeface="Cambria Math" panose="02040503050406030204" pitchFamily="18" charset="0"/>
                      </a:rPr>
                      <m:t> </m:t>
                    </m:r>
                    <m:d>
                      <m:dPr>
                        <m:ctrlPr>
                          <a:rPr lang="en-GB" sz="6400" b="1" i="1" smtClean="0">
                            <a:solidFill>
                              <a:schemeClr val="tx1"/>
                            </a:solidFill>
                            <a:latin typeface="Cambria Math" panose="02040503050406030204" pitchFamily="18" charset="0"/>
                          </a:rPr>
                        </m:ctrlPr>
                      </m:dPr>
                      <m:e>
                        <m:r>
                          <a:rPr lang="en-GB" sz="6400" b="1" i="0" smtClean="0">
                            <a:solidFill>
                              <a:schemeClr val="tx1"/>
                            </a:solidFill>
                            <a:latin typeface="Cambria Math" panose="02040503050406030204" pitchFamily="18" charset="0"/>
                          </a:rPr>
                          <m:t>𝐛𝐞𝐚𝐦𝐬</m:t>
                        </m:r>
                        <m:r>
                          <a:rPr lang="en-GB" sz="6400" b="1" i="0" smtClean="0">
                            <a:solidFill>
                              <a:schemeClr val="tx1"/>
                            </a:solidFill>
                            <a:latin typeface="Cambria Math" panose="02040503050406030204" pitchFamily="18" charset="0"/>
                          </a:rPr>
                          <m:t> </m:t>
                        </m:r>
                        <m:r>
                          <a:rPr lang="en-GB" sz="6400" b="1" i="0" smtClean="0">
                            <a:solidFill>
                              <a:schemeClr val="tx1"/>
                            </a:solidFill>
                            <a:latin typeface="Cambria Math" panose="02040503050406030204" pitchFamily="18" charset="0"/>
                          </a:rPr>
                          <m:t>𝐚𝐧𝐝</m:t>
                        </m:r>
                        <m:r>
                          <a:rPr lang="en-GB" sz="6400" b="1" i="0" smtClean="0">
                            <a:solidFill>
                              <a:schemeClr val="tx1"/>
                            </a:solidFill>
                            <a:latin typeface="Cambria Math" panose="02040503050406030204" pitchFamily="18" charset="0"/>
                          </a:rPr>
                          <m:t> </m:t>
                        </m:r>
                        <m:r>
                          <a:rPr lang="en-GB" sz="6400" b="1" i="0" smtClean="0">
                            <a:solidFill>
                              <a:schemeClr val="tx1"/>
                            </a:solidFill>
                            <a:latin typeface="Cambria Math" panose="02040503050406030204" pitchFamily="18" charset="0"/>
                          </a:rPr>
                          <m:t>𝐬𝐥𝐚𝐛𝐬</m:t>
                        </m:r>
                      </m:e>
                    </m:d>
                    <m:r>
                      <a:rPr lang="en-GB" sz="6400" b="1" i="0" smtClean="0">
                        <a:solidFill>
                          <a:schemeClr val="tx1"/>
                        </a:solidFill>
                        <a:latin typeface="Cambria Math" panose="02040503050406030204" pitchFamily="18" charset="0"/>
                      </a:rPr>
                      <m:t>,</m:t>
                    </m:r>
                    <m:sSub>
                      <m:sSubPr>
                        <m:ctrlPr>
                          <a:rPr lang="en-US" sz="6400" b="1" i="1">
                            <a:solidFill>
                              <a:schemeClr val="tx1"/>
                            </a:solidFill>
                            <a:latin typeface="Cambria Math" panose="02040503050406030204" pitchFamily="18" charset="0"/>
                          </a:rPr>
                        </m:ctrlPr>
                      </m:sSubPr>
                      <m:e>
                        <m:r>
                          <a:rPr lang="en-US" sz="6400" b="1" i="0" smtClean="0">
                            <a:solidFill>
                              <a:schemeClr val="tx1"/>
                            </a:solidFill>
                            <a:latin typeface="Cambria Math" panose="02040503050406030204" pitchFamily="18" charset="0"/>
                          </a:rPr>
                          <m:t>𝐄</m:t>
                        </m:r>
                      </m:e>
                      <m:sub>
                        <m:r>
                          <a:rPr lang="en-US" sz="6400" b="1" i="0" smtClean="0">
                            <a:solidFill>
                              <a:schemeClr val="tx1"/>
                            </a:solidFill>
                            <a:latin typeface="Cambria Math" panose="02040503050406030204" pitchFamily="18" charset="0"/>
                          </a:rPr>
                          <m:t>𝐜</m:t>
                        </m:r>
                      </m:sub>
                    </m:sSub>
                    <m:r>
                      <a:rPr lang="en-US" sz="6400" b="1" i="0" smtClean="0">
                        <a:solidFill>
                          <a:schemeClr val="tx1"/>
                        </a:solidFill>
                        <a:latin typeface="Cambria Math" panose="02040503050406030204" pitchFamily="18" charset="0"/>
                      </a:rPr>
                      <m:t>=</m:t>
                    </m:r>
                    <m:r>
                      <a:rPr lang="en-US" sz="6400" b="1" i="0" smtClean="0">
                        <a:solidFill>
                          <a:schemeClr val="tx1"/>
                        </a:solidFill>
                        <a:latin typeface="Cambria Math" panose="02040503050406030204" pitchFamily="18" charset="0"/>
                      </a:rPr>
                      <m:t>𝟐𝟒𝟖𝟕𝟎</m:t>
                    </m:r>
                    <m:r>
                      <a:rPr lang="en-US" sz="6400" b="1" i="0" smtClean="0">
                        <a:solidFill>
                          <a:schemeClr val="tx1"/>
                        </a:solidFill>
                        <a:latin typeface="Cambria Math" panose="02040503050406030204" pitchFamily="18" charset="0"/>
                      </a:rPr>
                      <m:t>.</m:t>
                    </m:r>
                    <m:r>
                      <a:rPr lang="en-US" sz="6400" b="1" i="0" smtClean="0">
                        <a:solidFill>
                          <a:schemeClr val="tx1"/>
                        </a:solidFill>
                        <a:latin typeface="Cambria Math" panose="02040503050406030204" pitchFamily="18" charset="0"/>
                      </a:rPr>
                      <m:t>𝟎𝟔</m:t>
                    </m:r>
                    <m:r>
                      <a:rPr lang="en-US" sz="6400" b="1" i="0" smtClean="0">
                        <a:solidFill>
                          <a:schemeClr val="tx1"/>
                        </a:solidFill>
                        <a:latin typeface="Cambria Math" panose="02040503050406030204" pitchFamily="18" charset="0"/>
                      </a:rPr>
                      <m:t> </m:t>
                    </m:r>
                    <m:r>
                      <a:rPr lang="en-US" sz="6400" b="1" i="0" smtClean="0">
                        <a:solidFill>
                          <a:schemeClr val="tx1"/>
                        </a:solidFill>
                        <a:latin typeface="Cambria Math" panose="02040503050406030204" pitchFamily="18" charset="0"/>
                      </a:rPr>
                      <m:t>𝐌𝐩𝐚</m:t>
                    </m:r>
                    <m:r>
                      <a:rPr lang="en-GB" sz="6400" b="1" i="0" smtClean="0">
                        <a:solidFill>
                          <a:schemeClr val="tx1"/>
                        </a:solidFill>
                        <a:latin typeface="Cambria Math" panose="02040503050406030204" pitchFamily="18" charset="0"/>
                      </a:rPr>
                      <m:t> </m:t>
                    </m:r>
                    <m:d>
                      <m:dPr>
                        <m:ctrlPr>
                          <a:rPr lang="en-GB" sz="6400" b="1" i="1" smtClean="0">
                            <a:solidFill>
                              <a:schemeClr val="tx1"/>
                            </a:solidFill>
                            <a:latin typeface="Cambria Math" panose="02040503050406030204" pitchFamily="18" charset="0"/>
                          </a:rPr>
                        </m:ctrlPr>
                      </m:dPr>
                      <m:e>
                        <m:r>
                          <a:rPr lang="en-GB" sz="6400" b="1" i="0" smtClean="0">
                            <a:solidFill>
                              <a:schemeClr val="tx1"/>
                            </a:solidFill>
                            <a:latin typeface="Cambria Math" panose="02040503050406030204" pitchFamily="18" charset="0"/>
                          </a:rPr>
                          <m:t>𝐜𝐨𝐥𝐮𝐦𝐧𝐬</m:t>
                        </m:r>
                        <m:r>
                          <a:rPr lang="en-GB" sz="6400" b="1" i="0" smtClean="0">
                            <a:solidFill>
                              <a:schemeClr val="tx1"/>
                            </a:solidFill>
                            <a:latin typeface="Cambria Math" panose="02040503050406030204" pitchFamily="18" charset="0"/>
                          </a:rPr>
                          <m:t> </m:t>
                        </m:r>
                        <m:r>
                          <a:rPr lang="en-GB" sz="6400" b="1" i="0" smtClean="0">
                            <a:solidFill>
                              <a:schemeClr val="tx1"/>
                            </a:solidFill>
                            <a:latin typeface="Cambria Math" panose="02040503050406030204" pitchFamily="18" charset="0"/>
                          </a:rPr>
                          <m:t>𝐚𝐧𝐝</m:t>
                        </m:r>
                        <m:r>
                          <a:rPr lang="en-GB" sz="6400" b="1" i="0" smtClean="0">
                            <a:solidFill>
                              <a:schemeClr val="tx1"/>
                            </a:solidFill>
                            <a:latin typeface="Cambria Math" panose="02040503050406030204" pitchFamily="18" charset="0"/>
                          </a:rPr>
                          <m:t> </m:t>
                        </m:r>
                        <m:r>
                          <a:rPr lang="en-GB" sz="6400" b="1" i="0" smtClean="0">
                            <a:solidFill>
                              <a:schemeClr val="tx1"/>
                            </a:solidFill>
                            <a:latin typeface="Cambria Math" panose="02040503050406030204" pitchFamily="18" charset="0"/>
                          </a:rPr>
                          <m:t>𝐰𝐚𝐥𝐥𝐬</m:t>
                        </m:r>
                      </m:e>
                    </m:d>
                  </m:oMath>
                </a14:m>
                <a:r>
                  <a:rPr lang="en-GB" sz="6400" b="1" dirty="0">
                    <a:solidFill>
                      <a:schemeClr val="tx1"/>
                    </a:solidFill>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sz="6400" b="1" i="1">
                            <a:solidFill>
                              <a:schemeClr val="tx1"/>
                            </a:solidFill>
                            <a:latin typeface="Cambria Math" panose="02040503050406030204" pitchFamily="18" charset="0"/>
                          </a:rPr>
                        </m:ctrlPr>
                      </m:sSubPr>
                      <m:e>
                        <m:r>
                          <a:rPr lang="en-US" sz="6400" b="1" i="0" smtClean="0">
                            <a:solidFill>
                              <a:schemeClr val="tx1"/>
                            </a:solidFill>
                            <a:latin typeface="Cambria Math" panose="02040503050406030204" pitchFamily="18" charset="0"/>
                          </a:rPr>
                          <m:t>𝐟</m:t>
                        </m:r>
                      </m:e>
                      <m:sub>
                        <m:r>
                          <a:rPr lang="en-US" sz="6400" b="1" i="0" smtClean="0">
                            <a:solidFill>
                              <a:schemeClr val="tx1"/>
                            </a:solidFill>
                            <a:latin typeface="Cambria Math" panose="02040503050406030204" pitchFamily="18" charset="0"/>
                          </a:rPr>
                          <m:t>𝐫</m:t>
                        </m:r>
                      </m:sub>
                    </m:sSub>
                    <m:r>
                      <a:rPr lang="en-US" sz="6400" b="1" i="0" smtClean="0">
                        <a:solidFill>
                          <a:schemeClr val="tx1"/>
                        </a:solidFill>
                        <a:latin typeface="Cambria Math" panose="02040503050406030204" pitchFamily="18" charset="0"/>
                      </a:rPr>
                      <m:t>=</m:t>
                    </m:r>
                  </m:oMath>
                </a14:m>
                <a:r>
                  <a:rPr lang="en-GB" sz="6400" b="1" dirty="0">
                    <a:solidFill>
                      <a:schemeClr val="tx1"/>
                    </a:solidFill>
                    <a:latin typeface="Times New Roman" panose="02020603050405020304" pitchFamily="18" charset="0"/>
                    <a:cs typeface="Times New Roman" panose="02020603050405020304" pitchFamily="18" charset="0"/>
                  </a:rPr>
                  <a:t>3.04Mpa (beams and slabs) </a:t>
                </a:r>
                <a14:m>
                  <m:oMath xmlns:m="http://schemas.openxmlformats.org/officeDocument/2006/math">
                    <m:sSub>
                      <m:sSubPr>
                        <m:ctrlPr>
                          <a:rPr lang="en-US" sz="6400" b="1" i="1">
                            <a:solidFill>
                              <a:schemeClr val="tx1"/>
                            </a:solidFill>
                            <a:latin typeface="Cambria Math" panose="02040503050406030204" pitchFamily="18" charset="0"/>
                          </a:rPr>
                        </m:ctrlPr>
                      </m:sSubPr>
                      <m:e>
                        <m:r>
                          <a:rPr lang="en-US" sz="6400" b="1" i="0" smtClean="0">
                            <a:solidFill>
                              <a:schemeClr val="tx1"/>
                            </a:solidFill>
                            <a:latin typeface="Cambria Math" panose="02040503050406030204" pitchFamily="18" charset="0"/>
                          </a:rPr>
                          <m:t>𝐟</m:t>
                        </m:r>
                      </m:e>
                      <m:sub>
                        <m:r>
                          <a:rPr lang="en-US" sz="6400" b="1" i="0" smtClean="0">
                            <a:solidFill>
                              <a:schemeClr val="tx1"/>
                            </a:solidFill>
                            <a:latin typeface="Cambria Math" panose="02040503050406030204" pitchFamily="18" charset="0"/>
                          </a:rPr>
                          <m:t>𝐫</m:t>
                        </m:r>
                      </m:sub>
                    </m:sSub>
                    <m:r>
                      <a:rPr lang="en-US" sz="6400" b="1" i="0" smtClean="0">
                        <a:solidFill>
                          <a:schemeClr val="tx1"/>
                        </a:solidFill>
                        <a:latin typeface="Cambria Math" panose="02040503050406030204" pitchFamily="18" charset="0"/>
                      </a:rPr>
                      <m:t>=</m:t>
                    </m:r>
                  </m:oMath>
                </a14:m>
                <a:r>
                  <a:rPr lang="en-GB" sz="6400" b="1" dirty="0">
                    <a:solidFill>
                      <a:schemeClr val="tx1"/>
                    </a:solidFill>
                    <a:latin typeface="Times New Roman" panose="02020603050405020304" pitchFamily="18" charset="0"/>
                    <a:cs typeface="Times New Roman" panose="02020603050405020304" pitchFamily="18" charset="0"/>
                  </a:rPr>
                  <a:t>3.28Mpa (columns and walls) also, poisons ratio= 0.2 and </a:t>
                </a:r>
                <a14:m>
                  <m:oMath xmlns:m="http://schemas.openxmlformats.org/officeDocument/2006/math">
                    <m:sSub>
                      <m:sSubPr>
                        <m:ctrlPr>
                          <a:rPr lang="en-US" sz="6400" b="1" i="1">
                            <a:solidFill>
                              <a:schemeClr val="tx1"/>
                            </a:solidFill>
                            <a:latin typeface="Cambria Math" panose="02040503050406030204" pitchFamily="18" charset="0"/>
                          </a:rPr>
                        </m:ctrlPr>
                      </m:sSubPr>
                      <m:e>
                        <m:r>
                          <a:rPr lang="en-US" sz="6400" b="1" i="0" smtClean="0">
                            <a:solidFill>
                              <a:schemeClr val="tx1"/>
                            </a:solidFill>
                            <a:latin typeface="Cambria Math" panose="02040503050406030204" pitchFamily="18" charset="0"/>
                          </a:rPr>
                          <m:t>𝐟</m:t>
                        </m:r>
                      </m:e>
                      <m:sub>
                        <m:r>
                          <a:rPr lang="en-US" sz="6400" b="1" i="0" smtClean="0">
                            <a:solidFill>
                              <a:schemeClr val="tx1"/>
                            </a:solidFill>
                            <a:latin typeface="Cambria Math" panose="02040503050406030204" pitchFamily="18" charset="0"/>
                          </a:rPr>
                          <m:t>𝐭</m:t>
                        </m:r>
                      </m:sub>
                    </m:sSub>
                    <m:r>
                      <a:rPr lang="en-US" sz="6400" b="1" i="0" smtClean="0">
                        <a:solidFill>
                          <a:schemeClr val="tx1"/>
                        </a:solidFill>
                        <a:latin typeface="Cambria Math" panose="02040503050406030204" pitchFamily="18" charset="0"/>
                      </a:rPr>
                      <m:t>=</m:t>
                    </m:r>
                  </m:oMath>
                </a14:m>
                <a:r>
                  <a:rPr lang="en-GB" sz="6400" b="1" dirty="0">
                    <a:solidFill>
                      <a:schemeClr val="tx1"/>
                    </a:solidFill>
                    <a:latin typeface="Times New Roman" panose="02020603050405020304" pitchFamily="18" charset="0"/>
                    <a:cs typeface="Times New Roman" panose="02020603050405020304" pitchFamily="18" charset="0"/>
                  </a:rPr>
                  <a:t>1.63Mpa (beams and slabs) </a:t>
                </a:r>
                <a14:m>
                  <m:oMath xmlns:m="http://schemas.openxmlformats.org/officeDocument/2006/math">
                    <m:sSub>
                      <m:sSubPr>
                        <m:ctrlPr>
                          <a:rPr lang="en-US" sz="6400" b="1" i="1">
                            <a:solidFill>
                              <a:schemeClr val="tx1"/>
                            </a:solidFill>
                            <a:latin typeface="Cambria Math" panose="02040503050406030204" pitchFamily="18" charset="0"/>
                          </a:rPr>
                        </m:ctrlPr>
                      </m:sSubPr>
                      <m:e>
                        <m:r>
                          <a:rPr lang="en-US" sz="6400" b="1" i="0" smtClean="0">
                            <a:solidFill>
                              <a:schemeClr val="tx1"/>
                            </a:solidFill>
                            <a:latin typeface="Cambria Math" panose="02040503050406030204" pitchFamily="18" charset="0"/>
                          </a:rPr>
                          <m:t>𝐟</m:t>
                        </m:r>
                      </m:e>
                      <m:sub>
                        <m:r>
                          <a:rPr lang="en-US" sz="6400" b="1" i="0" smtClean="0">
                            <a:solidFill>
                              <a:schemeClr val="tx1"/>
                            </a:solidFill>
                            <a:latin typeface="Cambria Math" panose="02040503050406030204" pitchFamily="18" charset="0"/>
                          </a:rPr>
                          <m:t>𝐭</m:t>
                        </m:r>
                      </m:sub>
                    </m:sSub>
                    <m:r>
                      <a:rPr lang="en-US" sz="6400" b="1" i="0" smtClean="0">
                        <a:solidFill>
                          <a:schemeClr val="tx1"/>
                        </a:solidFill>
                        <a:latin typeface="Cambria Math" panose="02040503050406030204" pitchFamily="18" charset="0"/>
                      </a:rPr>
                      <m:t>=</m:t>
                    </m:r>
                  </m:oMath>
                </a14:m>
                <a:r>
                  <a:rPr lang="en-GB" sz="6400" b="1" dirty="0">
                    <a:solidFill>
                      <a:schemeClr val="tx1"/>
                    </a:solidFill>
                    <a:latin typeface="Times New Roman" panose="02020603050405020304" pitchFamily="18" charset="0"/>
                    <a:cs typeface="Times New Roman" panose="02020603050405020304" pitchFamily="18" charset="0"/>
                  </a:rPr>
                  <a:t>1.76 Mpa (columns and walls).</a:t>
                </a:r>
              </a:p>
              <a:p>
                <a:pPr marL="457200" indent="-457200">
                  <a:lnSpc>
                    <a:spcPct val="150000"/>
                  </a:lnSpc>
                  <a:buAutoNum type="arabicPeriod"/>
                </a:pPr>
                <a:r>
                  <a:rPr lang="en-GB" sz="6400" b="1" dirty="0">
                    <a:solidFill>
                      <a:schemeClr val="tx1"/>
                    </a:solidFill>
                    <a:latin typeface="Times New Roman" panose="02020603050405020304" pitchFamily="18" charset="0"/>
                    <a:cs typeface="Times New Roman" panose="02020603050405020304" pitchFamily="18" charset="0"/>
                  </a:rPr>
                  <a:t>Steel with </a:t>
                </a:r>
                <a14:m>
                  <m:oMath xmlns:m="http://schemas.openxmlformats.org/officeDocument/2006/math">
                    <m:sSub>
                      <m:sSubPr>
                        <m:ctrlPr>
                          <a:rPr lang="en-US" sz="6400" b="1" i="1" smtClean="0">
                            <a:solidFill>
                              <a:schemeClr val="tx1"/>
                            </a:solidFill>
                            <a:effectLst/>
                            <a:latin typeface="Cambria Math" panose="02040503050406030204" pitchFamily="18" charset="0"/>
                          </a:rPr>
                        </m:ctrlPr>
                      </m:sSubPr>
                      <m:e>
                        <m:r>
                          <a:rPr lang="en-US" sz="6400" b="1" i="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𝐟</m:t>
                        </m:r>
                      </m:e>
                      <m:sub>
                        <m:r>
                          <a:rPr lang="en-US" sz="6400" b="1" i="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𝐲</m:t>
                        </m:r>
                      </m:sub>
                    </m:sSub>
                    <m:r>
                      <a:rPr lang="en-US" sz="6400" b="1" i="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6400" b="1" i="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𝟒𝟐𝟎</m:t>
                    </m:r>
                    <m:r>
                      <a:rPr lang="en-US" sz="6400" b="1" i="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6400" b="1" i="0"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𝐌𝐩𝐚</m:t>
                    </m:r>
                  </m:oMath>
                </a14:m>
                <a:r>
                  <a:rPr lang="en-GB" sz="6400" b="1" dirty="0">
                    <a:solidFill>
                      <a:schemeClr val="tx1"/>
                    </a:solidFill>
                    <a:latin typeface="Times New Roman" panose="02020603050405020304" pitchFamily="18" charset="0"/>
                    <a:cs typeface="Times New Roman" panose="02020603050405020304" pitchFamily="18" charset="0"/>
                  </a:rPr>
                  <a:t> , </a:t>
                </a:r>
                <a14:m>
                  <m:oMath xmlns:m="http://schemas.openxmlformats.org/officeDocument/2006/math">
                    <m:sSub>
                      <m:sSubPr>
                        <m:ctrlPr>
                          <a:rPr lang="en-US" sz="6400" b="1" i="1">
                            <a:solidFill>
                              <a:schemeClr val="tx1"/>
                            </a:solidFill>
                            <a:latin typeface="Cambria Math" panose="02040503050406030204" pitchFamily="18" charset="0"/>
                          </a:rPr>
                        </m:ctrlPr>
                      </m:sSubPr>
                      <m:e>
                        <m:r>
                          <a:rPr lang="en-US" sz="6400" b="1" i="0" smtClean="0">
                            <a:solidFill>
                              <a:schemeClr val="tx1"/>
                            </a:solidFill>
                            <a:latin typeface="Cambria Math" panose="02040503050406030204" pitchFamily="18" charset="0"/>
                          </a:rPr>
                          <m:t>𝐟</m:t>
                        </m:r>
                      </m:e>
                      <m:sub>
                        <m:r>
                          <a:rPr lang="en-US" sz="6400" b="1" i="0" smtClean="0">
                            <a:solidFill>
                              <a:schemeClr val="tx1"/>
                            </a:solidFill>
                            <a:latin typeface="Cambria Math" panose="02040503050406030204" pitchFamily="18" charset="0"/>
                          </a:rPr>
                          <m:t>𝐮</m:t>
                        </m:r>
                      </m:sub>
                    </m:sSub>
                  </m:oMath>
                </a14:m>
                <a:r>
                  <a:rPr lang="en-GB" sz="6400" b="1" dirty="0">
                    <a:solidFill>
                      <a:schemeClr val="tx1"/>
                    </a:solidFill>
                    <a:latin typeface="Times New Roman" panose="02020603050405020304" pitchFamily="18" charset="0"/>
                    <a:cs typeface="Times New Roman" panose="02020603050405020304" pitchFamily="18" charset="0"/>
                  </a:rPr>
                  <a:t>= 600Mpa and </a:t>
                </a:r>
                <a:r>
                  <a:rPr lang="en-US" sz="6400" b="1" dirty="0">
                    <a:solidFill>
                      <a:schemeClr val="tx1"/>
                    </a:solidFill>
                    <a:latin typeface="Times New Roman" panose="02020603050405020304" pitchFamily="18" charset="0"/>
                    <a:cs typeface="Times New Roman" panose="02020603050405020304" pitchFamily="18" charset="0"/>
                  </a:rPr>
                  <a:t>Ep= 200000Mpa.</a:t>
                </a:r>
              </a:p>
              <a:p>
                <a:pPr marL="0" indent="0">
                  <a:lnSpc>
                    <a:spcPct val="150000"/>
                  </a:lnSpc>
                  <a:buNone/>
                </a:pPr>
                <a:r>
                  <a:rPr lang="en-GB" sz="6400" b="1" dirty="0"/>
                  <a:t>Non-structural elements:</a:t>
                </a:r>
              </a:p>
              <a:p>
                <a:pPr>
                  <a:lnSpc>
                    <a:spcPct val="150000"/>
                  </a:lnSpc>
                  <a:buAutoNum type="arabicPeriod"/>
                </a:pPr>
                <a:r>
                  <a:rPr lang="en-US" sz="7200" b="1" dirty="0">
                    <a:effectLst/>
                    <a:latin typeface="Times New Roman" panose="02020603050405020304" pitchFamily="18" charset="0"/>
                    <a:ea typeface="Times New Roman" panose="02020603050405020304" pitchFamily="18" charset="0"/>
                    <a:cs typeface="Times New Roman" panose="02020603050405020304" pitchFamily="18" charset="0"/>
                  </a:rPr>
                  <a:t>Plastering </a:t>
                </a:r>
              </a:p>
              <a:p>
                <a:pPr>
                  <a:lnSpc>
                    <a:spcPct val="150000"/>
                  </a:lnSpc>
                  <a:buFont typeface="Wingdings 3" charset="2"/>
                  <a:buAutoNum type="arabicPeriod"/>
                </a:pPr>
                <a:r>
                  <a:rPr lang="en-US" sz="7200" b="1" dirty="0">
                    <a:effectLst/>
                    <a:latin typeface="Times New Roman" panose="02020603050405020304" pitchFamily="18" charset="0"/>
                    <a:ea typeface="Times New Roman" panose="02020603050405020304" pitchFamily="18" charset="0"/>
                    <a:cs typeface="Times New Roman" panose="02020603050405020304" pitchFamily="18" charset="0"/>
                  </a:rPr>
                  <a:t>Tiles </a:t>
                </a:r>
              </a:p>
              <a:p>
                <a:pPr>
                  <a:lnSpc>
                    <a:spcPct val="150000"/>
                  </a:lnSpc>
                  <a:buFont typeface="Wingdings 3" charset="2"/>
                  <a:buAutoNum type="arabicPeriod"/>
                </a:pPr>
                <a:r>
                  <a:rPr lang="en-US" sz="7200" b="1" dirty="0">
                    <a:effectLst/>
                    <a:latin typeface="Times New Roman" panose="02020603050405020304" pitchFamily="18" charset="0"/>
                    <a:ea typeface="Times New Roman" panose="02020603050405020304" pitchFamily="18" charset="0"/>
                    <a:cs typeface="Times New Roman" panose="02020603050405020304" pitchFamily="18" charset="0"/>
                  </a:rPr>
                  <a:t>Masonry stones </a:t>
                </a:r>
              </a:p>
              <a:p>
                <a:pPr>
                  <a:lnSpc>
                    <a:spcPct val="150000"/>
                  </a:lnSpc>
                  <a:buFont typeface="Wingdings 3" charset="2"/>
                  <a:buAutoNum type="arabicPeriod"/>
                </a:pPr>
                <a:r>
                  <a:rPr lang="en-US" sz="7200" b="1" dirty="0">
                    <a:effectLst/>
                    <a:latin typeface="Times New Roman" panose="02020603050405020304" pitchFamily="18" charset="0"/>
                    <a:ea typeface="Times New Roman" panose="02020603050405020304" pitchFamily="18" charset="0"/>
                    <a:cs typeface="Times New Roman" panose="02020603050405020304" pitchFamily="18" charset="0"/>
                  </a:rPr>
                  <a:t>Bricks</a:t>
                </a:r>
              </a:p>
              <a:p>
                <a:pPr>
                  <a:lnSpc>
                    <a:spcPct val="150000"/>
                  </a:lnSpc>
                  <a:buFont typeface="Wingdings 3" charset="2"/>
                  <a:buAutoNum type="arabicPeriod"/>
                </a:pPr>
                <a:r>
                  <a:rPr lang="en-US" sz="7200" b="1" dirty="0">
                    <a:effectLst/>
                    <a:latin typeface="Times New Roman" panose="02020603050405020304" pitchFamily="18" charset="0"/>
                    <a:ea typeface="Times New Roman" panose="02020603050405020304" pitchFamily="18" charset="0"/>
                    <a:cs typeface="Times New Roman" panose="02020603050405020304" pitchFamily="18" charset="0"/>
                  </a:rPr>
                  <a:t>Backfill </a:t>
                </a:r>
              </a:p>
              <a:p>
                <a:pPr marL="0" indent="0">
                  <a:lnSpc>
                    <a:spcPct val="150000"/>
                  </a:lnSpc>
                  <a:buNone/>
                </a:pPr>
                <a:endParaRPr lang="en-GB" b="1" dirty="0">
                  <a:solidFill>
                    <a:schemeClr val="tx1"/>
                  </a:solidFill>
                  <a:latin typeface="Times New Roman" panose="02020603050405020304" pitchFamily="18" charset="0"/>
                  <a:cs typeface="Times New Roman" panose="02020603050405020304" pitchFamily="18" charset="0"/>
                </a:endParaRPr>
              </a:p>
              <a:p>
                <a:pPr marL="457200" indent="-457200">
                  <a:lnSpc>
                    <a:spcPct val="150000"/>
                  </a:lnSpc>
                  <a:buAutoNum type="arabicPeriod"/>
                </a:pPr>
                <a:endParaRPr lang="en-GB" b="1" dirty="0">
                  <a:solidFill>
                    <a:schemeClr val="tx1"/>
                  </a:solidFill>
                  <a:latin typeface="Times New Roman" panose="02020603050405020304" pitchFamily="18" charset="0"/>
                  <a:cs typeface="Times New Roman" panose="02020603050405020304" pitchFamily="18" charset="0"/>
                </a:endParaRPr>
              </a:p>
              <a:p>
                <a:pPr marL="457200" indent="-457200">
                  <a:lnSpc>
                    <a:spcPct val="150000"/>
                  </a:lnSpc>
                  <a:buAutoNum type="arabicPeriod"/>
                </a:pPr>
                <a:endParaRPr lang="en-GB"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r>
                  <a:rPr lang="en-US" b="1" dirty="0">
                    <a:solidFill>
                      <a:schemeClr val="tx1"/>
                    </a:solidFill>
                    <a:latin typeface="Times New Roman" panose="02020603050405020304" pitchFamily="18" charset="0"/>
                    <a:cs typeface="Times New Roman" panose="02020603050405020304" pitchFamily="18" charset="0"/>
                  </a:rPr>
                  <a:t> </a:t>
                </a:r>
                <a:endParaRPr lang="en-GB" b="1" dirty="0">
                  <a:solidFill>
                    <a:schemeClr val="tx1"/>
                  </a:solidFill>
                  <a:latin typeface="Times New Roman" panose="02020603050405020304" pitchFamily="18" charset="0"/>
                  <a:cs typeface="Times New Roman" panose="02020603050405020304" pitchFamily="18" charset="0"/>
                </a:endParaRPr>
              </a:p>
              <a:p>
                <a:pPr marL="0" indent="0">
                  <a:lnSpc>
                    <a:spcPct val="150000"/>
                  </a:lnSpc>
                  <a:buNone/>
                </a:pPr>
                <a:endParaRPr lang="en-US" b="1" dirty="0">
                  <a:solidFill>
                    <a:schemeClr val="tx1"/>
                  </a:solidFill>
                  <a:latin typeface="Times New Roman" panose="02020603050405020304" pitchFamily="18" charset="0"/>
                  <a:cs typeface="Times New Roman" panose="02020603050405020304" pitchFamily="18" charset="0"/>
                </a:endParaRPr>
              </a:p>
            </p:txBody>
          </p:sp>
        </mc:Choice>
        <mc:Fallback>
          <p:sp>
            <p:nvSpPr>
              <p:cNvPr id="3" name="Content Placeholder 2">
                <a:extLst>
                  <a:ext uri="{FF2B5EF4-FFF2-40B4-BE49-F238E27FC236}">
                    <a16:creationId xmlns:a16="http://schemas.microsoft.com/office/drawing/2014/main" id="{1895F7F6-BB31-47AA-B8EB-DC3D57E58864}"/>
                  </a:ext>
                </a:extLst>
              </p:cNvPr>
              <p:cNvSpPr>
                <a:spLocks noGrp="1" noRot="1" noChangeAspect="1" noMove="1" noResize="1" noEditPoints="1" noAdjustHandles="1" noChangeArrowheads="1" noChangeShapeType="1" noTextEdit="1"/>
              </p:cNvSpPr>
              <p:nvPr>
                <p:ph idx="1"/>
              </p:nvPr>
            </p:nvSpPr>
            <p:spPr>
              <a:xfrm>
                <a:off x="1614196" y="1380931"/>
                <a:ext cx="9890416" cy="5281125"/>
              </a:xfrm>
              <a:blipFill>
                <a:blip r:embed="rId2"/>
                <a:stretch>
                  <a:fillRect l="-432"/>
                </a:stretch>
              </a:blipFill>
            </p:spPr>
            <p:txBody>
              <a:bodyPr/>
              <a:lstStyle/>
              <a:p>
                <a:r>
                  <a:rPr lang="en-US">
                    <a:noFill/>
                  </a:rPr>
                  <a:t> </a:t>
                </a:r>
              </a:p>
            </p:txBody>
          </p:sp>
        </mc:Fallback>
      </mc:AlternateContent>
    </p:spTree>
    <p:extLst>
      <p:ext uri="{BB962C8B-B14F-4D97-AF65-F5344CB8AC3E}">
        <p14:creationId xmlns:p14="http://schemas.microsoft.com/office/powerpoint/2010/main" val="2450061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04558-AEF9-4437-BF7A-DAD526778AF0}"/>
              </a:ext>
            </a:extLst>
          </p:cNvPr>
          <p:cNvSpPr>
            <a:spLocks noGrp="1"/>
          </p:cNvSpPr>
          <p:nvPr>
            <p:ph type="title"/>
          </p:nvPr>
        </p:nvSpPr>
        <p:spPr/>
        <p:txBody>
          <a:bodyPr/>
          <a:lstStyle/>
          <a:p>
            <a:r>
              <a:rPr lang="en-GB" dirty="0"/>
              <a:t>Loads</a:t>
            </a:r>
            <a:br>
              <a:rPr lang="en-GB" dirty="0"/>
            </a:br>
            <a:endParaRPr lang="en-US"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11539AE3-A682-44B6-909D-E90D47A9D155}"/>
                  </a:ext>
                </a:extLst>
              </p:cNvPr>
              <p:cNvSpPr>
                <a:spLocks noGrp="1"/>
              </p:cNvSpPr>
              <p:nvPr>
                <p:ph idx="1"/>
              </p:nvPr>
            </p:nvSpPr>
            <p:spPr/>
            <p:txBody>
              <a:bodyPr/>
              <a:lstStyle/>
              <a:p>
                <a:pPr marL="0" indent="0">
                  <a:buNone/>
                </a:pPr>
                <a:r>
                  <a:rPr lang="en-GB" b="1" dirty="0"/>
                  <a:t>Gravity loads:</a:t>
                </a:r>
              </a:p>
              <a:p>
                <a:pPr marL="457200" indent="-457200">
                  <a:buAutoNum type="arabicPeriod"/>
                </a:pPr>
                <a:r>
                  <a:rPr lang="en-GB" b="1" dirty="0"/>
                  <a:t>Dead loads</a:t>
                </a:r>
              </a:p>
              <a:p>
                <a:pPr marL="457200" indent="-457200">
                  <a:buAutoNum type="arabicPeriod"/>
                </a:pPr>
                <a:r>
                  <a:rPr lang="en-GB" b="1" dirty="0"/>
                  <a:t>Superimposed dead loads (</a:t>
                </a:r>
                <a14:m>
                  <m:oMath xmlns:m="http://schemas.openxmlformats.org/officeDocument/2006/math">
                    <m:sSub>
                      <m:sSubPr>
                        <m:ctrlPr>
                          <a:rPr lang="en-US" b="1" i="1" smtClean="0">
                            <a:effectLst/>
                            <a:latin typeface="Cambria Math" panose="02040503050406030204" pitchFamily="18" charset="0"/>
                          </a:rPr>
                        </m:ctrlPr>
                      </m:sSubPr>
                      <m:e>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𝑺𝑰𝑫</m:t>
                        </m:r>
                      </m:e>
                      <m:sub>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𝒐𝒏</m:t>
                        </m:r>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𝒔𝒍𝒂𝒃</m:t>
                        </m:r>
                      </m:sub>
                    </m:sSub>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800" b="1" dirty="0">
                    <a:effectLst/>
                    <a:latin typeface="Times New Roman" panose="02020603050405020304" pitchFamily="18" charset="0"/>
                    <a:ea typeface="Calibri" panose="020F0502020204030204" pitchFamily="34" charset="0"/>
                  </a:rPr>
                  <a:t> 2.5</a:t>
                </a:r>
                <a14:m>
                  <m:oMath xmlns:m="http://schemas.openxmlformats.org/officeDocument/2006/math">
                    <m:r>
                      <a:rPr lang="en-US" b="1" i="1" smtClean="0">
                        <a:latin typeface="Cambria Math" panose="02040503050406030204" pitchFamily="18" charset="0"/>
                      </a:rPr>
                      <m:t>𝑲𝑵</m:t>
                    </m:r>
                    <m:r>
                      <a:rPr lang="en-US" b="1" i="1" smtClean="0">
                        <a:latin typeface="Cambria Math" panose="02040503050406030204" pitchFamily="18" charset="0"/>
                      </a:rPr>
                      <m:t>/</m:t>
                    </m:r>
                    <m:sSup>
                      <m:sSupPr>
                        <m:ctrlPr>
                          <a:rPr lang="en-US" b="1" i="1">
                            <a:latin typeface="Cambria Math" panose="02040503050406030204" pitchFamily="18" charset="0"/>
                          </a:rPr>
                        </m:ctrlPr>
                      </m:sSupPr>
                      <m:e>
                        <m:r>
                          <a:rPr lang="en-US" b="1" i="1" smtClean="0">
                            <a:latin typeface="Cambria Math" panose="02040503050406030204" pitchFamily="18" charset="0"/>
                          </a:rPr>
                          <m:t>𝒎</m:t>
                        </m:r>
                      </m:e>
                      <m:sup>
                        <m:r>
                          <a:rPr lang="en-US" b="1" i="1" smtClean="0">
                            <a:latin typeface="Cambria Math" panose="02040503050406030204" pitchFamily="18" charset="0"/>
                          </a:rPr>
                          <m:t>𝟐</m:t>
                        </m:r>
                      </m:sup>
                    </m:sSup>
                  </m:oMath>
                </a14:m>
                <a:r>
                  <a:rPr lang="en-GB" b="1" dirty="0"/>
                  <a:t> and </a:t>
                </a:r>
                <a14:m>
                  <m:oMath xmlns:m="http://schemas.openxmlformats.org/officeDocument/2006/math">
                    <m:sSub>
                      <m:sSubPr>
                        <m:ctrlPr>
                          <a:rPr lang="en-US" b="1" i="1">
                            <a:latin typeface="Cambria Math" panose="02040503050406030204" pitchFamily="18" charset="0"/>
                          </a:rPr>
                        </m:ctrlPr>
                      </m:sSubPr>
                      <m:e>
                        <m:r>
                          <a:rPr lang="en-US" b="1" i="1" smtClean="0">
                            <a:latin typeface="Cambria Math" panose="02040503050406030204" pitchFamily="18" charset="0"/>
                          </a:rPr>
                          <m:t>𝑺𝑰𝑫</m:t>
                        </m:r>
                      </m:e>
                      <m:sub>
                        <m:r>
                          <a:rPr lang="en-US" b="1" i="1" smtClean="0">
                            <a:latin typeface="Cambria Math" panose="02040503050406030204" pitchFamily="18" charset="0"/>
                          </a:rPr>
                          <m:t>𝒘𝒂𝒍𝒍</m:t>
                        </m:r>
                        <m:r>
                          <a:rPr lang="en-US" b="1" i="1" smtClean="0">
                            <a:latin typeface="Cambria Math" panose="02040503050406030204" pitchFamily="18" charset="0"/>
                          </a:rPr>
                          <m:t> </m:t>
                        </m:r>
                      </m:sub>
                    </m:sSub>
                  </m:oMath>
                </a14:m>
                <a:r>
                  <a:rPr lang="en-US" b="1" dirty="0"/>
                  <a:t>=6.6</a:t>
                </a:r>
                <a14:m>
                  <m:oMath xmlns:m="http://schemas.openxmlformats.org/officeDocument/2006/math">
                    <m:r>
                      <a:rPr lang="en-US" b="1" i="1" smtClean="0">
                        <a:latin typeface="Cambria Math" panose="02040503050406030204" pitchFamily="18" charset="0"/>
                      </a:rPr>
                      <m:t> </m:t>
                    </m:r>
                    <m:r>
                      <a:rPr lang="en-US" b="1" i="1" smtClean="0">
                        <a:latin typeface="Cambria Math" panose="02040503050406030204" pitchFamily="18" charset="0"/>
                      </a:rPr>
                      <m:t>𝑲𝑵</m:t>
                    </m:r>
                    <m:r>
                      <a:rPr lang="en-US" b="1" i="1" smtClean="0">
                        <a:latin typeface="Cambria Math" panose="02040503050406030204" pitchFamily="18" charset="0"/>
                      </a:rPr>
                      <m:t>/</m:t>
                    </m:r>
                    <m:sSup>
                      <m:sSupPr>
                        <m:ctrlPr>
                          <a:rPr lang="en-US" b="1" i="1">
                            <a:latin typeface="Cambria Math" panose="02040503050406030204" pitchFamily="18" charset="0"/>
                          </a:rPr>
                        </m:ctrlPr>
                      </m:sSupPr>
                      <m:e>
                        <m:r>
                          <a:rPr lang="en-US" b="1" i="1" smtClean="0">
                            <a:latin typeface="Cambria Math" panose="02040503050406030204" pitchFamily="18" charset="0"/>
                          </a:rPr>
                          <m:t>𝒎</m:t>
                        </m:r>
                      </m:e>
                      <m:sup>
                        <m:r>
                          <a:rPr lang="en-US" b="1" i="1" smtClean="0">
                            <a:latin typeface="Cambria Math" panose="02040503050406030204" pitchFamily="18" charset="0"/>
                          </a:rPr>
                          <m:t>𝟐</m:t>
                        </m:r>
                      </m:sup>
                    </m:sSup>
                  </m:oMath>
                </a14:m>
                <a:r>
                  <a:rPr lang="en-GB" b="1" dirty="0"/>
                  <a:t>)</a:t>
                </a:r>
              </a:p>
              <a:p>
                <a:pPr marL="457200" indent="-457200">
                  <a:buAutoNum type="arabicPeriod"/>
                </a:pPr>
                <a:r>
                  <a:rPr lang="en-GB" b="1" dirty="0"/>
                  <a:t>Live loads (shown in next slide)</a:t>
                </a:r>
                <a:endParaRPr lang="en-US" b="1" dirty="0"/>
              </a:p>
            </p:txBody>
          </p:sp>
        </mc:Choice>
        <mc:Fallback>
          <p:sp>
            <p:nvSpPr>
              <p:cNvPr id="3" name="Content Placeholder 2">
                <a:extLst>
                  <a:ext uri="{FF2B5EF4-FFF2-40B4-BE49-F238E27FC236}">
                    <a16:creationId xmlns:a16="http://schemas.microsoft.com/office/drawing/2014/main" id="{11539AE3-A682-44B6-909D-E90D47A9D155}"/>
                  </a:ext>
                </a:extLst>
              </p:cNvPr>
              <p:cNvSpPr>
                <a:spLocks noGrp="1" noRot="1" noChangeAspect="1" noMove="1" noResize="1" noEditPoints="1" noAdjustHandles="1" noChangeArrowheads="1" noChangeShapeType="1" noTextEdit="1"/>
              </p:cNvSpPr>
              <p:nvPr>
                <p:ph idx="1"/>
              </p:nvPr>
            </p:nvSpPr>
            <p:spPr>
              <a:blipFill>
                <a:blip r:embed="rId2"/>
                <a:stretch>
                  <a:fillRect l="-616" t="-806"/>
                </a:stretch>
              </a:blipFill>
            </p:spPr>
            <p:txBody>
              <a:bodyPr/>
              <a:lstStyle/>
              <a:p>
                <a:r>
                  <a:rPr lang="en-US">
                    <a:noFill/>
                  </a:rPr>
                  <a:t> </a:t>
                </a:r>
              </a:p>
            </p:txBody>
          </p:sp>
        </mc:Fallback>
      </mc:AlternateContent>
    </p:spTree>
    <p:extLst>
      <p:ext uri="{BB962C8B-B14F-4D97-AF65-F5344CB8AC3E}">
        <p14:creationId xmlns:p14="http://schemas.microsoft.com/office/powerpoint/2010/main" val="3815229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4" name="Content Placeholder 3">
                <a:extLst>
                  <a:ext uri="{FF2B5EF4-FFF2-40B4-BE49-F238E27FC236}">
                    <a16:creationId xmlns:a16="http://schemas.microsoft.com/office/drawing/2014/main" id="{79BFFCB4-07E4-4C37-9DBA-F519454DCAC8}"/>
                  </a:ext>
                </a:extLst>
              </p:cNvPr>
              <p:cNvGraphicFramePr>
                <a:graphicFrameLocks noGrp="1"/>
              </p:cNvGraphicFramePr>
              <p:nvPr>
                <p:ph idx="1"/>
                <p:extLst>
                  <p:ext uri="{D42A27DB-BD31-4B8C-83A1-F6EECF244321}">
                    <p14:modId xmlns:p14="http://schemas.microsoft.com/office/powerpoint/2010/main" val="2685817974"/>
                  </p:ext>
                </p:extLst>
              </p:nvPr>
            </p:nvGraphicFramePr>
            <p:xfrm>
              <a:off x="2052735" y="475861"/>
              <a:ext cx="7109925" cy="5794308"/>
            </p:xfrm>
            <a:graphic>
              <a:graphicData uri="http://schemas.openxmlformats.org/drawingml/2006/table">
                <a:tbl>
                  <a:tblPr firstRow="1" firstCol="1" bandRow="1"/>
                  <a:tblGrid>
                    <a:gridCol w="2369449">
                      <a:extLst>
                        <a:ext uri="{9D8B030D-6E8A-4147-A177-3AD203B41FA5}">
                          <a16:colId xmlns:a16="http://schemas.microsoft.com/office/drawing/2014/main" val="1536882748"/>
                        </a:ext>
                      </a:extLst>
                    </a:gridCol>
                    <a:gridCol w="2370238">
                      <a:extLst>
                        <a:ext uri="{9D8B030D-6E8A-4147-A177-3AD203B41FA5}">
                          <a16:colId xmlns:a16="http://schemas.microsoft.com/office/drawing/2014/main" val="1843761369"/>
                        </a:ext>
                      </a:extLst>
                    </a:gridCol>
                    <a:gridCol w="2370238">
                      <a:extLst>
                        <a:ext uri="{9D8B030D-6E8A-4147-A177-3AD203B41FA5}">
                          <a16:colId xmlns:a16="http://schemas.microsoft.com/office/drawing/2014/main" val="2275686737"/>
                        </a:ext>
                      </a:extLst>
                    </a:gridCol>
                  </a:tblGrid>
                  <a:tr h="670475">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Floor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Type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Value</a:t>
                          </a:r>
                          <a14:m>
                            <m:oMath xmlns:m="http://schemas.openxmlformats.org/officeDocument/2006/math">
                              <m:r>
                                <a:rPr lang="en-US"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600"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𝑲𝑵</m:t>
                                  </m:r>
                                </m:num>
                                <m:den>
                                  <m:sSup>
                                    <m:sSupPr>
                                      <m:ctrlPr>
                                        <a:rPr lang="en-US" sz="1600" b="1"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𝒎</m:t>
                                      </m:r>
                                    </m:e>
                                    <m:sup>
                                      <m:r>
                                        <a:rPr lang="en-US"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𝟐</m:t>
                                      </m:r>
                                    </m:sup>
                                  </m:sSup>
                                </m:den>
                              </m:f>
                              <m:r>
                                <a:rPr lang="en-US" sz="1600" b="1" i="1" smtClean="0">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oMath>
                          </a14:m>
                          <a:endPar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7811729"/>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Solid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9508212"/>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Solid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317385"/>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Solid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2568949"/>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Seddeh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Solid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2420608"/>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a:t>
                          </a:r>
                          <a:r>
                            <a:rPr lang="en-US" sz="1600" b="1" i="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st</a:t>
                          </a:r>
                          <a:endPar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Ribbed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4628654"/>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a:t>
                          </a:r>
                          <a:r>
                            <a:rPr lang="en-US" sz="1600" b="1" i="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nd</a:t>
                          </a:r>
                          <a:endPar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Ribbed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5102569"/>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a:t>
                          </a:r>
                          <a:r>
                            <a:rPr lang="en-US" sz="1600" b="1" i="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rd</a:t>
                          </a:r>
                          <a:endPar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Ribbed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475493"/>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4</a:t>
                          </a:r>
                          <a:r>
                            <a:rPr lang="en-US" sz="1600" b="1" i="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Ribbed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137277"/>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r>
                            <a:rPr lang="en-US" sz="1600" b="1" i="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Ribbed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4052316"/>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6</a:t>
                          </a:r>
                          <a:r>
                            <a:rPr lang="en-US" sz="1600" b="1" i="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Ribbed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0561978"/>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7</a:t>
                          </a:r>
                          <a:r>
                            <a:rPr lang="en-US" sz="1600" b="1" i="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Ribbed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28383904"/>
                      </a:ext>
                    </a:extLst>
                  </a:tr>
                </a:tbl>
              </a:graphicData>
            </a:graphic>
          </p:graphicFrame>
        </mc:Choice>
        <mc:Fallback>
          <p:graphicFrame>
            <p:nvGraphicFramePr>
              <p:cNvPr id="4" name="Content Placeholder 3">
                <a:extLst>
                  <a:ext uri="{FF2B5EF4-FFF2-40B4-BE49-F238E27FC236}">
                    <a16:creationId xmlns:a16="http://schemas.microsoft.com/office/drawing/2014/main" id="{79BFFCB4-07E4-4C37-9DBA-F519454DCAC8}"/>
                  </a:ext>
                </a:extLst>
              </p:cNvPr>
              <p:cNvGraphicFramePr>
                <a:graphicFrameLocks noGrp="1"/>
              </p:cNvGraphicFramePr>
              <p:nvPr>
                <p:ph idx="1"/>
                <p:extLst>
                  <p:ext uri="{D42A27DB-BD31-4B8C-83A1-F6EECF244321}">
                    <p14:modId xmlns:p14="http://schemas.microsoft.com/office/powerpoint/2010/main" val="2685817974"/>
                  </p:ext>
                </p:extLst>
              </p:nvPr>
            </p:nvGraphicFramePr>
            <p:xfrm>
              <a:off x="2052735" y="475861"/>
              <a:ext cx="7109925" cy="5794308"/>
            </p:xfrm>
            <a:graphic>
              <a:graphicData uri="http://schemas.openxmlformats.org/drawingml/2006/table">
                <a:tbl>
                  <a:tblPr firstRow="1" firstCol="1" bandRow="1"/>
                  <a:tblGrid>
                    <a:gridCol w="2369449">
                      <a:extLst>
                        <a:ext uri="{9D8B030D-6E8A-4147-A177-3AD203B41FA5}">
                          <a16:colId xmlns:a16="http://schemas.microsoft.com/office/drawing/2014/main" val="1536882748"/>
                        </a:ext>
                      </a:extLst>
                    </a:gridCol>
                    <a:gridCol w="2370238">
                      <a:extLst>
                        <a:ext uri="{9D8B030D-6E8A-4147-A177-3AD203B41FA5}">
                          <a16:colId xmlns:a16="http://schemas.microsoft.com/office/drawing/2014/main" val="1843761369"/>
                        </a:ext>
                      </a:extLst>
                    </a:gridCol>
                    <a:gridCol w="2370238">
                      <a:extLst>
                        <a:ext uri="{9D8B030D-6E8A-4147-A177-3AD203B41FA5}">
                          <a16:colId xmlns:a16="http://schemas.microsoft.com/office/drawing/2014/main" val="2275686737"/>
                        </a:ext>
                      </a:extLst>
                    </a:gridCol>
                  </a:tblGrid>
                  <a:tr h="670475">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Floor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Type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00514" t="-9091" r="-514" b="-766364"/>
                          </a:stretch>
                        </a:blipFill>
                      </a:tcPr>
                    </a:tc>
                    <a:extLst>
                      <a:ext uri="{0D108BD9-81ED-4DB2-BD59-A6C34878D82A}">
                        <a16:rowId xmlns:a16="http://schemas.microsoft.com/office/drawing/2014/main" val="497811729"/>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Solid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9508212"/>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Solid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317385"/>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Solid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2568949"/>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Seddeh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Solid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2420608"/>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a:t>
                          </a:r>
                          <a:r>
                            <a:rPr lang="en-US" sz="1600" b="1" i="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st</a:t>
                          </a:r>
                          <a:endPar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Ribbed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4628654"/>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a:t>
                          </a:r>
                          <a:r>
                            <a:rPr lang="en-US" sz="1600" b="1" i="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nd</a:t>
                          </a:r>
                          <a:endPar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Ribbed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5102569"/>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a:t>
                          </a:r>
                          <a:r>
                            <a:rPr lang="en-US" sz="1600" b="1" i="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rd</a:t>
                          </a:r>
                          <a:endPar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Ribbed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475493"/>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4</a:t>
                          </a:r>
                          <a:r>
                            <a:rPr lang="en-US" sz="1600" b="1" i="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Ribbed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137277"/>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r>
                            <a:rPr lang="en-US" sz="1600" b="1" i="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Ribbed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4052316"/>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6</a:t>
                          </a:r>
                          <a:r>
                            <a:rPr lang="en-US" sz="1600" b="1" i="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Ribbed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0561978"/>
                      </a:ext>
                    </a:extLst>
                  </a:tr>
                  <a:tr h="465803">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7</a:t>
                          </a:r>
                          <a:r>
                            <a:rPr lang="en-US" sz="1600" b="1" i="1"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a:t>
                          </a:r>
                          <a:endPar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Ribbed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200"/>
                            </a:spcBef>
                            <a:spcAft>
                              <a:spcPts val="0"/>
                            </a:spcAft>
                          </a:pPr>
                          <a:r>
                            <a:rPr lang="en-US" sz="16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28383904"/>
                      </a:ext>
                    </a:extLst>
                  </a:tr>
                </a:tbl>
              </a:graphicData>
            </a:graphic>
          </p:graphicFrame>
        </mc:Fallback>
      </mc:AlternateContent>
    </p:spTree>
    <p:extLst>
      <p:ext uri="{BB962C8B-B14F-4D97-AF65-F5344CB8AC3E}">
        <p14:creationId xmlns:p14="http://schemas.microsoft.com/office/powerpoint/2010/main" val="200044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45061-252A-4CEA-8826-D748D1AAE111}"/>
              </a:ext>
            </a:extLst>
          </p:cNvPr>
          <p:cNvSpPr>
            <a:spLocks noGrp="1"/>
          </p:cNvSpPr>
          <p:nvPr>
            <p:ph type="title"/>
          </p:nvPr>
        </p:nvSpPr>
        <p:spPr/>
        <p:txBody>
          <a:bodyPr/>
          <a:lstStyle/>
          <a:p>
            <a:r>
              <a:rPr lang="en-GB" dirty="0"/>
              <a:t>Lateral load</a:t>
            </a:r>
            <a:endParaRPr lang="en-US" dirty="0"/>
          </a:p>
        </p:txBody>
      </p:sp>
      <p:sp>
        <p:nvSpPr>
          <p:cNvPr id="3" name="Content Placeholder 2">
            <a:extLst>
              <a:ext uri="{FF2B5EF4-FFF2-40B4-BE49-F238E27FC236}">
                <a16:creationId xmlns:a16="http://schemas.microsoft.com/office/drawing/2014/main" id="{5E0D2A77-8B64-4147-A23E-5582B1E6C7BF}"/>
              </a:ext>
            </a:extLst>
          </p:cNvPr>
          <p:cNvSpPr>
            <a:spLocks noGrp="1"/>
          </p:cNvSpPr>
          <p:nvPr>
            <p:ph idx="1"/>
          </p:nvPr>
        </p:nvSpPr>
        <p:spPr>
          <a:xfrm>
            <a:off x="1103312" y="2052918"/>
            <a:ext cx="8946541" cy="4562486"/>
          </a:xfrm>
        </p:spPr>
        <p:txBody>
          <a:bodyPr/>
          <a:lstStyle/>
          <a:p>
            <a:r>
              <a:rPr lang="en-GB" dirty="0"/>
              <a:t>Seismic load: </a:t>
            </a:r>
            <a:r>
              <a:rPr lang="en-US" sz="1800" dirty="0">
                <a:effectLst/>
                <a:latin typeface="Times New Roman" panose="02020603050405020304" pitchFamily="18" charset="0"/>
                <a:ea typeface="Calibri" panose="020F0502020204030204" pitchFamily="34" charset="0"/>
              </a:rPr>
              <a:t>So, from this map (Earthquake Center at An-Najah National University), seismic zone for Nablus is 2B and seismic zone factor is equal to 0.2.</a:t>
            </a:r>
          </a:p>
          <a:p>
            <a:pPr marL="0" indent="0" algn="ctr">
              <a:buNone/>
            </a:pPr>
            <a:endParaRPr lang="en-US" dirty="0"/>
          </a:p>
        </p:txBody>
      </p:sp>
      <p:pic>
        <p:nvPicPr>
          <p:cNvPr id="4" name="Picture 3">
            <a:extLst>
              <a:ext uri="{FF2B5EF4-FFF2-40B4-BE49-F238E27FC236}">
                <a16:creationId xmlns:a16="http://schemas.microsoft.com/office/drawing/2014/main" id="{4EE50A34-E6E0-4B37-A8DC-675520D7E59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578512" y="2809519"/>
            <a:ext cx="2867025" cy="29661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804119077"/>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712</TotalTime>
  <Words>2210</Words>
  <Application>Microsoft Office PowerPoint</Application>
  <PresentationFormat>Widescreen</PresentationFormat>
  <Paragraphs>616</Paragraphs>
  <Slides>56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56</vt:i4>
      </vt:variant>
    </vt:vector>
  </HeadingPairs>
  <TitlesOfParts>
    <vt:vector size="65" baseType="lpstr">
      <vt:lpstr>Arial</vt:lpstr>
      <vt:lpstr>Calibri</vt:lpstr>
      <vt:lpstr>Calibri Light</vt:lpstr>
      <vt:lpstr>Cambria Math</vt:lpstr>
      <vt:lpstr>Century Gothic</vt:lpstr>
      <vt:lpstr>Symbol</vt:lpstr>
      <vt:lpstr>Times New Roman</vt:lpstr>
      <vt:lpstr>Wingdings 3</vt:lpstr>
      <vt:lpstr>Wisp</vt:lpstr>
      <vt:lpstr>Structural Re-design Of Qeresh Building   prepared by: 1. Bashar Hanoun-11642318 2. Mohammed Samaneh-11642687 3. Razan Sharqawi-11611668</vt:lpstr>
      <vt:lpstr>Project Description</vt:lpstr>
      <vt:lpstr>Analysis And Design Principles</vt:lpstr>
      <vt:lpstr>Geotechnical Investigation</vt:lpstr>
      <vt:lpstr>Codes And Standards</vt:lpstr>
      <vt:lpstr>Materials  </vt:lpstr>
      <vt:lpstr>Loads </vt:lpstr>
      <vt:lpstr>PowerPoint Presentation</vt:lpstr>
      <vt:lpstr>Lateral load</vt:lpstr>
      <vt:lpstr>PowerPoint Presentation</vt:lpstr>
      <vt:lpstr>PowerPoint Presentation</vt:lpstr>
      <vt:lpstr>Load combinations</vt:lpstr>
      <vt:lpstr>preliminary design </vt:lpstr>
      <vt:lpstr>Slab Structural System</vt:lpstr>
      <vt:lpstr>Preliminary dimensions of beams </vt:lpstr>
      <vt:lpstr>Preliminary slab thickness  Preliminary thickness of slab is 200mm.</vt:lpstr>
      <vt:lpstr>Loads on slab</vt:lpstr>
      <vt:lpstr>PowerPoint Presentation</vt:lpstr>
      <vt:lpstr>Columns</vt:lpstr>
      <vt:lpstr>Preliminary dimensions of walls</vt:lpstr>
      <vt:lpstr>three-dimensional analysis and design </vt:lpstr>
      <vt:lpstr>Story data</vt:lpstr>
      <vt:lpstr>Section modifiers</vt:lpstr>
      <vt:lpstr>PowerPoint Presentation</vt:lpstr>
      <vt:lpstr>Material </vt:lpstr>
      <vt:lpstr>Section properties</vt:lpstr>
      <vt:lpstr>Load patterns</vt:lpstr>
      <vt:lpstr>Load cases</vt:lpstr>
      <vt:lpstr>Masses</vt:lpstr>
      <vt:lpstr>Functions</vt:lpstr>
      <vt:lpstr>Three-dimensional modelling</vt:lpstr>
      <vt:lpstr>Compatibility of the structure</vt:lpstr>
      <vt:lpstr>Gravity loads</vt:lpstr>
      <vt:lpstr>Check equilibrium for dead loads</vt:lpstr>
      <vt:lpstr>Check equilibrium for superimposed dead loads</vt:lpstr>
      <vt:lpstr>Check equilibrium for live loads</vt:lpstr>
      <vt:lpstr>Seismic forces</vt:lpstr>
      <vt:lpstr>Period</vt:lpstr>
      <vt:lpstr>Check equilibrium for base shear</vt:lpstr>
      <vt:lpstr>Verification of internal forces</vt:lpstr>
      <vt:lpstr>Frame(X-direction)</vt:lpstr>
      <vt:lpstr>Columns</vt:lpstr>
      <vt:lpstr>deflections for slab systems</vt:lpstr>
      <vt:lpstr>Story drift</vt:lpstr>
      <vt:lpstr>Design of slabs</vt:lpstr>
      <vt:lpstr>PowerPoint Presentation</vt:lpstr>
      <vt:lpstr>Flexural design</vt:lpstr>
      <vt:lpstr>PowerPoint Presentation</vt:lpstr>
      <vt:lpstr>PowerPoint Presentation</vt:lpstr>
      <vt:lpstr>PowerPoint Presentation</vt:lpstr>
      <vt:lpstr>PowerPoint Presentation</vt:lpstr>
      <vt:lpstr>Design of Beams</vt:lpstr>
      <vt:lpstr>Design of shear wall</vt:lpstr>
      <vt:lpstr>Design of columns</vt:lpstr>
      <vt:lpstr>Design of Footings</vt:lpstr>
      <vt:lpstr>REFERANCES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Structural Re-design Of Qeresh Building   prepared by: 1. Bashar Hanoun-11642318 2. Mohammed Samaneh-11642687 3. Razan Sharqawi-11611668</dc:title>
  <dc:creator>mohammed taher</dc:creator>
  <cp:lastModifiedBy>mohammed taher</cp:lastModifiedBy>
  <cp:revision>40</cp:revision>
  <dcterms:created xsi:type="dcterms:W3CDTF">2021-01-07T11:00:01Z</dcterms:created>
  <dcterms:modified xsi:type="dcterms:W3CDTF">2021-01-11T19:59:16Z</dcterms:modified>
</cp:coreProperties>
</file>