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69" r:id="rId1"/>
  </p:sldMasterIdLst>
  <p:notesMasterIdLst>
    <p:notesMasterId r:id="rId27"/>
  </p:notesMasterIdLst>
  <p:sldIdLst>
    <p:sldId id="256" r:id="rId2"/>
    <p:sldId id="259" r:id="rId3"/>
    <p:sldId id="281" r:id="rId4"/>
    <p:sldId id="258" r:id="rId5"/>
    <p:sldId id="284" r:id="rId6"/>
    <p:sldId id="261" r:id="rId7"/>
    <p:sldId id="266" r:id="rId8"/>
    <p:sldId id="265" r:id="rId9"/>
    <p:sldId id="285" r:id="rId10"/>
    <p:sldId id="286" r:id="rId11"/>
    <p:sldId id="267" r:id="rId12"/>
    <p:sldId id="268" r:id="rId13"/>
    <p:sldId id="270" r:id="rId14"/>
    <p:sldId id="269" r:id="rId15"/>
    <p:sldId id="287" r:id="rId16"/>
    <p:sldId id="288" r:id="rId17"/>
    <p:sldId id="289" r:id="rId18"/>
    <p:sldId id="282" r:id="rId19"/>
    <p:sldId id="278" r:id="rId20"/>
    <p:sldId id="290" r:id="rId21"/>
    <p:sldId id="274" r:id="rId22"/>
    <p:sldId id="275" r:id="rId23"/>
    <p:sldId id="276" r:id="rId24"/>
    <p:sldId id="271" r:id="rId25"/>
    <p:sldId id="272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4149"/>
    <a:srgbClr val="2E5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291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C2A76C-D9E3-49A1-B62B-D83C1E18FF61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AAE3AFE-A1C1-4EA1-9FD1-B052EA0BAA35}">
      <dgm:prSet phldrT="[Text]" custT="1"/>
      <dgm:spPr>
        <a:solidFill>
          <a:schemeClr val="bg2">
            <a:lumMod val="25000"/>
          </a:schemeClr>
        </a:solidFill>
      </dgm:spPr>
      <dgm:t>
        <a:bodyPr/>
        <a:lstStyle/>
        <a:p>
          <a:pPr algn="ctr"/>
          <a:r>
            <a:rPr lang="en-US" sz="2100" dirty="0"/>
            <a:t>Receive the data from transmitter part</a:t>
          </a:r>
        </a:p>
      </dgm:t>
    </dgm:pt>
    <dgm:pt modelId="{D7273BD0-29D2-4EB1-A2B5-416438ECC626}" type="parTrans" cxnId="{8BCBDE07-0E33-4314-B7A3-E674D91075D7}">
      <dgm:prSet/>
      <dgm:spPr/>
      <dgm:t>
        <a:bodyPr/>
        <a:lstStyle/>
        <a:p>
          <a:endParaRPr lang="en-US"/>
        </a:p>
      </dgm:t>
    </dgm:pt>
    <dgm:pt modelId="{46618E0E-1BD0-4DB4-8D53-425FE7AA38B2}" type="sibTrans" cxnId="{8BCBDE07-0E33-4314-B7A3-E674D91075D7}">
      <dgm:prSet/>
      <dgm:spPr/>
      <dgm:t>
        <a:bodyPr/>
        <a:lstStyle/>
        <a:p>
          <a:endParaRPr lang="en-US"/>
        </a:p>
      </dgm:t>
    </dgm:pt>
    <dgm:pt modelId="{F3A36C4E-FE16-430B-80BE-A8DFAB7A9F6C}">
      <dgm:prSet phldrT="[Text]" custT="1"/>
      <dgm:spPr>
        <a:solidFill>
          <a:schemeClr val="bg2">
            <a:lumMod val="25000"/>
          </a:schemeClr>
        </a:solidFill>
      </dgm:spPr>
      <dgm:t>
        <a:bodyPr/>
        <a:lstStyle/>
        <a:p>
          <a:pPr algn="ctr"/>
          <a:r>
            <a:rPr lang="en-US" sz="2100" dirty="0"/>
            <a:t>Move it to the Arduino</a:t>
          </a:r>
        </a:p>
      </dgm:t>
    </dgm:pt>
    <dgm:pt modelId="{12729083-0F7D-4DBB-B2BB-865F116BC826}" type="parTrans" cxnId="{C4376D57-6D0E-470A-B17F-5FFD3F3AC41C}">
      <dgm:prSet/>
      <dgm:spPr/>
      <dgm:t>
        <a:bodyPr/>
        <a:lstStyle/>
        <a:p>
          <a:endParaRPr lang="en-US"/>
        </a:p>
      </dgm:t>
    </dgm:pt>
    <dgm:pt modelId="{4229FDA0-90B0-4BC3-896B-52A9AA71B0DD}" type="sibTrans" cxnId="{C4376D57-6D0E-470A-B17F-5FFD3F3AC41C}">
      <dgm:prSet/>
      <dgm:spPr/>
      <dgm:t>
        <a:bodyPr/>
        <a:lstStyle/>
        <a:p>
          <a:endParaRPr lang="en-US"/>
        </a:p>
      </dgm:t>
    </dgm:pt>
    <dgm:pt modelId="{5486E929-BC35-43A3-8D8E-DC8BA89E1049}">
      <dgm:prSet phldrT="[Text]" custT="1"/>
      <dgm:spPr>
        <a:solidFill>
          <a:schemeClr val="bg2">
            <a:lumMod val="25000"/>
          </a:schemeClr>
        </a:solidFill>
      </dgm:spPr>
      <dgm:t>
        <a:bodyPr/>
        <a:lstStyle/>
        <a:p>
          <a:pPr algn="ctr"/>
          <a:r>
            <a:rPr lang="en-US" sz="2100" dirty="0"/>
            <a:t>Arduino passes it to the motor driver </a:t>
          </a:r>
        </a:p>
      </dgm:t>
    </dgm:pt>
    <dgm:pt modelId="{44796B95-02C3-414D-A817-8CB8146903E0}" type="parTrans" cxnId="{04556C2A-A529-47E7-A349-97E3DBF736FA}">
      <dgm:prSet/>
      <dgm:spPr/>
      <dgm:t>
        <a:bodyPr/>
        <a:lstStyle/>
        <a:p>
          <a:endParaRPr lang="en-US"/>
        </a:p>
      </dgm:t>
    </dgm:pt>
    <dgm:pt modelId="{4E541CE0-2CEB-4F07-91E2-0889084B0E2E}" type="sibTrans" cxnId="{04556C2A-A529-47E7-A349-97E3DBF736FA}">
      <dgm:prSet/>
      <dgm:spPr/>
      <dgm:t>
        <a:bodyPr/>
        <a:lstStyle/>
        <a:p>
          <a:endParaRPr lang="en-US"/>
        </a:p>
      </dgm:t>
    </dgm:pt>
    <dgm:pt modelId="{BAB9427E-0E95-44C3-9659-17C2CE1CE919}" type="pres">
      <dgm:prSet presAssocID="{D9C2A76C-D9E3-49A1-B62B-D83C1E18FF6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F0C45DE-A18A-4AF4-BEB5-E5AC1F4A49D0}" type="pres">
      <dgm:prSet presAssocID="{D9C2A76C-D9E3-49A1-B62B-D83C1E18FF61}" presName="dummyMaxCanvas" presStyleCnt="0">
        <dgm:presLayoutVars/>
      </dgm:prSet>
      <dgm:spPr/>
    </dgm:pt>
    <dgm:pt modelId="{A5CE4394-1862-4FEF-8F9E-E30DD0CEA11A}" type="pres">
      <dgm:prSet presAssocID="{D9C2A76C-D9E3-49A1-B62B-D83C1E18FF61}" presName="ThreeNodes_1" presStyleLbl="node1" presStyleIdx="0" presStyleCnt="3" custScaleX="54036" custLinFactNeighborX="-20661" custLinFactNeighborY="623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1CA161-D56A-4C51-8F8A-695271377A3A}" type="pres">
      <dgm:prSet presAssocID="{D9C2A76C-D9E3-49A1-B62B-D83C1E18FF61}" presName="ThreeNodes_2" presStyleLbl="node1" presStyleIdx="1" presStyleCnt="3" custScaleX="54318" custLinFactY="7673" custLinFactNeighborX="-29344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72982C-084F-4C94-9A9D-E49FB98FB1A2}" type="pres">
      <dgm:prSet presAssocID="{D9C2A76C-D9E3-49A1-B62B-D83C1E18FF61}" presName="ThreeNodes_3" presStyleLbl="node1" presStyleIdx="2" presStyleCnt="3" custScaleX="47601" custLinFactY="-70977" custLinFactNeighborX="18722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6452E6-CF74-4C40-B828-DD699E29A9D3}" type="pres">
      <dgm:prSet presAssocID="{D9C2A76C-D9E3-49A1-B62B-D83C1E18FF61}" presName="ThreeConn_1-2" presStyleLbl="fgAccFollowNode1" presStyleIdx="0" presStyleCnt="2" custLinFactX="-500000" custLinFactY="35007" custLinFactNeighborX="-525584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AC1FD5-422B-4710-BE61-3DFE477B5A49}" type="pres">
      <dgm:prSet presAssocID="{D9C2A76C-D9E3-49A1-B62B-D83C1E18FF61}" presName="ThreeConn_2-3" presStyleLbl="fgAccFollowNode1" presStyleIdx="1" presStyleCnt="2" custLinFactX="-157573" custLinFactY="-101332" custLinFactNeighborX="-200000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1BCAF7-A379-431E-92B7-01779B626C0C}" type="pres">
      <dgm:prSet presAssocID="{D9C2A76C-D9E3-49A1-B62B-D83C1E18FF61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802D81-B5EF-47A4-9229-2F9AAC043B08}" type="pres">
      <dgm:prSet presAssocID="{D9C2A76C-D9E3-49A1-B62B-D83C1E18FF61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2C11B0-E9D2-4B99-B6A7-81DFB07EAD4D}" type="pres">
      <dgm:prSet presAssocID="{D9C2A76C-D9E3-49A1-B62B-D83C1E18FF61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537E6E8-30ED-412C-9F62-04EFABE5BD95}" type="presOf" srcId="{7AAE3AFE-A1C1-4EA1-9FD1-B052EA0BAA35}" destId="{5C1BCAF7-A379-431E-92B7-01779B626C0C}" srcOrd="1" destOrd="0" presId="urn:microsoft.com/office/officeart/2005/8/layout/vProcess5"/>
    <dgm:cxn modelId="{04556C2A-A529-47E7-A349-97E3DBF736FA}" srcId="{D9C2A76C-D9E3-49A1-B62B-D83C1E18FF61}" destId="{5486E929-BC35-43A3-8D8E-DC8BA89E1049}" srcOrd="2" destOrd="0" parTransId="{44796B95-02C3-414D-A817-8CB8146903E0}" sibTransId="{4E541CE0-2CEB-4F07-91E2-0889084B0E2E}"/>
    <dgm:cxn modelId="{8FA08B66-782F-47F0-BFC8-624182044343}" type="presOf" srcId="{46618E0E-1BD0-4DB4-8D53-425FE7AA38B2}" destId="{A46452E6-CF74-4C40-B828-DD699E29A9D3}" srcOrd="0" destOrd="0" presId="urn:microsoft.com/office/officeart/2005/8/layout/vProcess5"/>
    <dgm:cxn modelId="{8B938A4E-0700-4C38-9959-EE3E694284C3}" type="presOf" srcId="{5486E929-BC35-43A3-8D8E-DC8BA89E1049}" destId="{AF2C11B0-E9D2-4B99-B6A7-81DFB07EAD4D}" srcOrd="1" destOrd="0" presId="urn:microsoft.com/office/officeart/2005/8/layout/vProcess5"/>
    <dgm:cxn modelId="{D9267579-E8FB-49B7-A800-728518EDFA83}" type="presOf" srcId="{4229FDA0-90B0-4BC3-896B-52A9AA71B0DD}" destId="{74AC1FD5-422B-4710-BE61-3DFE477B5A49}" srcOrd="0" destOrd="0" presId="urn:microsoft.com/office/officeart/2005/8/layout/vProcess5"/>
    <dgm:cxn modelId="{C4376D57-6D0E-470A-B17F-5FFD3F3AC41C}" srcId="{D9C2A76C-D9E3-49A1-B62B-D83C1E18FF61}" destId="{F3A36C4E-FE16-430B-80BE-A8DFAB7A9F6C}" srcOrd="1" destOrd="0" parTransId="{12729083-0F7D-4DBB-B2BB-865F116BC826}" sibTransId="{4229FDA0-90B0-4BC3-896B-52A9AA71B0DD}"/>
    <dgm:cxn modelId="{74D6E787-B3AB-4CB7-A5AD-86D03CB922CA}" type="presOf" srcId="{F3A36C4E-FE16-430B-80BE-A8DFAB7A9F6C}" destId="{F31CA161-D56A-4C51-8F8A-695271377A3A}" srcOrd="0" destOrd="0" presId="urn:microsoft.com/office/officeart/2005/8/layout/vProcess5"/>
    <dgm:cxn modelId="{ED75D857-D932-4E20-B8D2-5EBCC3D2911C}" type="presOf" srcId="{7AAE3AFE-A1C1-4EA1-9FD1-B052EA0BAA35}" destId="{A5CE4394-1862-4FEF-8F9E-E30DD0CEA11A}" srcOrd="0" destOrd="0" presId="urn:microsoft.com/office/officeart/2005/8/layout/vProcess5"/>
    <dgm:cxn modelId="{8BCBDE07-0E33-4314-B7A3-E674D91075D7}" srcId="{D9C2A76C-D9E3-49A1-B62B-D83C1E18FF61}" destId="{7AAE3AFE-A1C1-4EA1-9FD1-B052EA0BAA35}" srcOrd="0" destOrd="0" parTransId="{D7273BD0-29D2-4EB1-A2B5-416438ECC626}" sibTransId="{46618E0E-1BD0-4DB4-8D53-425FE7AA38B2}"/>
    <dgm:cxn modelId="{935969A5-9351-4058-AF28-BA00F1464AE5}" type="presOf" srcId="{5486E929-BC35-43A3-8D8E-DC8BA89E1049}" destId="{C772982C-084F-4C94-9A9D-E49FB98FB1A2}" srcOrd="0" destOrd="0" presId="urn:microsoft.com/office/officeart/2005/8/layout/vProcess5"/>
    <dgm:cxn modelId="{49883B71-E675-4199-A0DD-29AD08F4C0D9}" type="presOf" srcId="{D9C2A76C-D9E3-49A1-B62B-D83C1E18FF61}" destId="{BAB9427E-0E95-44C3-9659-17C2CE1CE919}" srcOrd="0" destOrd="0" presId="urn:microsoft.com/office/officeart/2005/8/layout/vProcess5"/>
    <dgm:cxn modelId="{27D47C61-8C2B-493F-8C30-8539BE8CB921}" type="presOf" srcId="{F3A36C4E-FE16-430B-80BE-A8DFAB7A9F6C}" destId="{FB802D81-B5EF-47A4-9229-2F9AAC043B08}" srcOrd="1" destOrd="0" presId="urn:microsoft.com/office/officeart/2005/8/layout/vProcess5"/>
    <dgm:cxn modelId="{7DF54D50-0E01-4818-B378-7D85F382B81F}" type="presParOf" srcId="{BAB9427E-0E95-44C3-9659-17C2CE1CE919}" destId="{2F0C45DE-A18A-4AF4-BEB5-E5AC1F4A49D0}" srcOrd="0" destOrd="0" presId="urn:microsoft.com/office/officeart/2005/8/layout/vProcess5"/>
    <dgm:cxn modelId="{22782FEF-847F-4395-AE39-8261789727AB}" type="presParOf" srcId="{BAB9427E-0E95-44C3-9659-17C2CE1CE919}" destId="{A5CE4394-1862-4FEF-8F9E-E30DD0CEA11A}" srcOrd="1" destOrd="0" presId="urn:microsoft.com/office/officeart/2005/8/layout/vProcess5"/>
    <dgm:cxn modelId="{5D7A6500-DBB9-4917-99A7-1D99165169F2}" type="presParOf" srcId="{BAB9427E-0E95-44C3-9659-17C2CE1CE919}" destId="{F31CA161-D56A-4C51-8F8A-695271377A3A}" srcOrd="2" destOrd="0" presId="urn:microsoft.com/office/officeart/2005/8/layout/vProcess5"/>
    <dgm:cxn modelId="{DB647A50-717E-49AF-918E-F5D74C6ADE7C}" type="presParOf" srcId="{BAB9427E-0E95-44C3-9659-17C2CE1CE919}" destId="{C772982C-084F-4C94-9A9D-E49FB98FB1A2}" srcOrd="3" destOrd="0" presId="urn:microsoft.com/office/officeart/2005/8/layout/vProcess5"/>
    <dgm:cxn modelId="{C8D006F6-600C-453E-9AF5-BB9CDC16CBF6}" type="presParOf" srcId="{BAB9427E-0E95-44C3-9659-17C2CE1CE919}" destId="{A46452E6-CF74-4C40-B828-DD699E29A9D3}" srcOrd="4" destOrd="0" presId="urn:microsoft.com/office/officeart/2005/8/layout/vProcess5"/>
    <dgm:cxn modelId="{2D0A0CC5-AE62-492D-8080-DC65EF759580}" type="presParOf" srcId="{BAB9427E-0E95-44C3-9659-17C2CE1CE919}" destId="{74AC1FD5-422B-4710-BE61-3DFE477B5A49}" srcOrd="5" destOrd="0" presId="urn:microsoft.com/office/officeart/2005/8/layout/vProcess5"/>
    <dgm:cxn modelId="{9E267339-F640-4D83-B21C-1F2AA95C8496}" type="presParOf" srcId="{BAB9427E-0E95-44C3-9659-17C2CE1CE919}" destId="{5C1BCAF7-A379-431E-92B7-01779B626C0C}" srcOrd="6" destOrd="0" presId="urn:microsoft.com/office/officeart/2005/8/layout/vProcess5"/>
    <dgm:cxn modelId="{E03F8538-9596-4360-9E74-E3B889BA4CB8}" type="presParOf" srcId="{BAB9427E-0E95-44C3-9659-17C2CE1CE919}" destId="{FB802D81-B5EF-47A4-9229-2F9AAC043B08}" srcOrd="7" destOrd="0" presId="urn:microsoft.com/office/officeart/2005/8/layout/vProcess5"/>
    <dgm:cxn modelId="{A040CD4C-51BD-4276-B3DF-DD44FC0DC668}" type="presParOf" srcId="{BAB9427E-0E95-44C3-9659-17C2CE1CE919}" destId="{AF2C11B0-E9D2-4B99-B6A7-81DFB07EAD4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CE4394-1862-4FEF-8F9E-E30DD0CEA11A}">
      <dsp:nvSpPr>
        <dsp:cNvPr id="0" name=""/>
        <dsp:cNvSpPr/>
      </dsp:nvSpPr>
      <dsp:spPr>
        <a:xfrm>
          <a:off x="214294" y="624814"/>
          <a:ext cx="4989053" cy="1002011"/>
        </a:xfrm>
        <a:prstGeom prst="roundRect">
          <a:avLst>
            <a:gd name="adj" fmla="val 10000"/>
          </a:avLst>
        </a:prstGeom>
        <a:solidFill>
          <a:schemeClr val="bg2">
            <a:lumMod val="2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Receive the data from transmitter part</a:t>
          </a:r>
        </a:p>
      </dsp:txBody>
      <dsp:txXfrm>
        <a:off x="243642" y="654162"/>
        <a:ext cx="4377810" cy="943315"/>
      </dsp:txXfrm>
    </dsp:sp>
    <dsp:sp modelId="{F31CA161-D56A-4C51-8F8A-695271377A3A}">
      <dsp:nvSpPr>
        <dsp:cNvPr id="0" name=""/>
        <dsp:cNvSpPr/>
      </dsp:nvSpPr>
      <dsp:spPr>
        <a:xfrm>
          <a:off x="214250" y="2247909"/>
          <a:ext cx="5015090" cy="1002011"/>
        </a:xfrm>
        <a:prstGeom prst="roundRect">
          <a:avLst>
            <a:gd name="adj" fmla="val 10000"/>
          </a:avLst>
        </a:prstGeom>
        <a:solidFill>
          <a:schemeClr val="bg2">
            <a:lumMod val="2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Move it to the Arduino</a:t>
          </a:r>
        </a:p>
      </dsp:txBody>
      <dsp:txXfrm>
        <a:off x="243598" y="2277257"/>
        <a:ext cx="4160108" cy="943315"/>
      </dsp:txXfrm>
    </dsp:sp>
    <dsp:sp modelId="{C772982C-084F-4C94-9A9D-E49FB98FB1A2}">
      <dsp:nvSpPr>
        <dsp:cNvPr id="0" name=""/>
        <dsp:cNvSpPr/>
      </dsp:nvSpPr>
      <dsp:spPr>
        <a:xfrm>
          <a:off x="5776850" y="624817"/>
          <a:ext cx="4394920" cy="1002011"/>
        </a:xfrm>
        <a:prstGeom prst="roundRect">
          <a:avLst>
            <a:gd name="adj" fmla="val 10000"/>
          </a:avLst>
        </a:prstGeom>
        <a:solidFill>
          <a:schemeClr val="bg2">
            <a:lumMod val="2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Arduino passes it to the motor driver </a:t>
          </a:r>
        </a:p>
      </dsp:txBody>
      <dsp:txXfrm>
        <a:off x="5806198" y="654165"/>
        <a:ext cx="3638408" cy="943315"/>
      </dsp:txXfrm>
    </dsp:sp>
    <dsp:sp modelId="{A46452E6-CF74-4C40-B828-DD699E29A9D3}">
      <dsp:nvSpPr>
        <dsp:cNvPr id="0" name=""/>
        <dsp:cNvSpPr/>
      </dsp:nvSpPr>
      <dsp:spPr>
        <a:xfrm>
          <a:off x="1901820" y="1639169"/>
          <a:ext cx="651307" cy="65130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>
        <a:off x="2048364" y="1639169"/>
        <a:ext cx="358219" cy="490109"/>
      </dsp:txXfrm>
    </dsp:sp>
    <dsp:sp modelId="{74AC1FD5-422B-4710-BE61-3DFE477B5A49}">
      <dsp:nvSpPr>
        <dsp:cNvPr id="0" name=""/>
        <dsp:cNvSpPr/>
      </dsp:nvSpPr>
      <dsp:spPr>
        <a:xfrm>
          <a:off x="7067287" y="0"/>
          <a:ext cx="651307" cy="65130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>
        <a:off x="7213831" y="0"/>
        <a:ext cx="358219" cy="4901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951A10-073E-432D-A20F-34E228755D3E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F40DBE-2B78-4CF3-B862-E0FC1C691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938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40DBE-2B78-4CF3-B862-E0FC1C6918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900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40DBE-2B78-4CF3-B862-E0FC1C6918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411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40D6674-2AE1-41D5-BC8D-B60FAE327290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9974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6563-DD75-4796-B66E-225EAC9EFECD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70595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AFB6-2942-4277-B97C-8D3BDB0EEAD3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5985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0760-2032-4C5D-A3FE-177B6F8F6672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89971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9A116-14ED-4410-998A-C6376372D199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2223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D13C0-AB4E-4B30-A997-438796BE36C3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303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AB59-D3FE-43EF-8CD2-B062F137A806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56671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ED1B-D221-4468-9A55-43171C7887DA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7711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D8218-9067-433C-B12B-2D52C278CFFC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1684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7749F-DC8F-4B68-95C2-94FE03F61B4F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166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9C66A-52AE-4B2A-93D3-508AB3790466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0400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B0D63-9DF4-4D4C-9E51-BFF35EF0C3BD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479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A6FFE-0BE7-4F85-9412-B4471914E8E0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9813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21907-AF70-4FCC-824E-E8D1F7B6C1DF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696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2A387-34FA-448A-BE53-C37FADC6281E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385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98D02-44F0-4554-8473-D5C537A82E69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2798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CFBEF-DEF0-462A-8439-31C75C384281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238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5A66563-DD75-4796-B66E-225EAC9EFECD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846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  <p:sldLayoutId id="2147483784" r:id="rId15"/>
    <p:sldLayoutId id="2147483785" r:id="rId16"/>
    <p:sldLayoutId id="2147483786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EE834C7-36CE-4179-AC2A-A0E944D41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2994" y="1896248"/>
            <a:ext cx="10199077" cy="980660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MY ARM </a:t>
            </a:r>
            <a:endParaRPr lang="en-US" sz="6600" dirty="0">
              <a:solidFill>
                <a:schemeClr val="accent4">
                  <a:lumMod val="50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A37EFA9-343C-4F2F-BFBB-D53D054114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82019" y="3502855"/>
            <a:ext cx="9010052" cy="2208833"/>
          </a:xfrm>
        </p:spPr>
        <p:txBody>
          <a:bodyPr>
            <a:normAutofit/>
          </a:bodyPr>
          <a:lstStyle/>
          <a:p>
            <a:pPr algn="l"/>
            <a:r>
              <a:rPr lang="ar-SA" b="1" dirty="0" smtClean="0">
                <a:solidFill>
                  <a:schemeClr val="accent4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   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Prepared by</a:t>
            </a:r>
            <a:r>
              <a:rPr lang="ar-SA" sz="20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r>
              <a:rPr lang="ar-SA" sz="20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                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Supervisor: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l"/>
            <a:r>
              <a:rPr lang="ar-SA" sz="20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   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Razan Balatiah</a:t>
            </a:r>
            <a:r>
              <a:rPr lang="ar-SA" sz="20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               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Dr. Mona </a:t>
            </a:r>
            <a:r>
              <a:rPr lang="en-US" sz="2000" b="1" dirty="0" err="1">
                <a:solidFill>
                  <a:schemeClr val="accent4">
                    <a:lumMod val="50000"/>
                  </a:schemeClr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Dmaidi</a:t>
            </a: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ar-SA" sz="20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ar-SA" sz="20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ar-SA" sz="2000" b="1" dirty="0">
                <a:solidFill>
                  <a:schemeClr val="accent4">
                    <a:lumMod val="50000"/>
                  </a:schemeClr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ar-SA" sz="20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  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Sara Mahmoud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823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0C2A96-34CB-4AAC-A8C7-054DB43CB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7085" y="1033963"/>
            <a:ext cx="4137059" cy="1280890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Hardware Tools</a:t>
            </a:r>
            <a:endParaRPr lang="en-US" sz="6000" dirty="0">
              <a:solidFill>
                <a:srgbClr val="2E5369"/>
              </a:solidFill>
              <a:latin typeface="Agency FB" panose="020B05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599ED42-55C2-4DB4-903F-512EE95DF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0370" y="2538484"/>
            <a:ext cx="4103987" cy="337273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400" b="1" u="sng" dirty="0" smtClean="0"/>
              <a:t>Transmitter </a:t>
            </a:r>
            <a:r>
              <a:rPr lang="en-US" sz="2400" b="1" u="sng" dirty="0"/>
              <a:t>Circuit: </a:t>
            </a:r>
          </a:p>
          <a:p>
            <a:pPr marL="0" lvl="0" indent="0">
              <a:buNone/>
            </a:pPr>
            <a:endParaRPr lang="en-US" sz="2400" b="1" dirty="0"/>
          </a:p>
          <a:p>
            <a:pPr marL="0" lvl="0" indent="0">
              <a:buNone/>
            </a:pPr>
            <a:r>
              <a:rPr lang="en-US" b="1" dirty="0"/>
              <a:t>5</a:t>
            </a:r>
            <a:r>
              <a:rPr lang="en-US" sz="2400" b="1" dirty="0" smtClean="0"/>
              <a:t>. Buttons . </a:t>
            </a:r>
            <a:endParaRPr lang="en-US" b="1" dirty="0" smtClean="0"/>
          </a:p>
          <a:p>
            <a:pPr marL="0" lv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/>
              <a:t>It used to </a:t>
            </a:r>
            <a:r>
              <a:rPr lang="en-US" b="1" dirty="0" smtClean="0"/>
              <a:t>record the path and repeat it </a:t>
            </a:r>
            <a:r>
              <a:rPr lang="en-US" sz="2400" b="1" dirty="0" smtClean="0"/>
              <a:t>. </a:t>
            </a:r>
            <a:endParaRPr lang="en-US" sz="24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5A704A3-7B7D-43AB-9EF6-6768432EA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110484" y="2720898"/>
            <a:ext cx="3900550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54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0C2A96-34CB-4AAC-A8C7-054DB43CB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1923" y="1074486"/>
            <a:ext cx="4633466" cy="1280890"/>
          </a:xfrm>
        </p:spPr>
        <p:txBody>
          <a:bodyPr>
            <a:normAutofit/>
          </a:bodyPr>
          <a:lstStyle/>
          <a:p>
            <a:pPr algn="l"/>
            <a:r>
              <a:rPr lang="en-US" sz="66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Hardware Tools</a:t>
            </a:r>
            <a:endParaRPr lang="en-US" sz="6600" dirty="0">
              <a:solidFill>
                <a:srgbClr val="2E5369"/>
              </a:solidFill>
              <a:latin typeface="Agency FB" panose="020B05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599ED42-55C2-4DB4-903F-512EE95DF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3" y="2040467"/>
            <a:ext cx="4637179" cy="387075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sz="2400" b="1" dirty="0"/>
          </a:p>
          <a:p>
            <a:pPr marL="0" lvl="0" indent="0">
              <a:buNone/>
            </a:pPr>
            <a:r>
              <a:rPr lang="en-US" sz="2400" b="1" u="sng" dirty="0"/>
              <a:t>Receiver Circuit: </a:t>
            </a:r>
          </a:p>
          <a:p>
            <a:pPr marL="0" lvl="0" indent="0">
              <a:buNone/>
            </a:pPr>
            <a:endParaRPr lang="en-US" sz="2400" b="1" dirty="0"/>
          </a:p>
          <a:p>
            <a:pPr marL="0" lvl="0" indent="0">
              <a:buNone/>
            </a:pPr>
            <a:r>
              <a:rPr lang="en-US" sz="2400" b="1" dirty="0" smtClean="0"/>
              <a:t>1. Arduino UNO</a:t>
            </a:r>
          </a:p>
          <a:p>
            <a:pPr marL="0" lv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A microcontroller 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2B0B77F-D4CA-4110-B0F1-26E1EE63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098" name="Picture 2" descr="https://lh5.googleusercontent.com/jZiIozqVlHV_wHy_f3etdKuWcipqho-cEtsq4DNqJuB9xn3iaGfpaXqyFiRTTNUyWXstUndMloYzQ6DKrQgY74mMN272tWuU98LMlnoTzJ4Q5YMMY-dxeSAsepumxoVLdtp14rCJ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392" y="2676532"/>
            <a:ext cx="3603009" cy="234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61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0C2A96-34CB-4AAC-A8C7-054DB43CB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6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Hardware Tools</a:t>
            </a:r>
            <a:endParaRPr lang="en-US" sz="6600" dirty="0">
              <a:solidFill>
                <a:srgbClr val="2E5369"/>
              </a:solidFill>
              <a:latin typeface="Agency FB" panose="020B05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599ED42-55C2-4DB4-903F-512EE95DF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25362"/>
            <a:ext cx="5657375" cy="378586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sz="2400" b="1" u="sng" dirty="0"/>
              <a:t>Receiver Circuit:  </a:t>
            </a:r>
          </a:p>
          <a:p>
            <a:pPr marL="0" lvl="0" indent="0">
              <a:buNone/>
            </a:pPr>
            <a:endParaRPr lang="en-US" sz="2400" b="1" dirty="0"/>
          </a:p>
          <a:p>
            <a:pPr marL="0" lvl="0" indent="0">
              <a:buNone/>
            </a:pPr>
            <a:r>
              <a:rPr lang="en-US" sz="2400" b="1" dirty="0" smtClean="0"/>
              <a:t>2. </a:t>
            </a:r>
            <a:r>
              <a:rPr lang="en-US" sz="2400" b="1" dirty="0"/>
              <a:t>L298N H-Bridge Motor </a:t>
            </a:r>
            <a:r>
              <a:rPr lang="en-US" sz="2400" b="1" dirty="0" smtClean="0"/>
              <a:t>Driver.</a:t>
            </a:r>
          </a:p>
          <a:p>
            <a:pPr marL="0" lvl="0" indent="0">
              <a:buNone/>
            </a:pPr>
            <a:endParaRPr lang="en-US" sz="2400" b="1" dirty="0"/>
          </a:p>
          <a:p>
            <a:pPr marL="0" lvl="0" indent="0">
              <a:buNone/>
            </a:pPr>
            <a:r>
              <a:rPr lang="en-US" sz="2400" b="1" dirty="0"/>
              <a:t>Used to control two DC motors at the same time.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FB6FC73-E906-4C18-B12B-51445B455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122" name="Picture 2" descr="https://lh5.googleusercontent.com/odDo3z7yOVFA6Ew3tmvTaksDuLaJydbsC2yo17TlowW_gdA8X3cbcIsGThw-9dgk6h4e2Oh1Y6tcnN49ctqiYO86q4m2FrkNSPLnEW4Tt4tKjTU0d6u8sWkCm4eX4PHeb3L_vNg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6587" y="2674178"/>
            <a:ext cx="2650011" cy="222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056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ated image">
            <a:extLst>
              <a:ext uri="{FF2B5EF4-FFF2-40B4-BE49-F238E27FC236}">
                <a16:creationId xmlns:a16="http://schemas.microsoft.com/office/drawing/2014/main" xmlns="" id="{5BF833DB-A88F-4D62-8C29-84F4186B0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006" y="2670043"/>
            <a:ext cx="3778501" cy="282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0C2A96-34CB-4AAC-A8C7-054DB43CB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2741" y="1047190"/>
            <a:ext cx="4633466" cy="1280890"/>
          </a:xfrm>
        </p:spPr>
        <p:txBody>
          <a:bodyPr>
            <a:normAutofit/>
          </a:bodyPr>
          <a:lstStyle/>
          <a:p>
            <a:r>
              <a:rPr lang="en-US" sz="66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Hardware Tools</a:t>
            </a:r>
            <a:endParaRPr lang="en-US" sz="6600" dirty="0">
              <a:solidFill>
                <a:srgbClr val="2E5369"/>
              </a:solidFill>
              <a:latin typeface="Agency FB" panose="020B05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599ED42-55C2-4DB4-903F-512EE95DF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3" y="2040467"/>
            <a:ext cx="4637179" cy="387075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sz="2400" b="1" dirty="0"/>
          </a:p>
          <a:p>
            <a:pPr marL="0" lvl="0" indent="0">
              <a:buNone/>
            </a:pPr>
            <a:r>
              <a:rPr lang="en-US" sz="2400" b="1" u="sng" dirty="0"/>
              <a:t>Receiver Circuit:  </a:t>
            </a:r>
          </a:p>
          <a:p>
            <a:pPr marL="0" lvl="0" indent="0">
              <a:buNone/>
            </a:pPr>
            <a:endParaRPr lang="en-US" sz="2400" b="1" dirty="0"/>
          </a:p>
          <a:p>
            <a:pPr marL="0" lvl="0" indent="0">
              <a:buNone/>
            </a:pPr>
            <a:r>
              <a:rPr lang="en-US" sz="2400" b="1" dirty="0" smtClean="0"/>
              <a:t>3. DC </a:t>
            </a:r>
            <a:r>
              <a:rPr lang="en-US" sz="2400" b="1" dirty="0"/>
              <a:t>motors</a:t>
            </a:r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CEB960E-F033-4C1E-8CA5-981548362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29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electronics&#10;&#10;Description generated with high confidence">
            <a:extLst>
              <a:ext uri="{FF2B5EF4-FFF2-40B4-BE49-F238E27FC236}">
                <a16:creationId xmlns:a16="http://schemas.microsoft.com/office/drawing/2014/main" xmlns="" id="{2D3D2AFF-2500-4A73-AE2C-66773747175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691" y="2756848"/>
            <a:ext cx="3737558" cy="19236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0C2A96-34CB-4AAC-A8C7-054DB43CB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36" y="984664"/>
            <a:ext cx="4633466" cy="1280890"/>
          </a:xfrm>
        </p:spPr>
        <p:txBody>
          <a:bodyPr>
            <a:normAutofit/>
          </a:bodyPr>
          <a:lstStyle/>
          <a:p>
            <a:r>
              <a:rPr lang="en-US" sz="66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Hardware Tools</a:t>
            </a:r>
            <a:endParaRPr lang="en-US" sz="6600" dirty="0">
              <a:solidFill>
                <a:srgbClr val="2E5369"/>
              </a:solidFill>
              <a:latin typeface="Agency FB" panose="020B05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599ED42-55C2-4DB4-903F-512EE95DF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3" y="2040467"/>
            <a:ext cx="4637179" cy="387075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sz="2400" b="1" dirty="0"/>
          </a:p>
          <a:p>
            <a:pPr marL="0" lvl="0" indent="0">
              <a:buNone/>
            </a:pPr>
            <a:r>
              <a:rPr lang="en-US" sz="2400" b="1" u="sng" dirty="0"/>
              <a:t>Receiver Circuit:  </a:t>
            </a:r>
          </a:p>
          <a:p>
            <a:pPr marL="0" lvl="0" indent="0">
              <a:buNone/>
            </a:pPr>
            <a:endParaRPr lang="en-US" sz="2400" b="1" dirty="0"/>
          </a:p>
          <a:p>
            <a:pPr marL="0" lvl="0" indent="0">
              <a:buNone/>
            </a:pPr>
            <a:r>
              <a:rPr lang="en-US" sz="2400" b="1" dirty="0" smtClean="0"/>
              <a:t>4. Ultrasonic </a:t>
            </a:r>
            <a:r>
              <a:rPr lang="en-US" sz="2400" b="1" dirty="0"/>
              <a:t>sensors</a:t>
            </a:r>
          </a:p>
          <a:p>
            <a:pPr marL="0" lvl="0" indent="0">
              <a:buNone/>
            </a:pPr>
            <a:endParaRPr lang="en-US" sz="2400" b="1" dirty="0" smtClean="0"/>
          </a:p>
          <a:p>
            <a:pPr marL="0" lvl="0" indent="0">
              <a:buNone/>
            </a:pPr>
            <a:r>
              <a:rPr lang="en-US" b="1" dirty="0" smtClean="0"/>
              <a:t>It used to detect obstacles . </a:t>
            </a:r>
            <a:endParaRPr lang="en-US" sz="24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C3993D4-A2D0-4D46-A8A8-895874D8D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0C2A96-34CB-4AAC-A8C7-054DB43CB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381" y="1214651"/>
            <a:ext cx="4137059" cy="1127498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Hardware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599ED42-55C2-4DB4-903F-512EE95DF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1188" y="2852382"/>
            <a:ext cx="4213169" cy="305884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u="sng" dirty="0"/>
              <a:t>Receiver Circuit:  </a:t>
            </a:r>
          </a:p>
          <a:p>
            <a:pPr marL="0" lvl="0" indent="0">
              <a:buNone/>
            </a:pPr>
            <a:endParaRPr lang="en-US" sz="2400" b="1" dirty="0"/>
          </a:p>
          <a:p>
            <a:pPr marL="0" lvl="0" indent="0">
              <a:buNone/>
            </a:pPr>
            <a:r>
              <a:rPr lang="en-US" sz="2400" b="1" dirty="0" smtClean="0"/>
              <a:t>5. </a:t>
            </a:r>
            <a:r>
              <a:rPr lang="en-US" sz="2400" b="1" dirty="0"/>
              <a:t>HC-05 </a:t>
            </a:r>
            <a:r>
              <a:rPr lang="en-US" sz="2400" b="1" dirty="0" smtClean="0"/>
              <a:t>Bluetooth </a:t>
            </a:r>
          </a:p>
          <a:p>
            <a:pPr marL="0" lv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/>
              <a:t>It used to send and receive the signals . </a:t>
            </a:r>
            <a:endParaRPr lang="en-US" sz="24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5A704A3-7B7D-43AB-9EF6-6768432EA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3074" name="Picture 2" descr="https://lh5.googleusercontent.com/Km8pokuAzN7_CKpTESE_H5gfTv9jDdHCbCMzDg68TmWVjWET499UGztJJ4LRIzLJ_nNK6lfMWFrJxD1_qOIyFIrfvEsuFRwXza2sitW3vKvcGtrdlDetqd0HPz2vzjzlGOr9XVV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9157" y="2666676"/>
            <a:ext cx="1883391" cy="2338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24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0C2A96-34CB-4AAC-A8C7-054DB43CB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381" y="1214651"/>
            <a:ext cx="4137059" cy="1127498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Hardware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599ED42-55C2-4DB4-903F-512EE95DF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1188" y="2852382"/>
            <a:ext cx="4213169" cy="305884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u="sng" dirty="0"/>
              <a:t>Receiver Circuit:  </a:t>
            </a:r>
          </a:p>
          <a:p>
            <a:pPr marL="0" lvl="0" indent="0">
              <a:buNone/>
            </a:pPr>
            <a:endParaRPr lang="en-US" sz="2400" b="1" dirty="0"/>
          </a:p>
          <a:p>
            <a:pPr marL="0" indent="0" fontAlgn="base">
              <a:buNone/>
            </a:pPr>
            <a:r>
              <a:rPr lang="ar-SA" b="1" dirty="0"/>
              <a:t>6</a:t>
            </a:r>
            <a:r>
              <a:rPr lang="en-US" sz="2400" b="1" dirty="0" smtClean="0"/>
              <a:t>. </a:t>
            </a:r>
            <a:r>
              <a:rPr lang="en-US" b="1" dirty="0" smtClean="0"/>
              <a:t>Buzzer</a:t>
            </a:r>
            <a:endParaRPr lang="en-US" b="1" dirty="0"/>
          </a:p>
          <a:p>
            <a:pPr marL="0" lv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/>
              <a:t>It used to issuing a sound . </a:t>
            </a:r>
            <a:endParaRPr lang="en-US" sz="24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5A704A3-7B7D-43AB-9EF6-6768432EA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682" y="2715905"/>
            <a:ext cx="2098082" cy="283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16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0C2A96-34CB-4AAC-A8C7-054DB43CB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381" y="1214651"/>
            <a:ext cx="4137059" cy="1127498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Hardware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599ED42-55C2-4DB4-903F-512EE95DF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1188" y="2852382"/>
            <a:ext cx="4213169" cy="305884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u="sng" dirty="0"/>
              <a:t>Receiver Circuit:  </a:t>
            </a:r>
          </a:p>
          <a:p>
            <a:pPr marL="0" lvl="0" indent="0">
              <a:buNone/>
            </a:pPr>
            <a:endParaRPr lang="en-US" sz="2400" b="1" dirty="0"/>
          </a:p>
          <a:p>
            <a:pPr marL="0" indent="0" fontAlgn="base">
              <a:buNone/>
            </a:pPr>
            <a:r>
              <a:rPr lang="ar-SA" b="1" dirty="0" smtClean="0"/>
              <a:t>7</a:t>
            </a:r>
            <a:r>
              <a:rPr lang="en-US" sz="2400" b="1" dirty="0" smtClean="0"/>
              <a:t>. LEDS . </a:t>
            </a:r>
            <a:endParaRPr lang="en-US" b="1" dirty="0"/>
          </a:p>
          <a:p>
            <a:pPr marL="0" lvl="0" indent="0">
              <a:buNone/>
            </a:pPr>
            <a:endParaRPr lang="en-US" sz="2400" b="1" dirty="0" smtClean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5A704A3-7B7D-43AB-9EF6-6768432EA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18" y="2852382"/>
            <a:ext cx="2855757" cy="252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96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4C5FCEA-FEB5-4020-B0B8-3FF8A87D9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705" y="897537"/>
            <a:ext cx="9601196" cy="1303867"/>
          </a:xfrm>
        </p:spPr>
        <p:txBody>
          <a:bodyPr>
            <a:normAutofit/>
          </a:bodyPr>
          <a:lstStyle/>
          <a:p>
            <a:r>
              <a:rPr lang="en-US" sz="66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How the project work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B4B8A0E-00B3-44C6-B7F7-F1751C6B0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0289" y="2347415"/>
            <a:ext cx="8147262" cy="3280616"/>
          </a:xfrm>
        </p:spPr>
        <p:txBody>
          <a:bodyPr/>
          <a:lstStyle/>
          <a:p>
            <a:r>
              <a:rPr lang="en-US" sz="2400" b="1" dirty="0"/>
              <a:t>The transmitter part: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07C69C3-EBA0-44EE-9F40-3156F9162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80F3EE0C-42F3-4734-8F44-67E157BCA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059" y="2834864"/>
            <a:ext cx="7687722" cy="3273836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2920621" y="5308979"/>
            <a:ext cx="4244454" cy="660021"/>
          </a:xfrm>
          <a:prstGeom prst="roundRect">
            <a:avLst/>
          </a:prstGeom>
          <a:solidFill>
            <a:srgbClr val="254149"/>
          </a:solidFill>
          <a:ln>
            <a:solidFill>
              <a:srgbClr val="2541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Century Gothic" panose="020B0502020202020204" pitchFamily="34" charset="0"/>
              </a:rPr>
              <a:t>Passes the appropriate order to Bluetooth </a:t>
            </a:r>
            <a:endParaRPr lang="en-US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35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799A0C-4D41-417C-8BE1-4B98C969D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How the project work 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D5D1672-88FE-4427-B396-259CE365D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9065" y="2470778"/>
            <a:ext cx="8915400" cy="3777622"/>
          </a:xfrm>
        </p:spPr>
        <p:txBody>
          <a:bodyPr/>
          <a:lstStyle/>
          <a:p>
            <a:r>
              <a:rPr lang="en-US" sz="2400" b="1" dirty="0"/>
              <a:t>The receiver part: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8469D7EA-C0AB-4682-85F5-EA98372EF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xmlns="" id="{448D8D4E-3A36-4189-B75E-1A38E7984C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4614868"/>
              </p:ext>
            </p:extLst>
          </p:nvPr>
        </p:nvGraphicFramePr>
        <p:xfrm>
          <a:off x="724793" y="2511187"/>
          <a:ext cx="10862156" cy="3340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1F3E7FF5-91F3-4C60-989F-640A6D7EDFCF}"/>
              </a:ext>
            </a:extLst>
          </p:cNvPr>
          <p:cNvGrpSpPr/>
          <p:nvPr/>
        </p:nvGrpSpPr>
        <p:grpSpPr>
          <a:xfrm>
            <a:off x="6343289" y="4772234"/>
            <a:ext cx="4553309" cy="975728"/>
            <a:chOff x="480059" y="1138349"/>
            <a:chExt cx="5440680" cy="975728"/>
          </a:xfrm>
          <a:solidFill>
            <a:schemeClr val="bg2">
              <a:lumMod val="25000"/>
            </a:schemeClr>
          </a:solidFill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xmlns="" id="{6ECC6166-F65C-4A6B-9AD5-382338C00718}"/>
                </a:ext>
              </a:extLst>
            </p:cNvPr>
            <p:cNvSpPr/>
            <p:nvPr/>
          </p:nvSpPr>
          <p:spPr>
            <a:xfrm>
              <a:off x="480059" y="1138349"/>
              <a:ext cx="5440680" cy="97572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ctangle: Rounded Corners 4">
              <a:extLst>
                <a:ext uri="{FF2B5EF4-FFF2-40B4-BE49-F238E27FC236}">
                  <a16:creationId xmlns:a16="http://schemas.microsoft.com/office/drawing/2014/main" xmlns="" id="{E9283907-8892-48C3-B35D-5B7174BEB631}"/>
                </a:ext>
              </a:extLst>
            </p:cNvPr>
            <p:cNvSpPr txBox="1"/>
            <p:nvPr/>
          </p:nvSpPr>
          <p:spPr>
            <a:xfrm>
              <a:off x="706244" y="1166927"/>
              <a:ext cx="5153124" cy="91857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0020" tIns="160020" rIns="160020" bIns="160020" numCol="1" spcCol="1270" anchor="ctr" anchorCtr="0">
              <a:noAutofit/>
            </a:bodyPr>
            <a:lstStyle/>
            <a:p>
              <a:pPr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500" dirty="0"/>
            </a:p>
            <a:p>
              <a:pPr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/>
            </a:p>
            <a:p>
              <a:pPr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dirty="0"/>
                <a:t>Motor driver decided how to turn the two motors</a:t>
              </a:r>
            </a:p>
            <a:p>
              <a:pPr marL="0" lvl="0" indent="0" algn="l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4200" kern="1200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638B14DE-EA93-4E16-AAAF-D21AE9FB570D}"/>
              </a:ext>
            </a:extLst>
          </p:cNvPr>
          <p:cNvGrpSpPr/>
          <p:nvPr/>
        </p:nvGrpSpPr>
        <p:grpSpPr>
          <a:xfrm>
            <a:off x="7814421" y="4138011"/>
            <a:ext cx="634223" cy="634223"/>
            <a:chOff x="4806456" y="739927"/>
            <a:chExt cx="634223" cy="634223"/>
          </a:xfrm>
        </p:grpSpPr>
        <p:sp>
          <p:nvSpPr>
            <p:cNvPr id="10" name="Arrow: Down 9">
              <a:extLst>
                <a:ext uri="{FF2B5EF4-FFF2-40B4-BE49-F238E27FC236}">
                  <a16:creationId xmlns:a16="http://schemas.microsoft.com/office/drawing/2014/main" xmlns="" id="{0CD13CB8-1F8F-4FAA-AED4-FF5660246A79}"/>
                </a:ext>
              </a:extLst>
            </p:cNvPr>
            <p:cNvSpPr/>
            <p:nvPr/>
          </p:nvSpPr>
          <p:spPr>
            <a:xfrm>
              <a:off x="4806456" y="739927"/>
              <a:ext cx="634223" cy="634223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Arrow: Down 4">
              <a:extLst>
                <a:ext uri="{FF2B5EF4-FFF2-40B4-BE49-F238E27FC236}">
                  <a16:creationId xmlns:a16="http://schemas.microsoft.com/office/drawing/2014/main" xmlns="" id="{BD6329BE-2DA2-43D8-BDA9-7EF7A23B0756}"/>
                </a:ext>
              </a:extLst>
            </p:cNvPr>
            <p:cNvSpPr txBox="1"/>
            <p:nvPr/>
          </p:nvSpPr>
          <p:spPr>
            <a:xfrm>
              <a:off x="4949156" y="739927"/>
              <a:ext cx="348823" cy="4772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5560" tIns="35560" rIns="35560" bIns="3556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28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389484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CDF1437-8E1E-4E60-9FC4-3E35E83AF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E9EDC83-45C6-475C-A2CD-9E188975D0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b="1" dirty="0"/>
              <a:t>Motivation</a:t>
            </a:r>
          </a:p>
          <a:p>
            <a:r>
              <a:rPr lang="en-US" sz="2400" b="1" dirty="0"/>
              <a:t>Objectives</a:t>
            </a:r>
            <a:endParaRPr lang="ar-SA" sz="2400" b="1" dirty="0"/>
          </a:p>
          <a:p>
            <a:r>
              <a:rPr lang="en-US" sz="2400" b="1" dirty="0"/>
              <a:t>Hardware Tools </a:t>
            </a:r>
          </a:p>
          <a:p>
            <a:r>
              <a:rPr lang="en-US" sz="2400" b="1" dirty="0"/>
              <a:t>How the project work </a:t>
            </a:r>
            <a:r>
              <a:rPr lang="en-US" sz="2400" b="1" dirty="0" smtClean="0"/>
              <a:t>?</a:t>
            </a:r>
          </a:p>
          <a:p>
            <a:r>
              <a:rPr lang="en-US" b="1" dirty="0">
                <a:solidFill>
                  <a:schemeClr val="tx2"/>
                </a:solidFill>
              </a:rPr>
              <a:t>Hand Gestures</a:t>
            </a:r>
            <a:endParaRPr lang="en-US" sz="2400" b="1" dirty="0">
              <a:solidFill>
                <a:schemeClr val="tx2"/>
              </a:solidFill>
            </a:endParaRPr>
          </a:p>
          <a:p>
            <a:r>
              <a:rPr lang="en-US" sz="2400" b="1" dirty="0" smtClean="0"/>
              <a:t>Demo</a:t>
            </a:r>
            <a:endParaRPr lang="en-US" sz="2400" b="1" dirty="0"/>
          </a:p>
          <a:p>
            <a:r>
              <a:rPr lang="en-US" sz="2400" b="1" dirty="0"/>
              <a:t>Constraints</a:t>
            </a:r>
          </a:p>
          <a:p>
            <a:r>
              <a:rPr lang="en-US" sz="2400" b="1" dirty="0"/>
              <a:t>Future work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51148A1-6993-4CDF-9884-CDC8AB14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6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Receiver  CCT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026" name="Picture 2" descr="https://lh5.googleusercontent.com/-K0a-19XSy2n8NuiDjx-QMOAXtr6xbum0vFT2jO0QkyEJ1decMwYPIBot8SJN4obiLm8hRMcoslt6EhEVPa0UwwKZQZP7OMg58nQBbti3TkgPYJT64xNdjFtk3vFCthiYwxJVvA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253" y="2552163"/>
            <a:ext cx="8152326" cy="369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977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05BCC67-A119-46B8-99EB-617CB919A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Hand Gestures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3A4EBE4-AC8E-4A67-A2F2-6631FF91C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85B6BA4E-0449-44CB-A67F-176EFB585023}"/>
              </a:ext>
            </a:extLst>
          </p:cNvPr>
          <p:cNvPicPr>
            <a:picLocks noGrp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2688609" y="2565778"/>
            <a:ext cx="6066122" cy="340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65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2BFDEBE4-6D0B-4E32-A69A-1079C7FEFCC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xmlns="" id="{FB518B7F-CF48-433C-AA57-157C34E0A7E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xmlns="" id="{FB9EFC3A-D719-4FB9-87E7-57474CF3787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xmlns="" id="{769DD491-3671-490F-9667-07966605EB9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xmlns="" id="{413D25D0-2024-4EDB-89BC-FA05840FC4C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xmlns="" id="{A78977A8-2616-4955-9EEA-492AF32729E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xmlns="" id="{78792ECD-F490-4F4E-8689-08022983BC7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xmlns="" id="{DAD6871B-0976-4ED8-A9FD-F7991F8AE45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xmlns="" id="{777FAA8B-359C-4F5E-820A-E288A290B0D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4" name="Freeform 19">
              <a:extLst>
                <a:ext uri="{FF2B5EF4-FFF2-40B4-BE49-F238E27FC236}">
                  <a16:creationId xmlns:a16="http://schemas.microsoft.com/office/drawing/2014/main" xmlns="" id="{99321D8C-E7E5-414A-9567-99134586B83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0">
              <a:extLst>
                <a:ext uri="{FF2B5EF4-FFF2-40B4-BE49-F238E27FC236}">
                  <a16:creationId xmlns:a16="http://schemas.microsoft.com/office/drawing/2014/main" xmlns="" id="{51561177-2C59-4E28-A7B2-FA020FC6B78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xmlns="" id="{CA379383-3FCE-468C-BE8C-F7A0AC443B8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22">
              <a:extLst>
                <a:ext uri="{FF2B5EF4-FFF2-40B4-BE49-F238E27FC236}">
                  <a16:creationId xmlns:a16="http://schemas.microsoft.com/office/drawing/2014/main" xmlns="" id="{600C78B7-5559-45D1-8AE1-D738BD5F604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5FFD28A6-B7DD-492C-9E44-04298154A6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27224" y="157"/>
            <a:ext cx="2356675" cy="6853096"/>
            <a:chOff x="6627813" y="195610"/>
            <a:chExt cx="1952625" cy="5678141"/>
          </a:xfrm>
        </p:grpSpPr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xmlns="" id="{92DEDB78-8E53-46D3-B73D-7295C24312E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xmlns="" id="{9ADA7734-AC5B-484F-B69D-5BDD9FC16DD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xmlns="" id="{33FC58F8-ABC3-4351-A1A0-42D73D3A38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xmlns="" id="{DA14CDF0-30C6-412F-9A45-97B22D9116A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xmlns="" id="{86C395E9-5522-4CCC-84DA-CEDB0DFBE00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xmlns="" id="{C7521959-0DFD-4BD9-A1F6-2045C0FEBC0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xmlns="" id="{2A6FFD27-E352-40A7-A517-F6A6E5BE6E4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7" name="Freeform 34">
              <a:extLst>
                <a:ext uri="{FF2B5EF4-FFF2-40B4-BE49-F238E27FC236}">
                  <a16:creationId xmlns:a16="http://schemas.microsoft.com/office/drawing/2014/main" xmlns="" id="{F3D6C508-E830-43F2-A588-D0E739753E6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8" name="Freeform 35">
              <a:extLst>
                <a:ext uri="{FF2B5EF4-FFF2-40B4-BE49-F238E27FC236}">
                  <a16:creationId xmlns:a16="http://schemas.microsoft.com/office/drawing/2014/main" xmlns="" id="{3C7FB8AA-F34F-4A6D-BFD9-1AC5FEF687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9" name="Freeform 36">
              <a:extLst>
                <a:ext uri="{FF2B5EF4-FFF2-40B4-BE49-F238E27FC236}">
                  <a16:creationId xmlns:a16="http://schemas.microsoft.com/office/drawing/2014/main" xmlns="" id="{30475DE6-8AFA-4C6C-9A13-529845D4E99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40" name="Freeform 37">
              <a:extLst>
                <a:ext uri="{FF2B5EF4-FFF2-40B4-BE49-F238E27FC236}">
                  <a16:creationId xmlns:a16="http://schemas.microsoft.com/office/drawing/2014/main" xmlns="" id="{5DA0DA49-B8A7-4D74-B566-415AF761AEB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41" name="Freeform 38">
              <a:extLst>
                <a:ext uri="{FF2B5EF4-FFF2-40B4-BE49-F238E27FC236}">
                  <a16:creationId xmlns:a16="http://schemas.microsoft.com/office/drawing/2014/main" xmlns="" id="{F28724B4-2FDD-43D2-9E97-2A7CAC846D8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1AA71026-F7BC-4FE2-AE4B-AAF2AD4F059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5" name="Freeform 6">
            <a:extLst>
              <a:ext uri="{FF2B5EF4-FFF2-40B4-BE49-F238E27FC236}">
                <a16:creationId xmlns:a16="http://schemas.microsoft.com/office/drawing/2014/main" xmlns="" id="{FEBEBF89-2FC1-49E2-9E54-44A210A25E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47" name="Rectangle 46">
            <a:extLst>
              <a:ext uri="{FF2B5EF4-FFF2-40B4-BE49-F238E27FC236}">
                <a16:creationId xmlns:a16="http://schemas.microsoft.com/office/drawing/2014/main" xmlns="" id="{88481487-A677-42ED-AFBB-A14E1FED1D7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B7B73506-80B5-4498-9B3B-F68EAD3C08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50" name="Freeform 11">
              <a:extLst>
                <a:ext uri="{FF2B5EF4-FFF2-40B4-BE49-F238E27FC236}">
                  <a16:creationId xmlns:a16="http://schemas.microsoft.com/office/drawing/2014/main" xmlns="" id="{5279875E-EF34-45DE-BED8-EF1EA15E6CE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1" name="Freeform 12">
              <a:extLst>
                <a:ext uri="{FF2B5EF4-FFF2-40B4-BE49-F238E27FC236}">
                  <a16:creationId xmlns:a16="http://schemas.microsoft.com/office/drawing/2014/main" xmlns="" id="{3B7BEFEB-5A03-4770-B673-E0F459C39EA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2" name="Freeform 13">
              <a:extLst>
                <a:ext uri="{FF2B5EF4-FFF2-40B4-BE49-F238E27FC236}">
                  <a16:creationId xmlns:a16="http://schemas.microsoft.com/office/drawing/2014/main" xmlns="" id="{A0BE56AE-53B4-416D-AA33-7D59E629A3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3" name="Freeform 14">
              <a:extLst>
                <a:ext uri="{FF2B5EF4-FFF2-40B4-BE49-F238E27FC236}">
                  <a16:creationId xmlns:a16="http://schemas.microsoft.com/office/drawing/2014/main" xmlns="" id="{2295FD1F-7EDB-4822-B419-A3FC49BF244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4" name="Freeform 15">
              <a:extLst>
                <a:ext uri="{FF2B5EF4-FFF2-40B4-BE49-F238E27FC236}">
                  <a16:creationId xmlns:a16="http://schemas.microsoft.com/office/drawing/2014/main" xmlns="" id="{EA56677F-8492-4D02-AFE2-5E274C972A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5" name="Freeform 16">
              <a:extLst>
                <a:ext uri="{FF2B5EF4-FFF2-40B4-BE49-F238E27FC236}">
                  <a16:creationId xmlns:a16="http://schemas.microsoft.com/office/drawing/2014/main" xmlns="" id="{B6A5B986-D7F8-44B9-BEAF-F5EFEBDDB9F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6" name="Freeform 17">
              <a:extLst>
                <a:ext uri="{FF2B5EF4-FFF2-40B4-BE49-F238E27FC236}">
                  <a16:creationId xmlns:a16="http://schemas.microsoft.com/office/drawing/2014/main" xmlns="" id="{DD00E525-29F9-4DC3-85CE-7DDF7CE4B46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7" name="Freeform 18">
              <a:extLst>
                <a:ext uri="{FF2B5EF4-FFF2-40B4-BE49-F238E27FC236}">
                  <a16:creationId xmlns:a16="http://schemas.microsoft.com/office/drawing/2014/main" xmlns="" id="{34F1CC73-E7E5-4391-89CA-D184FD7CC87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8" name="Freeform 19">
              <a:extLst>
                <a:ext uri="{FF2B5EF4-FFF2-40B4-BE49-F238E27FC236}">
                  <a16:creationId xmlns:a16="http://schemas.microsoft.com/office/drawing/2014/main" xmlns="" id="{BD85582E-986C-4690-BD68-8E0564B91E2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9" name="Freeform 20">
              <a:extLst>
                <a:ext uri="{FF2B5EF4-FFF2-40B4-BE49-F238E27FC236}">
                  <a16:creationId xmlns:a16="http://schemas.microsoft.com/office/drawing/2014/main" xmlns="" id="{4A474B26-AAE2-4158-A8BB-2794C855397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xmlns="" id="{2BD7CA3A-CE5D-44BD-8DDA-317AB05F9FE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1" name="Freeform 22">
              <a:extLst>
                <a:ext uri="{FF2B5EF4-FFF2-40B4-BE49-F238E27FC236}">
                  <a16:creationId xmlns:a16="http://schemas.microsoft.com/office/drawing/2014/main" xmlns="" id="{AB69CEAA-A534-48E6-8ACA-12F7059A2D6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40972A48-FA5C-417A-967B-C1568C05D71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64" name="Freeform 27">
              <a:extLst>
                <a:ext uri="{FF2B5EF4-FFF2-40B4-BE49-F238E27FC236}">
                  <a16:creationId xmlns:a16="http://schemas.microsoft.com/office/drawing/2014/main" xmlns="" id="{34B0243E-50E0-484E-8680-4838A430A24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5" name="Freeform 28">
              <a:extLst>
                <a:ext uri="{FF2B5EF4-FFF2-40B4-BE49-F238E27FC236}">
                  <a16:creationId xmlns:a16="http://schemas.microsoft.com/office/drawing/2014/main" xmlns="" id="{EEC0B8C0-1E32-448F-A812-BA344DDCB1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6" name="Freeform 29">
              <a:extLst>
                <a:ext uri="{FF2B5EF4-FFF2-40B4-BE49-F238E27FC236}">
                  <a16:creationId xmlns:a16="http://schemas.microsoft.com/office/drawing/2014/main" xmlns="" id="{FE0ABEF6-76F4-4EBD-879E-CF8FC700E0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7" name="Freeform 30">
              <a:extLst>
                <a:ext uri="{FF2B5EF4-FFF2-40B4-BE49-F238E27FC236}">
                  <a16:creationId xmlns:a16="http://schemas.microsoft.com/office/drawing/2014/main" xmlns="" id="{406FCA18-E304-493F-A2A2-DE2A0F8ECE9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8" name="Freeform 31">
              <a:extLst>
                <a:ext uri="{FF2B5EF4-FFF2-40B4-BE49-F238E27FC236}">
                  <a16:creationId xmlns:a16="http://schemas.microsoft.com/office/drawing/2014/main" xmlns="" id="{AE30D294-D2C5-4A88-B286-B1AB7E7F958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9" name="Freeform 32">
              <a:extLst>
                <a:ext uri="{FF2B5EF4-FFF2-40B4-BE49-F238E27FC236}">
                  <a16:creationId xmlns:a16="http://schemas.microsoft.com/office/drawing/2014/main" xmlns="" id="{AADAE52E-612D-4591-9D58-B9ABF4D0A9D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0" name="Freeform 33">
              <a:extLst>
                <a:ext uri="{FF2B5EF4-FFF2-40B4-BE49-F238E27FC236}">
                  <a16:creationId xmlns:a16="http://schemas.microsoft.com/office/drawing/2014/main" xmlns="" id="{3C8E3466-8599-48B2-8B38-B3D135B68A9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1" name="Freeform 34">
              <a:extLst>
                <a:ext uri="{FF2B5EF4-FFF2-40B4-BE49-F238E27FC236}">
                  <a16:creationId xmlns:a16="http://schemas.microsoft.com/office/drawing/2014/main" xmlns="" id="{C61D3A22-91B1-4858-9CF6-AB20576C7F4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xmlns="" id="{180F1108-E4AB-4319-90F4-86E67292B02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xmlns="" id="{F065920E-98BD-42A7-99B1-A4BF3DDADB4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xmlns="" id="{CBF493FA-1EAE-44C3-AC42-A16A102013F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5" name="Freeform 38">
              <a:extLst>
                <a:ext uri="{FF2B5EF4-FFF2-40B4-BE49-F238E27FC236}">
                  <a16:creationId xmlns:a16="http://schemas.microsoft.com/office/drawing/2014/main" xmlns="" id="{D84C943E-A721-4A83-B01E-852C10ECB0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D5DA11C8-27AE-4533-ACE4-F4A9F0B7C6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05BCC67-A119-46B8-99EB-617CB919A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4652" y="367702"/>
            <a:ext cx="8915399" cy="116242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dirty="0">
                <a:solidFill>
                  <a:schemeClr val="accent4">
                    <a:lumMod val="75000"/>
                  </a:schemeClr>
                </a:solidFill>
                <a:latin typeface="Agency FB" panose="020B0503020202020204" pitchFamily="34" charset="0"/>
              </a:rPr>
              <a:t>Hand Gestures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3A4EBE4-AC8E-4A67-A2F2-6631FF91C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1812" y="4959308"/>
            <a:ext cx="77976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900" dirty="0" smtClean="0"/>
              <a:t>21</a:t>
            </a:r>
            <a:endParaRPr lang="en-US" sz="1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361" y="1719618"/>
            <a:ext cx="4831308" cy="363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7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E0FF4A-B302-4E90-80A0-322F57244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C72C49AC-99BE-4A85-B299-CFC4CDB9E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24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AE37221-D60B-4F6C-A8BF-B7852BB31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41696"/>
            <a:ext cx="9601196" cy="1344303"/>
          </a:xfrm>
        </p:spPr>
        <p:txBody>
          <a:bodyPr>
            <a:normAutofit fontScale="90000"/>
          </a:bodyPr>
          <a:lstStyle/>
          <a:p>
            <a:r>
              <a:rPr lang="en-US" sz="6600" dirty="0">
                <a:solidFill>
                  <a:schemeClr val="accent5">
                    <a:lumMod val="50000"/>
                  </a:schemeClr>
                </a:solidFill>
                <a:latin typeface="Agency FB" panose="020B0503020202020204" pitchFamily="34" charset="0"/>
              </a:rPr>
              <a:t>Constraints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B28C404-92AD-4927-A356-47FF40CAE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Limitation </a:t>
            </a:r>
            <a:r>
              <a:rPr lang="en-US" sz="2400" b="1" dirty="0"/>
              <a:t>of hand </a:t>
            </a:r>
            <a:r>
              <a:rPr lang="en-US" sz="2400" b="1" dirty="0" smtClean="0"/>
              <a:t>movements . </a:t>
            </a: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r>
              <a:rPr lang="en-US" sz="2400" b="1" dirty="0"/>
              <a:t>DC Motor inaccuracy in save </a:t>
            </a:r>
            <a:r>
              <a:rPr lang="en-US" sz="2400" b="1" dirty="0" smtClean="0"/>
              <a:t>path . </a:t>
            </a:r>
            <a:endParaRPr lang="en-US" sz="24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EE3592D-9F06-4A65-A7F9-84C8DB9B4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00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F92F0C1-3D06-4EB7-AD83-63D9B473C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2061319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chemeClr val="accent4">
                    <a:lumMod val="75000"/>
                  </a:schemeClr>
                </a:solidFill>
                <a:latin typeface="Agency FB" panose="020B0503020202020204" pitchFamily="34" charset="0"/>
              </a:rPr>
              <a:t>Future work</a:t>
            </a:r>
            <a:br>
              <a:rPr lang="en-US" sz="6000" dirty="0">
                <a:solidFill>
                  <a:schemeClr val="accent4">
                    <a:lumMod val="75000"/>
                  </a:schemeClr>
                </a:solidFill>
                <a:latin typeface="Agency FB" panose="020B0503020202020204" pitchFamily="34" charset="0"/>
              </a:rPr>
            </a:br>
            <a:endParaRPr lang="en-US" sz="6000" dirty="0">
              <a:solidFill>
                <a:schemeClr val="accent4">
                  <a:lumMod val="7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E5C2254-C8EE-46BA-8B67-96C6225C5C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6061" y="2650064"/>
            <a:ext cx="9601196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2400" b="1" dirty="0">
                <a:solidFill>
                  <a:schemeClr val="tx1"/>
                </a:solidFill>
              </a:rPr>
              <a:t>Providing a camera and use it to reach small and dangerous places</a:t>
            </a:r>
            <a:r>
              <a:rPr lang="en-US" sz="2400" b="1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2400" b="1" dirty="0" smtClean="0">
                <a:solidFill>
                  <a:schemeClr val="tx1"/>
                </a:solidFill>
              </a:rPr>
              <a:t>Insert robotic-arm to move small things. </a:t>
            </a:r>
            <a:br>
              <a:rPr lang="en-US" sz="2400" b="1" dirty="0" smtClean="0">
                <a:solidFill>
                  <a:schemeClr val="tx1"/>
                </a:solidFill>
              </a:rPr>
            </a:br>
            <a:endParaRPr lang="en-US" sz="2400" b="1" dirty="0" smtClean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G</a:t>
            </a:r>
            <a:r>
              <a:rPr lang="en-US" b="1" dirty="0" smtClean="0">
                <a:solidFill>
                  <a:schemeClr val="tx1"/>
                </a:solidFill>
              </a:rPr>
              <a:t>love could be used in multiple uses such as in smart homes.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371C850-A2AE-4D74-8C61-29BAC242C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09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14239C-4A36-4B09-8BCC-BC2E3FCC2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1CBC298-B151-4258-9140-F1D6BB6CC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Remote control has become very widespread these days!</a:t>
            </a:r>
          </a:p>
          <a:p>
            <a:pPr marL="0" indent="0">
              <a:buNone/>
            </a:pPr>
            <a:endParaRPr lang="en-US" sz="2400" b="1" dirty="0"/>
          </a:p>
          <a:p>
            <a:r>
              <a:rPr lang="en-US" sz="2400" b="1" dirty="0"/>
              <a:t>Hand gestures are an effective and very easy method</a:t>
            </a:r>
            <a:r>
              <a:rPr lang="ar-SA" sz="2400" b="1" dirty="0"/>
              <a:t>  </a:t>
            </a:r>
            <a:endParaRPr lang="en-US" sz="2400" b="1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8C07C4A-E291-46E6-A345-F4D72A1B8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66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E37F82F-2D06-450E-AC17-EB4823791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B1FD8AF-53CA-4265-8E0F-B5EDEED75A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sz="2400" b="1" dirty="0"/>
              <a:t>A robot that is fully controlled by hand gestures</a:t>
            </a:r>
            <a:r>
              <a:rPr lang="en-US" sz="2400" b="1" dirty="0" smtClean="0"/>
              <a:t>.</a:t>
            </a:r>
            <a:endParaRPr lang="en-US" sz="2400" b="1" dirty="0"/>
          </a:p>
          <a:p>
            <a:r>
              <a:rPr lang="en-US" sz="2400" b="1" dirty="0"/>
              <a:t>Barriers Avoidance</a:t>
            </a:r>
            <a:r>
              <a:rPr lang="en-US" sz="2400" b="1" dirty="0" smtClean="0"/>
              <a:t>.</a:t>
            </a:r>
            <a:endParaRPr lang="en-US" sz="2400" b="1" dirty="0"/>
          </a:p>
          <a:p>
            <a:r>
              <a:rPr lang="en-US" b="1" dirty="0" smtClean="0"/>
              <a:t>Record &amp; Repeat the path</a:t>
            </a:r>
            <a:r>
              <a:rPr lang="en-US" sz="2400" b="1" dirty="0" smtClean="0"/>
              <a:t>.</a:t>
            </a:r>
          </a:p>
          <a:p>
            <a:r>
              <a:rPr lang="en-US" sz="2400" b="1" dirty="0" smtClean="0"/>
              <a:t>Control the speed of car . </a:t>
            </a:r>
          </a:p>
          <a:p>
            <a:r>
              <a:rPr lang="en-US" sz="2400" b="1" dirty="0" smtClean="0"/>
              <a:t>An educational game . </a:t>
            </a:r>
            <a:endParaRPr lang="en-US" sz="24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4187B4A-1A79-4173-9746-0FB7D7904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29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5D734D-1878-455D-A06D-774F22A90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8771" y="1115058"/>
            <a:ext cx="3570129" cy="1005840"/>
          </a:xfrm>
        </p:spPr>
        <p:txBody>
          <a:bodyPr anchor="b">
            <a:noAutofit/>
          </a:bodyPr>
          <a:lstStyle/>
          <a:p>
            <a:r>
              <a:rPr lang="en-US" sz="60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Project Parts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xmlns="" id="{BA5AE621-2B8D-45FB-8BE0-FAD9250253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Transmitter &amp; Receiver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E94F6C8-B9D1-40AF-9328-D1C8164AD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57F1E4F-1CFF-5643-939E-217C01CDF565}" type="slidenum">
              <a:rPr lang="en-US" sz="1900" smtClean="0"/>
              <a:pPr>
                <a:lnSpc>
                  <a:spcPct val="90000"/>
                </a:lnSpc>
                <a:spcAft>
                  <a:spcPts val="600"/>
                </a:spcAft>
              </a:pPr>
              <a:t>5</a:t>
            </a:fld>
            <a:endParaRPr lang="en-US" sz="19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852" y="3013881"/>
            <a:ext cx="2233967" cy="29786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857" y="3002129"/>
            <a:ext cx="2199043" cy="29320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191" y="3013881"/>
            <a:ext cx="2198710" cy="2931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89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0C2A96-34CB-4AAC-A8C7-054DB43CB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4628" y="1088134"/>
            <a:ext cx="4633466" cy="1280890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Hardware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599ED42-55C2-4DB4-903F-512EE95DF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3" y="2040467"/>
            <a:ext cx="4637179" cy="387075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r>
              <a:rPr lang="en-US" sz="2400" b="1" u="sng" dirty="0"/>
              <a:t>Transmitter Circuit: </a:t>
            </a:r>
            <a:endParaRPr lang="en-US" sz="2400" b="1" u="sng" dirty="0" smtClean="0"/>
          </a:p>
          <a:p>
            <a:pPr marL="0" lvl="0" indent="0">
              <a:buNone/>
            </a:pPr>
            <a:endParaRPr lang="en-US" sz="2400" b="1" u="sng" dirty="0"/>
          </a:p>
          <a:p>
            <a:pPr marL="0" lvl="0" indent="0">
              <a:buNone/>
            </a:pPr>
            <a:r>
              <a:rPr lang="en-US" b="1" dirty="0" smtClean="0"/>
              <a:t>1. </a:t>
            </a:r>
            <a:r>
              <a:rPr lang="en-US" sz="2400" b="1" dirty="0" smtClean="0"/>
              <a:t>ITG</a:t>
            </a:r>
            <a:r>
              <a:rPr lang="en-US" sz="2400" b="1" dirty="0"/>
              <a:t>/ </a:t>
            </a:r>
            <a:r>
              <a:rPr lang="en-US" sz="2400" b="1" dirty="0" smtClean="0"/>
              <a:t>MPU </a:t>
            </a:r>
            <a:r>
              <a:rPr lang="en-US" b="1" dirty="0" smtClean="0"/>
              <a:t>6050</a:t>
            </a:r>
            <a:r>
              <a:rPr lang="en-US" sz="2400" b="1" dirty="0" smtClean="0"/>
              <a:t> GYROSCOPE</a:t>
            </a:r>
            <a:endParaRPr lang="ar-SA" sz="2400" b="1" dirty="0" smtClean="0"/>
          </a:p>
          <a:p>
            <a:pPr marL="0" lvl="0" indent="0">
              <a:buNone/>
            </a:pPr>
            <a:endParaRPr lang="en-US" sz="2400" b="1" dirty="0" smtClean="0"/>
          </a:p>
          <a:p>
            <a:pPr marL="0" lvl="0" indent="0">
              <a:buNone/>
            </a:pPr>
            <a:r>
              <a:rPr lang="en-US" b="1" dirty="0"/>
              <a:t>T</a:t>
            </a:r>
            <a:r>
              <a:rPr lang="en-US" sz="2400" b="1" dirty="0" smtClean="0"/>
              <a:t>o </a:t>
            </a:r>
            <a:r>
              <a:rPr lang="en-US" sz="2400" b="1" dirty="0"/>
              <a:t>know the movement of </a:t>
            </a:r>
            <a:r>
              <a:rPr lang="en-US" b="1" dirty="0" smtClean="0"/>
              <a:t>hand.</a:t>
            </a: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/>
              <a:t> </a:t>
            </a:r>
            <a:endParaRPr lang="en-US" sz="24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6D3C139-11DA-4408-AE22-1B9543BB2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8" name="Picture 4" descr="https://lh5.googleusercontent.com/wv_UMoJ8ql6BoSLdnaOeAX1XolcM4jIdeldNzqj72p_K9wNaua4sjLCZwnXJSkEA5_SMSJ7sHw13zXWXJ379k7kacnUJwpvxgezIHeX0zvjTrXUyPYHB_qH73K05KTDhK05erwo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1415" y="2519250"/>
            <a:ext cx="1622794" cy="165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771" y="4354252"/>
            <a:ext cx="3154082" cy="1614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08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0C2A96-34CB-4AAC-A8C7-054DB43CB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675" y="1322823"/>
            <a:ext cx="4374010" cy="1045191"/>
          </a:xfrm>
        </p:spPr>
        <p:txBody>
          <a:bodyPr>
            <a:normAutofit fontScale="90000"/>
          </a:bodyPr>
          <a:lstStyle/>
          <a:p>
            <a:r>
              <a:rPr lang="en-US" sz="66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Hardware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599ED42-55C2-4DB4-903F-512EE95DF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3" y="2040467"/>
            <a:ext cx="4637179" cy="387075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r>
              <a:rPr lang="en-US" sz="2400" b="1" u="sng" dirty="0"/>
              <a:t>Transmitter Circuit: </a:t>
            </a:r>
            <a:endParaRPr lang="en-US" sz="2400" b="1" u="sng" dirty="0" smtClean="0"/>
          </a:p>
          <a:p>
            <a:pPr marL="0" lvl="0" indent="0">
              <a:buNone/>
            </a:pPr>
            <a:endParaRPr lang="en-US" sz="2400" b="1" u="sng" dirty="0"/>
          </a:p>
          <a:p>
            <a:pPr marL="0" lvl="0" indent="0">
              <a:buNone/>
            </a:pPr>
            <a:r>
              <a:rPr lang="en-US" b="1" dirty="0" smtClean="0"/>
              <a:t>2.  </a:t>
            </a:r>
            <a:r>
              <a:rPr lang="en-US" sz="2400" b="1" dirty="0" smtClean="0"/>
              <a:t>Arduino NANO</a:t>
            </a:r>
          </a:p>
          <a:p>
            <a:pPr marL="0" lv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A microcontroller board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9086BF6-70C1-49E2-812A-EAE5F2AE0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050" name="Picture 2" descr="https://lh4.googleusercontent.com/BOLXx5glcZXyXXFhCXRVPztTa4j2iQJPCkwEV5E_U38tSWfTiqdV3cphLuXaBVFYkELc1L24B38hBjAvdO0MBhgikwAxa0HNcBU-TyjAusz1AASgEHa8BUqXY7E5OLUdljer6pc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2356" y="2955582"/>
            <a:ext cx="3104344" cy="2312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078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0C2A96-34CB-4AAC-A8C7-054DB43CB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381" y="1214651"/>
            <a:ext cx="4137059" cy="1127498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Hardware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599ED42-55C2-4DB4-903F-512EE95DF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1188" y="2852382"/>
            <a:ext cx="4213169" cy="305884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400" b="1" u="sng" dirty="0" smtClean="0"/>
              <a:t>Transmitter </a:t>
            </a:r>
            <a:r>
              <a:rPr lang="en-US" sz="2400" b="1" u="sng" dirty="0"/>
              <a:t>Circuit: </a:t>
            </a:r>
            <a:endParaRPr lang="en-US" sz="2400" b="1" u="sng" dirty="0" smtClean="0"/>
          </a:p>
          <a:p>
            <a:pPr marL="0" lvl="0" indent="0">
              <a:buNone/>
            </a:pPr>
            <a:endParaRPr lang="en-US" sz="2400" b="1" dirty="0"/>
          </a:p>
          <a:p>
            <a:pPr marL="0" lvl="0" indent="0">
              <a:buNone/>
            </a:pPr>
            <a:r>
              <a:rPr lang="ar-SA" sz="2400" b="1" dirty="0" smtClean="0"/>
              <a:t>3</a:t>
            </a:r>
            <a:r>
              <a:rPr lang="en-US" sz="2400" b="1" dirty="0" smtClean="0"/>
              <a:t>. </a:t>
            </a:r>
            <a:r>
              <a:rPr lang="en-US" sz="2400" b="1" dirty="0"/>
              <a:t>HC-05 </a:t>
            </a:r>
            <a:r>
              <a:rPr lang="en-US" sz="2400" b="1" dirty="0" smtClean="0"/>
              <a:t>Bluetooth </a:t>
            </a:r>
          </a:p>
          <a:p>
            <a:pPr marL="0" lv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/>
              <a:t>It used to send and receive the signals . </a:t>
            </a:r>
            <a:endParaRPr lang="en-US" sz="24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5A704A3-7B7D-43AB-9EF6-6768432EA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074" name="Picture 2" descr="https://lh5.googleusercontent.com/Km8pokuAzN7_CKpTESE_H5gfTv9jDdHCbCMzDg68TmWVjWET499UGztJJ4LRIzLJ_nNK6lfMWFrJxD1_qOIyFIrfvEsuFRwXza2sitW3vKvcGtrdlDetqd0HPz2vzjzlGOr9XVVj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9157" y="2666676"/>
            <a:ext cx="1883391" cy="2338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11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0C2A96-34CB-4AAC-A8C7-054DB43CB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3438" y="1074906"/>
            <a:ext cx="4137059" cy="1280890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chemeClr val="accent4">
                    <a:lumMod val="50000"/>
                  </a:schemeClr>
                </a:solidFill>
                <a:latin typeface="Agency FB" panose="020B0503020202020204" pitchFamily="34" charset="0"/>
              </a:rPr>
              <a:t>Hardware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599ED42-55C2-4DB4-903F-512EE95DF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5528" y="2756848"/>
            <a:ext cx="4458829" cy="315437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400" b="1" u="sng" dirty="0" smtClean="0"/>
              <a:t>Transmitter </a:t>
            </a:r>
            <a:r>
              <a:rPr lang="en-US" sz="2400" b="1" u="sng" dirty="0"/>
              <a:t>Circuit: </a:t>
            </a:r>
          </a:p>
          <a:p>
            <a:pPr marL="0" lvl="0" indent="0">
              <a:buNone/>
            </a:pPr>
            <a:endParaRPr lang="en-US" sz="2400" b="1" dirty="0"/>
          </a:p>
          <a:p>
            <a:pPr marL="0" lvl="0" indent="0">
              <a:buNone/>
            </a:pPr>
            <a:r>
              <a:rPr lang="en-US" b="1" dirty="0"/>
              <a:t>4</a:t>
            </a:r>
            <a:r>
              <a:rPr lang="en-US" sz="2400" b="1" dirty="0" smtClean="0"/>
              <a:t>. Flex Sensor .  </a:t>
            </a:r>
          </a:p>
          <a:p>
            <a:pPr marL="0" lvl="0" indent="0">
              <a:buNone/>
            </a:pPr>
            <a:endParaRPr lang="en-US" b="1" dirty="0" smtClean="0"/>
          </a:p>
          <a:p>
            <a:pPr marL="0" lvl="0" indent="0">
              <a:buNone/>
            </a:pPr>
            <a:r>
              <a:rPr lang="en-US" sz="2400" b="1" dirty="0" smtClean="0"/>
              <a:t>To Control the speed of car . </a:t>
            </a: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5A704A3-7B7D-43AB-9EF6-6768432EA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170" name="Picture 2" descr="https://lh4.googleusercontent.com/L1wA6vE8sXJGlD5KPeVp7LP4j586resxhkKWw4_qgGdBeSh3lt4aEUAotpna7JFdzAdfDB69DjpLGI0fep5OCYrmbbHC2S_Hlm_MT5cftRHIkoSo1YmQWDR3IvEbTLI7WIpPHDg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702" y="2903930"/>
            <a:ext cx="1988687" cy="2206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81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1124</TotalTime>
  <Words>264</Words>
  <Application>Microsoft Office PowerPoint</Application>
  <PresentationFormat>Widescreen</PresentationFormat>
  <Paragraphs>152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 Unicode MS</vt:lpstr>
      <vt:lpstr>Agency FB</vt:lpstr>
      <vt:lpstr>Arial</vt:lpstr>
      <vt:lpstr>Calibri</vt:lpstr>
      <vt:lpstr>Century Gothic</vt:lpstr>
      <vt:lpstr>Garamond</vt:lpstr>
      <vt:lpstr>Times New Roman</vt:lpstr>
      <vt:lpstr>Organic</vt:lpstr>
      <vt:lpstr>MY ARM </vt:lpstr>
      <vt:lpstr>Outline</vt:lpstr>
      <vt:lpstr>Motivation</vt:lpstr>
      <vt:lpstr>Objectives</vt:lpstr>
      <vt:lpstr>Project Parts</vt:lpstr>
      <vt:lpstr>Hardware Tools</vt:lpstr>
      <vt:lpstr>Hardware Tools</vt:lpstr>
      <vt:lpstr>Hardware Tools</vt:lpstr>
      <vt:lpstr>Hardware Tools</vt:lpstr>
      <vt:lpstr>Hardware Tools</vt:lpstr>
      <vt:lpstr>Hardware Tools</vt:lpstr>
      <vt:lpstr>Hardware Tools</vt:lpstr>
      <vt:lpstr>Hardware Tools</vt:lpstr>
      <vt:lpstr>Hardware Tools</vt:lpstr>
      <vt:lpstr>Hardware Tools</vt:lpstr>
      <vt:lpstr>Hardware Tools</vt:lpstr>
      <vt:lpstr>Hardware Tools</vt:lpstr>
      <vt:lpstr>How the project work ?</vt:lpstr>
      <vt:lpstr>How the project work ?</vt:lpstr>
      <vt:lpstr>Receiver  CCT  </vt:lpstr>
      <vt:lpstr>Hand Gestures</vt:lpstr>
      <vt:lpstr>Hand Gestures</vt:lpstr>
      <vt:lpstr>Demo</vt:lpstr>
      <vt:lpstr>Constraints </vt:lpstr>
      <vt:lpstr>Future work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Gestures Controlled Robot</dc:title>
  <dc:creator>Samah Rabay'ah</dc:creator>
  <cp:lastModifiedBy>razan balatiah</cp:lastModifiedBy>
  <cp:revision>92</cp:revision>
  <dcterms:created xsi:type="dcterms:W3CDTF">2018-05-19T10:26:47Z</dcterms:created>
  <dcterms:modified xsi:type="dcterms:W3CDTF">2018-12-21T18:11:26Z</dcterms:modified>
</cp:coreProperties>
</file>