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Lst>
  <p:sldSz cx="18288000" cy="10287000"/>
  <p:notesSz cx="6858000" cy="9144000"/>
  <p:embeddedFontLst>
    <p:embeddedFont>
      <p:font typeface="Montserrat Bold" charset="1" panose="00000800000000000000"/>
      <p:regular r:id="rId45"/>
    </p:embeddedFont>
    <p:embeddedFont>
      <p:font typeface="Caladea Bold" charset="1" panose="02040803050406030204"/>
      <p:regular r:id="rId46"/>
    </p:embeddedFont>
    <p:embeddedFont>
      <p:font typeface="Poppins" charset="1" panose="00000500000000000000"/>
      <p:regular r:id="rId47"/>
    </p:embeddedFont>
    <p:embeddedFont>
      <p:font typeface="Montserrat" charset="1" panose="00000500000000000000"/>
      <p:regular r:id="rId48"/>
    </p:embeddedFont>
    <p:embeddedFont>
      <p:font typeface="Public Sans Bold" charset="1" panose="00000000000000000000"/>
      <p:regular r:id="rId49"/>
    </p:embeddedFont>
    <p:embeddedFont>
      <p:font typeface="Canva Sans Bold" charset="1" panose="020B0803030501040103"/>
      <p:regular r:id="rId50"/>
    </p:embeddedFont>
    <p:embeddedFont>
      <p:font typeface="Poppins Bold" charset="1" panose="00000800000000000000"/>
      <p:regular r:id="rId5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slides/slide30.xml" Type="http://schemas.openxmlformats.org/officeDocument/2006/relationships/slide"/><Relationship Id="rId36" Target="slides/slide31.xml" Type="http://schemas.openxmlformats.org/officeDocument/2006/relationships/slide"/><Relationship Id="rId37" Target="slides/slide32.xml" Type="http://schemas.openxmlformats.org/officeDocument/2006/relationships/slide"/><Relationship Id="rId38" Target="slides/slide33.xml" Type="http://schemas.openxmlformats.org/officeDocument/2006/relationships/slide"/><Relationship Id="rId39" Target="slides/slide34.xml" Type="http://schemas.openxmlformats.org/officeDocument/2006/relationships/slide"/><Relationship Id="rId4" Target="theme/theme1.xml" Type="http://schemas.openxmlformats.org/officeDocument/2006/relationships/theme"/><Relationship Id="rId40" Target="slides/slide35.xml" Type="http://schemas.openxmlformats.org/officeDocument/2006/relationships/slide"/><Relationship Id="rId41" Target="slides/slide36.xml" Type="http://schemas.openxmlformats.org/officeDocument/2006/relationships/slide"/><Relationship Id="rId42" Target="slides/slide37.xml" Type="http://schemas.openxmlformats.org/officeDocument/2006/relationships/slide"/><Relationship Id="rId43" Target="slides/slide38.xml" Type="http://schemas.openxmlformats.org/officeDocument/2006/relationships/slide"/><Relationship Id="rId44" Target="slides/slide39.xml" Type="http://schemas.openxmlformats.org/officeDocument/2006/relationships/slide"/><Relationship Id="rId45" Target="fonts/font45.fntdata" Type="http://schemas.openxmlformats.org/officeDocument/2006/relationships/font"/><Relationship Id="rId46" Target="fonts/font46.fntdata" Type="http://schemas.openxmlformats.org/officeDocument/2006/relationships/font"/><Relationship Id="rId47" Target="fonts/font47.fntdata" Type="http://schemas.openxmlformats.org/officeDocument/2006/relationships/font"/><Relationship Id="rId48" Target="fonts/font48.fntdata" Type="http://schemas.openxmlformats.org/officeDocument/2006/relationships/font"/><Relationship Id="rId49" Target="fonts/font49.fntdata" Type="http://schemas.openxmlformats.org/officeDocument/2006/relationships/font"/><Relationship Id="rId5" Target="tableStyles.xml" Type="http://schemas.openxmlformats.org/officeDocument/2006/relationships/tableStyles"/><Relationship Id="rId50" Target="fonts/font50.fntdata" Type="http://schemas.openxmlformats.org/officeDocument/2006/relationships/font"/><Relationship Id="rId51" Target="fonts/font51.fntdata" Type="http://schemas.openxmlformats.org/officeDocument/2006/relationships/font"/><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33.png" Type="http://schemas.openxmlformats.org/officeDocument/2006/relationships/image"/><Relationship Id="rId4" Target="../media/image34.png" Type="http://schemas.openxmlformats.org/officeDocument/2006/relationships/image"/><Relationship Id="rId5" Target="../media/image35.png" Type="http://schemas.openxmlformats.org/officeDocument/2006/relationships/image"/><Relationship Id="rId6" Target="../media/image36.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37.png" Type="http://schemas.openxmlformats.org/officeDocument/2006/relationships/image"/><Relationship Id="rId4" Target="../media/image38.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39.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0.png" Type="http://schemas.openxmlformats.org/officeDocument/2006/relationships/image"/><Relationship Id="rId4" Target="../media/image41.png" Type="http://schemas.openxmlformats.org/officeDocument/2006/relationships/image"/><Relationship Id="rId5" Target="../media/image42.svg" Type="http://schemas.openxmlformats.org/officeDocument/2006/relationships/image"/><Relationship Id="rId6" Target="../media/image43.png" Type="http://schemas.openxmlformats.org/officeDocument/2006/relationships/image"/><Relationship Id="rId7" Target="../media/image44.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5.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3.jpeg" Type="http://schemas.openxmlformats.org/officeDocument/2006/relationships/image"/><Relationship Id="rId3" Target="../media/image24.png" Type="http://schemas.openxmlformats.org/officeDocument/2006/relationships/image"/><Relationship Id="rId4" Target="../media/image25.sv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6.png" Type="http://schemas.openxmlformats.org/officeDocument/2006/relationships/image"/><Relationship Id="rId3" Target="../media/image47.svg" Type="http://schemas.openxmlformats.org/officeDocument/2006/relationships/image"/><Relationship Id="rId4" Target="../media/image48.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49.png" Type="http://schemas.openxmlformats.org/officeDocument/2006/relationships/image"/><Relationship Id="rId4" Target="../media/image50.sv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1.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2.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png" Type="http://schemas.openxmlformats.org/officeDocument/2006/relationships/image"/><Relationship Id="rId3" Target="../media/image3.svg" Type="http://schemas.openxmlformats.org/officeDocument/2006/relationships/image"/><Relationship Id="rId4" Target="../media/image4.png" Type="http://schemas.openxmlformats.org/officeDocument/2006/relationships/image"/><Relationship Id="rId5" Target="../media/image5.sv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3.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4.png" Type="http://schemas.openxmlformats.org/officeDocument/2006/relationships/image"/><Relationship Id="rId3" Target="../media/image55.sv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6.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7.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8.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9.png" Type="http://schemas.openxmlformats.org/officeDocument/2006/relationships/image"/></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0.png" Type="http://schemas.openxmlformats.org/officeDocument/2006/relationships/image"/><Relationship Id="rId3" Target="../media/image61.sv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2.pn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3.pn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3.jpeg" Type="http://schemas.openxmlformats.org/officeDocument/2006/relationships/image"/><Relationship Id="rId3" Target="../media/image24.png" Type="http://schemas.openxmlformats.org/officeDocument/2006/relationships/image"/><Relationship Id="rId4" Target="../media/image25.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png" Type="http://schemas.openxmlformats.org/officeDocument/2006/relationships/image"/><Relationship Id="rId4" Target="../media/image8.png" Type="http://schemas.openxmlformats.org/officeDocument/2006/relationships/image"/></Relationships>
</file>

<file path=ppt/slides/_rels/slide3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4.png" Type="http://schemas.openxmlformats.org/officeDocument/2006/relationships/image"/><Relationship Id="rId3" Target="../media/image65.svg" Type="http://schemas.openxmlformats.org/officeDocument/2006/relationships/image"/></Relationships>
</file>

<file path=ppt/slides/_rels/slide3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66.jpeg" Type="http://schemas.openxmlformats.org/officeDocument/2006/relationships/image"/></Relationships>
</file>

<file path=ppt/slides/_rels/slide3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67.png" Type="http://schemas.openxmlformats.org/officeDocument/2006/relationships/image"/></Relationships>
</file>

<file path=ppt/slides/_rels/slide3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68.png" Type="http://schemas.openxmlformats.org/officeDocument/2006/relationships/image"/></Relationships>
</file>

<file path=ppt/slides/_rels/slide3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69.png" Type="http://schemas.openxmlformats.org/officeDocument/2006/relationships/image"/></Relationships>
</file>

<file path=ppt/slides/_rels/slide3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0.png" Type="http://schemas.openxmlformats.org/officeDocument/2006/relationships/image"/><Relationship Id="rId3" Target="../media/image71.png" Type="http://schemas.openxmlformats.org/officeDocument/2006/relationships/image"/></Relationships>
</file>

<file path=ppt/slides/_rels/slide3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3.jpeg" Type="http://schemas.openxmlformats.org/officeDocument/2006/relationships/image"/><Relationship Id="rId3" Target="../media/image24.png" Type="http://schemas.openxmlformats.org/officeDocument/2006/relationships/image"/><Relationship Id="rId4" Target="../media/image25.svg" Type="http://schemas.openxmlformats.org/officeDocument/2006/relationships/image"/></Relationships>
</file>

<file path=ppt/slides/_rels/slide3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72.png" Type="http://schemas.openxmlformats.org/officeDocument/2006/relationships/image"/></Relationships>
</file>

<file path=ppt/slides/_rels/slide3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3.png" Type="http://schemas.openxmlformats.org/officeDocument/2006/relationships/image"/><Relationship Id="rId3" Target="../media/image74.svg" Type="http://schemas.openxmlformats.org/officeDocument/2006/relationships/image"/><Relationship Id="rId4" Target="../media/image75.png" Type="http://schemas.openxmlformats.org/officeDocument/2006/relationships/image"/><Relationship Id="rId5" Target="../media/image76.svg" Type="http://schemas.openxmlformats.org/officeDocument/2006/relationships/image"/></Relationships>
</file>

<file path=ppt/slides/_rels/slide39.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7.png" Type="http://schemas.openxmlformats.org/officeDocument/2006/relationships/image"/><Relationship Id="rId11" Target="../media/image18.svg" Type="http://schemas.openxmlformats.org/officeDocument/2006/relationships/image"/><Relationship Id="rId12" Target="../media/image19.png" Type="http://schemas.openxmlformats.org/officeDocument/2006/relationships/image"/><Relationship Id="rId13" Target="../media/image20.svg" Type="http://schemas.openxmlformats.org/officeDocument/2006/relationships/image"/><Relationship Id="rId14" Target="../media/image21.png" Type="http://schemas.openxmlformats.org/officeDocument/2006/relationships/image"/><Relationship Id="rId15" Target="../media/image22.svg" Type="http://schemas.openxmlformats.org/officeDocument/2006/relationships/image"/><Relationship Id="rId2" Target="../media/image9.png" Type="http://schemas.openxmlformats.org/officeDocument/2006/relationships/image"/><Relationship Id="rId3" Target="../media/image10.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 Id="rId6" Target="../media/image13.png" Type="http://schemas.openxmlformats.org/officeDocument/2006/relationships/image"/><Relationship Id="rId7" Target="../media/image14.svg" Type="http://schemas.openxmlformats.org/officeDocument/2006/relationships/image"/><Relationship Id="rId8" Target="../media/image15.png" Type="http://schemas.openxmlformats.org/officeDocument/2006/relationships/image"/><Relationship Id="rId9" Target="../media/image16.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3.jpeg" Type="http://schemas.openxmlformats.org/officeDocument/2006/relationships/image"/><Relationship Id="rId3" Target="../media/image24.png" Type="http://schemas.openxmlformats.org/officeDocument/2006/relationships/image"/><Relationship Id="rId4" Target="../media/image25.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6.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27.png" Type="http://schemas.openxmlformats.org/officeDocument/2006/relationships/image"/><Relationship Id="rId4" Target="../media/image28.png" Type="http://schemas.openxmlformats.org/officeDocument/2006/relationships/image"/><Relationship Id="rId5" Target="../media/image29.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23.jpeg" Type="http://schemas.openxmlformats.org/officeDocument/2006/relationships/image"/><Relationship Id="rId3" Target="../media/image24.png" Type="http://schemas.openxmlformats.org/officeDocument/2006/relationships/image"/><Relationship Id="rId4" Target="../media/image25.sv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 Id="rId3" Target="../media/image30.png" Type="http://schemas.openxmlformats.org/officeDocument/2006/relationships/image"/><Relationship Id="rId4" Target="../media/image31.svg" Type="http://schemas.openxmlformats.org/officeDocument/2006/relationships/image"/><Relationship Id="rId5" Target="../media/image32.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2795117">
            <a:off x="12386741" y="7488899"/>
            <a:ext cx="14099416" cy="1409941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6420234" y="-1717598"/>
            <a:ext cx="3735531" cy="3735531"/>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145DA0"/>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643475" y="-643475"/>
            <a:ext cx="1286950" cy="1286950"/>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11" id="11"/>
          <p:cNvGrpSpPr/>
          <p:nvPr/>
        </p:nvGrpSpPr>
        <p:grpSpPr>
          <a:xfrm rot="0">
            <a:off x="-1929195" y="8389571"/>
            <a:ext cx="3735531" cy="3735531"/>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145DA0"/>
              </a:solidFill>
              <a:prstDash val="solid"/>
              <a:miter/>
            </a:ln>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14" id="14"/>
          <p:cNvSpPr/>
          <p:nvPr/>
        </p:nvSpPr>
        <p:spPr>
          <a:xfrm flipH="false" flipV="false" rot="0">
            <a:off x="11465676" y="1364357"/>
            <a:ext cx="4677726" cy="4683581"/>
          </a:xfrm>
          <a:custGeom>
            <a:avLst/>
            <a:gdLst/>
            <a:ahLst/>
            <a:cxnLst/>
            <a:rect r="r" b="b" t="t" l="l"/>
            <a:pathLst>
              <a:path h="4683581" w="4677726">
                <a:moveTo>
                  <a:pt x="0" y="0"/>
                </a:moveTo>
                <a:lnTo>
                  <a:pt x="4677726" y="0"/>
                </a:lnTo>
                <a:lnTo>
                  <a:pt x="4677726" y="4683581"/>
                </a:lnTo>
                <a:lnTo>
                  <a:pt x="0" y="4683581"/>
                </a:lnTo>
                <a:lnTo>
                  <a:pt x="0" y="0"/>
                </a:lnTo>
                <a:close/>
              </a:path>
            </a:pathLst>
          </a:custGeom>
          <a:blipFill>
            <a:blip r:embed="rId2"/>
            <a:stretch>
              <a:fillRect l="0" t="0" r="0" b="0"/>
            </a:stretch>
          </a:blipFill>
        </p:spPr>
      </p:sp>
      <p:sp>
        <p:nvSpPr>
          <p:cNvPr name="TextBox 15" id="15"/>
          <p:cNvSpPr txBox="true"/>
          <p:nvPr/>
        </p:nvSpPr>
        <p:spPr>
          <a:xfrm rot="0">
            <a:off x="-61429" y="656553"/>
            <a:ext cx="10139512" cy="4388144"/>
          </a:xfrm>
          <a:prstGeom prst="rect">
            <a:avLst/>
          </a:prstGeom>
        </p:spPr>
        <p:txBody>
          <a:bodyPr anchor="t" rtlCol="false" tIns="0" lIns="0" bIns="0" rIns="0">
            <a:spAutoFit/>
          </a:bodyPr>
          <a:lstStyle/>
          <a:p>
            <a:pPr algn="ctr">
              <a:lnSpc>
                <a:spcPts val="6983"/>
              </a:lnSpc>
            </a:pPr>
            <a:r>
              <a:rPr lang="en-US" sz="4988" b="true">
                <a:solidFill>
                  <a:srgbClr val="051D40"/>
                </a:solidFill>
                <a:latin typeface="Montserrat Bold"/>
                <a:ea typeface="Montserrat Bold"/>
                <a:cs typeface="Montserrat Bold"/>
                <a:sym typeface="Montserrat Bold"/>
              </a:rPr>
              <a:t>Operations analysis and improvement in packaging factory utilizing DMAIC approach</a:t>
            </a:r>
          </a:p>
          <a:p>
            <a:pPr algn="ctr">
              <a:lnSpc>
                <a:spcPts val="6983"/>
              </a:lnSpc>
              <a:spcBef>
                <a:spcPct val="0"/>
              </a:spcBef>
            </a:pPr>
          </a:p>
        </p:txBody>
      </p:sp>
      <p:sp>
        <p:nvSpPr>
          <p:cNvPr name="TextBox 16" id="16"/>
          <p:cNvSpPr txBox="true"/>
          <p:nvPr/>
        </p:nvSpPr>
        <p:spPr>
          <a:xfrm rot="0">
            <a:off x="9975266" y="6319157"/>
            <a:ext cx="7658547" cy="906406"/>
          </a:xfrm>
          <a:prstGeom prst="rect">
            <a:avLst/>
          </a:prstGeom>
        </p:spPr>
        <p:txBody>
          <a:bodyPr anchor="t" rtlCol="false" tIns="0" lIns="0" bIns="0" rIns="0">
            <a:spAutoFit/>
          </a:bodyPr>
          <a:lstStyle/>
          <a:p>
            <a:pPr algn="ctr" marL="0" indent="0" lvl="0">
              <a:lnSpc>
                <a:spcPts val="3411"/>
              </a:lnSpc>
              <a:spcBef>
                <a:spcPct val="0"/>
              </a:spcBef>
            </a:pPr>
            <a:r>
              <a:rPr lang="en-US" b="true" sz="3790">
                <a:solidFill>
                  <a:srgbClr val="181821"/>
                </a:solidFill>
                <a:latin typeface="Caladea Bold"/>
                <a:ea typeface="Caladea Bold"/>
                <a:cs typeface="Caladea Bold"/>
                <a:sym typeface="Caladea Bold"/>
              </a:rPr>
              <a:t>Industrial and Mechanical Engineering Department </a:t>
            </a:r>
          </a:p>
        </p:txBody>
      </p:sp>
      <p:sp>
        <p:nvSpPr>
          <p:cNvPr name="TextBox 17" id="17"/>
          <p:cNvSpPr txBox="true"/>
          <p:nvPr/>
        </p:nvSpPr>
        <p:spPr>
          <a:xfrm rot="0">
            <a:off x="2600190" y="4813128"/>
            <a:ext cx="4816273" cy="3252255"/>
          </a:xfrm>
          <a:prstGeom prst="rect">
            <a:avLst/>
          </a:prstGeom>
        </p:spPr>
        <p:txBody>
          <a:bodyPr anchor="t" rtlCol="false" tIns="0" lIns="0" bIns="0" rIns="0">
            <a:spAutoFit/>
          </a:bodyPr>
          <a:lstStyle/>
          <a:p>
            <a:pPr algn="ctr" marL="0" indent="0" lvl="0">
              <a:lnSpc>
                <a:spcPts val="3349"/>
              </a:lnSpc>
              <a:spcBef>
                <a:spcPct val="0"/>
              </a:spcBef>
            </a:pPr>
            <a:r>
              <a:rPr lang="en-US" b="true" sz="3722">
                <a:solidFill>
                  <a:srgbClr val="051D40"/>
                </a:solidFill>
                <a:latin typeface="Caladea Bold"/>
                <a:ea typeface="Caladea Bold"/>
                <a:cs typeface="Caladea Bold"/>
                <a:sym typeface="Caladea Bold"/>
              </a:rPr>
              <a:t>Prepared</a:t>
            </a:r>
            <a:r>
              <a:rPr lang="en-US" b="true" sz="3722" strike="noStrike" u="none">
                <a:solidFill>
                  <a:srgbClr val="051D40"/>
                </a:solidFill>
                <a:latin typeface="Caladea Bold"/>
                <a:ea typeface="Caladea Bold"/>
                <a:cs typeface="Caladea Bold"/>
                <a:sym typeface="Caladea Bold"/>
              </a:rPr>
              <a:t> By: </a:t>
            </a:r>
          </a:p>
          <a:p>
            <a:pPr algn="ctr" marL="0" indent="0" lvl="0">
              <a:lnSpc>
                <a:spcPts val="4806"/>
              </a:lnSpc>
              <a:spcBef>
                <a:spcPct val="0"/>
              </a:spcBef>
            </a:pPr>
          </a:p>
          <a:p>
            <a:pPr algn="ctr" marL="0" indent="0" lvl="0">
              <a:lnSpc>
                <a:spcPts val="4473"/>
              </a:lnSpc>
            </a:pPr>
            <a:r>
              <a:rPr lang="en-US" b="true" sz="3727" strike="noStrike" u="none">
                <a:solidFill>
                  <a:srgbClr val="2E2E2E"/>
                </a:solidFill>
                <a:latin typeface="Caladea Bold"/>
                <a:ea typeface="Caladea Bold"/>
                <a:cs typeface="Caladea Bold"/>
                <a:sym typeface="Caladea Bold"/>
              </a:rPr>
              <a:t>Tareq Saymeh </a:t>
            </a:r>
          </a:p>
          <a:p>
            <a:pPr algn="ctr" marL="0" indent="0" lvl="0">
              <a:lnSpc>
                <a:spcPts val="4466"/>
              </a:lnSpc>
            </a:pPr>
            <a:r>
              <a:rPr lang="en-US" b="true" sz="3722" strike="noStrike" u="none">
                <a:solidFill>
                  <a:srgbClr val="2E2E2E"/>
                </a:solidFill>
                <a:latin typeface="Caladea Bold"/>
                <a:ea typeface="Caladea Bold"/>
                <a:cs typeface="Caladea Bold"/>
                <a:sym typeface="Caladea Bold"/>
              </a:rPr>
              <a:t>Mosab Shuqqo</a:t>
            </a:r>
          </a:p>
          <a:p>
            <a:pPr algn="ctr" marL="0" indent="0" lvl="0">
              <a:lnSpc>
                <a:spcPts val="4466"/>
              </a:lnSpc>
            </a:pPr>
            <a:r>
              <a:rPr lang="en-US" b="true" sz="3722" strike="noStrike" u="none">
                <a:solidFill>
                  <a:srgbClr val="2E2E2E"/>
                </a:solidFill>
                <a:latin typeface="Caladea Bold"/>
                <a:ea typeface="Caladea Bold"/>
                <a:cs typeface="Caladea Bold"/>
                <a:sym typeface="Caladea Bold"/>
              </a:rPr>
              <a:t>Anas Yaqoob</a:t>
            </a:r>
          </a:p>
          <a:p>
            <a:pPr algn="ctr" marL="0" indent="0" lvl="0">
              <a:lnSpc>
                <a:spcPts val="4466"/>
              </a:lnSpc>
            </a:pPr>
            <a:r>
              <a:rPr lang="en-US" b="true" sz="3722" strike="noStrike" u="none">
                <a:solidFill>
                  <a:srgbClr val="2E2E2E"/>
                </a:solidFill>
                <a:latin typeface="Caladea Bold"/>
                <a:ea typeface="Caladea Bold"/>
                <a:cs typeface="Caladea Bold"/>
                <a:sym typeface="Caladea Bold"/>
              </a:rPr>
              <a:t>Mohammad Azzam</a:t>
            </a:r>
          </a:p>
        </p:txBody>
      </p:sp>
      <p:sp>
        <p:nvSpPr>
          <p:cNvPr name="TextBox 18" id="18"/>
          <p:cNvSpPr txBox="true"/>
          <p:nvPr/>
        </p:nvSpPr>
        <p:spPr>
          <a:xfrm rot="0">
            <a:off x="2030311" y="8613208"/>
            <a:ext cx="6957715" cy="477781"/>
          </a:xfrm>
          <a:prstGeom prst="rect">
            <a:avLst/>
          </a:prstGeom>
        </p:spPr>
        <p:txBody>
          <a:bodyPr anchor="t" rtlCol="false" tIns="0" lIns="0" bIns="0" rIns="0">
            <a:spAutoFit/>
          </a:bodyPr>
          <a:lstStyle/>
          <a:p>
            <a:pPr algn="ctr" marL="0" indent="0" lvl="0">
              <a:lnSpc>
                <a:spcPts val="3411"/>
              </a:lnSpc>
              <a:spcBef>
                <a:spcPct val="0"/>
              </a:spcBef>
            </a:pPr>
            <a:r>
              <a:rPr lang="en-US" b="true" sz="3790" strike="noStrike" u="none">
                <a:solidFill>
                  <a:srgbClr val="051D40"/>
                </a:solidFill>
                <a:latin typeface="Caladea Bold"/>
                <a:ea typeface="Caladea Bold"/>
                <a:cs typeface="Caladea Bold"/>
                <a:sym typeface="Caladea Bold"/>
              </a:rPr>
              <a:t>Supervisor: </a:t>
            </a:r>
            <a:r>
              <a:rPr lang="en-US" b="true" sz="3790" strike="noStrike" u="none">
                <a:solidFill>
                  <a:srgbClr val="2E2E2E"/>
                </a:solidFill>
                <a:latin typeface="Caladea Bold"/>
                <a:ea typeface="Caladea Bold"/>
                <a:cs typeface="Caladea Bold"/>
                <a:sym typeface="Caladea Bold"/>
              </a:rPr>
              <a:t>Dr.Basheer Shaheen</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145DA0"/>
        </a:solidFill>
      </p:bgPr>
    </p:bg>
    <p:spTree>
      <p:nvGrpSpPr>
        <p:cNvPr id="1" name=""/>
        <p:cNvGrpSpPr/>
        <p:nvPr/>
      </p:nvGrpSpPr>
      <p:grpSpPr>
        <a:xfrm>
          <a:off x="0" y="0"/>
          <a:ext cx="0" cy="0"/>
          <a:chOff x="0" y="0"/>
          <a:chExt cx="0" cy="0"/>
        </a:xfrm>
      </p:grpSpPr>
      <p:sp>
        <p:nvSpPr>
          <p:cNvPr name="Freeform 2" id="2"/>
          <p:cNvSpPr/>
          <p:nvPr/>
        </p:nvSpPr>
        <p:spPr>
          <a:xfrm flipH="false" flipV="false" rot="0">
            <a:off x="1701913" y="7735392"/>
            <a:ext cx="5914470" cy="1147143"/>
          </a:xfrm>
          <a:custGeom>
            <a:avLst/>
            <a:gdLst/>
            <a:ahLst/>
            <a:cxnLst/>
            <a:rect r="r" b="b" t="t" l="l"/>
            <a:pathLst>
              <a:path h="1147143" w="5914470">
                <a:moveTo>
                  <a:pt x="0" y="0"/>
                </a:moveTo>
                <a:lnTo>
                  <a:pt x="5914470" y="0"/>
                </a:lnTo>
                <a:lnTo>
                  <a:pt x="5914470" y="1147143"/>
                </a:lnTo>
                <a:lnTo>
                  <a:pt x="0" y="1147143"/>
                </a:lnTo>
                <a:lnTo>
                  <a:pt x="0" y="0"/>
                </a:lnTo>
                <a:close/>
              </a:path>
            </a:pathLst>
          </a:custGeom>
          <a:blipFill>
            <a:blip r:embed="rId2"/>
            <a:stretch>
              <a:fillRect l="0" t="-913" r="0" b="-913"/>
            </a:stretch>
          </a:blipFill>
        </p:spPr>
      </p:sp>
      <p:grpSp>
        <p:nvGrpSpPr>
          <p:cNvPr name="Group 3" id="3"/>
          <p:cNvGrpSpPr/>
          <p:nvPr/>
        </p:nvGrpSpPr>
        <p:grpSpPr>
          <a:xfrm rot="0">
            <a:off x="1692226" y="1366408"/>
            <a:ext cx="5633247" cy="8393151"/>
            <a:chOff x="0" y="0"/>
            <a:chExt cx="1507470" cy="2246027"/>
          </a:xfrm>
        </p:grpSpPr>
        <p:sp>
          <p:nvSpPr>
            <p:cNvPr name="Freeform 4" id="4"/>
            <p:cNvSpPr/>
            <p:nvPr/>
          </p:nvSpPr>
          <p:spPr>
            <a:xfrm flipH="false" flipV="false" rot="0">
              <a:off x="0" y="0"/>
              <a:ext cx="1507470" cy="2246027"/>
            </a:xfrm>
            <a:custGeom>
              <a:avLst/>
              <a:gdLst/>
              <a:ahLst/>
              <a:cxnLst/>
              <a:rect r="r" b="b" t="t" l="l"/>
              <a:pathLst>
                <a:path h="2246027" w="1507470">
                  <a:moveTo>
                    <a:pt x="60470" y="0"/>
                  </a:moveTo>
                  <a:lnTo>
                    <a:pt x="1447000" y="0"/>
                  </a:lnTo>
                  <a:cubicBezTo>
                    <a:pt x="1463038" y="0"/>
                    <a:pt x="1478419" y="6371"/>
                    <a:pt x="1489759" y="17711"/>
                  </a:cubicBezTo>
                  <a:cubicBezTo>
                    <a:pt x="1501099" y="29052"/>
                    <a:pt x="1507470" y="44433"/>
                    <a:pt x="1507470" y="60470"/>
                  </a:cubicBezTo>
                  <a:lnTo>
                    <a:pt x="1507470" y="2185557"/>
                  </a:lnTo>
                  <a:cubicBezTo>
                    <a:pt x="1507470" y="2201595"/>
                    <a:pt x="1501099" y="2216976"/>
                    <a:pt x="1489759" y="2228316"/>
                  </a:cubicBezTo>
                  <a:cubicBezTo>
                    <a:pt x="1478419" y="2239657"/>
                    <a:pt x="1463038" y="2246027"/>
                    <a:pt x="1447000" y="2246027"/>
                  </a:cubicBezTo>
                  <a:lnTo>
                    <a:pt x="60470" y="2246027"/>
                  </a:lnTo>
                  <a:cubicBezTo>
                    <a:pt x="44433" y="2246027"/>
                    <a:pt x="29052" y="2239657"/>
                    <a:pt x="17711" y="2228316"/>
                  </a:cubicBezTo>
                  <a:cubicBezTo>
                    <a:pt x="6371" y="2216976"/>
                    <a:pt x="0" y="2201595"/>
                    <a:pt x="0" y="2185557"/>
                  </a:cubicBezTo>
                  <a:lnTo>
                    <a:pt x="0" y="60470"/>
                  </a:lnTo>
                  <a:cubicBezTo>
                    <a:pt x="0" y="44433"/>
                    <a:pt x="6371" y="29052"/>
                    <a:pt x="17711" y="17711"/>
                  </a:cubicBezTo>
                  <a:cubicBezTo>
                    <a:pt x="29052" y="6371"/>
                    <a:pt x="44433" y="0"/>
                    <a:pt x="60470" y="0"/>
                  </a:cubicBezTo>
                  <a:close/>
                </a:path>
              </a:pathLst>
            </a:custGeom>
            <a:solidFill>
              <a:srgbClr val="FDFDFD"/>
            </a:solidFill>
          </p:spPr>
        </p:sp>
        <p:sp>
          <p:nvSpPr>
            <p:cNvPr name="TextBox 5" id="5"/>
            <p:cNvSpPr txBox="true"/>
            <p:nvPr/>
          </p:nvSpPr>
          <p:spPr>
            <a:xfrm>
              <a:off x="0" y="-38100"/>
              <a:ext cx="1507470" cy="2284127"/>
            </a:xfrm>
            <a:prstGeom prst="rect">
              <a:avLst/>
            </a:prstGeom>
          </p:spPr>
          <p:txBody>
            <a:bodyPr anchor="ctr" rtlCol="false" tIns="50800" lIns="50800" bIns="50800" rIns="50800"/>
            <a:lstStyle/>
            <a:p>
              <a:pPr algn="ctr">
                <a:lnSpc>
                  <a:spcPts val="2659"/>
                </a:lnSpc>
              </a:pPr>
            </a:p>
            <a:p>
              <a:pPr algn="ctr">
                <a:lnSpc>
                  <a:spcPts val="2659"/>
                </a:lnSpc>
              </a:pPr>
            </a:p>
          </p:txBody>
        </p:sp>
      </p:grpSp>
      <p:grpSp>
        <p:nvGrpSpPr>
          <p:cNvPr name="Group 6" id="6"/>
          <p:cNvGrpSpPr/>
          <p:nvPr/>
        </p:nvGrpSpPr>
        <p:grpSpPr>
          <a:xfrm rot="0">
            <a:off x="-2186869" y="-2346523"/>
            <a:ext cx="4693046" cy="4693046"/>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9" id="9"/>
          <p:cNvGrpSpPr/>
          <p:nvPr/>
        </p:nvGrpSpPr>
        <p:grpSpPr>
          <a:xfrm rot="0">
            <a:off x="14795062" y="7161820"/>
            <a:ext cx="5471703" cy="5471703"/>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12" id="12"/>
          <p:cNvSpPr/>
          <p:nvPr/>
        </p:nvSpPr>
        <p:spPr>
          <a:xfrm flipH="false" flipV="false" rot="0">
            <a:off x="1857200" y="2138428"/>
            <a:ext cx="5123616" cy="5831758"/>
          </a:xfrm>
          <a:custGeom>
            <a:avLst/>
            <a:gdLst/>
            <a:ahLst/>
            <a:cxnLst/>
            <a:rect r="r" b="b" t="t" l="l"/>
            <a:pathLst>
              <a:path h="5831758" w="5123616">
                <a:moveTo>
                  <a:pt x="0" y="0"/>
                </a:moveTo>
                <a:lnTo>
                  <a:pt x="5123616" y="0"/>
                </a:lnTo>
                <a:lnTo>
                  <a:pt x="5123616" y="5831758"/>
                </a:lnTo>
                <a:lnTo>
                  <a:pt x="0" y="5831758"/>
                </a:lnTo>
                <a:lnTo>
                  <a:pt x="0" y="0"/>
                </a:lnTo>
                <a:close/>
              </a:path>
            </a:pathLst>
          </a:custGeom>
          <a:blipFill>
            <a:blip r:embed="rId3"/>
            <a:stretch>
              <a:fillRect l="0" t="-1843" r="-1924" b="-82565"/>
            </a:stretch>
          </a:blipFill>
        </p:spPr>
      </p:sp>
      <p:sp>
        <p:nvSpPr>
          <p:cNvPr name="Freeform 13" id="13"/>
          <p:cNvSpPr/>
          <p:nvPr/>
        </p:nvSpPr>
        <p:spPr>
          <a:xfrm flipH="false" flipV="false" rot="0">
            <a:off x="1857200" y="7988088"/>
            <a:ext cx="5123616" cy="1556513"/>
          </a:xfrm>
          <a:custGeom>
            <a:avLst/>
            <a:gdLst/>
            <a:ahLst/>
            <a:cxnLst/>
            <a:rect r="r" b="b" t="t" l="l"/>
            <a:pathLst>
              <a:path h="1556513" w="5123616">
                <a:moveTo>
                  <a:pt x="0" y="0"/>
                </a:moveTo>
                <a:lnTo>
                  <a:pt x="5123616" y="0"/>
                </a:lnTo>
                <a:lnTo>
                  <a:pt x="5123616" y="1556514"/>
                </a:lnTo>
                <a:lnTo>
                  <a:pt x="0" y="1556514"/>
                </a:lnTo>
                <a:lnTo>
                  <a:pt x="0" y="0"/>
                </a:lnTo>
                <a:close/>
              </a:path>
            </a:pathLst>
          </a:custGeom>
          <a:blipFill>
            <a:blip r:embed="rId4"/>
            <a:stretch>
              <a:fillRect l="0" t="-20178" r="-2206" b="-2633"/>
            </a:stretch>
          </a:blipFill>
        </p:spPr>
      </p:sp>
      <p:sp>
        <p:nvSpPr>
          <p:cNvPr name="TextBox 14" id="14"/>
          <p:cNvSpPr txBox="true"/>
          <p:nvPr/>
        </p:nvSpPr>
        <p:spPr>
          <a:xfrm rot="0">
            <a:off x="5228078" y="158324"/>
            <a:ext cx="7453950" cy="870376"/>
          </a:xfrm>
          <a:prstGeom prst="rect">
            <a:avLst/>
          </a:prstGeom>
        </p:spPr>
        <p:txBody>
          <a:bodyPr anchor="t" rtlCol="false" tIns="0" lIns="0" bIns="0" rIns="0">
            <a:spAutoFit/>
          </a:bodyPr>
          <a:lstStyle/>
          <a:p>
            <a:pPr algn="ctr" marL="0" indent="0" lvl="0">
              <a:lnSpc>
                <a:spcPts val="7151"/>
              </a:lnSpc>
              <a:spcBef>
                <a:spcPct val="0"/>
              </a:spcBef>
            </a:pPr>
            <a:r>
              <a:rPr lang="en-US" b="true" sz="5108">
                <a:solidFill>
                  <a:srgbClr val="FDFDFD"/>
                </a:solidFill>
                <a:latin typeface="Montserrat Bold"/>
                <a:ea typeface="Montserrat Bold"/>
                <a:cs typeface="Montserrat Bold"/>
                <a:sym typeface="Montserrat Bold"/>
              </a:rPr>
              <a:t> Data collected tables</a:t>
            </a:r>
          </a:p>
        </p:txBody>
      </p:sp>
      <p:sp>
        <p:nvSpPr>
          <p:cNvPr name="TextBox 15" id="15"/>
          <p:cNvSpPr txBox="true"/>
          <p:nvPr/>
        </p:nvSpPr>
        <p:spPr>
          <a:xfrm rot="0">
            <a:off x="2401791" y="1477784"/>
            <a:ext cx="4034433" cy="455296"/>
          </a:xfrm>
          <a:prstGeom prst="rect">
            <a:avLst/>
          </a:prstGeom>
        </p:spPr>
        <p:txBody>
          <a:bodyPr anchor="t" rtlCol="false" tIns="0" lIns="0" bIns="0" rIns="0">
            <a:spAutoFit/>
          </a:bodyPr>
          <a:lstStyle/>
          <a:p>
            <a:pPr algn="ctr" marL="0" indent="0" lvl="0">
              <a:lnSpc>
                <a:spcPts val="3779"/>
              </a:lnSpc>
              <a:spcBef>
                <a:spcPct val="0"/>
              </a:spcBef>
            </a:pPr>
            <a:r>
              <a:rPr lang="en-US" b="true" sz="2699" strike="noStrike" u="none">
                <a:solidFill>
                  <a:srgbClr val="00569E"/>
                </a:solidFill>
                <a:latin typeface="Montserrat Bold"/>
                <a:ea typeface="Montserrat Bold"/>
                <a:cs typeface="Montserrat Bold"/>
                <a:sym typeface="Montserrat Bold"/>
              </a:rPr>
              <a:t>Salt bags weight table</a:t>
            </a:r>
          </a:p>
        </p:txBody>
      </p:sp>
      <p:sp>
        <p:nvSpPr>
          <p:cNvPr name="Freeform 16" id="16"/>
          <p:cNvSpPr/>
          <p:nvPr/>
        </p:nvSpPr>
        <p:spPr>
          <a:xfrm flipH="false" flipV="false" rot="0">
            <a:off x="8001321" y="7161820"/>
            <a:ext cx="5914470" cy="1147143"/>
          </a:xfrm>
          <a:custGeom>
            <a:avLst/>
            <a:gdLst/>
            <a:ahLst/>
            <a:cxnLst/>
            <a:rect r="r" b="b" t="t" l="l"/>
            <a:pathLst>
              <a:path h="1147143" w="5914470">
                <a:moveTo>
                  <a:pt x="0" y="0"/>
                </a:moveTo>
                <a:lnTo>
                  <a:pt x="5914470" y="0"/>
                </a:lnTo>
                <a:lnTo>
                  <a:pt x="5914470" y="1147144"/>
                </a:lnTo>
                <a:lnTo>
                  <a:pt x="0" y="1147144"/>
                </a:lnTo>
                <a:lnTo>
                  <a:pt x="0" y="0"/>
                </a:lnTo>
                <a:close/>
              </a:path>
            </a:pathLst>
          </a:custGeom>
          <a:blipFill>
            <a:blip r:embed="rId2"/>
            <a:stretch>
              <a:fillRect l="0" t="-913" r="0" b="-913"/>
            </a:stretch>
          </a:blipFill>
        </p:spPr>
      </p:sp>
      <p:sp>
        <p:nvSpPr>
          <p:cNvPr name="Freeform 17" id="17"/>
          <p:cNvSpPr/>
          <p:nvPr/>
        </p:nvSpPr>
        <p:spPr>
          <a:xfrm flipH="false" flipV="false" rot="0">
            <a:off x="12446201" y="7112752"/>
            <a:ext cx="5841799" cy="1153755"/>
          </a:xfrm>
          <a:custGeom>
            <a:avLst/>
            <a:gdLst/>
            <a:ahLst/>
            <a:cxnLst/>
            <a:rect r="r" b="b" t="t" l="l"/>
            <a:pathLst>
              <a:path h="1153755" w="5841799">
                <a:moveTo>
                  <a:pt x="0" y="0"/>
                </a:moveTo>
                <a:lnTo>
                  <a:pt x="5841799" y="0"/>
                </a:lnTo>
                <a:lnTo>
                  <a:pt x="5841799" y="1153756"/>
                </a:lnTo>
                <a:lnTo>
                  <a:pt x="0" y="1153756"/>
                </a:lnTo>
                <a:lnTo>
                  <a:pt x="0" y="0"/>
                </a:lnTo>
                <a:close/>
              </a:path>
            </a:pathLst>
          </a:custGeom>
          <a:blipFill>
            <a:blip r:embed="rId2"/>
            <a:stretch>
              <a:fillRect l="0" t="0" r="0" b="0"/>
            </a:stretch>
          </a:blipFill>
        </p:spPr>
      </p:sp>
      <p:grpSp>
        <p:nvGrpSpPr>
          <p:cNvPr name="Group 18" id="18"/>
          <p:cNvGrpSpPr/>
          <p:nvPr/>
        </p:nvGrpSpPr>
        <p:grpSpPr>
          <a:xfrm rot="0">
            <a:off x="7929808" y="2465866"/>
            <a:ext cx="9561696" cy="5379447"/>
            <a:chOff x="0" y="0"/>
            <a:chExt cx="2544069" cy="1431303"/>
          </a:xfrm>
        </p:grpSpPr>
        <p:sp>
          <p:nvSpPr>
            <p:cNvPr name="Freeform 19" id="19"/>
            <p:cNvSpPr/>
            <p:nvPr/>
          </p:nvSpPr>
          <p:spPr>
            <a:xfrm flipH="false" flipV="false" rot="0">
              <a:off x="0" y="0"/>
              <a:ext cx="2544069" cy="1431303"/>
            </a:xfrm>
            <a:custGeom>
              <a:avLst/>
              <a:gdLst/>
              <a:ahLst/>
              <a:cxnLst/>
              <a:rect r="r" b="b" t="t" l="l"/>
              <a:pathLst>
                <a:path h="1431303" w="2544069">
                  <a:moveTo>
                    <a:pt x="35626" y="0"/>
                  </a:moveTo>
                  <a:lnTo>
                    <a:pt x="2508443" y="0"/>
                  </a:lnTo>
                  <a:cubicBezTo>
                    <a:pt x="2528119" y="0"/>
                    <a:pt x="2544069" y="15950"/>
                    <a:pt x="2544069" y="35626"/>
                  </a:cubicBezTo>
                  <a:lnTo>
                    <a:pt x="2544069" y="1395677"/>
                  </a:lnTo>
                  <a:cubicBezTo>
                    <a:pt x="2544069" y="1405126"/>
                    <a:pt x="2540315" y="1414187"/>
                    <a:pt x="2533634" y="1420868"/>
                  </a:cubicBezTo>
                  <a:cubicBezTo>
                    <a:pt x="2526953" y="1427550"/>
                    <a:pt x="2517892" y="1431303"/>
                    <a:pt x="2508443" y="1431303"/>
                  </a:cubicBezTo>
                  <a:lnTo>
                    <a:pt x="35626" y="1431303"/>
                  </a:lnTo>
                  <a:cubicBezTo>
                    <a:pt x="15950" y="1431303"/>
                    <a:pt x="0" y="1415353"/>
                    <a:pt x="0" y="1395677"/>
                  </a:cubicBezTo>
                  <a:lnTo>
                    <a:pt x="0" y="35626"/>
                  </a:lnTo>
                  <a:cubicBezTo>
                    <a:pt x="0" y="15950"/>
                    <a:pt x="15950" y="0"/>
                    <a:pt x="35626" y="0"/>
                  </a:cubicBezTo>
                  <a:close/>
                </a:path>
              </a:pathLst>
            </a:custGeom>
            <a:solidFill>
              <a:srgbClr val="FDFDFD"/>
            </a:solidFill>
          </p:spPr>
        </p:sp>
        <p:sp>
          <p:nvSpPr>
            <p:cNvPr name="TextBox 20" id="20"/>
            <p:cNvSpPr txBox="true"/>
            <p:nvPr/>
          </p:nvSpPr>
          <p:spPr>
            <a:xfrm>
              <a:off x="0" y="-38100"/>
              <a:ext cx="2544069" cy="1469403"/>
            </a:xfrm>
            <a:prstGeom prst="rect">
              <a:avLst/>
            </a:prstGeom>
          </p:spPr>
          <p:txBody>
            <a:bodyPr anchor="ctr" rtlCol="false" tIns="50800" lIns="50800" bIns="50800" rIns="50800"/>
            <a:lstStyle/>
            <a:p>
              <a:pPr algn="ctr">
                <a:lnSpc>
                  <a:spcPts val="2659"/>
                </a:lnSpc>
              </a:pPr>
            </a:p>
            <a:p>
              <a:pPr algn="ctr">
                <a:lnSpc>
                  <a:spcPts val="2659"/>
                </a:lnSpc>
              </a:pPr>
            </a:p>
          </p:txBody>
        </p:sp>
      </p:grpSp>
      <p:sp>
        <p:nvSpPr>
          <p:cNvPr name="Freeform 21" id="21"/>
          <p:cNvSpPr/>
          <p:nvPr/>
        </p:nvSpPr>
        <p:spPr>
          <a:xfrm flipH="false" flipV="false" rot="0">
            <a:off x="8143444" y="3256013"/>
            <a:ext cx="9134425" cy="3995987"/>
          </a:xfrm>
          <a:custGeom>
            <a:avLst/>
            <a:gdLst/>
            <a:ahLst/>
            <a:cxnLst/>
            <a:rect r="r" b="b" t="t" l="l"/>
            <a:pathLst>
              <a:path h="3995987" w="9134425">
                <a:moveTo>
                  <a:pt x="0" y="0"/>
                </a:moveTo>
                <a:lnTo>
                  <a:pt x="9134425" y="0"/>
                </a:lnTo>
                <a:lnTo>
                  <a:pt x="9134425" y="3995987"/>
                </a:lnTo>
                <a:lnTo>
                  <a:pt x="0" y="3995987"/>
                </a:lnTo>
                <a:lnTo>
                  <a:pt x="0" y="0"/>
                </a:lnTo>
                <a:close/>
              </a:path>
            </a:pathLst>
          </a:custGeom>
          <a:blipFill>
            <a:blip r:embed="rId5"/>
            <a:stretch>
              <a:fillRect l="0" t="-817" r="0" b="-817"/>
            </a:stretch>
          </a:blipFill>
        </p:spPr>
      </p:sp>
      <p:sp>
        <p:nvSpPr>
          <p:cNvPr name="Freeform 22" id="22"/>
          <p:cNvSpPr/>
          <p:nvPr/>
        </p:nvSpPr>
        <p:spPr>
          <a:xfrm flipH="false" flipV="false" rot="0">
            <a:off x="9703082" y="7378326"/>
            <a:ext cx="6752260" cy="421194"/>
          </a:xfrm>
          <a:custGeom>
            <a:avLst/>
            <a:gdLst/>
            <a:ahLst/>
            <a:cxnLst/>
            <a:rect r="r" b="b" t="t" l="l"/>
            <a:pathLst>
              <a:path h="421194" w="6752260">
                <a:moveTo>
                  <a:pt x="0" y="0"/>
                </a:moveTo>
                <a:lnTo>
                  <a:pt x="6752259" y="0"/>
                </a:lnTo>
                <a:lnTo>
                  <a:pt x="6752259" y="421194"/>
                </a:lnTo>
                <a:lnTo>
                  <a:pt x="0" y="421194"/>
                </a:lnTo>
                <a:lnTo>
                  <a:pt x="0" y="0"/>
                </a:lnTo>
                <a:close/>
              </a:path>
            </a:pathLst>
          </a:custGeom>
          <a:blipFill>
            <a:blip r:embed="rId6"/>
            <a:stretch>
              <a:fillRect l="0" t="-2635" r="0" b="-2635"/>
            </a:stretch>
          </a:blipFill>
        </p:spPr>
      </p:sp>
      <p:sp>
        <p:nvSpPr>
          <p:cNvPr name="TextBox 23" id="23"/>
          <p:cNvSpPr txBox="true"/>
          <p:nvPr/>
        </p:nvSpPr>
        <p:spPr>
          <a:xfrm rot="0">
            <a:off x="10389533" y="2676892"/>
            <a:ext cx="4642247" cy="455296"/>
          </a:xfrm>
          <a:prstGeom prst="rect">
            <a:avLst/>
          </a:prstGeom>
        </p:spPr>
        <p:txBody>
          <a:bodyPr anchor="t" rtlCol="false" tIns="0" lIns="0" bIns="0" rIns="0">
            <a:spAutoFit/>
          </a:bodyPr>
          <a:lstStyle/>
          <a:p>
            <a:pPr algn="ctr">
              <a:lnSpc>
                <a:spcPts val="3779"/>
              </a:lnSpc>
              <a:spcBef>
                <a:spcPct val="0"/>
              </a:spcBef>
            </a:pPr>
            <a:r>
              <a:rPr lang="en-US" b="true" sz="2699">
                <a:solidFill>
                  <a:srgbClr val="00569E"/>
                </a:solidFill>
                <a:latin typeface="Montserrat Bold"/>
                <a:ea typeface="Montserrat Bold"/>
                <a:cs typeface="Montserrat Bold"/>
                <a:sym typeface="Montserrat Bold"/>
              </a:rPr>
              <a:t>General Information table</a:t>
            </a:r>
          </a:p>
        </p:txBody>
      </p:sp>
      <p:sp>
        <p:nvSpPr>
          <p:cNvPr name="TextBox 24" id="24"/>
          <p:cNvSpPr txBox="true"/>
          <p:nvPr/>
        </p:nvSpPr>
        <p:spPr>
          <a:xfrm rot="0">
            <a:off x="16628234" y="8318500"/>
            <a:ext cx="129927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10</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145DA0"/>
        </a:solidFill>
      </p:bgPr>
    </p:bg>
    <p:spTree>
      <p:nvGrpSpPr>
        <p:cNvPr id="1" name=""/>
        <p:cNvGrpSpPr/>
        <p:nvPr/>
      </p:nvGrpSpPr>
      <p:grpSpPr>
        <a:xfrm>
          <a:off x="0" y="0"/>
          <a:ext cx="0" cy="0"/>
          <a:chOff x="0" y="0"/>
          <a:chExt cx="0" cy="0"/>
        </a:xfrm>
      </p:grpSpPr>
      <p:sp>
        <p:nvSpPr>
          <p:cNvPr name="Freeform 2" id="2"/>
          <p:cNvSpPr/>
          <p:nvPr/>
        </p:nvSpPr>
        <p:spPr>
          <a:xfrm flipH="false" flipV="false" rot="0">
            <a:off x="1533960" y="8890188"/>
            <a:ext cx="5914470" cy="1147143"/>
          </a:xfrm>
          <a:custGeom>
            <a:avLst/>
            <a:gdLst/>
            <a:ahLst/>
            <a:cxnLst/>
            <a:rect r="r" b="b" t="t" l="l"/>
            <a:pathLst>
              <a:path h="1147143" w="5914470">
                <a:moveTo>
                  <a:pt x="0" y="0"/>
                </a:moveTo>
                <a:lnTo>
                  <a:pt x="5914470" y="0"/>
                </a:lnTo>
                <a:lnTo>
                  <a:pt x="5914470" y="1147143"/>
                </a:lnTo>
                <a:lnTo>
                  <a:pt x="0" y="1147143"/>
                </a:lnTo>
                <a:lnTo>
                  <a:pt x="0" y="0"/>
                </a:lnTo>
                <a:close/>
              </a:path>
            </a:pathLst>
          </a:custGeom>
          <a:blipFill>
            <a:blip r:embed="rId2"/>
            <a:stretch>
              <a:fillRect l="0" t="-913" r="0" b="-913"/>
            </a:stretch>
          </a:blipFill>
        </p:spPr>
      </p:sp>
      <p:sp>
        <p:nvSpPr>
          <p:cNvPr name="Freeform 3" id="3"/>
          <p:cNvSpPr/>
          <p:nvPr/>
        </p:nvSpPr>
        <p:spPr>
          <a:xfrm flipH="false" flipV="false" rot="-5400000">
            <a:off x="8267555" y="8010005"/>
            <a:ext cx="5914470" cy="1147143"/>
          </a:xfrm>
          <a:custGeom>
            <a:avLst/>
            <a:gdLst/>
            <a:ahLst/>
            <a:cxnLst/>
            <a:rect r="r" b="b" t="t" l="l"/>
            <a:pathLst>
              <a:path h="1147143" w="5914470">
                <a:moveTo>
                  <a:pt x="0" y="0"/>
                </a:moveTo>
                <a:lnTo>
                  <a:pt x="5914470" y="0"/>
                </a:lnTo>
                <a:lnTo>
                  <a:pt x="5914470" y="1147144"/>
                </a:lnTo>
                <a:lnTo>
                  <a:pt x="0" y="1147144"/>
                </a:lnTo>
                <a:lnTo>
                  <a:pt x="0" y="0"/>
                </a:lnTo>
                <a:close/>
              </a:path>
            </a:pathLst>
          </a:custGeom>
          <a:blipFill>
            <a:blip r:embed="rId2"/>
            <a:stretch>
              <a:fillRect l="0" t="-913" r="0" b="-913"/>
            </a:stretch>
          </a:blipFill>
        </p:spPr>
      </p:sp>
      <p:grpSp>
        <p:nvGrpSpPr>
          <p:cNvPr name="Group 4" id="4"/>
          <p:cNvGrpSpPr/>
          <p:nvPr/>
        </p:nvGrpSpPr>
        <p:grpSpPr>
          <a:xfrm rot="0">
            <a:off x="321006" y="6007342"/>
            <a:ext cx="10747854" cy="4216642"/>
            <a:chOff x="0" y="0"/>
            <a:chExt cx="2876152" cy="1128383"/>
          </a:xfrm>
        </p:grpSpPr>
        <p:sp>
          <p:nvSpPr>
            <p:cNvPr name="Freeform 5" id="5"/>
            <p:cNvSpPr/>
            <p:nvPr/>
          </p:nvSpPr>
          <p:spPr>
            <a:xfrm flipH="false" flipV="false" rot="0">
              <a:off x="0" y="0"/>
              <a:ext cx="2876152" cy="1128383"/>
            </a:xfrm>
            <a:custGeom>
              <a:avLst/>
              <a:gdLst/>
              <a:ahLst/>
              <a:cxnLst/>
              <a:rect r="r" b="b" t="t" l="l"/>
              <a:pathLst>
                <a:path h="1128383" w="2876152">
                  <a:moveTo>
                    <a:pt x="31694" y="0"/>
                  </a:moveTo>
                  <a:lnTo>
                    <a:pt x="2844457" y="0"/>
                  </a:lnTo>
                  <a:cubicBezTo>
                    <a:pt x="2861962" y="0"/>
                    <a:pt x="2876152" y="14190"/>
                    <a:pt x="2876152" y="31694"/>
                  </a:cubicBezTo>
                  <a:lnTo>
                    <a:pt x="2876152" y="1096689"/>
                  </a:lnTo>
                  <a:cubicBezTo>
                    <a:pt x="2876152" y="1114194"/>
                    <a:pt x="2861962" y="1128383"/>
                    <a:pt x="2844457" y="1128383"/>
                  </a:cubicBezTo>
                  <a:lnTo>
                    <a:pt x="31694" y="1128383"/>
                  </a:lnTo>
                  <a:cubicBezTo>
                    <a:pt x="14190" y="1128383"/>
                    <a:pt x="0" y="1114194"/>
                    <a:pt x="0" y="1096689"/>
                  </a:cubicBezTo>
                  <a:lnTo>
                    <a:pt x="0" y="31694"/>
                  </a:lnTo>
                  <a:cubicBezTo>
                    <a:pt x="0" y="14190"/>
                    <a:pt x="14190" y="0"/>
                    <a:pt x="31694" y="0"/>
                  </a:cubicBezTo>
                  <a:close/>
                </a:path>
              </a:pathLst>
            </a:custGeom>
            <a:solidFill>
              <a:srgbClr val="FDFDFD"/>
            </a:solidFill>
          </p:spPr>
        </p:sp>
        <p:sp>
          <p:nvSpPr>
            <p:cNvPr name="TextBox 6" id="6"/>
            <p:cNvSpPr txBox="true"/>
            <p:nvPr/>
          </p:nvSpPr>
          <p:spPr>
            <a:xfrm>
              <a:off x="0" y="-38100"/>
              <a:ext cx="2876152" cy="1166483"/>
            </a:xfrm>
            <a:prstGeom prst="rect">
              <a:avLst/>
            </a:prstGeom>
          </p:spPr>
          <p:txBody>
            <a:bodyPr anchor="ctr" rtlCol="false" tIns="50800" lIns="50800" bIns="50800" rIns="50800"/>
            <a:lstStyle/>
            <a:p>
              <a:pPr algn="ctr">
                <a:lnSpc>
                  <a:spcPts val="2659"/>
                </a:lnSpc>
              </a:pPr>
            </a:p>
            <a:p>
              <a:pPr algn="ctr">
                <a:lnSpc>
                  <a:spcPts val="2659"/>
                </a:lnSpc>
              </a:pPr>
            </a:p>
          </p:txBody>
        </p:sp>
      </p:grpSp>
      <p:sp>
        <p:nvSpPr>
          <p:cNvPr name="Freeform 7" id="7"/>
          <p:cNvSpPr/>
          <p:nvPr/>
        </p:nvSpPr>
        <p:spPr>
          <a:xfrm flipH="false" flipV="false" rot="0">
            <a:off x="10202426" y="5278349"/>
            <a:ext cx="5841799" cy="1153755"/>
          </a:xfrm>
          <a:custGeom>
            <a:avLst/>
            <a:gdLst/>
            <a:ahLst/>
            <a:cxnLst/>
            <a:rect r="r" b="b" t="t" l="l"/>
            <a:pathLst>
              <a:path h="1153755" w="5841799">
                <a:moveTo>
                  <a:pt x="0" y="0"/>
                </a:moveTo>
                <a:lnTo>
                  <a:pt x="5841799" y="0"/>
                </a:lnTo>
                <a:lnTo>
                  <a:pt x="5841799" y="1153756"/>
                </a:lnTo>
                <a:lnTo>
                  <a:pt x="0" y="1153756"/>
                </a:lnTo>
                <a:lnTo>
                  <a:pt x="0" y="0"/>
                </a:lnTo>
                <a:close/>
              </a:path>
            </a:pathLst>
          </a:custGeom>
          <a:blipFill>
            <a:blip r:embed="rId2"/>
            <a:stretch>
              <a:fillRect l="0" t="0" r="0" b="0"/>
            </a:stretch>
          </a:blipFill>
        </p:spPr>
      </p:sp>
      <p:grpSp>
        <p:nvGrpSpPr>
          <p:cNvPr name="Group 8" id="8"/>
          <p:cNvGrpSpPr/>
          <p:nvPr/>
        </p:nvGrpSpPr>
        <p:grpSpPr>
          <a:xfrm rot="0">
            <a:off x="-2186869" y="-2346523"/>
            <a:ext cx="4693046" cy="469304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11" id="11"/>
          <p:cNvGrpSpPr/>
          <p:nvPr/>
        </p:nvGrpSpPr>
        <p:grpSpPr>
          <a:xfrm rot="0">
            <a:off x="14998761" y="7365520"/>
            <a:ext cx="5268003" cy="5268003"/>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3" id="13"/>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14" id="14"/>
          <p:cNvSpPr/>
          <p:nvPr/>
        </p:nvSpPr>
        <p:spPr>
          <a:xfrm flipH="false" flipV="false" rot="0">
            <a:off x="481537" y="6718364"/>
            <a:ext cx="10341293" cy="3318967"/>
          </a:xfrm>
          <a:custGeom>
            <a:avLst/>
            <a:gdLst/>
            <a:ahLst/>
            <a:cxnLst/>
            <a:rect r="r" b="b" t="t" l="l"/>
            <a:pathLst>
              <a:path h="3318967" w="10341293">
                <a:moveTo>
                  <a:pt x="0" y="0"/>
                </a:moveTo>
                <a:lnTo>
                  <a:pt x="10341293" y="0"/>
                </a:lnTo>
                <a:lnTo>
                  <a:pt x="10341293" y="3318967"/>
                </a:lnTo>
                <a:lnTo>
                  <a:pt x="0" y="3318967"/>
                </a:lnTo>
                <a:lnTo>
                  <a:pt x="0" y="0"/>
                </a:lnTo>
                <a:close/>
              </a:path>
            </a:pathLst>
          </a:custGeom>
          <a:blipFill>
            <a:blip r:embed="rId3"/>
            <a:stretch>
              <a:fillRect l="-1" t="-2491" r="-1" b="0"/>
            </a:stretch>
          </a:blipFill>
        </p:spPr>
      </p:sp>
      <p:grpSp>
        <p:nvGrpSpPr>
          <p:cNvPr name="Group 15" id="15"/>
          <p:cNvGrpSpPr/>
          <p:nvPr/>
        </p:nvGrpSpPr>
        <p:grpSpPr>
          <a:xfrm rot="0">
            <a:off x="6731510" y="1405792"/>
            <a:ext cx="11429257" cy="4220550"/>
            <a:chOff x="0" y="0"/>
            <a:chExt cx="3058497" cy="1129429"/>
          </a:xfrm>
        </p:grpSpPr>
        <p:sp>
          <p:nvSpPr>
            <p:cNvPr name="Freeform 16" id="16"/>
            <p:cNvSpPr/>
            <p:nvPr/>
          </p:nvSpPr>
          <p:spPr>
            <a:xfrm flipH="false" flipV="false" rot="0">
              <a:off x="0" y="0"/>
              <a:ext cx="3058497" cy="1129429"/>
            </a:xfrm>
            <a:custGeom>
              <a:avLst/>
              <a:gdLst/>
              <a:ahLst/>
              <a:cxnLst/>
              <a:rect r="r" b="b" t="t" l="l"/>
              <a:pathLst>
                <a:path h="1129429" w="3058497">
                  <a:moveTo>
                    <a:pt x="29805" y="0"/>
                  </a:moveTo>
                  <a:lnTo>
                    <a:pt x="3028692" y="0"/>
                  </a:lnTo>
                  <a:cubicBezTo>
                    <a:pt x="3045153" y="0"/>
                    <a:pt x="3058497" y="13344"/>
                    <a:pt x="3058497" y="29805"/>
                  </a:cubicBezTo>
                  <a:lnTo>
                    <a:pt x="3058497" y="1099625"/>
                  </a:lnTo>
                  <a:cubicBezTo>
                    <a:pt x="3058497" y="1116085"/>
                    <a:pt x="3045153" y="1129429"/>
                    <a:pt x="3028692" y="1129429"/>
                  </a:cubicBezTo>
                  <a:lnTo>
                    <a:pt x="29805" y="1129429"/>
                  </a:lnTo>
                  <a:cubicBezTo>
                    <a:pt x="13344" y="1129429"/>
                    <a:pt x="0" y="1116085"/>
                    <a:pt x="0" y="1099625"/>
                  </a:cubicBezTo>
                  <a:lnTo>
                    <a:pt x="0" y="29805"/>
                  </a:lnTo>
                  <a:cubicBezTo>
                    <a:pt x="0" y="13344"/>
                    <a:pt x="13344" y="0"/>
                    <a:pt x="29805" y="0"/>
                  </a:cubicBezTo>
                  <a:close/>
                </a:path>
              </a:pathLst>
            </a:custGeom>
            <a:solidFill>
              <a:srgbClr val="FDFDFD"/>
            </a:solidFill>
          </p:spPr>
        </p:sp>
        <p:sp>
          <p:nvSpPr>
            <p:cNvPr name="TextBox 17" id="17"/>
            <p:cNvSpPr txBox="true"/>
            <p:nvPr/>
          </p:nvSpPr>
          <p:spPr>
            <a:xfrm>
              <a:off x="0" y="-38100"/>
              <a:ext cx="3058497" cy="1167529"/>
            </a:xfrm>
            <a:prstGeom prst="rect">
              <a:avLst/>
            </a:prstGeom>
          </p:spPr>
          <p:txBody>
            <a:bodyPr anchor="ctr" rtlCol="false" tIns="50800" lIns="50800" bIns="50800" rIns="50800"/>
            <a:lstStyle/>
            <a:p>
              <a:pPr algn="ctr">
                <a:lnSpc>
                  <a:spcPts val="2659"/>
                </a:lnSpc>
              </a:pPr>
            </a:p>
            <a:p>
              <a:pPr algn="ctr">
                <a:lnSpc>
                  <a:spcPts val="2659"/>
                </a:lnSpc>
              </a:pPr>
            </a:p>
          </p:txBody>
        </p:sp>
      </p:grpSp>
      <p:sp>
        <p:nvSpPr>
          <p:cNvPr name="Freeform 18" id="18"/>
          <p:cNvSpPr/>
          <p:nvPr/>
        </p:nvSpPr>
        <p:spPr>
          <a:xfrm flipH="false" flipV="false" rot="0">
            <a:off x="6978423" y="1984720"/>
            <a:ext cx="10941818" cy="3293630"/>
          </a:xfrm>
          <a:custGeom>
            <a:avLst/>
            <a:gdLst/>
            <a:ahLst/>
            <a:cxnLst/>
            <a:rect r="r" b="b" t="t" l="l"/>
            <a:pathLst>
              <a:path h="3293630" w="10941818">
                <a:moveTo>
                  <a:pt x="0" y="0"/>
                </a:moveTo>
                <a:lnTo>
                  <a:pt x="10941818" y="0"/>
                </a:lnTo>
                <a:lnTo>
                  <a:pt x="10941818" y="3293629"/>
                </a:lnTo>
                <a:lnTo>
                  <a:pt x="0" y="3293629"/>
                </a:lnTo>
                <a:lnTo>
                  <a:pt x="0" y="0"/>
                </a:lnTo>
                <a:close/>
              </a:path>
            </a:pathLst>
          </a:custGeom>
          <a:blipFill>
            <a:blip r:embed="rId4"/>
            <a:stretch>
              <a:fillRect l="0" t="0" r="0" b="0"/>
            </a:stretch>
          </a:blipFill>
        </p:spPr>
      </p:sp>
      <p:sp>
        <p:nvSpPr>
          <p:cNvPr name="TextBox 19" id="19"/>
          <p:cNvSpPr txBox="true"/>
          <p:nvPr/>
        </p:nvSpPr>
        <p:spPr>
          <a:xfrm rot="0">
            <a:off x="5484991" y="158324"/>
            <a:ext cx="7453950" cy="870376"/>
          </a:xfrm>
          <a:prstGeom prst="rect">
            <a:avLst/>
          </a:prstGeom>
        </p:spPr>
        <p:txBody>
          <a:bodyPr anchor="t" rtlCol="false" tIns="0" lIns="0" bIns="0" rIns="0">
            <a:spAutoFit/>
          </a:bodyPr>
          <a:lstStyle/>
          <a:p>
            <a:pPr algn="ctr" marL="0" indent="0" lvl="0">
              <a:lnSpc>
                <a:spcPts val="7151"/>
              </a:lnSpc>
              <a:spcBef>
                <a:spcPct val="0"/>
              </a:spcBef>
            </a:pPr>
            <a:r>
              <a:rPr lang="en-US" b="true" sz="5108">
                <a:solidFill>
                  <a:srgbClr val="FDFDFD"/>
                </a:solidFill>
                <a:latin typeface="Montserrat Bold"/>
                <a:ea typeface="Montserrat Bold"/>
                <a:cs typeface="Montserrat Bold"/>
                <a:sym typeface="Montserrat Bold"/>
              </a:rPr>
              <a:t> Data collected tables</a:t>
            </a:r>
          </a:p>
        </p:txBody>
      </p:sp>
      <p:sp>
        <p:nvSpPr>
          <p:cNvPr name="TextBox 20" id="20"/>
          <p:cNvSpPr txBox="true"/>
          <p:nvPr/>
        </p:nvSpPr>
        <p:spPr>
          <a:xfrm rot="0">
            <a:off x="2033391" y="6131167"/>
            <a:ext cx="7502897" cy="931546"/>
          </a:xfrm>
          <a:prstGeom prst="rect">
            <a:avLst/>
          </a:prstGeom>
        </p:spPr>
        <p:txBody>
          <a:bodyPr anchor="t" rtlCol="false" tIns="0" lIns="0" bIns="0" rIns="0">
            <a:spAutoFit/>
          </a:bodyPr>
          <a:lstStyle/>
          <a:p>
            <a:pPr algn="ctr" marL="0" indent="0" lvl="0">
              <a:lnSpc>
                <a:spcPts val="3779"/>
              </a:lnSpc>
              <a:spcBef>
                <a:spcPct val="0"/>
              </a:spcBef>
            </a:pPr>
            <a:r>
              <a:rPr lang="en-US" b="true" sz="2699">
                <a:solidFill>
                  <a:srgbClr val="00569E"/>
                </a:solidFill>
                <a:latin typeface="Montserrat Bold"/>
                <a:ea typeface="Montserrat Bold"/>
                <a:cs typeface="Montserrat Bold"/>
                <a:sym typeface="Montserrat Bold"/>
              </a:rPr>
              <a:t>Time</a:t>
            </a:r>
            <a:r>
              <a:rPr lang="en-US" b="true" sz="2699" strike="noStrike" u="none">
                <a:solidFill>
                  <a:srgbClr val="00569E"/>
                </a:solidFill>
                <a:latin typeface="Montserrat Bold"/>
                <a:ea typeface="Montserrat Bold"/>
                <a:cs typeface="Montserrat Bold"/>
                <a:sym typeface="Montserrat Bold"/>
              </a:rPr>
              <a:t> for Transportation (In SECONDS)</a:t>
            </a:r>
          </a:p>
          <a:p>
            <a:pPr algn="ctr" marL="0" indent="0" lvl="0">
              <a:lnSpc>
                <a:spcPts val="3779"/>
              </a:lnSpc>
              <a:spcBef>
                <a:spcPct val="0"/>
              </a:spcBef>
            </a:pPr>
          </a:p>
        </p:txBody>
      </p:sp>
      <p:sp>
        <p:nvSpPr>
          <p:cNvPr name="TextBox 21" id="21"/>
          <p:cNvSpPr txBox="true"/>
          <p:nvPr/>
        </p:nvSpPr>
        <p:spPr>
          <a:xfrm rot="0">
            <a:off x="8845808" y="1529424"/>
            <a:ext cx="7682407" cy="455296"/>
          </a:xfrm>
          <a:prstGeom prst="rect">
            <a:avLst/>
          </a:prstGeom>
        </p:spPr>
        <p:txBody>
          <a:bodyPr anchor="t" rtlCol="false" tIns="0" lIns="0" bIns="0" rIns="0">
            <a:spAutoFit/>
          </a:bodyPr>
          <a:lstStyle/>
          <a:p>
            <a:pPr algn="ctr" marL="0" indent="0" lvl="0">
              <a:lnSpc>
                <a:spcPts val="3779"/>
              </a:lnSpc>
              <a:spcBef>
                <a:spcPct val="0"/>
              </a:spcBef>
            </a:pPr>
            <a:r>
              <a:rPr lang="en-US" b="true" sz="2699" strike="noStrike" u="none">
                <a:solidFill>
                  <a:srgbClr val="00569E"/>
                </a:solidFill>
                <a:latin typeface="Montserrat Bold"/>
                <a:ea typeface="Montserrat Bold"/>
                <a:cs typeface="Montserrat Bold"/>
                <a:sym typeface="Montserrat Bold"/>
              </a:rPr>
              <a:t>Operating Times (In SECONDS) 100 bags</a:t>
            </a:r>
          </a:p>
        </p:txBody>
      </p:sp>
      <p:sp>
        <p:nvSpPr>
          <p:cNvPr name="TextBox 22" id="22"/>
          <p:cNvSpPr txBox="true"/>
          <p:nvPr/>
        </p:nvSpPr>
        <p:spPr>
          <a:xfrm rot="0">
            <a:off x="16800835" y="8318500"/>
            <a:ext cx="91693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11</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145DA0"/>
        </a:solidFill>
      </p:bgPr>
    </p:bg>
    <p:spTree>
      <p:nvGrpSpPr>
        <p:cNvPr id="1" name=""/>
        <p:cNvGrpSpPr/>
        <p:nvPr/>
      </p:nvGrpSpPr>
      <p:grpSpPr>
        <a:xfrm>
          <a:off x="0" y="0"/>
          <a:ext cx="0" cy="0"/>
          <a:chOff x="0" y="0"/>
          <a:chExt cx="0" cy="0"/>
        </a:xfrm>
      </p:grpSpPr>
      <p:sp>
        <p:nvSpPr>
          <p:cNvPr name="Freeform 2" id="2"/>
          <p:cNvSpPr/>
          <p:nvPr/>
        </p:nvSpPr>
        <p:spPr>
          <a:xfrm flipH="false" flipV="false" rot="0">
            <a:off x="3087527" y="8427895"/>
            <a:ext cx="5914470" cy="1147143"/>
          </a:xfrm>
          <a:custGeom>
            <a:avLst/>
            <a:gdLst/>
            <a:ahLst/>
            <a:cxnLst/>
            <a:rect r="r" b="b" t="t" l="l"/>
            <a:pathLst>
              <a:path h="1147143" w="5914470">
                <a:moveTo>
                  <a:pt x="0" y="0"/>
                </a:moveTo>
                <a:lnTo>
                  <a:pt x="5914470" y="0"/>
                </a:lnTo>
                <a:lnTo>
                  <a:pt x="5914470" y="1147143"/>
                </a:lnTo>
                <a:lnTo>
                  <a:pt x="0" y="1147143"/>
                </a:lnTo>
                <a:lnTo>
                  <a:pt x="0" y="0"/>
                </a:lnTo>
                <a:close/>
              </a:path>
            </a:pathLst>
          </a:custGeom>
          <a:blipFill>
            <a:blip r:embed="rId2"/>
            <a:stretch>
              <a:fillRect l="0" t="-913" r="0" b="-913"/>
            </a:stretch>
          </a:blipFill>
        </p:spPr>
      </p:sp>
      <p:sp>
        <p:nvSpPr>
          <p:cNvPr name="Freeform 3" id="3"/>
          <p:cNvSpPr/>
          <p:nvPr/>
        </p:nvSpPr>
        <p:spPr>
          <a:xfrm flipH="false" flipV="false" rot="0">
            <a:off x="6494524" y="8281714"/>
            <a:ext cx="5914470" cy="1147143"/>
          </a:xfrm>
          <a:custGeom>
            <a:avLst/>
            <a:gdLst/>
            <a:ahLst/>
            <a:cxnLst/>
            <a:rect r="r" b="b" t="t" l="l"/>
            <a:pathLst>
              <a:path h="1147143" w="5914470">
                <a:moveTo>
                  <a:pt x="0" y="0"/>
                </a:moveTo>
                <a:lnTo>
                  <a:pt x="5914471" y="0"/>
                </a:lnTo>
                <a:lnTo>
                  <a:pt x="5914471" y="1147143"/>
                </a:lnTo>
                <a:lnTo>
                  <a:pt x="0" y="1147143"/>
                </a:lnTo>
                <a:lnTo>
                  <a:pt x="0" y="0"/>
                </a:lnTo>
                <a:close/>
              </a:path>
            </a:pathLst>
          </a:custGeom>
          <a:blipFill>
            <a:blip r:embed="rId2"/>
            <a:stretch>
              <a:fillRect l="0" t="-913" r="0" b="-913"/>
            </a:stretch>
          </a:blipFill>
        </p:spPr>
      </p:sp>
      <p:sp>
        <p:nvSpPr>
          <p:cNvPr name="Freeform 4" id="4"/>
          <p:cNvSpPr/>
          <p:nvPr/>
        </p:nvSpPr>
        <p:spPr>
          <a:xfrm flipH="false" flipV="false" rot="0">
            <a:off x="10018042" y="8278408"/>
            <a:ext cx="5841799" cy="1153755"/>
          </a:xfrm>
          <a:custGeom>
            <a:avLst/>
            <a:gdLst/>
            <a:ahLst/>
            <a:cxnLst/>
            <a:rect r="r" b="b" t="t" l="l"/>
            <a:pathLst>
              <a:path h="1153755" w="5841799">
                <a:moveTo>
                  <a:pt x="0" y="0"/>
                </a:moveTo>
                <a:lnTo>
                  <a:pt x="5841799" y="0"/>
                </a:lnTo>
                <a:lnTo>
                  <a:pt x="5841799" y="1153755"/>
                </a:lnTo>
                <a:lnTo>
                  <a:pt x="0" y="1153755"/>
                </a:lnTo>
                <a:lnTo>
                  <a:pt x="0" y="0"/>
                </a:lnTo>
                <a:close/>
              </a:path>
            </a:pathLst>
          </a:custGeom>
          <a:blipFill>
            <a:blip r:embed="rId2"/>
            <a:stretch>
              <a:fillRect l="0" t="0" r="0" b="0"/>
            </a:stretch>
          </a:blipFill>
        </p:spPr>
      </p:sp>
      <p:grpSp>
        <p:nvGrpSpPr>
          <p:cNvPr name="Group 5" id="5"/>
          <p:cNvGrpSpPr/>
          <p:nvPr/>
        </p:nvGrpSpPr>
        <p:grpSpPr>
          <a:xfrm rot="0">
            <a:off x="-2186869" y="-2346523"/>
            <a:ext cx="4693046" cy="4693046"/>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833697" y="7534307"/>
            <a:ext cx="5099216" cy="509921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11" id="11"/>
          <p:cNvGrpSpPr/>
          <p:nvPr/>
        </p:nvGrpSpPr>
        <p:grpSpPr>
          <a:xfrm rot="0">
            <a:off x="3852599" y="3107120"/>
            <a:ext cx="11198321" cy="5410235"/>
            <a:chOff x="0" y="0"/>
            <a:chExt cx="2996698" cy="1447792"/>
          </a:xfrm>
        </p:grpSpPr>
        <p:sp>
          <p:nvSpPr>
            <p:cNvPr name="Freeform 12" id="12"/>
            <p:cNvSpPr/>
            <p:nvPr/>
          </p:nvSpPr>
          <p:spPr>
            <a:xfrm flipH="false" flipV="false" rot="0">
              <a:off x="0" y="0"/>
              <a:ext cx="2996698" cy="1447792"/>
            </a:xfrm>
            <a:custGeom>
              <a:avLst/>
              <a:gdLst/>
              <a:ahLst/>
              <a:cxnLst/>
              <a:rect r="r" b="b" t="t" l="l"/>
              <a:pathLst>
                <a:path h="1447792" w="2996698">
                  <a:moveTo>
                    <a:pt x="30419" y="0"/>
                  </a:moveTo>
                  <a:lnTo>
                    <a:pt x="2966278" y="0"/>
                  </a:lnTo>
                  <a:cubicBezTo>
                    <a:pt x="2974346" y="0"/>
                    <a:pt x="2982083" y="3205"/>
                    <a:pt x="2987788" y="8910"/>
                  </a:cubicBezTo>
                  <a:cubicBezTo>
                    <a:pt x="2993493" y="14614"/>
                    <a:pt x="2996698" y="22352"/>
                    <a:pt x="2996698" y="30419"/>
                  </a:cubicBezTo>
                  <a:lnTo>
                    <a:pt x="2996698" y="1417372"/>
                  </a:lnTo>
                  <a:cubicBezTo>
                    <a:pt x="2996698" y="1425440"/>
                    <a:pt x="2993493" y="1433177"/>
                    <a:pt x="2987788" y="1438882"/>
                  </a:cubicBezTo>
                  <a:cubicBezTo>
                    <a:pt x="2982083" y="1444587"/>
                    <a:pt x="2974346" y="1447792"/>
                    <a:pt x="2966278" y="1447792"/>
                  </a:cubicBezTo>
                  <a:lnTo>
                    <a:pt x="30419" y="1447792"/>
                  </a:lnTo>
                  <a:cubicBezTo>
                    <a:pt x="22352" y="1447792"/>
                    <a:pt x="14614" y="1444587"/>
                    <a:pt x="8910" y="1438882"/>
                  </a:cubicBezTo>
                  <a:cubicBezTo>
                    <a:pt x="3205" y="1433177"/>
                    <a:pt x="0" y="1425440"/>
                    <a:pt x="0" y="1417372"/>
                  </a:cubicBezTo>
                  <a:lnTo>
                    <a:pt x="0" y="30419"/>
                  </a:lnTo>
                  <a:cubicBezTo>
                    <a:pt x="0" y="22352"/>
                    <a:pt x="3205" y="14614"/>
                    <a:pt x="8910" y="8910"/>
                  </a:cubicBezTo>
                  <a:cubicBezTo>
                    <a:pt x="14614" y="3205"/>
                    <a:pt x="22352" y="0"/>
                    <a:pt x="30419" y="0"/>
                  </a:cubicBezTo>
                  <a:close/>
                </a:path>
              </a:pathLst>
            </a:custGeom>
            <a:solidFill>
              <a:srgbClr val="FDFDFD"/>
            </a:solidFill>
          </p:spPr>
        </p:sp>
        <p:sp>
          <p:nvSpPr>
            <p:cNvPr name="TextBox 13" id="13"/>
            <p:cNvSpPr txBox="true"/>
            <p:nvPr/>
          </p:nvSpPr>
          <p:spPr>
            <a:xfrm>
              <a:off x="0" y="-38100"/>
              <a:ext cx="2996698" cy="1485892"/>
            </a:xfrm>
            <a:prstGeom prst="rect">
              <a:avLst/>
            </a:prstGeom>
          </p:spPr>
          <p:txBody>
            <a:bodyPr anchor="ctr" rtlCol="false" tIns="50800" lIns="50800" bIns="50800" rIns="50800"/>
            <a:lstStyle/>
            <a:p>
              <a:pPr algn="ctr">
                <a:lnSpc>
                  <a:spcPts val="2659"/>
                </a:lnSpc>
              </a:pPr>
            </a:p>
            <a:p>
              <a:pPr algn="ctr">
                <a:lnSpc>
                  <a:spcPts val="2659"/>
                </a:lnSpc>
              </a:pPr>
            </a:p>
          </p:txBody>
        </p:sp>
      </p:grpSp>
      <p:sp>
        <p:nvSpPr>
          <p:cNvPr name="Freeform 14" id="14"/>
          <p:cNvSpPr/>
          <p:nvPr/>
        </p:nvSpPr>
        <p:spPr>
          <a:xfrm flipH="false" flipV="false" rot="0">
            <a:off x="4048827" y="3811210"/>
            <a:ext cx="10784870" cy="4473810"/>
          </a:xfrm>
          <a:custGeom>
            <a:avLst/>
            <a:gdLst/>
            <a:ahLst/>
            <a:cxnLst/>
            <a:rect r="r" b="b" t="t" l="l"/>
            <a:pathLst>
              <a:path h="4473810" w="10784870">
                <a:moveTo>
                  <a:pt x="0" y="0"/>
                </a:moveTo>
                <a:lnTo>
                  <a:pt x="10784870" y="0"/>
                </a:lnTo>
                <a:lnTo>
                  <a:pt x="10784870" y="4473810"/>
                </a:lnTo>
                <a:lnTo>
                  <a:pt x="0" y="4473810"/>
                </a:lnTo>
                <a:lnTo>
                  <a:pt x="0" y="0"/>
                </a:lnTo>
                <a:close/>
              </a:path>
            </a:pathLst>
          </a:custGeom>
          <a:blipFill>
            <a:blip r:embed="rId3"/>
            <a:stretch>
              <a:fillRect l="-493" t="0" r="-493" b="0"/>
            </a:stretch>
          </a:blipFill>
        </p:spPr>
      </p:sp>
      <p:sp>
        <p:nvSpPr>
          <p:cNvPr name="TextBox 15" id="15"/>
          <p:cNvSpPr txBox="true"/>
          <p:nvPr/>
        </p:nvSpPr>
        <p:spPr>
          <a:xfrm rot="0">
            <a:off x="5600059" y="368265"/>
            <a:ext cx="7453950" cy="870376"/>
          </a:xfrm>
          <a:prstGeom prst="rect">
            <a:avLst/>
          </a:prstGeom>
        </p:spPr>
        <p:txBody>
          <a:bodyPr anchor="t" rtlCol="false" tIns="0" lIns="0" bIns="0" rIns="0">
            <a:spAutoFit/>
          </a:bodyPr>
          <a:lstStyle/>
          <a:p>
            <a:pPr algn="ctr" marL="0" indent="0" lvl="0">
              <a:lnSpc>
                <a:spcPts val="7151"/>
              </a:lnSpc>
              <a:spcBef>
                <a:spcPct val="0"/>
              </a:spcBef>
            </a:pPr>
            <a:r>
              <a:rPr lang="en-US" b="true" sz="5108">
                <a:solidFill>
                  <a:srgbClr val="FDFDFD"/>
                </a:solidFill>
                <a:latin typeface="Montserrat Bold"/>
                <a:ea typeface="Montserrat Bold"/>
                <a:cs typeface="Montserrat Bold"/>
                <a:sym typeface="Montserrat Bold"/>
              </a:rPr>
              <a:t> Data collected tables</a:t>
            </a:r>
          </a:p>
        </p:txBody>
      </p:sp>
      <p:sp>
        <p:nvSpPr>
          <p:cNvPr name="TextBox 16" id="16"/>
          <p:cNvSpPr txBox="true"/>
          <p:nvPr/>
        </p:nvSpPr>
        <p:spPr>
          <a:xfrm rot="0">
            <a:off x="5600059" y="3208956"/>
            <a:ext cx="7682407" cy="455296"/>
          </a:xfrm>
          <a:prstGeom prst="rect">
            <a:avLst/>
          </a:prstGeom>
        </p:spPr>
        <p:txBody>
          <a:bodyPr anchor="t" rtlCol="false" tIns="0" lIns="0" bIns="0" rIns="0">
            <a:spAutoFit/>
          </a:bodyPr>
          <a:lstStyle/>
          <a:p>
            <a:pPr algn="ctr" marL="0" indent="0" lvl="0">
              <a:lnSpc>
                <a:spcPts val="3779"/>
              </a:lnSpc>
              <a:spcBef>
                <a:spcPct val="0"/>
              </a:spcBef>
            </a:pPr>
            <a:r>
              <a:rPr lang="en-US" b="true" sz="2699" strike="noStrike" u="none">
                <a:solidFill>
                  <a:srgbClr val="00569E"/>
                </a:solidFill>
                <a:latin typeface="Montserrat Bold"/>
                <a:ea typeface="Montserrat Bold"/>
                <a:cs typeface="Montserrat Bold"/>
                <a:sym typeface="Montserrat Bold"/>
              </a:rPr>
              <a:t>Operating Times (In SECONDS) 500 bags</a:t>
            </a:r>
          </a:p>
        </p:txBody>
      </p:sp>
      <p:sp>
        <p:nvSpPr>
          <p:cNvPr name="TextBox 17" id="17"/>
          <p:cNvSpPr txBox="true"/>
          <p:nvPr/>
        </p:nvSpPr>
        <p:spPr>
          <a:xfrm rot="0">
            <a:off x="16669345" y="8489057"/>
            <a:ext cx="1179909"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12</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145DA0"/>
        </a:solidFill>
      </p:bgPr>
    </p:bg>
    <p:spTree>
      <p:nvGrpSpPr>
        <p:cNvPr id="1" name=""/>
        <p:cNvGrpSpPr/>
        <p:nvPr/>
      </p:nvGrpSpPr>
      <p:grpSpPr>
        <a:xfrm>
          <a:off x="0" y="0"/>
          <a:ext cx="0" cy="0"/>
          <a:chOff x="0" y="0"/>
          <a:chExt cx="0" cy="0"/>
        </a:xfrm>
      </p:grpSpPr>
      <p:sp>
        <p:nvSpPr>
          <p:cNvPr name="Freeform 2" id="2"/>
          <p:cNvSpPr/>
          <p:nvPr/>
        </p:nvSpPr>
        <p:spPr>
          <a:xfrm flipH="false" flipV="false" rot="0">
            <a:off x="3087527" y="8427895"/>
            <a:ext cx="5914470" cy="1147143"/>
          </a:xfrm>
          <a:custGeom>
            <a:avLst/>
            <a:gdLst/>
            <a:ahLst/>
            <a:cxnLst/>
            <a:rect r="r" b="b" t="t" l="l"/>
            <a:pathLst>
              <a:path h="1147143" w="5914470">
                <a:moveTo>
                  <a:pt x="0" y="0"/>
                </a:moveTo>
                <a:lnTo>
                  <a:pt x="5914470" y="0"/>
                </a:lnTo>
                <a:lnTo>
                  <a:pt x="5914470" y="1147143"/>
                </a:lnTo>
                <a:lnTo>
                  <a:pt x="0" y="1147143"/>
                </a:lnTo>
                <a:lnTo>
                  <a:pt x="0" y="0"/>
                </a:lnTo>
                <a:close/>
              </a:path>
            </a:pathLst>
          </a:custGeom>
          <a:blipFill>
            <a:blip r:embed="rId2"/>
            <a:stretch>
              <a:fillRect l="0" t="-913" r="0" b="-913"/>
            </a:stretch>
          </a:blipFill>
        </p:spPr>
      </p:sp>
      <p:sp>
        <p:nvSpPr>
          <p:cNvPr name="Freeform 3" id="3"/>
          <p:cNvSpPr/>
          <p:nvPr/>
        </p:nvSpPr>
        <p:spPr>
          <a:xfrm flipH="false" flipV="false" rot="0">
            <a:off x="6494524" y="8281714"/>
            <a:ext cx="5914470" cy="1147143"/>
          </a:xfrm>
          <a:custGeom>
            <a:avLst/>
            <a:gdLst/>
            <a:ahLst/>
            <a:cxnLst/>
            <a:rect r="r" b="b" t="t" l="l"/>
            <a:pathLst>
              <a:path h="1147143" w="5914470">
                <a:moveTo>
                  <a:pt x="0" y="0"/>
                </a:moveTo>
                <a:lnTo>
                  <a:pt x="5914471" y="0"/>
                </a:lnTo>
                <a:lnTo>
                  <a:pt x="5914471" y="1147143"/>
                </a:lnTo>
                <a:lnTo>
                  <a:pt x="0" y="1147143"/>
                </a:lnTo>
                <a:lnTo>
                  <a:pt x="0" y="0"/>
                </a:lnTo>
                <a:close/>
              </a:path>
            </a:pathLst>
          </a:custGeom>
          <a:blipFill>
            <a:blip r:embed="rId2"/>
            <a:stretch>
              <a:fillRect l="0" t="-913" r="0" b="-913"/>
            </a:stretch>
          </a:blipFill>
        </p:spPr>
      </p:sp>
      <p:sp>
        <p:nvSpPr>
          <p:cNvPr name="Freeform 4" id="4"/>
          <p:cNvSpPr/>
          <p:nvPr/>
        </p:nvSpPr>
        <p:spPr>
          <a:xfrm flipH="false" flipV="false" rot="0">
            <a:off x="10018042" y="8278408"/>
            <a:ext cx="5841799" cy="1153755"/>
          </a:xfrm>
          <a:custGeom>
            <a:avLst/>
            <a:gdLst/>
            <a:ahLst/>
            <a:cxnLst/>
            <a:rect r="r" b="b" t="t" l="l"/>
            <a:pathLst>
              <a:path h="1153755" w="5841799">
                <a:moveTo>
                  <a:pt x="0" y="0"/>
                </a:moveTo>
                <a:lnTo>
                  <a:pt x="5841799" y="0"/>
                </a:lnTo>
                <a:lnTo>
                  <a:pt x="5841799" y="1153755"/>
                </a:lnTo>
                <a:lnTo>
                  <a:pt x="0" y="1153755"/>
                </a:lnTo>
                <a:lnTo>
                  <a:pt x="0" y="0"/>
                </a:lnTo>
                <a:close/>
              </a:path>
            </a:pathLst>
          </a:custGeom>
          <a:blipFill>
            <a:blip r:embed="rId2"/>
            <a:stretch>
              <a:fillRect l="0" t="0" r="0" b="0"/>
            </a:stretch>
          </a:blipFill>
        </p:spPr>
      </p:sp>
      <p:grpSp>
        <p:nvGrpSpPr>
          <p:cNvPr name="Group 5" id="5"/>
          <p:cNvGrpSpPr/>
          <p:nvPr/>
        </p:nvGrpSpPr>
        <p:grpSpPr>
          <a:xfrm rot="0">
            <a:off x="-2186869" y="-2346523"/>
            <a:ext cx="4693046" cy="4693046"/>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932374" y="7632983"/>
            <a:ext cx="5000540" cy="5000540"/>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11" id="11"/>
          <p:cNvGrpSpPr/>
          <p:nvPr/>
        </p:nvGrpSpPr>
        <p:grpSpPr>
          <a:xfrm rot="0">
            <a:off x="4061540" y="1831466"/>
            <a:ext cx="9960956" cy="6624068"/>
            <a:chOff x="0" y="0"/>
            <a:chExt cx="2665576" cy="1772617"/>
          </a:xfrm>
        </p:grpSpPr>
        <p:sp>
          <p:nvSpPr>
            <p:cNvPr name="Freeform 12" id="12"/>
            <p:cNvSpPr/>
            <p:nvPr/>
          </p:nvSpPr>
          <p:spPr>
            <a:xfrm flipH="false" flipV="false" rot="0">
              <a:off x="0" y="0"/>
              <a:ext cx="2665576" cy="1772617"/>
            </a:xfrm>
            <a:custGeom>
              <a:avLst/>
              <a:gdLst/>
              <a:ahLst/>
              <a:cxnLst/>
              <a:rect r="r" b="b" t="t" l="l"/>
              <a:pathLst>
                <a:path h="1772617" w="2665576">
                  <a:moveTo>
                    <a:pt x="34198" y="0"/>
                  </a:moveTo>
                  <a:lnTo>
                    <a:pt x="2631378" y="0"/>
                  </a:lnTo>
                  <a:cubicBezTo>
                    <a:pt x="2650265" y="0"/>
                    <a:pt x="2665576" y="15311"/>
                    <a:pt x="2665576" y="34198"/>
                  </a:cubicBezTo>
                  <a:lnTo>
                    <a:pt x="2665576" y="1738419"/>
                  </a:lnTo>
                  <a:cubicBezTo>
                    <a:pt x="2665576" y="1757306"/>
                    <a:pt x="2650265" y="1772617"/>
                    <a:pt x="2631378" y="1772617"/>
                  </a:cubicBezTo>
                  <a:lnTo>
                    <a:pt x="34198" y="1772617"/>
                  </a:lnTo>
                  <a:cubicBezTo>
                    <a:pt x="15311" y="1772617"/>
                    <a:pt x="0" y="1757306"/>
                    <a:pt x="0" y="1738419"/>
                  </a:cubicBezTo>
                  <a:lnTo>
                    <a:pt x="0" y="34198"/>
                  </a:lnTo>
                  <a:cubicBezTo>
                    <a:pt x="0" y="15311"/>
                    <a:pt x="15311" y="0"/>
                    <a:pt x="34198" y="0"/>
                  </a:cubicBezTo>
                  <a:close/>
                </a:path>
              </a:pathLst>
            </a:custGeom>
            <a:solidFill>
              <a:srgbClr val="FDFDFD"/>
            </a:solidFill>
          </p:spPr>
        </p:sp>
        <p:sp>
          <p:nvSpPr>
            <p:cNvPr name="TextBox 13" id="13"/>
            <p:cNvSpPr txBox="true"/>
            <p:nvPr/>
          </p:nvSpPr>
          <p:spPr>
            <a:xfrm>
              <a:off x="0" y="-38100"/>
              <a:ext cx="2665576" cy="1810717"/>
            </a:xfrm>
            <a:prstGeom prst="rect">
              <a:avLst/>
            </a:prstGeom>
          </p:spPr>
          <p:txBody>
            <a:bodyPr anchor="ctr" rtlCol="false" tIns="50800" lIns="50800" bIns="50800" rIns="50800"/>
            <a:lstStyle/>
            <a:p>
              <a:pPr algn="ctr">
                <a:lnSpc>
                  <a:spcPts val="2659"/>
                </a:lnSpc>
              </a:pPr>
            </a:p>
            <a:p>
              <a:pPr algn="ctr">
                <a:lnSpc>
                  <a:spcPts val="2659"/>
                </a:lnSpc>
              </a:pPr>
            </a:p>
          </p:txBody>
        </p:sp>
      </p:grpSp>
      <p:sp>
        <p:nvSpPr>
          <p:cNvPr name="Freeform 14" id="14"/>
          <p:cNvSpPr/>
          <p:nvPr/>
        </p:nvSpPr>
        <p:spPr>
          <a:xfrm flipH="false" flipV="false" rot="0">
            <a:off x="7587357" y="1953054"/>
            <a:ext cx="6090586" cy="6328660"/>
          </a:xfrm>
          <a:custGeom>
            <a:avLst/>
            <a:gdLst/>
            <a:ahLst/>
            <a:cxnLst/>
            <a:rect r="r" b="b" t="t" l="l"/>
            <a:pathLst>
              <a:path h="6328660" w="6090586">
                <a:moveTo>
                  <a:pt x="0" y="0"/>
                </a:moveTo>
                <a:lnTo>
                  <a:pt x="6090586" y="0"/>
                </a:lnTo>
                <a:lnTo>
                  <a:pt x="6090586" y="6328660"/>
                </a:lnTo>
                <a:lnTo>
                  <a:pt x="0" y="6328660"/>
                </a:lnTo>
                <a:lnTo>
                  <a:pt x="0" y="0"/>
                </a:lnTo>
                <a:close/>
              </a:path>
            </a:pathLst>
          </a:custGeom>
          <a:blipFill>
            <a:blip r:embed="rId3"/>
            <a:stretch>
              <a:fillRect l="-1953" t="-756" r="-1953" b="-16257"/>
            </a:stretch>
          </a:blipFill>
        </p:spPr>
      </p:sp>
      <p:sp>
        <p:nvSpPr>
          <p:cNvPr name="Freeform 15" id="15"/>
          <p:cNvSpPr/>
          <p:nvPr/>
        </p:nvSpPr>
        <p:spPr>
          <a:xfrm flipH="false" flipV="false" rot="0">
            <a:off x="4171426" y="4733908"/>
            <a:ext cx="326327" cy="326327"/>
          </a:xfrm>
          <a:custGeom>
            <a:avLst/>
            <a:gdLst/>
            <a:ahLst/>
            <a:cxnLst/>
            <a:rect r="r" b="b" t="t" l="l"/>
            <a:pathLst>
              <a:path h="326327" w="326327">
                <a:moveTo>
                  <a:pt x="0" y="0"/>
                </a:moveTo>
                <a:lnTo>
                  <a:pt x="326326" y="0"/>
                </a:lnTo>
                <a:lnTo>
                  <a:pt x="326326" y="326326"/>
                </a:lnTo>
                <a:lnTo>
                  <a:pt x="0" y="32632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6" id="16"/>
          <p:cNvSpPr txBox="true"/>
          <p:nvPr/>
        </p:nvSpPr>
        <p:spPr>
          <a:xfrm rot="0">
            <a:off x="7785629" y="545887"/>
            <a:ext cx="3332262" cy="870376"/>
          </a:xfrm>
          <a:prstGeom prst="rect">
            <a:avLst/>
          </a:prstGeom>
        </p:spPr>
        <p:txBody>
          <a:bodyPr anchor="t" rtlCol="false" tIns="0" lIns="0" bIns="0" rIns="0">
            <a:spAutoFit/>
          </a:bodyPr>
          <a:lstStyle/>
          <a:p>
            <a:pPr algn="ctr" marL="0" indent="0" lvl="0">
              <a:lnSpc>
                <a:spcPts val="7151"/>
              </a:lnSpc>
              <a:spcBef>
                <a:spcPct val="0"/>
              </a:spcBef>
            </a:pPr>
            <a:r>
              <a:rPr lang="en-US" b="true" sz="5108" strike="noStrike" u="none">
                <a:solidFill>
                  <a:srgbClr val="FDFDFD"/>
                </a:solidFill>
                <a:latin typeface="Montserrat Bold"/>
                <a:ea typeface="Montserrat Bold"/>
                <a:cs typeface="Montserrat Bold"/>
                <a:sym typeface="Montserrat Bold"/>
              </a:rPr>
              <a:t>Pie Chart </a:t>
            </a:r>
          </a:p>
        </p:txBody>
      </p:sp>
      <p:sp>
        <p:nvSpPr>
          <p:cNvPr name="TextBox 17" id="17"/>
          <p:cNvSpPr txBox="true"/>
          <p:nvPr/>
        </p:nvSpPr>
        <p:spPr>
          <a:xfrm rot="0">
            <a:off x="4061540" y="3848653"/>
            <a:ext cx="3966444" cy="396240"/>
          </a:xfrm>
          <a:prstGeom prst="rect">
            <a:avLst/>
          </a:prstGeom>
        </p:spPr>
        <p:txBody>
          <a:bodyPr anchor="t" rtlCol="false" tIns="0" lIns="0" bIns="0" rIns="0">
            <a:spAutoFit/>
          </a:bodyPr>
          <a:lstStyle/>
          <a:p>
            <a:pPr algn="ctr" marL="0" indent="0" lvl="0">
              <a:lnSpc>
                <a:spcPts val="3359"/>
              </a:lnSpc>
              <a:spcBef>
                <a:spcPct val="0"/>
              </a:spcBef>
            </a:pPr>
            <a:r>
              <a:rPr lang="en-US" b="true" sz="2399">
                <a:solidFill>
                  <a:srgbClr val="00569E"/>
                </a:solidFill>
                <a:latin typeface="Montserrat Bold"/>
                <a:ea typeface="Montserrat Bold"/>
                <a:cs typeface="Montserrat Bold"/>
                <a:sym typeface="Montserrat Bold"/>
              </a:rPr>
              <a:t>🔹 Daily Production Rate</a:t>
            </a:r>
          </a:p>
        </p:txBody>
      </p:sp>
      <p:sp>
        <p:nvSpPr>
          <p:cNvPr name="TextBox 18" id="18"/>
          <p:cNvSpPr txBox="true"/>
          <p:nvPr/>
        </p:nvSpPr>
        <p:spPr>
          <a:xfrm rot="0">
            <a:off x="4260986" y="4663994"/>
            <a:ext cx="2979719" cy="396240"/>
          </a:xfrm>
          <a:prstGeom prst="rect">
            <a:avLst/>
          </a:prstGeom>
        </p:spPr>
        <p:txBody>
          <a:bodyPr anchor="t" rtlCol="false" tIns="0" lIns="0" bIns="0" rIns="0">
            <a:spAutoFit/>
          </a:bodyPr>
          <a:lstStyle/>
          <a:p>
            <a:pPr algn="ctr">
              <a:lnSpc>
                <a:spcPts val="3359"/>
              </a:lnSpc>
            </a:pPr>
            <a:r>
              <a:rPr lang="en-US" b="true" sz="2399">
                <a:solidFill>
                  <a:srgbClr val="00569E"/>
                </a:solidFill>
                <a:latin typeface="Montserrat Bold"/>
                <a:ea typeface="Montserrat Bold"/>
                <a:cs typeface="Montserrat Bold"/>
                <a:sym typeface="Montserrat Bold"/>
              </a:rPr>
              <a:t>Reclosed Bags</a:t>
            </a:r>
          </a:p>
        </p:txBody>
      </p:sp>
      <p:sp>
        <p:nvSpPr>
          <p:cNvPr name="Freeform 19" id="19"/>
          <p:cNvSpPr/>
          <p:nvPr/>
        </p:nvSpPr>
        <p:spPr>
          <a:xfrm flipH="false" flipV="false" rot="0">
            <a:off x="4171426" y="5553370"/>
            <a:ext cx="319842" cy="319842"/>
          </a:xfrm>
          <a:custGeom>
            <a:avLst/>
            <a:gdLst/>
            <a:ahLst/>
            <a:cxnLst/>
            <a:rect r="r" b="b" t="t" l="l"/>
            <a:pathLst>
              <a:path h="319842" w="319842">
                <a:moveTo>
                  <a:pt x="0" y="0"/>
                </a:moveTo>
                <a:lnTo>
                  <a:pt x="319842" y="0"/>
                </a:lnTo>
                <a:lnTo>
                  <a:pt x="319842" y="319842"/>
                </a:lnTo>
                <a:lnTo>
                  <a:pt x="0" y="31984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20" id="20"/>
          <p:cNvSpPr txBox="true"/>
          <p:nvPr/>
        </p:nvSpPr>
        <p:spPr>
          <a:xfrm rot="0">
            <a:off x="4260986" y="5476972"/>
            <a:ext cx="2979719" cy="396240"/>
          </a:xfrm>
          <a:prstGeom prst="rect">
            <a:avLst/>
          </a:prstGeom>
        </p:spPr>
        <p:txBody>
          <a:bodyPr anchor="t" rtlCol="false" tIns="0" lIns="0" bIns="0" rIns="0">
            <a:spAutoFit/>
          </a:bodyPr>
          <a:lstStyle/>
          <a:p>
            <a:pPr algn="ctr">
              <a:lnSpc>
                <a:spcPts val="3359"/>
              </a:lnSpc>
            </a:pPr>
            <a:r>
              <a:rPr lang="en-US" b="true" sz="2399">
                <a:solidFill>
                  <a:srgbClr val="00569E"/>
                </a:solidFill>
                <a:latin typeface="Montserrat Bold"/>
                <a:ea typeface="Montserrat Bold"/>
                <a:cs typeface="Montserrat Bold"/>
                <a:sym typeface="Montserrat Bold"/>
              </a:rPr>
              <a:t>Raptured Bags</a:t>
            </a:r>
          </a:p>
        </p:txBody>
      </p:sp>
      <p:sp>
        <p:nvSpPr>
          <p:cNvPr name="TextBox 21" id="21"/>
          <p:cNvSpPr txBox="true"/>
          <p:nvPr/>
        </p:nvSpPr>
        <p:spPr>
          <a:xfrm rot="0">
            <a:off x="16671875" y="8489057"/>
            <a:ext cx="1174849"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13</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145DA0"/>
        </a:solidFill>
      </p:bgPr>
    </p:bg>
    <p:spTree>
      <p:nvGrpSpPr>
        <p:cNvPr id="1" name=""/>
        <p:cNvGrpSpPr/>
        <p:nvPr/>
      </p:nvGrpSpPr>
      <p:grpSpPr>
        <a:xfrm>
          <a:off x="0" y="0"/>
          <a:ext cx="0" cy="0"/>
          <a:chOff x="0" y="0"/>
          <a:chExt cx="0" cy="0"/>
        </a:xfrm>
      </p:grpSpPr>
      <p:sp>
        <p:nvSpPr>
          <p:cNvPr name="Freeform 2" id="2"/>
          <p:cNvSpPr/>
          <p:nvPr/>
        </p:nvSpPr>
        <p:spPr>
          <a:xfrm flipH="false" flipV="false" rot="0">
            <a:off x="3087527" y="8427895"/>
            <a:ext cx="5914470" cy="1147143"/>
          </a:xfrm>
          <a:custGeom>
            <a:avLst/>
            <a:gdLst/>
            <a:ahLst/>
            <a:cxnLst/>
            <a:rect r="r" b="b" t="t" l="l"/>
            <a:pathLst>
              <a:path h="1147143" w="5914470">
                <a:moveTo>
                  <a:pt x="0" y="0"/>
                </a:moveTo>
                <a:lnTo>
                  <a:pt x="5914470" y="0"/>
                </a:lnTo>
                <a:lnTo>
                  <a:pt x="5914470" y="1147143"/>
                </a:lnTo>
                <a:lnTo>
                  <a:pt x="0" y="1147143"/>
                </a:lnTo>
                <a:lnTo>
                  <a:pt x="0" y="0"/>
                </a:lnTo>
                <a:close/>
              </a:path>
            </a:pathLst>
          </a:custGeom>
          <a:blipFill>
            <a:blip r:embed="rId2"/>
            <a:stretch>
              <a:fillRect l="0" t="-913" r="0" b="-913"/>
            </a:stretch>
          </a:blipFill>
        </p:spPr>
      </p:sp>
      <p:sp>
        <p:nvSpPr>
          <p:cNvPr name="Freeform 3" id="3"/>
          <p:cNvSpPr/>
          <p:nvPr/>
        </p:nvSpPr>
        <p:spPr>
          <a:xfrm flipH="false" flipV="false" rot="0">
            <a:off x="6494524" y="8281714"/>
            <a:ext cx="5914470" cy="1147143"/>
          </a:xfrm>
          <a:custGeom>
            <a:avLst/>
            <a:gdLst/>
            <a:ahLst/>
            <a:cxnLst/>
            <a:rect r="r" b="b" t="t" l="l"/>
            <a:pathLst>
              <a:path h="1147143" w="5914470">
                <a:moveTo>
                  <a:pt x="0" y="0"/>
                </a:moveTo>
                <a:lnTo>
                  <a:pt x="5914471" y="0"/>
                </a:lnTo>
                <a:lnTo>
                  <a:pt x="5914471" y="1147143"/>
                </a:lnTo>
                <a:lnTo>
                  <a:pt x="0" y="1147143"/>
                </a:lnTo>
                <a:lnTo>
                  <a:pt x="0" y="0"/>
                </a:lnTo>
                <a:close/>
              </a:path>
            </a:pathLst>
          </a:custGeom>
          <a:blipFill>
            <a:blip r:embed="rId2"/>
            <a:stretch>
              <a:fillRect l="0" t="-913" r="0" b="-913"/>
            </a:stretch>
          </a:blipFill>
        </p:spPr>
      </p:sp>
      <p:sp>
        <p:nvSpPr>
          <p:cNvPr name="Freeform 4" id="4"/>
          <p:cNvSpPr/>
          <p:nvPr/>
        </p:nvSpPr>
        <p:spPr>
          <a:xfrm flipH="false" flipV="false" rot="0">
            <a:off x="10018042" y="8278408"/>
            <a:ext cx="5841799" cy="1153755"/>
          </a:xfrm>
          <a:custGeom>
            <a:avLst/>
            <a:gdLst/>
            <a:ahLst/>
            <a:cxnLst/>
            <a:rect r="r" b="b" t="t" l="l"/>
            <a:pathLst>
              <a:path h="1153755" w="5841799">
                <a:moveTo>
                  <a:pt x="0" y="0"/>
                </a:moveTo>
                <a:lnTo>
                  <a:pt x="5841799" y="0"/>
                </a:lnTo>
                <a:lnTo>
                  <a:pt x="5841799" y="1153755"/>
                </a:lnTo>
                <a:lnTo>
                  <a:pt x="0" y="1153755"/>
                </a:lnTo>
                <a:lnTo>
                  <a:pt x="0" y="0"/>
                </a:lnTo>
                <a:close/>
              </a:path>
            </a:pathLst>
          </a:custGeom>
          <a:blipFill>
            <a:blip r:embed="rId2"/>
            <a:stretch>
              <a:fillRect l="0" t="0" r="0" b="0"/>
            </a:stretch>
          </a:blipFill>
        </p:spPr>
      </p:sp>
      <p:grpSp>
        <p:nvGrpSpPr>
          <p:cNvPr name="Group 5" id="5"/>
          <p:cNvGrpSpPr/>
          <p:nvPr/>
        </p:nvGrpSpPr>
        <p:grpSpPr>
          <a:xfrm rot="0">
            <a:off x="-2186869" y="-2346523"/>
            <a:ext cx="4693046" cy="4693046"/>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890443" y="7591052"/>
            <a:ext cx="5042471" cy="5042471"/>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11" id="11"/>
          <p:cNvGrpSpPr/>
          <p:nvPr/>
        </p:nvGrpSpPr>
        <p:grpSpPr>
          <a:xfrm rot="0">
            <a:off x="1708400" y="1847471"/>
            <a:ext cx="14725337" cy="7581386"/>
            <a:chOff x="0" y="0"/>
            <a:chExt cx="3940536" cy="2028797"/>
          </a:xfrm>
        </p:grpSpPr>
        <p:sp>
          <p:nvSpPr>
            <p:cNvPr name="Freeform 12" id="12"/>
            <p:cNvSpPr/>
            <p:nvPr/>
          </p:nvSpPr>
          <p:spPr>
            <a:xfrm flipH="false" flipV="false" rot="0">
              <a:off x="0" y="0"/>
              <a:ext cx="3940536" cy="2028797"/>
            </a:xfrm>
            <a:custGeom>
              <a:avLst/>
              <a:gdLst/>
              <a:ahLst/>
              <a:cxnLst/>
              <a:rect r="r" b="b" t="t" l="l"/>
              <a:pathLst>
                <a:path h="2028797" w="3940536">
                  <a:moveTo>
                    <a:pt x="23133" y="0"/>
                  </a:moveTo>
                  <a:lnTo>
                    <a:pt x="3917403" y="0"/>
                  </a:lnTo>
                  <a:cubicBezTo>
                    <a:pt x="3923538" y="0"/>
                    <a:pt x="3929422" y="2437"/>
                    <a:pt x="3933760" y="6776"/>
                  </a:cubicBezTo>
                  <a:cubicBezTo>
                    <a:pt x="3938099" y="11114"/>
                    <a:pt x="3940536" y="16998"/>
                    <a:pt x="3940536" y="23133"/>
                  </a:cubicBezTo>
                  <a:lnTo>
                    <a:pt x="3940536" y="2005664"/>
                  </a:lnTo>
                  <a:cubicBezTo>
                    <a:pt x="3940536" y="2011799"/>
                    <a:pt x="3938099" y="2017683"/>
                    <a:pt x="3933760" y="2022022"/>
                  </a:cubicBezTo>
                  <a:cubicBezTo>
                    <a:pt x="3929422" y="2026360"/>
                    <a:pt x="3923538" y="2028797"/>
                    <a:pt x="3917403" y="2028797"/>
                  </a:cubicBezTo>
                  <a:lnTo>
                    <a:pt x="23133" y="2028797"/>
                  </a:lnTo>
                  <a:cubicBezTo>
                    <a:pt x="16998" y="2028797"/>
                    <a:pt x="11114" y="2026360"/>
                    <a:pt x="6776" y="2022022"/>
                  </a:cubicBezTo>
                  <a:cubicBezTo>
                    <a:pt x="2437" y="2017683"/>
                    <a:pt x="0" y="2011799"/>
                    <a:pt x="0" y="2005664"/>
                  </a:cubicBezTo>
                  <a:lnTo>
                    <a:pt x="0" y="23133"/>
                  </a:lnTo>
                  <a:cubicBezTo>
                    <a:pt x="0" y="16998"/>
                    <a:pt x="2437" y="11114"/>
                    <a:pt x="6776" y="6776"/>
                  </a:cubicBezTo>
                  <a:cubicBezTo>
                    <a:pt x="11114" y="2437"/>
                    <a:pt x="16998" y="0"/>
                    <a:pt x="23133" y="0"/>
                  </a:cubicBezTo>
                  <a:close/>
                </a:path>
              </a:pathLst>
            </a:custGeom>
            <a:solidFill>
              <a:srgbClr val="FDFDFD"/>
            </a:solidFill>
          </p:spPr>
        </p:sp>
        <p:sp>
          <p:nvSpPr>
            <p:cNvPr name="TextBox 13" id="13"/>
            <p:cNvSpPr txBox="true"/>
            <p:nvPr/>
          </p:nvSpPr>
          <p:spPr>
            <a:xfrm>
              <a:off x="0" y="-38100"/>
              <a:ext cx="3940536" cy="2066897"/>
            </a:xfrm>
            <a:prstGeom prst="rect">
              <a:avLst/>
            </a:prstGeom>
          </p:spPr>
          <p:txBody>
            <a:bodyPr anchor="ctr" rtlCol="false" tIns="50800" lIns="50800" bIns="50800" rIns="50800"/>
            <a:lstStyle/>
            <a:p>
              <a:pPr algn="ctr">
                <a:lnSpc>
                  <a:spcPts val="2659"/>
                </a:lnSpc>
              </a:pPr>
            </a:p>
            <a:p>
              <a:pPr algn="ctr">
                <a:lnSpc>
                  <a:spcPts val="2659"/>
                </a:lnSpc>
              </a:pPr>
            </a:p>
          </p:txBody>
        </p:sp>
      </p:grpSp>
      <p:sp>
        <p:nvSpPr>
          <p:cNvPr name="Freeform 14" id="14"/>
          <p:cNvSpPr/>
          <p:nvPr/>
        </p:nvSpPr>
        <p:spPr>
          <a:xfrm flipH="false" flipV="false" rot="0">
            <a:off x="2125673" y="2176143"/>
            <a:ext cx="14036655" cy="6825323"/>
          </a:xfrm>
          <a:custGeom>
            <a:avLst/>
            <a:gdLst/>
            <a:ahLst/>
            <a:cxnLst/>
            <a:rect r="r" b="b" t="t" l="l"/>
            <a:pathLst>
              <a:path h="6825323" w="14036655">
                <a:moveTo>
                  <a:pt x="0" y="0"/>
                </a:moveTo>
                <a:lnTo>
                  <a:pt x="14036654" y="0"/>
                </a:lnTo>
                <a:lnTo>
                  <a:pt x="14036654" y="6825323"/>
                </a:lnTo>
                <a:lnTo>
                  <a:pt x="0" y="6825323"/>
                </a:lnTo>
                <a:lnTo>
                  <a:pt x="0" y="0"/>
                </a:lnTo>
                <a:close/>
              </a:path>
            </a:pathLst>
          </a:custGeom>
          <a:blipFill>
            <a:blip r:embed="rId3"/>
            <a:stretch>
              <a:fillRect l="0" t="0" r="0" b="0"/>
            </a:stretch>
          </a:blipFill>
        </p:spPr>
      </p:sp>
      <p:sp>
        <p:nvSpPr>
          <p:cNvPr name="TextBox 15" id="15"/>
          <p:cNvSpPr txBox="true"/>
          <p:nvPr/>
        </p:nvSpPr>
        <p:spPr>
          <a:xfrm rot="0">
            <a:off x="5600059" y="368265"/>
            <a:ext cx="7453950" cy="870376"/>
          </a:xfrm>
          <a:prstGeom prst="rect">
            <a:avLst/>
          </a:prstGeom>
        </p:spPr>
        <p:txBody>
          <a:bodyPr anchor="t" rtlCol="false" tIns="0" lIns="0" bIns="0" rIns="0">
            <a:spAutoFit/>
          </a:bodyPr>
          <a:lstStyle/>
          <a:p>
            <a:pPr algn="ctr" marL="0" indent="0" lvl="0">
              <a:lnSpc>
                <a:spcPts val="7151"/>
              </a:lnSpc>
              <a:spcBef>
                <a:spcPct val="0"/>
              </a:spcBef>
            </a:pPr>
            <a:r>
              <a:rPr lang="en-US" b="true" sz="5108">
                <a:solidFill>
                  <a:srgbClr val="FDFDFD"/>
                </a:solidFill>
                <a:latin typeface="Montserrat Bold"/>
                <a:ea typeface="Montserrat Bold"/>
                <a:cs typeface="Montserrat Bold"/>
                <a:sym typeface="Montserrat Bold"/>
              </a:rPr>
              <a:t>Value Stream Map </a:t>
            </a:r>
          </a:p>
        </p:txBody>
      </p:sp>
      <p:sp>
        <p:nvSpPr>
          <p:cNvPr name="TextBox 16" id="16"/>
          <p:cNvSpPr txBox="true"/>
          <p:nvPr/>
        </p:nvSpPr>
        <p:spPr>
          <a:xfrm rot="0">
            <a:off x="16610335" y="8489057"/>
            <a:ext cx="129793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14</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222" r="0" b="-9222"/>
            </a:stretch>
          </a:blipFill>
        </p:spPr>
      </p:sp>
      <p:sp>
        <p:nvSpPr>
          <p:cNvPr name="Freeform 3" id="3"/>
          <p:cNvSpPr/>
          <p:nvPr/>
        </p:nvSpPr>
        <p:spPr>
          <a:xfrm flipH="false" flipV="false" rot="5400000">
            <a:off x="8990215" y="810330"/>
            <a:ext cx="8541900" cy="8666340"/>
          </a:xfrm>
          <a:custGeom>
            <a:avLst/>
            <a:gdLst/>
            <a:ahLst/>
            <a:cxnLst/>
            <a:rect r="r" b="b" t="t" l="l"/>
            <a:pathLst>
              <a:path h="8666340" w="8541900">
                <a:moveTo>
                  <a:pt x="0" y="0"/>
                </a:moveTo>
                <a:lnTo>
                  <a:pt x="8541901" y="0"/>
                </a:lnTo>
                <a:lnTo>
                  <a:pt x="8541901" y="8666340"/>
                </a:lnTo>
                <a:lnTo>
                  <a:pt x="0" y="8666340"/>
                </a:lnTo>
                <a:lnTo>
                  <a:pt x="0" y="0"/>
                </a:lnTo>
                <a:close/>
              </a:path>
            </a:pathLst>
          </a:custGeom>
          <a:blipFill>
            <a:blip r:embed="rId3">
              <a:alphaModFix amt="14000"/>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5400000">
            <a:off x="2832861" y="810330"/>
            <a:ext cx="8541900" cy="8666340"/>
          </a:xfrm>
          <a:custGeom>
            <a:avLst/>
            <a:gdLst/>
            <a:ahLst/>
            <a:cxnLst/>
            <a:rect r="r" b="b" t="t" l="l"/>
            <a:pathLst>
              <a:path h="8666340" w="8541900">
                <a:moveTo>
                  <a:pt x="0" y="0"/>
                </a:moveTo>
                <a:lnTo>
                  <a:pt x="8541900" y="0"/>
                </a:lnTo>
                <a:lnTo>
                  <a:pt x="8541900" y="8666340"/>
                </a:lnTo>
                <a:lnTo>
                  <a:pt x="0" y="8666340"/>
                </a:lnTo>
                <a:lnTo>
                  <a:pt x="0" y="0"/>
                </a:lnTo>
                <a:close/>
              </a:path>
            </a:pathLst>
          </a:custGeom>
          <a:blipFill>
            <a:blip r:embed="rId3">
              <a:alphaModFix amt="14000"/>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3061529" y="2937389"/>
            <a:ext cx="12164941" cy="4412223"/>
            <a:chOff x="0" y="0"/>
            <a:chExt cx="3203935" cy="1162067"/>
          </a:xfrm>
        </p:grpSpPr>
        <p:sp>
          <p:nvSpPr>
            <p:cNvPr name="Freeform 6" id="6"/>
            <p:cNvSpPr/>
            <p:nvPr/>
          </p:nvSpPr>
          <p:spPr>
            <a:xfrm flipH="false" flipV="false" rot="0">
              <a:off x="0" y="0"/>
              <a:ext cx="3203935" cy="1162067"/>
            </a:xfrm>
            <a:custGeom>
              <a:avLst/>
              <a:gdLst/>
              <a:ahLst/>
              <a:cxnLst/>
              <a:rect r="r" b="b" t="t" l="l"/>
              <a:pathLst>
                <a:path h="1162067" w="3203935">
                  <a:moveTo>
                    <a:pt x="0" y="0"/>
                  </a:moveTo>
                  <a:lnTo>
                    <a:pt x="3203935" y="0"/>
                  </a:lnTo>
                  <a:lnTo>
                    <a:pt x="3203935" y="1162067"/>
                  </a:lnTo>
                  <a:lnTo>
                    <a:pt x="0" y="1162067"/>
                  </a:lnTo>
                  <a:close/>
                </a:path>
              </a:pathLst>
            </a:custGeom>
            <a:solidFill>
              <a:srgbClr val="145DA0"/>
            </a:solidFill>
            <a:ln w="38100" cap="sq">
              <a:solidFill>
                <a:srgbClr val="FFFFFF"/>
              </a:solidFill>
              <a:prstDash val="solid"/>
              <a:miter/>
            </a:ln>
          </p:spPr>
        </p:sp>
        <p:sp>
          <p:nvSpPr>
            <p:cNvPr name="TextBox 7" id="7"/>
            <p:cNvSpPr txBox="true"/>
            <p:nvPr/>
          </p:nvSpPr>
          <p:spPr>
            <a:xfrm>
              <a:off x="0" y="-38100"/>
              <a:ext cx="3203935" cy="1200167"/>
            </a:xfrm>
            <a:prstGeom prst="rect">
              <a:avLst/>
            </a:prstGeom>
          </p:spPr>
          <p:txBody>
            <a:bodyPr anchor="ctr" rtlCol="false" tIns="50800" lIns="50800" bIns="50800" rIns="50800"/>
            <a:lstStyle/>
            <a:p>
              <a:pPr algn="ctr">
                <a:lnSpc>
                  <a:spcPts val="2659"/>
                </a:lnSpc>
              </a:pPr>
            </a:p>
          </p:txBody>
        </p:sp>
      </p:grpSp>
      <p:sp>
        <p:nvSpPr>
          <p:cNvPr name="TextBox 8" id="8"/>
          <p:cNvSpPr txBox="true"/>
          <p:nvPr/>
        </p:nvSpPr>
        <p:spPr>
          <a:xfrm rot="0">
            <a:off x="3061529" y="3887886"/>
            <a:ext cx="12164941" cy="2263578"/>
          </a:xfrm>
          <a:prstGeom prst="rect">
            <a:avLst/>
          </a:prstGeom>
        </p:spPr>
        <p:txBody>
          <a:bodyPr anchor="t" rtlCol="false" tIns="0" lIns="0" bIns="0" rIns="0">
            <a:spAutoFit/>
          </a:bodyPr>
          <a:lstStyle/>
          <a:p>
            <a:pPr algn="ctr" marL="0" indent="0" lvl="0">
              <a:lnSpc>
                <a:spcPts val="18560"/>
              </a:lnSpc>
              <a:spcBef>
                <a:spcPct val="0"/>
              </a:spcBef>
            </a:pPr>
            <a:r>
              <a:rPr lang="en-US" b="true" sz="13257">
                <a:solidFill>
                  <a:srgbClr val="FFFFFF"/>
                </a:solidFill>
                <a:latin typeface="Montserrat Bold"/>
                <a:ea typeface="Montserrat Bold"/>
                <a:cs typeface="Montserrat Bold"/>
                <a:sym typeface="Montserrat Bold"/>
              </a:rPr>
              <a:t>ANALYZE</a:t>
            </a:r>
          </a:p>
        </p:txBody>
      </p:sp>
      <p:sp>
        <p:nvSpPr>
          <p:cNvPr name="TextBox 9" id="9"/>
          <p:cNvSpPr txBox="true"/>
          <p:nvPr/>
        </p:nvSpPr>
        <p:spPr>
          <a:xfrm rot="0">
            <a:off x="16670610" y="8489057"/>
            <a:ext cx="1177379"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15</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3266830" y="0"/>
            <a:ext cx="5021170" cy="10287000"/>
            <a:chOff x="0" y="0"/>
            <a:chExt cx="1322448" cy="2709333"/>
          </a:xfrm>
        </p:grpSpPr>
        <p:sp>
          <p:nvSpPr>
            <p:cNvPr name="Freeform 3" id="3"/>
            <p:cNvSpPr/>
            <p:nvPr/>
          </p:nvSpPr>
          <p:spPr>
            <a:xfrm flipH="false" flipV="false" rot="0">
              <a:off x="0" y="0"/>
              <a:ext cx="1322448" cy="2709333"/>
            </a:xfrm>
            <a:custGeom>
              <a:avLst/>
              <a:gdLst/>
              <a:ahLst/>
              <a:cxnLst/>
              <a:rect r="r" b="b" t="t" l="l"/>
              <a:pathLst>
                <a:path h="2709333" w="1322448">
                  <a:moveTo>
                    <a:pt x="0" y="0"/>
                  </a:moveTo>
                  <a:lnTo>
                    <a:pt x="1322448" y="0"/>
                  </a:lnTo>
                  <a:lnTo>
                    <a:pt x="1322448" y="2709333"/>
                  </a:lnTo>
                  <a:lnTo>
                    <a:pt x="0" y="2709333"/>
                  </a:lnTo>
                  <a:close/>
                </a:path>
              </a:pathLst>
            </a:custGeom>
            <a:solidFill>
              <a:srgbClr val="145DA0"/>
            </a:solidFill>
          </p:spPr>
        </p:sp>
        <p:sp>
          <p:nvSpPr>
            <p:cNvPr name="TextBox 4" id="4"/>
            <p:cNvSpPr txBox="true"/>
            <p:nvPr/>
          </p:nvSpPr>
          <p:spPr>
            <a:xfrm>
              <a:off x="0" y="-38100"/>
              <a:ext cx="1322448" cy="2747433"/>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95820" y="-1782102"/>
            <a:ext cx="3564204" cy="3564204"/>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051D40">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5092034" y="7465541"/>
            <a:ext cx="5555618" cy="5555618"/>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11" id="11"/>
          <p:cNvSpPr/>
          <p:nvPr/>
        </p:nvSpPr>
        <p:spPr>
          <a:xfrm flipH="false" flipV="false" rot="0">
            <a:off x="13389422" y="2715014"/>
            <a:ext cx="4775985" cy="4359172"/>
          </a:xfrm>
          <a:custGeom>
            <a:avLst/>
            <a:gdLst/>
            <a:ahLst/>
            <a:cxnLst/>
            <a:rect r="r" b="b" t="t" l="l"/>
            <a:pathLst>
              <a:path h="4359172" w="4775985">
                <a:moveTo>
                  <a:pt x="0" y="0"/>
                </a:moveTo>
                <a:lnTo>
                  <a:pt x="4775986" y="0"/>
                </a:lnTo>
                <a:lnTo>
                  <a:pt x="4775986" y="4359172"/>
                </a:lnTo>
                <a:lnTo>
                  <a:pt x="0" y="435917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2" id="12"/>
          <p:cNvSpPr/>
          <p:nvPr/>
        </p:nvSpPr>
        <p:spPr>
          <a:xfrm flipH="false" flipV="false" rot="0">
            <a:off x="3111475" y="1028700"/>
            <a:ext cx="6032525" cy="9175699"/>
          </a:xfrm>
          <a:custGeom>
            <a:avLst/>
            <a:gdLst/>
            <a:ahLst/>
            <a:cxnLst/>
            <a:rect r="r" b="b" t="t" l="l"/>
            <a:pathLst>
              <a:path h="9175699" w="6032525">
                <a:moveTo>
                  <a:pt x="0" y="0"/>
                </a:moveTo>
                <a:lnTo>
                  <a:pt x="6032525" y="0"/>
                </a:lnTo>
                <a:lnTo>
                  <a:pt x="6032525" y="9175699"/>
                </a:lnTo>
                <a:lnTo>
                  <a:pt x="0" y="9175699"/>
                </a:lnTo>
                <a:lnTo>
                  <a:pt x="0" y="0"/>
                </a:lnTo>
                <a:close/>
              </a:path>
            </a:pathLst>
          </a:custGeom>
          <a:blipFill>
            <a:blip r:embed="rId4"/>
            <a:stretch>
              <a:fillRect l="0" t="-572" r="0" b="-572"/>
            </a:stretch>
          </a:blipFill>
        </p:spPr>
      </p:sp>
      <p:sp>
        <p:nvSpPr>
          <p:cNvPr name="TextBox 13" id="13"/>
          <p:cNvSpPr txBox="true"/>
          <p:nvPr/>
        </p:nvSpPr>
        <p:spPr>
          <a:xfrm rot="0">
            <a:off x="2731770" y="100326"/>
            <a:ext cx="8374945" cy="826368"/>
          </a:xfrm>
          <a:prstGeom prst="rect">
            <a:avLst/>
          </a:prstGeom>
        </p:spPr>
        <p:txBody>
          <a:bodyPr anchor="t" rtlCol="false" tIns="0" lIns="0" bIns="0" rIns="0">
            <a:spAutoFit/>
          </a:bodyPr>
          <a:lstStyle/>
          <a:p>
            <a:pPr algn="l" marL="0" indent="0" lvl="0">
              <a:lnSpc>
                <a:spcPts val="6803"/>
              </a:lnSpc>
              <a:spcBef>
                <a:spcPct val="0"/>
              </a:spcBef>
            </a:pPr>
            <a:r>
              <a:rPr lang="en-US" b="true" sz="4859">
                <a:solidFill>
                  <a:srgbClr val="01237D"/>
                </a:solidFill>
                <a:latin typeface="Montserrat Bold"/>
                <a:ea typeface="Montserrat Bold"/>
                <a:cs typeface="Montserrat Bold"/>
                <a:sym typeface="Montserrat Bold"/>
              </a:rPr>
              <a:t>Process Flow Chart </a:t>
            </a:r>
          </a:p>
        </p:txBody>
      </p:sp>
      <p:sp>
        <p:nvSpPr>
          <p:cNvPr name="TextBox 14" id="14"/>
          <p:cNvSpPr txBox="true"/>
          <p:nvPr/>
        </p:nvSpPr>
        <p:spPr>
          <a:xfrm rot="0">
            <a:off x="16707729" y="8505773"/>
            <a:ext cx="1231999"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16</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3266830" y="0"/>
            <a:ext cx="5021170" cy="10287000"/>
            <a:chOff x="0" y="0"/>
            <a:chExt cx="1322448" cy="2709333"/>
          </a:xfrm>
        </p:grpSpPr>
        <p:sp>
          <p:nvSpPr>
            <p:cNvPr name="Freeform 3" id="3"/>
            <p:cNvSpPr/>
            <p:nvPr/>
          </p:nvSpPr>
          <p:spPr>
            <a:xfrm flipH="false" flipV="false" rot="0">
              <a:off x="0" y="0"/>
              <a:ext cx="1322448" cy="2709333"/>
            </a:xfrm>
            <a:custGeom>
              <a:avLst/>
              <a:gdLst/>
              <a:ahLst/>
              <a:cxnLst/>
              <a:rect r="r" b="b" t="t" l="l"/>
              <a:pathLst>
                <a:path h="2709333" w="1322448">
                  <a:moveTo>
                    <a:pt x="0" y="0"/>
                  </a:moveTo>
                  <a:lnTo>
                    <a:pt x="1322448" y="0"/>
                  </a:lnTo>
                  <a:lnTo>
                    <a:pt x="1322448" y="2709333"/>
                  </a:lnTo>
                  <a:lnTo>
                    <a:pt x="0" y="2709333"/>
                  </a:lnTo>
                  <a:close/>
                </a:path>
              </a:pathLst>
            </a:custGeom>
            <a:solidFill>
              <a:srgbClr val="145DA0"/>
            </a:solidFill>
          </p:spPr>
        </p:sp>
        <p:sp>
          <p:nvSpPr>
            <p:cNvPr name="TextBox 4" id="4"/>
            <p:cNvSpPr txBox="true"/>
            <p:nvPr/>
          </p:nvSpPr>
          <p:spPr>
            <a:xfrm>
              <a:off x="0" y="-38100"/>
              <a:ext cx="1322448" cy="2747433"/>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95820" y="-1782102"/>
            <a:ext cx="3564204" cy="3564204"/>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051D40">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700679" y="7074186"/>
            <a:ext cx="5946973" cy="5946973"/>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11" id="11"/>
          <p:cNvSpPr/>
          <p:nvPr/>
        </p:nvSpPr>
        <p:spPr>
          <a:xfrm flipH="false" flipV="false" rot="0">
            <a:off x="1594175" y="8789739"/>
            <a:ext cx="11402164" cy="711357"/>
          </a:xfrm>
          <a:custGeom>
            <a:avLst/>
            <a:gdLst/>
            <a:ahLst/>
            <a:cxnLst/>
            <a:rect r="r" b="b" t="t" l="l"/>
            <a:pathLst>
              <a:path h="711357" w="11402164">
                <a:moveTo>
                  <a:pt x="0" y="0"/>
                </a:moveTo>
                <a:lnTo>
                  <a:pt x="11402164" y="0"/>
                </a:lnTo>
                <a:lnTo>
                  <a:pt x="11402164" y="711357"/>
                </a:lnTo>
                <a:lnTo>
                  <a:pt x="0" y="711357"/>
                </a:lnTo>
                <a:lnTo>
                  <a:pt x="0" y="0"/>
                </a:lnTo>
                <a:close/>
              </a:path>
            </a:pathLst>
          </a:custGeom>
          <a:blipFill>
            <a:blip r:embed="rId2"/>
            <a:stretch>
              <a:fillRect l="0" t="-216567" r="0" b="0"/>
            </a:stretch>
          </a:blipFill>
        </p:spPr>
      </p:sp>
      <p:grpSp>
        <p:nvGrpSpPr>
          <p:cNvPr name="Group 12" id="12"/>
          <p:cNvGrpSpPr/>
          <p:nvPr/>
        </p:nvGrpSpPr>
        <p:grpSpPr>
          <a:xfrm rot="0">
            <a:off x="1141961" y="5531136"/>
            <a:ext cx="3086100" cy="3086100"/>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000000">
                <a:alpha val="0"/>
              </a:srgbClr>
            </a:solidFill>
            <a:ln w="142875" cap="sq">
              <a:solidFill>
                <a:srgbClr val="01237D"/>
              </a:solidFill>
              <a:prstDash val="solid"/>
              <a:miter/>
            </a:ln>
          </p:spPr>
        </p:sp>
        <p:sp>
          <p:nvSpPr>
            <p:cNvPr name="TextBox 14" id="14"/>
            <p:cNvSpPr txBox="true"/>
            <p:nvPr/>
          </p:nvSpPr>
          <p:spPr>
            <a:xfrm>
              <a:off x="0" y="-95250"/>
              <a:ext cx="812800" cy="908050"/>
            </a:xfrm>
            <a:prstGeom prst="rect">
              <a:avLst/>
            </a:prstGeom>
          </p:spPr>
          <p:txBody>
            <a:bodyPr anchor="ctr" rtlCol="false" tIns="50800" lIns="50800" bIns="50800" rIns="50800"/>
            <a:lstStyle/>
            <a:p>
              <a:pPr algn="ctr">
                <a:lnSpc>
                  <a:spcPts val="7000"/>
                </a:lnSpc>
              </a:pPr>
              <a:r>
                <a:rPr lang="en-US" b="true" sz="5000">
                  <a:solidFill>
                    <a:srgbClr val="000000"/>
                  </a:solidFill>
                  <a:latin typeface="Montserrat Bold"/>
                  <a:ea typeface="Montserrat Bold"/>
                  <a:cs typeface="Montserrat Bold"/>
                  <a:sym typeface="Montserrat Bold"/>
                </a:rPr>
                <a:t>Defect</a:t>
              </a:r>
            </a:p>
          </p:txBody>
        </p:sp>
      </p:grpSp>
      <p:grpSp>
        <p:nvGrpSpPr>
          <p:cNvPr name="Group 15" id="15"/>
          <p:cNvGrpSpPr/>
          <p:nvPr/>
        </p:nvGrpSpPr>
        <p:grpSpPr>
          <a:xfrm rot="0">
            <a:off x="4381643" y="5531136"/>
            <a:ext cx="3086100" cy="3086100"/>
            <a:chOff x="0" y="0"/>
            <a:chExt cx="812800" cy="812800"/>
          </a:xfrm>
        </p:grpSpPr>
        <p:sp>
          <p:nvSpPr>
            <p:cNvPr name="Freeform 16" id="16"/>
            <p:cNvSpPr/>
            <p:nvPr/>
          </p:nvSpPr>
          <p:spPr>
            <a:xfrm flipH="false" flipV="false" rot="0">
              <a:off x="0" y="0"/>
              <a:ext cx="812800" cy="812800"/>
            </a:xfrm>
            <a:custGeom>
              <a:avLst/>
              <a:gdLst/>
              <a:ahLst/>
              <a:cxnLst/>
              <a:rect r="r" b="b" t="t" l="l"/>
              <a:pathLst>
                <a:path h="812800" w="812800">
                  <a:moveTo>
                    <a:pt x="0" y="0"/>
                  </a:moveTo>
                  <a:lnTo>
                    <a:pt x="812800" y="0"/>
                  </a:lnTo>
                  <a:lnTo>
                    <a:pt x="812800" y="812800"/>
                  </a:lnTo>
                  <a:lnTo>
                    <a:pt x="0" y="812800"/>
                  </a:lnTo>
                  <a:close/>
                </a:path>
              </a:pathLst>
            </a:custGeom>
            <a:solidFill>
              <a:srgbClr val="000000">
                <a:alpha val="0"/>
              </a:srgbClr>
            </a:solidFill>
            <a:ln w="142875" cap="sq">
              <a:solidFill>
                <a:srgbClr val="01237D"/>
              </a:solidFill>
              <a:prstDash val="solid"/>
              <a:miter/>
            </a:ln>
          </p:spPr>
        </p:sp>
        <p:sp>
          <p:nvSpPr>
            <p:cNvPr name="TextBox 17" id="17"/>
            <p:cNvSpPr txBox="true"/>
            <p:nvPr/>
          </p:nvSpPr>
          <p:spPr>
            <a:xfrm>
              <a:off x="0" y="-95250"/>
              <a:ext cx="812800" cy="908050"/>
            </a:xfrm>
            <a:prstGeom prst="rect">
              <a:avLst/>
            </a:prstGeom>
          </p:spPr>
          <p:txBody>
            <a:bodyPr anchor="ctr" rtlCol="false" tIns="50800" lIns="50800" bIns="50800" rIns="50800"/>
            <a:lstStyle/>
            <a:p>
              <a:pPr algn="ctr" marL="0" indent="0" lvl="0">
                <a:lnSpc>
                  <a:spcPts val="7000"/>
                </a:lnSpc>
                <a:spcBef>
                  <a:spcPct val="0"/>
                </a:spcBef>
              </a:pPr>
              <a:r>
                <a:rPr lang="en-US" b="true" sz="5000" strike="noStrike" u="none">
                  <a:solidFill>
                    <a:srgbClr val="000000"/>
                  </a:solidFill>
                  <a:latin typeface="Montserrat Bold"/>
                  <a:ea typeface="Montserrat Bold"/>
                  <a:cs typeface="Montserrat Bold"/>
                  <a:sym typeface="Montserrat Bold"/>
                </a:rPr>
                <a:t>Waiting</a:t>
              </a:r>
            </a:p>
          </p:txBody>
        </p:sp>
      </p:grpSp>
      <p:grpSp>
        <p:nvGrpSpPr>
          <p:cNvPr name="Group 18" id="18"/>
          <p:cNvGrpSpPr/>
          <p:nvPr/>
        </p:nvGrpSpPr>
        <p:grpSpPr>
          <a:xfrm rot="0">
            <a:off x="7621326" y="5531136"/>
            <a:ext cx="5413003" cy="3086100"/>
            <a:chOff x="0" y="0"/>
            <a:chExt cx="1425647" cy="812800"/>
          </a:xfrm>
        </p:grpSpPr>
        <p:sp>
          <p:nvSpPr>
            <p:cNvPr name="Freeform 19" id="19"/>
            <p:cNvSpPr/>
            <p:nvPr/>
          </p:nvSpPr>
          <p:spPr>
            <a:xfrm flipH="false" flipV="false" rot="0">
              <a:off x="0" y="0"/>
              <a:ext cx="1425647" cy="812800"/>
            </a:xfrm>
            <a:custGeom>
              <a:avLst/>
              <a:gdLst/>
              <a:ahLst/>
              <a:cxnLst/>
              <a:rect r="r" b="b" t="t" l="l"/>
              <a:pathLst>
                <a:path h="812800" w="1425647">
                  <a:moveTo>
                    <a:pt x="0" y="0"/>
                  </a:moveTo>
                  <a:lnTo>
                    <a:pt x="1425647" y="0"/>
                  </a:lnTo>
                  <a:lnTo>
                    <a:pt x="1425647" y="812800"/>
                  </a:lnTo>
                  <a:lnTo>
                    <a:pt x="0" y="812800"/>
                  </a:lnTo>
                  <a:close/>
                </a:path>
              </a:pathLst>
            </a:custGeom>
            <a:solidFill>
              <a:srgbClr val="000000">
                <a:alpha val="0"/>
              </a:srgbClr>
            </a:solidFill>
            <a:ln w="142875" cap="sq">
              <a:solidFill>
                <a:srgbClr val="01237D"/>
              </a:solidFill>
              <a:prstDash val="solid"/>
              <a:miter/>
            </a:ln>
          </p:spPr>
        </p:sp>
        <p:sp>
          <p:nvSpPr>
            <p:cNvPr name="TextBox 20" id="20"/>
            <p:cNvSpPr txBox="true"/>
            <p:nvPr/>
          </p:nvSpPr>
          <p:spPr>
            <a:xfrm>
              <a:off x="0" y="-95250"/>
              <a:ext cx="1425647" cy="908050"/>
            </a:xfrm>
            <a:prstGeom prst="rect">
              <a:avLst/>
            </a:prstGeom>
          </p:spPr>
          <p:txBody>
            <a:bodyPr anchor="ctr" rtlCol="false" tIns="50800" lIns="50800" bIns="50800" rIns="50800"/>
            <a:lstStyle/>
            <a:p>
              <a:pPr algn="ctr" marL="0" indent="0" lvl="0">
                <a:lnSpc>
                  <a:spcPts val="7000"/>
                </a:lnSpc>
                <a:spcBef>
                  <a:spcPct val="0"/>
                </a:spcBef>
              </a:pPr>
              <a:r>
                <a:rPr lang="en-US" b="true" sz="5000" strike="noStrike" u="none">
                  <a:solidFill>
                    <a:srgbClr val="000000"/>
                  </a:solidFill>
                  <a:latin typeface="Montserrat Bold"/>
                  <a:ea typeface="Montserrat Bold"/>
                  <a:cs typeface="Montserrat Bold"/>
                  <a:sym typeface="Montserrat Bold"/>
                </a:rPr>
                <a:t>Transportation</a:t>
              </a:r>
            </a:p>
          </p:txBody>
        </p:sp>
      </p:grpSp>
      <p:sp>
        <p:nvSpPr>
          <p:cNvPr name="Freeform 21" id="21"/>
          <p:cNvSpPr/>
          <p:nvPr/>
        </p:nvSpPr>
        <p:spPr>
          <a:xfrm flipH="false" flipV="false" rot="-5400000">
            <a:off x="11827761" y="3067217"/>
            <a:ext cx="7899309" cy="3360797"/>
          </a:xfrm>
          <a:custGeom>
            <a:avLst/>
            <a:gdLst/>
            <a:ahLst/>
            <a:cxnLst/>
            <a:rect r="r" b="b" t="t" l="l"/>
            <a:pathLst>
              <a:path h="3360797" w="7899309">
                <a:moveTo>
                  <a:pt x="0" y="0"/>
                </a:moveTo>
                <a:lnTo>
                  <a:pt x="7899309" y="0"/>
                </a:lnTo>
                <a:lnTo>
                  <a:pt x="7899309" y="3360797"/>
                </a:lnTo>
                <a:lnTo>
                  <a:pt x="0" y="3360797"/>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22" id="22"/>
          <p:cNvSpPr txBox="true"/>
          <p:nvPr/>
        </p:nvSpPr>
        <p:spPr>
          <a:xfrm rot="0">
            <a:off x="1594175" y="2672483"/>
            <a:ext cx="10972800" cy="1875547"/>
          </a:xfrm>
          <a:prstGeom prst="rect">
            <a:avLst/>
          </a:prstGeom>
        </p:spPr>
        <p:txBody>
          <a:bodyPr anchor="t" rtlCol="false" tIns="0" lIns="0" bIns="0" rIns="0">
            <a:spAutoFit/>
          </a:bodyPr>
          <a:lstStyle/>
          <a:p>
            <a:pPr algn="just" marL="0" indent="0" lvl="0">
              <a:lnSpc>
                <a:spcPts val="3723"/>
              </a:lnSpc>
              <a:spcBef>
                <a:spcPct val="0"/>
              </a:spcBef>
            </a:pPr>
            <a:r>
              <a:rPr lang="en-US" sz="2659" spc="-53">
                <a:solidFill>
                  <a:srgbClr val="051D40"/>
                </a:solidFill>
                <a:latin typeface="Poppins"/>
                <a:ea typeface="Poppins"/>
                <a:cs typeface="Poppins"/>
                <a:sym typeface="Poppins"/>
              </a:rPr>
              <a:t>W</a:t>
            </a:r>
            <a:r>
              <a:rPr lang="en-US" sz="2659" spc="-53" strike="noStrike" u="none">
                <a:solidFill>
                  <a:srgbClr val="051D40"/>
                </a:solidFill>
                <a:latin typeface="Poppins"/>
                <a:ea typeface="Poppins"/>
                <a:cs typeface="Poppins"/>
                <a:sym typeface="Poppins"/>
              </a:rPr>
              <a:t>e used a cause and effect diagram (fishbone diagram) to analyze and categorize the root causes of waste, which helped us better understand and address it.</a:t>
            </a:r>
          </a:p>
          <a:p>
            <a:pPr algn="just" marL="0" indent="0" lvl="0">
              <a:lnSpc>
                <a:spcPts val="3723"/>
              </a:lnSpc>
              <a:spcBef>
                <a:spcPct val="0"/>
              </a:spcBef>
            </a:pPr>
          </a:p>
        </p:txBody>
      </p:sp>
      <p:sp>
        <p:nvSpPr>
          <p:cNvPr name="TextBox 23" id="23"/>
          <p:cNvSpPr txBox="true"/>
          <p:nvPr/>
        </p:nvSpPr>
        <p:spPr>
          <a:xfrm rot="0">
            <a:off x="1968384" y="953428"/>
            <a:ext cx="7754780" cy="1571623"/>
          </a:xfrm>
          <a:prstGeom prst="rect">
            <a:avLst/>
          </a:prstGeom>
        </p:spPr>
        <p:txBody>
          <a:bodyPr anchor="t" rtlCol="false" tIns="0" lIns="0" bIns="0" rIns="0">
            <a:spAutoFit/>
          </a:bodyPr>
          <a:lstStyle/>
          <a:p>
            <a:pPr algn="l" marL="0" indent="0" lvl="0">
              <a:lnSpc>
                <a:spcPts val="6300"/>
              </a:lnSpc>
              <a:spcBef>
                <a:spcPct val="0"/>
              </a:spcBef>
            </a:pPr>
            <a:r>
              <a:rPr lang="en-US" b="true" sz="4500">
                <a:solidFill>
                  <a:srgbClr val="01237D"/>
                </a:solidFill>
                <a:latin typeface="Montserrat Bold"/>
                <a:ea typeface="Montserrat Bold"/>
                <a:cs typeface="Montserrat Bold"/>
                <a:sym typeface="Montserrat Bold"/>
              </a:rPr>
              <a:t>Breakdown analysis in the Salt Packaging Line:</a:t>
            </a:r>
          </a:p>
        </p:txBody>
      </p:sp>
      <p:sp>
        <p:nvSpPr>
          <p:cNvPr name="TextBox 24" id="24"/>
          <p:cNvSpPr txBox="true"/>
          <p:nvPr/>
        </p:nvSpPr>
        <p:spPr>
          <a:xfrm rot="0">
            <a:off x="1594175" y="4471830"/>
            <a:ext cx="5267771" cy="475372"/>
          </a:xfrm>
          <a:prstGeom prst="rect">
            <a:avLst/>
          </a:prstGeom>
        </p:spPr>
        <p:txBody>
          <a:bodyPr anchor="t" rtlCol="false" tIns="0" lIns="0" bIns="0" rIns="0">
            <a:spAutoFit/>
          </a:bodyPr>
          <a:lstStyle/>
          <a:p>
            <a:pPr algn="just" marL="0" indent="0" lvl="0">
              <a:lnSpc>
                <a:spcPts val="3723"/>
              </a:lnSpc>
              <a:spcBef>
                <a:spcPct val="0"/>
              </a:spcBef>
            </a:pPr>
            <a:r>
              <a:rPr lang="en-US" sz="2659" spc="-53" strike="noStrike" u="none">
                <a:solidFill>
                  <a:srgbClr val="051D40"/>
                </a:solidFill>
                <a:latin typeface="Poppins"/>
                <a:ea typeface="Poppins"/>
                <a:cs typeface="Poppins"/>
                <a:sym typeface="Poppins"/>
              </a:rPr>
              <a:t>The types of waste that exist are:</a:t>
            </a:r>
          </a:p>
        </p:txBody>
      </p:sp>
      <p:sp>
        <p:nvSpPr>
          <p:cNvPr name="TextBox 25" id="25"/>
          <p:cNvSpPr txBox="true"/>
          <p:nvPr/>
        </p:nvSpPr>
        <p:spPr>
          <a:xfrm rot="0">
            <a:off x="16656025" y="8489057"/>
            <a:ext cx="120655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17</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051D40"/>
        </a:solidFill>
      </p:bgPr>
    </p:bg>
    <p:spTree>
      <p:nvGrpSpPr>
        <p:cNvPr id="1" name=""/>
        <p:cNvGrpSpPr/>
        <p:nvPr/>
      </p:nvGrpSpPr>
      <p:grpSpPr>
        <a:xfrm>
          <a:off x="0" y="0"/>
          <a:ext cx="0" cy="0"/>
          <a:chOff x="0" y="0"/>
          <a:chExt cx="0" cy="0"/>
        </a:xfrm>
      </p:grpSpPr>
      <p:grpSp>
        <p:nvGrpSpPr>
          <p:cNvPr name="Group 2" id="2"/>
          <p:cNvGrpSpPr/>
          <p:nvPr/>
        </p:nvGrpSpPr>
        <p:grpSpPr>
          <a:xfrm rot="0">
            <a:off x="-2186869" y="-2346523"/>
            <a:ext cx="4693046" cy="469304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E4DEDE">
                  <a:alpha val="15686"/>
                </a:srgbClr>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5252248" y="7619006"/>
            <a:ext cx="5014517" cy="5014517"/>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502552" y="822776"/>
            <a:ext cx="17282897" cy="8641448"/>
          </a:xfrm>
          <a:custGeom>
            <a:avLst/>
            <a:gdLst/>
            <a:ahLst/>
            <a:cxnLst/>
            <a:rect r="r" b="b" t="t" l="l"/>
            <a:pathLst>
              <a:path h="8641448" w="17282897">
                <a:moveTo>
                  <a:pt x="0" y="0"/>
                </a:moveTo>
                <a:lnTo>
                  <a:pt x="17282896" y="0"/>
                </a:lnTo>
                <a:lnTo>
                  <a:pt x="17282896" y="8641448"/>
                </a:lnTo>
                <a:lnTo>
                  <a:pt x="0" y="8641448"/>
                </a:lnTo>
                <a:lnTo>
                  <a:pt x="0" y="0"/>
                </a:lnTo>
                <a:close/>
              </a:path>
            </a:pathLst>
          </a:custGeom>
          <a:blipFill>
            <a:blip r:embed="rId2"/>
            <a:stretch>
              <a:fillRect l="0" t="0" r="0" b="0"/>
            </a:stretch>
          </a:blipFill>
          <a:ln w="38100" cap="sq">
            <a:solidFill>
              <a:srgbClr val="01237D"/>
            </a:solidFill>
            <a:prstDash val="solid"/>
            <a:miter/>
          </a:ln>
        </p:spPr>
      </p:sp>
      <p:sp>
        <p:nvSpPr>
          <p:cNvPr name="TextBox 9" id="9"/>
          <p:cNvSpPr txBox="true"/>
          <p:nvPr/>
        </p:nvSpPr>
        <p:spPr>
          <a:xfrm rot="0">
            <a:off x="16490746" y="7765599"/>
            <a:ext cx="1268760" cy="1698626"/>
          </a:xfrm>
          <a:prstGeom prst="rect">
            <a:avLst/>
          </a:prstGeom>
        </p:spPr>
        <p:txBody>
          <a:bodyPr anchor="t" rtlCol="false" tIns="0" lIns="0" bIns="0" rIns="0">
            <a:spAutoFit/>
          </a:bodyPr>
          <a:lstStyle/>
          <a:p>
            <a:pPr algn="ctr">
              <a:lnSpc>
                <a:spcPts val="13999"/>
              </a:lnSpc>
              <a:spcBef>
                <a:spcPct val="0"/>
              </a:spcBef>
            </a:pPr>
            <a:r>
              <a:rPr lang="en-US" sz="9999">
                <a:solidFill>
                  <a:srgbClr val="051D40"/>
                </a:solidFill>
                <a:latin typeface="Montserrat"/>
                <a:ea typeface="Montserrat"/>
                <a:cs typeface="Montserrat"/>
                <a:sym typeface="Montserrat"/>
              </a:rPr>
              <a:t>18</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051D40"/>
        </a:solidFill>
      </p:bgPr>
    </p:bg>
    <p:spTree>
      <p:nvGrpSpPr>
        <p:cNvPr id="1" name=""/>
        <p:cNvGrpSpPr/>
        <p:nvPr/>
      </p:nvGrpSpPr>
      <p:grpSpPr>
        <a:xfrm>
          <a:off x="0" y="0"/>
          <a:ext cx="0" cy="0"/>
          <a:chOff x="0" y="0"/>
          <a:chExt cx="0" cy="0"/>
        </a:xfrm>
      </p:grpSpPr>
      <p:grpSp>
        <p:nvGrpSpPr>
          <p:cNvPr name="Group 2" id="2"/>
          <p:cNvGrpSpPr/>
          <p:nvPr/>
        </p:nvGrpSpPr>
        <p:grpSpPr>
          <a:xfrm rot="0">
            <a:off x="-2186869" y="-2346523"/>
            <a:ext cx="4693046" cy="469304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E4DEDE">
                  <a:alpha val="15686"/>
                </a:srgbClr>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5573718" y="7940477"/>
            <a:ext cx="4693046" cy="4693046"/>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820779" y="753001"/>
            <a:ext cx="16646443" cy="8780999"/>
          </a:xfrm>
          <a:custGeom>
            <a:avLst/>
            <a:gdLst/>
            <a:ahLst/>
            <a:cxnLst/>
            <a:rect r="r" b="b" t="t" l="l"/>
            <a:pathLst>
              <a:path h="8780999" w="16646443">
                <a:moveTo>
                  <a:pt x="0" y="0"/>
                </a:moveTo>
                <a:lnTo>
                  <a:pt x="16646442" y="0"/>
                </a:lnTo>
                <a:lnTo>
                  <a:pt x="16646442" y="8780998"/>
                </a:lnTo>
                <a:lnTo>
                  <a:pt x="0" y="8780998"/>
                </a:lnTo>
                <a:lnTo>
                  <a:pt x="0" y="0"/>
                </a:lnTo>
                <a:close/>
              </a:path>
            </a:pathLst>
          </a:custGeom>
          <a:blipFill>
            <a:blip r:embed="rId2"/>
            <a:stretch>
              <a:fillRect l="0" t="0" r="0" b="0"/>
            </a:stretch>
          </a:blipFill>
          <a:ln w="38100" cap="sq">
            <a:solidFill>
              <a:srgbClr val="01237D"/>
            </a:solidFill>
            <a:prstDash val="solid"/>
            <a:miter/>
          </a:ln>
        </p:spPr>
      </p:sp>
      <p:sp>
        <p:nvSpPr>
          <p:cNvPr name="TextBox 9" id="9"/>
          <p:cNvSpPr txBox="true"/>
          <p:nvPr/>
        </p:nvSpPr>
        <p:spPr>
          <a:xfrm rot="0">
            <a:off x="16235222" y="7759502"/>
            <a:ext cx="1231999" cy="1698626"/>
          </a:xfrm>
          <a:prstGeom prst="rect">
            <a:avLst/>
          </a:prstGeom>
        </p:spPr>
        <p:txBody>
          <a:bodyPr anchor="t" rtlCol="false" tIns="0" lIns="0" bIns="0" rIns="0">
            <a:spAutoFit/>
          </a:bodyPr>
          <a:lstStyle/>
          <a:p>
            <a:pPr algn="ctr">
              <a:lnSpc>
                <a:spcPts val="13999"/>
              </a:lnSpc>
              <a:spcBef>
                <a:spcPct val="0"/>
              </a:spcBef>
            </a:pPr>
            <a:r>
              <a:rPr lang="en-US" sz="9999">
                <a:solidFill>
                  <a:srgbClr val="051D40"/>
                </a:solidFill>
                <a:latin typeface="Montserrat"/>
                <a:ea typeface="Montserrat"/>
                <a:cs typeface="Montserrat"/>
                <a:sym typeface="Montserrat"/>
              </a:rPr>
              <a:t>19</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3661860" y="-315404"/>
            <a:ext cx="4820235" cy="10917809"/>
            <a:chOff x="0" y="0"/>
            <a:chExt cx="1269527" cy="2875472"/>
          </a:xfrm>
        </p:grpSpPr>
        <p:sp>
          <p:nvSpPr>
            <p:cNvPr name="Freeform 3" id="3"/>
            <p:cNvSpPr/>
            <p:nvPr/>
          </p:nvSpPr>
          <p:spPr>
            <a:xfrm flipH="false" flipV="false" rot="0">
              <a:off x="0" y="0"/>
              <a:ext cx="1269527" cy="2875472"/>
            </a:xfrm>
            <a:custGeom>
              <a:avLst/>
              <a:gdLst/>
              <a:ahLst/>
              <a:cxnLst/>
              <a:rect r="r" b="b" t="t" l="l"/>
              <a:pathLst>
                <a:path h="2875472" w="1269527">
                  <a:moveTo>
                    <a:pt x="0" y="0"/>
                  </a:moveTo>
                  <a:lnTo>
                    <a:pt x="1269527" y="0"/>
                  </a:lnTo>
                  <a:lnTo>
                    <a:pt x="1269527" y="2875472"/>
                  </a:lnTo>
                  <a:lnTo>
                    <a:pt x="0" y="2875472"/>
                  </a:lnTo>
                  <a:close/>
                </a:path>
              </a:pathLst>
            </a:custGeom>
            <a:solidFill>
              <a:srgbClr val="145DA0"/>
            </a:solidFill>
            <a:ln cap="sq">
              <a:noFill/>
              <a:prstDash val="solid"/>
              <a:miter/>
            </a:ln>
          </p:spPr>
        </p:sp>
        <p:sp>
          <p:nvSpPr>
            <p:cNvPr name="TextBox 4" id="4"/>
            <p:cNvSpPr txBox="true"/>
            <p:nvPr/>
          </p:nvSpPr>
          <p:spPr>
            <a:xfrm>
              <a:off x="0" y="-38100"/>
              <a:ext cx="1269527" cy="2913572"/>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5" id="5"/>
          <p:cNvGrpSpPr/>
          <p:nvPr/>
        </p:nvGrpSpPr>
        <p:grpSpPr>
          <a:xfrm rot="0">
            <a:off x="-1867766" y="-1614217"/>
            <a:ext cx="3735531" cy="3735531"/>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145DA0"/>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5400000">
            <a:off x="2686698" y="3378373"/>
            <a:ext cx="573282" cy="508658"/>
          </a:xfrm>
          <a:custGeom>
            <a:avLst/>
            <a:gdLst/>
            <a:ahLst/>
            <a:cxnLst/>
            <a:rect r="r" b="b" t="t" l="l"/>
            <a:pathLst>
              <a:path h="508658" w="573282">
                <a:moveTo>
                  <a:pt x="0" y="0"/>
                </a:moveTo>
                <a:lnTo>
                  <a:pt x="573282" y="0"/>
                </a:lnTo>
                <a:lnTo>
                  <a:pt x="573282" y="508658"/>
                </a:lnTo>
                <a:lnTo>
                  <a:pt x="0" y="508658"/>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9" id="9"/>
          <p:cNvSpPr/>
          <p:nvPr/>
        </p:nvSpPr>
        <p:spPr>
          <a:xfrm flipH="false" flipV="false" rot="5400000">
            <a:off x="2686698" y="4080205"/>
            <a:ext cx="573282" cy="508658"/>
          </a:xfrm>
          <a:custGeom>
            <a:avLst/>
            <a:gdLst/>
            <a:ahLst/>
            <a:cxnLst/>
            <a:rect r="r" b="b" t="t" l="l"/>
            <a:pathLst>
              <a:path h="508658" w="573282">
                <a:moveTo>
                  <a:pt x="0" y="0"/>
                </a:moveTo>
                <a:lnTo>
                  <a:pt x="573282" y="0"/>
                </a:lnTo>
                <a:lnTo>
                  <a:pt x="573282" y="508657"/>
                </a:lnTo>
                <a:lnTo>
                  <a:pt x="0" y="50865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5400000">
            <a:off x="2686698" y="4781734"/>
            <a:ext cx="573282" cy="508658"/>
          </a:xfrm>
          <a:custGeom>
            <a:avLst/>
            <a:gdLst/>
            <a:ahLst/>
            <a:cxnLst/>
            <a:rect r="r" b="b" t="t" l="l"/>
            <a:pathLst>
              <a:path h="508658" w="573282">
                <a:moveTo>
                  <a:pt x="0" y="0"/>
                </a:moveTo>
                <a:lnTo>
                  <a:pt x="573282" y="0"/>
                </a:lnTo>
                <a:lnTo>
                  <a:pt x="573282" y="508657"/>
                </a:lnTo>
                <a:lnTo>
                  <a:pt x="0" y="50865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1" id="11"/>
          <p:cNvSpPr/>
          <p:nvPr/>
        </p:nvSpPr>
        <p:spPr>
          <a:xfrm flipH="false" flipV="false" rot="5400000">
            <a:off x="2686698" y="5483566"/>
            <a:ext cx="573282" cy="508658"/>
          </a:xfrm>
          <a:custGeom>
            <a:avLst/>
            <a:gdLst/>
            <a:ahLst/>
            <a:cxnLst/>
            <a:rect r="r" b="b" t="t" l="l"/>
            <a:pathLst>
              <a:path h="508658" w="573282">
                <a:moveTo>
                  <a:pt x="0" y="0"/>
                </a:moveTo>
                <a:lnTo>
                  <a:pt x="573282" y="0"/>
                </a:lnTo>
                <a:lnTo>
                  <a:pt x="573282" y="508657"/>
                </a:lnTo>
                <a:lnTo>
                  <a:pt x="0" y="50865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2" id="12"/>
          <p:cNvSpPr/>
          <p:nvPr/>
        </p:nvSpPr>
        <p:spPr>
          <a:xfrm flipH="false" flipV="false" rot="5400000">
            <a:off x="2686698" y="6185095"/>
            <a:ext cx="573282" cy="508658"/>
          </a:xfrm>
          <a:custGeom>
            <a:avLst/>
            <a:gdLst/>
            <a:ahLst/>
            <a:cxnLst/>
            <a:rect r="r" b="b" t="t" l="l"/>
            <a:pathLst>
              <a:path h="508658" w="573282">
                <a:moveTo>
                  <a:pt x="0" y="0"/>
                </a:moveTo>
                <a:lnTo>
                  <a:pt x="573282" y="0"/>
                </a:lnTo>
                <a:lnTo>
                  <a:pt x="573282" y="508657"/>
                </a:lnTo>
                <a:lnTo>
                  <a:pt x="0" y="50865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3" id="13"/>
          <p:cNvSpPr/>
          <p:nvPr/>
        </p:nvSpPr>
        <p:spPr>
          <a:xfrm flipH="false" flipV="false" rot="5400000">
            <a:off x="2686698" y="6886927"/>
            <a:ext cx="573282" cy="508658"/>
          </a:xfrm>
          <a:custGeom>
            <a:avLst/>
            <a:gdLst/>
            <a:ahLst/>
            <a:cxnLst/>
            <a:rect r="r" b="b" t="t" l="l"/>
            <a:pathLst>
              <a:path h="508658" w="573282">
                <a:moveTo>
                  <a:pt x="0" y="0"/>
                </a:moveTo>
                <a:lnTo>
                  <a:pt x="573282" y="0"/>
                </a:lnTo>
                <a:lnTo>
                  <a:pt x="573282" y="508657"/>
                </a:lnTo>
                <a:lnTo>
                  <a:pt x="0" y="50865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4" id="14"/>
          <p:cNvSpPr/>
          <p:nvPr/>
        </p:nvSpPr>
        <p:spPr>
          <a:xfrm flipH="false" flipV="false" rot="5400000">
            <a:off x="2686698" y="7588456"/>
            <a:ext cx="573282" cy="508658"/>
          </a:xfrm>
          <a:custGeom>
            <a:avLst/>
            <a:gdLst/>
            <a:ahLst/>
            <a:cxnLst/>
            <a:rect r="r" b="b" t="t" l="l"/>
            <a:pathLst>
              <a:path h="508658" w="573282">
                <a:moveTo>
                  <a:pt x="0" y="0"/>
                </a:moveTo>
                <a:lnTo>
                  <a:pt x="573282" y="0"/>
                </a:lnTo>
                <a:lnTo>
                  <a:pt x="573282" y="508657"/>
                </a:lnTo>
                <a:lnTo>
                  <a:pt x="0" y="50865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5" id="15"/>
          <p:cNvSpPr/>
          <p:nvPr/>
        </p:nvSpPr>
        <p:spPr>
          <a:xfrm flipH="false" flipV="false" rot="0">
            <a:off x="14230350" y="3336554"/>
            <a:ext cx="3508701" cy="3489563"/>
          </a:xfrm>
          <a:custGeom>
            <a:avLst/>
            <a:gdLst/>
            <a:ahLst/>
            <a:cxnLst/>
            <a:rect r="r" b="b" t="t" l="l"/>
            <a:pathLst>
              <a:path h="3489563" w="3508701">
                <a:moveTo>
                  <a:pt x="0" y="0"/>
                </a:moveTo>
                <a:lnTo>
                  <a:pt x="3508701" y="0"/>
                </a:lnTo>
                <a:lnTo>
                  <a:pt x="3508701" y="3489563"/>
                </a:lnTo>
                <a:lnTo>
                  <a:pt x="0" y="34895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6" id="16"/>
          <p:cNvSpPr txBox="true"/>
          <p:nvPr/>
        </p:nvSpPr>
        <p:spPr>
          <a:xfrm rot="0">
            <a:off x="2472769" y="702473"/>
            <a:ext cx="9968444" cy="1150659"/>
          </a:xfrm>
          <a:prstGeom prst="rect">
            <a:avLst/>
          </a:prstGeom>
        </p:spPr>
        <p:txBody>
          <a:bodyPr anchor="t" rtlCol="false" tIns="0" lIns="0" bIns="0" rIns="0">
            <a:spAutoFit/>
          </a:bodyPr>
          <a:lstStyle/>
          <a:p>
            <a:pPr algn="l">
              <a:lnSpc>
                <a:spcPts val="9485"/>
              </a:lnSpc>
              <a:spcBef>
                <a:spcPct val="0"/>
              </a:spcBef>
            </a:pPr>
            <a:r>
              <a:rPr lang="en-US" b="true" sz="6775">
                <a:solidFill>
                  <a:srgbClr val="051D40"/>
                </a:solidFill>
                <a:latin typeface="Montserrat Bold"/>
                <a:ea typeface="Montserrat Bold"/>
                <a:cs typeface="Montserrat Bold"/>
                <a:sym typeface="Montserrat Bold"/>
              </a:rPr>
              <a:t>Table of contents</a:t>
            </a:r>
          </a:p>
        </p:txBody>
      </p:sp>
      <p:sp>
        <p:nvSpPr>
          <p:cNvPr name="TextBox 17" id="17"/>
          <p:cNvSpPr txBox="true"/>
          <p:nvPr/>
        </p:nvSpPr>
        <p:spPr>
          <a:xfrm rot="0">
            <a:off x="3452940" y="3169829"/>
            <a:ext cx="5085966" cy="687564"/>
          </a:xfrm>
          <a:prstGeom prst="rect">
            <a:avLst/>
          </a:prstGeom>
        </p:spPr>
        <p:txBody>
          <a:bodyPr anchor="t" rtlCol="false" tIns="0" lIns="0" bIns="0" rIns="0">
            <a:spAutoFit/>
          </a:bodyPr>
          <a:lstStyle/>
          <a:p>
            <a:pPr algn="l">
              <a:lnSpc>
                <a:spcPts val="5385"/>
              </a:lnSpc>
              <a:spcBef>
                <a:spcPct val="0"/>
              </a:spcBef>
            </a:pPr>
            <a:r>
              <a:rPr lang="en-US" sz="3846" spc="-76">
                <a:solidFill>
                  <a:srgbClr val="051D40"/>
                </a:solidFill>
                <a:latin typeface="Poppins"/>
                <a:ea typeface="Poppins"/>
                <a:cs typeface="Poppins"/>
                <a:sym typeface="Poppins"/>
              </a:rPr>
              <a:t>Introduction</a:t>
            </a:r>
          </a:p>
        </p:txBody>
      </p:sp>
      <p:sp>
        <p:nvSpPr>
          <p:cNvPr name="TextBox 18" id="18"/>
          <p:cNvSpPr txBox="true"/>
          <p:nvPr/>
        </p:nvSpPr>
        <p:spPr>
          <a:xfrm rot="0">
            <a:off x="3452940" y="3943117"/>
            <a:ext cx="4143021" cy="683343"/>
          </a:xfrm>
          <a:prstGeom prst="rect">
            <a:avLst/>
          </a:prstGeom>
        </p:spPr>
        <p:txBody>
          <a:bodyPr anchor="t" rtlCol="false" tIns="0" lIns="0" bIns="0" rIns="0">
            <a:spAutoFit/>
          </a:bodyPr>
          <a:lstStyle/>
          <a:p>
            <a:pPr algn="l" marL="0" indent="0" lvl="0">
              <a:lnSpc>
                <a:spcPts val="5385"/>
              </a:lnSpc>
              <a:spcBef>
                <a:spcPct val="0"/>
              </a:spcBef>
            </a:pPr>
            <a:r>
              <a:rPr lang="en-US" sz="3846" spc="-76" strike="noStrike" u="none">
                <a:solidFill>
                  <a:srgbClr val="051D40"/>
                </a:solidFill>
                <a:latin typeface="Poppins"/>
                <a:ea typeface="Poppins"/>
                <a:cs typeface="Poppins"/>
                <a:sym typeface="Poppins"/>
              </a:rPr>
              <a:t>Define</a:t>
            </a:r>
          </a:p>
        </p:txBody>
      </p:sp>
      <p:sp>
        <p:nvSpPr>
          <p:cNvPr name="TextBox 19" id="19"/>
          <p:cNvSpPr txBox="true"/>
          <p:nvPr/>
        </p:nvSpPr>
        <p:spPr>
          <a:xfrm rot="0">
            <a:off x="3452940" y="4639361"/>
            <a:ext cx="4652520" cy="683343"/>
          </a:xfrm>
          <a:prstGeom prst="rect">
            <a:avLst/>
          </a:prstGeom>
        </p:spPr>
        <p:txBody>
          <a:bodyPr anchor="t" rtlCol="false" tIns="0" lIns="0" bIns="0" rIns="0">
            <a:spAutoFit/>
          </a:bodyPr>
          <a:lstStyle/>
          <a:p>
            <a:pPr algn="l" marL="0" indent="0" lvl="0">
              <a:lnSpc>
                <a:spcPts val="5385"/>
              </a:lnSpc>
              <a:spcBef>
                <a:spcPct val="0"/>
              </a:spcBef>
            </a:pPr>
            <a:r>
              <a:rPr lang="en-US" sz="3846" spc="-76" strike="noStrike" u="none">
                <a:solidFill>
                  <a:srgbClr val="051D40"/>
                </a:solidFill>
                <a:latin typeface="Poppins"/>
                <a:ea typeface="Poppins"/>
                <a:cs typeface="Poppins"/>
                <a:sym typeface="Poppins"/>
              </a:rPr>
              <a:t>Measure</a:t>
            </a:r>
          </a:p>
        </p:txBody>
      </p:sp>
      <p:sp>
        <p:nvSpPr>
          <p:cNvPr name="TextBox 20" id="20"/>
          <p:cNvSpPr txBox="true"/>
          <p:nvPr/>
        </p:nvSpPr>
        <p:spPr>
          <a:xfrm rot="0">
            <a:off x="3452940" y="5341192"/>
            <a:ext cx="4397771" cy="683343"/>
          </a:xfrm>
          <a:prstGeom prst="rect">
            <a:avLst/>
          </a:prstGeom>
        </p:spPr>
        <p:txBody>
          <a:bodyPr anchor="t" rtlCol="false" tIns="0" lIns="0" bIns="0" rIns="0">
            <a:spAutoFit/>
          </a:bodyPr>
          <a:lstStyle/>
          <a:p>
            <a:pPr algn="l" marL="0" indent="0" lvl="0">
              <a:lnSpc>
                <a:spcPts val="5385"/>
              </a:lnSpc>
              <a:spcBef>
                <a:spcPct val="0"/>
              </a:spcBef>
            </a:pPr>
            <a:r>
              <a:rPr lang="en-US" sz="3846" spc="-76" strike="noStrike" u="none">
                <a:solidFill>
                  <a:srgbClr val="051D40"/>
                </a:solidFill>
                <a:latin typeface="Poppins"/>
                <a:ea typeface="Poppins"/>
                <a:cs typeface="Poppins"/>
                <a:sym typeface="Poppins"/>
              </a:rPr>
              <a:t>Analyze</a:t>
            </a:r>
          </a:p>
        </p:txBody>
      </p:sp>
      <p:sp>
        <p:nvSpPr>
          <p:cNvPr name="TextBox 21" id="21"/>
          <p:cNvSpPr txBox="true"/>
          <p:nvPr/>
        </p:nvSpPr>
        <p:spPr>
          <a:xfrm rot="0">
            <a:off x="3452940" y="6048008"/>
            <a:ext cx="4579735" cy="683343"/>
          </a:xfrm>
          <a:prstGeom prst="rect">
            <a:avLst/>
          </a:prstGeom>
        </p:spPr>
        <p:txBody>
          <a:bodyPr anchor="t" rtlCol="false" tIns="0" lIns="0" bIns="0" rIns="0">
            <a:spAutoFit/>
          </a:bodyPr>
          <a:lstStyle/>
          <a:p>
            <a:pPr algn="l" marL="0" indent="0" lvl="0">
              <a:lnSpc>
                <a:spcPts val="5385"/>
              </a:lnSpc>
              <a:spcBef>
                <a:spcPct val="0"/>
              </a:spcBef>
            </a:pPr>
            <a:r>
              <a:rPr lang="en-US" sz="3846" spc="-76" strike="noStrike" u="none">
                <a:solidFill>
                  <a:srgbClr val="051D40"/>
                </a:solidFill>
                <a:latin typeface="Poppins"/>
                <a:ea typeface="Poppins"/>
                <a:cs typeface="Poppins"/>
                <a:sym typeface="Poppins"/>
              </a:rPr>
              <a:t>Improve</a:t>
            </a:r>
          </a:p>
        </p:txBody>
      </p:sp>
      <p:sp>
        <p:nvSpPr>
          <p:cNvPr name="TextBox 22" id="22"/>
          <p:cNvSpPr txBox="true"/>
          <p:nvPr/>
        </p:nvSpPr>
        <p:spPr>
          <a:xfrm rot="0">
            <a:off x="3452940" y="6747196"/>
            <a:ext cx="4397771" cy="683343"/>
          </a:xfrm>
          <a:prstGeom prst="rect">
            <a:avLst/>
          </a:prstGeom>
        </p:spPr>
        <p:txBody>
          <a:bodyPr anchor="t" rtlCol="false" tIns="0" lIns="0" bIns="0" rIns="0">
            <a:spAutoFit/>
          </a:bodyPr>
          <a:lstStyle/>
          <a:p>
            <a:pPr algn="l" marL="0" indent="0" lvl="0">
              <a:lnSpc>
                <a:spcPts val="5385"/>
              </a:lnSpc>
              <a:spcBef>
                <a:spcPct val="0"/>
              </a:spcBef>
            </a:pPr>
            <a:r>
              <a:rPr lang="en-US" sz="3846" spc="-76" strike="noStrike" u="none">
                <a:solidFill>
                  <a:srgbClr val="051D40"/>
                </a:solidFill>
                <a:latin typeface="Poppins"/>
                <a:ea typeface="Poppins"/>
                <a:cs typeface="Poppins"/>
                <a:sym typeface="Poppins"/>
              </a:rPr>
              <a:t>Control</a:t>
            </a:r>
          </a:p>
        </p:txBody>
      </p:sp>
      <p:sp>
        <p:nvSpPr>
          <p:cNvPr name="TextBox 23" id="23"/>
          <p:cNvSpPr txBox="true"/>
          <p:nvPr/>
        </p:nvSpPr>
        <p:spPr>
          <a:xfrm rot="0">
            <a:off x="3452940" y="7451368"/>
            <a:ext cx="8328834" cy="683343"/>
          </a:xfrm>
          <a:prstGeom prst="rect">
            <a:avLst/>
          </a:prstGeom>
        </p:spPr>
        <p:txBody>
          <a:bodyPr anchor="t" rtlCol="false" tIns="0" lIns="0" bIns="0" rIns="0">
            <a:spAutoFit/>
          </a:bodyPr>
          <a:lstStyle/>
          <a:p>
            <a:pPr algn="l" marL="0" indent="0" lvl="0">
              <a:lnSpc>
                <a:spcPts val="5385"/>
              </a:lnSpc>
              <a:spcBef>
                <a:spcPct val="0"/>
              </a:spcBef>
            </a:pPr>
            <a:r>
              <a:rPr lang="en-US" sz="3846" spc="-76" strike="noStrike" u="none">
                <a:solidFill>
                  <a:srgbClr val="051D40"/>
                </a:solidFill>
                <a:latin typeface="Poppins"/>
                <a:ea typeface="Poppins"/>
                <a:cs typeface="Poppins"/>
                <a:sym typeface="Poppins"/>
              </a:rPr>
              <a:t>Conclusion and recommendations</a:t>
            </a:r>
          </a:p>
        </p:txBody>
      </p:sp>
      <p:sp>
        <p:nvSpPr>
          <p:cNvPr name="TextBox 24" id="24"/>
          <p:cNvSpPr txBox="true"/>
          <p:nvPr/>
        </p:nvSpPr>
        <p:spPr>
          <a:xfrm rot="0">
            <a:off x="16669345" y="8318500"/>
            <a:ext cx="72137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2</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051D40"/>
        </a:solidFill>
      </p:bgPr>
    </p:bg>
    <p:spTree>
      <p:nvGrpSpPr>
        <p:cNvPr id="1" name=""/>
        <p:cNvGrpSpPr/>
        <p:nvPr/>
      </p:nvGrpSpPr>
      <p:grpSpPr>
        <a:xfrm>
          <a:off x="0" y="0"/>
          <a:ext cx="0" cy="0"/>
          <a:chOff x="0" y="0"/>
          <a:chExt cx="0" cy="0"/>
        </a:xfrm>
      </p:grpSpPr>
      <p:grpSp>
        <p:nvGrpSpPr>
          <p:cNvPr name="Group 2" id="2"/>
          <p:cNvGrpSpPr/>
          <p:nvPr/>
        </p:nvGrpSpPr>
        <p:grpSpPr>
          <a:xfrm rot="0">
            <a:off x="-2186869" y="-2346523"/>
            <a:ext cx="4693046" cy="469304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E4DEDE">
                  <a:alpha val="15686"/>
                </a:srgbClr>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5573718" y="7940477"/>
            <a:ext cx="4693046" cy="4693046"/>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482873" y="1224340"/>
            <a:ext cx="17322253" cy="7838320"/>
          </a:xfrm>
          <a:custGeom>
            <a:avLst/>
            <a:gdLst/>
            <a:ahLst/>
            <a:cxnLst/>
            <a:rect r="r" b="b" t="t" l="l"/>
            <a:pathLst>
              <a:path h="7838320" w="17322253">
                <a:moveTo>
                  <a:pt x="0" y="0"/>
                </a:moveTo>
                <a:lnTo>
                  <a:pt x="17322254" y="0"/>
                </a:lnTo>
                <a:lnTo>
                  <a:pt x="17322254" y="7838320"/>
                </a:lnTo>
                <a:lnTo>
                  <a:pt x="0" y="7838320"/>
                </a:lnTo>
                <a:lnTo>
                  <a:pt x="0" y="0"/>
                </a:lnTo>
                <a:close/>
              </a:path>
            </a:pathLst>
          </a:custGeom>
          <a:blipFill>
            <a:blip r:embed="rId2"/>
            <a:stretch>
              <a:fillRect l="0" t="0" r="0" b="0"/>
            </a:stretch>
          </a:blipFill>
          <a:ln w="38100" cap="sq">
            <a:solidFill>
              <a:srgbClr val="01237D"/>
            </a:solidFill>
            <a:prstDash val="solid"/>
            <a:miter/>
          </a:ln>
        </p:spPr>
      </p:sp>
      <p:sp>
        <p:nvSpPr>
          <p:cNvPr name="TextBox 9" id="9"/>
          <p:cNvSpPr txBox="true"/>
          <p:nvPr/>
        </p:nvSpPr>
        <p:spPr>
          <a:xfrm rot="0">
            <a:off x="16248087" y="7364034"/>
            <a:ext cx="1557040" cy="1698626"/>
          </a:xfrm>
          <a:prstGeom prst="rect">
            <a:avLst/>
          </a:prstGeom>
        </p:spPr>
        <p:txBody>
          <a:bodyPr anchor="t" rtlCol="false" tIns="0" lIns="0" bIns="0" rIns="0">
            <a:spAutoFit/>
          </a:bodyPr>
          <a:lstStyle/>
          <a:p>
            <a:pPr algn="ctr">
              <a:lnSpc>
                <a:spcPts val="13999"/>
              </a:lnSpc>
              <a:spcBef>
                <a:spcPct val="0"/>
              </a:spcBef>
            </a:pPr>
            <a:r>
              <a:rPr lang="en-US" sz="9999">
                <a:solidFill>
                  <a:srgbClr val="051D40"/>
                </a:solidFill>
                <a:latin typeface="Montserrat"/>
                <a:ea typeface="Montserrat"/>
                <a:cs typeface="Montserrat"/>
                <a:sym typeface="Montserrat"/>
              </a:rPr>
              <a:t>20</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3266830" y="0"/>
            <a:ext cx="5021170" cy="10287000"/>
            <a:chOff x="0" y="0"/>
            <a:chExt cx="1322448" cy="2709333"/>
          </a:xfrm>
        </p:grpSpPr>
        <p:sp>
          <p:nvSpPr>
            <p:cNvPr name="Freeform 3" id="3"/>
            <p:cNvSpPr/>
            <p:nvPr/>
          </p:nvSpPr>
          <p:spPr>
            <a:xfrm flipH="false" flipV="false" rot="0">
              <a:off x="0" y="0"/>
              <a:ext cx="1322448" cy="2709333"/>
            </a:xfrm>
            <a:custGeom>
              <a:avLst/>
              <a:gdLst/>
              <a:ahLst/>
              <a:cxnLst/>
              <a:rect r="r" b="b" t="t" l="l"/>
              <a:pathLst>
                <a:path h="2709333" w="1322448">
                  <a:moveTo>
                    <a:pt x="0" y="0"/>
                  </a:moveTo>
                  <a:lnTo>
                    <a:pt x="1322448" y="0"/>
                  </a:lnTo>
                  <a:lnTo>
                    <a:pt x="1322448" y="2709333"/>
                  </a:lnTo>
                  <a:lnTo>
                    <a:pt x="0" y="2709333"/>
                  </a:lnTo>
                  <a:close/>
                </a:path>
              </a:pathLst>
            </a:custGeom>
            <a:solidFill>
              <a:srgbClr val="145DA0"/>
            </a:solidFill>
          </p:spPr>
        </p:sp>
        <p:sp>
          <p:nvSpPr>
            <p:cNvPr name="TextBox 4" id="4"/>
            <p:cNvSpPr txBox="true"/>
            <p:nvPr/>
          </p:nvSpPr>
          <p:spPr>
            <a:xfrm>
              <a:off x="0" y="-38100"/>
              <a:ext cx="1322448" cy="2747433"/>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95820" y="-1782102"/>
            <a:ext cx="3564204" cy="3564204"/>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051D40">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700679" y="7074186"/>
            <a:ext cx="5946973" cy="5946973"/>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11" id="11"/>
          <p:cNvSpPr/>
          <p:nvPr/>
        </p:nvSpPr>
        <p:spPr>
          <a:xfrm flipH="false" flipV="false" rot="0">
            <a:off x="12001500" y="2467900"/>
            <a:ext cx="6044601" cy="4458269"/>
          </a:xfrm>
          <a:custGeom>
            <a:avLst/>
            <a:gdLst/>
            <a:ahLst/>
            <a:cxnLst/>
            <a:rect r="r" b="b" t="t" l="l"/>
            <a:pathLst>
              <a:path h="4458269" w="6044601">
                <a:moveTo>
                  <a:pt x="0" y="0"/>
                </a:moveTo>
                <a:lnTo>
                  <a:pt x="6044601" y="0"/>
                </a:lnTo>
                <a:lnTo>
                  <a:pt x="6044601" y="4458270"/>
                </a:lnTo>
                <a:lnTo>
                  <a:pt x="0" y="445827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2" id="12"/>
          <p:cNvSpPr txBox="true"/>
          <p:nvPr/>
        </p:nvSpPr>
        <p:spPr>
          <a:xfrm rot="0">
            <a:off x="1028700" y="4748054"/>
            <a:ext cx="11438482" cy="2808997"/>
          </a:xfrm>
          <a:prstGeom prst="rect">
            <a:avLst/>
          </a:prstGeom>
        </p:spPr>
        <p:txBody>
          <a:bodyPr anchor="t" rtlCol="false" tIns="0" lIns="0" bIns="0" rIns="0">
            <a:spAutoFit/>
          </a:bodyPr>
          <a:lstStyle/>
          <a:p>
            <a:pPr algn="just" marL="574199" indent="-287100" lvl="1">
              <a:lnSpc>
                <a:spcPts val="3723"/>
              </a:lnSpc>
              <a:buFont typeface="Arial"/>
              <a:buChar char="•"/>
            </a:pPr>
            <a:r>
              <a:rPr lang="en-US" sz="2659" spc="-53">
                <a:solidFill>
                  <a:srgbClr val="051D40"/>
                </a:solidFill>
                <a:latin typeface="Poppins"/>
                <a:ea typeface="Poppins"/>
                <a:cs typeface="Poppins"/>
                <a:sym typeface="Poppins"/>
              </a:rPr>
              <a:t>Normality test – t</a:t>
            </a:r>
            <a:r>
              <a:rPr lang="en-US" sz="2659" spc="-53" strike="noStrike" u="none">
                <a:solidFill>
                  <a:srgbClr val="051D40"/>
                </a:solidFill>
                <a:latin typeface="Poppins"/>
                <a:ea typeface="Poppins"/>
                <a:cs typeface="Poppins"/>
                <a:sym typeface="Poppins"/>
              </a:rPr>
              <a:t>o check data distribution</a:t>
            </a:r>
          </a:p>
          <a:p>
            <a:pPr algn="just">
              <a:lnSpc>
                <a:spcPts val="3723"/>
              </a:lnSpc>
            </a:pPr>
          </a:p>
          <a:p>
            <a:pPr algn="just" marL="574199" indent="-287100" lvl="1">
              <a:lnSpc>
                <a:spcPts val="3723"/>
              </a:lnSpc>
              <a:buFont typeface="Arial"/>
              <a:buChar char="•"/>
            </a:pPr>
            <a:r>
              <a:rPr lang="en-US" sz="2659" spc="-53" strike="noStrike" u="none">
                <a:solidFill>
                  <a:srgbClr val="051D40"/>
                </a:solidFill>
                <a:latin typeface="Poppins"/>
                <a:ea typeface="Poppins"/>
                <a:cs typeface="Poppins"/>
                <a:sym typeface="Poppins"/>
              </a:rPr>
              <a:t>X̄-R chart – to monitor process averages and ranges</a:t>
            </a:r>
          </a:p>
          <a:p>
            <a:pPr algn="just">
              <a:lnSpc>
                <a:spcPts val="3723"/>
              </a:lnSpc>
            </a:pPr>
          </a:p>
          <a:p>
            <a:pPr algn="just" marL="574199" indent="-287100" lvl="1">
              <a:lnSpc>
                <a:spcPts val="3723"/>
              </a:lnSpc>
              <a:buFont typeface="Arial"/>
              <a:buChar char="•"/>
            </a:pPr>
            <a:r>
              <a:rPr lang="en-US" sz="2659" spc="-53" strike="noStrike" u="none">
                <a:solidFill>
                  <a:srgbClr val="051D40"/>
                </a:solidFill>
                <a:latin typeface="Poppins"/>
                <a:ea typeface="Poppins"/>
                <a:cs typeface="Poppins"/>
                <a:sym typeface="Poppins"/>
              </a:rPr>
              <a:t>Attribute control charts – to track defect rates and stability</a:t>
            </a:r>
          </a:p>
          <a:p>
            <a:pPr algn="just">
              <a:lnSpc>
                <a:spcPts val="3723"/>
              </a:lnSpc>
            </a:pPr>
          </a:p>
        </p:txBody>
      </p:sp>
      <p:sp>
        <p:nvSpPr>
          <p:cNvPr name="TextBox 13" id="13"/>
          <p:cNvSpPr txBox="true"/>
          <p:nvPr/>
        </p:nvSpPr>
        <p:spPr>
          <a:xfrm rot="0">
            <a:off x="1028700" y="3415432"/>
            <a:ext cx="10972800" cy="1408822"/>
          </a:xfrm>
          <a:prstGeom prst="rect">
            <a:avLst/>
          </a:prstGeom>
        </p:spPr>
        <p:txBody>
          <a:bodyPr anchor="t" rtlCol="false" tIns="0" lIns="0" bIns="0" rIns="0">
            <a:spAutoFit/>
          </a:bodyPr>
          <a:lstStyle/>
          <a:p>
            <a:pPr algn="just" marL="0" indent="0" lvl="0">
              <a:lnSpc>
                <a:spcPts val="3723"/>
              </a:lnSpc>
              <a:spcBef>
                <a:spcPct val="0"/>
              </a:spcBef>
            </a:pPr>
            <a:r>
              <a:rPr lang="en-US" sz="2659" spc="-53">
                <a:solidFill>
                  <a:srgbClr val="051D40"/>
                </a:solidFill>
                <a:latin typeface="Poppins"/>
                <a:ea typeface="Poppins"/>
                <a:cs typeface="Poppins"/>
                <a:sym typeface="Poppins"/>
              </a:rPr>
              <a:t>Aft</a:t>
            </a:r>
            <a:r>
              <a:rPr lang="en-US" sz="2659" spc="-53" strike="noStrike" u="none">
                <a:solidFill>
                  <a:srgbClr val="051D40"/>
                </a:solidFill>
                <a:latin typeface="Poppins"/>
                <a:ea typeface="Poppins"/>
                <a:cs typeface="Poppins"/>
                <a:sym typeface="Poppins"/>
              </a:rPr>
              <a:t>er collecting the data, we applied several quality control tools to analyze the process:</a:t>
            </a:r>
          </a:p>
          <a:p>
            <a:pPr algn="just" marL="0" indent="0" lvl="0">
              <a:lnSpc>
                <a:spcPts val="3723"/>
              </a:lnSpc>
              <a:spcBef>
                <a:spcPct val="0"/>
              </a:spcBef>
            </a:pPr>
          </a:p>
        </p:txBody>
      </p:sp>
      <p:sp>
        <p:nvSpPr>
          <p:cNvPr name="TextBox 14" id="14"/>
          <p:cNvSpPr txBox="true"/>
          <p:nvPr/>
        </p:nvSpPr>
        <p:spPr>
          <a:xfrm rot="0">
            <a:off x="1402909" y="1696377"/>
            <a:ext cx="10372947" cy="771523"/>
          </a:xfrm>
          <a:prstGeom prst="rect">
            <a:avLst/>
          </a:prstGeom>
        </p:spPr>
        <p:txBody>
          <a:bodyPr anchor="t" rtlCol="false" tIns="0" lIns="0" bIns="0" rIns="0">
            <a:spAutoFit/>
          </a:bodyPr>
          <a:lstStyle/>
          <a:p>
            <a:pPr algn="l" marL="0" indent="0" lvl="0">
              <a:lnSpc>
                <a:spcPts val="6300"/>
              </a:lnSpc>
              <a:spcBef>
                <a:spcPct val="0"/>
              </a:spcBef>
            </a:pPr>
            <a:r>
              <a:rPr lang="en-US" b="true" sz="4500">
                <a:solidFill>
                  <a:srgbClr val="01237D"/>
                </a:solidFill>
                <a:latin typeface="Montserrat Bold"/>
                <a:ea typeface="Montserrat Bold"/>
                <a:cs typeface="Montserrat Bold"/>
                <a:sym typeface="Montserrat Bold"/>
              </a:rPr>
              <a:t>Quality control in the salt process</a:t>
            </a:r>
          </a:p>
        </p:txBody>
      </p:sp>
      <p:sp>
        <p:nvSpPr>
          <p:cNvPr name="TextBox 15" id="15"/>
          <p:cNvSpPr txBox="true"/>
          <p:nvPr/>
        </p:nvSpPr>
        <p:spPr>
          <a:xfrm rot="0">
            <a:off x="16669345" y="8349047"/>
            <a:ext cx="1179909"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21</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051D40"/>
        </a:solidFill>
      </p:bgPr>
    </p:bg>
    <p:spTree>
      <p:nvGrpSpPr>
        <p:cNvPr id="1" name=""/>
        <p:cNvGrpSpPr/>
        <p:nvPr/>
      </p:nvGrpSpPr>
      <p:grpSpPr>
        <a:xfrm>
          <a:off x="0" y="0"/>
          <a:ext cx="0" cy="0"/>
          <a:chOff x="0" y="0"/>
          <a:chExt cx="0" cy="0"/>
        </a:xfrm>
      </p:grpSpPr>
      <p:grpSp>
        <p:nvGrpSpPr>
          <p:cNvPr name="Group 2" id="2"/>
          <p:cNvGrpSpPr/>
          <p:nvPr/>
        </p:nvGrpSpPr>
        <p:grpSpPr>
          <a:xfrm rot="0">
            <a:off x="-2186869" y="-2346523"/>
            <a:ext cx="4693046" cy="469304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E4DEDE">
                  <a:alpha val="15686"/>
                </a:srgbClr>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4957351" y="7324110"/>
            <a:ext cx="5309413" cy="5309413"/>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3330649" y="2109790"/>
            <a:ext cx="11626703" cy="7760824"/>
          </a:xfrm>
          <a:custGeom>
            <a:avLst/>
            <a:gdLst/>
            <a:ahLst/>
            <a:cxnLst/>
            <a:rect r="r" b="b" t="t" l="l"/>
            <a:pathLst>
              <a:path h="7760824" w="11626703">
                <a:moveTo>
                  <a:pt x="0" y="0"/>
                </a:moveTo>
                <a:lnTo>
                  <a:pt x="11626702" y="0"/>
                </a:lnTo>
                <a:lnTo>
                  <a:pt x="11626702" y="7760824"/>
                </a:lnTo>
                <a:lnTo>
                  <a:pt x="0" y="7760824"/>
                </a:lnTo>
                <a:lnTo>
                  <a:pt x="0" y="0"/>
                </a:lnTo>
                <a:close/>
              </a:path>
            </a:pathLst>
          </a:custGeom>
          <a:blipFill>
            <a:blip r:embed="rId2"/>
            <a:stretch>
              <a:fillRect l="0" t="0" r="0" b="0"/>
            </a:stretch>
          </a:blipFill>
          <a:ln w="38100" cap="sq">
            <a:solidFill>
              <a:srgbClr val="01237D"/>
            </a:solidFill>
            <a:prstDash val="solid"/>
            <a:miter/>
          </a:ln>
        </p:spPr>
      </p:sp>
      <p:sp>
        <p:nvSpPr>
          <p:cNvPr name="TextBox 9" id="9"/>
          <p:cNvSpPr txBox="true"/>
          <p:nvPr/>
        </p:nvSpPr>
        <p:spPr>
          <a:xfrm rot="0">
            <a:off x="667349" y="624714"/>
            <a:ext cx="8476651" cy="1295400"/>
          </a:xfrm>
          <a:prstGeom prst="rect">
            <a:avLst/>
          </a:prstGeom>
        </p:spPr>
        <p:txBody>
          <a:bodyPr anchor="t" rtlCol="false" tIns="0" lIns="0" bIns="0" rIns="0">
            <a:spAutoFit/>
          </a:bodyPr>
          <a:lstStyle/>
          <a:p>
            <a:pPr algn="ctr">
              <a:lnSpc>
                <a:spcPts val="10500"/>
              </a:lnSpc>
              <a:spcBef>
                <a:spcPct val="0"/>
              </a:spcBef>
            </a:pPr>
            <a:r>
              <a:rPr lang="en-US" b="true" sz="7500">
                <a:solidFill>
                  <a:srgbClr val="FFFFFF"/>
                </a:solidFill>
                <a:latin typeface="Montserrat Bold"/>
                <a:ea typeface="Montserrat Bold"/>
                <a:cs typeface="Montserrat Bold"/>
                <a:sym typeface="Montserrat Bold"/>
              </a:rPr>
              <a:t>Normality test</a:t>
            </a:r>
          </a:p>
        </p:txBody>
      </p:sp>
      <p:sp>
        <p:nvSpPr>
          <p:cNvPr name="TextBox 10" id="10"/>
          <p:cNvSpPr txBox="true"/>
          <p:nvPr/>
        </p:nvSpPr>
        <p:spPr>
          <a:xfrm rot="0">
            <a:off x="16537930" y="8489057"/>
            <a:ext cx="144274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22</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051D40"/>
        </a:solidFill>
      </p:bgPr>
    </p:bg>
    <p:spTree>
      <p:nvGrpSpPr>
        <p:cNvPr id="1" name=""/>
        <p:cNvGrpSpPr/>
        <p:nvPr/>
      </p:nvGrpSpPr>
      <p:grpSpPr>
        <a:xfrm>
          <a:off x="0" y="0"/>
          <a:ext cx="0" cy="0"/>
          <a:chOff x="0" y="0"/>
          <a:chExt cx="0" cy="0"/>
        </a:xfrm>
      </p:grpSpPr>
      <p:grpSp>
        <p:nvGrpSpPr>
          <p:cNvPr name="Group 2" id="2"/>
          <p:cNvGrpSpPr/>
          <p:nvPr/>
        </p:nvGrpSpPr>
        <p:grpSpPr>
          <a:xfrm rot="0">
            <a:off x="-2186869" y="-2346523"/>
            <a:ext cx="4693046" cy="469304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E4DEDE">
                  <a:alpha val="15686"/>
                </a:srgbClr>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5124276" y="7491035"/>
            <a:ext cx="5142488" cy="5142488"/>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3163724" y="2055517"/>
            <a:ext cx="11960553" cy="7968718"/>
          </a:xfrm>
          <a:custGeom>
            <a:avLst/>
            <a:gdLst/>
            <a:ahLst/>
            <a:cxnLst/>
            <a:rect r="r" b="b" t="t" l="l"/>
            <a:pathLst>
              <a:path h="7968718" w="11960553">
                <a:moveTo>
                  <a:pt x="0" y="0"/>
                </a:moveTo>
                <a:lnTo>
                  <a:pt x="11960552" y="0"/>
                </a:lnTo>
                <a:lnTo>
                  <a:pt x="11960552" y="7968719"/>
                </a:lnTo>
                <a:lnTo>
                  <a:pt x="0" y="7968719"/>
                </a:lnTo>
                <a:lnTo>
                  <a:pt x="0" y="0"/>
                </a:lnTo>
                <a:close/>
              </a:path>
            </a:pathLst>
          </a:custGeom>
          <a:blipFill>
            <a:blip r:embed="rId2"/>
            <a:stretch>
              <a:fillRect l="0" t="0" r="0" b="0"/>
            </a:stretch>
          </a:blipFill>
          <a:ln w="38100" cap="sq">
            <a:solidFill>
              <a:srgbClr val="01237D"/>
            </a:solidFill>
            <a:prstDash val="solid"/>
            <a:miter/>
          </a:ln>
        </p:spPr>
      </p:sp>
      <p:sp>
        <p:nvSpPr>
          <p:cNvPr name="TextBox 9" id="9"/>
          <p:cNvSpPr txBox="true"/>
          <p:nvPr/>
        </p:nvSpPr>
        <p:spPr>
          <a:xfrm rot="0">
            <a:off x="850106" y="592394"/>
            <a:ext cx="6647557" cy="1295400"/>
          </a:xfrm>
          <a:prstGeom prst="rect">
            <a:avLst/>
          </a:prstGeom>
        </p:spPr>
        <p:txBody>
          <a:bodyPr anchor="t" rtlCol="false" tIns="0" lIns="0" bIns="0" rIns="0">
            <a:spAutoFit/>
          </a:bodyPr>
          <a:lstStyle/>
          <a:p>
            <a:pPr algn="ctr" marL="0" indent="0" lvl="0">
              <a:lnSpc>
                <a:spcPts val="10500"/>
              </a:lnSpc>
              <a:spcBef>
                <a:spcPct val="0"/>
              </a:spcBef>
            </a:pPr>
            <a:r>
              <a:rPr lang="en-US" b="true" sz="7500" strike="noStrike" u="none">
                <a:solidFill>
                  <a:srgbClr val="FFFFFF"/>
                </a:solidFill>
                <a:latin typeface="Montserrat Bold"/>
                <a:ea typeface="Montserrat Bold"/>
                <a:cs typeface="Montserrat Bold"/>
                <a:sym typeface="Montserrat Bold"/>
              </a:rPr>
              <a:t>X-bar-R chart</a:t>
            </a:r>
          </a:p>
        </p:txBody>
      </p:sp>
      <p:sp>
        <p:nvSpPr>
          <p:cNvPr name="TextBox 10" id="10"/>
          <p:cNvSpPr txBox="true"/>
          <p:nvPr/>
        </p:nvSpPr>
        <p:spPr>
          <a:xfrm rot="0">
            <a:off x="16540460" y="8588374"/>
            <a:ext cx="143768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23</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051D40"/>
        </a:solidFill>
      </p:bgPr>
    </p:bg>
    <p:spTree>
      <p:nvGrpSpPr>
        <p:cNvPr id="1" name=""/>
        <p:cNvGrpSpPr/>
        <p:nvPr/>
      </p:nvGrpSpPr>
      <p:grpSpPr>
        <a:xfrm>
          <a:off x="0" y="0"/>
          <a:ext cx="0" cy="0"/>
          <a:chOff x="0" y="0"/>
          <a:chExt cx="0" cy="0"/>
        </a:xfrm>
      </p:grpSpPr>
      <p:grpSp>
        <p:nvGrpSpPr>
          <p:cNvPr name="Group 2" id="2"/>
          <p:cNvGrpSpPr/>
          <p:nvPr/>
        </p:nvGrpSpPr>
        <p:grpSpPr>
          <a:xfrm rot="0">
            <a:off x="-2186869" y="-2346523"/>
            <a:ext cx="4693046" cy="469304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E4DEDE">
                  <a:alpha val="15686"/>
                </a:srgbClr>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5056570" y="7423329"/>
            <a:ext cx="5210194" cy="5210194"/>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1808074" y="2849694"/>
            <a:ext cx="14671852" cy="5993126"/>
          </a:xfrm>
          <a:custGeom>
            <a:avLst/>
            <a:gdLst/>
            <a:ahLst/>
            <a:cxnLst/>
            <a:rect r="r" b="b" t="t" l="l"/>
            <a:pathLst>
              <a:path h="5993126" w="14671852">
                <a:moveTo>
                  <a:pt x="0" y="0"/>
                </a:moveTo>
                <a:lnTo>
                  <a:pt x="14671852" y="0"/>
                </a:lnTo>
                <a:lnTo>
                  <a:pt x="14671852" y="5993127"/>
                </a:lnTo>
                <a:lnTo>
                  <a:pt x="0" y="5993127"/>
                </a:lnTo>
                <a:lnTo>
                  <a:pt x="0" y="0"/>
                </a:lnTo>
                <a:close/>
              </a:path>
            </a:pathLst>
          </a:custGeom>
          <a:blipFill>
            <a:blip r:embed="rId2"/>
            <a:stretch>
              <a:fillRect l="0" t="0" r="0" b="0"/>
            </a:stretch>
          </a:blipFill>
        </p:spPr>
      </p:sp>
      <p:sp>
        <p:nvSpPr>
          <p:cNvPr name="TextBox 9" id="9"/>
          <p:cNvSpPr txBox="true"/>
          <p:nvPr/>
        </p:nvSpPr>
        <p:spPr>
          <a:xfrm rot="0">
            <a:off x="1028700" y="515680"/>
            <a:ext cx="11800582" cy="1295400"/>
          </a:xfrm>
          <a:prstGeom prst="rect">
            <a:avLst/>
          </a:prstGeom>
        </p:spPr>
        <p:txBody>
          <a:bodyPr anchor="t" rtlCol="false" tIns="0" lIns="0" bIns="0" rIns="0">
            <a:spAutoFit/>
          </a:bodyPr>
          <a:lstStyle/>
          <a:p>
            <a:pPr algn="ctr" marL="0" indent="0" lvl="0">
              <a:lnSpc>
                <a:spcPts val="10500"/>
              </a:lnSpc>
              <a:spcBef>
                <a:spcPct val="0"/>
              </a:spcBef>
            </a:pPr>
            <a:r>
              <a:rPr lang="en-US" b="true" sz="7500" strike="noStrike" u="none">
                <a:solidFill>
                  <a:srgbClr val="FFFFFF"/>
                </a:solidFill>
                <a:latin typeface="Montserrat Bold"/>
                <a:ea typeface="Montserrat Bold"/>
                <a:cs typeface="Montserrat Bold"/>
                <a:sym typeface="Montserrat Bold"/>
              </a:rPr>
              <a:t>Attribute control charts</a:t>
            </a:r>
          </a:p>
        </p:txBody>
      </p:sp>
      <p:sp>
        <p:nvSpPr>
          <p:cNvPr name="TextBox 10" id="10"/>
          <p:cNvSpPr txBox="true"/>
          <p:nvPr/>
        </p:nvSpPr>
        <p:spPr>
          <a:xfrm rot="0">
            <a:off x="16493505" y="8489057"/>
            <a:ext cx="153159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24</a:t>
            </a:r>
          </a:p>
        </p:txBody>
      </p:sp>
    </p:spTree>
  </p:cSld>
  <p:clrMapOvr>
    <a:masterClrMapping/>
  </p:clrMapOvr>
</p:sld>
</file>

<file path=ppt/slides/slide25.xml><?xml version="1.0" encoding="utf-8"?>
<p:sld xmlns:p="http://schemas.openxmlformats.org/presentationml/2006/main" xmlns:a="http://schemas.openxmlformats.org/drawingml/2006/main" xmlns:r="http://schemas.openxmlformats.org/officeDocument/2006/relationships">
  <p:cSld>
    <p:bg>
      <p:bgPr>
        <a:solidFill>
          <a:srgbClr val="051D40"/>
        </a:solidFill>
      </p:bgPr>
    </p:bg>
    <p:spTree>
      <p:nvGrpSpPr>
        <p:cNvPr id="1" name=""/>
        <p:cNvGrpSpPr/>
        <p:nvPr/>
      </p:nvGrpSpPr>
      <p:grpSpPr>
        <a:xfrm>
          <a:off x="0" y="0"/>
          <a:ext cx="0" cy="0"/>
          <a:chOff x="0" y="0"/>
          <a:chExt cx="0" cy="0"/>
        </a:xfrm>
      </p:grpSpPr>
      <p:grpSp>
        <p:nvGrpSpPr>
          <p:cNvPr name="Group 2" id="2"/>
          <p:cNvGrpSpPr/>
          <p:nvPr/>
        </p:nvGrpSpPr>
        <p:grpSpPr>
          <a:xfrm rot="0">
            <a:off x="-2186869" y="-2346523"/>
            <a:ext cx="4693046" cy="469304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E4DEDE">
                  <a:alpha val="15686"/>
                </a:srgbClr>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5097212" y="7463971"/>
            <a:ext cx="5169552" cy="5169552"/>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3190788" y="1980072"/>
            <a:ext cx="11906425" cy="7932655"/>
          </a:xfrm>
          <a:custGeom>
            <a:avLst/>
            <a:gdLst/>
            <a:ahLst/>
            <a:cxnLst/>
            <a:rect r="r" b="b" t="t" l="l"/>
            <a:pathLst>
              <a:path h="7932655" w="11906425">
                <a:moveTo>
                  <a:pt x="0" y="0"/>
                </a:moveTo>
                <a:lnTo>
                  <a:pt x="11906424" y="0"/>
                </a:lnTo>
                <a:lnTo>
                  <a:pt x="11906424" y="7932655"/>
                </a:lnTo>
                <a:lnTo>
                  <a:pt x="0" y="7932655"/>
                </a:lnTo>
                <a:lnTo>
                  <a:pt x="0" y="0"/>
                </a:lnTo>
                <a:close/>
              </a:path>
            </a:pathLst>
          </a:custGeom>
          <a:blipFill>
            <a:blip r:embed="rId2"/>
            <a:stretch>
              <a:fillRect l="0" t="0" r="0" b="0"/>
            </a:stretch>
          </a:blipFill>
        </p:spPr>
      </p:sp>
      <p:sp>
        <p:nvSpPr>
          <p:cNvPr name="TextBox 9" id="9"/>
          <p:cNvSpPr txBox="true"/>
          <p:nvPr/>
        </p:nvSpPr>
        <p:spPr>
          <a:xfrm rot="0">
            <a:off x="1028700" y="515680"/>
            <a:ext cx="11800582" cy="1295400"/>
          </a:xfrm>
          <a:prstGeom prst="rect">
            <a:avLst/>
          </a:prstGeom>
        </p:spPr>
        <p:txBody>
          <a:bodyPr anchor="t" rtlCol="false" tIns="0" lIns="0" bIns="0" rIns="0">
            <a:spAutoFit/>
          </a:bodyPr>
          <a:lstStyle/>
          <a:p>
            <a:pPr algn="ctr" marL="0" indent="0" lvl="0">
              <a:lnSpc>
                <a:spcPts val="10500"/>
              </a:lnSpc>
              <a:spcBef>
                <a:spcPct val="0"/>
              </a:spcBef>
            </a:pPr>
            <a:r>
              <a:rPr lang="en-US" b="true" sz="7500" strike="noStrike" u="none">
                <a:solidFill>
                  <a:srgbClr val="FFFFFF"/>
                </a:solidFill>
                <a:latin typeface="Montserrat Bold"/>
                <a:ea typeface="Montserrat Bold"/>
                <a:cs typeface="Montserrat Bold"/>
                <a:sym typeface="Montserrat Bold"/>
              </a:rPr>
              <a:t>Attribute control charts</a:t>
            </a:r>
          </a:p>
        </p:txBody>
      </p:sp>
      <p:sp>
        <p:nvSpPr>
          <p:cNvPr name="TextBox 10" id="10"/>
          <p:cNvSpPr txBox="true"/>
          <p:nvPr/>
        </p:nvSpPr>
        <p:spPr>
          <a:xfrm rot="0">
            <a:off x="16539195" y="8588374"/>
            <a:ext cx="144021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25</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3266830" y="0"/>
            <a:ext cx="5021170" cy="10287000"/>
            <a:chOff x="0" y="0"/>
            <a:chExt cx="1322448" cy="2709333"/>
          </a:xfrm>
        </p:grpSpPr>
        <p:sp>
          <p:nvSpPr>
            <p:cNvPr name="Freeform 3" id="3"/>
            <p:cNvSpPr/>
            <p:nvPr/>
          </p:nvSpPr>
          <p:spPr>
            <a:xfrm flipH="false" flipV="false" rot="0">
              <a:off x="0" y="0"/>
              <a:ext cx="1322448" cy="2709333"/>
            </a:xfrm>
            <a:custGeom>
              <a:avLst/>
              <a:gdLst/>
              <a:ahLst/>
              <a:cxnLst/>
              <a:rect r="r" b="b" t="t" l="l"/>
              <a:pathLst>
                <a:path h="2709333" w="1322448">
                  <a:moveTo>
                    <a:pt x="0" y="0"/>
                  </a:moveTo>
                  <a:lnTo>
                    <a:pt x="1322448" y="0"/>
                  </a:lnTo>
                  <a:lnTo>
                    <a:pt x="1322448" y="2709333"/>
                  </a:lnTo>
                  <a:lnTo>
                    <a:pt x="0" y="2709333"/>
                  </a:lnTo>
                  <a:close/>
                </a:path>
              </a:pathLst>
            </a:custGeom>
            <a:solidFill>
              <a:srgbClr val="145DA0"/>
            </a:solidFill>
          </p:spPr>
        </p:sp>
        <p:sp>
          <p:nvSpPr>
            <p:cNvPr name="TextBox 4" id="4"/>
            <p:cNvSpPr txBox="true"/>
            <p:nvPr/>
          </p:nvSpPr>
          <p:spPr>
            <a:xfrm>
              <a:off x="0" y="-38100"/>
              <a:ext cx="1322448" cy="2747433"/>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95820" y="-1782102"/>
            <a:ext cx="3564204" cy="3564204"/>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051D40">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700679" y="7074186"/>
            <a:ext cx="5946973" cy="5946973"/>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11" id="11"/>
          <p:cNvSpPr txBox="true"/>
          <p:nvPr/>
        </p:nvSpPr>
        <p:spPr>
          <a:xfrm rot="0">
            <a:off x="1328626" y="3555202"/>
            <a:ext cx="10972800" cy="4675897"/>
          </a:xfrm>
          <a:prstGeom prst="rect">
            <a:avLst/>
          </a:prstGeom>
        </p:spPr>
        <p:txBody>
          <a:bodyPr anchor="t" rtlCol="false" tIns="0" lIns="0" bIns="0" rIns="0">
            <a:spAutoFit/>
          </a:bodyPr>
          <a:lstStyle/>
          <a:p>
            <a:pPr algn="just" marL="574199" indent="-287100" lvl="1">
              <a:lnSpc>
                <a:spcPts val="3723"/>
              </a:lnSpc>
              <a:buFont typeface="Arial"/>
              <a:buChar char="•"/>
            </a:pPr>
            <a:r>
              <a:rPr lang="en-US" sz="2659" spc="-53">
                <a:solidFill>
                  <a:srgbClr val="051D40"/>
                </a:solidFill>
                <a:latin typeface="Poppins"/>
                <a:ea typeface="Poppins"/>
                <a:cs typeface="Poppins"/>
                <a:sym typeface="Poppins"/>
              </a:rPr>
              <a:t>We first cr</a:t>
            </a:r>
            <a:r>
              <a:rPr lang="en-US" sz="2659" spc="-53" strike="noStrike" u="none">
                <a:solidFill>
                  <a:srgbClr val="051D40"/>
                </a:solidFill>
                <a:latin typeface="Poppins"/>
                <a:ea typeface="Poppins"/>
                <a:cs typeface="Poppins"/>
                <a:sym typeface="Poppins"/>
              </a:rPr>
              <a:t>eated a functional breakdown structure to understand the machine and clearly define all its components. This helped us determine how each part contributes to the overall function and identify potential failures.</a:t>
            </a:r>
          </a:p>
          <a:p>
            <a:pPr algn="just">
              <a:lnSpc>
                <a:spcPts val="3723"/>
              </a:lnSpc>
            </a:pPr>
          </a:p>
          <a:p>
            <a:pPr algn="just" marL="574199" indent="-287100" lvl="1">
              <a:lnSpc>
                <a:spcPts val="3723"/>
              </a:lnSpc>
              <a:buFont typeface="Arial"/>
              <a:buChar char="•"/>
            </a:pPr>
            <a:r>
              <a:rPr lang="en-US" sz="2659" spc="-53" strike="noStrike" u="none">
                <a:solidFill>
                  <a:srgbClr val="051D40"/>
                </a:solidFill>
                <a:latin typeface="Poppins"/>
                <a:ea typeface="Poppins"/>
                <a:cs typeface="Poppins"/>
                <a:sym typeface="Poppins"/>
              </a:rPr>
              <a:t>We then conducted a Failure Mode, Effect, and Severity Analysis (FMECA) to analyze potential failure modes, their effects, and their severity. This analysis allowed us to prioritize risks and propose preventative measures to enhance reliability and mitigate the effects of failure.</a:t>
            </a:r>
          </a:p>
        </p:txBody>
      </p:sp>
      <p:sp>
        <p:nvSpPr>
          <p:cNvPr name="Freeform 12" id="12"/>
          <p:cNvSpPr/>
          <p:nvPr/>
        </p:nvSpPr>
        <p:spPr>
          <a:xfrm flipH="false" flipV="false" rot="0">
            <a:off x="13720015" y="2443159"/>
            <a:ext cx="4114800" cy="4114800"/>
          </a:xfrm>
          <a:custGeom>
            <a:avLst/>
            <a:gdLst/>
            <a:ahLst/>
            <a:cxnLst/>
            <a:rect r="r" b="b" t="t" l="l"/>
            <a:pathLst>
              <a:path h="4114800" w="4114800">
                <a:moveTo>
                  <a:pt x="0" y="0"/>
                </a:moveTo>
                <a:lnTo>
                  <a:pt x="4114800" y="0"/>
                </a:lnTo>
                <a:lnTo>
                  <a:pt x="4114800"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13" id="13"/>
          <p:cNvSpPr txBox="true"/>
          <p:nvPr/>
        </p:nvSpPr>
        <p:spPr>
          <a:xfrm rot="0">
            <a:off x="1328626" y="1360929"/>
            <a:ext cx="10372947" cy="1571623"/>
          </a:xfrm>
          <a:prstGeom prst="rect">
            <a:avLst/>
          </a:prstGeom>
        </p:spPr>
        <p:txBody>
          <a:bodyPr anchor="t" rtlCol="false" tIns="0" lIns="0" bIns="0" rIns="0">
            <a:spAutoFit/>
          </a:bodyPr>
          <a:lstStyle/>
          <a:p>
            <a:pPr algn="l" marL="0" indent="0" lvl="0">
              <a:lnSpc>
                <a:spcPts val="6300"/>
              </a:lnSpc>
              <a:spcBef>
                <a:spcPct val="0"/>
              </a:spcBef>
            </a:pPr>
            <a:r>
              <a:rPr lang="en-US" b="true" sz="4500">
                <a:solidFill>
                  <a:srgbClr val="01237D"/>
                </a:solidFill>
                <a:latin typeface="Montserrat Bold"/>
                <a:ea typeface="Montserrat Bold"/>
                <a:cs typeface="Montserrat Bold"/>
                <a:sym typeface="Montserrat Bold"/>
              </a:rPr>
              <a:t>Failure Modes, Effects, and Criticality Analysis </a:t>
            </a:r>
          </a:p>
        </p:txBody>
      </p:sp>
      <p:sp>
        <p:nvSpPr>
          <p:cNvPr name="TextBox 14" id="14"/>
          <p:cNvSpPr txBox="true"/>
          <p:nvPr/>
        </p:nvSpPr>
        <p:spPr>
          <a:xfrm rot="0">
            <a:off x="16514415" y="8489057"/>
            <a:ext cx="148977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26</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bg>
      <p:bgPr>
        <a:solidFill>
          <a:srgbClr val="051D40"/>
        </a:solidFill>
      </p:bgPr>
    </p:bg>
    <p:spTree>
      <p:nvGrpSpPr>
        <p:cNvPr id="1" name=""/>
        <p:cNvGrpSpPr/>
        <p:nvPr/>
      </p:nvGrpSpPr>
      <p:grpSpPr>
        <a:xfrm>
          <a:off x="0" y="0"/>
          <a:ext cx="0" cy="0"/>
          <a:chOff x="0" y="0"/>
          <a:chExt cx="0" cy="0"/>
        </a:xfrm>
      </p:grpSpPr>
      <p:grpSp>
        <p:nvGrpSpPr>
          <p:cNvPr name="Group 2" id="2"/>
          <p:cNvGrpSpPr/>
          <p:nvPr/>
        </p:nvGrpSpPr>
        <p:grpSpPr>
          <a:xfrm rot="0">
            <a:off x="-2186869" y="-2346523"/>
            <a:ext cx="4693046" cy="469304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E4DEDE">
                  <a:alpha val="15686"/>
                </a:srgbClr>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5070547" y="7437306"/>
            <a:ext cx="5196217" cy="5196217"/>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1863758" y="475045"/>
            <a:ext cx="14560485" cy="9336911"/>
          </a:xfrm>
          <a:custGeom>
            <a:avLst/>
            <a:gdLst/>
            <a:ahLst/>
            <a:cxnLst/>
            <a:rect r="r" b="b" t="t" l="l"/>
            <a:pathLst>
              <a:path h="9336911" w="14560485">
                <a:moveTo>
                  <a:pt x="0" y="0"/>
                </a:moveTo>
                <a:lnTo>
                  <a:pt x="14560484" y="0"/>
                </a:lnTo>
                <a:lnTo>
                  <a:pt x="14560484" y="9336910"/>
                </a:lnTo>
                <a:lnTo>
                  <a:pt x="0" y="9336910"/>
                </a:lnTo>
                <a:lnTo>
                  <a:pt x="0" y="0"/>
                </a:lnTo>
                <a:close/>
              </a:path>
            </a:pathLst>
          </a:custGeom>
          <a:blipFill>
            <a:blip r:embed="rId2"/>
            <a:stretch>
              <a:fillRect l="0" t="0" r="0" b="0"/>
            </a:stretch>
          </a:blipFill>
        </p:spPr>
      </p:sp>
      <p:sp>
        <p:nvSpPr>
          <p:cNvPr name="TextBox 9" id="9"/>
          <p:cNvSpPr txBox="true"/>
          <p:nvPr/>
        </p:nvSpPr>
        <p:spPr>
          <a:xfrm rot="0">
            <a:off x="16527140" y="8489057"/>
            <a:ext cx="146432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27</a:t>
            </a: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bg>
      <p:bgPr>
        <a:solidFill>
          <a:srgbClr val="051D40"/>
        </a:solidFill>
      </p:bgPr>
    </p:bg>
    <p:spTree>
      <p:nvGrpSpPr>
        <p:cNvPr id="1" name=""/>
        <p:cNvGrpSpPr/>
        <p:nvPr/>
      </p:nvGrpSpPr>
      <p:grpSpPr>
        <a:xfrm>
          <a:off x="0" y="0"/>
          <a:ext cx="0" cy="0"/>
          <a:chOff x="0" y="0"/>
          <a:chExt cx="0" cy="0"/>
        </a:xfrm>
      </p:grpSpPr>
      <p:grpSp>
        <p:nvGrpSpPr>
          <p:cNvPr name="Group 2" id="2"/>
          <p:cNvGrpSpPr/>
          <p:nvPr/>
        </p:nvGrpSpPr>
        <p:grpSpPr>
          <a:xfrm rot="0">
            <a:off x="-2186869" y="-2346523"/>
            <a:ext cx="4693046" cy="469304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E4DEDE">
                  <a:alpha val="15686"/>
                </a:srgbClr>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5042593" y="7409352"/>
            <a:ext cx="5224171" cy="5224171"/>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5400000">
            <a:off x="4102769" y="-582260"/>
            <a:ext cx="10004648" cy="11451519"/>
          </a:xfrm>
          <a:custGeom>
            <a:avLst/>
            <a:gdLst/>
            <a:ahLst/>
            <a:cxnLst/>
            <a:rect r="r" b="b" t="t" l="l"/>
            <a:pathLst>
              <a:path h="11451519" w="10004648">
                <a:moveTo>
                  <a:pt x="0" y="0"/>
                </a:moveTo>
                <a:lnTo>
                  <a:pt x="10004648" y="0"/>
                </a:lnTo>
                <a:lnTo>
                  <a:pt x="10004648" y="11451520"/>
                </a:lnTo>
                <a:lnTo>
                  <a:pt x="0" y="11451520"/>
                </a:lnTo>
                <a:lnTo>
                  <a:pt x="0" y="0"/>
                </a:lnTo>
                <a:close/>
              </a:path>
            </a:pathLst>
          </a:custGeom>
          <a:blipFill>
            <a:blip r:embed="rId2"/>
            <a:stretch>
              <a:fillRect l="-342" t="0" r="-342" b="0"/>
            </a:stretch>
          </a:blipFill>
          <a:ln w="38100" cap="sq">
            <a:solidFill>
              <a:srgbClr val="000000"/>
            </a:solidFill>
            <a:prstDash val="solid"/>
            <a:miter/>
          </a:ln>
        </p:spPr>
      </p:sp>
      <p:sp>
        <p:nvSpPr>
          <p:cNvPr name="TextBox 9" id="9"/>
          <p:cNvSpPr txBox="true"/>
          <p:nvPr/>
        </p:nvSpPr>
        <p:spPr>
          <a:xfrm rot="0">
            <a:off x="16493505" y="8489057"/>
            <a:ext cx="153159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28</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222" r="0" b="-9222"/>
            </a:stretch>
          </a:blipFill>
        </p:spPr>
      </p:sp>
      <p:sp>
        <p:nvSpPr>
          <p:cNvPr name="Freeform 3" id="3"/>
          <p:cNvSpPr/>
          <p:nvPr/>
        </p:nvSpPr>
        <p:spPr>
          <a:xfrm flipH="false" flipV="false" rot="5400000">
            <a:off x="8990215" y="810330"/>
            <a:ext cx="8541900" cy="8666340"/>
          </a:xfrm>
          <a:custGeom>
            <a:avLst/>
            <a:gdLst/>
            <a:ahLst/>
            <a:cxnLst/>
            <a:rect r="r" b="b" t="t" l="l"/>
            <a:pathLst>
              <a:path h="8666340" w="8541900">
                <a:moveTo>
                  <a:pt x="0" y="0"/>
                </a:moveTo>
                <a:lnTo>
                  <a:pt x="8541901" y="0"/>
                </a:lnTo>
                <a:lnTo>
                  <a:pt x="8541901" y="8666340"/>
                </a:lnTo>
                <a:lnTo>
                  <a:pt x="0" y="8666340"/>
                </a:lnTo>
                <a:lnTo>
                  <a:pt x="0" y="0"/>
                </a:lnTo>
                <a:close/>
              </a:path>
            </a:pathLst>
          </a:custGeom>
          <a:blipFill>
            <a:blip r:embed="rId3">
              <a:alphaModFix amt="14000"/>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5400000">
            <a:off x="2832861" y="810330"/>
            <a:ext cx="8541900" cy="8666340"/>
          </a:xfrm>
          <a:custGeom>
            <a:avLst/>
            <a:gdLst/>
            <a:ahLst/>
            <a:cxnLst/>
            <a:rect r="r" b="b" t="t" l="l"/>
            <a:pathLst>
              <a:path h="8666340" w="8541900">
                <a:moveTo>
                  <a:pt x="0" y="0"/>
                </a:moveTo>
                <a:lnTo>
                  <a:pt x="8541900" y="0"/>
                </a:lnTo>
                <a:lnTo>
                  <a:pt x="8541900" y="8666340"/>
                </a:lnTo>
                <a:lnTo>
                  <a:pt x="0" y="8666340"/>
                </a:lnTo>
                <a:lnTo>
                  <a:pt x="0" y="0"/>
                </a:lnTo>
                <a:close/>
              </a:path>
            </a:pathLst>
          </a:custGeom>
          <a:blipFill>
            <a:blip r:embed="rId3">
              <a:alphaModFix amt="14000"/>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3061529" y="2937389"/>
            <a:ext cx="12164941" cy="4412223"/>
            <a:chOff x="0" y="0"/>
            <a:chExt cx="3203935" cy="1162067"/>
          </a:xfrm>
        </p:grpSpPr>
        <p:sp>
          <p:nvSpPr>
            <p:cNvPr name="Freeform 6" id="6"/>
            <p:cNvSpPr/>
            <p:nvPr/>
          </p:nvSpPr>
          <p:spPr>
            <a:xfrm flipH="false" flipV="false" rot="0">
              <a:off x="0" y="0"/>
              <a:ext cx="3203935" cy="1162067"/>
            </a:xfrm>
            <a:custGeom>
              <a:avLst/>
              <a:gdLst/>
              <a:ahLst/>
              <a:cxnLst/>
              <a:rect r="r" b="b" t="t" l="l"/>
              <a:pathLst>
                <a:path h="1162067" w="3203935">
                  <a:moveTo>
                    <a:pt x="0" y="0"/>
                  </a:moveTo>
                  <a:lnTo>
                    <a:pt x="3203935" y="0"/>
                  </a:lnTo>
                  <a:lnTo>
                    <a:pt x="3203935" y="1162067"/>
                  </a:lnTo>
                  <a:lnTo>
                    <a:pt x="0" y="1162067"/>
                  </a:lnTo>
                  <a:close/>
                </a:path>
              </a:pathLst>
            </a:custGeom>
            <a:solidFill>
              <a:srgbClr val="145DA0"/>
            </a:solidFill>
            <a:ln w="38100" cap="sq">
              <a:solidFill>
                <a:srgbClr val="FFFFFF"/>
              </a:solidFill>
              <a:prstDash val="solid"/>
              <a:miter/>
            </a:ln>
          </p:spPr>
        </p:sp>
        <p:sp>
          <p:nvSpPr>
            <p:cNvPr name="TextBox 7" id="7"/>
            <p:cNvSpPr txBox="true"/>
            <p:nvPr/>
          </p:nvSpPr>
          <p:spPr>
            <a:xfrm>
              <a:off x="0" y="-38100"/>
              <a:ext cx="3203935" cy="1200167"/>
            </a:xfrm>
            <a:prstGeom prst="rect">
              <a:avLst/>
            </a:prstGeom>
          </p:spPr>
          <p:txBody>
            <a:bodyPr anchor="ctr" rtlCol="false" tIns="50800" lIns="50800" bIns="50800" rIns="50800"/>
            <a:lstStyle/>
            <a:p>
              <a:pPr algn="ctr">
                <a:lnSpc>
                  <a:spcPts val="2659"/>
                </a:lnSpc>
              </a:pPr>
            </a:p>
          </p:txBody>
        </p:sp>
      </p:grpSp>
      <p:sp>
        <p:nvSpPr>
          <p:cNvPr name="TextBox 8" id="8"/>
          <p:cNvSpPr txBox="true"/>
          <p:nvPr/>
        </p:nvSpPr>
        <p:spPr>
          <a:xfrm rot="0">
            <a:off x="3061529" y="3887886"/>
            <a:ext cx="12164941" cy="2263578"/>
          </a:xfrm>
          <a:prstGeom prst="rect">
            <a:avLst/>
          </a:prstGeom>
        </p:spPr>
        <p:txBody>
          <a:bodyPr anchor="t" rtlCol="false" tIns="0" lIns="0" bIns="0" rIns="0">
            <a:spAutoFit/>
          </a:bodyPr>
          <a:lstStyle/>
          <a:p>
            <a:pPr algn="ctr" marL="0" indent="0" lvl="0">
              <a:lnSpc>
                <a:spcPts val="18560"/>
              </a:lnSpc>
              <a:spcBef>
                <a:spcPct val="0"/>
              </a:spcBef>
            </a:pPr>
            <a:r>
              <a:rPr lang="en-US" b="true" sz="13257">
                <a:solidFill>
                  <a:srgbClr val="FFFFFF"/>
                </a:solidFill>
                <a:latin typeface="Montserrat Bold"/>
                <a:ea typeface="Montserrat Bold"/>
                <a:cs typeface="Montserrat Bold"/>
                <a:sym typeface="Montserrat Bold"/>
              </a:rPr>
              <a:t>IMPROVE</a:t>
            </a:r>
          </a:p>
        </p:txBody>
      </p:sp>
      <p:sp>
        <p:nvSpPr>
          <p:cNvPr name="TextBox 9" id="9"/>
          <p:cNvSpPr txBox="true"/>
          <p:nvPr/>
        </p:nvSpPr>
        <p:spPr>
          <a:xfrm rot="0">
            <a:off x="16511885" y="8489057"/>
            <a:ext cx="149483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29</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TextBox 2" id="2"/>
          <p:cNvSpPr txBox="true"/>
          <p:nvPr/>
        </p:nvSpPr>
        <p:spPr>
          <a:xfrm rot="0">
            <a:off x="1028700" y="775809"/>
            <a:ext cx="8865491" cy="972394"/>
          </a:xfrm>
          <a:prstGeom prst="rect">
            <a:avLst/>
          </a:prstGeom>
        </p:spPr>
        <p:txBody>
          <a:bodyPr anchor="t" rtlCol="false" tIns="0" lIns="0" bIns="0" rIns="0">
            <a:spAutoFit/>
          </a:bodyPr>
          <a:lstStyle/>
          <a:p>
            <a:pPr algn="l" marL="0" indent="0" lvl="0">
              <a:lnSpc>
                <a:spcPts val="7989"/>
              </a:lnSpc>
              <a:spcBef>
                <a:spcPct val="0"/>
              </a:spcBef>
            </a:pPr>
            <a:r>
              <a:rPr lang="en-US" b="true" sz="5707">
                <a:solidFill>
                  <a:srgbClr val="01237D"/>
                </a:solidFill>
                <a:latin typeface="Montserrat Bold"/>
                <a:ea typeface="Montserrat Bold"/>
                <a:cs typeface="Montserrat Bold"/>
                <a:sym typeface="Montserrat Bold"/>
              </a:rPr>
              <a:t>Introduction</a:t>
            </a:r>
          </a:p>
        </p:txBody>
      </p:sp>
      <p:grpSp>
        <p:nvGrpSpPr>
          <p:cNvPr name="Group 3" id="3"/>
          <p:cNvGrpSpPr/>
          <p:nvPr/>
        </p:nvGrpSpPr>
        <p:grpSpPr>
          <a:xfrm rot="0">
            <a:off x="-2036201" y="-2124765"/>
            <a:ext cx="3564204" cy="3564204"/>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051D40">
                  <a:alpha val="15686"/>
                </a:srgbClr>
              </a:solidFill>
              <a:prstDash val="solid"/>
              <a:miter/>
            </a:ln>
          </p:spPr>
        </p:sp>
        <p:sp>
          <p:nvSpPr>
            <p:cNvPr name="TextBox 5" id="5"/>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6" id="6"/>
          <p:cNvGrpSpPr/>
          <p:nvPr/>
        </p:nvGrpSpPr>
        <p:grpSpPr>
          <a:xfrm rot="0">
            <a:off x="14700679" y="7074186"/>
            <a:ext cx="5946973" cy="5946973"/>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1028700" y="7972941"/>
            <a:ext cx="11402164" cy="711357"/>
          </a:xfrm>
          <a:custGeom>
            <a:avLst/>
            <a:gdLst/>
            <a:ahLst/>
            <a:cxnLst/>
            <a:rect r="r" b="b" t="t" l="l"/>
            <a:pathLst>
              <a:path h="711357" w="11402164">
                <a:moveTo>
                  <a:pt x="0" y="0"/>
                </a:moveTo>
                <a:lnTo>
                  <a:pt x="11402164" y="0"/>
                </a:lnTo>
                <a:lnTo>
                  <a:pt x="11402164" y="711357"/>
                </a:lnTo>
                <a:lnTo>
                  <a:pt x="0" y="711357"/>
                </a:lnTo>
                <a:lnTo>
                  <a:pt x="0" y="0"/>
                </a:lnTo>
                <a:close/>
              </a:path>
            </a:pathLst>
          </a:custGeom>
          <a:blipFill>
            <a:blip r:embed="rId2"/>
            <a:stretch>
              <a:fillRect l="0" t="-216567" r="0" b="0"/>
            </a:stretch>
          </a:blipFill>
        </p:spPr>
      </p:sp>
      <p:sp>
        <p:nvSpPr>
          <p:cNvPr name="TextBox 10" id="10"/>
          <p:cNvSpPr txBox="true"/>
          <p:nvPr/>
        </p:nvSpPr>
        <p:spPr>
          <a:xfrm rot="0">
            <a:off x="1028700" y="2865649"/>
            <a:ext cx="11294433" cy="4926316"/>
          </a:xfrm>
          <a:prstGeom prst="rect">
            <a:avLst/>
          </a:prstGeom>
        </p:spPr>
        <p:txBody>
          <a:bodyPr anchor="t" rtlCol="false" tIns="0" lIns="0" bIns="0" rIns="0">
            <a:spAutoFit/>
          </a:bodyPr>
          <a:lstStyle/>
          <a:p>
            <a:pPr algn="l">
              <a:lnSpc>
                <a:spcPts val="3573"/>
              </a:lnSpc>
            </a:pPr>
          </a:p>
          <a:p>
            <a:pPr algn="l" marL="0" indent="0" lvl="0">
              <a:lnSpc>
                <a:spcPts val="3573"/>
              </a:lnSpc>
              <a:spcBef>
                <a:spcPct val="0"/>
              </a:spcBef>
            </a:pPr>
            <a:r>
              <a:rPr lang="en-US" sz="2552" spc="-51">
                <a:solidFill>
                  <a:srgbClr val="051D40"/>
                </a:solidFill>
                <a:latin typeface="Poppins"/>
                <a:ea typeface="Poppins"/>
                <a:cs typeface="Poppins"/>
                <a:sym typeface="Poppins"/>
              </a:rPr>
              <a:t>In th</a:t>
            </a:r>
            <a:r>
              <a:rPr lang="en-US" sz="2552" spc="-51" strike="noStrike" u="none">
                <a:solidFill>
                  <a:srgbClr val="051D40"/>
                </a:solidFill>
                <a:latin typeface="Poppins"/>
                <a:ea typeface="Poppins"/>
                <a:cs typeface="Poppins"/>
                <a:sym typeface="Poppins"/>
              </a:rPr>
              <a:t>e previous project: </a:t>
            </a:r>
          </a:p>
          <a:p>
            <a:pPr algn="l" marL="551094" indent="-275547" lvl="1">
              <a:lnSpc>
                <a:spcPts val="3573"/>
              </a:lnSpc>
              <a:buFont typeface="Arial"/>
              <a:buChar char="•"/>
            </a:pPr>
            <a:r>
              <a:rPr lang="en-US" sz="2552" spc="-51" strike="noStrike" u="none">
                <a:solidFill>
                  <a:srgbClr val="051D40"/>
                </a:solidFill>
                <a:latin typeface="Poppins"/>
                <a:ea typeface="Poppins"/>
                <a:cs typeface="Poppins"/>
                <a:sym typeface="Poppins"/>
              </a:rPr>
              <a:t>we introduced key concepts in industrial engineering, focusing on process improvement and waste reduction using Lean six sigma and the DMAIC methodology. </a:t>
            </a:r>
          </a:p>
          <a:p>
            <a:pPr algn="l">
              <a:lnSpc>
                <a:spcPts val="3573"/>
              </a:lnSpc>
            </a:pPr>
          </a:p>
          <a:p>
            <a:pPr algn="l" marL="551094" indent="-275547" lvl="1">
              <a:lnSpc>
                <a:spcPts val="3573"/>
              </a:lnSpc>
              <a:buFont typeface="Arial"/>
              <a:buChar char="•"/>
            </a:pPr>
            <a:r>
              <a:rPr lang="en-US" sz="2552" spc="-51" strike="noStrike" u="none">
                <a:solidFill>
                  <a:srgbClr val="051D40"/>
                </a:solidFill>
                <a:latin typeface="Poppins"/>
                <a:ea typeface="Poppins"/>
                <a:cs typeface="Poppins"/>
                <a:sym typeface="Poppins"/>
              </a:rPr>
              <a:t>Building on that foundation, this second phase applies those principles in a practical case study at Al-Shilleh Packaging Factory, aiming to enhance the salt packaging line and address major operational challenges.</a:t>
            </a:r>
          </a:p>
          <a:p>
            <a:pPr algn="l">
              <a:lnSpc>
                <a:spcPts val="3573"/>
              </a:lnSpc>
            </a:pPr>
          </a:p>
        </p:txBody>
      </p:sp>
      <p:sp>
        <p:nvSpPr>
          <p:cNvPr name="Freeform 11" id="11"/>
          <p:cNvSpPr/>
          <p:nvPr/>
        </p:nvSpPr>
        <p:spPr>
          <a:xfrm flipH="false" flipV="false" rot="0">
            <a:off x="12430864" y="-99958"/>
            <a:ext cx="5857136" cy="3696322"/>
          </a:xfrm>
          <a:custGeom>
            <a:avLst/>
            <a:gdLst/>
            <a:ahLst/>
            <a:cxnLst/>
            <a:rect r="r" b="b" t="t" l="l"/>
            <a:pathLst>
              <a:path h="3696322" w="5857136">
                <a:moveTo>
                  <a:pt x="0" y="0"/>
                </a:moveTo>
                <a:lnTo>
                  <a:pt x="5857136" y="0"/>
                </a:lnTo>
                <a:lnTo>
                  <a:pt x="5857136" y="3696322"/>
                </a:lnTo>
                <a:lnTo>
                  <a:pt x="0" y="3696322"/>
                </a:lnTo>
                <a:lnTo>
                  <a:pt x="0" y="0"/>
                </a:lnTo>
                <a:close/>
              </a:path>
            </a:pathLst>
          </a:custGeom>
          <a:blipFill>
            <a:blip r:embed="rId3"/>
            <a:stretch>
              <a:fillRect l="-7136" t="0" r="0" b="0"/>
            </a:stretch>
          </a:blipFill>
        </p:spPr>
      </p:sp>
      <p:sp>
        <p:nvSpPr>
          <p:cNvPr name="Freeform 12" id="12"/>
          <p:cNvSpPr/>
          <p:nvPr/>
        </p:nvSpPr>
        <p:spPr>
          <a:xfrm flipH="false" flipV="false" rot="0">
            <a:off x="12846292" y="4083516"/>
            <a:ext cx="5441708" cy="5441708"/>
          </a:xfrm>
          <a:custGeom>
            <a:avLst/>
            <a:gdLst/>
            <a:ahLst/>
            <a:cxnLst/>
            <a:rect r="r" b="b" t="t" l="l"/>
            <a:pathLst>
              <a:path h="5441708" w="5441708">
                <a:moveTo>
                  <a:pt x="0" y="0"/>
                </a:moveTo>
                <a:lnTo>
                  <a:pt x="5441708" y="0"/>
                </a:lnTo>
                <a:lnTo>
                  <a:pt x="5441708" y="5441708"/>
                </a:lnTo>
                <a:lnTo>
                  <a:pt x="0" y="5441708"/>
                </a:lnTo>
                <a:lnTo>
                  <a:pt x="0" y="0"/>
                </a:lnTo>
                <a:close/>
              </a:path>
            </a:pathLst>
          </a:custGeom>
          <a:blipFill>
            <a:blip r:embed="rId4"/>
            <a:stretch>
              <a:fillRect l="0" t="0" r="0" b="0"/>
            </a:stretch>
          </a:blipFill>
        </p:spPr>
      </p:sp>
      <p:grpSp>
        <p:nvGrpSpPr>
          <p:cNvPr name="Group 13" id="13"/>
          <p:cNvGrpSpPr/>
          <p:nvPr/>
        </p:nvGrpSpPr>
        <p:grpSpPr>
          <a:xfrm rot="-2795117">
            <a:off x="-4766393" y="8670981"/>
            <a:ext cx="9024588" cy="9024588"/>
            <a:chOff x="0" y="0"/>
            <a:chExt cx="812800" cy="812800"/>
          </a:xfrm>
        </p:grpSpPr>
        <p:sp>
          <p:nvSpPr>
            <p:cNvPr name="Freeform 14" id="1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15" id="15"/>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16" id="16"/>
          <p:cNvSpPr txBox="true"/>
          <p:nvPr/>
        </p:nvSpPr>
        <p:spPr>
          <a:xfrm rot="0">
            <a:off x="309860" y="8588374"/>
            <a:ext cx="71631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3</a:t>
            </a:r>
          </a:p>
        </p:txBody>
      </p:sp>
    </p:spTree>
  </p:cSld>
  <p:clrMapOvr>
    <a:masterClrMapping/>
  </p:clrMapOvr>
</p:sld>
</file>

<file path=ppt/slides/slide30.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6656283" y="-2445901"/>
            <a:ext cx="15178802" cy="15178802"/>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38100" cap="sq">
              <a:solidFill>
                <a:srgbClr val="145DA0"/>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6007842" y="-1797460"/>
            <a:ext cx="13881919" cy="13881919"/>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8" id="8"/>
          <p:cNvSpPr txBox="true"/>
          <p:nvPr/>
        </p:nvSpPr>
        <p:spPr>
          <a:xfrm rot="0">
            <a:off x="496795" y="2257817"/>
            <a:ext cx="6033363" cy="1151742"/>
          </a:xfrm>
          <a:prstGeom prst="rect">
            <a:avLst/>
          </a:prstGeom>
        </p:spPr>
        <p:txBody>
          <a:bodyPr anchor="t" rtlCol="false" tIns="0" lIns="0" bIns="0" rIns="0">
            <a:spAutoFit/>
          </a:bodyPr>
          <a:lstStyle/>
          <a:p>
            <a:pPr algn="l" marL="0" indent="0" lvl="0">
              <a:lnSpc>
                <a:spcPts val="9493"/>
              </a:lnSpc>
              <a:spcBef>
                <a:spcPct val="0"/>
              </a:spcBef>
            </a:pPr>
            <a:r>
              <a:rPr lang="en-US" b="true" sz="6780">
                <a:solidFill>
                  <a:srgbClr val="FDFDFD"/>
                </a:solidFill>
                <a:latin typeface="Montserrat Bold"/>
                <a:ea typeface="Montserrat Bold"/>
                <a:cs typeface="Montserrat Bold"/>
                <a:sym typeface="Montserrat Bold"/>
              </a:rPr>
              <a:t>Improve</a:t>
            </a:r>
          </a:p>
        </p:txBody>
      </p:sp>
      <p:sp>
        <p:nvSpPr>
          <p:cNvPr name="TextBox 9" id="9"/>
          <p:cNvSpPr txBox="true"/>
          <p:nvPr/>
        </p:nvSpPr>
        <p:spPr>
          <a:xfrm rot="0">
            <a:off x="365554" y="4102986"/>
            <a:ext cx="7427733" cy="1509940"/>
          </a:xfrm>
          <a:prstGeom prst="rect">
            <a:avLst/>
          </a:prstGeom>
        </p:spPr>
        <p:txBody>
          <a:bodyPr anchor="t" rtlCol="false" tIns="0" lIns="0" bIns="0" rIns="0">
            <a:spAutoFit/>
          </a:bodyPr>
          <a:lstStyle/>
          <a:p>
            <a:pPr algn="l">
              <a:lnSpc>
                <a:spcPts val="3940"/>
              </a:lnSpc>
            </a:pPr>
            <a:r>
              <a:rPr lang="en-US" sz="2814" spc="-56">
                <a:solidFill>
                  <a:srgbClr val="FDFDFD"/>
                </a:solidFill>
                <a:latin typeface="Poppins"/>
                <a:ea typeface="Poppins"/>
                <a:cs typeface="Poppins"/>
                <a:sym typeface="Poppins"/>
              </a:rPr>
              <a:t>Th</a:t>
            </a:r>
            <a:r>
              <a:rPr lang="en-US" sz="2814" spc="-56" strike="noStrike" u="none">
                <a:solidFill>
                  <a:srgbClr val="FDFDFD"/>
                </a:solidFill>
                <a:latin typeface="Poppins"/>
                <a:ea typeface="Poppins"/>
                <a:cs typeface="Poppins"/>
                <a:sym typeface="Poppins"/>
              </a:rPr>
              <a:t>e Improve phase focused on reducing waste and enhancing efficiency through practical and low-cost improvements.</a:t>
            </a:r>
          </a:p>
        </p:txBody>
      </p:sp>
      <p:sp>
        <p:nvSpPr>
          <p:cNvPr name="Freeform 10" id="10"/>
          <p:cNvSpPr/>
          <p:nvPr/>
        </p:nvSpPr>
        <p:spPr>
          <a:xfrm flipH="false" flipV="false" rot="0">
            <a:off x="8473043" y="2317511"/>
            <a:ext cx="1424256" cy="1424256"/>
          </a:xfrm>
          <a:custGeom>
            <a:avLst/>
            <a:gdLst/>
            <a:ahLst/>
            <a:cxnLst/>
            <a:rect r="r" b="b" t="t" l="l"/>
            <a:pathLst>
              <a:path h="1424256" w="1424256">
                <a:moveTo>
                  <a:pt x="0" y="0"/>
                </a:moveTo>
                <a:lnTo>
                  <a:pt x="1424255" y="0"/>
                </a:lnTo>
                <a:lnTo>
                  <a:pt x="1424255" y="1424256"/>
                </a:lnTo>
                <a:lnTo>
                  <a:pt x="0" y="142425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TextBox 11" id="11"/>
          <p:cNvSpPr txBox="true"/>
          <p:nvPr/>
        </p:nvSpPr>
        <p:spPr>
          <a:xfrm rot="0">
            <a:off x="10158214" y="2609967"/>
            <a:ext cx="6940785" cy="633867"/>
          </a:xfrm>
          <a:prstGeom prst="rect">
            <a:avLst/>
          </a:prstGeom>
        </p:spPr>
        <p:txBody>
          <a:bodyPr anchor="t" rtlCol="false" tIns="0" lIns="0" bIns="0" rIns="0">
            <a:spAutoFit/>
          </a:bodyPr>
          <a:lstStyle/>
          <a:p>
            <a:pPr algn="l">
              <a:lnSpc>
                <a:spcPts val="4962"/>
              </a:lnSpc>
            </a:pPr>
            <a:r>
              <a:rPr lang="en-US" b="true" sz="3544" spc="-70">
                <a:solidFill>
                  <a:srgbClr val="145DA0"/>
                </a:solidFill>
                <a:latin typeface="Poppins Bold"/>
                <a:ea typeface="Poppins Bold"/>
                <a:cs typeface="Poppins Bold"/>
                <a:sym typeface="Poppins Bold"/>
              </a:rPr>
              <a:t>B</a:t>
            </a:r>
            <a:r>
              <a:rPr lang="en-US" b="true" sz="3544" spc="-70" strike="noStrike" u="none">
                <a:solidFill>
                  <a:srgbClr val="145DA0"/>
                </a:solidFill>
                <a:latin typeface="Poppins Bold"/>
                <a:ea typeface="Poppins Bold"/>
                <a:cs typeface="Poppins Bold"/>
                <a:sym typeface="Poppins Bold"/>
              </a:rPr>
              <a:t>rainstorming sessions </a:t>
            </a:r>
          </a:p>
        </p:txBody>
      </p:sp>
      <p:sp>
        <p:nvSpPr>
          <p:cNvPr name="TextBox 12" id="12"/>
          <p:cNvSpPr txBox="true"/>
          <p:nvPr/>
        </p:nvSpPr>
        <p:spPr>
          <a:xfrm rot="0">
            <a:off x="8652669" y="2552956"/>
            <a:ext cx="1134140" cy="801632"/>
          </a:xfrm>
          <a:prstGeom prst="rect">
            <a:avLst/>
          </a:prstGeom>
        </p:spPr>
        <p:txBody>
          <a:bodyPr anchor="t" rtlCol="false" tIns="0" lIns="0" bIns="0" rIns="0">
            <a:spAutoFit/>
          </a:bodyPr>
          <a:lstStyle/>
          <a:p>
            <a:pPr algn="ctr" marL="0" indent="0" lvl="0">
              <a:lnSpc>
                <a:spcPts val="6697"/>
              </a:lnSpc>
              <a:spcBef>
                <a:spcPct val="0"/>
              </a:spcBef>
            </a:pPr>
            <a:r>
              <a:rPr lang="en-US" sz="4784">
                <a:solidFill>
                  <a:srgbClr val="FDFDFD"/>
                </a:solidFill>
                <a:latin typeface="Montserrat"/>
                <a:ea typeface="Montserrat"/>
                <a:cs typeface="Montserrat"/>
                <a:sym typeface="Montserrat"/>
              </a:rPr>
              <a:t>01</a:t>
            </a:r>
          </a:p>
        </p:txBody>
      </p:sp>
      <p:sp>
        <p:nvSpPr>
          <p:cNvPr name="Freeform 13" id="13"/>
          <p:cNvSpPr/>
          <p:nvPr/>
        </p:nvSpPr>
        <p:spPr>
          <a:xfrm flipH="false" flipV="false" rot="0">
            <a:off x="8847121" y="4384294"/>
            <a:ext cx="1424256" cy="1424256"/>
          </a:xfrm>
          <a:custGeom>
            <a:avLst/>
            <a:gdLst/>
            <a:ahLst/>
            <a:cxnLst/>
            <a:rect r="r" b="b" t="t" l="l"/>
            <a:pathLst>
              <a:path h="1424256" w="1424256">
                <a:moveTo>
                  <a:pt x="0" y="0"/>
                </a:moveTo>
                <a:lnTo>
                  <a:pt x="1424256" y="0"/>
                </a:lnTo>
                <a:lnTo>
                  <a:pt x="1424256" y="1424256"/>
                </a:lnTo>
                <a:lnTo>
                  <a:pt x="0" y="142425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TextBox 14" id="14"/>
          <p:cNvSpPr txBox="true"/>
          <p:nvPr/>
        </p:nvSpPr>
        <p:spPr>
          <a:xfrm rot="0">
            <a:off x="10461877" y="4795608"/>
            <a:ext cx="7552293" cy="600534"/>
          </a:xfrm>
          <a:prstGeom prst="rect">
            <a:avLst/>
          </a:prstGeom>
        </p:spPr>
        <p:txBody>
          <a:bodyPr anchor="t" rtlCol="false" tIns="0" lIns="0" bIns="0" rIns="0">
            <a:spAutoFit/>
          </a:bodyPr>
          <a:lstStyle/>
          <a:p>
            <a:pPr algn="l">
              <a:lnSpc>
                <a:spcPts val="4699"/>
              </a:lnSpc>
            </a:pPr>
            <a:r>
              <a:rPr lang="en-US" b="true" sz="3356" spc="-67" strike="noStrike" u="none">
                <a:solidFill>
                  <a:srgbClr val="145DA0"/>
                </a:solidFill>
                <a:latin typeface="Poppins Bold"/>
                <a:ea typeface="Poppins Bold"/>
                <a:cs typeface="Poppins Bold"/>
                <a:sym typeface="Poppins Bold"/>
              </a:rPr>
              <a:t>Adding a maintenance department </a:t>
            </a:r>
          </a:p>
        </p:txBody>
      </p:sp>
      <p:sp>
        <p:nvSpPr>
          <p:cNvPr name="TextBox 15" id="15"/>
          <p:cNvSpPr txBox="true"/>
          <p:nvPr/>
        </p:nvSpPr>
        <p:spPr>
          <a:xfrm rot="0">
            <a:off x="8992179" y="4620029"/>
            <a:ext cx="1134140" cy="801632"/>
          </a:xfrm>
          <a:prstGeom prst="rect">
            <a:avLst/>
          </a:prstGeom>
        </p:spPr>
        <p:txBody>
          <a:bodyPr anchor="t" rtlCol="false" tIns="0" lIns="0" bIns="0" rIns="0">
            <a:spAutoFit/>
          </a:bodyPr>
          <a:lstStyle/>
          <a:p>
            <a:pPr algn="ctr" marL="0" indent="0" lvl="0">
              <a:lnSpc>
                <a:spcPts val="6697"/>
              </a:lnSpc>
              <a:spcBef>
                <a:spcPct val="0"/>
              </a:spcBef>
            </a:pPr>
            <a:r>
              <a:rPr lang="en-US" sz="4784">
                <a:solidFill>
                  <a:srgbClr val="FDFDFD"/>
                </a:solidFill>
                <a:latin typeface="Montserrat"/>
                <a:ea typeface="Montserrat"/>
                <a:cs typeface="Montserrat"/>
                <a:sym typeface="Montserrat"/>
              </a:rPr>
              <a:t>02</a:t>
            </a:r>
          </a:p>
        </p:txBody>
      </p:sp>
      <p:sp>
        <p:nvSpPr>
          <p:cNvPr name="Freeform 16" id="16"/>
          <p:cNvSpPr/>
          <p:nvPr/>
        </p:nvSpPr>
        <p:spPr>
          <a:xfrm flipH="false" flipV="false" rot="0">
            <a:off x="8589193" y="6576231"/>
            <a:ext cx="1424256" cy="1424256"/>
          </a:xfrm>
          <a:custGeom>
            <a:avLst/>
            <a:gdLst/>
            <a:ahLst/>
            <a:cxnLst/>
            <a:rect r="r" b="b" t="t" l="l"/>
            <a:pathLst>
              <a:path h="1424256" w="1424256">
                <a:moveTo>
                  <a:pt x="0" y="0"/>
                </a:moveTo>
                <a:lnTo>
                  <a:pt x="1424256" y="0"/>
                </a:lnTo>
                <a:lnTo>
                  <a:pt x="1424256" y="1424256"/>
                </a:lnTo>
                <a:lnTo>
                  <a:pt x="0" y="142425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TextBox 17" id="17"/>
          <p:cNvSpPr txBox="true"/>
          <p:nvPr/>
        </p:nvSpPr>
        <p:spPr>
          <a:xfrm rot="0">
            <a:off x="10158214" y="7017197"/>
            <a:ext cx="7742793" cy="592083"/>
          </a:xfrm>
          <a:prstGeom prst="rect">
            <a:avLst/>
          </a:prstGeom>
        </p:spPr>
        <p:txBody>
          <a:bodyPr anchor="t" rtlCol="false" tIns="0" lIns="0" bIns="0" rIns="0">
            <a:spAutoFit/>
          </a:bodyPr>
          <a:lstStyle/>
          <a:p>
            <a:pPr algn="l">
              <a:lnSpc>
                <a:spcPts val="4640"/>
              </a:lnSpc>
            </a:pPr>
            <a:r>
              <a:rPr lang="en-US" b="true" sz="3314" spc="-66">
                <a:solidFill>
                  <a:srgbClr val="145DA0"/>
                </a:solidFill>
                <a:latin typeface="Poppins Bold"/>
                <a:ea typeface="Poppins Bold"/>
                <a:cs typeface="Poppins Bold"/>
                <a:sym typeface="Poppins Bold"/>
              </a:rPr>
              <a:t>Adding</a:t>
            </a:r>
            <a:r>
              <a:rPr lang="en-US" b="true" sz="3314" spc="-66" strike="noStrike" u="none">
                <a:solidFill>
                  <a:srgbClr val="145DA0"/>
                </a:solidFill>
                <a:latin typeface="Poppins Bold"/>
                <a:ea typeface="Poppins Bold"/>
                <a:cs typeface="Poppins Bold"/>
                <a:sym typeface="Poppins Bold"/>
              </a:rPr>
              <a:t> a quality control department</a:t>
            </a:r>
          </a:p>
        </p:txBody>
      </p:sp>
      <p:sp>
        <p:nvSpPr>
          <p:cNvPr name="TextBox 18" id="18"/>
          <p:cNvSpPr txBox="true"/>
          <p:nvPr/>
        </p:nvSpPr>
        <p:spPr>
          <a:xfrm rot="0">
            <a:off x="8734251" y="6849443"/>
            <a:ext cx="1134140" cy="801632"/>
          </a:xfrm>
          <a:prstGeom prst="rect">
            <a:avLst/>
          </a:prstGeom>
        </p:spPr>
        <p:txBody>
          <a:bodyPr anchor="t" rtlCol="false" tIns="0" lIns="0" bIns="0" rIns="0">
            <a:spAutoFit/>
          </a:bodyPr>
          <a:lstStyle/>
          <a:p>
            <a:pPr algn="ctr" marL="0" indent="0" lvl="0">
              <a:lnSpc>
                <a:spcPts val="6697"/>
              </a:lnSpc>
              <a:spcBef>
                <a:spcPct val="0"/>
              </a:spcBef>
            </a:pPr>
            <a:r>
              <a:rPr lang="en-US" sz="4784">
                <a:solidFill>
                  <a:srgbClr val="FDFDFD"/>
                </a:solidFill>
                <a:latin typeface="Montserrat"/>
                <a:ea typeface="Montserrat"/>
                <a:cs typeface="Montserrat"/>
                <a:sym typeface="Montserrat"/>
              </a:rPr>
              <a:t>03</a:t>
            </a:r>
          </a:p>
        </p:txBody>
      </p:sp>
      <p:grpSp>
        <p:nvGrpSpPr>
          <p:cNvPr name="Group 19" id="19"/>
          <p:cNvGrpSpPr/>
          <p:nvPr/>
        </p:nvGrpSpPr>
        <p:grpSpPr>
          <a:xfrm rot="0">
            <a:off x="8092258" y="3167784"/>
            <a:ext cx="373607" cy="373607"/>
            <a:chOff x="0" y="0"/>
            <a:chExt cx="812800" cy="812800"/>
          </a:xfrm>
        </p:grpSpPr>
        <p:sp>
          <p:nvSpPr>
            <p:cNvPr name="Freeform 20" id="2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DFDFD"/>
            </a:solidFill>
            <a:ln w="38100" cap="sq">
              <a:solidFill>
                <a:srgbClr val="00569E"/>
              </a:solidFill>
              <a:prstDash val="solid"/>
              <a:miter/>
            </a:ln>
          </p:spPr>
        </p:sp>
        <p:sp>
          <p:nvSpPr>
            <p:cNvPr name="TextBox 21" id="21"/>
            <p:cNvSpPr txBox="true"/>
            <p:nvPr/>
          </p:nvSpPr>
          <p:spPr>
            <a:xfrm>
              <a:off x="76200" y="28575"/>
              <a:ext cx="660400" cy="708025"/>
            </a:xfrm>
            <a:prstGeom prst="rect">
              <a:avLst/>
            </a:prstGeom>
          </p:spPr>
          <p:txBody>
            <a:bodyPr anchor="ctr" rtlCol="false" tIns="0" lIns="0" bIns="0" rIns="0"/>
            <a:lstStyle/>
            <a:p>
              <a:pPr algn="ctr">
                <a:lnSpc>
                  <a:spcPts val="3640"/>
                </a:lnSpc>
              </a:pPr>
            </a:p>
          </p:txBody>
        </p:sp>
      </p:grpSp>
      <p:grpSp>
        <p:nvGrpSpPr>
          <p:cNvPr name="Group 22" id="22"/>
          <p:cNvGrpSpPr/>
          <p:nvPr/>
        </p:nvGrpSpPr>
        <p:grpSpPr>
          <a:xfrm rot="0">
            <a:off x="8286239" y="4972195"/>
            <a:ext cx="373607" cy="373607"/>
            <a:chOff x="0" y="0"/>
            <a:chExt cx="812800" cy="812800"/>
          </a:xfrm>
        </p:grpSpPr>
        <p:sp>
          <p:nvSpPr>
            <p:cNvPr name="Freeform 23" id="2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DFDFD"/>
            </a:solidFill>
            <a:ln w="38100" cap="sq">
              <a:solidFill>
                <a:srgbClr val="00569E"/>
              </a:solidFill>
              <a:prstDash val="solid"/>
              <a:miter/>
            </a:ln>
          </p:spPr>
        </p:sp>
        <p:sp>
          <p:nvSpPr>
            <p:cNvPr name="TextBox 24" id="24"/>
            <p:cNvSpPr txBox="true"/>
            <p:nvPr/>
          </p:nvSpPr>
          <p:spPr>
            <a:xfrm>
              <a:off x="76200" y="28575"/>
              <a:ext cx="660400" cy="708025"/>
            </a:xfrm>
            <a:prstGeom prst="rect">
              <a:avLst/>
            </a:prstGeom>
          </p:spPr>
          <p:txBody>
            <a:bodyPr anchor="ctr" rtlCol="false" tIns="0" lIns="0" bIns="0" rIns="0"/>
            <a:lstStyle/>
            <a:p>
              <a:pPr algn="ctr">
                <a:lnSpc>
                  <a:spcPts val="3640"/>
                </a:lnSpc>
              </a:pPr>
            </a:p>
          </p:txBody>
        </p:sp>
      </p:grpSp>
      <p:grpSp>
        <p:nvGrpSpPr>
          <p:cNvPr name="Group 25" id="25"/>
          <p:cNvGrpSpPr/>
          <p:nvPr/>
        </p:nvGrpSpPr>
        <p:grpSpPr>
          <a:xfrm rot="0">
            <a:off x="8044832" y="6925643"/>
            <a:ext cx="373607" cy="373607"/>
            <a:chOff x="0" y="0"/>
            <a:chExt cx="812800" cy="812800"/>
          </a:xfrm>
        </p:grpSpPr>
        <p:sp>
          <p:nvSpPr>
            <p:cNvPr name="Freeform 26" id="2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FDFDFD"/>
            </a:solidFill>
            <a:ln w="38100" cap="sq">
              <a:solidFill>
                <a:srgbClr val="00569E"/>
              </a:solidFill>
              <a:prstDash val="solid"/>
              <a:miter/>
            </a:ln>
          </p:spPr>
        </p:sp>
        <p:sp>
          <p:nvSpPr>
            <p:cNvPr name="TextBox 27" id="27"/>
            <p:cNvSpPr txBox="true"/>
            <p:nvPr/>
          </p:nvSpPr>
          <p:spPr>
            <a:xfrm>
              <a:off x="76200" y="28575"/>
              <a:ext cx="660400" cy="708025"/>
            </a:xfrm>
            <a:prstGeom prst="rect">
              <a:avLst/>
            </a:prstGeom>
          </p:spPr>
          <p:txBody>
            <a:bodyPr anchor="ctr" rtlCol="false" tIns="0" lIns="0" bIns="0" rIns="0"/>
            <a:lstStyle/>
            <a:p>
              <a:pPr algn="ctr">
                <a:lnSpc>
                  <a:spcPts val="3640"/>
                </a:lnSpc>
              </a:pPr>
            </a:p>
          </p:txBody>
        </p:sp>
      </p:grpSp>
      <p:grpSp>
        <p:nvGrpSpPr>
          <p:cNvPr name="Group 28" id="28"/>
          <p:cNvGrpSpPr/>
          <p:nvPr/>
        </p:nvGrpSpPr>
        <p:grpSpPr>
          <a:xfrm rot="-2795117">
            <a:off x="14059608" y="8220607"/>
            <a:ext cx="9024588" cy="9024588"/>
            <a:chOff x="0" y="0"/>
            <a:chExt cx="812800" cy="812800"/>
          </a:xfrm>
        </p:grpSpPr>
        <p:sp>
          <p:nvSpPr>
            <p:cNvPr name="Freeform 29" id="2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30" id="3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31" id="31"/>
          <p:cNvSpPr txBox="true"/>
          <p:nvPr/>
        </p:nvSpPr>
        <p:spPr>
          <a:xfrm rot="0">
            <a:off x="16480780" y="8489057"/>
            <a:ext cx="155704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30</a:t>
            </a:r>
          </a:p>
        </p:txBody>
      </p:sp>
    </p:spTree>
  </p:cSld>
  <p:clrMapOvr>
    <a:masterClrMapping/>
  </p:clrMapOvr>
</p:sld>
</file>

<file path=ppt/slides/slide31.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TextBox 2" id="2"/>
          <p:cNvSpPr txBox="true"/>
          <p:nvPr/>
        </p:nvSpPr>
        <p:spPr>
          <a:xfrm rot="0">
            <a:off x="1609132" y="1222804"/>
            <a:ext cx="7922504" cy="795018"/>
          </a:xfrm>
          <a:prstGeom prst="rect">
            <a:avLst/>
          </a:prstGeom>
        </p:spPr>
        <p:txBody>
          <a:bodyPr anchor="t" rtlCol="false" tIns="0" lIns="0" bIns="0" rIns="0">
            <a:spAutoFit/>
          </a:bodyPr>
          <a:lstStyle/>
          <a:p>
            <a:pPr algn="l" marL="0" indent="0" lvl="0">
              <a:lnSpc>
                <a:spcPts val="6580"/>
              </a:lnSpc>
              <a:spcBef>
                <a:spcPct val="0"/>
              </a:spcBef>
            </a:pPr>
            <a:r>
              <a:rPr lang="en-US" b="true" sz="4700">
                <a:solidFill>
                  <a:srgbClr val="01237D"/>
                </a:solidFill>
                <a:latin typeface="Montserrat Bold"/>
                <a:ea typeface="Montserrat Bold"/>
                <a:cs typeface="Montserrat Bold"/>
                <a:sym typeface="Montserrat Bold"/>
              </a:rPr>
              <a:t>Brainstorming </a:t>
            </a:r>
          </a:p>
        </p:txBody>
      </p:sp>
      <p:grpSp>
        <p:nvGrpSpPr>
          <p:cNvPr name="Group 3" id="3"/>
          <p:cNvGrpSpPr/>
          <p:nvPr/>
        </p:nvGrpSpPr>
        <p:grpSpPr>
          <a:xfrm rot="0">
            <a:off x="-1595820" y="-1782102"/>
            <a:ext cx="3564204" cy="3564204"/>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051D40">
                  <a:alpha val="15686"/>
                </a:srgbClr>
              </a:solidFill>
              <a:prstDash val="solid"/>
              <a:miter/>
            </a:ln>
          </p:spPr>
        </p:sp>
        <p:sp>
          <p:nvSpPr>
            <p:cNvPr name="TextBox 5" id="5"/>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6" id="6"/>
          <p:cNvGrpSpPr/>
          <p:nvPr/>
        </p:nvGrpSpPr>
        <p:grpSpPr>
          <a:xfrm rot="0">
            <a:off x="14700679" y="7074186"/>
            <a:ext cx="5946973" cy="5946973"/>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1439683" y="8796505"/>
            <a:ext cx="11402164" cy="711357"/>
          </a:xfrm>
          <a:custGeom>
            <a:avLst/>
            <a:gdLst/>
            <a:ahLst/>
            <a:cxnLst/>
            <a:rect r="r" b="b" t="t" l="l"/>
            <a:pathLst>
              <a:path h="711357" w="11402164">
                <a:moveTo>
                  <a:pt x="0" y="0"/>
                </a:moveTo>
                <a:lnTo>
                  <a:pt x="11402164" y="0"/>
                </a:lnTo>
                <a:lnTo>
                  <a:pt x="11402164" y="711357"/>
                </a:lnTo>
                <a:lnTo>
                  <a:pt x="0" y="711357"/>
                </a:lnTo>
                <a:lnTo>
                  <a:pt x="0" y="0"/>
                </a:lnTo>
                <a:close/>
              </a:path>
            </a:pathLst>
          </a:custGeom>
          <a:blipFill>
            <a:blip r:embed="rId2"/>
            <a:stretch>
              <a:fillRect l="0" t="-216567" r="0" b="0"/>
            </a:stretch>
          </a:blipFill>
        </p:spPr>
      </p:sp>
      <p:sp>
        <p:nvSpPr>
          <p:cNvPr name="Freeform 10" id="10"/>
          <p:cNvSpPr/>
          <p:nvPr/>
        </p:nvSpPr>
        <p:spPr>
          <a:xfrm flipH="false" flipV="false" rot="0">
            <a:off x="11584384" y="1782102"/>
            <a:ext cx="6703616" cy="6578992"/>
          </a:xfrm>
          <a:custGeom>
            <a:avLst/>
            <a:gdLst/>
            <a:ahLst/>
            <a:cxnLst/>
            <a:rect r="r" b="b" t="t" l="l"/>
            <a:pathLst>
              <a:path h="6578992" w="6703616">
                <a:moveTo>
                  <a:pt x="0" y="0"/>
                </a:moveTo>
                <a:lnTo>
                  <a:pt x="6703616" y="0"/>
                </a:lnTo>
                <a:lnTo>
                  <a:pt x="6703616" y="6578992"/>
                </a:lnTo>
                <a:lnTo>
                  <a:pt x="0" y="6578992"/>
                </a:lnTo>
                <a:lnTo>
                  <a:pt x="0" y="0"/>
                </a:lnTo>
                <a:close/>
              </a:path>
            </a:pathLst>
          </a:custGeom>
          <a:blipFill>
            <a:blip r:embed="rId3"/>
            <a:stretch>
              <a:fillRect l="0" t="0" r="0" b="-8948"/>
            </a:stretch>
          </a:blipFill>
        </p:spPr>
      </p:sp>
      <p:sp>
        <p:nvSpPr>
          <p:cNvPr name="TextBox 11" id="11"/>
          <p:cNvSpPr txBox="true"/>
          <p:nvPr/>
        </p:nvSpPr>
        <p:spPr>
          <a:xfrm rot="0">
            <a:off x="1439683" y="2392682"/>
            <a:ext cx="9871582" cy="5575148"/>
          </a:xfrm>
          <a:prstGeom prst="rect">
            <a:avLst/>
          </a:prstGeom>
        </p:spPr>
        <p:txBody>
          <a:bodyPr anchor="t" rtlCol="false" tIns="0" lIns="0" bIns="0" rIns="0">
            <a:spAutoFit/>
          </a:bodyPr>
          <a:lstStyle/>
          <a:p>
            <a:pPr algn="l" marL="0" indent="0" lvl="0">
              <a:lnSpc>
                <a:spcPts val="2983"/>
              </a:lnSpc>
              <a:spcBef>
                <a:spcPct val="0"/>
              </a:spcBef>
            </a:pPr>
            <a:r>
              <a:rPr lang="en-US" sz="2130" spc="-42" strike="noStrike" u="none">
                <a:solidFill>
                  <a:srgbClr val="051D40"/>
                </a:solidFill>
                <a:latin typeface="Poppins"/>
                <a:ea typeface="Poppins"/>
                <a:cs typeface="Poppins"/>
                <a:sym typeface="Poppins"/>
              </a:rPr>
              <a:t>we applied brainstorming as a structured method to generate ideas and practical solutions to key operational problems. Brainstorming allowed our team to think creatively, which encouraged a wide range of suggestions from different perspectives.</a:t>
            </a:r>
          </a:p>
          <a:p>
            <a:pPr algn="l" marL="0" indent="0" lvl="0">
              <a:lnSpc>
                <a:spcPts val="2983"/>
              </a:lnSpc>
              <a:spcBef>
                <a:spcPct val="0"/>
              </a:spcBef>
            </a:pPr>
          </a:p>
          <a:p>
            <a:pPr algn="l" marL="0" indent="0" lvl="0">
              <a:lnSpc>
                <a:spcPts val="2983"/>
              </a:lnSpc>
              <a:spcBef>
                <a:spcPct val="0"/>
              </a:spcBef>
            </a:pPr>
            <a:r>
              <a:rPr lang="en-US" sz="2130" spc="-42" strike="noStrike" u="none">
                <a:solidFill>
                  <a:srgbClr val="051D40"/>
                </a:solidFill>
                <a:latin typeface="Poppins"/>
                <a:ea typeface="Poppins"/>
                <a:cs typeface="Poppins"/>
                <a:sym typeface="Poppins"/>
              </a:rPr>
              <a:t>Through this method, we focused on addressing three major types of waste in the salt packaging process:</a:t>
            </a:r>
          </a:p>
          <a:p>
            <a:pPr algn="l" marL="460079" indent="-230040" lvl="1">
              <a:lnSpc>
                <a:spcPts val="2983"/>
              </a:lnSpc>
              <a:buFont typeface="Arial"/>
              <a:buChar char="•"/>
            </a:pPr>
            <a:r>
              <a:rPr lang="en-US" sz="2130" spc="-42" strike="noStrike" u="none">
                <a:solidFill>
                  <a:srgbClr val="051D40"/>
                </a:solidFill>
                <a:latin typeface="Poppins"/>
                <a:ea typeface="Poppins"/>
                <a:cs typeface="Poppins"/>
                <a:sym typeface="Poppins"/>
              </a:rPr>
              <a:t>Defects </a:t>
            </a:r>
          </a:p>
          <a:p>
            <a:pPr algn="l" marL="460079" indent="-230040" lvl="1">
              <a:lnSpc>
                <a:spcPts val="2983"/>
              </a:lnSpc>
              <a:buFont typeface="Arial"/>
              <a:buChar char="•"/>
            </a:pPr>
            <a:r>
              <a:rPr lang="en-US" sz="2130" spc="-42" strike="noStrike" u="none">
                <a:solidFill>
                  <a:srgbClr val="051D40"/>
                </a:solidFill>
                <a:latin typeface="Poppins"/>
                <a:ea typeface="Poppins"/>
                <a:cs typeface="Poppins"/>
                <a:sym typeface="Poppins"/>
              </a:rPr>
              <a:t>Waiting </a:t>
            </a:r>
          </a:p>
          <a:p>
            <a:pPr algn="l" marL="460079" indent="-230040" lvl="1">
              <a:lnSpc>
                <a:spcPts val="2983"/>
              </a:lnSpc>
              <a:buFont typeface="Arial"/>
              <a:buChar char="•"/>
            </a:pPr>
            <a:r>
              <a:rPr lang="en-US" sz="2130" spc="-42" strike="noStrike" u="none">
                <a:solidFill>
                  <a:srgbClr val="051D40"/>
                </a:solidFill>
                <a:latin typeface="Poppins"/>
                <a:ea typeface="Poppins"/>
                <a:cs typeface="Poppins"/>
                <a:sym typeface="Poppins"/>
              </a:rPr>
              <a:t>Transportation </a:t>
            </a:r>
          </a:p>
          <a:p>
            <a:pPr algn="l">
              <a:lnSpc>
                <a:spcPts val="2983"/>
              </a:lnSpc>
            </a:pPr>
          </a:p>
          <a:p>
            <a:pPr algn="l">
              <a:lnSpc>
                <a:spcPts val="2983"/>
              </a:lnSpc>
            </a:pPr>
            <a:r>
              <a:rPr lang="en-US" sz="2130" spc="-42" strike="noStrike" u="none">
                <a:solidFill>
                  <a:srgbClr val="051D40"/>
                </a:solidFill>
                <a:latin typeface="Poppins"/>
                <a:ea typeface="Poppins"/>
                <a:cs typeface="Poppins"/>
                <a:sym typeface="Poppins"/>
              </a:rPr>
              <a:t>To tackle these issues, brainstorming sessions were conducted with workers and supervisors, allowing us to gather insights based on their direct experience. These sessions led to practical, low-cost improvement ideas that were quickly implemented.</a:t>
            </a:r>
          </a:p>
        </p:txBody>
      </p:sp>
      <p:grpSp>
        <p:nvGrpSpPr>
          <p:cNvPr name="Group 12" id="12"/>
          <p:cNvGrpSpPr/>
          <p:nvPr/>
        </p:nvGrpSpPr>
        <p:grpSpPr>
          <a:xfrm rot="-2795117">
            <a:off x="14059608" y="8220607"/>
            <a:ext cx="9024588" cy="9024588"/>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14" id="1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15" id="15"/>
          <p:cNvSpPr txBox="true"/>
          <p:nvPr/>
        </p:nvSpPr>
        <p:spPr>
          <a:xfrm rot="0">
            <a:off x="16671875" y="8489057"/>
            <a:ext cx="1174849"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31</a:t>
            </a:r>
          </a:p>
        </p:txBody>
      </p:sp>
    </p:spTree>
  </p:cSld>
  <p:clrMapOvr>
    <a:masterClrMapping/>
  </p:clrMapOvr>
</p:sld>
</file>

<file path=ppt/slides/slide32.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TextBox 2" id="2"/>
          <p:cNvSpPr txBox="true"/>
          <p:nvPr/>
        </p:nvSpPr>
        <p:spPr>
          <a:xfrm rot="0">
            <a:off x="1439683" y="1472312"/>
            <a:ext cx="8607033" cy="795018"/>
          </a:xfrm>
          <a:prstGeom prst="rect">
            <a:avLst/>
          </a:prstGeom>
        </p:spPr>
        <p:txBody>
          <a:bodyPr anchor="t" rtlCol="false" tIns="0" lIns="0" bIns="0" rIns="0">
            <a:spAutoFit/>
          </a:bodyPr>
          <a:lstStyle/>
          <a:p>
            <a:pPr algn="l" marL="0" indent="0" lvl="0">
              <a:lnSpc>
                <a:spcPts val="6580"/>
              </a:lnSpc>
              <a:spcBef>
                <a:spcPct val="0"/>
              </a:spcBef>
            </a:pPr>
            <a:r>
              <a:rPr lang="en-US" b="true" sz="4700">
                <a:solidFill>
                  <a:srgbClr val="01237D"/>
                </a:solidFill>
                <a:latin typeface="Montserrat Bold"/>
                <a:ea typeface="Montserrat Bold"/>
                <a:cs typeface="Montserrat Bold"/>
                <a:sym typeface="Montserrat Bold"/>
              </a:rPr>
              <a:t>Maintenance Department </a:t>
            </a:r>
          </a:p>
        </p:txBody>
      </p:sp>
      <p:grpSp>
        <p:nvGrpSpPr>
          <p:cNvPr name="Group 3" id="3"/>
          <p:cNvGrpSpPr/>
          <p:nvPr/>
        </p:nvGrpSpPr>
        <p:grpSpPr>
          <a:xfrm rot="0">
            <a:off x="-1595820" y="-1782102"/>
            <a:ext cx="3564204" cy="3564204"/>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051D40">
                  <a:alpha val="15686"/>
                </a:srgbClr>
              </a:solidFill>
              <a:prstDash val="solid"/>
              <a:miter/>
            </a:ln>
          </p:spPr>
        </p:sp>
        <p:sp>
          <p:nvSpPr>
            <p:cNvPr name="TextBox 5" id="5"/>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6" id="6"/>
          <p:cNvGrpSpPr/>
          <p:nvPr/>
        </p:nvGrpSpPr>
        <p:grpSpPr>
          <a:xfrm rot="0">
            <a:off x="14700679" y="7074186"/>
            <a:ext cx="5946973" cy="5946973"/>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1439683" y="9258300"/>
            <a:ext cx="11402164" cy="711357"/>
          </a:xfrm>
          <a:custGeom>
            <a:avLst/>
            <a:gdLst/>
            <a:ahLst/>
            <a:cxnLst/>
            <a:rect r="r" b="b" t="t" l="l"/>
            <a:pathLst>
              <a:path h="711357" w="11402164">
                <a:moveTo>
                  <a:pt x="0" y="0"/>
                </a:moveTo>
                <a:lnTo>
                  <a:pt x="11402164" y="0"/>
                </a:lnTo>
                <a:lnTo>
                  <a:pt x="11402164" y="711357"/>
                </a:lnTo>
                <a:lnTo>
                  <a:pt x="0" y="711357"/>
                </a:lnTo>
                <a:lnTo>
                  <a:pt x="0" y="0"/>
                </a:lnTo>
                <a:close/>
              </a:path>
            </a:pathLst>
          </a:custGeom>
          <a:blipFill>
            <a:blip r:embed="rId2"/>
            <a:stretch>
              <a:fillRect l="0" t="-216567" r="0" b="0"/>
            </a:stretch>
          </a:blipFill>
        </p:spPr>
      </p:sp>
      <p:sp>
        <p:nvSpPr>
          <p:cNvPr name="TextBox 10" id="10"/>
          <p:cNvSpPr txBox="true"/>
          <p:nvPr/>
        </p:nvSpPr>
        <p:spPr>
          <a:xfrm rot="0">
            <a:off x="1439683" y="2697702"/>
            <a:ext cx="9871582" cy="5568798"/>
          </a:xfrm>
          <a:prstGeom prst="rect">
            <a:avLst/>
          </a:prstGeom>
        </p:spPr>
        <p:txBody>
          <a:bodyPr anchor="t" rtlCol="false" tIns="0" lIns="0" bIns="0" rIns="0">
            <a:spAutoFit/>
          </a:bodyPr>
          <a:lstStyle/>
          <a:p>
            <a:pPr algn="l">
              <a:lnSpc>
                <a:spcPts val="3403"/>
              </a:lnSpc>
            </a:pPr>
            <a:r>
              <a:rPr lang="en-US" sz="2430" spc="-48">
                <a:solidFill>
                  <a:srgbClr val="051D40"/>
                </a:solidFill>
                <a:latin typeface="Poppins"/>
                <a:ea typeface="Poppins"/>
                <a:cs typeface="Poppins"/>
                <a:sym typeface="Poppins"/>
              </a:rPr>
              <a:t>One of the critical issues identified was the frequent and unpredictable machine breakdowns. This was mainly due to the absence of a preventive maintenance plan and a structured maintenance department. </a:t>
            </a:r>
          </a:p>
          <a:p>
            <a:pPr algn="l">
              <a:lnSpc>
                <a:spcPts val="3403"/>
              </a:lnSpc>
            </a:pPr>
          </a:p>
          <a:p>
            <a:pPr algn="l">
              <a:lnSpc>
                <a:spcPts val="3403"/>
              </a:lnSpc>
            </a:pPr>
            <a:r>
              <a:rPr lang="en-US" sz="2430" spc="-48">
                <a:solidFill>
                  <a:srgbClr val="051D40"/>
                </a:solidFill>
                <a:latin typeface="Poppins"/>
                <a:ea typeface="Poppins"/>
                <a:cs typeface="Poppins"/>
                <a:sym typeface="Poppins"/>
              </a:rPr>
              <a:t>🧩 </a:t>
            </a:r>
            <a:r>
              <a:rPr lang="en-US" sz="2430" spc="-48">
                <a:solidFill>
                  <a:srgbClr val="051D40"/>
                </a:solidFill>
                <a:latin typeface="Poppins"/>
                <a:ea typeface="Poppins"/>
                <a:cs typeface="Poppins"/>
                <a:sym typeface="Poppins"/>
              </a:rPr>
              <a:t>Proposed Maintenance Strategy</a:t>
            </a:r>
          </a:p>
          <a:p>
            <a:pPr algn="l" marL="524848" indent="-262424" lvl="1">
              <a:lnSpc>
                <a:spcPts val="3403"/>
              </a:lnSpc>
              <a:buAutoNum type="arabicPeriod" startAt="1"/>
            </a:pPr>
            <a:r>
              <a:rPr lang="en-US" sz="2430" spc="-48">
                <a:solidFill>
                  <a:srgbClr val="051D40"/>
                </a:solidFill>
                <a:latin typeface="Poppins"/>
                <a:ea typeface="Poppins"/>
                <a:cs typeface="Poppins"/>
                <a:sym typeface="Poppins"/>
              </a:rPr>
              <a:t>Corrective Maintenance: Data will be recorded to support future improvements.</a:t>
            </a:r>
          </a:p>
          <a:p>
            <a:pPr algn="l" marL="524848" indent="-262424" lvl="1">
              <a:lnSpc>
                <a:spcPts val="3403"/>
              </a:lnSpc>
              <a:buAutoNum type="arabicPeriod" startAt="1"/>
            </a:pPr>
            <a:r>
              <a:rPr lang="en-US" sz="2430" spc="-48">
                <a:solidFill>
                  <a:srgbClr val="051D40"/>
                </a:solidFill>
                <a:latin typeface="Poppins"/>
                <a:ea typeface="Poppins"/>
                <a:cs typeface="Poppins"/>
                <a:sym typeface="Poppins"/>
              </a:rPr>
              <a:t>Preventive Maintenance: Performed on a regular schedule, Helps build structure even without full operational data.</a:t>
            </a:r>
          </a:p>
          <a:p>
            <a:pPr algn="l" marL="524848" indent="-262424" lvl="1">
              <a:lnSpc>
                <a:spcPts val="3403"/>
              </a:lnSpc>
              <a:buAutoNum type="arabicPeriod" startAt="1"/>
            </a:pPr>
            <a:r>
              <a:rPr lang="en-US" sz="2430" spc="-48">
                <a:solidFill>
                  <a:srgbClr val="051D40"/>
                </a:solidFill>
                <a:latin typeface="Poppins"/>
                <a:ea typeface="Poppins"/>
                <a:cs typeface="Poppins"/>
                <a:sym typeface="Poppins"/>
              </a:rPr>
              <a:t>Opportunity Maintenance: Conducted during planned or unplanned production stops.</a:t>
            </a:r>
          </a:p>
          <a:p>
            <a:pPr algn="l">
              <a:lnSpc>
                <a:spcPts val="3263"/>
              </a:lnSpc>
            </a:pPr>
          </a:p>
        </p:txBody>
      </p:sp>
      <p:sp>
        <p:nvSpPr>
          <p:cNvPr name="Freeform 11" id="11"/>
          <p:cNvSpPr/>
          <p:nvPr/>
        </p:nvSpPr>
        <p:spPr>
          <a:xfrm flipH="false" flipV="false" rot="0">
            <a:off x="11901618" y="2312430"/>
            <a:ext cx="6231196" cy="6076625"/>
          </a:xfrm>
          <a:custGeom>
            <a:avLst/>
            <a:gdLst/>
            <a:ahLst/>
            <a:cxnLst/>
            <a:rect r="r" b="b" t="t" l="l"/>
            <a:pathLst>
              <a:path h="6076625" w="6231196">
                <a:moveTo>
                  <a:pt x="0" y="0"/>
                </a:moveTo>
                <a:lnTo>
                  <a:pt x="6231197" y="0"/>
                </a:lnTo>
                <a:lnTo>
                  <a:pt x="6231197" y="6076625"/>
                </a:lnTo>
                <a:lnTo>
                  <a:pt x="0" y="6076625"/>
                </a:lnTo>
                <a:lnTo>
                  <a:pt x="0" y="0"/>
                </a:lnTo>
                <a:close/>
              </a:path>
            </a:pathLst>
          </a:custGeom>
          <a:blipFill>
            <a:blip r:embed="rId3"/>
            <a:stretch>
              <a:fillRect l="0" t="0" r="0" b="-2543"/>
            </a:stretch>
          </a:blipFill>
        </p:spPr>
      </p:sp>
      <p:grpSp>
        <p:nvGrpSpPr>
          <p:cNvPr name="Group 12" id="12"/>
          <p:cNvGrpSpPr/>
          <p:nvPr/>
        </p:nvGrpSpPr>
        <p:grpSpPr>
          <a:xfrm rot="-2795117">
            <a:off x="14059608" y="8220607"/>
            <a:ext cx="9024588" cy="9024588"/>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14" id="1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15" id="15"/>
          <p:cNvSpPr txBox="true"/>
          <p:nvPr/>
        </p:nvSpPr>
        <p:spPr>
          <a:xfrm rot="0">
            <a:off x="16543660" y="8489057"/>
            <a:ext cx="143128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32</a:t>
            </a:r>
          </a:p>
        </p:txBody>
      </p:sp>
    </p:spTree>
  </p:cSld>
  <p:clrMapOvr>
    <a:masterClrMapping/>
  </p:clrMapOvr>
</p:sld>
</file>

<file path=ppt/slides/slide33.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TextBox 2" id="2"/>
          <p:cNvSpPr txBox="true"/>
          <p:nvPr/>
        </p:nvSpPr>
        <p:spPr>
          <a:xfrm rot="0">
            <a:off x="1439683" y="1633954"/>
            <a:ext cx="9121798" cy="795018"/>
          </a:xfrm>
          <a:prstGeom prst="rect">
            <a:avLst/>
          </a:prstGeom>
        </p:spPr>
        <p:txBody>
          <a:bodyPr anchor="t" rtlCol="false" tIns="0" lIns="0" bIns="0" rIns="0">
            <a:spAutoFit/>
          </a:bodyPr>
          <a:lstStyle/>
          <a:p>
            <a:pPr algn="l" marL="0" indent="0" lvl="0">
              <a:lnSpc>
                <a:spcPts val="6580"/>
              </a:lnSpc>
              <a:spcBef>
                <a:spcPct val="0"/>
              </a:spcBef>
            </a:pPr>
            <a:r>
              <a:rPr lang="en-US" b="true" sz="4700">
                <a:solidFill>
                  <a:srgbClr val="01237D"/>
                </a:solidFill>
                <a:latin typeface="Montserrat Bold"/>
                <a:ea typeface="Montserrat Bold"/>
                <a:cs typeface="Montserrat Bold"/>
                <a:sym typeface="Montserrat Bold"/>
              </a:rPr>
              <a:t>Quality Control Department</a:t>
            </a:r>
          </a:p>
        </p:txBody>
      </p:sp>
      <p:grpSp>
        <p:nvGrpSpPr>
          <p:cNvPr name="Group 3" id="3"/>
          <p:cNvGrpSpPr/>
          <p:nvPr/>
        </p:nvGrpSpPr>
        <p:grpSpPr>
          <a:xfrm rot="0">
            <a:off x="-1595820" y="-1782102"/>
            <a:ext cx="3564204" cy="3564204"/>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051D40">
                  <a:alpha val="15686"/>
                </a:srgbClr>
              </a:solidFill>
              <a:prstDash val="solid"/>
              <a:miter/>
            </a:ln>
          </p:spPr>
        </p:sp>
        <p:sp>
          <p:nvSpPr>
            <p:cNvPr name="TextBox 5" id="5"/>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6" id="6"/>
          <p:cNvGrpSpPr/>
          <p:nvPr/>
        </p:nvGrpSpPr>
        <p:grpSpPr>
          <a:xfrm rot="0">
            <a:off x="14700679" y="7074186"/>
            <a:ext cx="5946973" cy="5946973"/>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1439683" y="9691994"/>
            <a:ext cx="11402164" cy="711357"/>
          </a:xfrm>
          <a:custGeom>
            <a:avLst/>
            <a:gdLst/>
            <a:ahLst/>
            <a:cxnLst/>
            <a:rect r="r" b="b" t="t" l="l"/>
            <a:pathLst>
              <a:path h="711357" w="11402164">
                <a:moveTo>
                  <a:pt x="0" y="0"/>
                </a:moveTo>
                <a:lnTo>
                  <a:pt x="11402164" y="0"/>
                </a:lnTo>
                <a:lnTo>
                  <a:pt x="11402164" y="711357"/>
                </a:lnTo>
                <a:lnTo>
                  <a:pt x="0" y="711357"/>
                </a:lnTo>
                <a:lnTo>
                  <a:pt x="0" y="0"/>
                </a:lnTo>
                <a:close/>
              </a:path>
            </a:pathLst>
          </a:custGeom>
          <a:blipFill>
            <a:blip r:embed="rId2"/>
            <a:stretch>
              <a:fillRect l="0" t="-216567" r="0" b="0"/>
            </a:stretch>
          </a:blipFill>
        </p:spPr>
      </p:sp>
      <p:sp>
        <p:nvSpPr>
          <p:cNvPr name="Freeform 10" id="10"/>
          <p:cNvSpPr/>
          <p:nvPr/>
        </p:nvSpPr>
        <p:spPr>
          <a:xfrm flipH="false" flipV="false" rot="0">
            <a:off x="11910332" y="2561002"/>
            <a:ext cx="6377668" cy="5620851"/>
          </a:xfrm>
          <a:custGeom>
            <a:avLst/>
            <a:gdLst/>
            <a:ahLst/>
            <a:cxnLst/>
            <a:rect r="r" b="b" t="t" l="l"/>
            <a:pathLst>
              <a:path h="5620851" w="6377668">
                <a:moveTo>
                  <a:pt x="0" y="0"/>
                </a:moveTo>
                <a:lnTo>
                  <a:pt x="6377668" y="0"/>
                </a:lnTo>
                <a:lnTo>
                  <a:pt x="6377668" y="5620851"/>
                </a:lnTo>
                <a:lnTo>
                  <a:pt x="0" y="5620851"/>
                </a:lnTo>
                <a:lnTo>
                  <a:pt x="0" y="0"/>
                </a:lnTo>
                <a:close/>
              </a:path>
            </a:pathLst>
          </a:custGeom>
          <a:blipFill>
            <a:blip r:embed="rId3"/>
            <a:stretch>
              <a:fillRect l="0" t="0" r="0" b="0"/>
            </a:stretch>
          </a:blipFill>
        </p:spPr>
      </p:sp>
      <p:sp>
        <p:nvSpPr>
          <p:cNvPr name="TextBox 11" id="11"/>
          <p:cNvSpPr txBox="true"/>
          <p:nvPr/>
        </p:nvSpPr>
        <p:spPr>
          <a:xfrm rot="0">
            <a:off x="1439683" y="3010162"/>
            <a:ext cx="9871582" cy="5001743"/>
          </a:xfrm>
          <a:prstGeom prst="rect">
            <a:avLst/>
          </a:prstGeom>
        </p:spPr>
        <p:txBody>
          <a:bodyPr anchor="t" rtlCol="false" tIns="0" lIns="0" bIns="0" rIns="0">
            <a:spAutoFit/>
          </a:bodyPr>
          <a:lstStyle/>
          <a:p>
            <a:pPr algn="l">
              <a:lnSpc>
                <a:spcPts val="3683"/>
              </a:lnSpc>
            </a:pPr>
            <a:r>
              <a:rPr lang="en-US" sz="2630" spc="-52">
                <a:solidFill>
                  <a:srgbClr val="051D40"/>
                </a:solidFill>
                <a:latin typeface="Poppins"/>
                <a:ea typeface="Poppins"/>
                <a:cs typeface="Poppins"/>
                <a:sym typeface="Poppins"/>
              </a:rPr>
              <a:t>A quality policy and strategy are developed to monitor production and ensure standards are applied at all stages, with coordination between all departments to achieve quality compliance. </a:t>
            </a:r>
          </a:p>
          <a:p>
            <a:pPr algn="l">
              <a:lnSpc>
                <a:spcPts val="3543"/>
              </a:lnSpc>
            </a:pPr>
            <a:r>
              <a:rPr lang="en-US" sz="2530" spc="-50">
                <a:solidFill>
                  <a:srgbClr val="051D40"/>
                </a:solidFill>
                <a:latin typeface="Poppins"/>
                <a:ea typeface="Poppins"/>
                <a:cs typeface="Poppins"/>
                <a:sym typeface="Poppins"/>
              </a:rPr>
              <a:t>Objectives:</a:t>
            </a:r>
          </a:p>
          <a:p>
            <a:pPr algn="l">
              <a:lnSpc>
                <a:spcPts val="3543"/>
              </a:lnSpc>
            </a:pPr>
            <a:r>
              <a:rPr lang="en-US" sz="2530" spc="-50">
                <a:solidFill>
                  <a:srgbClr val="051D40"/>
                </a:solidFill>
                <a:latin typeface="Poppins"/>
                <a:ea typeface="Poppins"/>
                <a:cs typeface="Poppins"/>
                <a:sym typeface="Poppins"/>
              </a:rPr>
              <a:t>🔹 Reduce waste from defective products</a:t>
            </a:r>
          </a:p>
          <a:p>
            <a:pPr algn="l">
              <a:lnSpc>
                <a:spcPts val="3543"/>
              </a:lnSpc>
            </a:pPr>
            <a:r>
              <a:rPr lang="en-US" sz="2530" spc="-50">
                <a:solidFill>
                  <a:srgbClr val="051D40"/>
                </a:solidFill>
                <a:latin typeface="Poppins"/>
                <a:ea typeface="Poppins"/>
                <a:cs typeface="Poppins"/>
                <a:sym typeface="Poppins"/>
              </a:rPr>
              <a:t>🔹 Improve customer satisfaction</a:t>
            </a:r>
          </a:p>
          <a:p>
            <a:pPr algn="l">
              <a:lnSpc>
                <a:spcPts val="3543"/>
              </a:lnSpc>
            </a:pPr>
            <a:r>
              <a:rPr lang="en-US" sz="2530" spc="-50">
                <a:solidFill>
                  <a:srgbClr val="051D40"/>
                </a:solidFill>
                <a:latin typeface="Poppins"/>
                <a:ea typeface="Poppins"/>
                <a:cs typeface="Poppins"/>
                <a:sym typeface="Poppins"/>
              </a:rPr>
              <a:t>🔹 Comply with local &amp; international standards</a:t>
            </a:r>
          </a:p>
          <a:p>
            <a:pPr algn="l">
              <a:lnSpc>
                <a:spcPts val="3543"/>
              </a:lnSpc>
            </a:pPr>
            <a:r>
              <a:rPr lang="en-US" sz="2530" spc="-50">
                <a:solidFill>
                  <a:srgbClr val="051D40"/>
                </a:solidFill>
                <a:latin typeface="Poppins"/>
                <a:ea typeface="Poppins"/>
                <a:cs typeface="Poppins"/>
                <a:sym typeface="Poppins"/>
              </a:rPr>
              <a:t>Analytical tools such as the Pareto chart, the Ishikawa diagram, and the SPC are used to analyze data and identify opportunities for improvement.</a:t>
            </a:r>
          </a:p>
        </p:txBody>
      </p:sp>
      <p:grpSp>
        <p:nvGrpSpPr>
          <p:cNvPr name="Group 12" id="12"/>
          <p:cNvGrpSpPr/>
          <p:nvPr/>
        </p:nvGrpSpPr>
        <p:grpSpPr>
          <a:xfrm rot="-2795117">
            <a:off x="14059608" y="8220607"/>
            <a:ext cx="9024588" cy="9024588"/>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14" id="1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15" id="15"/>
          <p:cNvSpPr txBox="true"/>
          <p:nvPr/>
        </p:nvSpPr>
        <p:spPr>
          <a:xfrm rot="0">
            <a:off x="16546190" y="8489057"/>
            <a:ext cx="142622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33</a:t>
            </a:r>
          </a:p>
        </p:txBody>
      </p:sp>
    </p:spTree>
  </p:cSld>
  <p:clrMapOvr>
    <a:masterClrMapping/>
  </p:clrMapOvr>
</p:sld>
</file>

<file path=ppt/slides/slide34.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TextBox 2" id="2"/>
          <p:cNvSpPr txBox="true"/>
          <p:nvPr/>
        </p:nvSpPr>
        <p:spPr>
          <a:xfrm rot="0">
            <a:off x="1609132" y="1222804"/>
            <a:ext cx="9512311" cy="795018"/>
          </a:xfrm>
          <a:prstGeom prst="rect">
            <a:avLst/>
          </a:prstGeom>
        </p:spPr>
        <p:txBody>
          <a:bodyPr anchor="t" rtlCol="false" tIns="0" lIns="0" bIns="0" rIns="0">
            <a:spAutoFit/>
          </a:bodyPr>
          <a:lstStyle/>
          <a:p>
            <a:pPr algn="l" marL="0" indent="0" lvl="0">
              <a:lnSpc>
                <a:spcPts val="6580"/>
              </a:lnSpc>
              <a:spcBef>
                <a:spcPct val="0"/>
              </a:spcBef>
            </a:pPr>
            <a:r>
              <a:rPr lang="en-US" b="true" sz="4700">
                <a:solidFill>
                  <a:srgbClr val="01237D"/>
                </a:solidFill>
                <a:latin typeface="Montserrat Bold"/>
                <a:ea typeface="Montserrat Bold"/>
                <a:cs typeface="Montserrat Bold"/>
                <a:sym typeface="Montserrat Bold"/>
              </a:rPr>
              <a:t>Practical Solutions suggested</a:t>
            </a:r>
          </a:p>
        </p:txBody>
      </p:sp>
      <p:grpSp>
        <p:nvGrpSpPr>
          <p:cNvPr name="Group 3" id="3"/>
          <p:cNvGrpSpPr/>
          <p:nvPr/>
        </p:nvGrpSpPr>
        <p:grpSpPr>
          <a:xfrm rot="0">
            <a:off x="-1595820" y="-1782102"/>
            <a:ext cx="3564204" cy="3564204"/>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051D40">
                  <a:alpha val="15686"/>
                </a:srgbClr>
              </a:solidFill>
              <a:prstDash val="solid"/>
              <a:miter/>
            </a:ln>
          </p:spPr>
        </p:sp>
        <p:sp>
          <p:nvSpPr>
            <p:cNvPr name="TextBox 5" id="5"/>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6" id="6"/>
          <p:cNvGrpSpPr/>
          <p:nvPr/>
        </p:nvGrpSpPr>
        <p:grpSpPr>
          <a:xfrm rot="0">
            <a:off x="14700679" y="7074186"/>
            <a:ext cx="5946973" cy="5946973"/>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1439683" y="9691994"/>
            <a:ext cx="11402164" cy="711357"/>
          </a:xfrm>
          <a:custGeom>
            <a:avLst/>
            <a:gdLst/>
            <a:ahLst/>
            <a:cxnLst/>
            <a:rect r="r" b="b" t="t" l="l"/>
            <a:pathLst>
              <a:path h="711357" w="11402164">
                <a:moveTo>
                  <a:pt x="0" y="0"/>
                </a:moveTo>
                <a:lnTo>
                  <a:pt x="11402164" y="0"/>
                </a:lnTo>
                <a:lnTo>
                  <a:pt x="11402164" y="711357"/>
                </a:lnTo>
                <a:lnTo>
                  <a:pt x="0" y="711357"/>
                </a:lnTo>
                <a:lnTo>
                  <a:pt x="0" y="0"/>
                </a:lnTo>
                <a:close/>
              </a:path>
            </a:pathLst>
          </a:custGeom>
          <a:blipFill>
            <a:blip r:embed="rId2"/>
            <a:stretch>
              <a:fillRect l="0" t="-216567" r="0" b="0"/>
            </a:stretch>
          </a:blipFill>
        </p:spPr>
      </p:sp>
      <p:sp>
        <p:nvSpPr>
          <p:cNvPr name="Freeform 10" id="10"/>
          <p:cNvSpPr/>
          <p:nvPr/>
        </p:nvSpPr>
        <p:spPr>
          <a:xfrm flipH="false" flipV="false" rot="0">
            <a:off x="11333723" y="3716949"/>
            <a:ext cx="6954277" cy="3357237"/>
          </a:xfrm>
          <a:custGeom>
            <a:avLst/>
            <a:gdLst/>
            <a:ahLst/>
            <a:cxnLst/>
            <a:rect r="r" b="b" t="t" l="l"/>
            <a:pathLst>
              <a:path h="3357237" w="6954277">
                <a:moveTo>
                  <a:pt x="0" y="0"/>
                </a:moveTo>
                <a:lnTo>
                  <a:pt x="6954277" y="0"/>
                </a:lnTo>
                <a:lnTo>
                  <a:pt x="6954277" y="3357237"/>
                </a:lnTo>
                <a:lnTo>
                  <a:pt x="0" y="3357237"/>
                </a:lnTo>
                <a:lnTo>
                  <a:pt x="0" y="0"/>
                </a:lnTo>
                <a:close/>
              </a:path>
            </a:pathLst>
          </a:custGeom>
          <a:blipFill>
            <a:blip r:embed="rId3"/>
            <a:stretch>
              <a:fillRect l="0" t="0" r="0" b="0"/>
            </a:stretch>
          </a:blipFill>
        </p:spPr>
      </p:sp>
      <p:sp>
        <p:nvSpPr>
          <p:cNvPr name="TextBox 11" id="11"/>
          <p:cNvSpPr txBox="true"/>
          <p:nvPr/>
        </p:nvSpPr>
        <p:spPr>
          <a:xfrm rot="0">
            <a:off x="1028700" y="2743963"/>
            <a:ext cx="10715832" cy="4557001"/>
          </a:xfrm>
          <a:prstGeom prst="rect">
            <a:avLst/>
          </a:prstGeom>
        </p:spPr>
        <p:txBody>
          <a:bodyPr anchor="t" rtlCol="false" tIns="0" lIns="0" bIns="0" rIns="0">
            <a:spAutoFit/>
          </a:bodyPr>
          <a:lstStyle/>
          <a:p>
            <a:pPr algn="l">
              <a:lnSpc>
                <a:spcPts val="3976"/>
              </a:lnSpc>
            </a:pPr>
            <a:r>
              <a:rPr lang="en-US" sz="2840" spc="-56">
                <a:solidFill>
                  <a:srgbClr val="051D40"/>
                </a:solidFill>
                <a:latin typeface="Poppins"/>
                <a:ea typeface="Poppins"/>
                <a:cs typeface="Poppins"/>
                <a:sym typeface="Poppins"/>
              </a:rPr>
              <a:t>practical solutions were developed and instituted to address the lack of organized data and to improve decision-making within the factory. These were:</a:t>
            </a:r>
          </a:p>
          <a:p>
            <a:pPr algn="l">
              <a:lnSpc>
                <a:spcPts val="3976"/>
              </a:lnSpc>
            </a:pPr>
            <a:r>
              <a:rPr lang="en-US" sz="2840" spc="-56">
                <a:solidFill>
                  <a:srgbClr val="051D40"/>
                </a:solidFill>
                <a:latin typeface="Poppins"/>
                <a:ea typeface="Poppins"/>
                <a:cs typeface="Poppins"/>
                <a:sym typeface="Poppins"/>
              </a:rPr>
              <a:t>1. Daily production and working hours.</a:t>
            </a:r>
          </a:p>
          <a:p>
            <a:pPr algn="l">
              <a:lnSpc>
                <a:spcPts val="3976"/>
              </a:lnSpc>
            </a:pPr>
            <a:r>
              <a:rPr lang="en-US" sz="2840" spc="-56">
                <a:solidFill>
                  <a:srgbClr val="051D40"/>
                </a:solidFill>
                <a:latin typeface="Poppins"/>
                <a:ea typeface="Poppins"/>
                <a:cs typeface="Poppins"/>
                <a:sym typeface="Poppins"/>
              </a:rPr>
              <a:t>2. Machine downtime.</a:t>
            </a:r>
          </a:p>
          <a:p>
            <a:pPr algn="l">
              <a:lnSpc>
                <a:spcPts val="3976"/>
              </a:lnSpc>
            </a:pPr>
            <a:r>
              <a:rPr lang="en-US" sz="2840" spc="-56">
                <a:solidFill>
                  <a:srgbClr val="051D40"/>
                </a:solidFill>
                <a:latin typeface="Poppins"/>
                <a:ea typeface="Poppins"/>
                <a:cs typeface="Poppins"/>
                <a:sym typeface="Poppins"/>
              </a:rPr>
              <a:t>3. Bag weight check.</a:t>
            </a:r>
          </a:p>
          <a:p>
            <a:pPr algn="l">
              <a:lnSpc>
                <a:spcPts val="3976"/>
              </a:lnSpc>
            </a:pPr>
            <a:r>
              <a:rPr lang="en-US" sz="2840" spc="-56">
                <a:solidFill>
                  <a:srgbClr val="051D40"/>
                </a:solidFill>
                <a:latin typeface="Poppins"/>
                <a:ea typeface="Poppins"/>
                <a:cs typeface="Poppins"/>
                <a:sym typeface="Poppins"/>
              </a:rPr>
              <a:t>4. Operation time record.</a:t>
            </a:r>
          </a:p>
          <a:p>
            <a:pPr algn="l">
              <a:lnSpc>
                <a:spcPts val="3976"/>
              </a:lnSpc>
            </a:pPr>
            <a:r>
              <a:rPr lang="en-US" sz="2840" spc="-56">
                <a:solidFill>
                  <a:srgbClr val="051D40"/>
                </a:solidFill>
                <a:latin typeface="Poppins"/>
                <a:ea typeface="Poppins"/>
                <a:cs typeface="Poppins"/>
                <a:sym typeface="Poppins"/>
              </a:rPr>
              <a:t>These forms served to organize basic operational information and build a more systematic monitoring system.</a:t>
            </a:r>
          </a:p>
        </p:txBody>
      </p:sp>
      <p:grpSp>
        <p:nvGrpSpPr>
          <p:cNvPr name="Group 12" id="12"/>
          <p:cNvGrpSpPr/>
          <p:nvPr/>
        </p:nvGrpSpPr>
        <p:grpSpPr>
          <a:xfrm rot="-2795117">
            <a:off x="14059608" y="8220607"/>
            <a:ext cx="9024588" cy="9024588"/>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14" id="1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15" id="15"/>
          <p:cNvSpPr txBox="true"/>
          <p:nvPr/>
        </p:nvSpPr>
        <p:spPr>
          <a:xfrm rot="0">
            <a:off x="16481375" y="8489057"/>
            <a:ext cx="1555849"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34</a:t>
            </a:r>
          </a:p>
        </p:txBody>
      </p:sp>
    </p:spTree>
  </p:cSld>
  <p:clrMapOvr>
    <a:masterClrMapping/>
  </p:clrMapOvr>
</p:sld>
</file>

<file path=ppt/slides/slide35.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2795117">
            <a:off x="13976060" y="8026541"/>
            <a:ext cx="9185393" cy="9185393"/>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5" id="5"/>
          <p:cNvSpPr/>
          <p:nvPr/>
        </p:nvSpPr>
        <p:spPr>
          <a:xfrm flipH="false" flipV="false" rot="0">
            <a:off x="8280390" y="223632"/>
            <a:ext cx="9537784" cy="8536316"/>
          </a:xfrm>
          <a:custGeom>
            <a:avLst/>
            <a:gdLst/>
            <a:ahLst/>
            <a:cxnLst/>
            <a:rect r="r" b="b" t="t" l="l"/>
            <a:pathLst>
              <a:path h="8536316" w="9537784">
                <a:moveTo>
                  <a:pt x="0" y="0"/>
                </a:moveTo>
                <a:lnTo>
                  <a:pt x="9537784" y="0"/>
                </a:lnTo>
                <a:lnTo>
                  <a:pt x="9537784" y="8536316"/>
                </a:lnTo>
                <a:lnTo>
                  <a:pt x="0" y="8536316"/>
                </a:lnTo>
                <a:lnTo>
                  <a:pt x="0" y="0"/>
                </a:lnTo>
                <a:close/>
              </a:path>
            </a:pathLst>
          </a:custGeom>
          <a:blipFill>
            <a:blip r:embed="rId2"/>
            <a:stretch>
              <a:fillRect l="0" t="0" r="0" b="0"/>
            </a:stretch>
          </a:blipFill>
          <a:ln w="47625" cap="sq">
            <a:solidFill>
              <a:srgbClr val="000000"/>
            </a:solidFill>
            <a:prstDash val="solid"/>
            <a:miter/>
          </a:ln>
        </p:spPr>
      </p:sp>
      <p:sp>
        <p:nvSpPr>
          <p:cNvPr name="Freeform 6" id="6"/>
          <p:cNvSpPr/>
          <p:nvPr/>
        </p:nvSpPr>
        <p:spPr>
          <a:xfrm flipH="false" flipV="false" rot="0">
            <a:off x="337361" y="223632"/>
            <a:ext cx="7254885" cy="9326609"/>
          </a:xfrm>
          <a:custGeom>
            <a:avLst/>
            <a:gdLst/>
            <a:ahLst/>
            <a:cxnLst/>
            <a:rect r="r" b="b" t="t" l="l"/>
            <a:pathLst>
              <a:path h="9326609" w="7254885">
                <a:moveTo>
                  <a:pt x="0" y="0"/>
                </a:moveTo>
                <a:lnTo>
                  <a:pt x="7254886" y="0"/>
                </a:lnTo>
                <a:lnTo>
                  <a:pt x="7254886" y="9326609"/>
                </a:lnTo>
                <a:lnTo>
                  <a:pt x="0" y="9326609"/>
                </a:lnTo>
                <a:lnTo>
                  <a:pt x="0" y="0"/>
                </a:lnTo>
                <a:close/>
              </a:path>
            </a:pathLst>
          </a:custGeom>
          <a:blipFill>
            <a:blip r:embed="rId3"/>
            <a:stretch>
              <a:fillRect l="0" t="0" r="-2684" b="0"/>
            </a:stretch>
          </a:blipFill>
          <a:ln w="38100" cap="sq">
            <a:solidFill>
              <a:srgbClr val="000000"/>
            </a:solidFill>
            <a:prstDash val="solid"/>
            <a:miter/>
          </a:ln>
        </p:spPr>
      </p:sp>
      <p:sp>
        <p:nvSpPr>
          <p:cNvPr name="TextBox 7" id="7"/>
          <p:cNvSpPr txBox="true"/>
          <p:nvPr/>
        </p:nvSpPr>
        <p:spPr>
          <a:xfrm rot="0">
            <a:off x="16548050" y="8610440"/>
            <a:ext cx="1422499"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35</a:t>
            </a:r>
          </a:p>
        </p:txBody>
      </p:sp>
    </p:spTree>
  </p:cSld>
  <p:clrMapOvr>
    <a:masterClrMapping/>
  </p:clrMapOvr>
</p:sld>
</file>

<file path=ppt/slides/slide3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222" r="0" b="-9222"/>
            </a:stretch>
          </a:blipFill>
        </p:spPr>
      </p:sp>
      <p:sp>
        <p:nvSpPr>
          <p:cNvPr name="Freeform 3" id="3"/>
          <p:cNvSpPr/>
          <p:nvPr/>
        </p:nvSpPr>
        <p:spPr>
          <a:xfrm flipH="false" flipV="false" rot="5400000">
            <a:off x="8990215" y="810330"/>
            <a:ext cx="8541900" cy="8666340"/>
          </a:xfrm>
          <a:custGeom>
            <a:avLst/>
            <a:gdLst/>
            <a:ahLst/>
            <a:cxnLst/>
            <a:rect r="r" b="b" t="t" l="l"/>
            <a:pathLst>
              <a:path h="8666340" w="8541900">
                <a:moveTo>
                  <a:pt x="0" y="0"/>
                </a:moveTo>
                <a:lnTo>
                  <a:pt x="8541901" y="0"/>
                </a:lnTo>
                <a:lnTo>
                  <a:pt x="8541901" y="8666340"/>
                </a:lnTo>
                <a:lnTo>
                  <a:pt x="0" y="8666340"/>
                </a:lnTo>
                <a:lnTo>
                  <a:pt x="0" y="0"/>
                </a:lnTo>
                <a:close/>
              </a:path>
            </a:pathLst>
          </a:custGeom>
          <a:blipFill>
            <a:blip r:embed="rId3">
              <a:alphaModFix amt="14000"/>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5400000">
            <a:off x="2832861" y="810330"/>
            <a:ext cx="8541900" cy="8666340"/>
          </a:xfrm>
          <a:custGeom>
            <a:avLst/>
            <a:gdLst/>
            <a:ahLst/>
            <a:cxnLst/>
            <a:rect r="r" b="b" t="t" l="l"/>
            <a:pathLst>
              <a:path h="8666340" w="8541900">
                <a:moveTo>
                  <a:pt x="0" y="0"/>
                </a:moveTo>
                <a:lnTo>
                  <a:pt x="8541900" y="0"/>
                </a:lnTo>
                <a:lnTo>
                  <a:pt x="8541900" y="8666340"/>
                </a:lnTo>
                <a:lnTo>
                  <a:pt x="0" y="8666340"/>
                </a:lnTo>
                <a:lnTo>
                  <a:pt x="0" y="0"/>
                </a:lnTo>
                <a:close/>
              </a:path>
            </a:pathLst>
          </a:custGeom>
          <a:blipFill>
            <a:blip r:embed="rId3">
              <a:alphaModFix amt="14000"/>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3061529" y="2937389"/>
            <a:ext cx="12164941" cy="4412223"/>
            <a:chOff x="0" y="0"/>
            <a:chExt cx="3203935" cy="1162067"/>
          </a:xfrm>
        </p:grpSpPr>
        <p:sp>
          <p:nvSpPr>
            <p:cNvPr name="Freeform 6" id="6"/>
            <p:cNvSpPr/>
            <p:nvPr/>
          </p:nvSpPr>
          <p:spPr>
            <a:xfrm flipH="false" flipV="false" rot="0">
              <a:off x="0" y="0"/>
              <a:ext cx="3203935" cy="1162067"/>
            </a:xfrm>
            <a:custGeom>
              <a:avLst/>
              <a:gdLst/>
              <a:ahLst/>
              <a:cxnLst/>
              <a:rect r="r" b="b" t="t" l="l"/>
              <a:pathLst>
                <a:path h="1162067" w="3203935">
                  <a:moveTo>
                    <a:pt x="0" y="0"/>
                  </a:moveTo>
                  <a:lnTo>
                    <a:pt x="3203935" y="0"/>
                  </a:lnTo>
                  <a:lnTo>
                    <a:pt x="3203935" y="1162067"/>
                  </a:lnTo>
                  <a:lnTo>
                    <a:pt x="0" y="1162067"/>
                  </a:lnTo>
                  <a:close/>
                </a:path>
              </a:pathLst>
            </a:custGeom>
            <a:solidFill>
              <a:srgbClr val="145DA0"/>
            </a:solidFill>
            <a:ln w="38100" cap="sq">
              <a:solidFill>
                <a:srgbClr val="FFFFFF"/>
              </a:solidFill>
              <a:prstDash val="solid"/>
              <a:miter/>
            </a:ln>
          </p:spPr>
        </p:sp>
        <p:sp>
          <p:nvSpPr>
            <p:cNvPr name="TextBox 7" id="7"/>
            <p:cNvSpPr txBox="true"/>
            <p:nvPr/>
          </p:nvSpPr>
          <p:spPr>
            <a:xfrm>
              <a:off x="0" y="-38100"/>
              <a:ext cx="3203935" cy="1200167"/>
            </a:xfrm>
            <a:prstGeom prst="rect">
              <a:avLst/>
            </a:prstGeom>
          </p:spPr>
          <p:txBody>
            <a:bodyPr anchor="ctr" rtlCol="false" tIns="50800" lIns="50800" bIns="50800" rIns="50800"/>
            <a:lstStyle/>
            <a:p>
              <a:pPr algn="ctr">
                <a:lnSpc>
                  <a:spcPts val="2659"/>
                </a:lnSpc>
              </a:pPr>
            </a:p>
          </p:txBody>
        </p:sp>
      </p:grpSp>
      <p:sp>
        <p:nvSpPr>
          <p:cNvPr name="TextBox 8" id="8"/>
          <p:cNvSpPr txBox="true"/>
          <p:nvPr/>
        </p:nvSpPr>
        <p:spPr>
          <a:xfrm rot="0">
            <a:off x="3061529" y="3887886"/>
            <a:ext cx="12164941" cy="2263578"/>
          </a:xfrm>
          <a:prstGeom prst="rect">
            <a:avLst/>
          </a:prstGeom>
        </p:spPr>
        <p:txBody>
          <a:bodyPr anchor="t" rtlCol="false" tIns="0" lIns="0" bIns="0" rIns="0">
            <a:spAutoFit/>
          </a:bodyPr>
          <a:lstStyle/>
          <a:p>
            <a:pPr algn="ctr" marL="0" indent="0" lvl="0">
              <a:lnSpc>
                <a:spcPts val="18560"/>
              </a:lnSpc>
              <a:spcBef>
                <a:spcPct val="0"/>
              </a:spcBef>
            </a:pPr>
            <a:r>
              <a:rPr lang="en-US" b="true" sz="13257">
                <a:solidFill>
                  <a:srgbClr val="FFFFFF"/>
                </a:solidFill>
                <a:latin typeface="Montserrat Bold"/>
                <a:ea typeface="Montserrat Bold"/>
                <a:cs typeface="Montserrat Bold"/>
                <a:sym typeface="Montserrat Bold"/>
              </a:rPr>
              <a:t>CONTROL</a:t>
            </a:r>
          </a:p>
        </p:txBody>
      </p:sp>
      <p:sp>
        <p:nvSpPr>
          <p:cNvPr name="TextBox 9" id="9"/>
          <p:cNvSpPr txBox="true"/>
          <p:nvPr/>
        </p:nvSpPr>
        <p:spPr>
          <a:xfrm rot="0">
            <a:off x="16514415" y="8489057"/>
            <a:ext cx="148977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36</a:t>
            </a:r>
          </a:p>
        </p:txBody>
      </p:sp>
    </p:spTree>
  </p:cSld>
  <p:clrMapOvr>
    <a:masterClrMapping/>
  </p:clrMapOvr>
</p:sld>
</file>

<file path=ppt/slides/slide37.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sp>
        <p:nvSpPr>
          <p:cNvPr name="TextBox 2" id="2"/>
          <p:cNvSpPr txBox="true"/>
          <p:nvPr/>
        </p:nvSpPr>
        <p:spPr>
          <a:xfrm rot="0">
            <a:off x="1594800" y="1209335"/>
            <a:ext cx="11247047" cy="1201184"/>
          </a:xfrm>
          <a:prstGeom prst="rect">
            <a:avLst/>
          </a:prstGeom>
        </p:spPr>
        <p:txBody>
          <a:bodyPr anchor="t" rtlCol="false" tIns="0" lIns="0" bIns="0" rIns="0">
            <a:spAutoFit/>
          </a:bodyPr>
          <a:lstStyle/>
          <a:p>
            <a:pPr algn="l" marL="0" indent="0" lvl="0">
              <a:lnSpc>
                <a:spcPts val="9812"/>
              </a:lnSpc>
              <a:spcBef>
                <a:spcPct val="0"/>
              </a:spcBef>
            </a:pPr>
            <a:r>
              <a:rPr lang="en-US" b="true" sz="7009">
                <a:solidFill>
                  <a:srgbClr val="01237D"/>
                </a:solidFill>
                <a:latin typeface="Montserrat Bold"/>
                <a:ea typeface="Montserrat Bold"/>
                <a:cs typeface="Montserrat Bold"/>
                <a:sym typeface="Montserrat Bold"/>
              </a:rPr>
              <a:t>Control</a:t>
            </a:r>
          </a:p>
        </p:txBody>
      </p:sp>
      <p:grpSp>
        <p:nvGrpSpPr>
          <p:cNvPr name="Group 3" id="3"/>
          <p:cNvGrpSpPr/>
          <p:nvPr/>
        </p:nvGrpSpPr>
        <p:grpSpPr>
          <a:xfrm rot="0">
            <a:off x="-1595820" y="-1782102"/>
            <a:ext cx="3564204" cy="3564204"/>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051D40">
                  <a:alpha val="15686"/>
                </a:srgbClr>
              </a:solidFill>
              <a:prstDash val="solid"/>
              <a:miter/>
            </a:ln>
          </p:spPr>
        </p:sp>
        <p:sp>
          <p:nvSpPr>
            <p:cNvPr name="TextBox 5" id="5"/>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6" id="6"/>
          <p:cNvGrpSpPr/>
          <p:nvPr/>
        </p:nvGrpSpPr>
        <p:grpSpPr>
          <a:xfrm rot="0">
            <a:off x="14700679" y="7074186"/>
            <a:ext cx="5946973" cy="5946973"/>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9" id="9"/>
          <p:cNvSpPr/>
          <p:nvPr/>
        </p:nvSpPr>
        <p:spPr>
          <a:xfrm flipH="false" flipV="false" rot="0">
            <a:off x="1439683" y="9691994"/>
            <a:ext cx="11402164" cy="711357"/>
          </a:xfrm>
          <a:custGeom>
            <a:avLst/>
            <a:gdLst/>
            <a:ahLst/>
            <a:cxnLst/>
            <a:rect r="r" b="b" t="t" l="l"/>
            <a:pathLst>
              <a:path h="711357" w="11402164">
                <a:moveTo>
                  <a:pt x="0" y="0"/>
                </a:moveTo>
                <a:lnTo>
                  <a:pt x="11402164" y="0"/>
                </a:lnTo>
                <a:lnTo>
                  <a:pt x="11402164" y="711357"/>
                </a:lnTo>
                <a:lnTo>
                  <a:pt x="0" y="711357"/>
                </a:lnTo>
                <a:lnTo>
                  <a:pt x="0" y="0"/>
                </a:lnTo>
                <a:close/>
              </a:path>
            </a:pathLst>
          </a:custGeom>
          <a:blipFill>
            <a:blip r:embed="rId2"/>
            <a:stretch>
              <a:fillRect l="0" t="-216567" r="0" b="0"/>
            </a:stretch>
          </a:blipFill>
        </p:spPr>
      </p:sp>
      <p:sp>
        <p:nvSpPr>
          <p:cNvPr name="TextBox 10" id="10"/>
          <p:cNvSpPr txBox="true"/>
          <p:nvPr/>
        </p:nvSpPr>
        <p:spPr>
          <a:xfrm rot="0">
            <a:off x="1439683" y="3217953"/>
            <a:ext cx="10893291" cy="4471518"/>
          </a:xfrm>
          <a:prstGeom prst="rect">
            <a:avLst/>
          </a:prstGeom>
        </p:spPr>
        <p:txBody>
          <a:bodyPr anchor="t" rtlCol="false" tIns="0" lIns="0" bIns="0" rIns="0">
            <a:spAutoFit/>
          </a:bodyPr>
          <a:lstStyle/>
          <a:p>
            <a:pPr algn="l">
              <a:lnSpc>
                <a:spcPts val="3963"/>
              </a:lnSpc>
            </a:pPr>
            <a:r>
              <a:rPr lang="en-US" sz="2830" spc="-56">
                <a:solidFill>
                  <a:srgbClr val="051D40"/>
                </a:solidFill>
                <a:latin typeface="Poppins"/>
                <a:ea typeface="Poppins"/>
                <a:cs typeface="Poppins"/>
                <a:sym typeface="Poppins"/>
              </a:rPr>
              <a:t>Monitoring of operations is done regularly and systematically.</a:t>
            </a:r>
          </a:p>
          <a:p>
            <a:pPr algn="l">
              <a:lnSpc>
                <a:spcPts val="3963"/>
              </a:lnSpc>
            </a:pPr>
            <a:r>
              <a:rPr lang="en-US" sz="2830" spc="-56">
                <a:solidFill>
                  <a:srgbClr val="051D40"/>
                </a:solidFill>
                <a:latin typeface="Poppins"/>
                <a:ea typeface="Poppins"/>
                <a:cs typeface="Poppins"/>
                <a:sym typeface="Poppins"/>
              </a:rPr>
              <a:t>Data is recorded formally to evaluate process performance and enhance transparency.</a:t>
            </a:r>
          </a:p>
          <a:p>
            <a:pPr algn="l">
              <a:lnSpc>
                <a:spcPts val="3963"/>
              </a:lnSpc>
            </a:pPr>
          </a:p>
          <a:p>
            <a:pPr algn="l">
              <a:lnSpc>
                <a:spcPts val="3963"/>
              </a:lnSpc>
            </a:pPr>
            <a:r>
              <a:rPr lang="en-US" sz="2830" spc="-56">
                <a:solidFill>
                  <a:srgbClr val="051D40"/>
                </a:solidFill>
                <a:latin typeface="Poppins"/>
                <a:ea typeface="Poppins"/>
                <a:cs typeface="Poppins"/>
                <a:sym typeface="Poppins"/>
              </a:rPr>
              <a:t>Key performance metrics are used to:</a:t>
            </a:r>
          </a:p>
          <a:p>
            <a:pPr algn="l" marL="611205" indent="-305603" lvl="1">
              <a:lnSpc>
                <a:spcPts val="3963"/>
              </a:lnSpc>
              <a:buAutoNum type="arabicPeriod" startAt="1"/>
            </a:pPr>
            <a:r>
              <a:rPr lang="en-US" sz="2830" spc="-56">
                <a:solidFill>
                  <a:srgbClr val="051D40"/>
                </a:solidFill>
                <a:latin typeface="Poppins"/>
                <a:ea typeface="Poppins"/>
                <a:cs typeface="Poppins"/>
                <a:sym typeface="Poppins"/>
              </a:rPr>
              <a:t> Measure efficiency and reliability</a:t>
            </a:r>
          </a:p>
          <a:p>
            <a:pPr algn="l" marL="611205" indent="-305603" lvl="1">
              <a:lnSpc>
                <a:spcPts val="3963"/>
              </a:lnSpc>
              <a:buAutoNum type="arabicPeriod" startAt="1"/>
            </a:pPr>
            <a:r>
              <a:rPr lang="en-US" sz="2830" spc="-56">
                <a:solidFill>
                  <a:srgbClr val="051D40"/>
                </a:solidFill>
                <a:latin typeface="Poppins"/>
                <a:ea typeface="Poppins"/>
                <a:cs typeface="Poppins"/>
                <a:sym typeface="Poppins"/>
              </a:rPr>
              <a:t> Detect deviations and correct issues</a:t>
            </a:r>
          </a:p>
          <a:p>
            <a:pPr algn="l" marL="611205" indent="-305603" lvl="1">
              <a:lnSpc>
                <a:spcPts val="3963"/>
              </a:lnSpc>
              <a:buAutoNum type="arabicPeriod" startAt="1"/>
            </a:pPr>
            <a:r>
              <a:rPr lang="en-US" sz="2830" spc="-56">
                <a:solidFill>
                  <a:srgbClr val="051D40"/>
                </a:solidFill>
                <a:latin typeface="Poppins"/>
                <a:ea typeface="Poppins"/>
                <a:cs typeface="Poppins"/>
                <a:sym typeface="Poppins"/>
              </a:rPr>
              <a:t> Guide focused improvement plans</a:t>
            </a:r>
          </a:p>
          <a:p>
            <a:pPr algn="l">
              <a:lnSpc>
                <a:spcPts val="3963"/>
              </a:lnSpc>
            </a:pPr>
          </a:p>
        </p:txBody>
      </p:sp>
      <p:sp>
        <p:nvSpPr>
          <p:cNvPr name="Freeform 11" id="11"/>
          <p:cNvSpPr/>
          <p:nvPr/>
        </p:nvSpPr>
        <p:spPr>
          <a:xfrm flipH="false" flipV="false" rot="0">
            <a:off x="12976364" y="2981917"/>
            <a:ext cx="5029317" cy="5029317"/>
          </a:xfrm>
          <a:custGeom>
            <a:avLst/>
            <a:gdLst/>
            <a:ahLst/>
            <a:cxnLst/>
            <a:rect r="r" b="b" t="t" l="l"/>
            <a:pathLst>
              <a:path h="5029317" w="5029317">
                <a:moveTo>
                  <a:pt x="0" y="0"/>
                </a:moveTo>
                <a:lnTo>
                  <a:pt x="5029317" y="0"/>
                </a:lnTo>
                <a:lnTo>
                  <a:pt x="5029317" y="5029317"/>
                </a:lnTo>
                <a:lnTo>
                  <a:pt x="0" y="5029317"/>
                </a:lnTo>
                <a:lnTo>
                  <a:pt x="0" y="0"/>
                </a:lnTo>
                <a:close/>
              </a:path>
            </a:pathLst>
          </a:custGeom>
          <a:blipFill>
            <a:blip r:embed="rId3"/>
            <a:stretch>
              <a:fillRect l="0" t="0" r="0" b="0"/>
            </a:stretch>
          </a:blipFill>
        </p:spPr>
      </p:sp>
      <p:grpSp>
        <p:nvGrpSpPr>
          <p:cNvPr name="Group 12" id="12"/>
          <p:cNvGrpSpPr/>
          <p:nvPr/>
        </p:nvGrpSpPr>
        <p:grpSpPr>
          <a:xfrm rot="-2795117">
            <a:off x="14059608" y="8220607"/>
            <a:ext cx="9024588" cy="9024588"/>
            <a:chOff x="0" y="0"/>
            <a:chExt cx="812800" cy="812800"/>
          </a:xfrm>
        </p:grpSpPr>
        <p:sp>
          <p:nvSpPr>
            <p:cNvPr name="Freeform 13" id="1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14" id="1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15" id="15"/>
          <p:cNvSpPr txBox="true"/>
          <p:nvPr/>
        </p:nvSpPr>
        <p:spPr>
          <a:xfrm rot="0">
            <a:off x="16535400" y="8489057"/>
            <a:ext cx="144780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37</a:t>
            </a:r>
          </a:p>
        </p:txBody>
      </p:sp>
    </p:spTree>
  </p:cSld>
  <p:clrMapOvr>
    <a:masterClrMapping/>
  </p:clrMapOvr>
</p:sld>
</file>

<file path=ppt/slides/slide38.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0" y="0"/>
            <a:ext cx="18288000" cy="10287000"/>
            <a:chOff x="0" y="0"/>
            <a:chExt cx="5121047" cy="2880589"/>
          </a:xfrm>
        </p:grpSpPr>
        <p:sp>
          <p:nvSpPr>
            <p:cNvPr name="Freeform 3" id="3"/>
            <p:cNvSpPr/>
            <p:nvPr/>
          </p:nvSpPr>
          <p:spPr>
            <a:xfrm flipH="false" flipV="false" rot="0">
              <a:off x="0" y="0"/>
              <a:ext cx="5121047" cy="2880589"/>
            </a:xfrm>
            <a:custGeom>
              <a:avLst/>
              <a:gdLst/>
              <a:ahLst/>
              <a:cxnLst/>
              <a:rect r="r" b="b" t="t" l="l"/>
              <a:pathLst>
                <a:path h="2880589" w="5121047">
                  <a:moveTo>
                    <a:pt x="0" y="0"/>
                  </a:moveTo>
                  <a:lnTo>
                    <a:pt x="5121047" y="0"/>
                  </a:lnTo>
                  <a:lnTo>
                    <a:pt x="5121047" y="2880589"/>
                  </a:lnTo>
                  <a:lnTo>
                    <a:pt x="0" y="2880589"/>
                  </a:lnTo>
                  <a:close/>
                </a:path>
              </a:pathLst>
            </a:custGeom>
            <a:solidFill>
              <a:srgbClr val="000000">
                <a:alpha val="0"/>
              </a:srgbClr>
            </a:solidFill>
            <a:ln w="228600" cap="sq">
              <a:solidFill>
                <a:srgbClr val="145DA0"/>
              </a:solidFill>
              <a:prstDash val="solid"/>
              <a:miter/>
            </a:ln>
          </p:spPr>
        </p:sp>
        <p:sp>
          <p:nvSpPr>
            <p:cNvPr name="TextBox 4" id="4"/>
            <p:cNvSpPr txBox="true"/>
            <p:nvPr/>
          </p:nvSpPr>
          <p:spPr>
            <a:xfrm>
              <a:off x="0" y="-38100"/>
              <a:ext cx="5121047" cy="2918689"/>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TextBox 5" id="5"/>
          <p:cNvSpPr txBox="true"/>
          <p:nvPr/>
        </p:nvSpPr>
        <p:spPr>
          <a:xfrm rot="0">
            <a:off x="497112" y="498486"/>
            <a:ext cx="16408777" cy="955654"/>
          </a:xfrm>
          <a:prstGeom prst="rect">
            <a:avLst/>
          </a:prstGeom>
        </p:spPr>
        <p:txBody>
          <a:bodyPr anchor="t" rtlCol="false" tIns="0" lIns="0" bIns="0" rIns="0">
            <a:spAutoFit/>
          </a:bodyPr>
          <a:lstStyle/>
          <a:p>
            <a:pPr algn="ctr" marL="0" indent="0" lvl="0">
              <a:lnSpc>
                <a:spcPts val="7816"/>
              </a:lnSpc>
              <a:spcBef>
                <a:spcPct val="0"/>
              </a:spcBef>
            </a:pPr>
            <a:r>
              <a:rPr lang="en-US" b="true" sz="5583">
                <a:solidFill>
                  <a:srgbClr val="051D40"/>
                </a:solidFill>
                <a:latin typeface="Montserrat Bold"/>
                <a:ea typeface="Montserrat Bold"/>
                <a:cs typeface="Montserrat Bold"/>
                <a:sym typeface="Montserrat Bold"/>
              </a:rPr>
              <a:t>Conclusion and recommendations</a:t>
            </a:r>
          </a:p>
        </p:txBody>
      </p:sp>
      <p:sp>
        <p:nvSpPr>
          <p:cNvPr name="Freeform 6" id="6"/>
          <p:cNvSpPr/>
          <p:nvPr/>
        </p:nvSpPr>
        <p:spPr>
          <a:xfrm flipH="false" flipV="false" rot="0">
            <a:off x="16599091" y="374021"/>
            <a:ext cx="1009161" cy="1430512"/>
          </a:xfrm>
          <a:custGeom>
            <a:avLst/>
            <a:gdLst/>
            <a:ahLst/>
            <a:cxnLst/>
            <a:rect r="r" b="b" t="t" l="l"/>
            <a:pathLst>
              <a:path h="1430512" w="1009161">
                <a:moveTo>
                  <a:pt x="0" y="0"/>
                </a:moveTo>
                <a:lnTo>
                  <a:pt x="1009161" y="0"/>
                </a:lnTo>
                <a:lnTo>
                  <a:pt x="1009161" y="1430512"/>
                </a:lnTo>
                <a:lnTo>
                  <a:pt x="0" y="1430512"/>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a:ln cap="sq">
            <a:noFill/>
            <a:prstDash val="solid"/>
            <a:miter/>
          </a:ln>
        </p:spPr>
      </p:sp>
      <p:sp>
        <p:nvSpPr>
          <p:cNvPr name="TextBox 7" id="7"/>
          <p:cNvSpPr txBox="true"/>
          <p:nvPr/>
        </p:nvSpPr>
        <p:spPr>
          <a:xfrm rot="0">
            <a:off x="652325" y="1749665"/>
            <a:ext cx="16606975" cy="6920367"/>
          </a:xfrm>
          <a:prstGeom prst="rect">
            <a:avLst/>
          </a:prstGeom>
        </p:spPr>
        <p:txBody>
          <a:bodyPr anchor="t" rtlCol="false" tIns="0" lIns="0" bIns="0" rIns="0">
            <a:spAutoFit/>
          </a:bodyPr>
          <a:lstStyle/>
          <a:p>
            <a:pPr algn="l" marL="765282" indent="-382641" lvl="1">
              <a:lnSpc>
                <a:spcPts val="4962"/>
              </a:lnSpc>
              <a:buFont typeface="Arial"/>
              <a:buChar char="•"/>
            </a:pPr>
            <a:r>
              <a:rPr lang="en-US" b="true" sz="3544" spc="-70">
                <a:solidFill>
                  <a:srgbClr val="ED274A"/>
                </a:solidFill>
                <a:latin typeface="Poppins Bold"/>
                <a:ea typeface="Poppins Bold"/>
                <a:cs typeface="Poppins Bold"/>
                <a:sym typeface="Poppins Bold"/>
              </a:rPr>
              <a:t>Addressed key issues:</a:t>
            </a:r>
          </a:p>
          <a:p>
            <a:pPr algn="l">
              <a:lnSpc>
                <a:spcPts val="4962"/>
              </a:lnSpc>
            </a:pPr>
            <a:r>
              <a:rPr lang="en-US" sz="3544" spc="-70">
                <a:solidFill>
                  <a:srgbClr val="145DA0"/>
                </a:solidFill>
                <a:latin typeface="Poppins"/>
                <a:ea typeface="Poppins"/>
                <a:cs typeface="Poppins"/>
                <a:sym typeface="Poppins"/>
              </a:rPr>
              <a:t>       </a:t>
            </a:r>
            <a:r>
              <a:rPr lang="en-US" b="true" sz="3544" spc="-70">
                <a:solidFill>
                  <a:srgbClr val="145DA0"/>
                </a:solidFill>
                <a:latin typeface="Poppins Bold"/>
                <a:ea typeface="Poppins Bold"/>
                <a:cs typeface="Poppins Bold"/>
                <a:sym typeface="Poppins Bold"/>
              </a:rPr>
              <a:t>• Frequent machine breakdowns</a:t>
            </a:r>
          </a:p>
          <a:p>
            <a:pPr algn="l">
              <a:lnSpc>
                <a:spcPts val="4962"/>
              </a:lnSpc>
            </a:pPr>
            <a:r>
              <a:rPr lang="en-US" b="true" sz="3544" spc="-70">
                <a:solidFill>
                  <a:srgbClr val="145DA0"/>
                </a:solidFill>
                <a:latin typeface="Poppins Bold"/>
                <a:ea typeface="Poppins Bold"/>
                <a:cs typeface="Poppins Bold"/>
                <a:sym typeface="Poppins Bold"/>
              </a:rPr>
              <a:t>         • Poor production documentation</a:t>
            </a:r>
          </a:p>
          <a:p>
            <a:pPr algn="l" marL="765282" indent="-382641" lvl="1">
              <a:lnSpc>
                <a:spcPts val="4962"/>
              </a:lnSpc>
              <a:buFont typeface="Arial"/>
              <a:buChar char="•"/>
            </a:pPr>
            <a:r>
              <a:rPr lang="en-US" b="true" sz="3544" spc="-70">
                <a:solidFill>
                  <a:srgbClr val="ED274A"/>
                </a:solidFill>
                <a:latin typeface="Poppins Bold"/>
                <a:ea typeface="Poppins Bold"/>
                <a:cs typeface="Poppins Bold"/>
                <a:sym typeface="Poppins Bold"/>
              </a:rPr>
              <a:t>r</a:t>
            </a:r>
            <a:r>
              <a:rPr lang="en-US" b="true" sz="3544" spc="-70">
                <a:solidFill>
                  <a:srgbClr val="ED274A"/>
                </a:solidFill>
                <a:latin typeface="Poppins Bold"/>
                <a:ea typeface="Poppins Bold"/>
                <a:cs typeface="Poppins Bold"/>
                <a:sym typeface="Poppins Bold"/>
              </a:rPr>
              <a:t>ecommended improvements</a:t>
            </a:r>
          </a:p>
          <a:p>
            <a:pPr algn="l">
              <a:lnSpc>
                <a:spcPts val="4962"/>
              </a:lnSpc>
            </a:pPr>
            <a:r>
              <a:rPr lang="en-US" b="true" sz="3544" spc="-70">
                <a:solidFill>
                  <a:srgbClr val="145DA0"/>
                </a:solidFill>
                <a:latin typeface="Poppins Bold"/>
                <a:ea typeface="Poppins Bold"/>
                <a:cs typeface="Poppins Bold"/>
                <a:sym typeface="Poppins Bold"/>
              </a:rPr>
              <a:t>        • New documentation forms</a:t>
            </a:r>
          </a:p>
          <a:p>
            <a:pPr algn="l">
              <a:lnSpc>
                <a:spcPts val="4962"/>
              </a:lnSpc>
            </a:pPr>
            <a:r>
              <a:rPr lang="en-US" b="true" sz="3544" spc="-70">
                <a:solidFill>
                  <a:srgbClr val="145DA0"/>
                </a:solidFill>
                <a:latin typeface="Poppins Bold"/>
                <a:ea typeface="Poppins Bold"/>
                <a:cs typeface="Poppins Bold"/>
                <a:sym typeface="Poppins Bold"/>
              </a:rPr>
              <a:t>        • Better maintenance procedures</a:t>
            </a:r>
          </a:p>
          <a:p>
            <a:pPr algn="l">
              <a:lnSpc>
                <a:spcPts val="4962"/>
              </a:lnSpc>
            </a:pPr>
            <a:r>
              <a:rPr lang="en-US" b="true" sz="3544" spc="-70">
                <a:solidFill>
                  <a:srgbClr val="145DA0"/>
                </a:solidFill>
                <a:latin typeface="Poppins Bold"/>
                <a:ea typeface="Poppins Bold"/>
                <a:cs typeface="Poppins Bold"/>
                <a:sym typeface="Poppins Bold"/>
              </a:rPr>
              <a:t>        • Enhanced quality control</a:t>
            </a:r>
          </a:p>
          <a:p>
            <a:pPr algn="l" marL="765282" indent="-382641" lvl="1">
              <a:lnSpc>
                <a:spcPts val="4962"/>
              </a:lnSpc>
              <a:buFont typeface="Arial"/>
              <a:buChar char="•"/>
            </a:pPr>
            <a:r>
              <a:rPr lang="en-US" b="true" sz="3544" spc="-70">
                <a:solidFill>
                  <a:srgbClr val="ED274A"/>
                </a:solidFill>
                <a:latin typeface="Poppins Bold"/>
                <a:ea typeface="Poppins Bold"/>
                <a:cs typeface="Poppins Bold"/>
                <a:sym typeface="Poppins Bold"/>
              </a:rPr>
              <a:t>Sustainability plan includes:</a:t>
            </a:r>
          </a:p>
          <a:p>
            <a:pPr algn="l">
              <a:lnSpc>
                <a:spcPts val="4962"/>
              </a:lnSpc>
            </a:pPr>
            <a:r>
              <a:rPr lang="en-US" b="true" sz="3544" spc="-70">
                <a:solidFill>
                  <a:srgbClr val="145DA0"/>
                </a:solidFill>
                <a:latin typeface="Poppins Bold"/>
                <a:ea typeface="Poppins Bold"/>
                <a:cs typeface="Poppins Bold"/>
                <a:sym typeface="Poppins Bold"/>
              </a:rPr>
              <a:t>         • Ongoing monitoring</a:t>
            </a:r>
          </a:p>
          <a:p>
            <a:pPr algn="l">
              <a:lnSpc>
                <a:spcPts val="4962"/>
              </a:lnSpc>
            </a:pPr>
            <a:r>
              <a:rPr lang="en-US" b="true" sz="3544" spc="-70">
                <a:solidFill>
                  <a:srgbClr val="145DA0"/>
                </a:solidFill>
                <a:latin typeface="Poppins Bold"/>
                <a:ea typeface="Poppins Bold"/>
                <a:cs typeface="Poppins Bold"/>
                <a:sym typeface="Poppins Bold"/>
              </a:rPr>
              <a:t>         • Employee training</a:t>
            </a:r>
          </a:p>
          <a:p>
            <a:pPr algn="l" marL="0" indent="0" lvl="1">
              <a:lnSpc>
                <a:spcPts val="4962"/>
              </a:lnSpc>
              <a:spcBef>
                <a:spcPct val="0"/>
              </a:spcBef>
            </a:pPr>
            <a:r>
              <a:rPr lang="en-US" b="true" sz="3544" spc="-70">
                <a:solidFill>
                  <a:srgbClr val="145DA0"/>
                </a:solidFill>
                <a:latin typeface="Poppins Bold"/>
                <a:ea typeface="Poppins Bold"/>
                <a:cs typeface="Poppins Bold"/>
                <a:sym typeface="Poppins Bold"/>
              </a:rPr>
              <a:t>         • Use of control tools </a:t>
            </a:r>
          </a:p>
        </p:txBody>
      </p:sp>
      <p:sp>
        <p:nvSpPr>
          <p:cNvPr name="Freeform 8" id="8"/>
          <p:cNvSpPr/>
          <p:nvPr/>
        </p:nvSpPr>
        <p:spPr>
          <a:xfrm flipH="false" flipV="false" rot="0">
            <a:off x="12440926" y="2981051"/>
            <a:ext cx="4324898" cy="4324898"/>
          </a:xfrm>
          <a:custGeom>
            <a:avLst/>
            <a:gdLst/>
            <a:ahLst/>
            <a:cxnLst/>
            <a:rect r="r" b="b" t="t" l="l"/>
            <a:pathLst>
              <a:path h="4324898" w="4324898">
                <a:moveTo>
                  <a:pt x="0" y="0"/>
                </a:moveTo>
                <a:lnTo>
                  <a:pt x="4324898" y="0"/>
                </a:lnTo>
                <a:lnTo>
                  <a:pt x="4324898" y="4324898"/>
                </a:lnTo>
                <a:lnTo>
                  <a:pt x="0" y="432489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9" id="9"/>
          <p:cNvGrpSpPr/>
          <p:nvPr/>
        </p:nvGrpSpPr>
        <p:grpSpPr>
          <a:xfrm rot="-2795117">
            <a:off x="14059608" y="8220607"/>
            <a:ext cx="9024588" cy="9024588"/>
            <a:chOff x="0" y="0"/>
            <a:chExt cx="812800" cy="812800"/>
          </a:xfrm>
        </p:grpSpPr>
        <p:sp>
          <p:nvSpPr>
            <p:cNvPr name="Freeform 10" id="10"/>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11" id="11"/>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12" id="12"/>
          <p:cNvSpPr txBox="true"/>
          <p:nvPr/>
        </p:nvSpPr>
        <p:spPr>
          <a:xfrm rot="0">
            <a:off x="16496035" y="8489057"/>
            <a:ext cx="152653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38</a:t>
            </a:r>
          </a:p>
        </p:txBody>
      </p:sp>
    </p:spTree>
  </p:cSld>
  <p:clrMapOvr>
    <a:masterClrMapping/>
  </p:clrMapOvr>
</p:sld>
</file>

<file path=ppt/slides/slide39.xml><?xml version="1.0" encoding="utf-8"?>
<p:sld xmlns:p="http://schemas.openxmlformats.org/presentationml/2006/main" xmlns:a="http://schemas.openxmlformats.org/drawingml/2006/main">
  <p:cSld>
    <p:bg>
      <p:bgPr>
        <a:solidFill>
          <a:srgbClr val="FDFDFD"/>
        </a:solidFill>
      </p:bgPr>
    </p:bg>
    <p:spTree>
      <p:nvGrpSpPr>
        <p:cNvPr id="1" name=""/>
        <p:cNvGrpSpPr/>
        <p:nvPr/>
      </p:nvGrpSpPr>
      <p:grpSpPr>
        <a:xfrm>
          <a:off x="0" y="0"/>
          <a:ext cx="0" cy="0"/>
          <a:chOff x="0" y="0"/>
          <a:chExt cx="0" cy="0"/>
        </a:xfrm>
      </p:grpSpPr>
      <p:sp>
        <p:nvSpPr>
          <p:cNvPr name="TextBox 2" id="2"/>
          <p:cNvSpPr txBox="true"/>
          <p:nvPr/>
        </p:nvSpPr>
        <p:spPr>
          <a:xfrm rot="0">
            <a:off x="639630" y="3064201"/>
            <a:ext cx="17008740" cy="3421929"/>
          </a:xfrm>
          <a:prstGeom prst="rect">
            <a:avLst/>
          </a:prstGeom>
        </p:spPr>
        <p:txBody>
          <a:bodyPr anchor="t" rtlCol="false" tIns="0" lIns="0" bIns="0" rIns="0">
            <a:spAutoFit/>
          </a:bodyPr>
          <a:lstStyle/>
          <a:p>
            <a:pPr algn="l" marL="0" indent="0" lvl="0">
              <a:lnSpc>
                <a:spcPts val="28015"/>
              </a:lnSpc>
              <a:spcBef>
                <a:spcPct val="0"/>
              </a:spcBef>
            </a:pPr>
            <a:r>
              <a:rPr lang="en-US" b="true" sz="20011">
                <a:solidFill>
                  <a:srgbClr val="051D40"/>
                </a:solidFill>
                <a:latin typeface="Montserrat Bold"/>
                <a:ea typeface="Montserrat Bold"/>
                <a:cs typeface="Montserrat Bold"/>
                <a:sym typeface="Montserrat Bold"/>
              </a:rPr>
              <a:t>THANK YOU!</a:t>
            </a:r>
          </a:p>
        </p:txBody>
      </p:sp>
      <p:grpSp>
        <p:nvGrpSpPr>
          <p:cNvPr name="Group 3" id="3"/>
          <p:cNvGrpSpPr/>
          <p:nvPr/>
        </p:nvGrpSpPr>
        <p:grpSpPr>
          <a:xfrm rot="0">
            <a:off x="14073955" y="-2925489"/>
            <a:ext cx="6370689" cy="6370689"/>
            <a:chOff x="0" y="0"/>
            <a:chExt cx="812800" cy="812800"/>
          </a:xfrm>
        </p:grpSpPr>
        <p:sp>
          <p:nvSpPr>
            <p:cNvPr name="Freeform 4" id="4"/>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98ED"/>
            </a:solidFill>
          </p:spPr>
        </p:sp>
        <p:sp>
          <p:nvSpPr>
            <p:cNvPr name="TextBox 5" id="5"/>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6" id="6"/>
          <p:cNvGrpSpPr/>
          <p:nvPr/>
        </p:nvGrpSpPr>
        <p:grpSpPr>
          <a:xfrm rot="0">
            <a:off x="-1807220" y="6486130"/>
            <a:ext cx="5671841" cy="5671841"/>
            <a:chOff x="0" y="0"/>
            <a:chExt cx="812800" cy="812800"/>
          </a:xfrm>
        </p:grpSpPr>
        <p:sp>
          <p:nvSpPr>
            <p:cNvPr name="Freeform 7" id="7"/>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C98ED"/>
            </a:solidFill>
          </p:spPr>
        </p:sp>
        <p:sp>
          <p:nvSpPr>
            <p:cNvPr name="TextBox 8" id="8"/>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145DA0"/>
        </a:solidFill>
      </p:bgPr>
    </p:bg>
    <p:spTree>
      <p:nvGrpSpPr>
        <p:cNvPr id="1" name=""/>
        <p:cNvGrpSpPr/>
        <p:nvPr/>
      </p:nvGrpSpPr>
      <p:grpSpPr>
        <a:xfrm>
          <a:off x="0" y="0"/>
          <a:ext cx="0" cy="0"/>
          <a:chOff x="0" y="0"/>
          <a:chExt cx="0" cy="0"/>
        </a:xfrm>
      </p:grpSpPr>
      <p:grpSp>
        <p:nvGrpSpPr>
          <p:cNvPr name="Group 2" id="2"/>
          <p:cNvGrpSpPr/>
          <p:nvPr/>
        </p:nvGrpSpPr>
        <p:grpSpPr>
          <a:xfrm rot="0">
            <a:off x="-2123887" y="-2346523"/>
            <a:ext cx="4693046" cy="469304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5" id="5"/>
          <p:cNvGrpSpPr/>
          <p:nvPr/>
        </p:nvGrpSpPr>
        <p:grpSpPr>
          <a:xfrm rot="0">
            <a:off x="15196340" y="7563098"/>
            <a:ext cx="5070425" cy="5070425"/>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2436473" y="3137829"/>
            <a:ext cx="13415053" cy="5685488"/>
            <a:chOff x="0" y="0"/>
            <a:chExt cx="17886737" cy="7580651"/>
          </a:xfrm>
        </p:grpSpPr>
        <p:sp>
          <p:nvSpPr>
            <p:cNvPr name="Freeform 9" id="9"/>
            <p:cNvSpPr/>
            <p:nvPr/>
          </p:nvSpPr>
          <p:spPr>
            <a:xfrm flipH="false" flipV="false" rot="-10800000">
              <a:off x="0" y="5668755"/>
              <a:ext cx="3559068" cy="1911896"/>
            </a:xfrm>
            <a:custGeom>
              <a:avLst/>
              <a:gdLst/>
              <a:ahLst/>
              <a:cxnLst/>
              <a:rect r="r" b="b" t="t" l="l"/>
              <a:pathLst>
                <a:path h="1911896" w="3559068">
                  <a:moveTo>
                    <a:pt x="0" y="0"/>
                  </a:moveTo>
                  <a:lnTo>
                    <a:pt x="3559068" y="0"/>
                  </a:lnTo>
                  <a:lnTo>
                    <a:pt x="3559068" y="1911896"/>
                  </a:lnTo>
                  <a:lnTo>
                    <a:pt x="0" y="191189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0" id="10"/>
            <p:cNvSpPr/>
            <p:nvPr/>
          </p:nvSpPr>
          <p:spPr>
            <a:xfrm flipH="false" flipV="false" rot="0">
              <a:off x="3529615" y="0"/>
              <a:ext cx="3559068" cy="1911896"/>
            </a:xfrm>
            <a:custGeom>
              <a:avLst/>
              <a:gdLst/>
              <a:ahLst/>
              <a:cxnLst/>
              <a:rect r="r" b="b" t="t" l="l"/>
              <a:pathLst>
                <a:path h="1911896" w="3559068">
                  <a:moveTo>
                    <a:pt x="0" y="0"/>
                  </a:moveTo>
                  <a:lnTo>
                    <a:pt x="3559068" y="0"/>
                  </a:lnTo>
                  <a:lnTo>
                    <a:pt x="3559068" y="1911896"/>
                  </a:lnTo>
                  <a:lnTo>
                    <a:pt x="0" y="191189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1" id="11"/>
            <p:cNvSpPr/>
            <p:nvPr/>
          </p:nvSpPr>
          <p:spPr>
            <a:xfrm flipH="false" flipV="false" rot="-10800000">
              <a:off x="7053272" y="5668755"/>
              <a:ext cx="3559068" cy="1911896"/>
            </a:xfrm>
            <a:custGeom>
              <a:avLst/>
              <a:gdLst/>
              <a:ahLst/>
              <a:cxnLst/>
              <a:rect r="r" b="b" t="t" l="l"/>
              <a:pathLst>
                <a:path h="1911896" w="3559068">
                  <a:moveTo>
                    <a:pt x="0" y="0"/>
                  </a:moveTo>
                  <a:lnTo>
                    <a:pt x="3559068" y="0"/>
                  </a:lnTo>
                  <a:lnTo>
                    <a:pt x="3559068" y="1911896"/>
                  </a:lnTo>
                  <a:lnTo>
                    <a:pt x="0" y="191189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2" id="12"/>
            <p:cNvSpPr/>
            <p:nvPr/>
          </p:nvSpPr>
          <p:spPr>
            <a:xfrm flipH="false" flipV="false" rot="0">
              <a:off x="10582887" y="0"/>
              <a:ext cx="3559068" cy="1911896"/>
            </a:xfrm>
            <a:custGeom>
              <a:avLst/>
              <a:gdLst/>
              <a:ahLst/>
              <a:cxnLst/>
              <a:rect r="r" b="b" t="t" l="l"/>
              <a:pathLst>
                <a:path h="1911896" w="3559068">
                  <a:moveTo>
                    <a:pt x="0" y="0"/>
                  </a:moveTo>
                  <a:lnTo>
                    <a:pt x="3559068" y="0"/>
                  </a:lnTo>
                  <a:lnTo>
                    <a:pt x="3559068" y="1911896"/>
                  </a:lnTo>
                  <a:lnTo>
                    <a:pt x="0" y="191189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13" id="13"/>
            <p:cNvGrpSpPr/>
            <p:nvPr/>
          </p:nvGrpSpPr>
          <p:grpSpPr>
            <a:xfrm rot="-10800000">
              <a:off x="845893" y="239593"/>
              <a:ext cx="1879197" cy="577740"/>
              <a:chOff x="0" y="0"/>
              <a:chExt cx="1119696" cy="344239"/>
            </a:xfrm>
          </p:grpSpPr>
          <p:sp>
            <p:nvSpPr>
              <p:cNvPr name="Freeform 14" id="14"/>
              <p:cNvSpPr/>
              <p:nvPr/>
            </p:nvSpPr>
            <p:spPr>
              <a:xfrm flipH="false" flipV="false" rot="0">
                <a:off x="0" y="0"/>
                <a:ext cx="1119696" cy="344239"/>
              </a:xfrm>
              <a:custGeom>
                <a:avLst/>
                <a:gdLst/>
                <a:ahLst/>
                <a:cxnLst/>
                <a:rect r="r" b="b" t="t" l="l"/>
                <a:pathLst>
                  <a:path h="344239" w="1119696">
                    <a:moveTo>
                      <a:pt x="203200" y="344239"/>
                    </a:moveTo>
                    <a:lnTo>
                      <a:pt x="916496" y="344239"/>
                    </a:lnTo>
                    <a:lnTo>
                      <a:pt x="1119696" y="0"/>
                    </a:lnTo>
                    <a:lnTo>
                      <a:pt x="0" y="0"/>
                    </a:lnTo>
                    <a:lnTo>
                      <a:pt x="203200" y="344239"/>
                    </a:lnTo>
                    <a:close/>
                  </a:path>
                </a:pathLst>
              </a:custGeom>
              <a:solidFill>
                <a:srgbClr val="25B571"/>
              </a:solidFill>
            </p:spPr>
          </p:sp>
          <p:sp>
            <p:nvSpPr>
              <p:cNvPr name="TextBox 15" id="15"/>
              <p:cNvSpPr txBox="true"/>
              <p:nvPr/>
            </p:nvSpPr>
            <p:spPr>
              <a:xfrm>
                <a:off x="127000" y="-19050"/>
                <a:ext cx="865696" cy="363289"/>
              </a:xfrm>
              <a:prstGeom prst="rect">
                <a:avLst/>
              </a:prstGeom>
            </p:spPr>
            <p:txBody>
              <a:bodyPr anchor="ctr" rtlCol="false" tIns="42499" lIns="42499" bIns="42499" rIns="42499"/>
              <a:lstStyle/>
              <a:p>
                <a:pPr algn="ctr">
                  <a:lnSpc>
                    <a:spcPts val="1639"/>
                  </a:lnSpc>
                </a:pPr>
              </a:p>
            </p:txBody>
          </p:sp>
        </p:grpSp>
        <p:grpSp>
          <p:nvGrpSpPr>
            <p:cNvPr name="Group 16" id="16"/>
            <p:cNvGrpSpPr/>
            <p:nvPr/>
          </p:nvGrpSpPr>
          <p:grpSpPr>
            <a:xfrm rot="5400000">
              <a:off x="-1564863" y="2277250"/>
              <a:ext cx="6700708" cy="3016988"/>
              <a:chOff x="0" y="0"/>
              <a:chExt cx="902611" cy="406400"/>
            </a:xfrm>
          </p:grpSpPr>
          <p:sp>
            <p:nvSpPr>
              <p:cNvPr name="Freeform 17" id="17"/>
              <p:cNvSpPr/>
              <p:nvPr/>
            </p:nvSpPr>
            <p:spPr>
              <a:xfrm flipH="false" flipV="false" rot="0">
                <a:off x="0" y="0"/>
                <a:ext cx="902611" cy="406400"/>
              </a:xfrm>
              <a:custGeom>
                <a:avLst/>
                <a:gdLst/>
                <a:ahLst/>
                <a:cxnLst/>
                <a:rect r="r" b="b" t="t" l="l"/>
                <a:pathLst>
                  <a:path h="406400" w="902611">
                    <a:moveTo>
                      <a:pt x="699411" y="0"/>
                    </a:moveTo>
                    <a:cubicBezTo>
                      <a:pt x="811636" y="0"/>
                      <a:pt x="902611" y="90976"/>
                      <a:pt x="902611" y="203200"/>
                    </a:cubicBezTo>
                    <a:cubicBezTo>
                      <a:pt x="902611" y="315424"/>
                      <a:pt x="811636" y="406400"/>
                      <a:pt x="699411" y="406400"/>
                    </a:cubicBezTo>
                    <a:lnTo>
                      <a:pt x="203200" y="406400"/>
                    </a:lnTo>
                    <a:cubicBezTo>
                      <a:pt x="90976" y="406400"/>
                      <a:pt x="0" y="315424"/>
                      <a:pt x="0" y="203200"/>
                    </a:cubicBezTo>
                    <a:cubicBezTo>
                      <a:pt x="0" y="90976"/>
                      <a:pt x="90976" y="0"/>
                      <a:pt x="203200" y="0"/>
                    </a:cubicBezTo>
                    <a:close/>
                  </a:path>
                </a:pathLst>
              </a:custGeom>
              <a:solidFill>
                <a:srgbClr val="0A2342"/>
              </a:solidFill>
            </p:spPr>
          </p:sp>
          <p:sp>
            <p:nvSpPr>
              <p:cNvPr name="TextBox 18" id="18"/>
              <p:cNvSpPr txBox="true"/>
              <p:nvPr/>
            </p:nvSpPr>
            <p:spPr>
              <a:xfrm>
                <a:off x="0" y="-19050"/>
                <a:ext cx="902611" cy="425450"/>
              </a:xfrm>
              <a:prstGeom prst="rect">
                <a:avLst/>
              </a:prstGeom>
            </p:spPr>
            <p:txBody>
              <a:bodyPr anchor="ctr" rtlCol="false" tIns="42499" lIns="42499" bIns="42499" rIns="42499"/>
              <a:lstStyle/>
              <a:p>
                <a:pPr algn="ctr">
                  <a:lnSpc>
                    <a:spcPts val="1639"/>
                  </a:lnSpc>
                  <a:spcBef>
                    <a:spcPct val="0"/>
                  </a:spcBef>
                </a:pPr>
              </a:p>
            </p:txBody>
          </p:sp>
        </p:grpSp>
        <p:grpSp>
          <p:nvGrpSpPr>
            <p:cNvPr name="Group 19" id="19"/>
            <p:cNvGrpSpPr/>
            <p:nvPr/>
          </p:nvGrpSpPr>
          <p:grpSpPr>
            <a:xfrm rot="0">
              <a:off x="4369550" y="6750960"/>
              <a:ext cx="1879197" cy="577740"/>
              <a:chOff x="0" y="0"/>
              <a:chExt cx="1119696" cy="344239"/>
            </a:xfrm>
          </p:grpSpPr>
          <p:sp>
            <p:nvSpPr>
              <p:cNvPr name="Freeform 20" id="20"/>
              <p:cNvSpPr/>
              <p:nvPr/>
            </p:nvSpPr>
            <p:spPr>
              <a:xfrm flipH="false" flipV="false" rot="0">
                <a:off x="0" y="0"/>
                <a:ext cx="1119696" cy="344239"/>
              </a:xfrm>
              <a:custGeom>
                <a:avLst/>
                <a:gdLst/>
                <a:ahLst/>
                <a:cxnLst/>
                <a:rect r="r" b="b" t="t" l="l"/>
                <a:pathLst>
                  <a:path h="344239" w="1119696">
                    <a:moveTo>
                      <a:pt x="203200" y="344239"/>
                    </a:moveTo>
                    <a:lnTo>
                      <a:pt x="916496" y="344239"/>
                    </a:lnTo>
                    <a:lnTo>
                      <a:pt x="1119696" y="0"/>
                    </a:lnTo>
                    <a:lnTo>
                      <a:pt x="0" y="0"/>
                    </a:lnTo>
                    <a:lnTo>
                      <a:pt x="203200" y="344239"/>
                    </a:lnTo>
                    <a:close/>
                  </a:path>
                </a:pathLst>
              </a:custGeom>
              <a:solidFill>
                <a:srgbClr val="D4DA7C"/>
              </a:solidFill>
              <a:ln cap="sq">
                <a:noFill/>
                <a:prstDash val="solid"/>
                <a:miter/>
              </a:ln>
            </p:spPr>
          </p:sp>
          <p:sp>
            <p:nvSpPr>
              <p:cNvPr name="TextBox 21" id="21"/>
              <p:cNvSpPr txBox="true"/>
              <p:nvPr/>
            </p:nvSpPr>
            <p:spPr>
              <a:xfrm>
                <a:off x="127000" y="-19050"/>
                <a:ext cx="865696" cy="363289"/>
              </a:xfrm>
              <a:prstGeom prst="rect">
                <a:avLst/>
              </a:prstGeom>
            </p:spPr>
            <p:txBody>
              <a:bodyPr anchor="ctr" rtlCol="false" tIns="42499" lIns="42499" bIns="42499" rIns="42499"/>
              <a:lstStyle/>
              <a:p>
                <a:pPr algn="ctr" marL="0" indent="0" lvl="0">
                  <a:lnSpc>
                    <a:spcPts val="1639"/>
                  </a:lnSpc>
                  <a:spcBef>
                    <a:spcPct val="0"/>
                  </a:spcBef>
                </a:pPr>
              </a:p>
            </p:txBody>
          </p:sp>
        </p:grpSp>
        <p:grpSp>
          <p:nvGrpSpPr>
            <p:cNvPr name="Group 22" id="22"/>
            <p:cNvGrpSpPr/>
            <p:nvPr/>
          </p:nvGrpSpPr>
          <p:grpSpPr>
            <a:xfrm rot="5400000">
              <a:off x="1958795" y="2277250"/>
              <a:ext cx="6700708" cy="3016988"/>
              <a:chOff x="0" y="0"/>
              <a:chExt cx="902611" cy="406400"/>
            </a:xfrm>
          </p:grpSpPr>
          <p:sp>
            <p:nvSpPr>
              <p:cNvPr name="Freeform 23" id="23"/>
              <p:cNvSpPr/>
              <p:nvPr/>
            </p:nvSpPr>
            <p:spPr>
              <a:xfrm flipH="false" flipV="false" rot="0">
                <a:off x="0" y="0"/>
                <a:ext cx="902611" cy="406400"/>
              </a:xfrm>
              <a:custGeom>
                <a:avLst/>
                <a:gdLst/>
                <a:ahLst/>
                <a:cxnLst/>
                <a:rect r="r" b="b" t="t" l="l"/>
                <a:pathLst>
                  <a:path h="406400" w="902611">
                    <a:moveTo>
                      <a:pt x="699411" y="0"/>
                    </a:moveTo>
                    <a:cubicBezTo>
                      <a:pt x="811636" y="0"/>
                      <a:pt x="902611" y="90976"/>
                      <a:pt x="902611" y="203200"/>
                    </a:cubicBezTo>
                    <a:cubicBezTo>
                      <a:pt x="902611" y="315424"/>
                      <a:pt x="811636" y="406400"/>
                      <a:pt x="699411" y="406400"/>
                    </a:cubicBezTo>
                    <a:lnTo>
                      <a:pt x="203200" y="406400"/>
                    </a:lnTo>
                    <a:cubicBezTo>
                      <a:pt x="90976" y="406400"/>
                      <a:pt x="0" y="315424"/>
                      <a:pt x="0" y="203200"/>
                    </a:cubicBezTo>
                    <a:cubicBezTo>
                      <a:pt x="0" y="90976"/>
                      <a:pt x="90976" y="0"/>
                      <a:pt x="203200" y="0"/>
                    </a:cubicBezTo>
                    <a:close/>
                  </a:path>
                </a:pathLst>
              </a:custGeom>
              <a:solidFill>
                <a:srgbClr val="008080"/>
              </a:solidFill>
            </p:spPr>
          </p:sp>
          <p:sp>
            <p:nvSpPr>
              <p:cNvPr name="TextBox 24" id="24"/>
              <p:cNvSpPr txBox="true"/>
              <p:nvPr/>
            </p:nvSpPr>
            <p:spPr>
              <a:xfrm>
                <a:off x="0" y="-19050"/>
                <a:ext cx="902611" cy="425450"/>
              </a:xfrm>
              <a:prstGeom prst="rect">
                <a:avLst/>
              </a:prstGeom>
            </p:spPr>
            <p:txBody>
              <a:bodyPr anchor="ctr" rtlCol="false" tIns="42499" lIns="42499" bIns="42499" rIns="42499"/>
              <a:lstStyle/>
              <a:p>
                <a:pPr algn="ctr">
                  <a:lnSpc>
                    <a:spcPts val="1639"/>
                  </a:lnSpc>
                  <a:spcBef>
                    <a:spcPct val="0"/>
                  </a:spcBef>
                </a:pPr>
              </a:p>
            </p:txBody>
          </p:sp>
        </p:grpSp>
        <p:grpSp>
          <p:nvGrpSpPr>
            <p:cNvPr name="Group 25" id="25"/>
            <p:cNvGrpSpPr/>
            <p:nvPr/>
          </p:nvGrpSpPr>
          <p:grpSpPr>
            <a:xfrm rot="-10800000">
              <a:off x="7893208" y="239593"/>
              <a:ext cx="1879197" cy="577740"/>
              <a:chOff x="0" y="0"/>
              <a:chExt cx="1119696" cy="344239"/>
            </a:xfrm>
          </p:grpSpPr>
          <p:sp>
            <p:nvSpPr>
              <p:cNvPr name="Freeform 26" id="26"/>
              <p:cNvSpPr/>
              <p:nvPr/>
            </p:nvSpPr>
            <p:spPr>
              <a:xfrm flipH="false" flipV="false" rot="0">
                <a:off x="0" y="0"/>
                <a:ext cx="1119696" cy="344239"/>
              </a:xfrm>
              <a:custGeom>
                <a:avLst/>
                <a:gdLst/>
                <a:ahLst/>
                <a:cxnLst/>
                <a:rect r="r" b="b" t="t" l="l"/>
                <a:pathLst>
                  <a:path h="344239" w="1119696">
                    <a:moveTo>
                      <a:pt x="203200" y="344239"/>
                    </a:moveTo>
                    <a:lnTo>
                      <a:pt x="916496" y="344239"/>
                    </a:lnTo>
                    <a:lnTo>
                      <a:pt x="1119696" y="0"/>
                    </a:lnTo>
                    <a:lnTo>
                      <a:pt x="0" y="0"/>
                    </a:lnTo>
                    <a:lnTo>
                      <a:pt x="203200" y="344239"/>
                    </a:lnTo>
                    <a:close/>
                  </a:path>
                </a:pathLst>
              </a:custGeom>
              <a:solidFill>
                <a:srgbClr val="CFC5BC"/>
              </a:solidFill>
            </p:spPr>
          </p:sp>
          <p:sp>
            <p:nvSpPr>
              <p:cNvPr name="TextBox 27" id="27"/>
              <p:cNvSpPr txBox="true"/>
              <p:nvPr/>
            </p:nvSpPr>
            <p:spPr>
              <a:xfrm>
                <a:off x="127000" y="-19050"/>
                <a:ext cx="865696" cy="363289"/>
              </a:xfrm>
              <a:prstGeom prst="rect">
                <a:avLst/>
              </a:prstGeom>
            </p:spPr>
            <p:txBody>
              <a:bodyPr anchor="ctr" rtlCol="false" tIns="42499" lIns="42499" bIns="42499" rIns="42499"/>
              <a:lstStyle/>
              <a:p>
                <a:pPr algn="ctr">
                  <a:lnSpc>
                    <a:spcPts val="1639"/>
                  </a:lnSpc>
                </a:pPr>
              </a:p>
            </p:txBody>
          </p:sp>
        </p:grpSp>
        <p:grpSp>
          <p:nvGrpSpPr>
            <p:cNvPr name="Group 28" id="28"/>
            <p:cNvGrpSpPr/>
            <p:nvPr/>
          </p:nvGrpSpPr>
          <p:grpSpPr>
            <a:xfrm rot="5400000">
              <a:off x="5482452" y="2277250"/>
              <a:ext cx="6700708" cy="3016988"/>
              <a:chOff x="0" y="0"/>
              <a:chExt cx="902611" cy="406400"/>
            </a:xfrm>
          </p:grpSpPr>
          <p:sp>
            <p:nvSpPr>
              <p:cNvPr name="Freeform 29" id="29"/>
              <p:cNvSpPr/>
              <p:nvPr/>
            </p:nvSpPr>
            <p:spPr>
              <a:xfrm flipH="false" flipV="false" rot="0">
                <a:off x="0" y="0"/>
                <a:ext cx="902611" cy="406400"/>
              </a:xfrm>
              <a:custGeom>
                <a:avLst/>
                <a:gdLst/>
                <a:ahLst/>
                <a:cxnLst/>
                <a:rect r="r" b="b" t="t" l="l"/>
                <a:pathLst>
                  <a:path h="406400" w="902611">
                    <a:moveTo>
                      <a:pt x="699411" y="0"/>
                    </a:moveTo>
                    <a:cubicBezTo>
                      <a:pt x="811636" y="0"/>
                      <a:pt x="902611" y="90976"/>
                      <a:pt x="902611" y="203200"/>
                    </a:cubicBezTo>
                    <a:cubicBezTo>
                      <a:pt x="902611" y="315424"/>
                      <a:pt x="811636" y="406400"/>
                      <a:pt x="699411" y="406400"/>
                    </a:cubicBezTo>
                    <a:lnTo>
                      <a:pt x="203200" y="406400"/>
                    </a:lnTo>
                    <a:cubicBezTo>
                      <a:pt x="90976" y="406400"/>
                      <a:pt x="0" y="315424"/>
                      <a:pt x="0" y="203200"/>
                    </a:cubicBezTo>
                    <a:cubicBezTo>
                      <a:pt x="0" y="90976"/>
                      <a:pt x="90976" y="0"/>
                      <a:pt x="203200" y="0"/>
                    </a:cubicBezTo>
                    <a:close/>
                  </a:path>
                </a:pathLst>
              </a:custGeom>
              <a:solidFill>
                <a:srgbClr val="D3D3D3"/>
              </a:solidFill>
            </p:spPr>
          </p:sp>
          <p:sp>
            <p:nvSpPr>
              <p:cNvPr name="TextBox 30" id="30"/>
              <p:cNvSpPr txBox="true"/>
              <p:nvPr/>
            </p:nvSpPr>
            <p:spPr>
              <a:xfrm>
                <a:off x="0" y="-19050"/>
                <a:ext cx="902611" cy="425450"/>
              </a:xfrm>
              <a:prstGeom prst="rect">
                <a:avLst/>
              </a:prstGeom>
            </p:spPr>
            <p:txBody>
              <a:bodyPr anchor="ctr" rtlCol="false" tIns="42499" lIns="42499" bIns="42499" rIns="42499"/>
              <a:lstStyle/>
              <a:p>
                <a:pPr algn="ctr">
                  <a:lnSpc>
                    <a:spcPts val="1639"/>
                  </a:lnSpc>
                  <a:spcBef>
                    <a:spcPct val="0"/>
                  </a:spcBef>
                </a:pPr>
              </a:p>
            </p:txBody>
          </p:sp>
        </p:grpSp>
        <p:grpSp>
          <p:nvGrpSpPr>
            <p:cNvPr name="Group 31" id="31"/>
            <p:cNvGrpSpPr/>
            <p:nvPr/>
          </p:nvGrpSpPr>
          <p:grpSpPr>
            <a:xfrm rot="0">
              <a:off x="11416865" y="6750960"/>
              <a:ext cx="1879197" cy="577740"/>
              <a:chOff x="0" y="0"/>
              <a:chExt cx="1119696" cy="344239"/>
            </a:xfrm>
          </p:grpSpPr>
          <p:sp>
            <p:nvSpPr>
              <p:cNvPr name="Freeform 32" id="32"/>
              <p:cNvSpPr/>
              <p:nvPr/>
            </p:nvSpPr>
            <p:spPr>
              <a:xfrm flipH="false" flipV="false" rot="0">
                <a:off x="0" y="0"/>
                <a:ext cx="1119696" cy="344239"/>
              </a:xfrm>
              <a:custGeom>
                <a:avLst/>
                <a:gdLst/>
                <a:ahLst/>
                <a:cxnLst/>
                <a:rect r="r" b="b" t="t" l="l"/>
                <a:pathLst>
                  <a:path h="344239" w="1119696">
                    <a:moveTo>
                      <a:pt x="203200" y="344239"/>
                    </a:moveTo>
                    <a:lnTo>
                      <a:pt x="916496" y="344239"/>
                    </a:lnTo>
                    <a:lnTo>
                      <a:pt x="1119696" y="0"/>
                    </a:lnTo>
                    <a:lnTo>
                      <a:pt x="0" y="0"/>
                    </a:lnTo>
                    <a:lnTo>
                      <a:pt x="203200" y="344239"/>
                    </a:lnTo>
                    <a:close/>
                  </a:path>
                </a:pathLst>
              </a:custGeom>
              <a:solidFill>
                <a:srgbClr val="29D383"/>
              </a:solidFill>
            </p:spPr>
          </p:sp>
          <p:sp>
            <p:nvSpPr>
              <p:cNvPr name="TextBox 33" id="33"/>
              <p:cNvSpPr txBox="true"/>
              <p:nvPr/>
            </p:nvSpPr>
            <p:spPr>
              <a:xfrm>
                <a:off x="127000" y="-19050"/>
                <a:ext cx="865696" cy="363289"/>
              </a:xfrm>
              <a:prstGeom prst="rect">
                <a:avLst/>
              </a:prstGeom>
            </p:spPr>
            <p:txBody>
              <a:bodyPr anchor="ctr" rtlCol="false" tIns="42499" lIns="42499" bIns="42499" rIns="42499"/>
              <a:lstStyle/>
              <a:p>
                <a:pPr algn="ctr">
                  <a:lnSpc>
                    <a:spcPts val="1639"/>
                  </a:lnSpc>
                </a:pPr>
              </a:p>
            </p:txBody>
          </p:sp>
        </p:grpSp>
        <p:grpSp>
          <p:nvGrpSpPr>
            <p:cNvPr name="Group 34" id="34"/>
            <p:cNvGrpSpPr/>
            <p:nvPr/>
          </p:nvGrpSpPr>
          <p:grpSpPr>
            <a:xfrm rot="5400000">
              <a:off x="9006110" y="2277250"/>
              <a:ext cx="6700708" cy="3016988"/>
              <a:chOff x="0" y="0"/>
              <a:chExt cx="902611" cy="406400"/>
            </a:xfrm>
          </p:grpSpPr>
          <p:sp>
            <p:nvSpPr>
              <p:cNvPr name="Freeform 35" id="35"/>
              <p:cNvSpPr/>
              <p:nvPr/>
            </p:nvSpPr>
            <p:spPr>
              <a:xfrm flipH="false" flipV="false" rot="0">
                <a:off x="0" y="0"/>
                <a:ext cx="902611" cy="406400"/>
              </a:xfrm>
              <a:custGeom>
                <a:avLst/>
                <a:gdLst/>
                <a:ahLst/>
                <a:cxnLst/>
                <a:rect r="r" b="b" t="t" l="l"/>
                <a:pathLst>
                  <a:path h="406400" w="902611">
                    <a:moveTo>
                      <a:pt x="699411" y="0"/>
                    </a:moveTo>
                    <a:cubicBezTo>
                      <a:pt x="811636" y="0"/>
                      <a:pt x="902611" y="90976"/>
                      <a:pt x="902611" y="203200"/>
                    </a:cubicBezTo>
                    <a:cubicBezTo>
                      <a:pt x="902611" y="315424"/>
                      <a:pt x="811636" y="406400"/>
                      <a:pt x="699411" y="406400"/>
                    </a:cubicBezTo>
                    <a:lnTo>
                      <a:pt x="203200" y="406400"/>
                    </a:lnTo>
                    <a:cubicBezTo>
                      <a:pt x="90976" y="406400"/>
                      <a:pt x="0" y="315424"/>
                      <a:pt x="0" y="203200"/>
                    </a:cubicBezTo>
                    <a:cubicBezTo>
                      <a:pt x="0" y="90976"/>
                      <a:pt x="90976" y="0"/>
                      <a:pt x="203200" y="0"/>
                    </a:cubicBezTo>
                    <a:close/>
                  </a:path>
                </a:pathLst>
              </a:custGeom>
              <a:solidFill>
                <a:srgbClr val="00C49A"/>
              </a:solidFill>
            </p:spPr>
          </p:sp>
          <p:sp>
            <p:nvSpPr>
              <p:cNvPr name="TextBox 36" id="36"/>
              <p:cNvSpPr txBox="true"/>
              <p:nvPr/>
            </p:nvSpPr>
            <p:spPr>
              <a:xfrm>
                <a:off x="0" y="-19050"/>
                <a:ext cx="902611" cy="425450"/>
              </a:xfrm>
              <a:prstGeom prst="rect">
                <a:avLst/>
              </a:prstGeom>
            </p:spPr>
            <p:txBody>
              <a:bodyPr anchor="ctr" rtlCol="false" tIns="42499" lIns="42499" bIns="42499" rIns="42499"/>
              <a:lstStyle/>
              <a:p>
                <a:pPr algn="ctr">
                  <a:lnSpc>
                    <a:spcPts val="1639"/>
                  </a:lnSpc>
                  <a:spcBef>
                    <a:spcPct val="0"/>
                  </a:spcBef>
                </a:pPr>
              </a:p>
            </p:txBody>
          </p:sp>
        </p:grpSp>
        <p:sp>
          <p:nvSpPr>
            <p:cNvPr name="AutoShape 37" id="37"/>
            <p:cNvSpPr/>
            <p:nvPr/>
          </p:nvSpPr>
          <p:spPr>
            <a:xfrm>
              <a:off x="3544341" y="1911896"/>
              <a:ext cx="0" cy="3828838"/>
            </a:xfrm>
            <a:prstGeom prst="line">
              <a:avLst/>
            </a:prstGeom>
            <a:ln cap="flat" w="35206">
              <a:solidFill>
                <a:srgbClr val="404040"/>
              </a:solidFill>
              <a:prstDash val="solid"/>
              <a:headEnd type="none" len="sm" w="sm"/>
              <a:tailEnd type="none" len="sm" w="sm"/>
            </a:ln>
          </p:spPr>
        </p:sp>
        <p:sp>
          <p:nvSpPr>
            <p:cNvPr name="AutoShape 38" id="38"/>
            <p:cNvSpPr/>
            <p:nvPr/>
          </p:nvSpPr>
          <p:spPr>
            <a:xfrm>
              <a:off x="7071457" y="1911055"/>
              <a:ext cx="0" cy="3829679"/>
            </a:xfrm>
            <a:prstGeom prst="line">
              <a:avLst/>
            </a:prstGeom>
            <a:ln cap="flat" w="35206">
              <a:solidFill>
                <a:srgbClr val="404040"/>
              </a:solidFill>
              <a:prstDash val="solid"/>
              <a:headEnd type="none" len="sm" w="sm"/>
              <a:tailEnd type="none" len="sm" w="sm"/>
            </a:ln>
          </p:spPr>
        </p:sp>
        <p:sp>
          <p:nvSpPr>
            <p:cNvPr name="AutoShape 39" id="39"/>
            <p:cNvSpPr/>
            <p:nvPr/>
          </p:nvSpPr>
          <p:spPr>
            <a:xfrm>
              <a:off x="10597613" y="1911896"/>
              <a:ext cx="0" cy="3828838"/>
            </a:xfrm>
            <a:prstGeom prst="line">
              <a:avLst/>
            </a:prstGeom>
            <a:ln cap="flat" w="35206">
              <a:solidFill>
                <a:srgbClr val="404040"/>
              </a:solidFill>
              <a:prstDash val="solid"/>
              <a:headEnd type="none" len="sm" w="sm"/>
              <a:tailEnd type="none" len="sm" w="sm"/>
            </a:ln>
          </p:spPr>
        </p:sp>
        <p:grpSp>
          <p:nvGrpSpPr>
            <p:cNvPr name="Group 40" id="40"/>
            <p:cNvGrpSpPr/>
            <p:nvPr/>
          </p:nvGrpSpPr>
          <p:grpSpPr>
            <a:xfrm rot="-10800000">
              <a:off x="17432572" y="5417127"/>
              <a:ext cx="454165" cy="355988"/>
              <a:chOff x="0" y="0"/>
              <a:chExt cx="812800" cy="637096"/>
            </a:xfrm>
          </p:grpSpPr>
          <p:sp>
            <p:nvSpPr>
              <p:cNvPr name="Freeform 41" id="41"/>
              <p:cNvSpPr/>
              <p:nvPr/>
            </p:nvSpPr>
            <p:spPr>
              <a:xfrm flipH="false" flipV="false" rot="0">
                <a:off x="0" y="0"/>
                <a:ext cx="812800" cy="637096"/>
              </a:xfrm>
              <a:custGeom>
                <a:avLst/>
                <a:gdLst/>
                <a:ahLst/>
                <a:cxnLst/>
                <a:rect r="r" b="b" t="t" l="l"/>
                <a:pathLst>
                  <a:path h="637096" w="812800">
                    <a:moveTo>
                      <a:pt x="406400" y="637096"/>
                    </a:moveTo>
                    <a:lnTo>
                      <a:pt x="812800" y="0"/>
                    </a:lnTo>
                    <a:lnTo>
                      <a:pt x="0" y="0"/>
                    </a:lnTo>
                    <a:lnTo>
                      <a:pt x="406400" y="637096"/>
                    </a:lnTo>
                    <a:close/>
                  </a:path>
                </a:pathLst>
              </a:custGeom>
              <a:solidFill>
                <a:srgbClr val="404040"/>
              </a:solidFill>
            </p:spPr>
          </p:sp>
          <p:sp>
            <p:nvSpPr>
              <p:cNvPr name="TextBox 42" id="42"/>
              <p:cNvSpPr txBox="true"/>
              <p:nvPr/>
            </p:nvSpPr>
            <p:spPr>
              <a:xfrm>
                <a:off x="127000" y="26457"/>
                <a:ext cx="558800" cy="314845"/>
              </a:xfrm>
              <a:prstGeom prst="rect">
                <a:avLst/>
              </a:prstGeom>
            </p:spPr>
            <p:txBody>
              <a:bodyPr anchor="ctr" rtlCol="false" tIns="42499" lIns="42499" bIns="42499" rIns="42499"/>
              <a:lstStyle/>
              <a:p>
                <a:pPr algn="ctr">
                  <a:lnSpc>
                    <a:spcPts val="1639"/>
                  </a:lnSpc>
                </a:pPr>
              </a:p>
            </p:txBody>
          </p:sp>
        </p:grpSp>
        <p:grpSp>
          <p:nvGrpSpPr>
            <p:cNvPr name="Group 43" id="43"/>
            <p:cNvGrpSpPr/>
            <p:nvPr/>
          </p:nvGrpSpPr>
          <p:grpSpPr>
            <a:xfrm rot="0">
              <a:off x="1196170" y="239593"/>
              <a:ext cx="1178644" cy="1155480"/>
              <a:chOff x="0" y="0"/>
              <a:chExt cx="829094" cy="812800"/>
            </a:xfrm>
          </p:grpSpPr>
          <p:sp>
            <p:nvSpPr>
              <p:cNvPr name="Freeform 44" id="44"/>
              <p:cNvSpPr/>
              <p:nvPr/>
            </p:nvSpPr>
            <p:spPr>
              <a:xfrm flipH="false" flipV="false" rot="0">
                <a:off x="0" y="0"/>
                <a:ext cx="829094" cy="812800"/>
              </a:xfrm>
              <a:custGeom>
                <a:avLst/>
                <a:gdLst/>
                <a:ahLst/>
                <a:cxnLst/>
                <a:rect r="r" b="b" t="t" l="l"/>
                <a:pathLst>
                  <a:path h="812800" w="829094">
                    <a:moveTo>
                      <a:pt x="829094" y="0"/>
                    </a:moveTo>
                    <a:lnTo>
                      <a:pt x="829094" y="812800"/>
                    </a:lnTo>
                    <a:lnTo>
                      <a:pt x="414547" y="685800"/>
                    </a:lnTo>
                    <a:lnTo>
                      <a:pt x="0" y="812800"/>
                    </a:lnTo>
                    <a:lnTo>
                      <a:pt x="0" y="0"/>
                    </a:lnTo>
                    <a:lnTo>
                      <a:pt x="829094" y="0"/>
                    </a:lnTo>
                    <a:close/>
                  </a:path>
                </a:pathLst>
              </a:custGeom>
              <a:solidFill>
                <a:srgbClr val="229860"/>
              </a:solidFill>
              <a:ln cap="sq">
                <a:noFill/>
                <a:prstDash val="solid"/>
                <a:miter/>
              </a:ln>
            </p:spPr>
          </p:sp>
          <p:sp>
            <p:nvSpPr>
              <p:cNvPr name="TextBox 45" id="45"/>
              <p:cNvSpPr txBox="true"/>
              <p:nvPr/>
            </p:nvSpPr>
            <p:spPr>
              <a:xfrm>
                <a:off x="0" y="-19050"/>
                <a:ext cx="829094" cy="704850"/>
              </a:xfrm>
              <a:prstGeom prst="rect">
                <a:avLst/>
              </a:prstGeom>
            </p:spPr>
            <p:txBody>
              <a:bodyPr anchor="ctr" rtlCol="false" tIns="42499" lIns="42499" bIns="42499" rIns="42499"/>
              <a:lstStyle/>
              <a:p>
                <a:pPr algn="ctr" marL="0" indent="0" lvl="0">
                  <a:lnSpc>
                    <a:spcPts val="1639"/>
                  </a:lnSpc>
                  <a:spcBef>
                    <a:spcPct val="0"/>
                  </a:spcBef>
                </a:pPr>
              </a:p>
            </p:txBody>
          </p:sp>
        </p:grpSp>
        <p:grpSp>
          <p:nvGrpSpPr>
            <p:cNvPr name="Group 46" id="46"/>
            <p:cNvGrpSpPr/>
            <p:nvPr/>
          </p:nvGrpSpPr>
          <p:grpSpPr>
            <a:xfrm rot="-10800000">
              <a:off x="4718338" y="6173220"/>
              <a:ext cx="1178644" cy="1155480"/>
              <a:chOff x="0" y="0"/>
              <a:chExt cx="829094" cy="812800"/>
            </a:xfrm>
          </p:grpSpPr>
          <p:sp>
            <p:nvSpPr>
              <p:cNvPr name="Freeform 47" id="47"/>
              <p:cNvSpPr/>
              <p:nvPr/>
            </p:nvSpPr>
            <p:spPr>
              <a:xfrm flipH="false" flipV="false" rot="0">
                <a:off x="0" y="0"/>
                <a:ext cx="829094" cy="812800"/>
              </a:xfrm>
              <a:custGeom>
                <a:avLst/>
                <a:gdLst/>
                <a:ahLst/>
                <a:cxnLst/>
                <a:rect r="r" b="b" t="t" l="l"/>
                <a:pathLst>
                  <a:path h="812800" w="829094">
                    <a:moveTo>
                      <a:pt x="829094" y="0"/>
                    </a:moveTo>
                    <a:lnTo>
                      <a:pt x="829094" y="812800"/>
                    </a:lnTo>
                    <a:lnTo>
                      <a:pt x="414547" y="685800"/>
                    </a:lnTo>
                    <a:lnTo>
                      <a:pt x="0" y="812800"/>
                    </a:lnTo>
                    <a:lnTo>
                      <a:pt x="0" y="0"/>
                    </a:lnTo>
                    <a:lnTo>
                      <a:pt x="829094" y="0"/>
                    </a:lnTo>
                    <a:close/>
                  </a:path>
                </a:pathLst>
              </a:custGeom>
              <a:solidFill>
                <a:srgbClr val="B5BA6D"/>
              </a:solidFill>
              <a:ln cap="sq">
                <a:noFill/>
                <a:prstDash val="solid"/>
                <a:miter/>
              </a:ln>
            </p:spPr>
          </p:sp>
          <p:sp>
            <p:nvSpPr>
              <p:cNvPr name="TextBox 48" id="48"/>
              <p:cNvSpPr txBox="true"/>
              <p:nvPr/>
            </p:nvSpPr>
            <p:spPr>
              <a:xfrm>
                <a:off x="0" y="-19050"/>
                <a:ext cx="829094" cy="704850"/>
              </a:xfrm>
              <a:prstGeom prst="rect">
                <a:avLst/>
              </a:prstGeom>
            </p:spPr>
            <p:txBody>
              <a:bodyPr anchor="ctr" rtlCol="false" tIns="42499" lIns="42499" bIns="42499" rIns="42499"/>
              <a:lstStyle/>
              <a:p>
                <a:pPr algn="ctr" marL="0" indent="0" lvl="0">
                  <a:lnSpc>
                    <a:spcPts val="1639"/>
                  </a:lnSpc>
                  <a:spcBef>
                    <a:spcPct val="0"/>
                  </a:spcBef>
                </a:pPr>
              </a:p>
            </p:txBody>
          </p:sp>
        </p:grpSp>
        <p:grpSp>
          <p:nvGrpSpPr>
            <p:cNvPr name="Group 49" id="49"/>
            <p:cNvGrpSpPr/>
            <p:nvPr/>
          </p:nvGrpSpPr>
          <p:grpSpPr>
            <a:xfrm rot="0">
              <a:off x="8243484" y="239593"/>
              <a:ext cx="1178644" cy="1155480"/>
              <a:chOff x="0" y="0"/>
              <a:chExt cx="829094" cy="812800"/>
            </a:xfrm>
          </p:grpSpPr>
          <p:sp>
            <p:nvSpPr>
              <p:cNvPr name="Freeform 50" id="50"/>
              <p:cNvSpPr/>
              <p:nvPr/>
            </p:nvSpPr>
            <p:spPr>
              <a:xfrm flipH="false" flipV="false" rot="0">
                <a:off x="0" y="0"/>
                <a:ext cx="829094" cy="812800"/>
              </a:xfrm>
              <a:custGeom>
                <a:avLst/>
                <a:gdLst/>
                <a:ahLst/>
                <a:cxnLst/>
                <a:rect r="r" b="b" t="t" l="l"/>
                <a:pathLst>
                  <a:path h="812800" w="829094">
                    <a:moveTo>
                      <a:pt x="829094" y="0"/>
                    </a:moveTo>
                    <a:lnTo>
                      <a:pt x="829094" y="812800"/>
                    </a:lnTo>
                    <a:lnTo>
                      <a:pt x="414547" y="685800"/>
                    </a:lnTo>
                    <a:lnTo>
                      <a:pt x="0" y="812800"/>
                    </a:lnTo>
                    <a:lnTo>
                      <a:pt x="0" y="0"/>
                    </a:lnTo>
                    <a:lnTo>
                      <a:pt x="829094" y="0"/>
                    </a:lnTo>
                    <a:close/>
                  </a:path>
                </a:pathLst>
              </a:custGeom>
              <a:solidFill>
                <a:srgbClr val="E8E4DF"/>
              </a:solidFill>
            </p:spPr>
          </p:sp>
          <p:sp>
            <p:nvSpPr>
              <p:cNvPr name="TextBox 51" id="51"/>
              <p:cNvSpPr txBox="true"/>
              <p:nvPr/>
            </p:nvSpPr>
            <p:spPr>
              <a:xfrm>
                <a:off x="0" y="-19050"/>
                <a:ext cx="829094" cy="704850"/>
              </a:xfrm>
              <a:prstGeom prst="rect">
                <a:avLst/>
              </a:prstGeom>
            </p:spPr>
            <p:txBody>
              <a:bodyPr anchor="ctr" rtlCol="false" tIns="42499" lIns="42499" bIns="42499" rIns="42499"/>
              <a:lstStyle/>
              <a:p>
                <a:pPr algn="ctr">
                  <a:lnSpc>
                    <a:spcPts val="1639"/>
                  </a:lnSpc>
                </a:pPr>
              </a:p>
            </p:txBody>
          </p:sp>
        </p:grpSp>
        <p:grpSp>
          <p:nvGrpSpPr>
            <p:cNvPr name="Group 52" id="52"/>
            <p:cNvGrpSpPr/>
            <p:nvPr/>
          </p:nvGrpSpPr>
          <p:grpSpPr>
            <a:xfrm rot="-10800000">
              <a:off x="11767142" y="6173220"/>
              <a:ext cx="1178644" cy="1155480"/>
              <a:chOff x="0" y="0"/>
              <a:chExt cx="829094" cy="812800"/>
            </a:xfrm>
          </p:grpSpPr>
          <p:sp>
            <p:nvSpPr>
              <p:cNvPr name="Freeform 53" id="53"/>
              <p:cNvSpPr/>
              <p:nvPr/>
            </p:nvSpPr>
            <p:spPr>
              <a:xfrm flipH="false" flipV="false" rot="0">
                <a:off x="0" y="0"/>
                <a:ext cx="829094" cy="812800"/>
              </a:xfrm>
              <a:custGeom>
                <a:avLst/>
                <a:gdLst/>
                <a:ahLst/>
                <a:cxnLst/>
                <a:rect r="r" b="b" t="t" l="l"/>
                <a:pathLst>
                  <a:path h="812800" w="829094">
                    <a:moveTo>
                      <a:pt x="829094" y="0"/>
                    </a:moveTo>
                    <a:lnTo>
                      <a:pt x="829094" y="812800"/>
                    </a:lnTo>
                    <a:lnTo>
                      <a:pt x="414547" y="685800"/>
                    </a:lnTo>
                    <a:lnTo>
                      <a:pt x="0" y="812800"/>
                    </a:lnTo>
                    <a:lnTo>
                      <a:pt x="0" y="0"/>
                    </a:lnTo>
                    <a:lnTo>
                      <a:pt x="829094" y="0"/>
                    </a:lnTo>
                    <a:close/>
                  </a:path>
                </a:pathLst>
              </a:custGeom>
              <a:solidFill>
                <a:srgbClr val="28B573"/>
              </a:solidFill>
              <a:ln cap="sq">
                <a:noFill/>
                <a:prstDash val="solid"/>
                <a:miter/>
              </a:ln>
            </p:spPr>
          </p:sp>
          <p:sp>
            <p:nvSpPr>
              <p:cNvPr name="TextBox 54" id="54"/>
              <p:cNvSpPr txBox="true"/>
              <p:nvPr/>
            </p:nvSpPr>
            <p:spPr>
              <a:xfrm>
                <a:off x="0" y="-19050"/>
                <a:ext cx="829094" cy="704850"/>
              </a:xfrm>
              <a:prstGeom prst="rect">
                <a:avLst/>
              </a:prstGeom>
            </p:spPr>
            <p:txBody>
              <a:bodyPr anchor="ctr" rtlCol="false" tIns="42499" lIns="42499" bIns="42499" rIns="42499"/>
              <a:lstStyle/>
              <a:p>
                <a:pPr algn="ctr" marL="0" indent="0" lvl="0">
                  <a:lnSpc>
                    <a:spcPts val="1639"/>
                  </a:lnSpc>
                  <a:spcBef>
                    <a:spcPct val="0"/>
                  </a:spcBef>
                </a:pPr>
              </a:p>
            </p:txBody>
          </p:sp>
        </p:grpSp>
        <p:sp>
          <p:nvSpPr>
            <p:cNvPr name="Freeform 55" id="55"/>
            <p:cNvSpPr/>
            <p:nvPr/>
          </p:nvSpPr>
          <p:spPr>
            <a:xfrm flipH="false" flipV="false" rot="0">
              <a:off x="11554857" y="3194627"/>
              <a:ext cx="1745922" cy="1451298"/>
            </a:xfrm>
            <a:custGeom>
              <a:avLst/>
              <a:gdLst/>
              <a:ahLst/>
              <a:cxnLst/>
              <a:rect r="r" b="b" t="t" l="l"/>
              <a:pathLst>
                <a:path h="1451298" w="1745922">
                  <a:moveTo>
                    <a:pt x="0" y="0"/>
                  </a:moveTo>
                  <a:lnTo>
                    <a:pt x="1745922" y="0"/>
                  </a:lnTo>
                  <a:lnTo>
                    <a:pt x="1745922" y="1451298"/>
                  </a:lnTo>
                  <a:lnTo>
                    <a:pt x="0" y="1451298"/>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56" id="56"/>
            <p:cNvSpPr/>
            <p:nvPr/>
          </p:nvSpPr>
          <p:spPr>
            <a:xfrm flipH="false" flipV="false" rot="0">
              <a:off x="7980282" y="3121938"/>
              <a:ext cx="1705048" cy="1705048"/>
            </a:xfrm>
            <a:custGeom>
              <a:avLst/>
              <a:gdLst/>
              <a:ahLst/>
              <a:cxnLst/>
              <a:rect r="r" b="b" t="t" l="l"/>
              <a:pathLst>
                <a:path h="1705048" w="1705048">
                  <a:moveTo>
                    <a:pt x="0" y="0"/>
                  </a:moveTo>
                  <a:lnTo>
                    <a:pt x="1705048" y="0"/>
                  </a:lnTo>
                  <a:lnTo>
                    <a:pt x="1705048" y="1705048"/>
                  </a:lnTo>
                  <a:lnTo>
                    <a:pt x="0" y="170504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grpSp>
          <p:nvGrpSpPr>
            <p:cNvPr name="Group 57" id="57"/>
            <p:cNvGrpSpPr/>
            <p:nvPr/>
          </p:nvGrpSpPr>
          <p:grpSpPr>
            <a:xfrm rot="-10800000">
              <a:off x="14856581" y="435390"/>
              <a:ext cx="2047080" cy="629354"/>
              <a:chOff x="0" y="0"/>
              <a:chExt cx="1119696" cy="344239"/>
            </a:xfrm>
          </p:grpSpPr>
          <p:sp>
            <p:nvSpPr>
              <p:cNvPr name="Freeform 58" id="58"/>
              <p:cNvSpPr/>
              <p:nvPr/>
            </p:nvSpPr>
            <p:spPr>
              <a:xfrm flipH="false" flipV="false" rot="0">
                <a:off x="0" y="0"/>
                <a:ext cx="1119696" cy="344239"/>
              </a:xfrm>
              <a:custGeom>
                <a:avLst/>
                <a:gdLst/>
                <a:ahLst/>
                <a:cxnLst/>
                <a:rect r="r" b="b" t="t" l="l"/>
                <a:pathLst>
                  <a:path h="344239" w="1119696">
                    <a:moveTo>
                      <a:pt x="203200" y="344239"/>
                    </a:moveTo>
                    <a:lnTo>
                      <a:pt x="916496" y="344239"/>
                    </a:lnTo>
                    <a:lnTo>
                      <a:pt x="1119696" y="0"/>
                    </a:lnTo>
                    <a:lnTo>
                      <a:pt x="0" y="0"/>
                    </a:lnTo>
                    <a:lnTo>
                      <a:pt x="203200" y="344239"/>
                    </a:lnTo>
                    <a:close/>
                  </a:path>
                </a:pathLst>
              </a:custGeom>
              <a:solidFill>
                <a:srgbClr val="6D6D6D"/>
              </a:solidFill>
            </p:spPr>
          </p:sp>
          <p:sp>
            <p:nvSpPr>
              <p:cNvPr name="TextBox 59" id="59"/>
              <p:cNvSpPr txBox="true"/>
              <p:nvPr/>
            </p:nvSpPr>
            <p:spPr>
              <a:xfrm>
                <a:off x="127000" y="-19050"/>
                <a:ext cx="865696" cy="363289"/>
              </a:xfrm>
              <a:prstGeom prst="rect">
                <a:avLst/>
              </a:prstGeom>
            </p:spPr>
            <p:txBody>
              <a:bodyPr anchor="ctr" rtlCol="false" tIns="42499" lIns="42499" bIns="42499" rIns="42499"/>
              <a:lstStyle/>
              <a:p>
                <a:pPr algn="ctr">
                  <a:lnSpc>
                    <a:spcPts val="1639"/>
                  </a:lnSpc>
                </a:pPr>
              </a:p>
            </p:txBody>
          </p:sp>
        </p:grpSp>
        <p:grpSp>
          <p:nvGrpSpPr>
            <p:cNvPr name="Group 60" id="60"/>
            <p:cNvGrpSpPr/>
            <p:nvPr/>
          </p:nvGrpSpPr>
          <p:grpSpPr>
            <a:xfrm rot="5400000">
              <a:off x="12529767" y="2411782"/>
              <a:ext cx="6700708" cy="3016988"/>
              <a:chOff x="0" y="0"/>
              <a:chExt cx="902611" cy="406400"/>
            </a:xfrm>
          </p:grpSpPr>
          <p:sp>
            <p:nvSpPr>
              <p:cNvPr name="Freeform 61" id="61"/>
              <p:cNvSpPr/>
              <p:nvPr/>
            </p:nvSpPr>
            <p:spPr>
              <a:xfrm flipH="false" flipV="false" rot="0">
                <a:off x="0" y="0"/>
                <a:ext cx="902611" cy="406400"/>
              </a:xfrm>
              <a:custGeom>
                <a:avLst/>
                <a:gdLst/>
                <a:ahLst/>
                <a:cxnLst/>
                <a:rect r="r" b="b" t="t" l="l"/>
                <a:pathLst>
                  <a:path h="406400" w="902611">
                    <a:moveTo>
                      <a:pt x="699411" y="0"/>
                    </a:moveTo>
                    <a:cubicBezTo>
                      <a:pt x="811636" y="0"/>
                      <a:pt x="902611" y="90976"/>
                      <a:pt x="902611" y="203200"/>
                    </a:cubicBezTo>
                    <a:cubicBezTo>
                      <a:pt x="902611" y="315424"/>
                      <a:pt x="811636" y="406400"/>
                      <a:pt x="699411" y="406400"/>
                    </a:cubicBezTo>
                    <a:lnTo>
                      <a:pt x="203200" y="406400"/>
                    </a:lnTo>
                    <a:cubicBezTo>
                      <a:pt x="90976" y="406400"/>
                      <a:pt x="0" y="315424"/>
                      <a:pt x="0" y="203200"/>
                    </a:cubicBezTo>
                    <a:cubicBezTo>
                      <a:pt x="0" y="90976"/>
                      <a:pt x="90976" y="0"/>
                      <a:pt x="203200" y="0"/>
                    </a:cubicBezTo>
                    <a:close/>
                  </a:path>
                </a:pathLst>
              </a:custGeom>
              <a:solidFill>
                <a:srgbClr val="2B2B2B"/>
              </a:solidFill>
            </p:spPr>
          </p:sp>
          <p:sp>
            <p:nvSpPr>
              <p:cNvPr name="TextBox 62" id="62"/>
              <p:cNvSpPr txBox="true"/>
              <p:nvPr/>
            </p:nvSpPr>
            <p:spPr>
              <a:xfrm>
                <a:off x="0" y="-19050"/>
                <a:ext cx="902611" cy="425450"/>
              </a:xfrm>
              <a:prstGeom prst="rect">
                <a:avLst/>
              </a:prstGeom>
            </p:spPr>
            <p:txBody>
              <a:bodyPr anchor="ctr" rtlCol="false" tIns="42499" lIns="42499" bIns="42499" rIns="42499"/>
              <a:lstStyle/>
              <a:p>
                <a:pPr algn="ctr">
                  <a:lnSpc>
                    <a:spcPts val="1639"/>
                  </a:lnSpc>
                  <a:spcBef>
                    <a:spcPct val="0"/>
                  </a:spcBef>
                </a:pPr>
              </a:p>
            </p:txBody>
          </p:sp>
        </p:grpSp>
        <p:sp>
          <p:nvSpPr>
            <p:cNvPr name="AutoShape 63" id="63"/>
            <p:cNvSpPr/>
            <p:nvPr/>
          </p:nvSpPr>
          <p:spPr>
            <a:xfrm>
              <a:off x="14127228" y="1864316"/>
              <a:ext cx="0" cy="3974451"/>
            </a:xfrm>
            <a:prstGeom prst="line">
              <a:avLst/>
            </a:prstGeom>
            <a:ln cap="flat" w="35206">
              <a:solidFill>
                <a:srgbClr val="404040"/>
              </a:solidFill>
              <a:prstDash val="solid"/>
              <a:headEnd type="none" len="sm" w="sm"/>
              <a:tailEnd type="none" len="sm" w="sm"/>
            </a:ln>
          </p:spPr>
        </p:sp>
        <p:sp>
          <p:nvSpPr>
            <p:cNvPr name="Freeform 64" id="64"/>
            <p:cNvSpPr/>
            <p:nvPr/>
          </p:nvSpPr>
          <p:spPr>
            <a:xfrm flipH="false" flipV="false" rot="-10800000">
              <a:off x="14100587" y="5668755"/>
              <a:ext cx="3559068" cy="1911896"/>
            </a:xfrm>
            <a:custGeom>
              <a:avLst/>
              <a:gdLst/>
              <a:ahLst/>
              <a:cxnLst/>
              <a:rect r="r" b="b" t="t" l="l"/>
              <a:pathLst>
                <a:path h="1911896" w="3559068">
                  <a:moveTo>
                    <a:pt x="0" y="0"/>
                  </a:moveTo>
                  <a:lnTo>
                    <a:pt x="3559068" y="0"/>
                  </a:lnTo>
                  <a:lnTo>
                    <a:pt x="3559068" y="1911896"/>
                  </a:lnTo>
                  <a:lnTo>
                    <a:pt x="0" y="191189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65" id="65"/>
            <p:cNvSpPr/>
            <p:nvPr/>
          </p:nvSpPr>
          <p:spPr>
            <a:xfrm flipH="false" flipV="false" rot="0">
              <a:off x="845893" y="2814465"/>
              <a:ext cx="2004419" cy="2012522"/>
            </a:xfrm>
            <a:custGeom>
              <a:avLst/>
              <a:gdLst/>
              <a:ahLst/>
              <a:cxnLst/>
              <a:rect r="r" b="b" t="t" l="l"/>
              <a:pathLst>
                <a:path h="2012522" w="2004419">
                  <a:moveTo>
                    <a:pt x="0" y="0"/>
                  </a:moveTo>
                  <a:lnTo>
                    <a:pt x="2004419" y="0"/>
                  </a:lnTo>
                  <a:lnTo>
                    <a:pt x="2004419" y="2012521"/>
                  </a:lnTo>
                  <a:lnTo>
                    <a:pt x="0" y="2012521"/>
                  </a:lnTo>
                  <a:lnTo>
                    <a:pt x="0" y="0"/>
                  </a:lnTo>
                  <a:close/>
                </a:path>
              </a:pathLst>
            </a:custGeom>
            <a:blipFill>
              <a:blip r:embed="rId8">
                <a:extLst>
                  <a:ext uri="{96DAC541-7B7A-43D3-8B79-37D633B846F1}">
                    <asvg:svgBlip xmlns:asvg="http://schemas.microsoft.com/office/drawing/2016/SVG/main" r:embed="rId9"/>
                  </a:ext>
                </a:extLst>
              </a:blip>
              <a:stretch>
                <a:fillRect l="-22716" t="0" r="0" b="0"/>
              </a:stretch>
            </a:blipFill>
          </p:spPr>
        </p:sp>
        <p:sp>
          <p:nvSpPr>
            <p:cNvPr name="Freeform 66" id="66"/>
            <p:cNvSpPr/>
            <p:nvPr/>
          </p:nvSpPr>
          <p:spPr>
            <a:xfrm flipH="false" flipV="false" rot="2329981">
              <a:off x="5192037" y="3192030"/>
              <a:ext cx="1409889" cy="912582"/>
            </a:xfrm>
            <a:custGeom>
              <a:avLst/>
              <a:gdLst/>
              <a:ahLst/>
              <a:cxnLst/>
              <a:rect r="r" b="b" t="t" l="l"/>
              <a:pathLst>
                <a:path h="912582" w="1409889">
                  <a:moveTo>
                    <a:pt x="0" y="0"/>
                  </a:moveTo>
                  <a:lnTo>
                    <a:pt x="1409889" y="0"/>
                  </a:lnTo>
                  <a:lnTo>
                    <a:pt x="1409889" y="912582"/>
                  </a:lnTo>
                  <a:lnTo>
                    <a:pt x="0" y="912582"/>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67" id="67"/>
            <p:cNvSpPr/>
            <p:nvPr/>
          </p:nvSpPr>
          <p:spPr>
            <a:xfrm flipH="false" flipV="false" rot="0">
              <a:off x="4236502" y="3347488"/>
              <a:ext cx="2393150" cy="1052986"/>
            </a:xfrm>
            <a:custGeom>
              <a:avLst/>
              <a:gdLst/>
              <a:ahLst/>
              <a:cxnLst/>
              <a:rect r="r" b="b" t="t" l="l"/>
              <a:pathLst>
                <a:path h="1052986" w="2393150">
                  <a:moveTo>
                    <a:pt x="0" y="0"/>
                  </a:moveTo>
                  <a:lnTo>
                    <a:pt x="2393150" y="0"/>
                  </a:lnTo>
                  <a:lnTo>
                    <a:pt x="2393150" y="1052986"/>
                  </a:lnTo>
                  <a:lnTo>
                    <a:pt x="0" y="1052986"/>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grpSp>
          <p:nvGrpSpPr>
            <p:cNvPr name="Group 68" id="68"/>
            <p:cNvGrpSpPr/>
            <p:nvPr/>
          </p:nvGrpSpPr>
          <p:grpSpPr>
            <a:xfrm rot="0">
              <a:off x="15290799" y="435390"/>
              <a:ext cx="1178644" cy="1155480"/>
              <a:chOff x="0" y="0"/>
              <a:chExt cx="829094" cy="812800"/>
            </a:xfrm>
          </p:grpSpPr>
          <p:sp>
            <p:nvSpPr>
              <p:cNvPr name="Freeform 69" id="69"/>
              <p:cNvSpPr/>
              <p:nvPr/>
            </p:nvSpPr>
            <p:spPr>
              <a:xfrm flipH="false" flipV="false" rot="0">
                <a:off x="0" y="0"/>
                <a:ext cx="829094" cy="812800"/>
              </a:xfrm>
              <a:custGeom>
                <a:avLst/>
                <a:gdLst/>
                <a:ahLst/>
                <a:cxnLst/>
                <a:rect r="r" b="b" t="t" l="l"/>
                <a:pathLst>
                  <a:path h="812800" w="829094">
                    <a:moveTo>
                      <a:pt x="829094" y="0"/>
                    </a:moveTo>
                    <a:lnTo>
                      <a:pt x="829094" y="812800"/>
                    </a:lnTo>
                    <a:lnTo>
                      <a:pt x="414547" y="685800"/>
                    </a:lnTo>
                    <a:lnTo>
                      <a:pt x="0" y="812800"/>
                    </a:lnTo>
                    <a:lnTo>
                      <a:pt x="0" y="0"/>
                    </a:lnTo>
                    <a:lnTo>
                      <a:pt x="829094" y="0"/>
                    </a:lnTo>
                    <a:close/>
                  </a:path>
                </a:pathLst>
              </a:custGeom>
              <a:solidFill>
                <a:srgbClr val="404040"/>
              </a:solidFill>
            </p:spPr>
          </p:sp>
          <p:sp>
            <p:nvSpPr>
              <p:cNvPr name="TextBox 70" id="70"/>
              <p:cNvSpPr txBox="true"/>
              <p:nvPr/>
            </p:nvSpPr>
            <p:spPr>
              <a:xfrm>
                <a:off x="0" y="-19050"/>
                <a:ext cx="829094" cy="704850"/>
              </a:xfrm>
              <a:prstGeom prst="rect">
                <a:avLst/>
              </a:prstGeom>
            </p:spPr>
            <p:txBody>
              <a:bodyPr anchor="ctr" rtlCol="false" tIns="42499" lIns="42499" bIns="42499" rIns="42499"/>
              <a:lstStyle/>
              <a:p>
                <a:pPr algn="ctr">
                  <a:lnSpc>
                    <a:spcPts val="1639"/>
                  </a:lnSpc>
                </a:pPr>
              </a:p>
            </p:txBody>
          </p:sp>
        </p:grpSp>
        <p:sp>
          <p:nvSpPr>
            <p:cNvPr name="Freeform 71" id="71"/>
            <p:cNvSpPr/>
            <p:nvPr/>
          </p:nvSpPr>
          <p:spPr>
            <a:xfrm flipH="false" flipV="false" rot="0">
              <a:off x="14938665" y="2897723"/>
              <a:ext cx="2051116" cy="1846004"/>
            </a:xfrm>
            <a:custGeom>
              <a:avLst/>
              <a:gdLst/>
              <a:ahLst/>
              <a:cxnLst/>
              <a:rect r="r" b="b" t="t" l="l"/>
              <a:pathLst>
                <a:path h="1846004" w="2051116">
                  <a:moveTo>
                    <a:pt x="0" y="0"/>
                  </a:moveTo>
                  <a:lnTo>
                    <a:pt x="2051116" y="0"/>
                  </a:lnTo>
                  <a:lnTo>
                    <a:pt x="2051116" y="1846004"/>
                  </a:lnTo>
                  <a:lnTo>
                    <a:pt x="0" y="1846004"/>
                  </a:lnTo>
                  <a:lnTo>
                    <a:pt x="0" y="0"/>
                  </a:lnTo>
                  <a:close/>
                </a:path>
              </a:pathLst>
            </a:custGeom>
            <a:blipFill>
              <a:blip r:embed="rId14">
                <a:extLst>
                  <a:ext uri="{96DAC541-7B7A-43D3-8B79-37D633B846F1}">
                    <asvg:svgBlip xmlns:asvg="http://schemas.microsoft.com/office/drawing/2016/SVG/main" r:embed="rId15"/>
                  </a:ext>
                </a:extLst>
              </a:blip>
              <a:stretch>
                <a:fillRect l="0" t="0" r="0" b="0"/>
              </a:stretch>
            </a:blipFill>
          </p:spPr>
        </p:sp>
        <p:sp>
          <p:nvSpPr>
            <p:cNvPr name="TextBox 72" id="72"/>
            <p:cNvSpPr txBox="true"/>
            <p:nvPr/>
          </p:nvSpPr>
          <p:spPr>
            <a:xfrm rot="0">
              <a:off x="1196170" y="608022"/>
              <a:ext cx="1178644" cy="456721"/>
            </a:xfrm>
            <a:prstGeom prst="rect">
              <a:avLst/>
            </a:prstGeom>
          </p:spPr>
          <p:txBody>
            <a:bodyPr anchor="t" rtlCol="false" tIns="0" lIns="0" bIns="0" rIns="0">
              <a:spAutoFit/>
            </a:bodyPr>
            <a:lstStyle/>
            <a:p>
              <a:pPr algn="ctr">
                <a:lnSpc>
                  <a:spcPts val="2435"/>
                </a:lnSpc>
              </a:pPr>
              <a:r>
                <a:rPr lang="en-US" b="true" sz="2435">
                  <a:solidFill>
                    <a:srgbClr val="404040"/>
                  </a:solidFill>
                  <a:latin typeface="Public Sans Bold"/>
                  <a:ea typeface="Public Sans Bold"/>
                  <a:cs typeface="Public Sans Bold"/>
                  <a:sym typeface="Public Sans Bold"/>
                </a:rPr>
                <a:t>01.</a:t>
              </a:r>
            </a:p>
          </p:txBody>
        </p:sp>
        <p:sp>
          <p:nvSpPr>
            <p:cNvPr name="TextBox 73" id="73"/>
            <p:cNvSpPr txBox="true"/>
            <p:nvPr/>
          </p:nvSpPr>
          <p:spPr>
            <a:xfrm rot="0">
              <a:off x="4718338" y="6541649"/>
              <a:ext cx="1178644" cy="456721"/>
            </a:xfrm>
            <a:prstGeom prst="rect">
              <a:avLst/>
            </a:prstGeom>
          </p:spPr>
          <p:txBody>
            <a:bodyPr anchor="t" rtlCol="false" tIns="0" lIns="0" bIns="0" rIns="0">
              <a:spAutoFit/>
            </a:bodyPr>
            <a:lstStyle/>
            <a:p>
              <a:pPr algn="ctr">
                <a:lnSpc>
                  <a:spcPts val="2435"/>
                </a:lnSpc>
              </a:pPr>
              <a:r>
                <a:rPr lang="en-US" b="true" sz="2435">
                  <a:solidFill>
                    <a:srgbClr val="404040"/>
                  </a:solidFill>
                  <a:latin typeface="Public Sans Bold"/>
                  <a:ea typeface="Public Sans Bold"/>
                  <a:cs typeface="Public Sans Bold"/>
                  <a:sym typeface="Public Sans Bold"/>
                </a:rPr>
                <a:t>02.</a:t>
              </a:r>
            </a:p>
          </p:txBody>
        </p:sp>
        <p:sp>
          <p:nvSpPr>
            <p:cNvPr name="TextBox 74" id="74"/>
            <p:cNvSpPr txBox="true"/>
            <p:nvPr/>
          </p:nvSpPr>
          <p:spPr>
            <a:xfrm rot="0">
              <a:off x="8243484" y="608022"/>
              <a:ext cx="1178644" cy="456721"/>
            </a:xfrm>
            <a:prstGeom prst="rect">
              <a:avLst/>
            </a:prstGeom>
          </p:spPr>
          <p:txBody>
            <a:bodyPr anchor="t" rtlCol="false" tIns="0" lIns="0" bIns="0" rIns="0">
              <a:spAutoFit/>
            </a:bodyPr>
            <a:lstStyle/>
            <a:p>
              <a:pPr algn="ctr">
                <a:lnSpc>
                  <a:spcPts val="2435"/>
                </a:lnSpc>
              </a:pPr>
              <a:r>
                <a:rPr lang="en-US" b="true" sz="2435">
                  <a:solidFill>
                    <a:srgbClr val="404040"/>
                  </a:solidFill>
                  <a:latin typeface="Public Sans Bold"/>
                  <a:ea typeface="Public Sans Bold"/>
                  <a:cs typeface="Public Sans Bold"/>
                  <a:sym typeface="Public Sans Bold"/>
                </a:rPr>
                <a:t>03.</a:t>
              </a:r>
            </a:p>
          </p:txBody>
        </p:sp>
        <p:sp>
          <p:nvSpPr>
            <p:cNvPr name="TextBox 75" id="75"/>
            <p:cNvSpPr txBox="true"/>
            <p:nvPr/>
          </p:nvSpPr>
          <p:spPr>
            <a:xfrm rot="0">
              <a:off x="11767142" y="6541649"/>
              <a:ext cx="1178644" cy="456721"/>
            </a:xfrm>
            <a:prstGeom prst="rect">
              <a:avLst/>
            </a:prstGeom>
          </p:spPr>
          <p:txBody>
            <a:bodyPr anchor="t" rtlCol="false" tIns="0" lIns="0" bIns="0" rIns="0">
              <a:spAutoFit/>
            </a:bodyPr>
            <a:lstStyle/>
            <a:p>
              <a:pPr algn="ctr">
                <a:lnSpc>
                  <a:spcPts val="2435"/>
                </a:lnSpc>
              </a:pPr>
              <a:r>
                <a:rPr lang="en-US" b="true" sz="2435">
                  <a:solidFill>
                    <a:srgbClr val="404040"/>
                  </a:solidFill>
                  <a:latin typeface="Public Sans Bold"/>
                  <a:ea typeface="Public Sans Bold"/>
                  <a:cs typeface="Public Sans Bold"/>
                  <a:sym typeface="Public Sans Bold"/>
                </a:rPr>
                <a:t>04.</a:t>
              </a:r>
            </a:p>
          </p:txBody>
        </p:sp>
        <p:sp>
          <p:nvSpPr>
            <p:cNvPr name="TextBox 76" id="76"/>
            <p:cNvSpPr txBox="true"/>
            <p:nvPr/>
          </p:nvSpPr>
          <p:spPr>
            <a:xfrm rot="0">
              <a:off x="720701" y="5332888"/>
              <a:ext cx="2263280" cy="543515"/>
            </a:xfrm>
            <a:prstGeom prst="rect">
              <a:avLst/>
            </a:prstGeom>
          </p:spPr>
          <p:txBody>
            <a:bodyPr anchor="t" rtlCol="false" tIns="0" lIns="0" bIns="0" rIns="0">
              <a:spAutoFit/>
            </a:bodyPr>
            <a:lstStyle/>
            <a:p>
              <a:pPr algn="ctr">
                <a:lnSpc>
                  <a:spcPts val="3061"/>
                </a:lnSpc>
              </a:pPr>
              <a:r>
                <a:rPr lang="en-US" sz="2783" b="true">
                  <a:solidFill>
                    <a:srgbClr val="FFFFFF"/>
                  </a:solidFill>
                  <a:latin typeface="Public Sans Bold"/>
                  <a:ea typeface="Public Sans Bold"/>
                  <a:cs typeface="Public Sans Bold"/>
                  <a:sym typeface="Public Sans Bold"/>
                </a:rPr>
                <a:t>DEFINE</a:t>
              </a:r>
            </a:p>
          </p:txBody>
        </p:sp>
        <p:sp>
          <p:nvSpPr>
            <p:cNvPr name="TextBox 77" id="77"/>
            <p:cNvSpPr txBox="true"/>
            <p:nvPr/>
          </p:nvSpPr>
          <p:spPr>
            <a:xfrm rot="0">
              <a:off x="1496712" y="1768928"/>
              <a:ext cx="565644" cy="894556"/>
            </a:xfrm>
            <a:prstGeom prst="rect">
              <a:avLst/>
            </a:prstGeom>
          </p:spPr>
          <p:txBody>
            <a:bodyPr anchor="t" rtlCol="false" tIns="0" lIns="0" bIns="0" rIns="0">
              <a:spAutoFit/>
            </a:bodyPr>
            <a:lstStyle/>
            <a:p>
              <a:pPr algn="ctr" marL="0" indent="0" lvl="0">
                <a:lnSpc>
                  <a:spcPts val="5102"/>
                </a:lnSpc>
                <a:spcBef>
                  <a:spcPct val="0"/>
                </a:spcBef>
              </a:pPr>
              <a:r>
                <a:rPr lang="en-US" b="true" sz="4638" strike="noStrike" u="none">
                  <a:solidFill>
                    <a:srgbClr val="FFFFFF"/>
                  </a:solidFill>
                  <a:latin typeface="Public Sans Bold"/>
                  <a:ea typeface="Public Sans Bold"/>
                  <a:cs typeface="Public Sans Bold"/>
                  <a:sym typeface="Public Sans Bold"/>
                </a:rPr>
                <a:t>D</a:t>
              </a:r>
            </a:p>
          </p:txBody>
        </p:sp>
        <p:sp>
          <p:nvSpPr>
            <p:cNvPr name="TextBox 78" id="78"/>
            <p:cNvSpPr txBox="true"/>
            <p:nvPr/>
          </p:nvSpPr>
          <p:spPr>
            <a:xfrm rot="0">
              <a:off x="15653256" y="1835696"/>
              <a:ext cx="453729" cy="844859"/>
            </a:xfrm>
            <a:prstGeom prst="rect">
              <a:avLst/>
            </a:prstGeom>
          </p:spPr>
          <p:txBody>
            <a:bodyPr anchor="t" rtlCol="false" tIns="0" lIns="0" bIns="0" rIns="0">
              <a:spAutoFit/>
            </a:bodyPr>
            <a:lstStyle/>
            <a:p>
              <a:pPr algn="ctr">
                <a:lnSpc>
                  <a:spcPts val="5357"/>
                </a:lnSpc>
                <a:spcBef>
                  <a:spcPct val="0"/>
                </a:spcBef>
              </a:pPr>
              <a:r>
                <a:rPr lang="en-US" b="true" sz="3826">
                  <a:solidFill>
                    <a:srgbClr val="FFFFFF"/>
                  </a:solidFill>
                  <a:latin typeface="Canva Sans Bold"/>
                  <a:ea typeface="Canva Sans Bold"/>
                  <a:cs typeface="Canva Sans Bold"/>
                  <a:sym typeface="Canva Sans Bold"/>
                </a:rPr>
                <a:t>C</a:t>
              </a:r>
            </a:p>
          </p:txBody>
        </p:sp>
        <p:sp>
          <p:nvSpPr>
            <p:cNvPr name="TextBox 79" id="79"/>
            <p:cNvSpPr txBox="true"/>
            <p:nvPr/>
          </p:nvSpPr>
          <p:spPr>
            <a:xfrm rot="0">
              <a:off x="4947333" y="1768928"/>
              <a:ext cx="720652" cy="894556"/>
            </a:xfrm>
            <a:prstGeom prst="rect">
              <a:avLst/>
            </a:prstGeom>
          </p:spPr>
          <p:txBody>
            <a:bodyPr anchor="t" rtlCol="false" tIns="0" lIns="0" bIns="0" rIns="0">
              <a:spAutoFit/>
            </a:bodyPr>
            <a:lstStyle/>
            <a:p>
              <a:pPr algn="ctr" marL="0" indent="0" lvl="0">
                <a:lnSpc>
                  <a:spcPts val="5102"/>
                </a:lnSpc>
                <a:spcBef>
                  <a:spcPct val="0"/>
                </a:spcBef>
              </a:pPr>
              <a:r>
                <a:rPr lang="en-US" b="true" sz="4638">
                  <a:solidFill>
                    <a:srgbClr val="FFFFFF"/>
                  </a:solidFill>
                  <a:latin typeface="Public Sans Bold"/>
                  <a:ea typeface="Public Sans Bold"/>
                  <a:cs typeface="Public Sans Bold"/>
                  <a:sym typeface="Public Sans Bold"/>
                </a:rPr>
                <a:t>M</a:t>
              </a:r>
            </a:p>
          </p:txBody>
        </p:sp>
        <p:sp>
          <p:nvSpPr>
            <p:cNvPr name="TextBox 80" id="80"/>
            <p:cNvSpPr txBox="true"/>
            <p:nvPr/>
          </p:nvSpPr>
          <p:spPr>
            <a:xfrm rot="0">
              <a:off x="3938901" y="5403796"/>
              <a:ext cx="2878742" cy="548968"/>
            </a:xfrm>
            <a:prstGeom prst="rect">
              <a:avLst/>
            </a:prstGeom>
          </p:spPr>
          <p:txBody>
            <a:bodyPr anchor="t" rtlCol="false" tIns="0" lIns="0" bIns="0" rIns="0">
              <a:spAutoFit/>
            </a:bodyPr>
            <a:lstStyle/>
            <a:p>
              <a:pPr algn="ctr">
                <a:lnSpc>
                  <a:spcPts val="3090"/>
                </a:lnSpc>
              </a:pPr>
              <a:r>
                <a:rPr lang="en-US" sz="2809" b="true">
                  <a:solidFill>
                    <a:srgbClr val="FFFFFF"/>
                  </a:solidFill>
                  <a:latin typeface="Public Sans Bold"/>
                  <a:ea typeface="Public Sans Bold"/>
                  <a:cs typeface="Public Sans Bold"/>
                  <a:sym typeface="Public Sans Bold"/>
                </a:rPr>
                <a:t>MEASURE</a:t>
              </a:r>
            </a:p>
          </p:txBody>
        </p:sp>
        <p:sp>
          <p:nvSpPr>
            <p:cNvPr name="TextBox 81" id="81"/>
            <p:cNvSpPr txBox="true"/>
            <p:nvPr/>
          </p:nvSpPr>
          <p:spPr>
            <a:xfrm rot="0">
              <a:off x="8547474" y="1768928"/>
              <a:ext cx="570665" cy="894556"/>
            </a:xfrm>
            <a:prstGeom prst="rect">
              <a:avLst/>
            </a:prstGeom>
          </p:spPr>
          <p:txBody>
            <a:bodyPr anchor="t" rtlCol="false" tIns="0" lIns="0" bIns="0" rIns="0">
              <a:spAutoFit/>
            </a:bodyPr>
            <a:lstStyle/>
            <a:p>
              <a:pPr algn="ctr" marL="0" indent="0" lvl="0">
                <a:lnSpc>
                  <a:spcPts val="5102"/>
                </a:lnSpc>
                <a:spcBef>
                  <a:spcPct val="0"/>
                </a:spcBef>
              </a:pPr>
              <a:r>
                <a:rPr lang="en-US" b="true" sz="4638">
                  <a:solidFill>
                    <a:srgbClr val="FFFFFF"/>
                  </a:solidFill>
                  <a:latin typeface="Public Sans Bold"/>
                  <a:ea typeface="Public Sans Bold"/>
                  <a:cs typeface="Public Sans Bold"/>
                  <a:sym typeface="Public Sans Bold"/>
                </a:rPr>
                <a:t>A</a:t>
              </a:r>
            </a:p>
          </p:txBody>
        </p:sp>
        <p:sp>
          <p:nvSpPr>
            <p:cNvPr name="TextBox 82" id="82"/>
            <p:cNvSpPr txBox="true"/>
            <p:nvPr/>
          </p:nvSpPr>
          <p:spPr>
            <a:xfrm rot="0">
              <a:off x="7468515" y="5403796"/>
              <a:ext cx="2878742" cy="548968"/>
            </a:xfrm>
            <a:prstGeom prst="rect">
              <a:avLst/>
            </a:prstGeom>
          </p:spPr>
          <p:txBody>
            <a:bodyPr anchor="t" rtlCol="false" tIns="0" lIns="0" bIns="0" rIns="0">
              <a:spAutoFit/>
            </a:bodyPr>
            <a:lstStyle/>
            <a:p>
              <a:pPr algn="ctr">
                <a:lnSpc>
                  <a:spcPts val="3090"/>
                </a:lnSpc>
              </a:pPr>
              <a:r>
                <a:rPr lang="en-US" sz="2809" b="true">
                  <a:solidFill>
                    <a:srgbClr val="FFFFFF"/>
                  </a:solidFill>
                  <a:latin typeface="Public Sans Bold"/>
                  <a:ea typeface="Public Sans Bold"/>
                  <a:cs typeface="Public Sans Bold"/>
                  <a:sym typeface="Public Sans Bold"/>
                </a:rPr>
                <a:t>ANALYZE</a:t>
              </a:r>
            </a:p>
          </p:txBody>
        </p:sp>
        <p:sp>
          <p:nvSpPr>
            <p:cNvPr name="TextBox 83" id="83"/>
            <p:cNvSpPr txBox="true"/>
            <p:nvPr/>
          </p:nvSpPr>
          <p:spPr>
            <a:xfrm rot="0">
              <a:off x="12235657" y="1768928"/>
              <a:ext cx="241612" cy="894556"/>
            </a:xfrm>
            <a:prstGeom prst="rect">
              <a:avLst/>
            </a:prstGeom>
          </p:spPr>
          <p:txBody>
            <a:bodyPr anchor="t" rtlCol="false" tIns="0" lIns="0" bIns="0" rIns="0">
              <a:spAutoFit/>
            </a:bodyPr>
            <a:lstStyle/>
            <a:p>
              <a:pPr algn="ctr" marL="0" indent="0" lvl="0">
                <a:lnSpc>
                  <a:spcPts val="5102"/>
                </a:lnSpc>
                <a:spcBef>
                  <a:spcPct val="0"/>
                </a:spcBef>
              </a:pPr>
              <a:r>
                <a:rPr lang="en-US" b="true" sz="4638">
                  <a:solidFill>
                    <a:srgbClr val="FFFFFF"/>
                  </a:solidFill>
                  <a:latin typeface="Public Sans Bold"/>
                  <a:ea typeface="Public Sans Bold"/>
                  <a:cs typeface="Public Sans Bold"/>
                  <a:sym typeface="Public Sans Bold"/>
                </a:rPr>
                <a:t>I</a:t>
              </a:r>
            </a:p>
          </p:txBody>
        </p:sp>
        <p:sp>
          <p:nvSpPr>
            <p:cNvPr name="TextBox 84" id="84"/>
            <p:cNvSpPr txBox="true"/>
            <p:nvPr/>
          </p:nvSpPr>
          <p:spPr>
            <a:xfrm rot="0">
              <a:off x="10986215" y="5475775"/>
              <a:ext cx="2878742" cy="548968"/>
            </a:xfrm>
            <a:prstGeom prst="rect">
              <a:avLst/>
            </a:prstGeom>
          </p:spPr>
          <p:txBody>
            <a:bodyPr anchor="t" rtlCol="false" tIns="0" lIns="0" bIns="0" rIns="0">
              <a:spAutoFit/>
            </a:bodyPr>
            <a:lstStyle/>
            <a:p>
              <a:pPr algn="ctr">
                <a:lnSpc>
                  <a:spcPts val="3090"/>
                </a:lnSpc>
              </a:pPr>
              <a:r>
                <a:rPr lang="en-US" sz="2809" b="true">
                  <a:solidFill>
                    <a:srgbClr val="FFFFFF"/>
                  </a:solidFill>
                  <a:latin typeface="Public Sans Bold"/>
                  <a:ea typeface="Public Sans Bold"/>
                  <a:cs typeface="Public Sans Bold"/>
                  <a:sym typeface="Public Sans Bold"/>
                </a:rPr>
                <a:t>IMPROVE</a:t>
              </a:r>
            </a:p>
          </p:txBody>
        </p:sp>
        <p:sp>
          <p:nvSpPr>
            <p:cNvPr name="TextBox 85" id="85"/>
            <p:cNvSpPr txBox="true"/>
            <p:nvPr/>
          </p:nvSpPr>
          <p:spPr>
            <a:xfrm rot="0">
              <a:off x="15290648" y="855433"/>
              <a:ext cx="1178644" cy="456721"/>
            </a:xfrm>
            <a:prstGeom prst="rect">
              <a:avLst/>
            </a:prstGeom>
          </p:spPr>
          <p:txBody>
            <a:bodyPr anchor="t" rtlCol="false" tIns="0" lIns="0" bIns="0" rIns="0">
              <a:spAutoFit/>
            </a:bodyPr>
            <a:lstStyle/>
            <a:p>
              <a:pPr algn="ctr">
                <a:lnSpc>
                  <a:spcPts val="2435"/>
                </a:lnSpc>
              </a:pPr>
              <a:r>
                <a:rPr lang="en-US" b="true" sz="2435">
                  <a:solidFill>
                    <a:srgbClr val="000000"/>
                  </a:solidFill>
                  <a:latin typeface="Public Sans Bold"/>
                  <a:ea typeface="Public Sans Bold"/>
                  <a:cs typeface="Public Sans Bold"/>
                  <a:sym typeface="Public Sans Bold"/>
                </a:rPr>
                <a:t>05.</a:t>
              </a:r>
            </a:p>
          </p:txBody>
        </p:sp>
        <p:sp>
          <p:nvSpPr>
            <p:cNvPr name="TextBox 86" id="86"/>
            <p:cNvSpPr txBox="true"/>
            <p:nvPr/>
          </p:nvSpPr>
          <p:spPr>
            <a:xfrm rot="0">
              <a:off x="14553830" y="5508156"/>
              <a:ext cx="2878742" cy="548968"/>
            </a:xfrm>
            <a:prstGeom prst="rect">
              <a:avLst/>
            </a:prstGeom>
          </p:spPr>
          <p:txBody>
            <a:bodyPr anchor="t" rtlCol="false" tIns="0" lIns="0" bIns="0" rIns="0">
              <a:spAutoFit/>
            </a:bodyPr>
            <a:lstStyle/>
            <a:p>
              <a:pPr algn="ctr">
                <a:lnSpc>
                  <a:spcPts val="3090"/>
                </a:lnSpc>
              </a:pPr>
              <a:r>
                <a:rPr lang="en-US" sz="2809" b="true">
                  <a:solidFill>
                    <a:srgbClr val="FFFFFF"/>
                  </a:solidFill>
                  <a:latin typeface="Public Sans Bold"/>
                  <a:ea typeface="Public Sans Bold"/>
                  <a:cs typeface="Public Sans Bold"/>
                  <a:sym typeface="Public Sans Bold"/>
                </a:rPr>
                <a:t>CONTROL</a:t>
              </a:r>
            </a:p>
          </p:txBody>
        </p:sp>
      </p:grpSp>
      <p:sp>
        <p:nvSpPr>
          <p:cNvPr name="TextBox 87" id="87"/>
          <p:cNvSpPr txBox="true"/>
          <p:nvPr/>
        </p:nvSpPr>
        <p:spPr>
          <a:xfrm rot="0">
            <a:off x="2135219" y="215064"/>
            <a:ext cx="15124081" cy="2263578"/>
          </a:xfrm>
          <a:prstGeom prst="rect">
            <a:avLst/>
          </a:prstGeom>
        </p:spPr>
        <p:txBody>
          <a:bodyPr anchor="t" rtlCol="false" tIns="0" lIns="0" bIns="0" rIns="0">
            <a:spAutoFit/>
          </a:bodyPr>
          <a:lstStyle/>
          <a:p>
            <a:pPr algn="ctr" marL="0" indent="0" lvl="0">
              <a:lnSpc>
                <a:spcPts val="18560"/>
              </a:lnSpc>
              <a:spcBef>
                <a:spcPct val="0"/>
              </a:spcBef>
            </a:pPr>
            <a:r>
              <a:rPr lang="en-US" b="true" sz="13257">
                <a:solidFill>
                  <a:srgbClr val="FFFFFF"/>
                </a:solidFill>
                <a:latin typeface="Montserrat Bold"/>
                <a:ea typeface="Montserrat Bold"/>
                <a:cs typeface="Montserrat Bold"/>
                <a:sym typeface="Montserrat Bold"/>
              </a:rPr>
              <a:t>DMAIC PHASES</a:t>
            </a:r>
          </a:p>
        </p:txBody>
      </p:sp>
      <p:sp>
        <p:nvSpPr>
          <p:cNvPr name="TextBox 88" id="88"/>
          <p:cNvSpPr txBox="true"/>
          <p:nvPr/>
        </p:nvSpPr>
        <p:spPr>
          <a:xfrm rot="0">
            <a:off x="16839530" y="8399685"/>
            <a:ext cx="839539"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4</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222" r="0" b="-9222"/>
            </a:stretch>
          </a:blipFill>
        </p:spPr>
      </p:sp>
      <p:sp>
        <p:nvSpPr>
          <p:cNvPr name="Freeform 3" id="3"/>
          <p:cNvSpPr/>
          <p:nvPr/>
        </p:nvSpPr>
        <p:spPr>
          <a:xfrm flipH="false" flipV="false" rot="5400000">
            <a:off x="8990215" y="810330"/>
            <a:ext cx="8541900" cy="8666340"/>
          </a:xfrm>
          <a:custGeom>
            <a:avLst/>
            <a:gdLst/>
            <a:ahLst/>
            <a:cxnLst/>
            <a:rect r="r" b="b" t="t" l="l"/>
            <a:pathLst>
              <a:path h="8666340" w="8541900">
                <a:moveTo>
                  <a:pt x="0" y="0"/>
                </a:moveTo>
                <a:lnTo>
                  <a:pt x="8541901" y="0"/>
                </a:lnTo>
                <a:lnTo>
                  <a:pt x="8541901" y="8666340"/>
                </a:lnTo>
                <a:lnTo>
                  <a:pt x="0" y="8666340"/>
                </a:lnTo>
                <a:lnTo>
                  <a:pt x="0" y="0"/>
                </a:lnTo>
                <a:close/>
              </a:path>
            </a:pathLst>
          </a:custGeom>
          <a:blipFill>
            <a:blip r:embed="rId3">
              <a:alphaModFix amt="14000"/>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5400000">
            <a:off x="2832861" y="810330"/>
            <a:ext cx="8541900" cy="8666340"/>
          </a:xfrm>
          <a:custGeom>
            <a:avLst/>
            <a:gdLst/>
            <a:ahLst/>
            <a:cxnLst/>
            <a:rect r="r" b="b" t="t" l="l"/>
            <a:pathLst>
              <a:path h="8666340" w="8541900">
                <a:moveTo>
                  <a:pt x="0" y="0"/>
                </a:moveTo>
                <a:lnTo>
                  <a:pt x="8541900" y="0"/>
                </a:lnTo>
                <a:lnTo>
                  <a:pt x="8541900" y="8666340"/>
                </a:lnTo>
                <a:lnTo>
                  <a:pt x="0" y="8666340"/>
                </a:lnTo>
                <a:lnTo>
                  <a:pt x="0" y="0"/>
                </a:lnTo>
                <a:close/>
              </a:path>
            </a:pathLst>
          </a:custGeom>
          <a:blipFill>
            <a:blip r:embed="rId3">
              <a:alphaModFix amt="14000"/>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3061529" y="2937389"/>
            <a:ext cx="12164941" cy="4412223"/>
            <a:chOff x="0" y="0"/>
            <a:chExt cx="3203935" cy="1162067"/>
          </a:xfrm>
        </p:grpSpPr>
        <p:sp>
          <p:nvSpPr>
            <p:cNvPr name="Freeform 6" id="6"/>
            <p:cNvSpPr/>
            <p:nvPr/>
          </p:nvSpPr>
          <p:spPr>
            <a:xfrm flipH="false" flipV="false" rot="0">
              <a:off x="0" y="0"/>
              <a:ext cx="3203935" cy="1162067"/>
            </a:xfrm>
            <a:custGeom>
              <a:avLst/>
              <a:gdLst/>
              <a:ahLst/>
              <a:cxnLst/>
              <a:rect r="r" b="b" t="t" l="l"/>
              <a:pathLst>
                <a:path h="1162067" w="3203935">
                  <a:moveTo>
                    <a:pt x="0" y="0"/>
                  </a:moveTo>
                  <a:lnTo>
                    <a:pt x="3203935" y="0"/>
                  </a:lnTo>
                  <a:lnTo>
                    <a:pt x="3203935" y="1162067"/>
                  </a:lnTo>
                  <a:lnTo>
                    <a:pt x="0" y="1162067"/>
                  </a:lnTo>
                  <a:close/>
                </a:path>
              </a:pathLst>
            </a:custGeom>
            <a:solidFill>
              <a:srgbClr val="145DA0"/>
            </a:solidFill>
            <a:ln w="38100" cap="sq">
              <a:solidFill>
                <a:srgbClr val="FFFFFF"/>
              </a:solidFill>
              <a:prstDash val="solid"/>
              <a:miter/>
            </a:ln>
          </p:spPr>
        </p:sp>
        <p:sp>
          <p:nvSpPr>
            <p:cNvPr name="TextBox 7" id="7"/>
            <p:cNvSpPr txBox="true"/>
            <p:nvPr/>
          </p:nvSpPr>
          <p:spPr>
            <a:xfrm>
              <a:off x="0" y="-38100"/>
              <a:ext cx="3203935" cy="1200167"/>
            </a:xfrm>
            <a:prstGeom prst="rect">
              <a:avLst/>
            </a:prstGeom>
          </p:spPr>
          <p:txBody>
            <a:bodyPr anchor="ctr" rtlCol="false" tIns="50800" lIns="50800" bIns="50800" rIns="50800"/>
            <a:lstStyle/>
            <a:p>
              <a:pPr algn="ctr">
                <a:lnSpc>
                  <a:spcPts val="2659"/>
                </a:lnSpc>
              </a:pPr>
            </a:p>
          </p:txBody>
        </p:sp>
      </p:grpSp>
      <p:sp>
        <p:nvSpPr>
          <p:cNvPr name="TextBox 8" id="8"/>
          <p:cNvSpPr txBox="true"/>
          <p:nvPr/>
        </p:nvSpPr>
        <p:spPr>
          <a:xfrm rot="0">
            <a:off x="2943705" y="3887886"/>
            <a:ext cx="11622449" cy="2263578"/>
          </a:xfrm>
          <a:prstGeom prst="rect">
            <a:avLst/>
          </a:prstGeom>
        </p:spPr>
        <p:txBody>
          <a:bodyPr anchor="t" rtlCol="false" tIns="0" lIns="0" bIns="0" rIns="0">
            <a:spAutoFit/>
          </a:bodyPr>
          <a:lstStyle/>
          <a:p>
            <a:pPr algn="ctr" marL="0" indent="0" lvl="0">
              <a:lnSpc>
                <a:spcPts val="18560"/>
              </a:lnSpc>
              <a:spcBef>
                <a:spcPct val="0"/>
              </a:spcBef>
            </a:pPr>
            <a:r>
              <a:rPr lang="en-US" b="true" sz="13257">
                <a:solidFill>
                  <a:srgbClr val="FFFFFF"/>
                </a:solidFill>
                <a:latin typeface="Montserrat Bold"/>
                <a:ea typeface="Montserrat Bold"/>
                <a:cs typeface="Montserrat Bold"/>
                <a:sym typeface="Montserrat Bold"/>
              </a:rPr>
              <a:t>DEFINE</a:t>
            </a:r>
          </a:p>
        </p:txBody>
      </p:sp>
      <p:sp>
        <p:nvSpPr>
          <p:cNvPr name="TextBox 9" id="9"/>
          <p:cNvSpPr txBox="true"/>
          <p:nvPr/>
        </p:nvSpPr>
        <p:spPr>
          <a:xfrm rot="0">
            <a:off x="16670610" y="8318500"/>
            <a:ext cx="71884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5</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2467868" y="-2346523"/>
            <a:ext cx="4370118" cy="4370118"/>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145DA0"/>
              </a:solidFill>
              <a:prstDash val="solid"/>
              <a:miter/>
            </a:ln>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marL="0" indent="0" lvl="0">
                <a:lnSpc>
                  <a:spcPts val="2659"/>
                </a:lnSpc>
                <a:spcBef>
                  <a:spcPct val="0"/>
                </a:spcBef>
              </a:pPr>
            </a:p>
          </p:txBody>
        </p:sp>
      </p:grpSp>
      <p:sp>
        <p:nvSpPr>
          <p:cNvPr name="Freeform 5" id="5"/>
          <p:cNvSpPr/>
          <p:nvPr/>
        </p:nvSpPr>
        <p:spPr>
          <a:xfrm flipH="false" flipV="false" rot="0">
            <a:off x="3397863" y="921705"/>
            <a:ext cx="11456018" cy="9365295"/>
          </a:xfrm>
          <a:custGeom>
            <a:avLst/>
            <a:gdLst/>
            <a:ahLst/>
            <a:cxnLst/>
            <a:rect r="r" b="b" t="t" l="l"/>
            <a:pathLst>
              <a:path h="9365295" w="11456018">
                <a:moveTo>
                  <a:pt x="0" y="0"/>
                </a:moveTo>
                <a:lnTo>
                  <a:pt x="11456018" y="0"/>
                </a:lnTo>
                <a:lnTo>
                  <a:pt x="11456018" y="9365295"/>
                </a:lnTo>
                <a:lnTo>
                  <a:pt x="0" y="9365295"/>
                </a:lnTo>
                <a:lnTo>
                  <a:pt x="0" y="0"/>
                </a:lnTo>
                <a:close/>
              </a:path>
            </a:pathLst>
          </a:custGeom>
          <a:blipFill>
            <a:blip r:embed="rId2"/>
            <a:stretch>
              <a:fillRect l="0" t="0" r="0" b="0"/>
            </a:stretch>
          </a:blipFill>
        </p:spPr>
      </p:sp>
      <p:sp>
        <p:nvSpPr>
          <p:cNvPr name="TextBox 6" id="6"/>
          <p:cNvSpPr txBox="true"/>
          <p:nvPr/>
        </p:nvSpPr>
        <p:spPr>
          <a:xfrm rot="0">
            <a:off x="0" y="-114300"/>
            <a:ext cx="18055070" cy="990338"/>
          </a:xfrm>
          <a:prstGeom prst="rect">
            <a:avLst/>
          </a:prstGeom>
        </p:spPr>
        <p:txBody>
          <a:bodyPr anchor="t" rtlCol="false" tIns="0" lIns="0" bIns="0" rIns="0">
            <a:spAutoFit/>
          </a:bodyPr>
          <a:lstStyle/>
          <a:p>
            <a:pPr algn="ctr" marL="0" indent="0" lvl="0">
              <a:lnSpc>
                <a:spcPts val="8121"/>
              </a:lnSpc>
              <a:spcBef>
                <a:spcPct val="0"/>
              </a:spcBef>
            </a:pPr>
            <a:r>
              <a:rPr lang="en-US" b="true" sz="5800">
                <a:solidFill>
                  <a:srgbClr val="00569E"/>
                </a:solidFill>
                <a:latin typeface="Montserrat Bold"/>
                <a:ea typeface="Montserrat Bold"/>
                <a:cs typeface="Montserrat Bold"/>
                <a:sym typeface="Montserrat Bold"/>
              </a:rPr>
              <a:t>PROJECT CHARTER</a:t>
            </a:r>
          </a:p>
        </p:txBody>
      </p:sp>
      <p:grpSp>
        <p:nvGrpSpPr>
          <p:cNvPr name="Group 7" id="7"/>
          <p:cNvGrpSpPr/>
          <p:nvPr/>
        </p:nvGrpSpPr>
        <p:grpSpPr>
          <a:xfrm rot="0">
            <a:off x="16563989" y="-2023595"/>
            <a:ext cx="4047190" cy="4047190"/>
            <a:chOff x="0" y="0"/>
            <a:chExt cx="812800" cy="812800"/>
          </a:xfrm>
        </p:grpSpPr>
        <p:sp>
          <p:nvSpPr>
            <p:cNvPr name="Freeform 8" id="8"/>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145DA0"/>
              </a:solidFill>
              <a:prstDash val="solid"/>
              <a:miter/>
            </a:ln>
          </p:spPr>
        </p:sp>
        <p:sp>
          <p:nvSpPr>
            <p:cNvPr name="TextBox 9" id="9"/>
            <p:cNvSpPr txBox="true"/>
            <p:nvPr/>
          </p:nvSpPr>
          <p:spPr>
            <a:xfrm>
              <a:off x="76200" y="38100"/>
              <a:ext cx="660400" cy="698500"/>
            </a:xfrm>
            <a:prstGeom prst="rect">
              <a:avLst/>
            </a:prstGeom>
          </p:spPr>
          <p:txBody>
            <a:bodyPr anchor="ctr" rtlCol="false" tIns="50800" lIns="50800" bIns="50800" rIns="50800"/>
            <a:lstStyle/>
            <a:p>
              <a:pPr algn="ctr" marL="0" indent="0" lvl="0">
                <a:lnSpc>
                  <a:spcPts val="2659"/>
                </a:lnSpc>
                <a:spcBef>
                  <a:spcPct val="0"/>
                </a:spcBef>
              </a:pPr>
            </a:p>
          </p:txBody>
        </p:sp>
      </p:grpSp>
      <p:grpSp>
        <p:nvGrpSpPr>
          <p:cNvPr name="Group 10" id="10"/>
          <p:cNvGrpSpPr/>
          <p:nvPr/>
        </p:nvGrpSpPr>
        <p:grpSpPr>
          <a:xfrm rot="-2795117">
            <a:off x="14107716" y="7461553"/>
            <a:ext cx="13369599" cy="13369599"/>
            <a:chOff x="0" y="0"/>
            <a:chExt cx="812800" cy="812800"/>
          </a:xfrm>
        </p:grpSpPr>
        <p:sp>
          <p:nvSpPr>
            <p:cNvPr name="Freeform 11" id="11"/>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45DA0"/>
            </a:solidFill>
          </p:spPr>
        </p:sp>
        <p:sp>
          <p:nvSpPr>
            <p:cNvPr name="TextBox 12" id="12"/>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TextBox 13" id="13"/>
          <p:cNvSpPr txBox="true"/>
          <p:nvPr/>
        </p:nvSpPr>
        <p:spPr>
          <a:xfrm rot="0">
            <a:off x="16872570" y="8318500"/>
            <a:ext cx="77346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6</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3266830" y="0"/>
            <a:ext cx="5021170" cy="10287000"/>
            <a:chOff x="0" y="0"/>
            <a:chExt cx="1322448" cy="2709333"/>
          </a:xfrm>
        </p:grpSpPr>
        <p:sp>
          <p:nvSpPr>
            <p:cNvPr name="Freeform 3" id="3"/>
            <p:cNvSpPr/>
            <p:nvPr/>
          </p:nvSpPr>
          <p:spPr>
            <a:xfrm flipH="false" flipV="false" rot="0">
              <a:off x="0" y="0"/>
              <a:ext cx="1322448" cy="2709333"/>
            </a:xfrm>
            <a:custGeom>
              <a:avLst/>
              <a:gdLst/>
              <a:ahLst/>
              <a:cxnLst/>
              <a:rect r="r" b="b" t="t" l="l"/>
              <a:pathLst>
                <a:path h="2709333" w="1322448">
                  <a:moveTo>
                    <a:pt x="0" y="0"/>
                  </a:moveTo>
                  <a:lnTo>
                    <a:pt x="1322448" y="0"/>
                  </a:lnTo>
                  <a:lnTo>
                    <a:pt x="1322448" y="2709333"/>
                  </a:lnTo>
                  <a:lnTo>
                    <a:pt x="0" y="2709333"/>
                  </a:lnTo>
                  <a:close/>
                </a:path>
              </a:pathLst>
            </a:custGeom>
            <a:solidFill>
              <a:srgbClr val="145DA0"/>
            </a:solidFill>
          </p:spPr>
        </p:sp>
        <p:sp>
          <p:nvSpPr>
            <p:cNvPr name="TextBox 4" id="4"/>
            <p:cNvSpPr txBox="true"/>
            <p:nvPr/>
          </p:nvSpPr>
          <p:spPr>
            <a:xfrm>
              <a:off x="0" y="-38100"/>
              <a:ext cx="1322448" cy="2747433"/>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95820" y="-1782102"/>
            <a:ext cx="3564204" cy="3564204"/>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051D40">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5064080" y="7437587"/>
            <a:ext cx="5583572" cy="5583572"/>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11" id="11"/>
          <p:cNvSpPr/>
          <p:nvPr/>
        </p:nvSpPr>
        <p:spPr>
          <a:xfrm flipH="false" flipV="false" rot="0">
            <a:off x="1594175" y="7788389"/>
            <a:ext cx="11402164" cy="711357"/>
          </a:xfrm>
          <a:custGeom>
            <a:avLst/>
            <a:gdLst/>
            <a:ahLst/>
            <a:cxnLst/>
            <a:rect r="r" b="b" t="t" l="l"/>
            <a:pathLst>
              <a:path h="711357" w="11402164">
                <a:moveTo>
                  <a:pt x="0" y="0"/>
                </a:moveTo>
                <a:lnTo>
                  <a:pt x="11402164" y="0"/>
                </a:lnTo>
                <a:lnTo>
                  <a:pt x="11402164" y="711358"/>
                </a:lnTo>
                <a:lnTo>
                  <a:pt x="0" y="711358"/>
                </a:lnTo>
                <a:lnTo>
                  <a:pt x="0" y="0"/>
                </a:lnTo>
                <a:close/>
              </a:path>
            </a:pathLst>
          </a:custGeom>
          <a:blipFill>
            <a:blip r:embed="rId2"/>
            <a:stretch>
              <a:fillRect l="0" t="-216567" r="0" b="0"/>
            </a:stretch>
          </a:blipFill>
        </p:spPr>
      </p:sp>
      <p:sp>
        <p:nvSpPr>
          <p:cNvPr name="Freeform 12" id="12"/>
          <p:cNvSpPr/>
          <p:nvPr/>
        </p:nvSpPr>
        <p:spPr>
          <a:xfrm flipH="false" flipV="false" rot="0">
            <a:off x="186282" y="3187131"/>
            <a:ext cx="12742349" cy="5877408"/>
          </a:xfrm>
          <a:custGeom>
            <a:avLst/>
            <a:gdLst/>
            <a:ahLst/>
            <a:cxnLst/>
            <a:rect r="r" b="b" t="t" l="l"/>
            <a:pathLst>
              <a:path h="5877408" w="12742349">
                <a:moveTo>
                  <a:pt x="0" y="0"/>
                </a:moveTo>
                <a:lnTo>
                  <a:pt x="12742348" y="0"/>
                </a:lnTo>
                <a:lnTo>
                  <a:pt x="12742348" y="5877408"/>
                </a:lnTo>
                <a:lnTo>
                  <a:pt x="0" y="5877408"/>
                </a:lnTo>
                <a:lnTo>
                  <a:pt x="0" y="0"/>
                </a:lnTo>
                <a:close/>
              </a:path>
            </a:pathLst>
          </a:custGeom>
          <a:blipFill>
            <a:blip r:embed="rId3"/>
            <a:stretch>
              <a:fillRect l="0" t="0" r="0" b="0"/>
            </a:stretch>
          </a:blipFill>
        </p:spPr>
      </p:sp>
      <p:sp>
        <p:nvSpPr>
          <p:cNvPr name="Freeform 13" id="13"/>
          <p:cNvSpPr/>
          <p:nvPr/>
        </p:nvSpPr>
        <p:spPr>
          <a:xfrm flipH="false" flipV="false" rot="0">
            <a:off x="13590964" y="3319542"/>
            <a:ext cx="4372902" cy="3211750"/>
          </a:xfrm>
          <a:custGeom>
            <a:avLst/>
            <a:gdLst/>
            <a:ahLst/>
            <a:cxnLst/>
            <a:rect r="r" b="b" t="t" l="l"/>
            <a:pathLst>
              <a:path h="3211750" w="4372902">
                <a:moveTo>
                  <a:pt x="0" y="0"/>
                </a:moveTo>
                <a:lnTo>
                  <a:pt x="4372902" y="0"/>
                </a:lnTo>
                <a:lnTo>
                  <a:pt x="4372902" y="3211750"/>
                </a:lnTo>
                <a:lnTo>
                  <a:pt x="0" y="321175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4" id="14"/>
          <p:cNvSpPr txBox="true"/>
          <p:nvPr/>
        </p:nvSpPr>
        <p:spPr>
          <a:xfrm rot="0">
            <a:off x="-1004584" y="59435"/>
            <a:ext cx="15124081" cy="2263578"/>
          </a:xfrm>
          <a:prstGeom prst="rect">
            <a:avLst/>
          </a:prstGeom>
        </p:spPr>
        <p:txBody>
          <a:bodyPr anchor="t" rtlCol="false" tIns="0" lIns="0" bIns="0" rIns="0">
            <a:spAutoFit/>
          </a:bodyPr>
          <a:lstStyle/>
          <a:p>
            <a:pPr algn="ctr" marL="0" indent="0" lvl="0">
              <a:lnSpc>
                <a:spcPts val="18560"/>
              </a:lnSpc>
              <a:spcBef>
                <a:spcPct val="0"/>
              </a:spcBef>
            </a:pPr>
            <a:r>
              <a:rPr lang="en-US" b="true" sz="13257">
                <a:solidFill>
                  <a:srgbClr val="00569E"/>
                </a:solidFill>
                <a:latin typeface="Montserrat Bold"/>
                <a:ea typeface="Montserrat Bold"/>
                <a:cs typeface="Montserrat Bold"/>
                <a:sym typeface="Montserrat Bold"/>
              </a:rPr>
              <a:t>SIPOC</a:t>
            </a:r>
          </a:p>
        </p:txBody>
      </p:sp>
      <p:sp>
        <p:nvSpPr>
          <p:cNvPr name="TextBox 15" id="15"/>
          <p:cNvSpPr txBox="true"/>
          <p:nvPr/>
        </p:nvSpPr>
        <p:spPr>
          <a:xfrm rot="0">
            <a:off x="17076602" y="8530748"/>
            <a:ext cx="748159"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7</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0"/>
            <a:ext cx="18288000" cy="10287000"/>
          </a:xfrm>
          <a:custGeom>
            <a:avLst/>
            <a:gdLst/>
            <a:ahLst/>
            <a:cxnLst/>
            <a:rect r="r" b="b" t="t" l="l"/>
            <a:pathLst>
              <a:path h="10287000" w="18288000">
                <a:moveTo>
                  <a:pt x="0" y="0"/>
                </a:moveTo>
                <a:lnTo>
                  <a:pt x="18288000" y="0"/>
                </a:lnTo>
                <a:lnTo>
                  <a:pt x="18288000" y="10287000"/>
                </a:lnTo>
                <a:lnTo>
                  <a:pt x="0" y="10287000"/>
                </a:lnTo>
                <a:lnTo>
                  <a:pt x="0" y="0"/>
                </a:lnTo>
                <a:close/>
              </a:path>
            </a:pathLst>
          </a:custGeom>
          <a:blipFill>
            <a:blip r:embed="rId2"/>
            <a:stretch>
              <a:fillRect l="0" t="-9222" r="0" b="-9222"/>
            </a:stretch>
          </a:blipFill>
        </p:spPr>
      </p:sp>
      <p:sp>
        <p:nvSpPr>
          <p:cNvPr name="Freeform 3" id="3"/>
          <p:cNvSpPr/>
          <p:nvPr/>
        </p:nvSpPr>
        <p:spPr>
          <a:xfrm flipH="false" flipV="false" rot="5400000">
            <a:off x="8990215" y="810330"/>
            <a:ext cx="8541900" cy="8666340"/>
          </a:xfrm>
          <a:custGeom>
            <a:avLst/>
            <a:gdLst/>
            <a:ahLst/>
            <a:cxnLst/>
            <a:rect r="r" b="b" t="t" l="l"/>
            <a:pathLst>
              <a:path h="8666340" w="8541900">
                <a:moveTo>
                  <a:pt x="0" y="0"/>
                </a:moveTo>
                <a:lnTo>
                  <a:pt x="8541901" y="0"/>
                </a:lnTo>
                <a:lnTo>
                  <a:pt x="8541901" y="8666340"/>
                </a:lnTo>
                <a:lnTo>
                  <a:pt x="0" y="8666340"/>
                </a:lnTo>
                <a:lnTo>
                  <a:pt x="0" y="0"/>
                </a:lnTo>
                <a:close/>
              </a:path>
            </a:pathLst>
          </a:custGeom>
          <a:blipFill>
            <a:blip r:embed="rId3">
              <a:alphaModFix amt="14000"/>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5400000">
            <a:off x="2832861" y="810330"/>
            <a:ext cx="8541900" cy="8666340"/>
          </a:xfrm>
          <a:custGeom>
            <a:avLst/>
            <a:gdLst/>
            <a:ahLst/>
            <a:cxnLst/>
            <a:rect r="r" b="b" t="t" l="l"/>
            <a:pathLst>
              <a:path h="8666340" w="8541900">
                <a:moveTo>
                  <a:pt x="0" y="0"/>
                </a:moveTo>
                <a:lnTo>
                  <a:pt x="8541900" y="0"/>
                </a:lnTo>
                <a:lnTo>
                  <a:pt x="8541900" y="8666340"/>
                </a:lnTo>
                <a:lnTo>
                  <a:pt x="0" y="8666340"/>
                </a:lnTo>
                <a:lnTo>
                  <a:pt x="0" y="0"/>
                </a:lnTo>
                <a:close/>
              </a:path>
            </a:pathLst>
          </a:custGeom>
          <a:blipFill>
            <a:blip r:embed="rId3">
              <a:alphaModFix amt="14000"/>
              <a:extLst>
                <a:ext uri="{96DAC541-7B7A-43D3-8B79-37D633B846F1}">
                  <asvg:svgBlip xmlns:asvg="http://schemas.microsoft.com/office/drawing/2016/SVG/main" r:embed="rId4"/>
                </a:ext>
              </a:extLst>
            </a:blip>
            <a:stretch>
              <a:fillRect l="0" t="0" r="0" b="0"/>
            </a:stretch>
          </a:blipFill>
        </p:spPr>
      </p:sp>
      <p:grpSp>
        <p:nvGrpSpPr>
          <p:cNvPr name="Group 5" id="5"/>
          <p:cNvGrpSpPr/>
          <p:nvPr/>
        </p:nvGrpSpPr>
        <p:grpSpPr>
          <a:xfrm rot="0">
            <a:off x="3061529" y="2937389"/>
            <a:ext cx="12164941" cy="4412223"/>
            <a:chOff x="0" y="0"/>
            <a:chExt cx="3203935" cy="1162067"/>
          </a:xfrm>
        </p:grpSpPr>
        <p:sp>
          <p:nvSpPr>
            <p:cNvPr name="Freeform 6" id="6"/>
            <p:cNvSpPr/>
            <p:nvPr/>
          </p:nvSpPr>
          <p:spPr>
            <a:xfrm flipH="false" flipV="false" rot="0">
              <a:off x="0" y="0"/>
              <a:ext cx="3203935" cy="1162067"/>
            </a:xfrm>
            <a:custGeom>
              <a:avLst/>
              <a:gdLst/>
              <a:ahLst/>
              <a:cxnLst/>
              <a:rect r="r" b="b" t="t" l="l"/>
              <a:pathLst>
                <a:path h="1162067" w="3203935">
                  <a:moveTo>
                    <a:pt x="0" y="0"/>
                  </a:moveTo>
                  <a:lnTo>
                    <a:pt x="3203935" y="0"/>
                  </a:lnTo>
                  <a:lnTo>
                    <a:pt x="3203935" y="1162067"/>
                  </a:lnTo>
                  <a:lnTo>
                    <a:pt x="0" y="1162067"/>
                  </a:lnTo>
                  <a:close/>
                </a:path>
              </a:pathLst>
            </a:custGeom>
            <a:solidFill>
              <a:srgbClr val="145DA0"/>
            </a:solidFill>
            <a:ln w="38100" cap="sq">
              <a:solidFill>
                <a:srgbClr val="FFFFFF"/>
              </a:solidFill>
              <a:prstDash val="solid"/>
              <a:miter/>
            </a:ln>
          </p:spPr>
        </p:sp>
        <p:sp>
          <p:nvSpPr>
            <p:cNvPr name="TextBox 7" id="7"/>
            <p:cNvSpPr txBox="true"/>
            <p:nvPr/>
          </p:nvSpPr>
          <p:spPr>
            <a:xfrm>
              <a:off x="0" y="-38100"/>
              <a:ext cx="3203935" cy="1200167"/>
            </a:xfrm>
            <a:prstGeom prst="rect">
              <a:avLst/>
            </a:prstGeom>
          </p:spPr>
          <p:txBody>
            <a:bodyPr anchor="ctr" rtlCol="false" tIns="50800" lIns="50800" bIns="50800" rIns="50800"/>
            <a:lstStyle/>
            <a:p>
              <a:pPr algn="ctr">
                <a:lnSpc>
                  <a:spcPts val="2659"/>
                </a:lnSpc>
              </a:pPr>
            </a:p>
          </p:txBody>
        </p:sp>
      </p:grpSp>
      <p:sp>
        <p:nvSpPr>
          <p:cNvPr name="TextBox 8" id="8"/>
          <p:cNvSpPr txBox="true"/>
          <p:nvPr/>
        </p:nvSpPr>
        <p:spPr>
          <a:xfrm rot="0">
            <a:off x="2943705" y="3887886"/>
            <a:ext cx="11622449" cy="2263578"/>
          </a:xfrm>
          <a:prstGeom prst="rect">
            <a:avLst/>
          </a:prstGeom>
        </p:spPr>
        <p:txBody>
          <a:bodyPr anchor="t" rtlCol="false" tIns="0" lIns="0" bIns="0" rIns="0">
            <a:spAutoFit/>
          </a:bodyPr>
          <a:lstStyle/>
          <a:p>
            <a:pPr algn="ctr" marL="0" indent="0" lvl="0">
              <a:lnSpc>
                <a:spcPts val="18560"/>
              </a:lnSpc>
              <a:spcBef>
                <a:spcPct val="0"/>
              </a:spcBef>
            </a:pPr>
            <a:r>
              <a:rPr lang="en-US" b="true" sz="13257">
                <a:solidFill>
                  <a:srgbClr val="FFFFFF"/>
                </a:solidFill>
                <a:latin typeface="Montserrat Bold"/>
                <a:ea typeface="Montserrat Bold"/>
                <a:cs typeface="Montserrat Bold"/>
                <a:sym typeface="Montserrat Bold"/>
              </a:rPr>
              <a:t>MEASURE</a:t>
            </a:r>
          </a:p>
        </p:txBody>
      </p:sp>
      <p:sp>
        <p:nvSpPr>
          <p:cNvPr name="TextBox 9" id="9"/>
          <p:cNvSpPr txBox="true"/>
          <p:nvPr/>
        </p:nvSpPr>
        <p:spPr>
          <a:xfrm rot="0">
            <a:off x="16624846" y="8318500"/>
            <a:ext cx="810369"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8</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DFDFD"/>
        </a:solidFill>
      </p:bgPr>
    </p:bg>
    <p:spTree>
      <p:nvGrpSpPr>
        <p:cNvPr id="1" name=""/>
        <p:cNvGrpSpPr/>
        <p:nvPr/>
      </p:nvGrpSpPr>
      <p:grpSpPr>
        <a:xfrm>
          <a:off x="0" y="0"/>
          <a:ext cx="0" cy="0"/>
          <a:chOff x="0" y="0"/>
          <a:chExt cx="0" cy="0"/>
        </a:xfrm>
      </p:grpSpPr>
      <p:grpSp>
        <p:nvGrpSpPr>
          <p:cNvPr name="Group 2" id="2"/>
          <p:cNvGrpSpPr/>
          <p:nvPr/>
        </p:nvGrpSpPr>
        <p:grpSpPr>
          <a:xfrm rot="0">
            <a:off x="13266830" y="0"/>
            <a:ext cx="5021170" cy="10287000"/>
            <a:chOff x="0" y="0"/>
            <a:chExt cx="1322448" cy="2709333"/>
          </a:xfrm>
        </p:grpSpPr>
        <p:sp>
          <p:nvSpPr>
            <p:cNvPr name="Freeform 3" id="3"/>
            <p:cNvSpPr/>
            <p:nvPr/>
          </p:nvSpPr>
          <p:spPr>
            <a:xfrm flipH="false" flipV="false" rot="0">
              <a:off x="0" y="0"/>
              <a:ext cx="1322448" cy="2709333"/>
            </a:xfrm>
            <a:custGeom>
              <a:avLst/>
              <a:gdLst/>
              <a:ahLst/>
              <a:cxnLst/>
              <a:rect r="r" b="b" t="t" l="l"/>
              <a:pathLst>
                <a:path h="2709333" w="1322448">
                  <a:moveTo>
                    <a:pt x="0" y="0"/>
                  </a:moveTo>
                  <a:lnTo>
                    <a:pt x="1322448" y="0"/>
                  </a:lnTo>
                  <a:lnTo>
                    <a:pt x="1322448" y="2709333"/>
                  </a:lnTo>
                  <a:lnTo>
                    <a:pt x="0" y="2709333"/>
                  </a:lnTo>
                  <a:close/>
                </a:path>
              </a:pathLst>
            </a:custGeom>
            <a:solidFill>
              <a:srgbClr val="145DA0"/>
            </a:solidFill>
          </p:spPr>
        </p:sp>
        <p:sp>
          <p:nvSpPr>
            <p:cNvPr name="TextBox 4" id="4"/>
            <p:cNvSpPr txBox="true"/>
            <p:nvPr/>
          </p:nvSpPr>
          <p:spPr>
            <a:xfrm>
              <a:off x="0" y="-38100"/>
              <a:ext cx="1322448" cy="2747433"/>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595820" y="-1782102"/>
            <a:ext cx="3564204" cy="3564204"/>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051D40">
                  <a:alpha val="15686"/>
                </a:srgbClr>
              </a:solidFill>
              <a:prstDash val="solid"/>
              <a:miter/>
            </a:ln>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p:nvPr/>
        </p:nvGrpSpPr>
        <p:grpSpPr>
          <a:xfrm rot="0">
            <a:off x="14700679" y="7074186"/>
            <a:ext cx="5946973" cy="5946973"/>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FFFFF">
                  <a:alpha val="15686"/>
                </a:srgbClr>
              </a:solidFill>
              <a:prstDash val="solid"/>
              <a:miter/>
            </a:ln>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spcBef>
                  <a:spcPct val="0"/>
                </a:spcBef>
              </a:pPr>
            </a:p>
          </p:txBody>
        </p:sp>
      </p:grpSp>
      <p:sp>
        <p:nvSpPr>
          <p:cNvPr name="Freeform 11" id="11"/>
          <p:cNvSpPr/>
          <p:nvPr/>
        </p:nvSpPr>
        <p:spPr>
          <a:xfrm flipH="false" flipV="false" rot="0">
            <a:off x="1594175" y="7788389"/>
            <a:ext cx="11402164" cy="711357"/>
          </a:xfrm>
          <a:custGeom>
            <a:avLst/>
            <a:gdLst/>
            <a:ahLst/>
            <a:cxnLst/>
            <a:rect r="r" b="b" t="t" l="l"/>
            <a:pathLst>
              <a:path h="711357" w="11402164">
                <a:moveTo>
                  <a:pt x="0" y="0"/>
                </a:moveTo>
                <a:lnTo>
                  <a:pt x="11402164" y="0"/>
                </a:lnTo>
                <a:lnTo>
                  <a:pt x="11402164" y="711358"/>
                </a:lnTo>
                <a:lnTo>
                  <a:pt x="0" y="711358"/>
                </a:lnTo>
                <a:lnTo>
                  <a:pt x="0" y="0"/>
                </a:lnTo>
                <a:close/>
              </a:path>
            </a:pathLst>
          </a:custGeom>
          <a:blipFill>
            <a:blip r:embed="rId2"/>
            <a:stretch>
              <a:fillRect l="0" t="-216567" r="0" b="0"/>
            </a:stretch>
          </a:blipFill>
        </p:spPr>
      </p:sp>
      <p:sp>
        <p:nvSpPr>
          <p:cNvPr name="Freeform 12" id="12"/>
          <p:cNvSpPr/>
          <p:nvPr/>
        </p:nvSpPr>
        <p:spPr>
          <a:xfrm flipH="false" flipV="false" rot="0">
            <a:off x="13844194" y="3084548"/>
            <a:ext cx="4200980" cy="4231756"/>
          </a:xfrm>
          <a:custGeom>
            <a:avLst/>
            <a:gdLst/>
            <a:ahLst/>
            <a:cxnLst/>
            <a:rect r="r" b="b" t="t" l="l"/>
            <a:pathLst>
              <a:path h="4231756" w="4200980">
                <a:moveTo>
                  <a:pt x="0" y="0"/>
                </a:moveTo>
                <a:lnTo>
                  <a:pt x="4200980" y="0"/>
                </a:lnTo>
                <a:lnTo>
                  <a:pt x="4200980" y="4231756"/>
                </a:lnTo>
                <a:lnTo>
                  <a:pt x="0" y="423175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3" id="13"/>
          <p:cNvSpPr/>
          <p:nvPr/>
        </p:nvSpPr>
        <p:spPr>
          <a:xfrm flipH="false" flipV="false" rot="0">
            <a:off x="1594175" y="4130163"/>
            <a:ext cx="10972800" cy="3401051"/>
          </a:xfrm>
          <a:custGeom>
            <a:avLst/>
            <a:gdLst/>
            <a:ahLst/>
            <a:cxnLst/>
            <a:rect r="r" b="b" t="t" l="l"/>
            <a:pathLst>
              <a:path h="3401051" w="10972800">
                <a:moveTo>
                  <a:pt x="0" y="0"/>
                </a:moveTo>
                <a:lnTo>
                  <a:pt x="10972800" y="0"/>
                </a:lnTo>
                <a:lnTo>
                  <a:pt x="10972800" y="3401051"/>
                </a:lnTo>
                <a:lnTo>
                  <a:pt x="0" y="3401051"/>
                </a:lnTo>
                <a:lnTo>
                  <a:pt x="0" y="0"/>
                </a:lnTo>
                <a:close/>
              </a:path>
            </a:pathLst>
          </a:custGeom>
          <a:blipFill>
            <a:blip r:embed="rId5"/>
            <a:stretch>
              <a:fillRect l="0" t="-21335" r="0" b="-16933"/>
            </a:stretch>
          </a:blipFill>
        </p:spPr>
      </p:sp>
      <p:sp>
        <p:nvSpPr>
          <p:cNvPr name="TextBox 14" id="14"/>
          <p:cNvSpPr txBox="true"/>
          <p:nvPr/>
        </p:nvSpPr>
        <p:spPr>
          <a:xfrm rot="0">
            <a:off x="1741134" y="1962733"/>
            <a:ext cx="10335583" cy="2358745"/>
          </a:xfrm>
          <a:prstGeom prst="rect">
            <a:avLst/>
          </a:prstGeom>
        </p:spPr>
        <p:txBody>
          <a:bodyPr anchor="t" rtlCol="false" tIns="0" lIns="0" bIns="0" rIns="0">
            <a:spAutoFit/>
          </a:bodyPr>
          <a:lstStyle/>
          <a:p>
            <a:pPr algn="l" marL="0" indent="0" lvl="0">
              <a:lnSpc>
                <a:spcPts val="3723"/>
              </a:lnSpc>
              <a:spcBef>
                <a:spcPct val="0"/>
              </a:spcBef>
            </a:pPr>
            <a:r>
              <a:rPr lang="en-US" sz="2659" spc="-53" strike="noStrike" u="none">
                <a:solidFill>
                  <a:srgbClr val="051D40"/>
                </a:solidFill>
                <a:latin typeface="Poppins"/>
                <a:ea typeface="Poppins"/>
                <a:cs typeface="Poppins"/>
                <a:sym typeface="Poppins"/>
              </a:rPr>
              <a:t>During the Measure phase, we created data collection forms and used a stopwatch to record the time spent on operations. The results were then presented in tables.</a:t>
            </a:r>
          </a:p>
          <a:p>
            <a:pPr algn="l" marL="0" indent="0" lvl="0">
              <a:lnSpc>
                <a:spcPts val="3723"/>
              </a:lnSpc>
              <a:spcBef>
                <a:spcPct val="0"/>
              </a:spcBef>
            </a:pPr>
          </a:p>
          <a:p>
            <a:pPr algn="l" marL="0" indent="0" lvl="0">
              <a:lnSpc>
                <a:spcPts val="3723"/>
              </a:lnSpc>
              <a:spcBef>
                <a:spcPct val="0"/>
              </a:spcBef>
            </a:pPr>
          </a:p>
        </p:txBody>
      </p:sp>
      <p:sp>
        <p:nvSpPr>
          <p:cNvPr name="TextBox 15" id="15"/>
          <p:cNvSpPr txBox="true"/>
          <p:nvPr/>
        </p:nvSpPr>
        <p:spPr>
          <a:xfrm rot="0">
            <a:off x="16872570" y="8349047"/>
            <a:ext cx="773460" cy="1698626"/>
          </a:xfrm>
          <a:prstGeom prst="rect">
            <a:avLst/>
          </a:prstGeom>
        </p:spPr>
        <p:txBody>
          <a:bodyPr anchor="t" rtlCol="false" tIns="0" lIns="0" bIns="0" rIns="0">
            <a:spAutoFit/>
          </a:bodyPr>
          <a:lstStyle/>
          <a:p>
            <a:pPr algn="ctr">
              <a:lnSpc>
                <a:spcPts val="13999"/>
              </a:lnSpc>
              <a:spcBef>
                <a:spcPct val="0"/>
              </a:spcBef>
            </a:pPr>
            <a:r>
              <a:rPr lang="en-US" sz="9999">
                <a:solidFill>
                  <a:srgbClr val="FFFFFF"/>
                </a:solidFill>
                <a:latin typeface="Montserrat"/>
                <a:ea typeface="Montserrat"/>
                <a:cs typeface="Montserrat"/>
                <a:sym typeface="Montserrat"/>
              </a:rPr>
              <a:t>9</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DAGpyN9BUdA</dc:identifier>
  <dcterms:modified xsi:type="dcterms:W3CDTF">2011-08-01T06:04:30Z</dcterms:modified>
  <cp:revision>1</cp:revision>
  <dc:title>White and Blue Professional Modern Technology Pitch Deck Presentation</dc:title>
</cp:coreProperties>
</file>