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73" r:id="rId6"/>
    <p:sldId id="261" r:id="rId7"/>
    <p:sldId id="263" r:id="rId8"/>
    <p:sldId id="264" r:id="rId9"/>
    <p:sldId id="274" r:id="rId10"/>
    <p:sldId id="265" r:id="rId11"/>
    <p:sldId id="275" r:id="rId12"/>
    <p:sldId id="276" r:id="rId13"/>
    <p:sldId id="270" r:id="rId14"/>
    <p:sldId id="277" r:id="rId15"/>
    <p:sldId id="27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7F6EF2A-26CF-4ACF-898C-7BB084672048}">
          <p14:sldIdLst>
            <p14:sldId id="256"/>
            <p14:sldId id="257"/>
            <p14:sldId id="258"/>
          </p14:sldIdLst>
        </p14:section>
        <p14:section name="Untitled Section" id="{D7736A84-2E0C-407D-8F1E-170D5169C4A5}">
          <p14:sldIdLst>
            <p14:sldId id="259"/>
            <p14:sldId id="273"/>
            <p14:sldId id="261"/>
            <p14:sldId id="263"/>
            <p14:sldId id="264"/>
            <p14:sldId id="274"/>
            <p14:sldId id="265"/>
            <p14:sldId id="275"/>
            <p14:sldId id="276"/>
            <p14:sldId id="270"/>
            <p14:sldId id="277"/>
            <p14:sldId id="2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FFE66D-7CB2-4B73-B8B1-4F4EE3C6F05E}" type="datetimeFigureOut">
              <a:rPr lang="en-US" smtClean="0"/>
              <a:t>5/20/2018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2920529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FFE66D-7CB2-4B73-B8B1-4F4EE3C6F05E}" type="datetimeFigureOut">
              <a:rPr lang="en-US" smtClean="0"/>
              <a:t>5/20/2018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964044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FFE66D-7CB2-4B73-B8B1-4F4EE3C6F05E}" type="datetimeFigureOut">
              <a:rPr lang="en-US" smtClean="0"/>
              <a:t>5/20/2018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5F9156F-B3B8-4546-A8E4-90072B25B713}"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84060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FFFE66D-7CB2-4B73-B8B1-4F4EE3C6F05E}" type="datetimeFigureOut">
              <a:rPr lang="en-US" smtClean="0"/>
              <a:t>5/20/2018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26353512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FFFE66D-7CB2-4B73-B8B1-4F4EE3C6F05E}" type="datetimeFigureOut">
              <a:rPr lang="en-US" smtClean="0"/>
              <a:t>5/20/2018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5F9156F-B3B8-4546-A8E4-90072B25B713}"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949215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FFFE66D-7CB2-4B73-B8B1-4F4EE3C6F05E}" type="datetimeFigureOut">
              <a:rPr lang="en-US" smtClean="0"/>
              <a:t>5/20/2018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2018375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FFE66D-7CB2-4B73-B8B1-4F4EE3C6F05E}" type="datetimeFigureOut">
              <a:rPr lang="en-US" smtClean="0"/>
              <a:t>5/20/2018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37973635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FFE66D-7CB2-4B73-B8B1-4F4EE3C6F05E}" type="datetimeFigureOut">
              <a:rPr lang="en-US" smtClean="0"/>
              <a:t>5/20/2018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1165341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FFE66D-7CB2-4B73-B8B1-4F4EE3C6F05E}" type="datetimeFigureOut">
              <a:rPr lang="en-US" smtClean="0"/>
              <a:t>5/20/2018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2473933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FFE66D-7CB2-4B73-B8B1-4F4EE3C6F05E}" type="datetimeFigureOut">
              <a:rPr lang="en-US" smtClean="0"/>
              <a:t>5/20/2018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775439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FFE66D-7CB2-4B73-B8B1-4F4EE3C6F05E}" type="datetimeFigureOut">
              <a:rPr lang="en-US" smtClean="0"/>
              <a:t>5/20/2018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19856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FFE66D-7CB2-4B73-B8B1-4F4EE3C6F05E}" type="datetimeFigureOut">
              <a:rPr lang="en-US" smtClean="0"/>
              <a:t>5/20/2018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3239448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FFE66D-7CB2-4B73-B8B1-4F4EE3C6F05E}" type="datetimeFigureOut">
              <a:rPr lang="en-US" smtClean="0"/>
              <a:t>5/20/2018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3869192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FE66D-7CB2-4B73-B8B1-4F4EE3C6F05E}" type="datetimeFigureOut">
              <a:rPr lang="en-US" smtClean="0"/>
              <a:t>5/20/2018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31801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FFE66D-7CB2-4B73-B8B1-4F4EE3C6F05E}" type="datetimeFigureOut">
              <a:rPr lang="en-US" smtClean="0"/>
              <a:t>5/20/2018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17826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FFE66D-7CB2-4B73-B8B1-4F4EE3C6F05E}" type="datetimeFigureOut">
              <a:rPr lang="en-US" smtClean="0"/>
              <a:t>5/20/2018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5F9156F-B3B8-4546-A8E4-90072B25B713}" type="slidenum">
              <a:rPr lang="en-US" smtClean="0"/>
              <a:t>‹#›</a:t>
            </a:fld>
            <a:endParaRPr lang="en-US"/>
          </a:p>
        </p:txBody>
      </p:sp>
    </p:spTree>
    <p:extLst>
      <p:ext uri="{BB962C8B-B14F-4D97-AF65-F5344CB8AC3E}">
        <p14:creationId xmlns:p14="http://schemas.microsoft.com/office/powerpoint/2010/main" val="1629398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FFFE66D-7CB2-4B73-B8B1-4F4EE3C6F05E}" type="datetimeFigureOut">
              <a:rPr lang="en-US" smtClean="0"/>
              <a:t>5/20/2018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5F9156F-B3B8-4546-A8E4-90072B25B713}" type="slidenum">
              <a:rPr lang="en-US" smtClean="0"/>
              <a:t>‹#›</a:t>
            </a:fld>
            <a:endParaRPr lang="en-US"/>
          </a:p>
        </p:txBody>
      </p:sp>
    </p:spTree>
    <p:extLst>
      <p:ext uri="{BB962C8B-B14F-4D97-AF65-F5344CB8AC3E}">
        <p14:creationId xmlns:p14="http://schemas.microsoft.com/office/powerpoint/2010/main" val="34405490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791" y="162369"/>
            <a:ext cx="11847444" cy="1341972"/>
          </a:xfrm>
        </p:spPr>
        <p:txBody>
          <a:bodyPr>
            <a:normAutofit/>
          </a:bodyPr>
          <a:lstStyle/>
          <a:p>
            <a:pPr algn="ctr"/>
            <a:r>
              <a:rPr lang="en-US" dirty="0"/>
              <a:t>Hardware Graduation Project</a:t>
            </a:r>
          </a:p>
        </p:txBody>
      </p:sp>
      <p:sp>
        <p:nvSpPr>
          <p:cNvPr id="3" name="Subtitle 2"/>
          <p:cNvSpPr>
            <a:spLocks noGrp="1"/>
          </p:cNvSpPr>
          <p:nvPr>
            <p:ph type="subTitle" idx="1"/>
          </p:nvPr>
        </p:nvSpPr>
        <p:spPr>
          <a:xfrm>
            <a:off x="1205662" y="1627325"/>
            <a:ext cx="10350234" cy="4460625"/>
          </a:xfrm>
        </p:spPr>
        <p:txBody>
          <a:bodyPr>
            <a:normAutofit fontScale="55000" lnSpcReduction="20000"/>
          </a:bodyPr>
          <a:lstStyle/>
          <a:p>
            <a:pPr algn="ctr"/>
            <a:endParaRPr lang="en-US" sz="3600" b="1" i="1" dirty="0"/>
          </a:p>
          <a:p>
            <a:pPr algn="ctr"/>
            <a:r>
              <a:rPr lang="en-US" sz="7300" b="1" dirty="0"/>
              <a:t>Homer</a:t>
            </a:r>
          </a:p>
          <a:p>
            <a:pPr algn="ctr"/>
            <a:endParaRPr lang="en-US" sz="3600" i="1" dirty="0"/>
          </a:p>
          <a:p>
            <a:pPr algn="ctr"/>
            <a:endParaRPr lang="en-US" sz="3600" i="1" dirty="0"/>
          </a:p>
          <a:p>
            <a:pPr algn="ctr"/>
            <a:r>
              <a:rPr lang="en-US" sz="3600" dirty="0"/>
              <a:t>By:  Abdurrahman Abu-Hijleh &amp; Amr Younis</a:t>
            </a:r>
          </a:p>
          <a:p>
            <a:pPr algn="ctr"/>
            <a:r>
              <a:rPr lang="en-US" sz="3600" dirty="0"/>
              <a:t>Supervisor: Dr. </a:t>
            </a:r>
            <a:r>
              <a:rPr lang="en-US" sz="3600" dirty="0" err="1"/>
              <a:t>Hanal</a:t>
            </a:r>
            <a:r>
              <a:rPr lang="en-US" sz="3600" dirty="0"/>
              <a:t> Abu-</a:t>
            </a:r>
            <a:r>
              <a:rPr lang="en-US" sz="3600" dirty="0" err="1"/>
              <a:t>Znt</a:t>
            </a:r>
            <a:r>
              <a:rPr lang="en-US" sz="3600" dirty="0"/>
              <a:t>.</a:t>
            </a:r>
          </a:p>
          <a:p>
            <a:pPr algn="ctr"/>
            <a:r>
              <a:rPr lang="en-US" sz="3600" dirty="0"/>
              <a:t>20-5-2018</a:t>
            </a:r>
            <a:endParaRPr lang="en-US" sz="3600" i="1" dirty="0"/>
          </a:p>
          <a:p>
            <a:pPr algn="ctr"/>
            <a:endParaRPr lang="en-US" sz="3600" b="1" i="1" dirty="0"/>
          </a:p>
          <a:p>
            <a:pPr algn="ctr"/>
            <a:endParaRPr lang="en-US" sz="3600" b="1" i="1" dirty="0"/>
          </a:p>
          <a:p>
            <a:pPr algn="ctr"/>
            <a:endParaRPr lang="en-US" sz="3600" b="1" i="1" dirty="0"/>
          </a:p>
          <a:p>
            <a:r>
              <a:rPr lang="en-US" sz="3600" b="1" i="1" dirty="0"/>
              <a:t>        </a:t>
            </a:r>
          </a:p>
          <a:p>
            <a:pPr algn="ctr"/>
            <a:endParaRPr lang="en-US" sz="3600" i="1" dirty="0"/>
          </a:p>
        </p:txBody>
      </p:sp>
    </p:spTree>
    <p:extLst>
      <p:ext uri="{BB962C8B-B14F-4D97-AF65-F5344CB8AC3E}">
        <p14:creationId xmlns:p14="http://schemas.microsoft.com/office/powerpoint/2010/main" val="3195815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Mobile Application – Control Area</a:t>
            </a:r>
            <a:endParaRPr lang="en-US" dirty="0"/>
          </a:p>
        </p:txBody>
      </p:sp>
      <p:sp>
        <p:nvSpPr>
          <p:cNvPr id="3" name="Content Placeholder 2"/>
          <p:cNvSpPr>
            <a:spLocks noGrp="1"/>
          </p:cNvSpPr>
          <p:nvPr>
            <p:ph idx="1"/>
          </p:nvPr>
        </p:nvSpPr>
        <p:spPr>
          <a:xfrm>
            <a:off x="2469571" y="1492666"/>
            <a:ext cx="8915400" cy="3777622"/>
          </a:xfrm>
        </p:spPr>
        <p:txBody>
          <a:bodyPr>
            <a:normAutofit/>
          </a:bodyPr>
          <a:lstStyle/>
          <a:p>
            <a:pPr marL="0" indent="0">
              <a:buNone/>
            </a:pPr>
            <a:r>
              <a:rPr lang="en-US" b="1" dirty="0"/>
              <a:t>Movement and Camera feed:</a:t>
            </a:r>
            <a:endParaRPr lang="en-US" dirty="0"/>
          </a:p>
          <a:p>
            <a:r>
              <a:rPr lang="en-US" dirty="0"/>
              <a:t>We used 4 buttons to control  4 direction (FORWARD, BACKWARD, LEFT ,RIGHT).</a:t>
            </a:r>
          </a:p>
          <a:p>
            <a:r>
              <a:rPr lang="en-US" dirty="0"/>
              <a:t>When a button is pressed (a write event is fired) and a function is executed at the raspberry pi side which writes to GPIO pins as necessary to move in the appropriate direction.</a:t>
            </a:r>
          </a:p>
          <a:p>
            <a:r>
              <a:rPr lang="en-US" dirty="0"/>
              <a:t>We used a slider to control the speed of robot.</a:t>
            </a:r>
          </a:p>
          <a:p>
            <a:r>
              <a:rPr lang="en-US" dirty="0"/>
              <a:t>And another slider for controlling the servo motor which rotates the projector.</a:t>
            </a:r>
          </a:p>
          <a:p>
            <a:r>
              <a:rPr lang="en-US" dirty="0"/>
              <a:t>A live video feed of what Homer sees is shown to the user using the Raspberry Pi camera module.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18682" y="4967672"/>
            <a:ext cx="1187458" cy="1751179"/>
          </a:xfrm>
          <a:prstGeom prst="rect">
            <a:avLst/>
          </a:prstGeom>
        </p:spPr>
      </p:pic>
      <p:pic>
        <p:nvPicPr>
          <p:cNvPr id="5" name="Picture 4">
            <a:extLst>
              <a:ext uri="{FF2B5EF4-FFF2-40B4-BE49-F238E27FC236}">
                <a16:creationId xmlns:a16="http://schemas.microsoft.com/office/drawing/2014/main" id="{3256544B-75B5-471B-A1C2-BF306286F1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3109" y="5160141"/>
            <a:ext cx="1385931" cy="1073749"/>
          </a:xfrm>
          <a:prstGeom prst="rect">
            <a:avLst/>
          </a:prstGeom>
        </p:spPr>
      </p:pic>
      <p:pic>
        <p:nvPicPr>
          <p:cNvPr id="8" name="Picture 7">
            <a:extLst>
              <a:ext uri="{FF2B5EF4-FFF2-40B4-BE49-F238E27FC236}">
                <a16:creationId xmlns:a16="http://schemas.microsoft.com/office/drawing/2014/main" id="{C7E6435E-FD25-4A96-8B8B-E5269B5D815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412" y="4953000"/>
            <a:ext cx="1187458" cy="1751179"/>
          </a:xfrm>
          <a:prstGeom prst="rect">
            <a:avLst/>
          </a:prstGeom>
        </p:spPr>
      </p:pic>
    </p:spTree>
    <p:extLst>
      <p:ext uri="{BB962C8B-B14F-4D97-AF65-F5344CB8AC3E}">
        <p14:creationId xmlns:p14="http://schemas.microsoft.com/office/powerpoint/2010/main" val="855750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Mobile Application – Control Area</a:t>
            </a:r>
            <a:endParaRPr lang="en-US" dirty="0"/>
          </a:p>
        </p:txBody>
      </p:sp>
      <p:sp>
        <p:nvSpPr>
          <p:cNvPr id="3" name="Content Placeholder 2"/>
          <p:cNvSpPr>
            <a:spLocks noGrp="1"/>
          </p:cNvSpPr>
          <p:nvPr>
            <p:ph idx="1"/>
          </p:nvPr>
        </p:nvSpPr>
        <p:spPr>
          <a:xfrm>
            <a:off x="2469571" y="1492666"/>
            <a:ext cx="8915400" cy="3777622"/>
          </a:xfrm>
        </p:spPr>
        <p:txBody>
          <a:bodyPr/>
          <a:lstStyle/>
          <a:p>
            <a:pPr marL="0" indent="0">
              <a:buNone/>
            </a:pPr>
            <a:r>
              <a:rPr lang="en-US" b="1" dirty="0"/>
              <a:t>Security Mode:</a:t>
            </a:r>
          </a:p>
          <a:p>
            <a:r>
              <a:rPr lang="en-US" dirty="0"/>
              <a:t>While in this mode, Homer stays put while keeping the camera and the sensor readings active.</a:t>
            </a:r>
            <a:br>
              <a:rPr lang="en-US" dirty="0"/>
            </a:br>
            <a:endParaRPr lang="en-US" dirty="0"/>
          </a:p>
          <a:p>
            <a:r>
              <a:rPr lang="en-US" dirty="0"/>
              <a:t>Homer sends a push notification as well as an email when an unusual event occurs. For example, if motion is detected (using image processing) or the temperature sensor reads a really high value.</a:t>
            </a:r>
            <a:br>
              <a:rPr lang="en-US" dirty="0"/>
            </a:br>
            <a:endParaRPr lang="en-US" b="1" dirty="0"/>
          </a:p>
          <a:p>
            <a:pPr marL="0" indent="0">
              <a:buNone/>
            </a:pPr>
            <a:endParaRPr lang="en-US" dirty="0"/>
          </a:p>
        </p:txBody>
      </p:sp>
      <p:pic>
        <p:nvPicPr>
          <p:cNvPr id="7" name="Picture 6">
            <a:extLst>
              <a:ext uri="{FF2B5EF4-FFF2-40B4-BE49-F238E27FC236}">
                <a16:creationId xmlns:a16="http://schemas.microsoft.com/office/drawing/2014/main" id="{FE885511-9196-4752-9CD4-FBA1C0354D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7149" y="4610939"/>
            <a:ext cx="3624753" cy="2051080"/>
          </a:xfrm>
          <a:prstGeom prst="rect">
            <a:avLst/>
          </a:prstGeom>
        </p:spPr>
      </p:pic>
      <p:pic>
        <p:nvPicPr>
          <p:cNvPr id="9" name="Picture 8">
            <a:extLst>
              <a:ext uri="{FF2B5EF4-FFF2-40B4-BE49-F238E27FC236}">
                <a16:creationId xmlns:a16="http://schemas.microsoft.com/office/drawing/2014/main" id="{33A676AA-C567-4CF7-BCF3-D1B846B45F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54222" y="4341504"/>
            <a:ext cx="1350390" cy="2400693"/>
          </a:xfrm>
          <a:prstGeom prst="rect">
            <a:avLst/>
          </a:prstGeom>
        </p:spPr>
      </p:pic>
      <p:pic>
        <p:nvPicPr>
          <p:cNvPr id="10" name="Picture 9">
            <a:extLst>
              <a:ext uri="{FF2B5EF4-FFF2-40B4-BE49-F238E27FC236}">
                <a16:creationId xmlns:a16="http://schemas.microsoft.com/office/drawing/2014/main" id="{C10CB81D-2C2E-4B1F-AFBB-F1794BAAB4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4567471"/>
            <a:ext cx="4137420" cy="2174726"/>
          </a:xfrm>
          <a:prstGeom prst="rect">
            <a:avLst/>
          </a:prstGeom>
        </p:spPr>
      </p:pic>
    </p:spTree>
    <p:extLst>
      <p:ext uri="{BB962C8B-B14F-4D97-AF65-F5344CB8AC3E}">
        <p14:creationId xmlns:p14="http://schemas.microsoft.com/office/powerpoint/2010/main" val="2438914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Mobile Application – Media Center</a:t>
            </a:r>
            <a:endParaRPr lang="en-US" dirty="0"/>
          </a:p>
        </p:txBody>
      </p:sp>
      <p:sp>
        <p:nvSpPr>
          <p:cNvPr id="3" name="Content Placeholder 2"/>
          <p:cNvSpPr>
            <a:spLocks noGrp="1"/>
          </p:cNvSpPr>
          <p:nvPr>
            <p:ph idx="1"/>
          </p:nvPr>
        </p:nvSpPr>
        <p:spPr>
          <a:xfrm>
            <a:off x="2469571" y="1492666"/>
            <a:ext cx="8915400" cy="3777622"/>
          </a:xfrm>
        </p:spPr>
        <p:txBody>
          <a:bodyPr/>
          <a:lstStyle/>
          <a:p>
            <a:r>
              <a:rPr lang="en-US" dirty="0"/>
              <a:t>We read audio files (mp3s) and video files (mp4s for example) that are available on the flash drive connected to the Pi.</a:t>
            </a:r>
          </a:p>
          <a:p>
            <a:r>
              <a:rPr lang="en-US" dirty="0"/>
              <a:t>We send that information to the mobile application</a:t>
            </a:r>
          </a:p>
          <a:p>
            <a:r>
              <a:rPr lang="en-US" dirty="0"/>
              <a:t>The user can click on the media to be played.</a:t>
            </a:r>
          </a:p>
          <a:p>
            <a:r>
              <a:rPr lang="en-US" dirty="0"/>
              <a:t>The media will be displayed using Homer’s portable projector.</a:t>
            </a:r>
            <a:br>
              <a:rPr lang="en-US" dirty="0"/>
            </a:br>
            <a:endParaRPr lang="en-US" b="1" dirty="0"/>
          </a:p>
          <a:p>
            <a:pPr marL="0" indent="0">
              <a:buNone/>
            </a:pPr>
            <a:endParaRPr lang="en-US" dirty="0"/>
          </a:p>
        </p:txBody>
      </p:sp>
      <p:pic>
        <p:nvPicPr>
          <p:cNvPr id="5" name="Picture 4">
            <a:extLst>
              <a:ext uri="{FF2B5EF4-FFF2-40B4-BE49-F238E27FC236}">
                <a16:creationId xmlns:a16="http://schemas.microsoft.com/office/drawing/2014/main" id="{6EF445DC-A436-401A-92D2-9C5723F972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09043" y="3299792"/>
            <a:ext cx="1975928" cy="3132116"/>
          </a:xfrm>
          <a:prstGeom prst="rect">
            <a:avLst/>
          </a:prstGeom>
        </p:spPr>
      </p:pic>
    </p:spTree>
    <p:extLst>
      <p:ext uri="{BB962C8B-B14F-4D97-AF65-F5344CB8AC3E}">
        <p14:creationId xmlns:p14="http://schemas.microsoft.com/office/powerpoint/2010/main" val="3198276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Mobile Application – Home Analytics</a:t>
            </a:r>
          </a:p>
        </p:txBody>
      </p:sp>
      <p:sp>
        <p:nvSpPr>
          <p:cNvPr id="3" name="Content Placeholder 2"/>
          <p:cNvSpPr>
            <a:spLocks noGrp="1"/>
          </p:cNvSpPr>
          <p:nvPr>
            <p:ph idx="1"/>
          </p:nvPr>
        </p:nvSpPr>
        <p:spPr>
          <a:xfrm>
            <a:off x="1375873" y="1469877"/>
            <a:ext cx="10596785" cy="5101839"/>
          </a:xfrm>
        </p:spPr>
        <p:txBody>
          <a:bodyPr/>
          <a:lstStyle/>
          <a:p>
            <a:r>
              <a:rPr lang="en-US" dirty="0"/>
              <a:t>Sensory data such as temperature and humidity that Homer measures using sensors connected to its GPIOs is sent to the mobile application in order for the user to review.</a:t>
            </a:r>
          </a:p>
          <a:p>
            <a:r>
              <a:rPr lang="en-US" dirty="0"/>
              <a:t>In addition, sensory data that is available on the smartphone itself is also displayed in comparison if the mobile device supports it.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9598" y="3037585"/>
            <a:ext cx="6381144" cy="36884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82470" y="3975652"/>
            <a:ext cx="1490188" cy="2596064"/>
          </a:xfrm>
          <a:prstGeom prst="rect">
            <a:avLst/>
          </a:prstGeom>
        </p:spPr>
      </p:pic>
      <p:pic>
        <p:nvPicPr>
          <p:cNvPr id="7" name="Picture 6">
            <a:extLst>
              <a:ext uri="{FF2B5EF4-FFF2-40B4-BE49-F238E27FC236}">
                <a16:creationId xmlns:a16="http://schemas.microsoft.com/office/drawing/2014/main" id="{9FA8DA20-5CFD-4463-89CC-E716842D35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29641" y="5438504"/>
            <a:ext cx="2233930" cy="1133212"/>
          </a:xfrm>
          <a:prstGeom prst="rect">
            <a:avLst/>
          </a:prstGeom>
        </p:spPr>
      </p:pic>
      <p:pic>
        <p:nvPicPr>
          <p:cNvPr id="9" name="Picture 8">
            <a:extLst>
              <a:ext uri="{FF2B5EF4-FFF2-40B4-BE49-F238E27FC236}">
                <a16:creationId xmlns:a16="http://schemas.microsoft.com/office/drawing/2014/main" id="{6E2F111A-42DB-4DCF-8F55-871F7F10DE5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10742" y="3815164"/>
            <a:ext cx="2592925" cy="1458520"/>
          </a:xfrm>
          <a:prstGeom prst="rect">
            <a:avLst/>
          </a:prstGeom>
        </p:spPr>
      </p:pic>
    </p:spTree>
    <p:extLst>
      <p:ext uri="{BB962C8B-B14F-4D97-AF65-F5344CB8AC3E}">
        <p14:creationId xmlns:p14="http://schemas.microsoft.com/office/powerpoint/2010/main" val="2380991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Mobile Application – Rooms (Automatic Pathing using image processing)</a:t>
            </a:r>
          </a:p>
        </p:txBody>
      </p:sp>
      <p:sp>
        <p:nvSpPr>
          <p:cNvPr id="3" name="Content Placeholder 2"/>
          <p:cNvSpPr>
            <a:spLocks noGrp="1"/>
          </p:cNvSpPr>
          <p:nvPr>
            <p:ph idx="1"/>
          </p:nvPr>
        </p:nvSpPr>
        <p:spPr>
          <a:xfrm>
            <a:off x="1375873" y="1802296"/>
            <a:ext cx="10596785" cy="4769420"/>
          </a:xfrm>
        </p:spPr>
        <p:txBody>
          <a:bodyPr/>
          <a:lstStyle/>
          <a:p>
            <a:r>
              <a:rPr lang="en-US" dirty="0"/>
              <a:t>The User chooses the room which Homer is supposed to go to.</a:t>
            </a:r>
          </a:p>
          <a:p>
            <a:r>
              <a:rPr lang="en-US" dirty="0"/>
              <a:t>Homer tries to find the required path and move to a specific room on its own.</a:t>
            </a:r>
          </a:p>
          <a:p>
            <a:r>
              <a:rPr lang="en-US" dirty="0"/>
              <a:t>Decisions are made based on camera frame analyzation using image processing.</a:t>
            </a:r>
          </a:p>
          <a:p>
            <a:r>
              <a:rPr lang="en-US" dirty="0"/>
              <a:t>We helped Homer by putting markers in the house for which Homer can recognize and move as planned.</a:t>
            </a:r>
          </a:p>
        </p:txBody>
      </p:sp>
      <p:pic>
        <p:nvPicPr>
          <p:cNvPr id="8" name="Picture 7">
            <a:extLst>
              <a:ext uri="{FF2B5EF4-FFF2-40B4-BE49-F238E27FC236}">
                <a16:creationId xmlns:a16="http://schemas.microsoft.com/office/drawing/2014/main" id="{69D32C18-2394-412F-A092-229C54D17D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52383" y="3428999"/>
            <a:ext cx="2020275" cy="3238501"/>
          </a:xfrm>
          <a:prstGeom prst="rect">
            <a:avLst/>
          </a:prstGeom>
        </p:spPr>
      </p:pic>
      <p:pic>
        <p:nvPicPr>
          <p:cNvPr id="11" name="Picture 10">
            <a:extLst>
              <a:ext uri="{FF2B5EF4-FFF2-40B4-BE49-F238E27FC236}">
                <a16:creationId xmlns:a16="http://schemas.microsoft.com/office/drawing/2014/main" id="{5E7C3E65-5D76-4954-B9B7-D9ECB323B2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680" y="3829878"/>
            <a:ext cx="5462172" cy="2837623"/>
          </a:xfrm>
          <a:prstGeom prst="rect">
            <a:avLst/>
          </a:prstGeom>
        </p:spPr>
      </p:pic>
    </p:spTree>
    <p:extLst>
      <p:ext uri="{BB962C8B-B14F-4D97-AF65-F5344CB8AC3E}">
        <p14:creationId xmlns:p14="http://schemas.microsoft.com/office/powerpoint/2010/main" val="535017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Conclusion</a:t>
            </a:r>
          </a:p>
        </p:txBody>
      </p:sp>
      <p:sp>
        <p:nvSpPr>
          <p:cNvPr id="3" name="Content Placeholder 2"/>
          <p:cNvSpPr>
            <a:spLocks noGrp="1"/>
          </p:cNvSpPr>
          <p:nvPr>
            <p:ph idx="1"/>
          </p:nvPr>
        </p:nvSpPr>
        <p:spPr>
          <a:xfrm>
            <a:off x="1375873" y="1802296"/>
            <a:ext cx="10596785" cy="4769420"/>
          </a:xfrm>
        </p:spPr>
        <p:txBody>
          <a:bodyPr/>
          <a:lstStyle/>
          <a:p>
            <a:r>
              <a:rPr lang="en-US" dirty="0"/>
              <a:t>At the end of this project, the creation of the Homer robot has been completed, where the robot can serve the user without the need of wires and the ability to turn any room into a movie theater using a video projector as well as many features that provide safety and security to the house.</a:t>
            </a:r>
          </a:p>
          <a:p>
            <a:r>
              <a:rPr lang="en-US" dirty="0"/>
              <a:t>This project has allowed us to learn about many things, in terms of dealing with different types of devices and integrate them efficiently to make a working product and also to learn about hardware limitations and constraints . In addition to relying on a large number of previous courses which gave us an opportunity to consolidate information in our minds.</a:t>
            </a:r>
          </a:p>
        </p:txBody>
      </p:sp>
    </p:spTree>
    <p:extLst>
      <p:ext uri="{BB962C8B-B14F-4D97-AF65-F5344CB8AC3E}">
        <p14:creationId xmlns:p14="http://schemas.microsoft.com/office/powerpoint/2010/main" val="1526317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0678" y="624110"/>
            <a:ext cx="8893934" cy="1280890"/>
          </a:xfrm>
        </p:spPr>
        <p:txBody>
          <a:bodyPr/>
          <a:lstStyle/>
          <a:p>
            <a:r>
              <a:rPr lang="en-US" b="1" dirty="0"/>
              <a:t>Contents</a:t>
            </a:r>
            <a:endParaRPr lang="en-US" dirty="0"/>
          </a:p>
        </p:txBody>
      </p:sp>
      <p:sp>
        <p:nvSpPr>
          <p:cNvPr id="3" name="Content Placeholder 2"/>
          <p:cNvSpPr>
            <a:spLocks noGrp="1"/>
          </p:cNvSpPr>
          <p:nvPr>
            <p:ph idx="1"/>
          </p:nvPr>
        </p:nvSpPr>
        <p:spPr>
          <a:xfrm>
            <a:off x="2068082" y="1307507"/>
            <a:ext cx="9436530" cy="5050564"/>
          </a:xfrm>
        </p:spPr>
        <p:txBody>
          <a:bodyPr/>
          <a:lstStyle/>
          <a:p>
            <a:endParaRPr lang="en-US" dirty="0"/>
          </a:p>
          <a:p>
            <a:r>
              <a:rPr lang="en-US" dirty="0"/>
              <a:t>1. Introduction</a:t>
            </a:r>
          </a:p>
          <a:p>
            <a:r>
              <a:rPr lang="en-US" dirty="0"/>
              <a:t>2. Components</a:t>
            </a:r>
          </a:p>
          <a:p>
            <a:r>
              <a:rPr lang="en-US" dirty="0"/>
              <a:t>3. Blynk</a:t>
            </a:r>
          </a:p>
          <a:p>
            <a:r>
              <a:rPr lang="en-US" dirty="0"/>
              <a:t>4. Mobile Application and available features</a:t>
            </a:r>
          </a:p>
          <a:p>
            <a:r>
              <a:rPr lang="en-US" dirty="0"/>
              <a:t>5. Conclusion</a:t>
            </a:r>
          </a:p>
        </p:txBody>
      </p:sp>
    </p:spTree>
    <p:extLst>
      <p:ext uri="{BB962C8B-B14F-4D97-AF65-F5344CB8AC3E}">
        <p14:creationId xmlns:p14="http://schemas.microsoft.com/office/powerpoint/2010/main" val="1670049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en-US" dirty="0"/>
          </a:p>
        </p:txBody>
      </p:sp>
      <p:sp>
        <p:nvSpPr>
          <p:cNvPr id="3" name="Content Placeholder 2"/>
          <p:cNvSpPr>
            <a:spLocks noGrp="1"/>
          </p:cNvSpPr>
          <p:nvPr>
            <p:ph idx="1"/>
          </p:nvPr>
        </p:nvSpPr>
        <p:spPr>
          <a:xfrm>
            <a:off x="1982461" y="2116508"/>
            <a:ext cx="8915400" cy="3777622"/>
          </a:xfrm>
        </p:spPr>
        <p:txBody>
          <a:bodyPr/>
          <a:lstStyle/>
          <a:p>
            <a:r>
              <a:rPr lang="en-US" dirty="0"/>
              <a:t>Homer is a robot that brings entertainment, safety and security into its user home. It work over internet with a mobile application to control it .  </a:t>
            </a:r>
          </a:p>
          <a:p>
            <a:endParaRPr lang="en-US" dirty="0"/>
          </a:p>
          <a:p>
            <a:r>
              <a:rPr lang="en-US" dirty="0"/>
              <a:t>Homer has many features like playing music and videos wirelessly any where inside the house, offering a live camera feed, providing sensory information about the house and detecting unseal activity.</a:t>
            </a:r>
          </a:p>
          <a:p>
            <a:endParaRPr lang="en-US" dirty="0"/>
          </a:p>
          <a:p>
            <a:endParaRPr lang="en-US" dirty="0"/>
          </a:p>
        </p:txBody>
      </p:sp>
    </p:spTree>
    <p:extLst>
      <p:ext uri="{BB962C8B-B14F-4D97-AF65-F5344CB8AC3E}">
        <p14:creationId xmlns:p14="http://schemas.microsoft.com/office/powerpoint/2010/main" val="1517865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1276" y="574015"/>
            <a:ext cx="8911687" cy="1280890"/>
          </a:xfrm>
        </p:spPr>
        <p:txBody>
          <a:bodyPr/>
          <a:lstStyle/>
          <a:p>
            <a:r>
              <a:rPr lang="en-US" b="1" dirty="0"/>
              <a:t>Components</a:t>
            </a:r>
            <a:endParaRPr lang="en-US" dirty="0"/>
          </a:p>
        </p:txBody>
      </p:sp>
      <p:sp>
        <p:nvSpPr>
          <p:cNvPr id="3" name="Content Placeholder 2"/>
          <p:cNvSpPr>
            <a:spLocks noGrp="1"/>
          </p:cNvSpPr>
          <p:nvPr>
            <p:ph idx="1"/>
          </p:nvPr>
        </p:nvSpPr>
        <p:spPr>
          <a:xfrm>
            <a:off x="871671" y="1401510"/>
            <a:ext cx="10632941" cy="5076202"/>
          </a:xfrm>
        </p:spPr>
        <p:txBody>
          <a:bodyPr/>
          <a:lstStyle/>
          <a:p>
            <a:r>
              <a:rPr lang="en-US" dirty="0"/>
              <a:t>1.The Vehicle Skeleton</a:t>
            </a:r>
          </a:p>
          <a:p>
            <a:endParaRPr lang="en-US" dirty="0"/>
          </a:p>
          <a:p>
            <a:endParaRPr lang="en-US" dirty="0"/>
          </a:p>
          <a:p>
            <a:r>
              <a:rPr lang="en-US" dirty="0"/>
              <a:t>2.Raspberry Pi 3 b</a:t>
            </a:r>
          </a:p>
          <a:p>
            <a:endParaRPr lang="en-US" dirty="0"/>
          </a:p>
          <a:p>
            <a:endParaRPr lang="en-US" dirty="0"/>
          </a:p>
          <a:p>
            <a:r>
              <a:rPr lang="en-US" dirty="0"/>
              <a:t>3.Portable Projector with speakers</a:t>
            </a:r>
          </a:p>
          <a:p>
            <a:endParaRPr lang="en-US" dirty="0"/>
          </a:p>
          <a:p>
            <a:endParaRPr lang="en-US" dirty="0"/>
          </a:p>
          <a:p>
            <a:r>
              <a:rPr lang="en-US" dirty="0"/>
              <a:t>4.Raspberry Camera Module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6936" y="982452"/>
            <a:ext cx="1320368" cy="132036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6263" y="2280556"/>
            <a:ext cx="1371041" cy="88264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6263" y="3202412"/>
            <a:ext cx="1472138" cy="147213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56936" y="4713762"/>
            <a:ext cx="1380799" cy="1069773"/>
          </a:xfrm>
          <a:prstGeom prst="rect">
            <a:avLst/>
          </a:prstGeom>
        </p:spPr>
      </p:pic>
    </p:spTree>
    <p:extLst>
      <p:ext uri="{BB962C8B-B14F-4D97-AF65-F5344CB8AC3E}">
        <p14:creationId xmlns:p14="http://schemas.microsoft.com/office/powerpoint/2010/main" val="2892364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9420" y="624277"/>
            <a:ext cx="8911687" cy="1280890"/>
          </a:xfrm>
        </p:spPr>
        <p:txBody>
          <a:bodyPr/>
          <a:lstStyle/>
          <a:p>
            <a:r>
              <a:rPr lang="en-US" b="1" dirty="0"/>
              <a:t>Components</a:t>
            </a:r>
            <a:endParaRPr lang="en-US" dirty="0"/>
          </a:p>
        </p:txBody>
      </p:sp>
      <p:sp>
        <p:nvSpPr>
          <p:cNvPr id="3" name="Content Placeholder 2"/>
          <p:cNvSpPr>
            <a:spLocks noGrp="1"/>
          </p:cNvSpPr>
          <p:nvPr>
            <p:ph idx="1"/>
          </p:nvPr>
        </p:nvSpPr>
        <p:spPr>
          <a:xfrm>
            <a:off x="871671" y="1401510"/>
            <a:ext cx="10632941" cy="5076202"/>
          </a:xfrm>
        </p:spPr>
        <p:txBody>
          <a:bodyPr>
            <a:normAutofit fontScale="92500" lnSpcReduction="20000"/>
          </a:bodyPr>
          <a:lstStyle/>
          <a:p>
            <a:r>
              <a:rPr lang="en-US" dirty="0"/>
              <a:t> 5.Motors  :</a:t>
            </a:r>
          </a:p>
          <a:p>
            <a:pPr marL="0" indent="0">
              <a:buNone/>
            </a:pPr>
            <a:r>
              <a:rPr lang="en-US" dirty="0"/>
              <a:t>                   DC motors</a:t>
            </a:r>
          </a:p>
          <a:p>
            <a:pPr marL="0" indent="0">
              <a:buNone/>
            </a:pPr>
            <a:endParaRPr lang="en-US" dirty="0"/>
          </a:p>
          <a:p>
            <a:pPr marL="0" indent="0">
              <a:buNone/>
            </a:pPr>
            <a:endParaRPr lang="en-US" dirty="0"/>
          </a:p>
          <a:p>
            <a:pPr marL="0" indent="0">
              <a:buNone/>
            </a:pPr>
            <a:r>
              <a:rPr lang="en-US" dirty="0"/>
              <a:t>                   Servo motor</a:t>
            </a:r>
          </a:p>
          <a:p>
            <a:pPr marL="0" indent="0">
              <a:buNone/>
            </a:pPr>
            <a:endParaRPr lang="en-US" dirty="0"/>
          </a:p>
          <a:p>
            <a:r>
              <a:rPr lang="en-US" dirty="0"/>
              <a:t> 6.Sensors:</a:t>
            </a:r>
          </a:p>
          <a:p>
            <a:pPr marL="0" indent="0">
              <a:buNone/>
            </a:pPr>
            <a:r>
              <a:rPr lang="en-US" dirty="0"/>
              <a:t>                   Humidity and Temperature Sensor</a:t>
            </a:r>
          </a:p>
          <a:p>
            <a:pPr marL="0" indent="0">
              <a:buNone/>
            </a:pPr>
            <a:endParaRPr lang="en-US" dirty="0"/>
          </a:p>
          <a:p>
            <a:pPr marL="0" indent="0">
              <a:buNone/>
            </a:pPr>
            <a:r>
              <a:rPr lang="en-US" dirty="0"/>
              <a:t>                   Propane Gas Sensor					</a:t>
            </a:r>
          </a:p>
          <a:p>
            <a:pPr marL="0" indent="0">
              <a:buNone/>
            </a:pPr>
            <a:endParaRPr lang="en-US" dirty="0"/>
          </a:p>
          <a:p>
            <a:pPr marL="0" indent="0">
              <a:buNone/>
            </a:pPr>
            <a:endParaRPr lang="en-US" dirty="0"/>
          </a:p>
          <a:p>
            <a:r>
              <a:rPr lang="en-US" dirty="0"/>
              <a:t> 7. Power bank, Lithium batteries</a:t>
            </a:r>
          </a:p>
          <a:p>
            <a:pPr marL="0" indent="0">
              <a:buNone/>
            </a:pPr>
            <a:endParaRPr lang="en-US" dirty="0"/>
          </a:p>
          <a:p>
            <a:r>
              <a:rPr lang="en-US" dirty="0"/>
              <a:t> 8.Wires, Breadboard</a:t>
            </a:r>
          </a:p>
          <a:p>
            <a:endParaRPr lang="en-US" dirty="0"/>
          </a:p>
        </p:txBody>
      </p:sp>
      <p:pic>
        <p:nvPicPr>
          <p:cNvPr id="8" name="Picture 7">
            <a:extLst>
              <a:ext uri="{FF2B5EF4-FFF2-40B4-BE49-F238E27FC236}">
                <a16:creationId xmlns:a16="http://schemas.microsoft.com/office/drawing/2014/main" id="{FA661356-62A4-405F-8956-BD7FBBEF10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1432998"/>
            <a:ext cx="987166" cy="925468"/>
          </a:xfrm>
          <a:prstGeom prst="rect">
            <a:avLst/>
          </a:prstGeom>
        </p:spPr>
      </p:pic>
      <p:pic>
        <p:nvPicPr>
          <p:cNvPr id="9" name="Picture 8">
            <a:extLst>
              <a:ext uri="{FF2B5EF4-FFF2-40B4-BE49-F238E27FC236}">
                <a16:creationId xmlns:a16="http://schemas.microsoft.com/office/drawing/2014/main" id="{704615C2-4072-4747-BE0E-5514CB2376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3166" y="1424912"/>
            <a:ext cx="1096054" cy="905243"/>
          </a:xfrm>
          <a:prstGeom prst="rect">
            <a:avLst/>
          </a:prstGeom>
        </p:spPr>
      </p:pic>
      <p:pic>
        <p:nvPicPr>
          <p:cNvPr id="10" name="Picture 9">
            <a:extLst>
              <a:ext uri="{FF2B5EF4-FFF2-40B4-BE49-F238E27FC236}">
                <a16:creationId xmlns:a16="http://schemas.microsoft.com/office/drawing/2014/main" id="{D21ABEE0-5A33-400F-8FAA-A6128F0FAE0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5264" y="2956319"/>
            <a:ext cx="1429536" cy="1832579"/>
          </a:xfrm>
          <a:prstGeom prst="rect">
            <a:avLst/>
          </a:prstGeom>
          <a:noFill/>
          <a:ln>
            <a:noFill/>
          </a:ln>
        </p:spPr>
      </p:pic>
      <p:pic>
        <p:nvPicPr>
          <p:cNvPr id="11" name="Picture 10">
            <a:extLst>
              <a:ext uri="{FF2B5EF4-FFF2-40B4-BE49-F238E27FC236}">
                <a16:creationId xmlns:a16="http://schemas.microsoft.com/office/drawing/2014/main" id="{9D79D7B6-DA87-4BFB-901A-8BC2ABFE07A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4181" y="5880606"/>
            <a:ext cx="987166" cy="755543"/>
          </a:xfrm>
          <a:prstGeom prst="rect">
            <a:avLst/>
          </a:prstGeom>
          <a:noFill/>
          <a:ln>
            <a:noFill/>
          </a:ln>
        </p:spPr>
      </p:pic>
      <p:pic>
        <p:nvPicPr>
          <p:cNvPr id="12" name="Picture 11">
            <a:extLst>
              <a:ext uri="{FF2B5EF4-FFF2-40B4-BE49-F238E27FC236}">
                <a16:creationId xmlns:a16="http://schemas.microsoft.com/office/drawing/2014/main" id="{06C873EC-0328-482E-BD8C-16EE89C03D6C}"/>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4138" y="4939534"/>
            <a:ext cx="557207" cy="604520"/>
          </a:xfrm>
          <a:prstGeom prst="rect">
            <a:avLst/>
          </a:prstGeom>
          <a:noFill/>
          <a:ln>
            <a:noFill/>
          </a:ln>
        </p:spPr>
      </p:pic>
      <p:pic>
        <p:nvPicPr>
          <p:cNvPr id="13" name="Picture 12">
            <a:extLst>
              <a:ext uri="{FF2B5EF4-FFF2-40B4-BE49-F238E27FC236}">
                <a16:creationId xmlns:a16="http://schemas.microsoft.com/office/drawing/2014/main" id="{A3A4342D-5997-4877-A324-42BBBD0DFC6A}"/>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08211" y="4939534"/>
            <a:ext cx="262255" cy="686435"/>
          </a:xfrm>
          <a:prstGeom prst="rect">
            <a:avLst/>
          </a:prstGeom>
          <a:noFill/>
          <a:ln>
            <a:noFill/>
          </a:ln>
        </p:spPr>
      </p:pic>
    </p:spTree>
    <p:extLst>
      <p:ext uri="{BB962C8B-B14F-4D97-AF65-F5344CB8AC3E}">
        <p14:creationId xmlns:p14="http://schemas.microsoft.com/office/powerpoint/2010/main" val="4015526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7333" y="603547"/>
            <a:ext cx="8911687" cy="1280890"/>
          </a:xfrm>
        </p:spPr>
        <p:txBody>
          <a:bodyPr/>
          <a:lstStyle/>
          <a:p>
            <a:r>
              <a:rPr lang="en-US" b="1" dirty="0"/>
              <a:t>Blynk</a:t>
            </a:r>
            <a:endParaRPr lang="en-US" dirty="0"/>
          </a:p>
        </p:txBody>
      </p:sp>
      <p:sp>
        <p:nvSpPr>
          <p:cNvPr id="3" name="Content Placeholder 2"/>
          <p:cNvSpPr>
            <a:spLocks noGrp="1"/>
          </p:cNvSpPr>
          <p:nvPr>
            <p:ph idx="1"/>
          </p:nvPr>
        </p:nvSpPr>
        <p:spPr>
          <a:xfrm>
            <a:off x="1563880" y="1381570"/>
            <a:ext cx="9615992" cy="4779948"/>
          </a:xfrm>
        </p:spPr>
        <p:txBody>
          <a:bodyPr/>
          <a:lstStyle/>
          <a:p>
            <a:r>
              <a:rPr lang="en-US" dirty="0"/>
              <a:t>Blynk is an IOT Platform which lets you control monitor interact with your IOT devices (Arduino , Raspberry Pi ) over internet.</a:t>
            </a:r>
          </a:p>
          <a:p>
            <a:r>
              <a:rPr lang="en-US" dirty="0"/>
              <a:t>Blynk was used in making this project because it provides a powerful and straightforward way of controlling and interacting with Homer.</a:t>
            </a:r>
          </a:p>
          <a:p>
            <a:r>
              <a:rPr lang="en-US" dirty="0"/>
              <a:t>The project’s code is mainly at Raspberry Pi side written in node.js and uses the Blynk Libraries and various other node packages like node-</a:t>
            </a:r>
            <a:r>
              <a:rPr lang="en-US" dirty="0" err="1"/>
              <a:t>onoff</a:t>
            </a:r>
            <a:r>
              <a:rPr lang="en-US" dirty="0"/>
              <a:t> and node-</a:t>
            </a:r>
            <a:r>
              <a:rPr lang="en-US" dirty="0" err="1"/>
              <a:t>openvc</a:t>
            </a:r>
            <a:r>
              <a:rPr lang="en-US" dirty="0"/>
              <a:t>.</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0086" y="3564835"/>
            <a:ext cx="3029785" cy="3200570"/>
          </a:xfrm>
          <a:prstGeom prst="rect">
            <a:avLst/>
          </a:prstGeom>
        </p:spPr>
      </p:pic>
    </p:spTree>
    <p:extLst>
      <p:ext uri="{BB962C8B-B14F-4D97-AF65-F5344CB8AC3E}">
        <p14:creationId xmlns:p14="http://schemas.microsoft.com/office/powerpoint/2010/main" val="836922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40582" y="1584883"/>
            <a:ext cx="8910835" cy="5012345"/>
          </a:xfrm>
        </p:spPr>
      </p:pic>
      <p:sp>
        <p:nvSpPr>
          <p:cNvPr id="3" name="Title 1">
            <a:extLst>
              <a:ext uri="{FF2B5EF4-FFF2-40B4-BE49-F238E27FC236}">
                <a16:creationId xmlns:a16="http://schemas.microsoft.com/office/drawing/2014/main" id="{7C5BC5A0-386E-42A0-A141-D2198805283B}"/>
              </a:ext>
            </a:extLst>
          </p:cNvPr>
          <p:cNvSpPr>
            <a:spLocks noGrp="1"/>
          </p:cNvSpPr>
          <p:nvPr>
            <p:ph type="title"/>
          </p:nvPr>
        </p:nvSpPr>
        <p:spPr>
          <a:xfrm>
            <a:off x="2130062" y="571101"/>
            <a:ext cx="8911687" cy="1280890"/>
          </a:xfrm>
        </p:spPr>
        <p:txBody>
          <a:bodyPr/>
          <a:lstStyle/>
          <a:p>
            <a:r>
              <a:rPr lang="en-US" b="1" dirty="0"/>
              <a:t>Blynk</a:t>
            </a:r>
            <a:endParaRPr lang="en-US" dirty="0"/>
          </a:p>
        </p:txBody>
      </p:sp>
    </p:spTree>
    <p:extLst>
      <p:ext uri="{BB962C8B-B14F-4D97-AF65-F5344CB8AC3E}">
        <p14:creationId xmlns:p14="http://schemas.microsoft.com/office/powerpoint/2010/main" val="3350916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710" y="580399"/>
            <a:ext cx="8911687" cy="1280890"/>
          </a:xfrm>
        </p:spPr>
        <p:txBody>
          <a:bodyPr/>
          <a:lstStyle/>
          <a:p>
            <a:r>
              <a:rPr lang="en-US" b="1" dirty="0"/>
              <a:t>Mobile Application</a:t>
            </a:r>
          </a:p>
        </p:txBody>
      </p:sp>
      <p:sp>
        <p:nvSpPr>
          <p:cNvPr id="3" name="Content Placeholder 2"/>
          <p:cNvSpPr>
            <a:spLocks noGrp="1"/>
          </p:cNvSpPr>
          <p:nvPr>
            <p:ph idx="1"/>
          </p:nvPr>
        </p:nvSpPr>
        <p:spPr>
          <a:xfrm>
            <a:off x="1948278" y="1432844"/>
            <a:ext cx="9776552" cy="5044868"/>
          </a:xfrm>
        </p:spPr>
        <p:txBody>
          <a:bodyPr>
            <a:normAutofit fontScale="92500" lnSpcReduction="10000"/>
          </a:bodyPr>
          <a:lstStyle/>
          <a:p>
            <a:pPr marL="0" indent="0">
              <a:buNone/>
            </a:pPr>
            <a:r>
              <a:rPr lang="en-US" dirty="0"/>
              <a:t>There are four available sections in the mobile app:</a:t>
            </a:r>
          </a:p>
          <a:p>
            <a:endParaRPr lang="en-US" dirty="0"/>
          </a:p>
          <a:p>
            <a:pPr lvl="0"/>
            <a:r>
              <a:rPr lang="en-US" b="1" dirty="0"/>
              <a:t>Control Area:</a:t>
            </a:r>
            <a:r>
              <a:rPr lang="en-US" dirty="0"/>
              <a:t>  In this section, the user can move Homer as required. Homer livestreams the camera’s feed so the user can see what is in front of the robot. Also, the user can place Homer in security mode where it will stay still and monitor the house for any suspicious movement or unusual event. In addition, the user can rotate the projector vertically up and down using a slider.</a:t>
            </a:r>
          </a:p>
          <a:p>
            <a:pPr lvl="0"/>
            <a:endParaRPr lang="en-US" dirty="0"/>
          </a:p>
          <a:p>
            <a:pPr lvl="0"/>
            <a:r>
              <a:rPr lang="en-US" b="1" dirty="0"/>
              <a:t>Media Center:</a:t>
            </a:r>
            <a:r>
              <a:rPr lang="en-US" dirty="0"/>
              <a:t> In this section, the user can play any movie or song that is stored on a flash drive that is connected with the Raspberry Pi. </a:t>
            </a:r>
          </a:p>
          <a:p>
            <a:pPr lvl="0"/>
            <a:endParaRPr lang="en-US" dirty="0"/>
          </a:p>
          <a:p>
            <a:pPr lvl="0"/>
            <a:r>
              <a:rPr lang="en-US" b="1" dirty="0"/>
              <a:t>Home Analytics:</a:t>
            </a:r>
            <a:r>
              <a:rPr lang="en-US" dirty="0"/>
              <a:t> In this section, the user can see the overview of the various sensor readings and information about the state of the house.</a:t>
            </a:r>
          </a:p>
          <a:p>
            <a:pPr lvl="0"/>
            <a:endParaRPr lang="en-US" dirty="0"/>
          </a:p>
          <a:p>
            <a:pPr lvl="0"/>
            <a:r>
              <a:rPr lang="en-US" b="1" dirty="0"/>
              <a:t>Rooms: </a:t>
            </a:r>
            <a:r>
              <a:rPr lang="en-US" dirty="0"/>
              <a:t>In this section, the user can choose the room for Homer to move to automatically.</a:t>
            </a:r>
          </a:p>
          <a:p>
            <a:pPr marL="0" indent="0">
              <a:buNone/>
            </a:pPr>
            <a:endParaRPr lang="en-US" i="1" dirty="0"/>
          </a:p>
          <a:p>
            <a:pPr marL="0" indent="0">
              <a:buNone/>
            </a:pPr>
            <a:endParaRPr lang="en-US" dirty="0"/>
          </a:p>
        </p:txBody>
      </p:sp>
    </p:spTree>
    <p:extLst>
      <p:ext uri="{BB962C8B-B14F-4D97-AF65-F5344CB8AC3E}">
        <p14:creationId xmlns:p14="http://schemas.microsoft.com/office/powerpoint/2010/main" val="3332958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710" y="580399"/>
            <a:ext cx="8911687" cy="1280890"/>
          </a:xfrm>
        </p:spPr>
        <p:txBody>
          <a:bodyPr/>
          <a:lstStyle/>
          <a:p>
            <a:r>
              <a:rPr lang="en-US" b="1" dirty="0"/>
              <a:t>Mobile Application – Control Area</a:t>
            </a:r>
          </a:p>
        </p:txBody>
      </p:sp>
      <p:sp>
        <p:nvSpPr>
          <p:cNvPr id="3" name="Content Placeholder 2"/>
          <p:cNvSpPr>
            <a:spLocks noGrp="1"/>
          </p:cNvSpPr>
          <p:nvPr>
            <p:ph idx="1"/>
          </p:nvPr>
        </p:nvSpPr>
        <p:spPr>
          <a:xfrm>
            <a:off x="1948278" y="1432844"/>
            <a:ext cx="9776552" cy="5044868"/>
          </a:xfrm>
        </p:spPr>
        <p:txBody>
          <a:bodyPr/>
          <a:lstStyle/>
          <a:p>
            <a:pPr marL="0" indent="0">
              <a:buNone/>
            </a:pPr>
            <a:r>
              <a:rPr lang="en-US" b="1" dirty="0"/>
              <a:t>Movement and Camera feed:</a:t>
            </a:r>
          </a:p>
          <a:p>
            <a:pPr marL="0" indent="0">
              <a:buNone/>
            </a:pPr>
            <a:r>
              <a:rPr lang="en-US" dirty="0"/>
              <a:t>We used four  DC motors, and two H-</a:t>
            </a:r>
            <a:r>
              <a:rPr lang="en-US" dirty="0" err="1"/>
              <a:t>birdges</a:t>
            </a:r>
            <a:r>
              <a:rPr lang="en-US" dirty="0"/>
              <a:t> to control direction and speed of motors.</a:t>
            </a:r>
          </a:p>
          <a:p>
            <a:pPr marL="0" indent="0">
              <a:buNone/>
            </a:pPr>
            <a:endParaRPr lang="en-US" i="1"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4403" y="2347253"/>
            <a:ext cx="4407994" cy="4289374"/>
          </a:xfrm>
          <a:prstGeom prst="rect">
            <a:avLst/>
          </a:prstGeom>
        </p:spPr>
      </p:pic>
      <p:pic>
        <p:nvPicPr>
          <p:cNvPr id="10" name="Picture 9">
            <a:extLst>
              <a:ext uri="{FF2B5EF4-FFF2-40B4-BE49-F238E27FC236}">
                <a16:creationId xmlns:a16="http://schemas.microsoft.com/office/drawing/2014/main" id="{83115A1B-EE51-4547-BF5A-6479207145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80709" y="2365017"/>
            <a:ext cx="2827395" cy="4253847"/>
          </a:xfrm>
          <a:prstGeom prst="rect">
            <a:avLst/>
          </a:prstGeom>
        </p:spPr>
      </p:pic>
    </p:spTree>
    <p:extLst>
      <p:ext uri="{BB962C8B-B14F-4D97-AF65-F5344CB8AC3E}">
        <p14:creationId xmlns:p14="http://schemas.microsoft.com/office/powerpoint/2010/main" val="287666328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260</TotalTime>
  <Words>686</Words>
  <Application>Microsoft Office PowerPoint</Application>
  <PresentationFormat>Widescreen</PresentationFormat>
  <Paragraphs>95</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Century Gothic</vt:lpstr>
      <vt:lpstr>Wingdings 3</vt:lpstr>
      <vt:lpstr>Wisp</vt:lpstr>
      <vt:lpstr>Hardware Graduation Project</vt:lpstr>
      <vt:lpstr>Contents</vt:lpstr>
      <vt:lpstr>Introduction</vt:lpstr>
      <vt:lpstr>Components</vt:lpstr>
      <vt:lpstr>Components</vt:lpstr>
      <vt:lpstr>Blynk</vt:lpstr>
      <vt:lpstr>Blynk</vt:lpstr>
      <vt:lpstr>Mobile Application</vt:lpstr>
      <vt:lpstr>Mobile Application – Control Area</vt:lpstr>
      <vt:lpstr>Mobile Application – Control Area</vt:lpstr>
      <vt:lpstr>Mobile Application – Control Area</vt:lpstr>
      <vt:lpstr>Mobile Application – Media Center</vt:lpstr>
      <vt:lpstr>Mobile Application – Home Analytics</vt:lpstr>
      <vt:lpstr>Mobile Application – Rooms (Automatic Pathing using image processing)</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dc:title>
  <dc:creator>AMR</dc:creator>
  <cp:lastModifiedBy>Abdurrahman Abu-Hijleh</cp:lastModifiedBy>
  <cp:revision>87</cp:revision>
  <dcterms:created xsi:type="dcterms:W3CDTF">2018-05-19T20:17:27Z</dcterms:created>
  <dcterms:modified xsi:type="dcterms:W3CDTF">2018-05-20T01:36:19Z</dcterms:modified>
</cp:coreProperties>
</file>