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0" r:id="rId3"/>
    <p:sldId id="261" r:id="rId4"/>
    <p:sldId id="256" r:id="rId5"/>
    <p:sldId id="257" r:id="rId6"/>
    <p:sldId id="262" r:id="rId7"/>
    <p:sldId id="258" r:id="rId8"/>
    <p:sldId id="274" r:id="rId9"/>
    <p:sldId id="277" r:id="rId10"/>
    <p:sldId id="276" r:id="rId11"/>
    <p:sldId id="278" r:id="rId12"/>
    <p:sldId id="268" r:id="rId13"/>
    <p:sldId id="269" r:id="rId14"/>
    <p:sldId id="271" r:id="rId15"/>
    <p:sldId id="27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9191"/>
    <a:srgbClr val="FF9999"/>
    <a:srgbClr val="99CCFF"/>
    <a:srgbClr val="ACC1EA"/>
    <a:srgbClr val="CCCCFF"/>
    <a:srgbClr val="CDD0A8"/>
    <a:srgbClr val="C7CB8F"/>
    <a:srgbClr val="FF7C80"/>
    <a:srgbClr val="CCFF99"/>
    <a:srgbClr val="ABAF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6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38D691F-ECA0-4BB5-82E3-0571A282E379}" type="datetimeFigureOut">
              <a:rPr lang="en-US" smtClean="0"/>
              <a:pPr/>
              <a:t>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896331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8D691F-ECA0-4BB5-82E3-0571A282E379}" type="datetimeFigureOut">
              <a:rPr lang="en-US" smtClean="0"/>
              <a:pPr/>
              <a:t>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1123409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8D691F-ECA0-4BB5-82E3-0571A282E379}" type="datetimeFigureOut">
              <a:rPr lang="en-US" smtClean="0"/>
              <a:pPr/>
              <a:t>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2149739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8D691F-ECA0-4BB5-82E3-0571A282E379}" type="datetimeFigureOut">
              <a:rPr lang="en-US" smtClean="0"/>
              <a:pPr/>
              <a:t>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310607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8D691F-ECA0-4BB5-82E3-0571A282E379}" type="datetimeFigureOut">
              <a:rPr lang="en-US" smtClean="0"/>
              <a:pPr/>
              <a:t>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286890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38D691F-ECA0-4BB5-82E3-0571A282E379}" type="datetimeFigureOut">
              <a:rPr lang="en-US" smtClean="0"/>
              <a:pPr/>
              <a:t>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2197017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8D691F-ECA0-4BB5-82E3-0571A282E379}" type="datetimeFigureOut">
              <a:rPr lang="en-US" smtClean="0"/>
              <a:pPr/>
              <a:t>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2011223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38D691F-ECA0-4BB5-82E3-0571A282E379}" type="datetimeFigureOut">
              <a:rPr lang="en-US" smtClean="0"/>
              <a:pPr/>
              <a:t>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493117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8D691F-ECA0-4BB5-82E3-0571A282E379}" type="datetimeFigureOut">
              <a:rPr lang="en-US" smtClean="0"/>
              <a:pPr/>
              <a:t>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1443366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8D691F-ECA0-4BB5-82E3-0571A282E379}" type="datetimeFigureOut">
              <a:rPr lang="en-US" smtClean="0"/>
              <a:pPr/>
              <a:t>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2817636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8D691F-ECA0-4BB5-82E3-0571A282E379}" type="datetimeFigureOut">
              <a:rPr lang="en-US" smtClean="0"/>
              <a:pPr/>
              <a:t>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890040-068E-4862-839A-F889C49EEF65}" type="slidenum">
              <a:rPr lang="en-US" smtClean="0"/>
              <a:pPr/>
              <a:t>‹#›</a:t>
            </a:fld>
            <a:endParaRPr lang="en-US"/>
          </a:p>
        </p:txBody>
      </p:sp>
    </p:spTree>
    <p:extLst>
      <p:ext uri="{BB962C8B-B14F-4D97-AF65-F5344CB8AC3E}">
        <p14:creationId xmlns:p14="http://schemas.microsoft.com/office/powerpoint/2010/main" val="602873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8D691F-ECA0-4BB5-82E3-0571A282E379}" type="datetimeFigureOut">
              <a:rPr lang="en-US" smtClean="0"/>
              <a:pPr/>
              <a:t>1/4/2021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890040-068E-4862-839A-F889C49EEF65}" type="slidenum">
              <a:rPr lang="en-US" smtClean="0"/>
              <a:pPr/>
              <a:t>‹#›</a:t>
            </a:fld>
            <a:endParaRPr lang="en-US"/>
          </a:p>
        </p:txBody>
      </p:sp>
    </p:spTree>
    <p:extLst>
      <p:ext uri="{BB962C8B-B14F-4D97-AF65-F5344CB8AC3E}">
        <p14:creationId xmlns:p14="http://schemas.microsoft.com/office/powerpoint/2010/main" val="25413235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8601223" cy="2082653"/>
          </a:xfrm>
        </p:spPr>
        <p:txBody>
          <a:bodyPr>
            <a:normAutofit fontScale="90000"/>
          </a:bodyPr>
          <a:lstStyle/>
          <a:p>
            <a:pPr algn="ctr"/>
            <a:br>
              <a:rPr lang="en-US"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br>
            <a:r>
              <a:rPr lang="en-US" b="1" dirty="0">
                <a:ln w="12700" cmpd="sng">
                  <a:solidFill>
                    <a:schemeClr val="accent4"/>
                  </a:solidFill>
                  <a:prstDash val="solid"/>
                </a:ln>
                <a:solidFill>
                  <a:srgbClr val="459191"/>
                </a:solidFill>
              </a:rPr>
              <a:t>GRADUATION PROJECT 2 </a:t>
            </a:r>
            <a:br>
              <a:rPr lang="en-US" b="1" dirty="0">
                <a:ln w="12700" cmpd="sng">
                  <a:solidFill>
                    <a:schemeClr val="accent4"/>
                  </a:solidFill>
                  <a:prstDash val="solid"/>
                </a:ln>
                <a:solidFill>
                  <a:srgbClr val="459191"/>
                </a:solidFill>
              </a:rPr>
            </a:br>
            <a:r>
              <a:rPr lang="en-US" b="1" dirty="0">
                <a:ln w="12700" cmpd="sng">
                  <a:solidFill>
                    <a:schemeClr val="accent4"/>
                  </a:solidFill>
                  <a:prstDash val="solid"/>
                </a:ln>
                <a:solidFill>
                  <a:srgbClr val="459191"/>
                </a:solidFill>
              </a:rPr>
              <a:t>SMART TRAFFIC CONGESTION CONTROL</a:t>
            </a:r>
          </a:p>
        </p:txBody>
      </p:sp>
      <p:sp>
        <p:nvSpPr>
          <p:cNvPr id="5" name="Content Placeholder 4"/>
          <p:cNvSpPr>
            <a:spLocks noGrp="1"/>
          </p:cNvSpPr>
          <p:nvPr>
            <p:ph sz="half" idx="1"/>
          </p:nvPr>
        </p:nvSpPr>
        <p:spPr>
          <a:xfrm>
            <a:off x="5768926" y="4853354"/>
            <a:ext cx="3070274" cy="1689368"/>
          </a:xfrm>
        </p:spPr>
        <p:txBody>
          <a:bodyPr>
            <a:noAutofit/>
          </a:bodyPr>
          <a:lstStyle/>
          <a:p>
            <a:r>
              <a:rPr lang="en-US" sz="3200" dirty="0">
                <a:ln w="12700" cmpd="sng">
                  <a:solidFill>
                    <a:schemeClr val="accent4"/>
                  </a:solidFill>
                  <a:prstDash val="solid"/>
                </a:ln>
                <a:solidFill>
                  <a:schemeClr val="accent4">
                    <a:lumMod val="60000"/>
                    <a:lumOff val="40000"/>
                  </a:schemeClr>
                </a:solidFill>
              </a:rPr>
              <a:t>SUPERVISOR:</a:t>
            </a:r>
          </a:p>
          <a:p>
            <a:pPr>
              <a:buFont typeface="Wingdings" panose="05000000000000000000" pitchFamily="2" charset="2"/>
              <a:buChar char="§"/>
            </a:pPr>
            <a:r>
              <a:rPr lang="en-US" sz="3200" dirty="0">
                <a:ln w="12700" cmpd="sng">
                  <a:solidFill>
                    <a:schemeClr val="accent4"/>
                  </a:solidFill>
                  <a:prstDash val="solid"/>
                </a:ln>
                <a:solidFill>
                  <a:schemeClr val="accent4">
                    <a:lumMod val="60000"/>
                    <a:lumOff val="40000"/>
                  </a:schemeClr>
                </a:solidFill>
              </a:rPr>
              <a:t>DR. FALAH MOHAMMAD</a:t>
            </a:r>
          </a:p>
        </p:txBody>
      </p:sp>
      <p:sp>
        <p:nvSpPr>
          <p:cNvPr id="6" name="Content Placeholder 5"/>
          <p:cNvSpPr>
            <a:spLocks noGrp="1"/>
          </p:cNvSpPr>
          <p:nvPr>
            <p:ph sz="half" idx="2"/>
          </p:nvPr>
        </p:nvSpPr>
        <p:spPr>
          <a:xfrm>
            <a:off x="587326" y="2672860"/>
            <a:ext cx="5181600" cy="3869862"/>
          </a:xfrm>
        </p:spPr>
        <p:txBody>
          <a:bodyPr>
            <a:normAutofit/>
          </a:bodyPr>
          <a:lstStyle/>
          <a:p>
            <a:endParaRPr lang="en-U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r>
              <a:rPr lang="en-US" sz="3600" b="1" dirty="0">
                <a:ln w="12700" cmpd="sng">
                  <a:solidFill>
                    <a:schemeClr val="accent4"/>
                  </a:solidFill>
                  <a:prstDash val="solid"/>
                </a:ln>
                <a:solidFill>
                  <a:schemeClr val="accent4">
                    <a:lumMod val="60000"/>
                    <a:lumOff val="40000"/>
                  </a:schemeClr>
                </a:solidFill>
                <a:latin typeface="+mj-lt"/>
                <a:cs typeface="Times New Roman" panose="02020603050405020304" pitchFamily="18" charset="0"/>
              </a:rPr>
              <a:t>PREPARED BY:</a:t>
            </a:r>
            <a:endParaRPr lang="en-US" sz="3200" b="1" dirty="0">
              <a:ln w="12700" cmpd="sng">
                <a:solidFill>
                  <a:schemeClr val="accent4"/>
                </a:solidFill>
                <a:prstDash val="solid"/>
              </a:ln>
              <a:solidFill>
                <a:schemeClr val="accent4">
                  <a:lumMod val="60000"/>
                  <a:lumOff val="40000"/>
                </a:schemeClr>
              </a:solidFill>
              <a:latin typeface="+mj-lt"/>
              <a:cs typeface="Times New Roman" panose="02020603050405020304" pitchFamily="18" charset="0"/>
            </a:endParaRPr>
          </a:p>
          <a:p>
            <a:pPr>
              <a:buFont typeface="Wingdings" panose="05000000000000000000" pitchFamily="2" charset="2"/>
              <a:buChar char="§"/>
            </a:pPr>
            <a:r>
              <a:rPr lang="en-US" sz="3200" b="1" dirty="0">
                <a:ln w="12700" cmpd="sng">
                  <a:solidFill>
                    <a:schemeClr val="accent4"/>
                  </a:solidFill>
                  <a:prstDash val="solid"/>
                </a:ln>
                <a:solidFill>
                  <a:schemeClr val="accent4">
                    <a:lumMod val="60000"/>
                    <a:lumOff val="40000"/>
                  </a:schemeClr>
                </a:solidFill>
                <a:latin typeface="+mj-lt"/>
                <a:cs typeface="Times New Roman" panose="02020603050405020304" pitchFamily="18" charset="0"/>
              </a:rPr>
              <a:t>MAY THAHER [11525094]</a:t>
            </a:r>
          </a:p>
          <a:p>
            <a:pPr>
              <a:buFont typeface="Wingdings" panose="05000000000000000000" pitchFamily="2" charset="2"/>
              <a:buChar char="§"/>
            </a:pPr>
            <a:r>
              <a:rPr lang="en-US" sz="3200" b="1" dirty="0">
                <a:ln w="12700" cmpd="sng">
                  <a:solidFill>
                    <a:schemeClr val="accent4"/>
                  </a:solidFill>
                  <a:prstDash val="solid"/>
                </a:ln>
                <a:solidFill>
                  <a:schemeClr val="accent4">
                    <a:lumMod val="60000"/>
                    <a:lumOff val="40000"/>
                  </a:schemeClr>
                </a:solidFill>
                <a:latin typeface="+mj-lt"/>
                <a:cs typeface="Times New Roman" panose="02020603050405020304" pitchFamily="18" charset="0"/>
              </a:rPr>
              <a:t>JAMILA AHMAD [11611931]</a:t>
            </a:r>
          </a:p>
          <a:p>
            <a:pPr>
              <a:buFont typeface="Wingdings" panose="05000000000000000000" pitchFamily="2" charset="2"/>
              <a:buChar char="§"/>
            </a:pPr>
            <a:r>
              <a:rPr lang="en-US" sz="3200" dirty="0">
                <a:ln w="12700" cmpd="sng">
                  <a:solidFill>
                    <a:schemeClr val="accent4"/>
                  </a:solidFill>
                  <a:prstDash val="solid"/>
                </a:ln>
                <a:solidFill>
                  <a:schemeClr val="accent4">
                    <a:lumMod val="60000"/>
                    <a:lumOff val="40000"/>
                  </a:schemeClr>
                </a:solidFill>
                <a:cs typeface="Times New Roman" panose="02020603050405020304" pitchFamily="18" charset="0"/>
              </a:rPr>
              <a:t>RAWAN HASSAN[11526781]</a:t>
            </a:r>
            <a:endParaRPr lang="en-US" sz="3200" dirty="0">
              <a:ln w="12700" cmpd="sng">
                <a:solidFill>
                  <a:schemeClr val="accent4"/>
                </a:solidFill>
                <a:prstDash val="solid"/>
              </a:ln>
              <a:solidFill>
                <a:schemeClr val="accent4">
                  <a:lumMod val="60000"/>
                  <a:lumOff val="40000"/>
                </a:schemeClr>
              </a:solidFill>
              <a:latin typeface="+mj-lt"/>
              <a:cs typeface="Times New Roman" panose="02020603050405020304" pitchFamily="18" charset="0"/>
            </a:endParaRPr>
          </a:p>
          <a:p>
            <a:pPr>
              <a:buFont typeface="Wingdings" panose="05000000000000000000" pitchFamily="2" charset="2"/>
              <a:buChar char="§"/>
            </a:pPr>
            <a:r>
              <a:rPr lang="en-US" sz="3200" dirty="0">
                <a:ln w="12700" cmpd="sng">
                  <a:solidFill>
                    <a:schemeClr val="accent4"/>
                  </a:solidFill>
                  <a:prstDash val="solid"/>
                </a:ln>
                <a:solidFill>
                  <a:schemeClr val="accent4">
                    <a:lumMod val="60000"/>
                    <a:lumOff val="40000"/>
                  </a:schemeClr>
                </a:solidFill>
                <a:cs typeface="Times New Roman" panose="02020603050405020304" pitchFamily="18" charset="0"/>
              </a:rPr>
              <a:t>NOUR SUWAN [11525281]</a:t>
            </a:r>
          </a:p>
          <a:p>
            <a:pPr>
              <a:buFont typeface="Wingdings" panose="05000000000000000000" pitchFamily="2" charset="2"/>
              <a:buChar char="§"/>
            </a:pPr>
            <a:endParaRPr lang="en-US" sz="3200" b="1" dirty="0">
              <a:ln w="12700" cmpd="sng">
                <a:solidFill>
                  <a:schemeClr val="accent4"/>
                </a:solidFill>
                <a:prstDash val="solid"/>
              </a:ln>
              <a:solidFill>
                <a:schemeClr val="accent4">
                  <a:lumMod val="60000"/>
                  <a:lumOff val="40000"/>
                </a:schemeClr>
              </a:solidFill>
              <a:latin typeface="+mj-lt"/>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9423" y="0"/>
            <a:ext cx="2752578" cy="6858000"/>
          </a:xfrm>
          <a:prstGeom prst="rect">
            <a:avLst/>
          </a:prstGeom>
        </p:spPr>
      </p:pic>
    </p:spTree>
    <p:extLst>
      <p:ext uri="{BB962C8B-B14F-4D97-AF65-F5344CB8AC3E}">
        <p14:creationId xmlns:p14="http://schemas.microsoft.com/office/powerpoint/2010/main" val="39420794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1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2"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heel(2)">
                                      <p:cBhvr>
                                        <p:cTn id="12" dur="1250"/>
                                        <p:tgtEl>
                                          <p:spTgt spid="6">
                                            <p:txEl>
                                              <p:pRg st="1" end="1"/>
                                            </p:txEl>
                                          </p:spTgt>
                                        </p:tgtEl>
                                      </p:cBhvr>
                                    </p:animEffect>
                                  </p:childTnLst>
                                </p:cTn>
                              </p:par>
                              <p:par>
                                <p:cTn id="13" presetID="21" presetClass="entr" presetSubtype="2"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heel(2)">
                                      <p:cBhvr>
                                        <p:cTn id="15" dur="1250"/>
                                        <p:tgtEl>
                                          <p:spTgt spid="6">
                                            <p:txEl>
                                              <p:pRg st="2" end="2"/>
                                            </p:txEl>
                                          </p:spTgt>
                                        </p:tgtEl>
                                      </p:cBhvr>
                                    </p:animEffect>
                                  </p:childTnLst>
                                </p:cTn>
                              </p:par>
                              <p:par>
                                <p:cTn id="16" presetID="21" presetClass="entr" presetSubtype="2"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wheel(2)">
                                      <p:cBhvr>
                                        <p:cTn id="18" dur="1250"/>
                                        <p:tgtEl>
                                          <p:spTgt spid="6">
                                            <p:txEl>
                                              <p:pRg st="3" end="3"/>
                                            </p:txEl>
                                          </p:spTgt>
                                        </p:tgtEl>
                                      </p:cBhvr>
                                    </p:animEffect>
                                  </p:childTnLst>
                                </p:cTn>
                              </p:par>
                              <p:par>
                                <p:cTn id="19" presetID="21" presetClass="entr" presetSubtype="2"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wheel(2)">
                                      <p:cBhvr>
                                        <p:cTn id="21" dur="1250"/>
                                        <p:tgtEl>
                                          <p:spTgt spid="6">
                                            <p:txEl>
                                              <p:pRg st="4" end="4"/>
                                            </p:txEl>
                                          </p:spTgt>
                                        </p:tgtEl>
                                      </p:cBhvr>
                                    </p:animEffect>
                                  </p:childTnLst>
                                </p:cTn>
                              </p:par>
                              <p:par>
                                <p:cTn id="22" presetID="21" presetClass="entr" presetSubtype="2"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wheel(2)">
                                      <p:cBhvr>
                                        <p:cTn id="24" dur="125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2"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wheel(2)">
                                      <p:cBhvr>
                                        <p:cTn id="29" dur="1250"/>
                                        <p:tgtEl>
                                          <p:spTgt spid="5">
                                            <p:txEl>
                                              <p:pRg st="0" end="0"/>
                                            </p:txEl>
                                          </p:spTgt>
                                        </p:tgtEl>
                                      </p:cBhvr>
                                    </p:animEffect>
                                  </p:childTnLst>
                                </p:cTn>
                              </p:par>
                              <p:par>
                                <p:cTn id="30" presetID="21" presetClass="entr" presetSubtype="2" fill="hold"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wheel(2)">
                                      <p:cBhvr>
                                        <p:cTn id="32"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B0F0"/>
                </a:solidFill>
                <a:latin typeface="Times New Roman" panose="02020603050405020304" pitchFamily="18" charset="0"/>
                <a:cs typeface="Times New Roman" panose="02020603050405020304" pitchFamily="18" charset="0"/>
              </a:rPr>
              <a:t>Flowchart to describe video processing by python</a:t>
            </a:r>
            <a:endParaRPr lang="en-US" dirty="0">
              <a:solidFill>
                <a:srgbClr val="00B0F0"/>
              </a:solidFill>
            </a:endParaRPr>
          </a:p>
        </p:txBody>
      </p:sp>
      <p:pic>
        <p:nvPicPr>
          <p:cNvPr id="4" name="Content Placeholder 3" descr="2.PNG"/>
          <p:cNvPicPr>
            <a:picLocks noGrp="1" noChangeAspect="1"/>
          </p:cNvPicPr>
          <p:nvPr>
            <p:ph idx="1"/>
          </p:nvPr>
        </p:nvPicPr>
        <p:blipFill>
          <a:blip r:embed="rId2"/>
          <a:stretch>
            <a:fillRect/>
          </a:stretch>
        </p:blipFill>
        <p:spPr>
          <a:xfrm>
            <a:off x="3432313" y="1825625"/>
            <a:ext cx="4810349" cy="5119376"/>
          </a:xfr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4942">
              <a:srgbClr val="C6C6C6"/>
            </a:gs>
            <a:gs pos="0">
              <a:schemeClr val="bg1">
                <a:lumMod val="95000"/>
              </a:schemeClr>
            </a:gs>
            <a:gs pos="99000">
              <a:schemeClr val="bg1">
                <a:lumMod val="75000"/>
              </a:schemeClr>
            </a:gs>
            <a:gs pos="100000">
              <a:schemeClr val="bg1">
                <a:lumMod val="95000"/>
              </a:schemeClr>
            </a:gs>
          </a:gsLst>
          <a:lin ang="5400000" scaled="1"/>
        </a:gra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a:xfrm>
            <a:off x="930309" y="176629"/>
            <a:ext cx="10515600" cy="1028926"/>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a:bodyPr>
          <a:lstStyle/>
          <a:p>
            <a:pPr algn="ctr"/>
            <a:r>
              <a:rPr lang="en-US" sz="4800" b="1" dirty="0"/>
              <a:t>Video Processing By Python</a:t>
            </a:r>
          </a:p>
        </p:txBody>
      </p:sp>
      <p:sp>
        <p:nvSpPr>
          <p:cNvPr id="15" name="TextBox 14"/>
          <p:cNvSpPr txBox="1"/>
          <p:nvPr/>
        </p:nvSpPr>
        <p:spPr>
          <a:xfrm>
            <a:off x="7210698" y="6035040"/>
            <a:ext cx="2978331" cy="646331"/>
          </a:xfrm>
          <a:prstGeom prst="rect">
            <a:avLst/>
          </a:prstGeom>
          <a:noFill/>
        </p:spPr>
        <p:txBody>
          <a:bodyPr wrap="square" rtlCol="0">
            <a:spAutoFit/>
          </a:bodyPr>
          <a:lstStyle/>
          <a:p>
            <a:r>
              <a:rPr lang="en-US" b="1" dirty="0"/>
              <a:t> </a:t>
            </a:r>
            <a:endParaRPr lang="en-US" dirty="0"/>
          </a:p>
          <a:p>
            <a:endParaRPr lang="en-US" dirty="0"/>
          </a:p>
        </p:txBody>
      </p:sp>
      <p:sp>
        <p:nvSpPr>
          <p:cNvPr id="16" name="TextBox 15"/>
          <p:cNvSpPr txBox="1"/>
          <p:nvPr/>
        </p:nvSpPr>
        <p:spPr>
          <a:xfrm>
            <a:off x="1201783" y="6035040"/>
            <a:ext cx="2926080" cy="369332"/>
          </a:xfrm>
          <a:prstGeom prst="rect">
            <a:avLst/>
          </a:prstGeom>
          <a:noFill/>
        </p:spPr>
        <p:txBody>
          <a:bodyPr wrap="square" rtlCol="0">
            <a:spAutoFit/>
          </a:bodyPr>
          <a:lstStyle/>
          <a:p>
            <a:r>
              <a:rPr lang="en-US" b="1" dirty="0"/>
              <a:t> </a:t>
            </a:r>
            <a:endParaRPr lang="en-US" dirty="0"/>
          </a:p>
        </p:txBody>
      </p:sp>
      <p:sp>
        <p:nvSpPr>
          <p:cNvPr id="2" name="Rectangle 1">
            <a:extLst>
              <a:ext uri="{FF2B5EF4-FFF2-40B4-BE49-F238E27FC236}">
                <a16:creationId xmlns:a16="http://schemas.microsoft.com/office/drawing/2014/main" id="{64152BCE-FBE6-40F7-997A-C975A23B943F}"/>
              </a:ext>
            </a:extLst>
          </p:cNvPr>
          <p:cNvSpPr/>
          <p:nvPr/>
        </p:nvSpPr>
        <p:spPr>
          <a:xfrm>
            <a:off x="6112926" y="1755897"/>
            <a:ext cx="5349909" cy="48724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14DA5E88-79E8-4FCC-A733-1E9D3D2EE75E}"/>
              </a:ext>
            </a:extLst>
          </p:cNvPr>
          <p:cNvSpPr/>
          <p:nvPr/>
        </p:nvSpPr>
        <p:spPr>
          <a:xfrm>
            <a:off x="913383" y="1755897"/>
            <a:ext cx="5165691" cy="48724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94483F66-654D-4D36-BB04-DA242875CFD0}"/>
              </a:ext>
            </a:extLst>
          </p:cNvPr>
          <p:cNvSpPr txBox="1"/>
          <p:nvPr/>
        </p:nvSpPr>
        <p:spPr>
          <a:xfrm>
            <a:off x="7366223" y="5573375"/>
            <a:ext cx="2809461" cy="878895"/>
          </a:xfrm>
          <a:prstGeom prst="rect">
            <a:avLst/>
          </a:prstGeom>
          <a:noFill/>
        </p:spPr>
        <p:txBody>
          <a:bodyPr wrap="square" rtlCol="0">
            <a:spAutoFit/>
          </a:bodyPr>
          <a:lstStyle/>
          <a:p>
            <a:pPr marL="0" marR="0" algn="ctr">
              <a:lnSpc>
                <a:spcPct val="150000"/>
              </a:lnSpc>
              <a:spcBef>
                <a:spcPts val="1200"/>
              </a:spcBef>
              <a:spcAft>
                <a:spcPts val="600"/>
              </a:spcAft>
            </a:pPr>
            <a:r>
              <a:rPr lang="en-US"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t>
            </a:r>
            <a:r>
              <a:rPr lang="en-US"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ounting cars in gray scale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D6282313-EA9B-4E2C-A0DA-603052DF1515}"/>
              </a:ext>
            </a:extLst>
          </p:cNvPr>
          <p:cNvSpPr txBox="1"/>
          <p:nvPr/>
        </p:nvSpPr>
        <p:spPr>
          <a:xfrm>
            <a:off x="2091499" y="5573375"/>
            <a:ext cx="2809461" cy="646331"/>
          </a:xfrm>
          <a:prstGeom prst="rect">
            <a:avLst/>
          </a:prstGeom>
          <a:noFill/>
        </p:spPr>
        <p:txBody>
          <a:bodyPr wrap="square" rtlCol="0">
            <a:spAutoFit/>
          </a:bodyPr>
          <a:lstStyle/>
          <a:p>
            <a:pPr algn="ctr"/>
            <a:r>
              <a:rPr lang="en-US" b="1" dirty="0">
                <a:solidFill>
                  <a:srgbClr val="000000"/>
                </a:solidFill>
                <a:latin typeface="Times New Roman" panose="02020603050405020304" pitchFamily="18" charset="0"/>
                <a:ea typeface="Times New Roman" panose="02020603050405020304" pitchFamily="18" charset="0"/>
              </a:rPr>
              <a:t>C</a:t>
            </a:r>
            <a:r>
              <a:rPr lang="en-US" sz="1800" b="1" dirty="0">
                <a:solidFill>
                  <a:srgbClr val="000000"/>
                </a:solidFill>
                <a:effectLst/>
                <a:latin typeface="Times New Roman" panose="02020603050405020304" pitchFamily="18" charset="0"/>
                <a:ea typeface="Times New Roman" panose="02020603050405020304" pitchFamily="18" charset="0"/>
              </a:rPr>
              <a:t>ounting cars in </a:t>
            </a:r>
          </a:p>
          <a:p>
            <a:pPr algn="ctr"/>
            <a:r>
              <a:rPr lang="en-US" sz="1800" b="1" dirty="0">
                <a:solidFill>
                  <a:srgbClr val="000000"/>
                </a:solidFill>
                <a:effectLst/>
                <a:latin typeface="Times New Roman" panose="02020603050405020304" pitchFamily="18" charset="0"/>
                <a:ea typeface="Times New Roman" panose="02020603050405020304" pitchFamily="18" charset="0"/>
              </a:rPr>
              <a:t>RGB</a:t>
            </a:r>
            <a:r>
              <a:rPr lang="en-US" sz="1800" b="1" dirty="0">
                <a:solidFill>
                  <a:srgbClr val="0070C0"/>
                </a:solidFill>
                <a:effectLst/>
                <a:latin typeface="Times New Roman" panose="02020603050405020304" pitchFamily="18" charset="0"/>
                <a:ea typeface="Calibri" panose="020F0502020204030204" pitchFamily="34" charset="0"/>
              </a:rPr>
              <a:t> </a:t>
            </a:r>
            <a:endParaRPr lang="en-US" b="1" dirty="0"/>
          </a:p>
        </p:txBody>
      </p:sp>
      <p:pic>
        <p:nvPicPr>
          <p:cNvPr id="12" name="Picture 11">
            <a:extLst>
              <a:ext uri="{FF2B5EF4-FFF2-40B4-BE49-F238E27FC236}">
                <a16:creationId xmlns:a16="http://schemas.microsoft.com/office/drawing/2014/main" id="{67C75888-F474-43BF-B5A3-90E992E92E23}"/>
              </a:ext>
            </a:extLst>
          </p:cNvPr>
          <p:cNvPicPr/>
          <p:nvPr/>
        </p:nvPicPr>
        <p:blipFill>
          <a:blip r:embed="rId2"/>
          <a:stretch>
            <a:fillRect/>
          </a:stretch>
        </p:blipFill>
        <p:spPr>
          <a:xfrm>
            <a:off x="6528163" y="2131561"/>
            <a:ext cx="4537402" cy="3310176"/>
          </a:xfrm>
          <a:prstGeom prst="rect">
            <a:avLst/>
          </a:prstGeom>
        </p:spPr>
      </p:pic>
      <p:pic>
        <p:nvPicPr>
          <p:cNvPr id="17" name="Picture 16">
            <a:extLst>
              <a:ext uri="{FF2B5EF4-FFF2-40B4-BE49-F238E27FC236}">
                <a16:creationId xmlns:a16="http://schemas.microsoft.com/office/drawing/2014/main" id="{C6ECF157-861F-44D3-8132-DCF7D80AA7EA}"/>
              </a:ext>
            </a:extLst>
          </p:cNvPr>
          <p:cNvPicPr/>
          <p:nvPr/>
        </p:nvPicPr>
        <p:blipFill>
          <a:blip r:embed="rId3"/>
          <a:stretch>
            <a:fillRect/>
          </a:stretch>
        </p:blipFill>
        <p:spPr>
          <a:xfrm>
            <a:off x="1259509" y="2131561"/>
            <a:ext cx="4473437" cy="3286125"/>
          </a:xfrm>
          <a:prstGeom prst="rect">
            <a:avLst/>
          </a:prstGeom>
        </p:spPr>
      </p:pic>
    </p:spTree>
    <p:extLst>
      <p:ext uri="{BB962C8B-B14F-4D97-AF65-F5344CB8AC3E}">
        <p14:creationId xmlns:p14="http://schemas.microsoft.com/office/powerpoint/2010/main" val="83775681"/>
      </p:ext>
    </p:extLst>
  </p:cSld>
  <p:clrMapOvr>
    <a:masterClrMapping/>
  </p:clrMapOvr>
  <p:transition spd="slow">
    <p:comb/>
  </p:transition>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problems that we faced during the project</a:t>
            </a:r>
          </a:p>
        </p:txBody>
      </p:sp>
      <p:sp>
        <p:nvSpPr>
          <p:cNvPr id="3" name="Content Placeholder 2"/>
          <p:cNvSpPr>
            <a:spLocks noGrp="1"/>
          </p:cNvSpPr>
          <p:nvPr>
            <p:ph idx="1"/>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a:buNone/>
            </a:pPr>
            <a:r>
              <a:rPr lang="en-US" dirty="0">
                <a:solidFill>
                  <a:schemeClr val="tx1"/>
                </a:solidFill>
                <a:latin typeface="Times New Roman" panose="02020603050405020304" pitchFamily="18" charset="0"/>
                <a:cs typeface="Times New Roman" panose="02020603050405020304" pitchFamily="18" charset="0"/>
              </a:rPr>
              <a:t>  When implementing any project, we may face several problems, some of which may have a simple solution and the other that you must work hard to solve.</a:t>
            </a:r>
          </a:p>
          <a:p>
            <a:pPr>
              <a:buNone/>
            </a:pPr>
            <a:r>
              <a:rPr lang="en-US" dirty="0">
                <a:solidFill>
                  <a:schemeClr val="tx1"/>
                </a:solidFill>
                <a:latin typeface="Times New Roman" panose="02020603050405020304" pitchFamily="18" charset="0"/>
                <a:cs typeface="Times New Roman" panose="02020603050405020304" pitchFamily="18" charset="0"/>
              </a:rPr>
              <a:t>   In our project, the problem was different for the first time in the world. Our project coincided with the appearance of the Corona virus and the curfew. This made it difficult for us to take video .</a:t>
            </a:r>
          </a:p>
          <a:p>
            <a:pPr>
              <a:buNone/>
            </a:pPr>
            <a:r>
              <a:rPr lang="en-US" dirty="0">
                <a:solidFill>
                  <a:schemeClr val="tx1"/>
                </a:solidFill>
                <a:latin typeface="Times New Roman" panose="02020603050405020304" pitchFamily="18" charset="0"/>
                <a:cs typeface="Times New Roman" panose="02020603050405020304" pitchFamily="18" charset="0"/>
              </a:rPr>
              <a:t>  The location of the camera is also one of the biggest problems that we have faced, so in order to shoot the video, the camera must be in a high and stable place in a relation to the cars.</a:t>
            </a:r>
          </a:p>
          <a:p>
            <a:endParaRPr lang="en-US" dirty="0"/>
          </a:p>
        </p:txBody>
      </p:sp>
    </p:spTree>
    <p:extLst>
      <p:ext uri="{BB962C8B-B14F-4D97-AF65-F5344CB8AC3E}">
        <p14:creationId xmlns:p14="http://schemas.microsoft.com/office/powerpoint/2010/main" val="31465492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a:t>
            </a:r>
          </a:p>
        </p:txBody>
      </p:sp>
      <p:sp>
        <p:nvSpPr>
          <p:cNvPr id="3" name="Content Placeholder 2"/>
          <p:cNvSpPr>
            <a:spLocks noGrp="1"/>
          </p:cNvSpPr>
          <p:nvPr>
            <p:ph idx="1"/>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Using video processing, which is the most effective way, we were able to control traffic and reduce the traffic crisis, away from traditional techniques.</a:t>
            </a:r>
          </a:p>
          <a:p>
            <a:r>
              <a:rPr lang="en-US" dirty="0">
                <a:solidFill>
                  <a:schemeClr val="tx1"/>
                </a:solidFill>
                <a:latin typeface="Times New Roman" panose="02020603050405020304" pitchFamily="18" charset="0"/>
                <a:cs typeface="Times New Roman" panose="02020603050405020304" pitchFamily="18" charset="0"/>
              </a:rPr>
              <a:t>This technique is effective nowadays and easier because we do not need to break the road surface in order to install a camera, also, the frames carried in the video have much information than which obtained from a conventional method. The code we used shows the results of the success counted cars.</a:t>
            </a:r>
            <a:endParaRPr lang="ar-AE" dirty="0">
              <a:solidFill>
                <a:schemeClr val="tx1"/>
              </a:solidFill>
              <a:cs typeface="+mj-cs"/>
            </a:endParaRPr>
          </a:p>
          <a:p>
            <a:endParaRPr lang="en-US" dirty="0"/>
          </a:p>
          <a:p>
            <a:endParaRPr lang="en-US" dirty="0"/>
          </a:p>
        </p:txBody>
      </p:sp>
    </p:spTree>
    <p:extLst>
      <p:ext uri="{BB962C8B-B14F-4D97-AF65-F5344CB8AC3E}">
        <p14:creationId xmlns:p14="http://schemas.microsoft.com/office/powerpoint/2010/main" val="23362503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Recommendation</a:t>
            </a:r>
          </a:p>
        </p:txBody>
      </p:sp>
      <p:sp>
        <p:nvSpPr>
          <p:cNvPr id="3" name="Content Placeholder 2"/>
          <p:cNvSpPr>
            <a:spLocks noGrp="1"/>
          </p:cNvSpPr>
          <p:nvPr>
            <p:ph idx="1"/>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endParaRPr lang="en-US" dirty="0"/>
          </a:p>
          <a:p>
            <a:r>
              <a:rPr lang="en-US" dirty="0">
                <a:solidFill>
                  <a:schemeClr val="tx1"/>
                </a:solidFill>
                <a:latin typeface="Times New Roman" pitchFamily="18" charset="0"/>
                <a:cs typeface="Times New Roman" pitchFamily="18" charset="0"/>
              </a:rPr>
              <a:t>At first by despite to the conditions in our country, Palestine, we recommend to this project to our government. Also, we hope in the future it will be implemented due to its simplicity, efficiency and low cost. Moreover, we recommend to develop and apply it in a way that ameliorates and serves citizens.</a:t>
            </a:r>
          </a:p>
        </p:txBody>
      </p:sp>
    </p:spTree>
    <p:extLst>
      <p:ext uri="{BB962C8B-B14F-4D97-AF65-F5344CB8AC3E}">
        <p14:creationId xmlns:p14="http://schemas.microsoft.com/office/powerpoint/2010/main" val="84192245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pic>
        <p:nvPicPr>
          <p:cNvPr id="3074" name="Picture 2" descr="Thanks Thank You Sticker by silviarossana for iOS &amp; Android | GIPHY"/>
          <p:cNvPicPr>
            <a:picLocks noGrp="1" noChangeAspect="1" noChangeArrowheads="1" noCro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213845" y="1"/>
            <a:ext cx="5978155" cy="6858000"/>
          </a:xfrm>
          <a:prstGeom prst="rect">
            <a:avLst/>
          </a:prstGeom>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p:spPr>
      </p:pic>
      <p:pic>
        <p:nvPicPr>
          <p:cNvPr id="3076" name="Picture 4" descr="Ucf Knights Cap Sticker by UCF for iOS &amp; Android | GIPHY"/>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20204055">
            <a:off x="366590" y="509953"/>
            <a:ext cx="5238750" cy="52387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9685510">
            <a:off x="1702192" y="3691030"/>
            <a:ext cx="3263705" cy="646331"/>
          </a:xfrm>
          <a:prstGeom prst="rect">
            <a:avLst/>
          </a:prstGeom>
          <a:noFill/>
        </p:spPr>
        <p:txBody>
          <a:bodyPr wrap="square" rtlCol="0">
            <a:spAutoFit/>
          </a:bodyPr>
          <a:lstStyle/>
          <a:p>
            <a:pPr algn="ctr"/>
            <a:r>
              <a:rPr lang="en-US"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GRADUATION PROJECT 2 DONE</a:t>
            </a:r>
          </a:p>
        </p:txBody>
      </p:sp>
    </p:spTree>
    <p:extLst>
      <p:ext uri="{BB962C8B-B14F-4D97-AF65-F5344CB8AC3E}">
        <p14:creationId xmlns:p14="http://schemas.microsoft.com/office/powerpoint/2010/main" val="3758339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74" name="Oval 73"/>
          <p:cNvSpPr/>
          <p:nvPr/>
        </p:nvSpPr>
        <p:spPr>
          <a:xfrm>
            <a:off x="3193981" y="3495522"/>
            <a:ext cx="1422697" cy="1476103"/>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17" name="Group 16"/>
          <p:cNvGrpSpPr/>
          <p:nvPr/>
        </p:nvGrpSpPr>
        <p:grpSpPr>
          <a:xfrm>
            <a:off x="4170317" y="179344"/>
            <a:ext cx="5362304" cy="731518"/>
            <a:chOff x="4911634" y="1319349"/>
            <a:chExt cx="5362304" cy="1058091"/>
          </a:xfrm>
        </p:grpSpPr>
        <p:sp>
          <p:nvSpPr>
            <p:cNvPr id="12" name="Rounded Rectangle 11"/>
            <p:cNvSpPr/>
            <p:nvPr/>
          </p:nvSpPr>
          <p:spPr>
            <a:xfrm>
              <a:off x="4911634" y="1319349"/>
              <a:ext cx="1867989" cy="1058091"/>
            </a:xfrm>
            <a:prstGeom prst="roundRect">
              <a:avLst>
                <a:gd name="adj" fmla="val 4959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623562" y="1319350"/>
              <a:ext cx="4650376" cy="1058090"/>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127172" y="1385956"/>
              <a:ext cx="718457" cy="584775"/>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01</a:t>
              </a:r>
            </a:p>
          </p:txBody>
        </p:sp>
        <p:sp>
          <p:nvSpPr>
            <p:cNvPr id="15" name="TextBox 14"/>
            <p:cNvSpPr txBox="1"/>
            <p:nvPr/>
          </p:nvSpPr>
          <p:spPr>
            <a:xfrm>
              <a:off x="6227718" y="1479580"/>
              <a:ext cx="2625634" cy="667767"/>
            </a:xfrm>
            <a:prstGeom prst="rect">
              <a:avLst/>
            </a:prstGeom>
            <a:noFill/>
          </p:spPr>
          <p:txBody>
            <a:bodyPr wrap="square" rtlCol="0">
              <a:spAutoFit/>
            </a:bodyPr>
            <a:lstStyle/>
            <a:p>
              <a:r>
                <a:rPr lang="en-US" sz="24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p>
          </p:txBody>
        </p:sp>
      </p:grpSp>
      <p:grpSp>
        <p:nvGrpSpPr>
          <p:cNvPr id="33" name="Group 32"/>
          <p:cNvGrpSpPr/>
          <p:nvPr/>
        </p:nvGrpSpPr>
        <p:grpSpPr>
          <a:xfrm>
            <a:off x="5826034" y="2117450"/>
            <a:ext cx="5408022" cy="731518"/>
            <a:chOff x="4911634" y="1319349"/>
            <a:chExt cx="5408022" cy="1058091"/>
          </a:xfrm>
        </p:grpSpPr>
        <p:sp>
          <p:nvSpPr>
            <p:cNvPr id="34" name="Rounded Rectangle 33"/>
            <p:cNvSpPr/>
            <p:nvPr/>
          </p:nvSpPr>
          <p:spPr>
            <a:xfrm>
              <a:off x="4911634" y="1319349"/>
              <a:ext cx="1867989" cy="1058091"/>
            </a:xfrm>
            <a:prstGeom prst="roundRect">
              <a:avLst>
                <a:gd name="adj" fmla="val 49594"/>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5669280" y="1319350"/>
              <a:ext cx="4650376" cy="1058090"/>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5127172" y="1385956"/>
              <a:ext cx="718457" cy="845837"/>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03</a:t>
              </a:r>
            </a:p>
          </p:txBody>
        </p:sp>
        <p:sp>
          <p:nvSpPr>
            <p:cNvPr id="37" name="TextBox 36"/>
            <p:cNvSpPr txBox="1"/>
            <p:nvPr/>
          </p:nvSpPr>
          <p:spPr>
            <a:xfrm>
              <a:off x="6093824" y="1481686"/>
              <a:ext cx="3847011" cy="66776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description of our project</a:t>
              </a:r>
              <a:endParaRPr lang="en-US" sz="2400" b="1" dirty="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38" name="Group 37"/>
          <p:cNvGrpSpPr/>
          <p:nvPr/>
        </p:nvGrpSpPr>
        <p:grpSpPr>
          <a:xfrm>
            <a:off x="6583680" y="3084101"/>
            <a:ext cx="5408022" cy="731518"/>
            <a:chOff x="4911634" y="1319349"/>
            <a:chExt cx="5408022" cy="1058091"/>
          </a:xfrm>
        </p:grpSpPr>
        <p:sp>
          <p:nvSpPr>
            <p:cNvPr id="39" name="Rounded Rectangle 38"/>
            <p:cNvSpPr/>
            <p:nvPr/>
          </p:nvSpPr>
          <p:spPr>
            <a:xfrm>
              <a:off x="4911634" y="1319349"/>
              <a:ext cx="1867989" cy="1058091"/>
            </a:xfrm>
            <a:prstGeom prst="roundRect">
              <a:avLst>
                <a:gd name="adj" fmla="val 49594"/>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669280" y="1319350"/>
              <a:ext cx="4650376" cy="1058090"/>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5127172" y="1385956"/>
              <a:ext cx="718457" cy="845837"/>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04</a:t>
              </a:r>
            </a:p>
          </p:txBody>
        </p:sp>
        <p:sp>
          <p:nvSpPr>
            <p:cNvPr id="42" name="TextBox 41"/>
            <p:cNvSpPr txBox="1"/>
            <p:nvPr/>
          </p:nvSpPr>
          <p:spPr>
            <a:xfrm>
              <a:off x="6224452" y="1385956"/>
              <a:ext cx="2625634" cy="66776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Results</a:t>
              </a:r>
              <a:endParaRPr lang="en-US" sz="2400" b="1" dirty="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43" name="Group 42"/>
          <p:cNvGrpSpPr/>
          <p:nvPr/>
        </p:nvGrpSpPr>
        <p:grpSpPr>
          <a:xfrm>
            <a:off x="5826034" y="4051412"/>
            <a:ext cx="5408022" cy="830997"/>
            <a:chOff x="4911634" y="1261335"/>
            <a:chExt cx="5408022" cy="1201981"/>
          </a:xfrm>
        </p:grpSpPr>
        <p:sp>
          <p:nvSpPr>
            <p:cNvPr id="44" name="Rounded Rectangle 43"/>
            <p:cNvSpPr/>
            <p:nvPr/>
          </p:nvSpPr>
          <p:spPr>
            <a:xfrm>
              <a:off x="4911634" y="1319349"/>
              <a:ext cx="1867989" cy="1058091"/>
            </a:xfrm>
            <a:prstGeom prst="roundRect">
              <a:avLst>
                <a:gd name="adj" fmla="val 49594"/>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5669280" y="1319350"/>
              <a:ext cx="4650376" cy="1058090"/>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5127172" y="1385956"/>
              <a:ext cx="718457" cy="845837"/>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05</a:t>
              </a:r>
            </a:p>
          </p:txBody>
        </p:sp>
        <p:sp>
          <p:nvSpPr>
            <p:cNvPr id="47" name="TextBox 46"/>
            <p:cNvSpPr txBox="1"/>
            <p:nvPr/>
          </p:nvSpPr>
          <p:spPr>
            <a:xfrm>
              <a:off x="6061167" y="1261335"/>
              <a:ext cx="4010296" cy="1201981"/>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problems that we faced during the project</a:t>
              </a:r>
              <a:endParaRPr lang="en-US" sz="2400" b="1" dirty="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48" name="Group 47"/>
          <p:cNvGrpSpPr/>
          <p:nvPr/>
        </p:nvGrpSpPr>
        <p:grpSpPr>
          <a:xfrm>
            <a:off x="4970420" y="5117541"/>
            <a:ext cx="5408022" cy="731518"/>
            <a:chOff x="4911634" y="1319349"/>
            <a:chExt cx="5408022" cy="1058091"/>
          </a:xfrm>
        </p:grpSpPr>
        <p:sp>
          <p:nvSpPr>
            <p:cNvPr id="49" name="Rounded Rectangle 48"/>
            <p:cNvSpPr/>
            <p:nvPr/>
          </p:nvSpPr>
          <p:spPr>
            <a:xfrm>
              <a:off x="4911634" y="1319349"/>
              <a:ext cx="1867989" cy="1058091"/>
            </a:xfrm>
            <a:prstGeom prst="roundRect">
              <a:avLst>
                <a:gd name="adj" fmla="val 49594"/>
              </a:avLst>
            </a:prstGeom>
            <a:solidFill>
              <a:srgbClr val="33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5669280" y="1319350"/>
              <a:ext cx="4650376" cy="1058090"/>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5127172" y="1385956"/>
              <a:ext cx="718457" cy="845837"/>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06</a:t>
              </a:r>
            </a:p>
          </p:txBody>
        </p:sp>
        <p:sp>
          <p:nvSpPr>
            <p:cNvPr id="52" name="TextBox 51"/>
            <p:cNvSpPr txBox="1"/>
            <p:nvPr/>
          </p:nvSpPr>
          <p:spPr>
            <a:xfrm>
              <a:off x="6224452" y="1385956"/>
              <a:ext cx="2625634" cy="66776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a:t>
              </a:r>
              <a:endParaRPr lang="en-US" sz="2400" b="1" dirty="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53" name="Group 52"/>
          <p:cNvGrpSpPr/>
          <p:nvPr/>
        </p:nvGrpSpPr>
        <p:grpSpPr>
          <a:xfrm>
            <a:off x="4170317" y="6084191"/>
            <a:ext cx="5408022" cy="731518"/>
            <a:chOff x="4911634" y="1319349"/>
            <a:chExt cx="5408022" cy="1058091"/>
          </a:xfrm>
        </p:grpSpPr>
        <p:sp>
          <p:nvSpPr>
            <p:cNvPr id="54" name="Rounded Rectangle 53"/>
            <p:cNvSpPr/>
            <p:nvPr/>
          </p:nvSpPr>
          <p:spPr>
            <a:xfrm>
              <a:off x="4911634" y="1319349"/>
              <a:ext cx="1867989" cy="1058091"/>
            </a:xfrm>
            <a:prstGeom prst="roundRect">
              <a:avLst>
                <a:gd name="adj" fmla="val 49594"/>
              </a:avLst>
            </a:prstGeom>
            <a:solidFill>
              <a:srgbClr val="00CC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5669280" y="1319350"/>
              <a:ext cx="4650376" cy="1058090"/>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5127172" y="1385956"/>
              <a:ext cx="718457" cy="845837"/>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07</a:t>
              </a:r>
            </a:p>
          </p:txBody>
        </p:sp>
        <p:sp>
          <p:nvSpPr>
            <p:cNvPr id="57" name="TextBox 56"/>
            <p:cNvSpPr txBox="1"/>
            <p:nvPr/>
          </p:nvSpPr>
          <p:spPr>
            <a:xfrm>
              <a:off x="6115050" y="1385956"/>
              <a:ext cx="3935185" cy="667767"/>
            </a:xfrm>
            <a:prstGeom prst="rect">
              <a:avLst/>
            </a:prstGeom>
            <a:noFill/>
          </p:spPr>
          <p:txBody>
            <a:bodyPr wrap="square" rtlCol="0">
              <a:spAutoFit/>
            </a:bodyPr>
            <a:lstStyle/>
            <a:p>
              <a:r>
                <a:rPr lang="en-US" sz="24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Recommendation</a:t>
              </a:r>
            </a:p>
          </p:txBody>
        </p:sp>
      </p:grpSp>
      <p:grpSp>
        <p:nvGrpSpPr>
          <p:cNvPr id="82" name="Group 81"/>
          <p:cNvGrpSpPr/>
          <p:nvPr/>
        </p:nvGrpSpPr>
        <p:grpSpPr>
          <a:xfrm>
            <a:off x="4970420" y="1189522"/>
            <a:ext cx="5703950" cy="804367"/>
            <a:chOff x="4970420" y="1189522"/>
            <a:chExt cx="5703950" cy="804367"/>
          </a:xfrm>
        </p:grpSpPr>
        <p:grpSp>
          <p:nvGrpSpPr>
            <p:cNvPr id="81" name="Group 80"/>
            <p:cNvGrpSpPr/>
            <p:nvPr/>
          </p:nvGrpSpPr>
          <p:grpSpPr>
            <a:xfrm>
              <a:off x="4970420" y="1189522"/>
              <a:ext cx="5703950" cy="804367"/>
              <a:chOff x="4970420" y="1189522"/>
              <a:chExt cx="5703950" cy="804367"/>
            </a:xfrm>
          </p:grpSpPr>
          <p:sp>
            <p:nvSpPr>
              <p:cNvPr id="29" name="Rounded Rectangle 28"/>
              <p:cNvSpPr/>
              <p:nvPr/>
            </p:nvSpPr>
            <p:spPr>
              <a:xfrm>
                <a:off x="4970420" y="1189522"/>
                <a:ext cx="1970206" cy="804367"/>
              </a:xfrm>
              <a:prstGeom prst="roundRect">
                <a:avLst>
                  <a:gd name="adj" fmla="val 4959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5769525" y="1189523"/>
                <a:ext cx="4904845" cy="804366"/>
              </a:xfrm>
              <a:custGeom>
                <a:avLst/>
                <a:gdLst>
                  <a:gd name="connsiteX0" fmla="*/ 0 w 4650376"/>
                  <a:gd name="connsiteY0" fmla="*/ 0 h 1071156"/>
                  <a:gd name="connsiteX1" fmla="*/ 3990994 w 4650376"/>
                  <a:gd name="connsiteY1" fmla="*/ 0 h 1071156"/>
                  <a:gd name="connsiteX2" fmla="*/ 4650376 w 4650376"/>
                  <a:gd name="connsiteY2" fmla="*/ 535578 h 1071156"/>
                  <a:gd name="connsiteX3" fmla="*/ 4650375 w 4650376"/>
                  <a:gd name="connsiteY3" fmla="*/ 535578 h 1071156"/>
                  <a:gd name="connsiteX4" fmla="*/ 3990993 w 4650376"/>
                  <a:gd name="connsiteY4" fmla="*/ 1071156 h 1071156"/>
                  <a:gd name="connsiteX5" fmla="*/ 2 w 4650376"/>
                  <a:gd name="connsiteY5" fmla="*/ 1071155 h 1071156"/>
                  <a:gd name="connsiteX6" fmla="*/ 444136 w 4650376"/>
                  <a:gd name="connsiteY6" fmla="*/ 535580 h 1071156"/>
                  <a:gd name="connsiteX7" fmla="*/ 0 w 4650376"/>
                  <a:gd name="connsiteY7" fmla="*/ 3 h 10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0376" h="1071156">
                    <a:moveTo>
                      <a:pt x="0" y="0"/>
                    </a:moveTo>
                    <a:lnTo>
                      <a:pt x="3990994" y="0"/>
                    </a:lnTo>
                    <a:cubicBezTo>
                      <a:pt x="4355161" y="0"/>
                      <a:pt x="4650376" y="239787"/>
                      <a:pt x="4650376" y="535578"/>
                    </a:cubicBezTo>
                    <a:lnTo>
                      <a:pt x="4650375" y="535578"/>
                    </a:lnTo>
                    <a:cubicBezTo>
                      <a:pt x="4650375" y="831370"/>
                      <a:pt x="4355159" y="1071156"/>
                      <a:pt x="3990993" y="1071156"/>
                    </a:cubicBezTo>
                    <a:lnTo>
                      <a:pt x="2" y="1071155"/>
                    </a:lnTo>
                    <a:lnTo>
                      <a:pt x="444136" y="535580"/>
                    </a:lnTo>
                    <a:lnTo>
                      <a:pt x="0" y="3"/>
                    </a:lnTo>
                    <a:close/>
                  </a:path>
                </a:pathLst>
              </a:custGeom>
              <a:gradFill flip="none" rotWithShape="1">
                <a:gsLst>
                  <a:gs pos="0">
                    <a:schemeClr val="bg1">
                      <a:lumMod val="85000"/>
                    </a:schemeClr>
                  </a:gs>
                  <a:gs pos="50000">
                    <a:schemeClr val="bg1">
                      <a:lumMod val="95000"/>
                    </a:schemeClr>
                  </a:gs>
                  <a:gs pos="58000">
                    <a:schemeClr val="bg1">
                      <a:lumMod val="85000"/>
                    </a:schemeClr>
                  </a:gs>
                  <a:gs pos="100000">
                    <a:schemeClr val="bg1">
                      <a:lumMod val="95000"/>
                    </a:schemeClr>
                  </a:gs>
                </a:gsLst>
                <a:lin ang="18900000" scaled="1"/>
                <a:tileRect/>
              </a:gradFill>
              <a:effectLst>
                <a:outerShdw blurRad="2540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5197752" y="1240157"/>
                <a:ext cx="757771" cy="643010"/>
              </a:xfrm>
              <a:prstGeom prst="rect">
                <a:avLst/>
              </a:prstGeom>
              <a:noFill/>
            </p:spPr>
            <p:txBody>
              <a:bodyPr wrap="square" rtlCol="0">
                <a:spAutoFit/>
              </a:bodyPr>
              <a:lstStyle/>
              <a:p>
                <a:r>
                  <a:rPr lang="en-US" sz="3200" b="1" dirty="0">
                    <a:ln w="9525">
                      <a:solidFill>
                        <a:schemeClr val="bg1"/>
                      </a:solidFill>
                      <a:prstDash val="solid"/>
                    </a:ln>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02</a:t>
                </a:r>
              </a:p>
            </p:txBody>
          </p:sp>
          <p:sp>
            <p:nvSpPr>
              <p:cNvPr id="32" name="TextBox 31"/>
              <p:cNvSpPr txBox="1"/>
              <p:nvPr/>
            </p:nvSpPr>
            <p:spPr>
              <a:xfrm>
                <a:off x="6355076" y="1240157"/>
                <a:ext cx="2769309" cy="643010"/>
              </a:xfrm>
              <a:prstGeom prst="rect">
                <a:avLst/>
              </a:prstGeom>
              <a:noFill/>
            </p:spPr>
            <p:txBody>
              <a:bodyPr wrap="square" rtlCol="0">
                <a:spAutoFit/>
              </a:bodyPr>
              <a:lstStyle/>
              <a:p>
                <a:endParaRPr lang="en-US" sz="32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59" name="Rectangle 58"/>
            <p:cNvSpPr/>
            <p:nvPr/>
          </p:nvSpPr>
          <p:spPr>
            <a:xfrm>
              <a:off x="6150209" y="1228398"/>
              <a:ext cx="4095203" cy="707886"/>
            </a:xfrm>
            <a:prstGeom prst="rect">
              <a:avLst/>
            </a:prstGeom>
          </p:spPr>
          <p:txBody>
            <a:bodyPr wrap="square">
              <a:spAutoFit/>
            </a:bodyPr>
            <a:lstStyle/>
            <a:p>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Solving Traffic Congestion Using Different Methods</a:t>
              </a:r>
            </a:p>
          </p:txBody>
        </p:sp>
      </p:grpSp>
      <p:sp>
        <p:nvSpPr>
          <p:cNvPr id="60" name="Oval 59"/>
          <p:cNvSpPr/>
          <p:nvPr/>
        </p:nvSpPr>
        <p:spPr>
          <a:xfrm>
            <a:off x="2078078" y="2318880"/>
            <a:ext cx="2167350" cy="2033441"/>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1" name="Oval 60"/>
          <p:cNvSpPr/>
          <p:nvPr/>
        </p:nvSpPr>
        <p:spPr>
          <a:xfrm>
            <a:off x="1088199" y="891267"/>
            <a:ext cx="941531" cy="902824"/>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2" name="Oval 61"/>
          <p:cNvSpPr/>
          <p:nvPr/>
        </p:nvSpPr>
        <p:spPr>
          <a:xfrm>
            <a:off x="2398523" y="455544"/>
            <a:ext cx="1281165" cy="1184360"/>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2" name="Oval 71"/>
          <p:cNvSpPr/>
          <p:nvPr/>
        </p:nvSpPr>
        <p:spPr>
          <a:xfrm>
            <a:off x="238323" y="1650438"/>
            <a:ext cx="543615" cy="569481"/>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3" name="Oval 72"/>
          <p:cNvSpPr/>
          <p:nvPr/>
        </p:nvSpPr>
        <p:spPr>
          <a:xfrm>
            <a:off x="1444791" y="2001026"/>
            <a:ext cx="1573194" cy="1494496"/>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5" name="Oval 74"/>
          <p:cNvSpPr/>
          <p:nvPr/>
        </p:nvSpPr>
        <p:spPr>
          <a:xfrm>
            <a:off x="2231388" y="4632820"/>
            <a:ext cx="927462" cy="955081"/>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6" name="Oval 75"/>
          <p:cNvSpPr/>
          <p:nvPr/>
        </p:nvSpPr>
        <p:spPr>
          <a:xfrm>
            <a:off x="987535" y="4151743"/>
            <a:ext cx="914512" cy="829549"/>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7" name="Oval 76"/>
          <p:cNvSpPr/>
          <p:nvPr/>
        </p:nvSpPr>
        <p:spPr>
          <a:xfrm>
            <a:off x="1347679" y="5957631"/>
            <a:ext cx="510205" cy="541470"/>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8" name="Oval 77"/>
          <p:cNvSpPr/>
          <p:nvPr/>
        </p:nvSpPr>
        <p:spPr>
          <a:xfrm>
            <a:off x="674418" y="5748365"/>
            <a:ext cx="413781" cy="381875"/>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9" name="Oval 78"/>
          <p:cNvSpPr/>
          <p:nvPr/>
        </p:nvSpPr>
        <p:spPr>
          <a:xfrm>
            <a:off x="238322" y="5455977"/>
            <a:ext cx="296249" cy="292388"/>
          </a:xfrm>
          <a:prstGeom prst="ellipse">
            <a:avLst/>
          </a:prstGeom>
          <a:gradFill>
            <a:gsLst>
              <a:gs pos="0">
                <a:schemeClr val="bg1">
                  <a:lumMod val="75000"/>
                </a:schemeClr>
              </a:gs>
              <a:gs pos="50000">
                <a:schemeClr val="bg1">
                  <a:lumMod val="85000"/>
                </a:schemeClr>
              </a:gs>
              <a:gs pos="62000">
                <a:schemeClr val="bg1">
                  <a:lumMod val="95000"/>
                </a:schemeClr>
              </a:gs>
              <a:gs pos="100000">
                <a:schemeClr val="bg1"/>
              </a:gs>
            </a:gsLst>
            <a:lin ang="18900000" scaled="1"/>
          </a:gradFill>
          <a:effectLst>
            <a:innerShdw blurRad="63500" dist="50800" dir="81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0" name="TextBox 79"/>
          <p:cNvSpPr txBox="1"/>
          <p:nvPr/>
        </p:nvSpPr>
        <p:spPr>
          <a:xfrm>
            <a:off x="2825869" y="3035733"/>
            <a:ext cx="1628686" cy="769441"/>
          </a:xfrm>
          <a:prstGeom prst="rect">
            <a:avLst/>
          </a:prstGeom>
          <a:noFill/>
        </p:spPr>
        <p:txBody>
          <a:bodyPr wrap="square" rtlCol="0">
            <a:spAutoFit/>
          </a:bodyPr>
          <a:lstStyle/>
          <a:p>
            <a:r>
              <a:rPr lang="en-US" sz="4400" dirty="0">
                <a:ln w="0"/>
                <a:solidFill>
                  <a:srgbClr val="00FFFF"/>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2020</a:t>
            </a:r>
          </a:p>
        </p:txBody>
      </p:sp>
    </p:spTree>
    <p:extLst>
      <p:ext uri="{BB962C8B-B14F-4D97-AF65-F5344CB8AC3E}">
        <p14:creationId xmlns:p14="http://schemas.microsoft.com/office/powerpoint/2010/main" val="21799942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 0 L -0.25 0 E" pathEditMode="relative" ptsTypes="">
                                      <p:cBhvr>
                                        <p:cTn id="6" dur="1250" spd="-100000" fill="hold"/>
                                        <p:tgtEl>
                                          <p:spTgt spid="74"/>
                                        </p:tgtEl>
                                        <p:attrNameLst>
                                          <p:attrName>ppt_x</p:attrName>
                                          <p:attrName>ppt_y</p:attrName>
                                        </p:attrNameLst>
                                      </p:cBhvr>
                                    </p:animMotion>
                                  </p:childTnLst>
                                </p:cTn>
                              </p:par>
                              <p:par>
                                <p:cTn id="7" presetID="35" presetClass="path" presetSubtype="0" accel="50000" decel="50000" fill="hold" grpId="0" nodeType="withEffect">
                                  <p:stCondLst>
                                    <p:cond delay="0"/>
                                  </p:stCondLst>
                                  <p:childTnLst>
                                    <p:animMotion origin="layout" path="M 0 0 L -0.25 0 E" pathEditMode="relative" ptsTypes="">
                                      <p:cBhvr>
                                        <p:cTn id="8" dur="1250" spd="-100000" fill="hold"/>
                                        <p:tgtEl>
                                          <p:spTgt spid="60"/>
                                        </p:tgtEl>
                                        <p:attrNameLst>
                                          <p:attrName>ppt_x</p:attrName>
                                          <p:attrName>ppt_y</p:attrName>
                                        </p:attrNameLst>
                                      </p:cBhvr>
                                    </p:animMotion>
                                  </p:childTnLst>
                                </p:cTn>
                              </p:par>
                              <p:par>
                                <p:cTn id="9" presetID="35" presetClass="path" presetSubtype="0" accel="50000" decel="50000" fill="hold" grpId="0" nodeType="withEffect">
                                  <p:stCondLst>
                                    <p:cond delay="0"/>
                                  </p:stCondLst>
                                  <p:childTnLst>
                                    <p:animMotion origin="layout" path="M 0 0 L -0.25 0 E" pathEditMode="relative" ptsTypes="">
                                      <p:cBhvr>
                                        <p:cTn id="10" dur="1250" spd="-100000" fill="hold"/>
                                        <p:tgtEl>
                                          <p:spTgt spid="61"/>
                                        </p:tgtEl>
                                        <p:attrNameLst>
                                          <p:attrName>ppt_x</p:attrName>
                                          <p:attrName>ppt_y</p:attrName>
                                        </p:attrNameLst>
                                      </p:cBhvr>
                                    </p:animMotion>
                                  </p:childTnLst>
                                </p:cTn>
                              </p:par>
                              <p:par>
                                <p:cTn id="11" presetID="35" presetClass="path" presetSubtype="0" accel="50000" decel="50000" fill="hold" grpId="0" nodeType="withEffect">
                                  <p:stCondLst>
                                    <p:cond delay="0"/>
                                  </p:stCondLst>
                                  <p:childTnLst>
                                    <p:animMotion origin="layout" path="M 0 0 L -0.25 0 E" pathEditMode="relative" ptsTypes="">
                                      <p:cBhvr>
                                        <p:cTn id="12" dur="1250" spd="-100000" fill="hold"/>
                                        <p:tgtEl>
                                          <p:spTgt spid="62"/>
                                        </p:tgtEl>
                                        <p:attrNameLst>
                                          <p:attrName>ppt_x</p:attrName>
                                          <p:attrName>ppt_y</p:attrName>
                                        </p:attrNameLst>
                                      </p:cBhvr>
                                    </p:animMotion>
                                  </p:childTnLst>
                                </p:cTn>
                              </p:par>
                              <p:par>
                                <p:cTn id="13" presetID="35" presetClass="path" presetSubtype="0" accel="50000" decel="50000" fill="hold" grpId="0" nodeType="withEffect">
                                  <p:stCondLst>
                                    <p:cond delay="0"/>
                                  </p:stCondLst>
                                  <p:childTnLst>
                                    <p:animMotion origin="layout" path="M 0 0 L -0.25 0 E" pathEditMode="relative" ptsTypes="">
                                      <p:cBhvr>
                                        <p:cTn id="14" dur="1250" spd="-100000" fill="hold"/>
                                        <p:tgtEl>
                                          <p:spTgt spid="72"/>
                                        </p:tgtEl>
                                        <p:attrNameLst>
                                          <p:attrName>ppt_x</p:attrName>
                                          <p:attrName>ppt_y</p:attrName>
                                        </p:attrNameLst>
                                      </p:cBhvr>
                                    </p:animMotion>
                                  </p:childTnLst>
                                </p:cTn>
                              </p:par>
                              <p:par>
                                <p:cTn id="15" presetID="35" presetClass="path" presetSubtype="0" accel="50000" decel="50000" fill="hold" grpId="0" nodeType="withEffect">
                                  <p:stCondLst>
                                    <p:cond delay="0"/>
                                  </p:stCondLst>
                                  <p:childTnLst>
                                    <p:animMotion origin="layout" path="M 0 0 L -0.25 0 E" pathEditMode="relative" ptsTypes="">
                                      <p:cBhvr>
                                        <p:cTn id="16" dur="1250" spd="-100000" fill="hold"/>
                                        <p:tgtEl>
                                          <p:spTgt spid="73"/>
                                        </p:tgtEl>
                                        <p:attrNameLst>
                                          <p:attrName>ppt_x</p:attrName>
                                          <p:attrName>ppt_y</p:attrName>
                                        </p:attrNameLst>
                                      </p:cBhvr>
                                    </p:animMotion>
                                  </p:childTnLst>
                                </p:cTn>
                              </p:par>
                              <p:par>
                                <p:cTn id="17" presetID="35" presetClass="path" presetSubtype="0" accel="50000" decel="50000" fill="hold" grpId="0" nodeType="withEffect">
                                  <p:stCondLst>
                                    <p:cond delay="0"/>
                                  </p:stCondLst>
                                  <p:childTnLst>
                                    <p:animMotion origin="layout" path="M 0 0 L -0.25 0 E" pathEditMode="relative" ptsTypes="">
                                      <p:cBhvr>
                                        <p:cTn id="18" dur="1250" spd="-100000" fill="hold"/>
                                        <p:tgtEl>
                                          <p:spTgt spid="75"/>
                                        </p:tgtEl>
                                        <p:attrNameLst>
                                          <p:attrName>ppt_x</p:attrName>
                                          <p:attrName>ppt_y</p:attrName>
                                        </p:attrNameLst>
                                      </p:cBhvr>
                                    </p:animMotion>
                                  </p:childTnLst>
                                </p:cTn>
                              </p:par>
                              <p:par>
                                <p:cTn id="19" presetID="35" presetClass="path" presetSubtype="0" accel="50000" decel="50000" fill="hold" grpId="0" nodeType="withEffect">
                                  <p:stCondLst>
                                    <p:cond delay="0"/>
                                  </p:stCondLst>
                                  <p:childTnLst>
                                    <p:animMotion origin="layout" path="M 0 0 L -0.25 0 E" pathEditMode="relative" ptsTypes="">
                                      <p:cBhvr>
                                        <p:cTn id="20" dur="1250" spd="-100000" fill="hold"/>
                                        <p:tgtEl>
                                          <p:spTgt spid="76"/>
                                        </p:tgtEl>
                                        <p:attrNameLst>
                                          <p:attrName>ppt_x</p:attrName>
                                          <p:attrName>ppt_y</p:attrName>
                                        </p:attrNameLst>
                                      </p:cBhvr>
                                    </p:animMotion>
                                  </p:childTnLst>
                                </p:cTn>
                              </p:par>
                              <p:par>
                                <p:cTn id="21" presetID="35" presetClass="path" presetSubtype="0" accel="50000" decel="50000" fill="hold" grpId="0" nodeType="withEffect">
                                  <p:stCondLst>
                                    <p:cond delay="0"/>
                                  </p:stCondLst>
                                  <p:childTnLst>
                                    <p:animMotion origin="layout" path="M 0 0 L -0.25 0 E" pathEditMode="relative" ptsTypes="">
                                      <p:cBhvr>
                                        <p:cTn id="22" dur="1250" spd="-100000" fill="hold"/>
                                        <p:tgtEl>
                                          <p:spTgt spid="77"/>
                                        </p:tgtEl>
                                        <p:attrNameLst>
                                          <p:attrName>ppt_x</p:attrName>
                                          <p:attrName>ppt_y</p:attrName>
                                        </p:attrNameLst>
                                      </p:cBhvr>
                                    </p:animMotion>
                                  </p:childTnLst>
                                </p:cTn>
                              </p:par>
                              <p:par>
                                <p:cTn id="23" presetID="35" presetClass="path" presetSubtype="0" accel="50000" decel="50000" fill="hold" grpId="0" nodeType="withEffect">
                                  <p:stCondLst>
                                    <p:cond delay="0"/>
                                  </p:stCondLst>
                                  <p:childTnLst>
                                    <p:animMotion origin="layout" path="M 0 0 L -0.25 0 E" pathEditMode="relative" ptsTypes="">
                                      <p:cBhvr>
                                        <p:cTn id="24" dur="1250" spd="-100000" fill="hold"/>
                                        <p:tgtEl>
                                          <p:spTgt spid="78"/>
                                        </p:tgtEl>
                                        <p:attrNameLst>
                                          <p:attrName>ppt_x</p:attrName>
                                          <p:attrName>ppt_y</p:attrName>
                                        </p:attrNameLst>
                                      </p:cBhvr>
                                    </p:animMotion>
                                  </p:childTnLst>
                                </p:cTn>
                              </p:par>
                              <p:par>
                                <p:cTn id="25" presetID="35" presetClass="path" presetSubtype="0" accel="50000" decel="50000" fill="hold" grpId="0" nodeType="withEffect">
                                  <p:stCondLst>
                                    <p:cond delay="0"/>
                                  </p:stCondLst>
                                  <p:childTnLst>
                                    <p:animMotion origin="layout" path="M 0 0 L -0.25 0 E" pathEditMode="relative" ptsTypes="">
                                      <p:cBhvr>
                                        <p:cTn id="26" dur="1250" spd="-100000" fill="hold"/>
                                        <p:tgtEl>
                                          <p:spTgt spid="79"/>
                                        </p:tgtEl>
                                        <p:attrNameLst>
                                          <p:attrName>ppt_x</p:attrName>
                                          <p:attrName>ppt_y</p:attrName>
                                        </p:attrNameLst>
                                      </p:cBhvr>
                                    </p:animMotion>
                                  </p:childTnLst>
                                </p:cTn>
                              </p:par>
                              <p:par>
                                <p:cTn id="27" presetID="35" presetClass="path" presetSubtype="0" accel="50000" decel="50000" fill="hold" grpId="0" nodeType="withEffect">
                                  <p:stCondLst>
                                    <p:cond delay="0"/>
                                  </p:stCondLst>
                                  <p:childTnLst>
                                    <p:animMotion origin="layout" path="M 0 0 L -0.25 0 E" pathEditMode="relative" ptsTypes="">
                                      <p:cBhvr>
                                        <p:cTn id="28" dur="1250" spd="-100000" fill="hold"/>
                                        <p:tgtEl>
                                          <p:spTgt spid="80"/>
                                        </p:tgtEl>
                                        <p:attrNameLst>
                                          <p:attrName>ppt_x</p:attrName>
                                          <p:attrName>ppt_y</p:attrName>
                                        </p:attrNameLst>
                                      </p:cBhvr>
                                    </p:animMotion>
                                  </p:childTnLst>
                                </p:cTn>
                              </p:par>
                            </p:childTnLst>
                          </p:cTn>
                        </p:par>
                      </p:childTnLst>
                    </p:cTn>
                  </p:par>
                  <p:par>
                    <p:cTn id="29" fill="hold">
                      <p:stCondLst>
                        <p:cond delay="indefinite"/>
                      </p:stCondLst>
                      <p:childTnLst>
                        <p:par>
                          <p:cTn id="30" fill="hold">
                            <p:stCondLst>
                              <p:cond delay="0"/>
                            </p:stCondLst>
                            <p:childTnLst>
                              <p:par>
                                <p:cTn id="31" presetID="63" presetClass="path" presetSubtype="0" accel="50000" decel="50000" fill="hold" nodeType="clickEffect">
                                  <p:stCondLst>
                                    <p:cond delay="0"/>
                                  </p:stCondLst>
                                  <p:childTnLst>
                                    <p:animMotion origin="layout" path="M 0 0 L 0.25 0 E" pathEditMode="relative" ptsTypes="">
                                      <p:cBhvr>
                                        <p:cTn id="32" dur="1250" spd="-100000" fill="hold"/>
                                        <p:tgtEl>
                                          <p:spTgt spid="17"/>
                                        </p:tgtEl>
                                        <p:attrNameLst>
                                          <p:attrName>ppt_x</p:attrName>
                                          <p:attrName>ppt_y</p:attrName>
                                        </p:attrNameLst>
                                      </p:cBhvr>
                                    </p:animMotion>
                                  </p:childTnLst>
                                </p:cTn>
                              </p:par>
                            </p:childTnLst>
                          </p:cTn>
                        </p:par>
                      </p:childTnLst>
                    </p:cTn>
                  </p:par>
                  <p:par>
                    <p:cTn id="33" fill="hold">
                      <p:stCondLst>
                        <p:cond delay="indefinite"/>
                      </p:stCondLst>
                      <p:childTnLst>
                        <p:par>
                          <p:cTn id="34" fill="hold">
                            <p:stCondLst>
                              <p:cond delay="0"/>
                            </p:stCondLst>
                            <p:childTnLst>
                              <p:par>
                                <p:cTn id="35" presetID="64" presetClass="path" presetSubtype="0" accel="50000" decel="50000" fill="hold" nodeType="clickEffect">
                                  <p:stCondLst>
                                    <p:cond delay="0"/>
                                  </p:stCondLst>
                                  <p:childTnLst>
                                    <p:animMotion origin="layout" path="M 0 0 L 0 -0.25 E" pathEditMode="relative" ptsTypes="">
                                      <p:cBhvr>
                                        <p:cTn id="36" dur="2000" spd="-100000" fill="hold"/>
                                        <p:tgtEl>
                                          <p:spTgt spid="82"/>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nodeType="clickEffect">
                                  <p:stCondLst>
                                    <p:cond delay="0"/>
                                  </p:stCondLst>
                                  <p:childTnLst>
                                    <p:animMotion origin="layout" path="M 0 0 L 0 0.25 E" pathEditMode="relative" ptsTypes="">
                                      <p:cBhvr>
                                        <p:cTn id="40" dur="1250" spd="-100000" fill="hold"/>
                                        <p:tgtEl>
                                          <p:spTgt spid="33"/>
                                        </p:tgtEl>
                                        <p:attrNameLst>
                                          <p:attrName>ppt_x</p:attrName>
                                          <p:attrName>ppt_y</p:attrName>
                                        </p:attrNameLst>
                                      </p:cBhvr>
                                    </p:animMotion>
                                  </p:childTnLst>
                                </p:cTn>
                              </p:par>
                            </p:childTnLst>
                          </p:cTn>
                        </p:par>
                      </p:childTnLst>
                    </p:cTn>
                  </p:par>
                  <p:par>
                    <p:cTn id="41" fill="hold">
                      <p:stCondLst>
                        <p:cond delay="indefinite"/>
                      </p:stCondLst>
                      <p:childTnLst>
                        <p:par>
                          <p:cTn id="42" fill="hold">
                            <p:stCondLst>
                              <p:cond delay="0"/>
                            </p:stCondLst>
                            <p:childTnLst>
                              <p:par>
                                <p:cTn id="43" presetID="42" presetClass="path" presetSubtype="0" accel="50000" decel="50000" fill="hold" nodeType="clickEffect">
                                  <p:stCondLst>
                                    <p:cond delay="0"/>
                                  </p:stCondLst>
                                  <p:childTnLst>
                                    <p:animMotion origin="layout" path="M 0 0 L 0 0.25 E" pathEditMode="relative" ptsTypes="">
                                      <p:cBhvr>
                                        <p:cTn id="44" dur="1250" spd="-100000" fill="hold"/>
                                        <p:tgtEl>
                                          <p:spTgt spid="38"/>
                                        </p:tgtEl>
                                        <p:attrNameLst>
                                          <p:attrName>ppt_x</p:attrName>
                                          <p:attrName>ppt_y</p:attrName>
                                        </p:attrNameLst>
                                      </p:cBhvr>
                                    </p:animMotion>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nodeType="clickEffect">
                                  <p:stCondLst>
                                    <p:cond delay="0"/>
                                  </p:stCondLst>
                                  <p:childTnLst>
                                    <p:animMotion origin="layout" path="M 0 0 L 0 0.25 E" pathEditMode="relative" ptsTypes="">
                                      <p:cBhvr>
                                        <p:cTn id="48" dur="1250" spd="-100000" fill="hold"/>
                                        <p:tgtEl>
                                          <p:spTgt spid="43"/>
                                        </p:tgtEl>
                                        <p:attrNameLst>
                                          <p:attrName>ppt_x</p:attrName>
                                          <p:attrName>ppt_y</p:attrName>
                                        </p:attrNameLst>
                                      </p:cBhvr>
                                    </p:animMotion>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0 0 L 0 0.25 E" pathEditMode="relative" ptsTypes="">
                                      <p:cBhvr>
                                        <p:cTn id="52" dur="1250" spd="-100000" fill="hold"/>
                                        <p:tgtEl>
                                          <p:spTgt spid="48"/>
                                        </p:tgtEl>
                                        <p:attrNameLst>
                                          <p:attrName>ppt_x</p:attrName>
                                          <p:attrName>ppt_y</p:attrName>
                                        </p:attrNameLst>
                                      </p:cBhvr>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0 0 L 0 0.25 E" pathEditMode="relative" ptsTypes="">
                                      <p:cBhvr>
                                        <p:cTn id="56" dur="1250" spd="-100000" fill="hold"/>
                                        <p:tgtEl>
                                          <p:spTgt spid="5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60" grpId="0" animBg="1"/>
      <p:bldP spid="61" grpId="0" animBg="1"/>
      <p:bldP spid="62" grpId="0" animBg="1"/>
      <p:bldP spid="72" grpId="0" animBg="1"/>
      <p:bldP spid="73" grpId="0" animBg="1"/>
      <p:bldP spid="75" grpId="0" animBg="1"/>
      <p:bldP spid="76" grpId="0" animBg="1"/>
      <p:bldP spid="77" grpId="0" animBg="1"/>
      <p:bldP spid="78" grpId="0" animBg="1"/>
      <p:bldP spid="79" grpId="0" animBg="1"/>
      <p:bldP spid="8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50000">
              <a:schemeClr val="bg1">
                <a:lumMod val="95000"/>
              </a:schemeClr>
            </a:gs>
            <a:gs pos="74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a:bodyPr>
          <a:lstStyle/>
          <a:p>
            <a:pPr algn="ctr"/>
            <a:r>
              <a:rPr lang="en-US" sz="4800" b="1"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838200" y="1814732"/>
            <a:ext cx="10515600" cy="4881490"/>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fontScale="92500" lnSpcReduction="20000"/>
          </a:bodyPr>
          <a:lstStyle/>
          <a:p>
            <a:endParaRPr lang="en-US" sz="3000" b="1"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r>
              <a:rPr lang="en-US" sz="3000" dirty="0">
                <a:ln w="0"/>
                <a:solidFill>
                  <a:schemeClr val="tx1"/>
                </a:solidFill>
                <a:latin typeface="Times New Roman" panose="02020603050405020304" pitchFamily="18" charset="0"/>
                <a:cs typeface="+mj-cs"/>
              </a:rPr>
              <a:t>Our cities and the world population are getting bigger and bigger, our roads become larger, so that traffic congestion become one of the biggest problems facing cities around the world, and perhaps the most important factors that led to it. </a:t>
            </a:r>
          </a:p>
          <a:p>
            <a:r>
              <a:rPr lang="en-US" sz="3000" dirty="0">
                <a:ln w="0"/>
                <a:solidFill>
                  <a:schemeClr val="tx1"/>
                </a:solidFill>
                <a:latin typeface="Times New Roman" panose="02020603050405020304" pitchFamily="18" charset="0"/>
                <a:cs typeface="+mj-cs"/>
              </a:rPr>
              <a:t>Among the problems facing us in Palestine is the presence of the Israeli occupation, which works to hinder the development and prevent drilling in many areas of infrastructure development, in addition to the lack of advanced radio communication networks such as the fifth generation.</a:t>
            </a:r>
          </a:p>
          <a:p>
            <a:r>
              <a:rPr lang="en-US" sz="3000" dirty="0">
                <a:ln w="0"/>
                <a:solidFill>
                  <a:schemeClr val="tx1"/>
                </a:solidFill>
                <a:latin typeface="Times New Roman" panose="02020603050405020304" pitchFamily="18" charset="0"/>
                <a:cs typeface="+mj-cs"/>
              </a:rPr>
              <a:t>So we tried to manage traffic in our project because it can play a role in reducing traffic congestion, improving safety, and reducing gases produced by cars. It also reduces human control of the Vehicle</a:t>
            </a:r>
            <a:r>
              <a:rPr lang="en-US" sz="3000" dirty="0">
                <a:ln w="0"/>
                <a:solidFill>
                  <a:schemeClr val="tx1"/>
                </a:solidFill>
                <a:cs typeface="+mj-cs"/>
              </a:rPr>
              <a:t>. </a:t>
            </a:r>
            <a:endParaRPr lang="ar-SA" sz="3000" dirty="0">
              <a:ln w="0"/>
              <a:solidFill>
                <a:schemeClr val="tx1"/>
              </a:solidFill>
              <a:cs typeface="+mj-cs"/>
            </a:endParaRPr>
          </a:p>
          <a:p>
            <a:endParaRPr lang="en-US" dirty="0"/>
          </a:p>
        </p:txBody>
      </p:sp>
    </p:spTree>
    <p:extLst>
      <p:ext uri="{BB962C8B-B14F-4D97-AF65-F5344CB8AC3E}">
        <p14:creationId xmlns:p14="http://schemas.microsoft.com/office/powerpoint/2010/main" val="807944713"/>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50000">
              <a:schemeClr val="bg1">
                <a:lumMod val="95000"/>
              </a:schemeClr>
            </a:gs>
            <a:gs pos="74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algn="ctr"/>
            <a:r>
              <a:rPr lang="en-US" b="1" dirty="0">
                <a:latin typeface="Times New Roman" panose="02020603050405020304" pitchFamily="18" charset="0"/>
                <a:cs typeface="Times New Roman" panose="02020603050405020304" pitchFamily="18" charset="0"/>
              </a:rPr>
              <a:t>Solving Traffic Congestion Using Different Methods</a:t>
            </a:r>
          </a:p>
        </p:txBody>
      </p:sp>
      <p:sp>
        <p:nvSpPr>
          <p:cNvPr id="5" name="Content Placeholder 4"/>
          <p:cNvSpPr>
            <a:spLocks noGrp="1"/>
          </p:cNvSpPr>
          <p:nvPr>
            <p:ph idx="1"/>
          </p:nvPr>
        </p:nvSpPr>
        <p:spPr>
          <a:xfrm>
            <a:off x="838200" y="2047877"/>
            <a:ext cx="10515600" cy="4729920"/>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fontScale="70000" lnSpcReduction="20000"/>
          </a:bodyPr>
          <a:lstStyle/>
          <a:p>
            <a:pPr>
              <a:buFont typeface="Wingdings" pitchFamily="2" charset="2"/>
              <a:buChar char="§"/>
            </a:pPr>
            <a:endParaRPr lang="ar-SA" sz="3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itchFamily="2" charset="2"/>
              <a:buChar char="§"/>
            </a:pPr>
            <a:r>
              <a:rPr lang="en-US" sz="3600" b="1" dirty="0">
                <a:solidFill>
                  <a:schemeClr val="tx1"/>
                </a:solidFill>
                <a:latin typeface="Times New Roman" panose="02020603050405020304" pitchFamily="18" charset="0"/>
                <a:cs typeface="Times New Roman" panose="02020603050405020304" pitchFamily="18" charset="0"/>
              </a:rPr>
              <a:t>Solve traffic congestion by image processing</a:t>
            </a:r>
            <a:r>
              <a:rPr lang="en-US" sz="3600" dirty="0">
                <a:solidFill>
                  <a:schemeClr val="tx1"/>
                </a:solidFill>
                <a:cs typeface="+mj-cs"/>
              </a:rPr>
              <a:t>:</a:t>
            </a:r>
          </a:p>
          <a:p>
            <a:pPr marL="0" indent="0">
              <a:buNone/>
            </a:pPr>
            <a:r>
              <a:rPr lang="ar-AE" dirty="0">
                <a:solidFill>
                  <a:schemeClr val="tx1"/>
                </a:solidFill>
                <a:cs typeface="+mj-cs"/>
              </a:rPr>
              <a:t> </a:t>
            </a:r>
            <a:r>
              <a:rPr lang="en-US" sz="3100" dirty="0">
                <a:solidFill>
                  <a:schemeClr val="tx1"/>
                </a:solidFill>
                <a:latin typeface="Times New Roman" panose="02020603050405020304" pitchFamily="18" charset="0"/>
                <a:cs typeface="Times New Roman" panose="02020603050405020304" pitchFamily="18" charset="0"/>
              </a:rPr>
              <a:t>This method is used to track vehicles, counting, the average speed of each   vehicle, analysis of traffic targets and vehicle classification. Image tracking for moving vehicles can provide us with a description Quantification of Traffic Flow</a:t>
            </a:r>
            <a:r>
              <a:rPr lang="en-US" sz="3100" dirty="0">
                <a:solidFill>
                  <a:schemeClr val="tx1"/>
                </a:solidFill>
                <a:cs typeface="+mj-cs"/>
              </a:rPr>
              <a:t>.</a:t>
            </a:r>
            <a:endParaRPr lang="ar-SA" sz="3100" dirty="0">
              <a:solidFill>
                <a:schemeClr val="tx1"/>
              </a:solidFill>
              <a:cs typeface="+mj-cs"/>
            </a:endParaRPr>
          </a:p>
          <a:p>
            <a:pPr marL="0" indent="0">
              <a:buNone/>
            </a:pPr>
            <a:endParaRPr lang="en-US" dirty="0">
              <a:solidFill>
                <a:schemeClr val="tx1"/>
              </a:solidFill>
              <a:cs typeface="+mj-cs"/>
            </a:endParaRPr>
          </a:p>
          <a:p>
            <a:pPr>
              <a:buFont typeface="Wingdings" pitchFamily="2" charset="2"/>
              <a:buChar char="§"/>
            </a:pPr>
            <a:r>
              <a:rPr lang="en-US" sz="3600" b="1" dirty="0">
                <a:solidFill>
                  <a:schemeClr val="tx1"/>
                </a:solidFill>
                <a:latin typeface="Times New Roman" pitchFamily="18" charset="0"/>
                <a:cs typeface="Times New Roman" pitchFamily="18" charset="0"/>
              </a:rPr>
              <a:t>Computer Vision Based Vehicle Detection and Counting System in MATLAB</a:t>
            </a:r>
          </a:p>
          <a:p>
            <a:pPr>
              <a:buNone/>
            </a:pPr>
            <a:r>
              <a:rPr lang="en-US" dirty="0">
                <a:solidFill>
                  <a:schemeClr val="tx1"/>
                </a:solidFill>
                <a:latin typeface="Times New Roman" panose="02020603050405020304" pitchFamily="18" charset="0"/>
                <a:cs typeface="Times New Roman" panose="02020603050405020304" pitchFamily="18" charset="0"/>
              </a:rPr>
              <a:t>   </a:t>
            </a:r>
            <a:r>
              <a:rPr lang="en-US" sz="3100" dirty="0">
                <a:solidFill>
                  <a:schemeClr val="tx1"/>
                </a:solidFill>
                <a:latin typeface="Times New Roman" panose="02020603050405020304" pitchFamily="18" charset="0"/>
                <a:cs typeface="Times New Roman" panose="02020603050405020304" pitchFamily="18" charset="0"/>
              </a:rPr>
              <a:t>Vehicle detection and counting system plays an important role in the intelligent transportation system, especially for traffic management. This introduces video-based method for vehicle detection and counting system based on computer vision technology. The proposed method uses the background subtraction technique to find the forward compounds in the video sequence. In order to detect moving vehicles with high accuracy and explained.</a:t>
            </a:r>
          </a:p>
          <a:p>
            <a:pPr>
              <a:buNone/>
            </a:pPr>
            <a:r>
              <a:rPr lang="en-US"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buNone/>
            </a:pPr>
            <a:endParaRPr lang="en-US" dirty="0">
              <a:solidFill>
                <a:schemeClr val="tx1"/>
              </a:solidFill>
              <a:effectLst>
                <a:outerShdw blurRad="38100" dist="38100" dir="2700000" algn="tl">
                  <a:srgbClr val="000000">
                    <a:alpha val="43137"/>
                  </a:srgbClr>
                </a:outerShdw>
              </a:effectLst>
              <a:cs typeface="+mj-cs"/>
            </a:endParaRPr>
          </a:p>
          <a:p>
            <a:endParaRPr lang="en-US" dirty="0"/>
          </a:p>
          <a:p>
            <a:endParaRPr lang="en-US" dirty="0"/>
          </a:p>
        </p:txBody>
      </p:sp>
    </p:spTree>
    <p:extLst>
      <p:ext uri="{BB962C8B-B14F-4D97-AF65-F5344CB8AC3E}">
        <p14:creationId xmlns:p14="http://schemas.microsoft.com/office/powerpoint/2010/main" val="21754233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0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33403"/>
            <a:ext cx="10515600" cy="5591194"/>
          </a:xfrm>
          <a:gradFill>
            <a:gsLst>
              <a:gs pos="0">
                <a:schemeClr val="bg1">
                  <a:lumMod val="85000"/>
                </a:schemeClr>
              </a:gs>
              <a:gs pos="50000">
                <a:schemeClr val="bg1">
                  <a:lumMod val="95000"/>
                </a:schemeClr>
              </a:gs>
              <a:gs pos="80000">
                <a:schemeClr val="bg1">
                  <a:lumMod val="85000"/>
                </a:schemeClr>
              </a:gs>
              <a:gs pos="100000">
                <a:schemeClr val="bg1">
                  <a:lumMod val="95000"/>
                </a:schemeClr>
              </a:gs>
            </a:gsLst>
            <a:lin ang="18900000" scaled="1"/>
          </a:grad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fontScale="92500"/>
          </a:bodyPr>
          <a:lstStyle/>
          <a:p>
            <a:endParaRPr lang="en-US"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itchFamily="2" charset="2"/>
              <a:buChar char="§"/>
            </a:pPr>
            <a:r>
              <a:rPr lang="en-US" sz="35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Solve traffic congestion by Video processing in Python</a:t>
            </a:r>
            <a:endParaRPr lang="en-US" sz="35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buNone/>
            </a:pPr>
            <a:r>
              <a:rPr lang="en-US"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en-US" dirty="0">
                <a:solidFill>
                  <a:schemeClr val="tx1"/>
                </a:solidFill>
                <a:latin typeface="Times New Roman" pitchFamily="18" charset="0"/>
                <a:cs typeface="Times New Roman" pitchFamily="18" charset="0"/>
              </a:rPr>
              <a:t>Vehicle counting process provides appropriate information about traffic flow, vehicle crash occurrences and traffic peak times in roadways. An acceptable technique to achieve these goals is using image processing methods on roadway camera video outputs.  </a:t>
            </a:r>
          </a:p>
          <a:p>
            <a:pPr>
              <a:buNone/>
            </a:pPr>
            <a:r>
              <a:rPr lang="en-US" dirty="0">
                <a:solidFill>
                  <a:schemeClr val="tx1"/>
                </a:solidFill>
                <a:latin typeface="Times New Roman" pitchFamily="18" charset="0"/>
                <a:cs typeface="Times New Roman" pitchFamily="18" charset="0"/>
              </a:rPr>
              <a:t>   The accuracy from video is very high as compared to other technologies. such that video infrared, magnetic, radar, ultrasonic, acoustic, and video imaging sensors.</a:t>
            </a:r>
          </a:p>
          <a:p>
            <a:pPr>
              <a:buNone/>
            </a:pPr>
            <a:r>
              <a:rPr lang="en-US" dirty="0">
                <a:solidFill>
                  <a:schemeClr val="tx1"/>
                </a:solidFill>
                <a:latin typeface="Times New Roman" pitchFamily="18" charset="0"/>
                <a:cs typeface="Times New Roman" pitchFamily="18" charset="0"/>
              </a:rPr>
              <a:t>   However, the image processing is time consuming and requires some automation to save the time for image count and classification. in current era of python type programming language has much addition of image processing and time saving for vehicle detection and counting.</a:t>
            </a:r>
          </a:p>
        </p:txBody>
      </p:sp>
    </p:spTree>
    <p:extLst>
      <p:ext uri="{BB962C8B-B14F-4D97-AF65-F5344CB8AC3E}">
        <p14:creationId xmlns:p14="http://schemas.microsoft.com/office/powerpoint/2010/main" val="3069599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a:bodyPr>
          <a:lstStyle/>
          <a:p>
            <a:pPr algn="ctr"/>
            <a:r>
              <a:rPr lang="en-US" sz="5400" b="1" dirty="0">
                <a:latin typeface="Times New Roman" panose="02020603050405020304" pitchFamily="18" charset="0"/>
                <a:cs typeface="Times New Roman" panose="02020603050405020304" pitchFamily="18" charset="0"/>
              </a:rPr>
              <a:t>A description of our project</a:t>
            </a:r>
            <a:endParaRPr lang="en-US" sz="5400" dirty="0">
              <a:latin typeface="Times New Roman" panose="02020603050405020304" pitchFamily="18" charset="0"/>
              <a:cs typeface="Times New Roman" panose="02020603050405020304" pitchFamily="18" charset="0"/>
            </a:endParaRPr>
          </a:p>
        </p:txBody>
      </p:sp>
      <p:sp>
        <p:nvSpPr>
          <p:cNvPr id="5" name="Rectangle 2"/>
          <p:cNvSpPr>
            <a:spLocks noGrp="1" noChangeArrowheads="1"/>
          </p:cNvSpPr>
          <p:nvPr>
            <p:ph idx="1"/>
          </p:nvPr>
        </p:nvSpPr>
        <p:spPr bwMode="auto">
          <a:xfrm>
            <a:off x="838200" y="2338726"/>
            <a:ext cx="10515600" cy="3119828"/>
          </a:xfrm>
          <a:prstGeom prst="rect">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vert="horz" wrap="square" lIns="0" tIns="0" rIns="0" bIns="0" numCol="1" anchor="ctr" anchorCtr="0" compatLnSpc="1">
            <a:prstTxWarp prst="textNoShape">
              <a:avLst/>
            </a:prstTxWarp>
            <a:spAutoFit/>
          </a:bodyPr>
          <a:lstStyle/>
          <a:p>
            <a:pPr marL="0" marR="0">
              <a:lnSpc>
                <a:spcPct val="115000"/>
              </a:lnSpc>
              <a:spcBef>
                <a:spcPts val="0"/>
              </a:spcBef>
              <a:spcAft>
                <a:spcPts val="1000"/>
              </a:spcAft>
            </a:pPr>
            <a:r>
              <a:rPr lang="en-US" altLang="en-US"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3200" dirty="0">
                <a:solidFill>
                  <a:schemeClr val="tx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Ultimately, we choose Video Processing using both MATLAB and Python in order to count cars, traffic light will open or not depending on the number of counted cars.</a:t>
            </a:r>
          </a:p>
          <a:p>
            <a:pPr eaLnBrk="0" fontAlgn="base" hangingPunct="0">
              <a:lnSpc>
                <a:spcPct val="100000"/>
              </a:lnSpc>
              <a:spcBef>
                <a:spcPct val="0"/>
              </a:spcBef>
              <a:spcAft>
                <a:spcPct val="0"/>
              </a:spcAft>
            </a:pPr>
            <a:endParaRPr lang="en-US" altLang="en-US"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eaLnBrk="0" fontAlgn="base" hangingPunct="0">
              <a:lnSpc>
                <a:spcPct val="100000"/>
              </a:lnSpc>
              <a:spcBef>
                <a:spcPct val="0"/>
              </a:spcBef>
              <a:spcAft>
                <a:spcPct val="0"/>
              </a:spcAft>
            </a:pPr>
            <a:endParaRPr lang="en-US" altLang="en-US" dirty="0">
              <a:solidFill>
                <a:schemeClr val="tx1"/>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eaLnBrk="0" fontAlgn="base" hangingPunct="0">
              <a:lnSpc>
                <a:spcPct val="100000"/>
              </a:lnSpc>
              <a:spcBef>
                <a:spcPct val="0"/>
              </a:spcBef>
              <a:spcAft>
                <a:spcPct val="0"/>
              </a:spcAft>
            </a:pPr>
            <a:endParaRPr kumimoji="0" lang="en-US" altLang="en-US" b="0" i="0" u="none" strike="noStrike" cap="none" normalizeH="0" baseline="0" dirty="0">
              <a:ln>
                <a:noFill/>
              </a:ln>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74286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63000">
              <a:schemeClr val="bg1">
                <a:lumMod val="95000"/>
              </a:schemeClr>
            </a:gs>
            <a:gs pos="87000">
              <a:schemeClr val="bg1">
                <a:lumMod val="85000"/>
              </a:schemeClr>
            </a:gs>
            <a:gs pos="100000">
              <a:schemeClr val="bg1">
                <a:lumMod val="95000"/>
              </a:schemeClr>
            </a:gs>
          </a:gsLst>
          <a:lin ang="189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26610"/>
            <a:ext cx="10515600" cy="1111348"/>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fontScale="90000"/>
          </a:bodyPr>
          <a:lstStyle/>
          <a:p>
            <a:pPr algn="ctr"/>
            <a:r>
              <a:rPr lang="en-US" b="1" dirty="0">
                <a:latin typeface="Times New Roman" panose="02020603050405020304" pitchFamily="18" charset="0"/>
                <a:cs typeface="Times New Roman" panose="02020603050405020304" pitchFamily="18" charset="0"/>
              </a:rPr>
              <a:t>Flowchart to describe video processing by MATLAB.</a:t>
            </a:r>
            <a:endParaRPr lang="en-US" dirty="0">
              <a:latin typeface="Times New Roman" panose="02020603050405020304" pitchFamily="18" charset="0"/>
              <a:cs typeface="Times New Roman" panose="02020603050405020304" pitchFamily="18" charset="0"/>
            </a:endParaRPr>
          </a:p>
        </p:txBody>
      </p:sp>
      <p:pic>
        <p:nvPicPr>
          <p:cNvPr id="6" name="Content Placeholder 5" descr="1.PNG"/>
          <p:cNvPicPr>
            <a:picLocks noGrp="1" noChangeAspect="1"/>
          </p:cNvPicPr>
          <p:nvPr>
            <p:ph idx="1"/>
          </p:nvPr>
        </p:nvPicPr>
        <p:blipFill>
          <a:blip r:embed="rId2"/>
          <a:stretch>
            <a:fillRect/>
          </a:stretch>
        </p:blipFill>
        <p:spPr>
          <a:xfrm>
            <a:off x="3346268" y="1554480"/>
            <a:ext cx="5499463" cy="4622483"/>
          </a:xfrm>
        </p:spPr>
      </p:pic>
    </p:spTree>
    <p:extLst>
      <p:ext uri="{BB962C8B-B14F-4D97-AF65-F5344CB8AC3E}">
        <p14:creationId xmlns:p14="http://schemas.microsoft.com/office/powerpoint/2010/main" val="140752167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56610">
              <a:schemeClr val="bg1">
                <a:lumMod val="85000"/>
              </a:schemeClr>
            </a:gs>
            <a:gs pos="0">
              <a:schemeClr val="accent1">
                <a:lumMod val="5000"/>
                <a:lumOff val="95000"/>
              </a:schemeClr>
            </a:gs>
            <a:gs pos="65000">
              <a:schemeClr val="bg1">
                <a:lumMod val="85000"/>
              </a:schemeClr>
            </a:gs>
            <a:gs pos="49000">
              <a:schemeClr val="bg1">
                <a:lumMod val="85000"/>
              </a:schemeClr>
            </a:gs>
            <a:gs pos="100000">
              <a:schemeClr val="bg1">
                <a:lumMod val="75000"/>
              </a:schemeClr>
            </a:gs>
          </a:gsLst>
          <a:lin ang="5400000" scaled="1"/>
        </a:gra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a:xfrm>
            <a:off x="930309" y="176629"/>
            <a:ext cx="10515600" cy="1028926"/>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a:bodyPr>
          <a:lstStyle/>
          <a:p>
            <a:pPr algn="ctr"/>
            <a:r>
              <a:rPr lang="en-US" sz="4800" b="1" dirty="0"/>
              <a:t>Results</a:t>
            </a:r>
          </a:p>
        </p:txBody>
      </p:sp>
      <p:sp>
        <p:nvSpPr>
          <p:cNvPr id="15" name="TextBox 14"/>
          <p:cNvSpPr txBox="1"/>
          <p:nvPr/>
        </p:nvSpPr>
        <p:spPr>
          <a:xfrm>
            <a:off x="7210698" y="6035040"/>
            <a:ext cx="2978331" cy="646331"/>
          </a:xfrm>
          <a:prstGeom prst="rect">
            <a:avLst/>
          </a:prstGeom>
          <a:noFill/>
        </p:spPr>
        <p:txBody>
          <a:bodyPr wrap="square" rtlCol="0">
            <a:spAutoFit/>
          </a:bodyPr>
          <a:lstStyle/>
          <a:p>
            <a:r>
              <a:rPr lang="en-US" b="1" dirty="0"/>
              <a:t> </a:t>
            </a:r>
            <a:endParaRPr lang="en-US" dirty="0"/>
          </a:p>
          <a:p>
            <a:endParaRPr lang="en-US" dirty="0"/>
          </a:p>
        </p:txBody>
      </p:sp>
      <p:sp>
        <p:nvSpPr>
          <p:cNvPr id="16" name="TextBox 15"/>
          <p:cNvSpPr txBox="1"/>
          <p:nvPr/>
        </p:nvSpPr>
        <p:spPr>
          <a:xfrm>
            <a:off x="1201783" y="6035040"/>
            <a:ext cx="2926080" cy="369332"/>
          </a:xfrm>
          <a:prstGeom prst="rect">
            <a:avLst/>
          </a:prstGeom>
          <a:noFill/>
        </p:spPr>
        <p:txBody>
          <a:bodyPr wrap="square" rtlCol="0">
            <a:spAutoFit/>
          </a:bodyPr>
          <a:lstStyle/>
          <a:p>
            <a:r>
              <a:rPr lang="en-US" b="1" dirty="0"/>
              <a:t> </a:t>
            </a:r>
            <a:endParaRPr lang="en-US" dirty="0"/>
          </a:p>
        </p:txBody>
      </p:sp>
      <p:sp>
        <p:nvSpPr>
          <p:cNvPr id="2" name="Rectangle 1">
            <a:extLst>
              <a:ext uri="{FF2B5EF4-FFF2-40B4-BE49-F238E27FC236}">
                <a16:creationId xmlns:a16="http://schemas.microsoft.com/office/drawing/2014/main" id="{64152BCE-FBE6-40F7-997A-C975A23B943F}"/>
              </a:ext>
            </a:extLst>
          </p:cNvPr>
          <p:cNvSpPr/>
          <p:nvPr/>
        </p:nvSpPr>
        <p:spPr>
          <a:xfrm>
            <a:off x="6112920" y="1755897"/>
            <a:ext cx="5349909" cy="48724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14DA5E88-79E8-4FCC-A733-1E9D3D2EE75E}"/>
              </a:ext>
            </a:extLst>
          </p:cNvPr>
          <p:cNvSpPr/>
          <p:nvPr/>
        </p:nvSpPr>
        <p:spPr>
          <a:xfrm>
            <a:off x="913385" y="1755897"/>
            <a:ext cx="5165691" cy="48724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pic>
        <p:nvPicPr>
          <p:cNvPr id="4" name="Picture 3">
            <a:extLst>
              <a:ext uri="{FF2B5EF4-FFF2-40B4-BE49-F238E27FC236}">
                <a16:creationId xmlns:a16="http://schemas.microsoft.com/office/drawing/2014/main" id="{016E7A24-CFF2-4F97-8E11-70AFEF0C6B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003" y="2359963"/>
            <a:ext cx="4084841" cy="3121079"/>
          </a:xfrm>
          <a:prstGeom prst="rect">
            <a:avLst/>
          </a:prstGeom>
        </p:spPr>
      </p:pic>
      <p:pic>
        <p:nvPicPr>
          <p:cNvPr id="7" name="Picture 6">
            <a:extLst>
              <a:ext uri="{FF2B5EF4-FFF2-40B4-BE49-F238E27FC236}">
                <a16:creationId xmlns:a16="http://schemas.microsoft.com/office/drawing/2014/main" id="{16CC58F7-DF92-4CD5-AFBE-ADE70228C6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3345" y="2359962"/>
            <a:ext cx="4269058" cy="3121079"/>
          </a:xfrm>
          <a:prstGeom prst="rect">
            <a:avLst/>
          </a:prstGeom>
        </p:spPr>
      </p:pic>
      <p:sp>
        <p:nvSpPr>
          <p:cNvPr id="8" name="TextBox 7">
            <a:extLst>
              <a:ext uri="{FF2B5EF4-FFF2-40B4-BE49-F238E27FC236}">
                <a16:creationId xmlns:a16="http://schemas.microsoft.com/office/drawing/2014/main" id="{80A39986-DE0A-464B-BC7E-07284D16BB40}"/>
              </a:ext>
            </a:extLst>
          </p:cNvPr>
          <p:cNvSpPr txBox="1"/>
          <p:nvPr/>
        </p:nvSpPr>
        <p:spPr>
          <a:xfrm>
            <a:off x="4674345" y="1248065"/>
            <a:ext cx="2809461" cy="461665"/>
          </a:xfrm>
          <a:prstGeom prst="rect">
            <a:avLst/>
          </a:prstGeom>
          <a:noFill/>
        </p:spPr>
        <p:txBody>
          <a:bodyPr wrap="square" rtlCol="0">
            <a:spAutoFit/>
          </a:bodyPr>
          <a:lstStyle/>
          <a:p>
            <a:pPr algn="ctr"/>
            <a:r>
              <a:rPr lang="en-US" sz="2400" b="1" dirty="0"/>
              <a:t>By MATLAB</a:t>
            </a:r>
          </a:p>
        </p:txBody>
      </p:sp>
      <p:sp>
        <p:nvSpPr>
          <p:cNvPr id="13" name="TextBox 12">
            <a:extLst>
              <a:ext uri="{FF2B5EF4-FFF2-40B4-BE49-F238E27FC236}">
                <a16:creationId xmlns:a16="http://schemas.microsoft.com/office/drawing/2014/main" id="{94483F66-654D-4D36-BB04-DA242875CFD0}"/>
              </a:ext>
            </a:extLst>
          </p:cNvPr>
          <p:cNvSpPr txBox="1"/>
          <p:nvPr/>
        </p:nvSpPr>
        <p:spPr>
          <a:xfrm>
            <a:off x="7366223" y="5573375"/>
            <a:ext cx="2809461" cy="646331"/>
          </a:xfrm>
          <a:prstGeom prst="rect">
            <a:avLst/>
          </a:prstGeom>
          <a:noFill/>
        </p:spPr>
        <p:txBody>
          <a:bodyPr wrap="square" rtlCol="0">
            <a:spAutoFit/>
          </a:bodyPr>
          <a:lstStyle/>
          <a:p>
            <a:pPr algn="ctr"/>
            <a:r>
              <a:rPr lang="en-US" b="1" dirty="0"/>
              <a:t>Two cars detected</a:t>
            </a:r>
          </a:p>
          <a:p>
            <a:pPr algn="ctr"/>
            <a:r>
              <a:rPr lang="en-US" b="1"/>
              <a:t>2</a:t>
            </a:r>
            <a:endParaRPr lang="en-US" b="1" dirty="0"/>
          </a:p>
        </p:txBody>
      </p:sp>
      <p:sp>
        <p:nvSpPr>
          <p:cNvPr id="14" name="TextBox 13">
            <a:extLst>
              <a:ext uri="{FF2B5EF4-FFF2-40B4-BE49-F238E27FC236}">
                <a16:creationId xmlns:a16="http://schemas.microsoft.com/office/drawing/2014/main" id="{D6282313-EA9B-4E2C-A0DA-603052DF1515}"/>
              </a:ext>
            </a:extLst>
          </p:cNvPr>
          <p:cNvSpPr txBox="1"/>
          <p:nvPr/>
        </p:nvSpPr>
        <p:spPr>
          <a:xfrm>
            <a:off x="2091499" y="5573375"/>
            <a:ext cx="2809461" cy="923330"/>
          </a:xfrm>
          <a:prstGeom prst="rect">
            <a:avLst/>
          </a:prstGeom>
          <a:noFill/>
        </p:spPr>
        <p:txBody>
          <a:bodyPr wrap="square" rtlCol="0">
            <a:spAutoFit/>
          </a:bodyPr>
          <a:lstStyle/>
          <a:p>
            <a:pPr algn="ctr"/>
            <a:r>
              <a:rPr lang="en-US" b="1" dirty="0"/>
              <a:t>Six cars detected</a:t>
            </a:r>
          </a:p>
          <a:p>
            <a:pPr algn="ctr"/>
            <a:r>
              <a:rPr lang="en-US" b="1" dirty="0"/>
              <a:t>6</a:t>
            </a:r>
          </a:p>
          <a:p>
            <a:pPr algn="ctr"/>
            <a:endParaRPr lang="en-US" b="1" dirty="0"/>
          </a:p>
        </p:txBody>
      </p:sp>
    </p:spTree>
    <p:extLst>
      <p:ext uri="{BB962C8B-B14F-4D97-AF65-F5344CB8AC3E}">
        <p14:creationId xmlns:p14="http://schemas.microsoft.com/office/powerpoint/2010/main" val="144537183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99000">
              <a:schemeClr val="bg1">
                <a:lumMod val="75000"/>
              </a:schemeClr>
            </a:gs>
            <a:gs pos="100000">
              <a:schemeClr val="bg1">
                <a:lumMod val="95000"/>
              </a:schemeClr>
            </a:gs>
          </a:gsLst>
          <a:lin ang="5400000" scaled="1"/>
        </a:gra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a:xfrm>
            <a:off x="930309" y="176629"/>
            <a:ext cx="10515600" cy="1028926"/>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rmAutofit/>
          </a:bodyPr>
          <a:lstStyle/>
          <a:p>
            <a:pPr algn="ctr"/>
            <a:r>
              <a:rPr lang="en-US" sz="4800" b="1" dirty="0"/>
              <a:t>Video Processing By MATLAB</a:t>
            </a:r>
          </a:p>
        </p:txBody>
      </p:sp>
      <p:sp>
        <p:nvSpPr>
          <p:cNvPr id="15" name="TextBox 14"/>
          <p:cNvSpPr txBox="1"/>
          <p:nvPr/>
        </p:nvSpPr>
        <p:spPr>
          <a:xfrm>
            <a:off x="7210698" y="6035040"/>
            <a:ext cx="2978331" cy="646331"/>
          </a:xfrm>
          <a:prstGeom prst="rect">
            <a:avLst/>
          </a:prstGeom>
          <a:noFill/>
        </p:spPr>
        <p:txBody>
          <a:bodyPr wrap="square" rtlCol="0">
            <a:spAutoFit/>
          </a:bodyPr>
          <a:lstStyle/>
          <a:p>
            <a:r>
              <a:rPr lang="en-US" b="1" dirty="0"/>
              <a:t> </a:t>
            </a:r>
            <a:endParaRPr lang="en-US" dirty="0"/>
          </a:p>
          <a:p>
            <a:endParaRPr lang="en-US" dirty="0"/>
          </a:p>
        </p:txBody>
      </p:sp>
      <p:sp>
        <p:nvSpPr>
          <p:cNvPr id="16" name="TextBox 15"/>
          <p:cNvSpPr txBox="1"/>
          <p:nvPr/>
        </p:nvSpPr>
        <p:spPr>
          <a:xfrm>
            <a:off x="1201783" y="6035040"/>
            <a:ext cx="2926080" cy="369332"/>
          </a:xfrm>
          <a:prstGeom prst="rect">
            <a:avLst/>
          </a:prstGeom>
          <a:noFill/>
        </p:spPr>
        <p:txBody>
          <a:bodyPr wrap="square" rtlCol="0">
            <a:spAutoFit/>
          </a:bodyPr>
          <a:lstStyle/>
          <a:p>
            <a:r>
              <a:rPr lang="en-US" b="1" dirty="0"/>
              <a:t> </a:t>
            </a:r>
            <a:endParaRPr lang="en-US" dirty="0"/>
          </a:p>
        </p:txBody>
      </p:sp>
      <p:sp>
        <p:nvSpPr>
          <p:cNvPr id="2" name="Rectangle 1">
            <a:extLst>
              <a:ext uri="{FF2B5EF4-FFF2-40B4-BE49-F238E27FC236}">
                <a16:creationId xmlns:a16="http://schemas.microsoft.com/office/drawing/2014/main" id="{64152BCE-FBE6-40F7-997A-C975A23B943F}"/>
              </a:ext>
            </a:extLst>
          </p:cNvPr>
          <p:cNvSpPr/>
          <p:nvPr/>
        </p:nvSpPr>
        <p:spPr>
          <a:xfrm>
            <a:off x="6112920" y="1755897"/>
            <a:ext cx="5349909" cy="48724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14DA5E88-79E8-4FCC-A733-1E9D3D2EE75E}"/>
              </a:ext>
            </a:extLst>
          </p:cNvPr>
          <p:cNvSpPr/>
          <p:nvPr/>
        </p:nvSpPr>
        <p:spPr>
          <a:xfrm>
            <a:off x="913387" y="1755897"/>
            <a:ext cx="5165691" cy="48724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94483F66-654D-4D36-BB04-DA242875CFD0}"/>
              </a:ext>
            </a:extLst>
          </p:cNvPr>
          <p:cNvSpPr txBox="1"/>
          <p:nvPr/>
        </p:nvSpPr>
        <p:spPr>
          <a:xfrm>
            <a:off x="7366223" y="5573375"/>
            <a:ext cx="2809461" cy="646331"/>
          </a:xfrm>
          <a:prstGeom prst="rect">
            <a:avLst/>
          </a:prstGeom>
          <a:noFill/>
        </p:spPr>
        <p:txBody>
          <a:bodyPr wrap="square" rtlCol="0">
            <a:spAutoFit/>
          </a:bodyPr>
          <a:lstStyle/>
          <a:p>
            <a:pPr algn="ctr"/>
            <a:r>
              <a:rPr lang="en-US" b="1" dirty="0">
                <a:solidFill>
                  <a:srgbClr val="000000"/>
                </a:solidFill>
                <a:latin typeface="Times New Roman" panose="02020603050405020304" pitchFamily="18" charset="0"/>
                <a:ea typeface="Times New Roman" panose="02020603050405020304" pitchFamily="18" charset="0"/>
              </a:rPr>
              <a:t>C</a:t>
            </a:r>
            <a:r>
              <a:rPr lang="en-US" sz="1800" b="1" dirty="0">
                <a:solidFill>
                  <a:srgbClr val="000000"/>
                </a:solidFill>
                <a:effectLst/>
                <a:latin typeface="Times New Roman" panose="02020603050405020304" pitchFamily="18" charset="0"/>
                <a:ea typeface="Times New Roman" panose="02020603050405020304" pitchFamily="18" charset="0"/>
              </a:rPr>
              <a:t>ounting cars in gray scale</a:t>
            </a:r>
            <a:endParaRPr lang="en-US" b="1" dirty="0"/>
          </a:p>
        </p:txBody>
      </p:sp>
      <p:sp>
        <p:nvSpPr>
          <p:cNvPr id="14" name="TextBox 13">
            <a:extLst>
              <a:ext uri="{FF2B5EF4-FFF2-40B4-BE49-F238E27FC236}">
                <a16:creationId xmlns:a16="http://schemas.microsoft.com/office/drawing/2014/main" id="{D6282313-EA9B-4E2C-A0DA-603052DF1515}"/>
              </a:ext>
            </a:extLst>
          </p:cNvPr>
          <p:cNvSpPr txBox="1"/>
          <p:nvPr/>
        </p:nvSpPr>
        <p:spPr>
          <a:xfrm>
            <a:off x="2091499" y="5573375"/>
            <a:ext cx="2809461" cy="646331"/>
          </a:xfrm>
          <a:prstGeom prst="rect">
            <a:avLst/>
          </a:prstGeom>
          <a:noFill/>
        </p:spPr>
        <p:txBody>
          <a:bodyPr wrap="square" rtlCol="0">
            <a:spAutoFit/>
          </a:bodyPr>
          <a:lstStyle/>
          <a:p>
            <a:pPr algn="ctr"/>
            <a:r>
              <a:rPr lang="en-US" b="1" dirty="0">
                <a:solidFill>
                  <a:srgbClr val="000000"/>
                </a:solidFill>
                <a:latin typeface="Times New Roman" panose="02020603050405020304" pitchFamily="18" charset="0"/>
                <a:ea typeface="Times New Roman" panose="02020603050405020304" pitchFamily="18" charset="0"/>
              </a:rPr>
              <a:t>C</a:t>
            </a:r>
            <a:r>
              <a:rPr lang="en-US" sz="1800" b="1" dirty="0">
                <a:solidFill>
                  <a:srgbClr val="000000"/>
                </a:solidFill>
                <a:effectLst/>
                <a:latin typeface="Times New Roman" panose="02020603050405020304" pitchFamily="18" charset="0"/>
                <a:ea typeface="Times New Roman" panose="02020603050405020304" pitchFamily="18" charset="0"/>
              </a:rPr>
              <a:t>ounting cars in</a:t>
            </a:r>
          </a:p>
          <a:p>
            <a:pPr algn="ctr"/>
            <a:r>
              <a:rPr lang="en-US" sz="1800" b="1" dirty="0">
                <a:solidFill>
                  <a:srgbClr val="000000"/>
                </a:solidFill>
                <a:effectLst/>
                <a:latin typeface="Times New Roman" panose="02020603050405020304" pitchFamily="18" charset="0"/>
                <a:ea typeface="Times New Roman" panose="02020603050405020304" pitchFamily="18" charset="0"/>
              </a:rPr>
              <a:t> RGB</a:t>
            </a:r>
            <a:r>
              <a:rPr lang="en-US" sz="1800" b="1" dirty="0">
                <a:solidFill>
                  <a:srgbClr val="0070C0"/>
                </a:solidFill>
                <a:effectLst/>
                <a:latin typeface="Times New Roman" panose="02020603050405020304" pitchFamily="18" charset="0"/>
                <a:ea typeface="Calibri" panose="020F0502020204030204" pitchFamily="34" charset="0"/>
              </a:rPr>
              <a:t> </a:t>
            </a:r>
            <a:endParaRPr lang="en-US" b="1" dirty="0"/>
          </a:p>
        </p:txBody>
      </p:sp>
      <p:pic>
        <p:nvPicPr>
          <p:cNvPr id="12" name="Picture 11">
            <a:extLst>
              <a:ext uri="{FF2B5EF4-FFF2-40B4-BE49-F238E27FC236}">
                <a16:creationId xmlns:a16="http://schemas.microsoft.com/office/drawing/2014/main" id="{4945F7B0-AB5C-4D33-87EE-D78C0A797B32}"/>
              </a:ext>
            </a:extLst>
          </p:cNvPr>
          <p:cNvPicPr/>
          <p:nvPr/>
        </p:nvPicPr>
        <p:blipFill>
          <a:blip r:embed="rId2"/>
          <a:stretch>
            <a:fillRect/>
          </a:stretch>
        </p:blipFill>
        <p:spPr>
          <a:xfrm>
            <a:off x="6475046" y="2356191"/>
            <a:ext cx="4625656" cy="3078556"/>
          </a:xfrm>
          <a:prstGeom prst="rect">
            <a:avLst/>
          </a:prstGeom>
        </p:spPr>
      </p:pic>
      <p:pic>
        <p:nvPicPr>
          <p:cNvPr id="17" name="Picture 16">
            <a:extLst>
              <a:ext uri="{FF2B5EF4-FFF2-40B4-BE49-F238E27FC236}">
                <a16:creationId xmlns:a16="http://schemas.microsoft.com/office/drawing/2014/main" id="{855AB7F6-CBE7-4BD3-BFD7-6F1BC0112AA2}"/>
              </a:ext>
            </a:extLst>
          </p:cNvPr>
          <p:cNvPicPr/>
          <p:nvPr/>
        </p:nvPicPr>
        <p:blipFill>
          <a:blip r:embed="rId3"/>
          <a:stretch>
            <a:fillRect/>
          </a:stretch>
        </p:blipFill>
        <p:spPr>
          <a:xfrm>
            <a:off x="1259697" y="2356191"/>
            <a:ext cx="4491096" cy="3114675"/>
          </a:xfrm>
          <a:prstGeom prst="rect">
            <a:avLst/>
          </a:prstGeom>
        </p:spPr>
      </p:pic>
    </p:spTree>
    <p:extLst>
      <p:ext uri="{BB962C8B-B14F-4D97-AF65-F5344CB8AC3E}">
        <p14:creationId xmlns:p14="http://schemas.microsoft.com/office/powerpoint/2010/main" val="152114925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
  <TotalTime>1994</TotalTime>
  <Words>828</Words>
  <Application>Microsoft Office PowerPoint</Application>
  <PresentationFormat>شاشة عريضة</PresentationFormat>
  <Paragraphs>80</Paragraphs>
  <Slides>15</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15</vt:i4>
      </vt:variant>
    </vt:vector>
  </HeadingPairs>
  <TitlesOfParts>
    <vt:vector size="21" baseType="lpstr">
      <vt:lpstr>Arial</vt:lpstr>
      <vt:lpstr>Calibri</vt:lpstr>
      <vt:lpstr>Calibri Light</vt:lpstr>
      <vt:lpstr>Times New Roman</vt:lpstr>
      <vt:lpstr>Wingdings</vt:lpstr>
      <vt:lpstr>Office Theme</vt:lpstr>
      <vt:lpstr> GRADUATION PROJECT 2  SMART TRAFFIC CONGESTION CONTROL</vt:lpstr>
      <vt:lpstr>عرض تقديمي في PowerPoint</vt:lpstr>
      <vt:lpstr>Introduction</vt:lpstr>
      <vt:lpstr>Solving Traffic Congestion Using Different Methods</vt:lpstr>
      <vt:lpstr>عرض تقديمي في PowerPoint</vt:lpstr>
      <vt:lpstr>A description of our project</vt:lpstr>
      <vt:lpstr>Flowchart to describe video processing by MATLAB.</vt:lpstr>
      <vt:lpstr>Results</vt:lpstr>
      <vt:lpstr>Video Processing By MATLAB</vt:lpstr>
      <vt:lpstr>Flowchart to describe video processing by python</vt:lpstr>
      <vt:lpstr>Video Processing By Python</vt:lpstr>
      <vt:lpstr>The problems that we faced during the project</vt:lpstr>
      <vt:lpstr>Conclusion</vt:lpstr>
      <vt:lpstr>Recommendation</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Solving Traffic Congestion Using Different Methods</dc:title>
  <dc:creator>Windows User</dc:creator>
  <cp:lastModifiedBy>Jamila Ahmad</cp:lastModifiedBy>
  <cp:revision>63</cp:revision>
  <dcterms:created xsi:type="dcterms:W3CDTF">2020-05-30T15:23:53Z</dcterms:created>
  <dcterms:modified xsi:type="dcterms:W3CDTF">2021-01-04T12:22:12Z</dcterms:modified>
</cp:coreProperties>
</file>