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8"/>
  </p:notesMasterIdLst>
  <p:sldIdLst>
    <p:sldId id="257" r:id="rId2"/>
    <p:sldId id="258" r:id="rId3"/>
    <p:sldId id="297" r:id="rId4"/>
    <p:sldId id="259" r:id="rId5"/>
    <p:sldId id="281" r:id="rId6"/>
    <p:sldId id="295" r:id="rId7"/>
    <p:sldId id="260" r:id="rId8"/>
    <p:sldId id="261" r:id="rId9"/>
    <p:sldId id="262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63" r:id="rId19"/>
    <p:sldId id="264" r:id="rId20"/>
    <p:sldId id="290" r:id="rId21"/>
    <p:sldId id="291" r:id="rId22"/>
    <p:sldId id="269" r:id="rId23"/>
    <p:sldId id="296" r:id="rId24"/>
    <p:sldId id="276" r:id="rId25"/>
    <p:sldId id="277" r:id="rId26"/>
    <p:sldId id="28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76055-5B4F-4CAB-9CBD-5DBC361DAC3D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8D4BC-1C76-47FC-9155-865E37AF5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27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not have a</a:t>
            </a:r>
            <a:r>
              <a:rPr lang="en-US" baseline="0" dirty="0" smtClean="0"/>
              <a:t> google account he or she can create an new one and continue enjoy our application </a:t>
            </a:r>
          </a:p>
          <a:p>
            <a:r>
              <a:rPr lang="en-US" baseline="0" dirty="0" smtClean="0"/>
              <a:t>After that the user should select which account want to log in with and will see his information and the profile picture on his google </a:t>
            </a:r>
            <a:r>
              <a:rPr lang="en-US" baseline="0" smtClean="0"/>
              <a:t>plus acount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5D5C9E-9D98-49EB-BEC6-93714F6A201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62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9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46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18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76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83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1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7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52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26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055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FFB95-2761-49A6-871C-FED9CCA3FB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8CF44-AF9C-4766-823C-A28F5B6D0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626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3166" y="1538378"/>
            <a:ext cx="9144000" cy="619442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Automated Fire Man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5497" y="3066461"/>
            <a:ext cx="8791575" cy="16557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63258" y="241670"/>
            <a:ext cx="3273515" cy="779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5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9340" y="241200"/>
            <a:ext cx="6030818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dirty="0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Arduino Mega(2560) </a:t>
            </a:r>
            <a:endParaRPr lang="ar-JO" sz="6000" dirty="0" smtClean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/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3025" y="441204"/>
            <a:ext cx="7848600" cy="684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6867" y="35217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Curved Up Arrow 14"/>
          <p:cNvSpPr/>
          <p:nvPr/>
        </p:nvSpPr>
        <p:spPr bwMode="auto">
          <a:xfrm rot="2628704">
            <a:off x="4420242" y="4804964"/>
            <a:ext cx="1078958" cy="450852"/>
          </a:xfrm>
          <a:prstGeom prst="curvedUpArrow">
            <a:avLst/>
          </a:prstGeom>
          <a:solidFill>
            <a:schemeClr val="accent4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10</a:t>
            </a:fld>
            <a:endParaRPr lang="en-US"/>
          </a:p>
        </p:txBody>
      </p:sp>
      <p:pic>
        <p:nvPicPr>
          <p:cNvPr id="16" name="Shape 20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5690" y="1522724"/>
            <a:ext cx="5289150" cy="43955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6096000" y="2438091"/>
            <a:ext cx="6096000" cy="203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06400">
              <a:lnSpc>
                <a:spcPct val="115000"/>
              </a:lnSpc>
              <a:buClr>
                <a:schemeClr val="lt1"/>
              </a:buClr>
              <a:buSzPct val="100000"/>
              <a:buFont typeface="Arial"/>
            </a:pPr>
            <a:r>
              <a:rPr lang="en-US" sz="2800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54 digital input/output pins.</a:t>
            </a:r>
          </a:p>
          <a:p>
            <a:pPr marL="457200" lvl="0" indent="-40640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</a:pPr>
            <a:r>
              <a:rPr lang="en-US" sz="2800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16 analog inputs.</a:t>
            </a:r>
          </a:p>
          <a:p>
            <a:pPr marL="457200" lvl="0" indent="-40640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</a:pPr>
            <a:r>
              <a:rPr lang="en-US" sz="2800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4 UARTs (hardware serial ports).</a:t>
            </a:r>
          </a:p>
          <a:p>
            <a:pPr marL="457200" lvl="0" indent="-40640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</a:pPr>
            <a:r>
              <a:rPr lang="en-US" sz="2800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The Arduino IDE(1.6.7 v).</a:t>
            </a:r>
          </a:p>
        </p:txBody>
      </p:sp>
    </p:spTree>
    <p:extLst>
      <p:ext uri="{BB962C8B-B14F-4D97-AF65-F5344CB8AC3E}">
        <p14:creationId xmlns:p14="http://schemas.microsoft.com/office/powerpoint/2010/main" val="325184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55312" y="241200"/>
            <a:ext cx="6918882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dirty="0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Wi-Fi Module ESP8266</a:t>
            </a:r>
            <a:endParaRPr lang="ar-JO" sz="6000" dirty="0" smtClean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/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3025" y="441204"/>
            <a:ext cx="7848600" cy="684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6867" y="35217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6674" y="926042"/>
            <a:ext cx="11896157" cy="1798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" lvl="0">
              <a:lnSpc>
                <a:spcPct val="115000"/>
              </a:lnSpc>
              <a:buClr>
                <a:schemeClr val="lt1"/>
              </a:buClr>
              <a:buSzPct val="100000"/>
            </a:pPr>
            <a:endParaRPr lang="en-US" dirty="0" smtClean="0"/>
          </a:p>
          <a:p>
            <a:pPr marL="393700" lvl="0" indent="-342900">
              <a:lnSpc>
                <a:spcPct val="115000"/>
              </a:lnSpc>
              <a:buClr>
                <a:schemeClr val="l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Its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self-contained SOC with integrated TCP/IP protocol stack that can give any microcontroller access to your Wi-Fi network.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3700" lvl="0" indent="-342900">
              <a:lnSpc>
                <a:spcPct val="115000"/>
              </a:lnSpc>
              <a:buClr>
                <a:schemeClr val="l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Its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capable of either hosting an application or offloading all Wi-Fi networking functions from another application processor.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77616"/>
            <a:ext cx="11125200" cy="275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47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837" y="531842"/>
            <a:ext cx="1204116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GY-NEO6MV2 GPS Module with antenna: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3025" y="441204"/>
            <a:ext cx="7848600" cy="684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6867" y="35217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636" y="1677476"/>
            <a:ext cx="4959928" cy="4427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5744" y="1998260"/>
            <a:ext cx="52370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Choose GPS module NEO-6M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with:</a:t>
            </a:r>
          </a:p>
          <a:p>
            <a:pPr marL="285750" indent="-285750" fontAlgn="base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3V-5V power supply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Universal</a:t>
            </a:r>
          </a:p>
          <a:p>
            <a:pPr marL="285750" indent="-285750" fontAlgn="base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 indicator with data backup battery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default baud rate: 9600</a:t>
            </a:r>
          </a:p>
        </p:txBody>
      </p:sp>
    </p:spTree>
    <p:extLst>
      <p:ext uri="{BB962C8B-B14F-4D97-AF65-F5344CB8AC3E}">
        <p14:creationId xmlns:p14="http://schemas.microsoft.com/office/powerpoint/2010/main" val="235063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9340" y="241200"/>
            <a:ext cx="614142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2"/>
            <a:r>
              <a:rPr lang="en-US" sz="44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GSM module (SIM800L)</a:t>
            </a:r>
          </a:p>
          <a:p>
            <a:pPr algn="ctr"/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3025" y="441204"/>
            <a:ext cx="7848600" cy="684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6867" y="35217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25422" y="1257097"/>
            <a:ext cx="6807361" cy="129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06400">
              <a:lnSpc>
                <a:spcPct val="115000"/>
              </a:lnSpc>
              <a:buClr>
                <a:schemeClr val="lt1"/>
              </a:buClr>
              <a:buSzPct val="100000"/>
              <a:buFont typeface="Arial"/>
            </a:pPr>
            <a:r>
              <a:rPr lang="en-US" sz="2000" dirty="0">
                <a:cs typeface="+mj-cs"/>
              </a:rPr>
              <a:t>SIM800 is one of the most commonly used GSM module </a:t>
            </a:r>
            <a:r>
              <a:rPr lang="en-US" sz="2000" dirty="0" smtClean="0">
                <a:cs typeface="+mj-cs"/>
              </a:rPr>
              <a:t>among </a:t>
            </a:r>
            <a:r>
              <a:rPr lang="en-US" sz="2000" dirty="0">
                <a:cs typeface="+mj-cs"/>
              </a:rPr>
              <a:t>Arduino </a:t>
            </a:r>
            <a:r>
              <a:rPr lang="en-US" sz="2000" dirty="0" smtClean="0">
                <a:cs typeface="+mj-cs"/>
              </a:rPr>
              <a:t>community</a:t>
            </a:r>
            <a:endParaRPr lang="ar-JO" sz="2000" dirty="0" smtClean="0">
              <a:cs typeface="+mj-cs"/>
            </a:endParaRPr>
          </a:p>
          <a:p>
            <a:pPr marL="457200" lvl="0" indent="-406400">
              <a:lnSpc>
                <a:spcPct val="115000"/>
              </a:lnSpc>
              <a:buClr>
                <a:schemeClr val="lt1"/>
              </a:buClr>
              <a:buSzPct val="100000"/>
              <a:buFont typeface="Arial"/>
            </a:pPr>
            <a:endParaRPr lang="en-US" sz="2800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85" y="2684517"/>
            <a:ext cx="4596275" cy="309939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127" y="2521527"/>
            <a:ext cx="4334662" cy="356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24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01268" y="236261"/>
            <a:ext cx="9987029" cy="9848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2"/>
            <a:r>
              <a:rPr lang="en-US" b="1" dirty="0"/>
              <a:t> </a:t>
            </a:r>
            <a:endParaRPr lang="en-US" sz="44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/>
            <a:r>
              <a:rPr lang="en-US" sz="40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Pump Module: 12V Diaphragm Pump for Water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3025" y="441204"/>
            <a:ext cx="7848600" cy="684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6867" y="35217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319770"/>
            <a:ext cx="9407236" cy="394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92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6467" y="586081"/>
            <a:ext cx="8893781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3"/>
            <a:r>
              <a:rPr lang="en-US" sz="44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 Car </a:t>
            </a:r>
            <a:r>
              <a:rPr lang="en-US" sz="4400" dirty="0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Module</a:t>
            </a:r>
            <a:r>
              <a:rPr lang="ar-JO" sz="44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 </a:t>
            </a:r>
            <a:r>
              <a:rPr lang="en-US" sz="44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 </a:t>
            </a:r>
            <a:r>
              <a:rPr lang="en-US" sz="4400" dirty="0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and Battery Charging  </a:t>
            </a:r>
            <a:endParaRPr lang="en-US" sz="44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/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3025" y="441204"/>
            <a:ext cx="7848600" cy="684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6867" y="35217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15" y="2218344"/>
            <a:ext cx="5280393" cy="377060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/>
          <a:stretch/>
        </p:blipFill>
        <p:spPr bwMode="auto">
          <a:xfrm>
            <a:off x="7235537" y="2341242"/>
            <a:ext cx="3733800" cy="30996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560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2209" y="441204"/>
            <a:ext cx="775404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2"/>
            <a:r>
              <a:rPr lang="en-US" b="1" dirty="0"/>
              <a:t> </a:t>
            </a:r>
            <a:r>
              <a:rPr lang="en-US" sz="44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Smoke Detector: MQ-2 Detector </a:t>
            </a:r>
          </a:p>
          <a:p>
            <a:pPr algn="ctr"/>
            <a:endParaRPr lang="en-US" sz="44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3025" y="441204"/>
            <a:ext cx="7848600" cy="684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6867" y="35217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58255" y="2388180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smoke sensor to the 5V terminal of the Arduino and terminal 3 to the GND terminal of the Arduino.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output of the sensor goes into analog pin A0 of the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Arduino. </a:t>
            </a:r>
            <a:endParaRPr lang="en-US" sz="3200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81"/>
          <a:stretch/>
        </p:blipFill>
        <p:spPr bwMode="auto">
          <a:xfrm>
            <a:off x="492187" y="2009184"/>
            <a:ext cx="4550867" cy="34217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7483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14230" y="241200"/>
            <a:ext cx="3801042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dirty="0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Flame Sensor</a:t>
            </a:r>
            <a:endParaRPr lang="ar-JO" sz="6000" dirty="0" smtClean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/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3025" y="441204"/>
            <a:ext cx="7848600" cy="684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6867" y="35217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68037" y="1872416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detect fire source or other light sources of the wavelength in the range of 760nm - 1100 nm.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811745" y="987265"/>
            <a:ext cx="3801906" cy="509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2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14469" y="241200"/>
            <a:ext cx="4400564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dirty="0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Software Part  </a:t>
            </a:r>
            <a:endParaRPr lang="ar-JO" sz="60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/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3025" y="441204"/>
            <a:ext cx="7848600" cy="6842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6867" y="35217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 bwMode="auto">
          <a:xfrm>
            <a:off x="4796026" y="2853997"/>
            <a:ext cx="2785605" cy="1834371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300" dirty="0" smtClean="0">
                <a:solidFill>
                  <a:schemeClr val="tx1"/>
                </a:solidFill>
                <a:latin typeface="Segoe" pitchFamily="34" charset="0"/>
              </a:rPr>
              <a:t>Software  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8132506" y="4310491"/>
            <a:ext cx="3699387" cy="75575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tx1"/>
                </a:solidFill>
              </a:rPr>
              <a:t>Website</a:t>
            </a: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629232" y="1939597"/>
            <a:ext cx="2898319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Image Processing 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1656329" y="3941480"/>
            <a:ext cx="2752323" cy="8369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Streaming Video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Circular Arrow 16"/>
          <p:cNvSpPr/>
          <p:nvPr/>
        </p:nvSpPr>
        <p:spPr bwMode="auto">
          <a:xfrm rot="8197657">
            <a:off x="2612622" y="2332556"/>
            <a:ext cx="1615363" cy="1308856"/>
          </a:xfrm>
          <a:prstGeom prst="circularArrow">
            <a:avLst/>
          </a:prstGeom>
          <a:solidFill>
            <a:schemeClr val="accent4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18" name="Curved Right Arrow 17"/>
          <p:cNvSpPr/>
          <p:nvPr/>
        </p:nvSpPr>
        <p:spPr bwMode="auto">
          <a:xfrm rot="8968966">
            <a:off x="8154548" y="2326664"/>
            <a:ext cx="1090434" cy="1409876"/>
          </a:xfrm>
          <a:prstGeom prst="curvedRightArrow">
            <a:avLst/>
          </a:prstGeom>
          <a:solidFill>
            <a:schemeClr val="accent4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0" name="Curved Right Arrow 19"/>
          <p:cNvSpPr/>
          <p:nvPr/>
        </p:nvSpPr>
        <p:spPr bwMode="auto">
          <a:xfrm rot="15325038">
            <a:off x="5557301" y="4492667"/>
            <a:ext cx="1042180" cy="1613764"/>
          </a:xfrm>
          <a:prstGeom prst="curvedRightArrow">
            <a:avLst/>
          </a:prstGeom>
          <a:solidFill>
            <a:schemeClr val="accent4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7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7" grpId="0" animBg="1"/>
      <p:bldP spid="18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1188281" y="489988"/>
            <a:ext cx="7536037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4800" dirty="0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Image processing using raspberry  </a:t>
            </a:r>
            <a:endParaRPr lang="en-US" sz="48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19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3224" y="1907177"/>
            <a:ext cx="67012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Motion Detection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Edge Detection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Color Detection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07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2</a:t>
            </a:fld>
            <a:endParaRPr lang="en-US"/>
          </a:p>
        </p:txBody>
      </p:sp>
      <p:sp>
        <p:nvSpPr>
          <p:cNvPr id="5" name="مستطيل 5"/>
          <p:cNvSpPr/>
          <p:nvPr/>
        </p:nvSpPr>
        <p:spPr>
          <a:xfrm>
            <a:off x="2495006" y="365125"/>
            <a:ext cx="8438605" cy="58631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Bell MT" pitchFamily="18" charset="0"/>
                <a:cs typeface="Arial" charset="0"/>
              </a:rPr>
              <a:t>Al-</a:t>
            </a:r>
            <a:r>
              <a:rPr lang="en-US" sz="4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Bell MT" pitchFamily="18" charset="0"/>
                <a:cs typeface="Arial" charset="0"/>
              </a:rPr>
              <a:t>Najah</a:t>
            </a:r>
            <a:r>
              <a:rPr 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Bell MT" pitchFamily="18" charset="0"/>
                <a:cs typeface="Arial" charset="0"/>
              </a:rPr>
              <a:t> University</a:t>
            </a:r>
          </a:p>
          <a:p>
            <a:pPr algn="ctr" rtl="0">
              <a:defRPr/>
            </a:pP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latin typeface="Bell MT" pitchFamily="18" charset="0"/>
              <a:cs typeface="Arial" charset="0"/>
            </a:endParaRPr>
          </a:p>
          <a:p>
            <a:pPr lvl="0" algn="ctr" rtl="0">
              <a:defRPr/>
            </a:pPr>
            <a:r>
              <a:rPr lang="en-US" sz="2400" dirty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Computer Engineering Department</a:t>
            </a:r>
            <a:r>
              <a:rPr lang="en-US" sz="2400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</a:p>
          <a:p>
            <a:pPr lvl="0" algn="ctr" rtl="0">
              <a:defRPr/>
            </a:pPr>
            <a:endParaRPr lang="en-US" sz="2400" dirty="0" smtClean="0">
              <a:solidFill>
                <a:srgbClr val="00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0" algn="ctr" rtl="0">
              <a:defRPr/>
            </a:pPr>
            <a:r>
              <a:rPr lang="en-US" sz="6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Footlight MT Light" pitchFamily="18" charset="0"/>
                <a:ea typeface="Times New Roman" pitchFamily="18" charset="0"/>
                <a:cs typeface="Tahoma" pitchFamily="34" charset="0"/>
              </a:rPr>
              <a:t>Automated Fire Man</a:t>
            </a:r>
          </a:p>
          <a:p>
            <a:pPr lvl="0" algn="ctr" rtl="0">
              <a:defRPr/>
            </a:pPr>
            <a:endParaRPr lang="en-US" sz="3200" b="1" cap="all" dirty="0" smtClean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Footlight MT Light" pitchFamily="18" charset="0"/>
              <a:ea typeface="Times New Roman" pitchFamily="18" charset="0"/>
              <a:cs typeface="Tahoma" pitchFamily="34" charset="0"/>
            </a:endParaRPr>
          </a:p>
          <a:p>
            <a:pPr lvl="0" algn="l" rtl="0">
              <a:defRPr/>
            </a:pPr>
            <a:r>
              <a:rPr lang="en-US" sz="2400" dirty="0" smtClean="0">
                <a:latin typeface="Arial" charset="0"/>
                <a:cs typeface="Arial" charset="0"/>
              </a:rPr>
              <a:t>         Supervised by:</a:t>
            </a:r>
          </a:p>
          <a:p>
            <a:pPr lvl="0" algn="ctr" rtl="0" eaLnBrk="0" hangingPunct="0"/>
            <a:r>
              <a:rPr lang="es-E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Dr.Raed</a:t>
            </a:r>
            <a:r>
              <a:rPr lang="es-E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Al-</a:t>
            </a:r>
            <a:r>
              <a:rPr lang="es-E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Qadi</a:t>
            </a:r>
            <a:r>
              <a:rPr lang="es-E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&amp; </a:t>
            </a:r>
            <a:r>
              <a:rPr lang="es-E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Eng.Asma</a:t>
            </a:r>
            <a:r>
              <a:rPr lang="es-E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s-E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Afeefi</a:t>
            </a:r>
            <a:endParaRPr lang="es-ES" sz="3200" dirty="0" smtClean="0">
              <a:solidFill>
                <a:prstClr val="black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ctr" rtl="0" eaLnBrk="0" hangingPunct="0"/>
            <a:endParaRPr lang="es-ES" sz="900" dirty="0" smtClean="0">
              <a:solidFill>
                <a:prstClr val="black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l" rtl="0">
              <a:defRPr/>
            </a:pPr>
            <a:r>
              <a:rPr lang="en-US" sz="2400" dirty="0" smtClean="0">
                <a:latin typeface="Arial" charset="0"/>
                <a:cs typeface="Arial" charset="0"/>
              </a:rPr>
              <a:t>         Prepared by:</a:t>
            </a:r>
          </a:p>
          <a:p>
            <a:pPr lvl="0" algn="l" rtl="0">
              <a:defRPr/>
            </a:pPr>
            <a:endParaRPr lang="en-US" sz="2400" dirty="0" smtClean="0">
              <a:latin typeface="Arial" charset="0"/>
              <a:cs typeface="Arial" charset="0"/>
            </a:endParaRPr>
          </a:p>
          <a:p>
            <a:pPr lvl="0" algn="ctr" rtl="0"/>
            <a:r>
              <a:rPr lang="en-US" sz="3600" b="1" dirty="0" smtClean="0">
                <a:solidFill>
                  <a:schemeClr val="tx2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Enas Awwad</a:t>
            </a:r>
            <a:r>
              <a:rPr lang="en-US" sz="3600" b="1" dirty="0">
                <a:solidFill>
                  <a:schemeClr val="tx2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600" b="1" dirty="0" smtClean="0">
                <a:solidFill>
                  <a:schemeClr val="tx2"/>
                </a:solidFill>
                <a:latin typeface="Agency FB" pitchFamily="34" charset="0"/>
                <a:ea typeface="Arial Unicode MS" pitchFamily="34" charset="-128"/>
                <a:cs typeface="Arial Unicode MS" pitchFamily="34" charset="-128"/>
              </a:rPr>
              <a:t> &amp;  Ahmad Mansour</a:t>
            </a:r>
          </a:p>
          <a:p>
            <a:pPr lvl="0" algn="ctr" rtl="0"/>
            <a:endParaRPr lang="en-US" sz="1000" dirty="0">
              <a:solidFill>
                <a:prstClr val="black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rtl="0"/>
            <a:r>
              <a:rPr lang="en-US" dirty="0" smtClean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Apr 19,2016</a:t>
            </a:r>
            <a:endParaRPr lang="en-US" dirty="0">
              <a:solidFill>
                <a:prstClr val="black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969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66992" y="389915"/>
            <a:ext cx="505532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4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Motion Detection</a:t>
            </a:r>
            <a:endParaRPr lang="en-US" sz="54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8179129" y="4613084"/>
            <a:ext cx="1802297" cy="835350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Filtering</a:t>
            </a: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1884629" y="1661147"/>
            <a:ext cx="1579162" cy="519193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16" name="Oval 15"/>
          <p:cNvSpPr/>
          <p:nvPr/>
        </p:nvSpPr>
        <p:spPr>
          <a:xfrm>
            <a:off x="295423" y="1433081"/>
            <a:ext cx="1454459" cy="8764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endParaRPr lang="ar-J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9396863" y="2648115"/>
            <a:ext cx="2291263" cy="717863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Thresholding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24" name="Flowchart: Process 23"/>
          <p:cNvSpPr/>
          <p:nvPr/>
        </p:nvSpPr>
        <p:spPr>
          <a:xfrm>
            <a:off x="4295095" y="4587194"/>
            <a:ext cx="2464311" cy="892338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Contour Detection of object</a:t>
            </a:r>
            <a:endParaRPr lang="ar-JO" sz="2000" dirty="0">
              <a:solidFill>
                <a:schemeClr val="tx1"/>
              </a:solidFill>
            </a:endParaRPr>
          </a:p>
        </p:txBody>
      </p:sp>
      <p:sp>
        <p:nvSpPr>
          <p:cNvPr id="25" name="Flowchart: Process 24"/>
          <p:cNvSpPr/>
          <p:nvPr/>
        </p:nvSpPr>
        <p:spPr>
          <a:xfrm>
            <a:off x="843475" y="4793732"/>
            <a:ext cx="2063554" cy="685800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detection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ar-JO" sz="2000" b="1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81677" y="1424280"/>
            <a:ext cx="1725826" cy="8806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Video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</a:t>
            </a:r>
            <a:endParaRPr lang="ar-J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948518" y="1337360"/>
            <a:ext cx="2071255" cy="10383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Consecutive frame Subtraction</a:t>
            </a:r>
            <a:endParaRPr lang="ar-J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5222691" y="1611697"/>
            <a:ext cx="1652495" cy="519193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33" name="Bent Arrow 32"/>
          <p:cNvSpPr/>
          <p:nvPr/>
        </p:nvSpPr>
        <p:spPr>
          <a:xfrm rot="5400000">
            <a:off x="9433848" y="1383453"/>
            <a:ext cx="837170" cy="159377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57142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Bent Arrow 36"/>
          <p:cNvSpPr/>
          <p:nvPr/>
        </p:nvSpPr>
        <p:spPr>
          <a:xfrm rot="10800000">
            <a:off x="10058687" y="3504500"/>
            <a:ext cx="837170" cy="159377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57142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Right Arrow 37"/>
          <p:cNvSpPr/>
          <p:nvPr/>
        </p:nvSpPr>
        <p:spPr>
          <a:xfrm rot="10800000">
            <a:off x="6820943" y="4723031"/>
            <a:ext cx="1280925" cy="571824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39" name="Right Arrow 38"/>
          <p:cNvSpPr/>
          <p:nvPr/>
        </p:nvSpPr>
        <p:spPr>
          <a:xfrm rot="10800000">
            <a:off x="2907029" y="4822226"/>
            <a:ext cx="1280925" cy="571824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41" name="Right Arrow 40"/>
          <p:cNvSpPr/>
          <p:nvPr/>
        </p:nvSpPr>
        <p:spPr>
          <a:xfrm rot="16200000" flipV="1">
            <a:off x="485301" y="3904822"/>
            <a:ext cx="1074700" cy="561715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42" name="Oval 41"/>
          <p:cNvSpPr/>
          <p:nvPr/>
        </p:nvSpPr>
        <p:spPr>
          <a:xfrm>
            <a:off x="312234" y="2767033"/>
            <a:ext cx="1454459" cy="8812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 </a:t>
            </a:r>
            <a:endParaRPr lang="ar-J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97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6" grpId="0" animBg="1"/>
      <p:bldP spid="23" grpId="0" animBg="1"/>
      <p:bldP spid="24" grpId="0" animBg="1"/>
      <p:bldP spid="25" grpId="0" animBg="1"/>
      <p:bldP spid="27" grpId="0" animBg="1"/>
      <p:bldP spid="29" grpId="0" animBg="1"/>
      <p:bldP spid="32" grpId="0" animBg="1"/>
      <p:bldP spid="33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34639" y="559131"/>
            <a:ext cx="4088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Color Detection </a:t>
            </a:r>
            <a:endParaRPr lang="en-US" sz="54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659515" y="2063335"/>
            <a:ext cx="1579162" cy="519193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9" name="Oval 8"/>
          <p:cNvSpPr/>
          <p:nvPr/>
        </p:nvSpPr>
        <p:spPr>
          <a:xfrm>
            <a:off x="195669" y="1884721"/>
            <a:ext cx="1454459" cy="8764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endParaRPr lang="ar-J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7321774" y="4330782"/>
            <a:ext cx="2383929" cy="1250289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 Threshold of HSV Range for Fire 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3238677" y="4572484"/>
            <a:ext cx="2600158" cy="1008587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Display Result</a:t>
            </a:r>
            <a:endParaRPr lang="ar-JO" sz="20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90692" y="1891705"/>
            <a:ext cx="2378587" cy="96906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Video Input in RGB form</a:t>
            </a:r>
            <a:endParaRPr lang="ar-J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00592" y="1939177"/>
            <a:ext cx="2071255" cy="10383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RGB to HSV </a:t>
            </a:r>
            <a:endParaRPr lang="ar-J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5669279" y="2135113"/>
            <a:ext cx="1652495" cy="519193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16" name="Bent Arrow 15"/>
          <p:cNvSpPr/>
          <p:nvPr/>
        </p:nvSpPr>
        <p:spPr>
          <a:xfrm rot="7850061">
            <a:off x="9358453" y="2572319"/>
            <a:ext cx="1086296" cy="16295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57142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0800000">
            <a:off x="5740124" y="4727221"/>
            <a:ext cx="1560468" cy="571824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20" name="Right Arrow 19"/>
          <p:cNvSpPr/>
          <p:nvPr/>
        </p:nvSpPr>
        <p:spPr>
          <a:xfrm rot="10800000" flipV="1">
            <a:off x="1482732" y="4775845"/>
            <a:ext cx="1637945" cy="601863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21" name="Oval 20"/>
          <p:cNvSpPr/>
          <p:nvPr/>
        </p:nvSpPr>
        <p:spPr>
          <a:xfrm>
            <a:off x="28272" y="4572484"/>
            <a:ext cx="1454459" cy="8812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 </a:t>
            </a:r>
            <a:endParaRPr lang="ar-J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80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5423" y="142522"/>
            <a:ext cx="3467678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4400" dirty="0" smtClean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Detection of </a:t>
            </a:r>
            <a:r>
              <a:rPr lang="en-US" sz="4400" dirty="0" smtClean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fire</a:t>
            </a:r>
            <a:r>
              <a:rPr lang="en-US" sz="4400" dirty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 </a:t>
            </a:r>
            <a:endParaRPr lang="ar-JO" sz="4400" dirty="0">
              <a:ln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4" name="Right Arrow 3"/>
          <p:cNvSpPr/>
          <p:nvPr/>
        </p:nvSpPr>
        <p:spPr>
          <a:xfrm rot="12627476">
            <a:off x="2541126" y="5083132"/>
            <a:ext cx="1578698" cy="605489"/>
          </a:xfrm>
          <a:prstGeom prst="rightArrow">
            <a:avLst>
              <a:gd name="adj1" fmla="val 46176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5" name="Flowchart: Process 4"/>
          <p:cNvSpPr/>
          <p:nvPr/>
        </p:nvSpPr>
        <p:spPr>
          <a:xfrm>
            <a:off x="8895806" y="3824155"/>
            <a:ext cx="2647950" cy="685799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Color and edge algorithm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ight Arrow 5"/>
          <p:cNvSpPr/>
          <p:nvPr/>
        </p:nvSpPr>
        <p:spPr>
          <a:xfrm rot="19786314">
            <a:off x="1432911" y="2016772"/>
            <a:ext cx="1205408" cy="582033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7" name="Rectangle 6"/>
          <p:cNvSpPr/>
          <p:nvPr/>
        </p:nvSpPr>
        <p:spPr>
          <a:xfrm>
            <a:off x="11281853" y="2332107"/>
            <a:ext cx="955964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</a:rPr>
              <a:t>Yes</a:t>
            </a:r>
            <a:endParaRPr lang="en-US" sz="3200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</a:endParaRPr>
          </a:p>
        </p:txBody>
      </p:sp>
      <p:sp>
        <p:nvSpPr>
          <p:cNvPr id="8" name="Bent Arrow 7"/>
          <p:cNvSpPr/>
          <p:nvPr/>
        </p:nvSpPr>
        <p:spPr>
          <a:xfrm rot="5400000">
            <a:off x="8970745" y="-62814"/>
            <a:ext cx="589855" cy="2047900"/>
          </a:xfrm>
          <a:prstGeom prst="bentArrow">
            <a:avLst>
              <a:gd name="adj1" fmla="val 26791"/>
              <a:gd name="adj2" fmla="val 39328"/>
              <a:gd name="adj3" fmla="val 44901"/>
              <a:gd name="adj4" fmla="val 55099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5400000">
            <a:off x="10520800" y="3016972"/>
            <a:ext cx="905596" cy="83018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479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56528" y="2432804"/>
            <a:ext cx="763422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</a:rPr>
              <a:t>No</a:t>
            </a:r>
            <a:endParaRPr lang="en-US" sz="3200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</a:endParaRPr>
          </a:p>
        </p:txBody>
      </p:sp>
      <p:sp>
        <p:nvSpPr>
          <p:cNvPr id="12" name="Flowchart: Decision 11"/>
          <p:cNvSpPr/>
          <p:nvPr/>
        </p:nvSpPr>
        <p:spPr>
          <a:xfrm>
            <a:off x="8241722" y="2540211"/>
            <a:ext cx="2340740" cy="1047422"/>
          </a:xfrm>
          <a:prstGeom prst="flowChartDecisi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Check Flags of Algorithm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98772" y="2424452"/>
            <a:ext cx="1454459" cy="8764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endParaRPr lang="ar-J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Bent Arrow 13"/>
          <p:cNvSpPr/>
          <p:nvPr/>
        </p:nvSpPr>
        <p:spPr>
          <a:xfrm rot="10800000">
            <a:off x="6381022" y="5784974"/>
            <a:ext cx="2371091" cy="57137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479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20" name="Flowchart: Process 19"/>
          <p:cNvSpPr/>
          <p:nvPr/>
        </p:nvSpPr>
        <p:spPr>
          <a:xfrm>
            <a:off x="9247886" y="1274500"/>
            <a:ext cx="2291263" cy="717863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 Motion Algorithm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Flowchart: Process 20"/>
          <p:cNvSpPr/>
          <p:nvPr/>
        </p:nvSpPr>
        <p:spPr>
          <a:xfrm>
            <a:off x="3936061" y="5733021"/>
            <a:ext cx="2464311" cy="685800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Send 1 to Arduino 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416089" y="4205592"/>
            <a:ext cx="1354282" cy="103838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185470" y="1057600"/>
            <a:ext cx="2062680" cy="8803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Video Streaming</a:t>
            </a:r>
            <a:endParaRPr lang="ar-J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Bent Arrow 24"/>
          <p:cNvSpPr/>
          <p:nvPr/>
        </p:nvSpPr>
        <p:spPr>
          <a:xfrm rot="2488514">
            <a:off x="4501351" y="643705"/>
            <a:ext cx="769073" cy="1269901"/>
          </a:xfrm>
          <a:prstGeom prst="bentArrow">
            <a:avLst>
              <a:gd name="adj1" fmla="val 26791"/>
              <a:gd name="adj2" fmla="val 39328"/>
              <a:gd name="adj3" fmla="val 44901"/>
              <a:gd name="adj4" fmla="val 58079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371921" y="475324"/>
            <a:ext cx="2869801" cy="10383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 Frames from Raspberry camera 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solidFill>
            <a:schemeClr val="bg1"/>
          </a:solidFill>
        </p:spPr>
        <p:txBody>
          <a:bodyPr/>
          <a:lstStyle/>
          <a:p>
            <a:fld id="{A030FE12-92EB-4A29-9495-50F774B88A95}" type="slidenum">
              <a:rPr lang="en-US" smtClean="0"/>
              <a:t>22</a:t>
            </a:fld>
            <a:endParaRPr lang="en-US"/>
          </a:p>
        </p:txBody>
      </p:sp>
      <p:sp>
        <p:nvSpPr>
          <p:cNvPr id="28" name="Bent Arrow 27"/>
          <p:cNvSpPr/>
          <p:nvPr/>
        </p:nvSpPr>
        <p:spPr>
          <a:xfrm rot="16200000">
            <a:off x="6953131" y="1825732"/>
            <a:ext cx="1463403" cy="8641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479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29" name="Right Arrow 28"/>
          <p:cNvSpPr/>
          <p:nvPr/>
        </p:nvSpPr>
        <p:spPr>
          <a:xfrm rot="6227882">
            <a:off x="9668525" y="2253821"/>
            <a:ext cx="936023" cy="431444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30" name="Rectangle 29"/>
          <p:cNvSpPr/>
          <p:nvPr/>
        </p:nvSpPr>
        <p:spPr>
          <a:xfrm>
            <a:off x="9882568" y="6126434"/>
            <a:ext cx="955964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</a:rPr>
              <a:t>Yes</a:t>
            </a:r>
            <a:endParaRPr lang="en-US" sz="3200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84486" y="4315951"/>
            <a:ext cx="763422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</a:rPr>
              <a:t>No</a:t>
            </a:r>
            <a:endParaRPr lang="en-US" sz="3200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</a:endParaRPr>
          </a:p>
        </p:txBody>
      </p:sp>
      <p:sp>
        <p:nvSpPr>
          <p:cNvPr id="33" name="Flowchart: Decision 32"/>
          <p:cNvSpPr/>
          <p:nvPr/>
        </p:nvSpPr>
        <p:spPr>
          <a:xfrm rot="937288">
            <a:off x="8097563" y="5049918"/>
            <a:ext cx="2399798" cy="1208775"/>
          </a:xfrm>
          <a:prstGeom prst="flowChartDecisi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Check Flags of Algorithm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40" name="Right Arrow 39"/>
          <p:cNvSpPr/>
          <p:nvPr/>
        </p:nvSpPr>
        <p:spPr>
          <a:xfrm rot="6227882">
            <a:off x="9524806" y="4597073"/>
            <a:ext cx="785146" cy="719860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41" name="Bent Arrow 40"/>
          <p:cNvSpPr/>
          <p:nvPr/>
        </p:nvSpPr>
        <p:spPr>
          <a:xfrm rot="16200000">
            <a:off x="6678745" y="3967408"/>
            <a:ext cx="1798243" cy="103869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479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40" grpId="0" animBg="1"/>
      <p:bldP spid="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5423" y="142522"/>
            <a:ext cx="3467678" cy="14465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4400" dirty="0" smtClean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Arial" charset="0"/>
              </a:rPr>
              <a:t>Flow Chart OF System</a:t>
            </a:r>
            <a:endParaRPr lang="ar-JO" sz="4400" dirty="0">
              <a:ln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6" name="Right Arrow 5"/>
          <p:cNvSpPr/>
          <p:nvPr/>
        </p:nvSpPr>
        <p:spPr>
          <a:xfrm rot="19786314">
            <a:off x="1382166" y="2126759"/>
            <a:ext cx="907219" cy="410696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7" name="Rectangle 6"/>
          <p:cNvSpPr/>
          <p:nvPr/>
        </p:nvSpPr>
        <p:spPr>
          <a:xfrm>
            <a:off x="4259465" y="1004297"/>
            <a:ext cx="955964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</a:rPr>
              <a:t>Yes</a:t>
            </a:r>
            <a:endParaRPr lang="en-US" sz="3200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</a:endParaRPr>
          </a:p>
        </p:txBody>
      </p:sp>
      <p:sp>
        <p:nvSpPr>
          <p:cNvPr id="8" name="Bent Arrow 7"/>
          <p:cNvSpPr/>
          <p:nvPr/>
        </p:nvSpPr>
        <p:spPr>
          <a:xfrm flipH="1">
            <a:off x="8174279" y="1534325"/>
            <a:ext cx="868559" cy="2591083"/>
          </a:xfrm>
          <a:prstGeom prst="bentArrow">
            <a:avLst>
              <a:gd name="adj1" fmla="val 26791"/>
              <a:gd name="adj2" fmla="val 39328"/>
              <a:gd name="adj3" fmla="val 44901"/>
              <a:gd name="adj4" fmla="val 55099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57784" y="2082480"/>
            <a:ext cx="968452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</a:rPr>
              <a:t>No</a:t>
            </a:r>
            <a:endParaRPr lang="en-US" sz="3200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</a:endParaRPr>
          </a:p>
        </p:txBody>
      </p:sp>
      <p:sp>
        <p:nvSpPr>
          <p:cNvPr id="12" name="Flowchart: Decision 11"/>
          <p:cNvSpPr/>
          <p:nvPr/>
        </p:nvSpPr>
        <p:spPr>
          <a:xfrm>
            <a:off x="5276444" y="817173"/>
            <a:ext cx="2522528" cy="1047422"/>
          </a:xfrm>
          <a:prstGeom prst="flowChartDecisi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Check </a:t>
            </a:r>
            <a:r>
              <a:rPr lang="ar-JO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movement of car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98772" y="2424452"/>
            <a:ext cx="1454459" cy="8764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endParaRPr lang="ar-JO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Bent Arrow 13"/>
          <p:cNvSpPr/>
          <p:nvPr/>
        </p:nvSpPr>
        <p:spPr>
          <a:xfrm rot="10800000">
            <a:off x="3592286" y="5734593"/>
            <a:ext cx="6504076" cy="67171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479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20" name="Flowchart: Process 19"/>
          <p:cNvSpPr/>
          <p:nvPr/>
        </p:nvSpPr>
        <p:spPr>
          <a:xfrm>
            <a:off x="9535666" y="1702329"/>
            <a:ext cx="2291263" cy="717863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Move car ,turn on pump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38112" y="4478702"/>
            <a:ext cx="1354282" cy="103838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344711" y="2613500"/>
            <a:ext cx="1841350" cy="7807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Send to user to notify them 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8989423" y="6490196"/>
            <a:ext cx="2743200" cy="365125"/>
          </a:xfrm>
          <a:solidFill>
            <a:schemeClr val="bg1"/>
          </a:solidFill>
        </p:spPr>
        <p:txBody>
          <a:bodyPr/>
          <a:lstStyle/>
          <a:p>
            <a:fld id="{A030FE12-92EB-4A29-9495-50F774B88A95}" type="slidenum">
              <a:rPr lang="en-US" smtClean="0"/>
              <a:t>23</a:t>
            </a:fld>
            <a:endParaRPr lang="en-US"/>
          </a:p>
        </p:txBody>
      </p:sp>
      <p:sp>
        <p:nvSpPr>
          <p:cNvPr id="29" name="Right Arrow 28"/>
          <p:cNvSpPr/>
          <p:nvPr/>
        </p:nvSpPr>
        <p:spPr>
          <a:xfrm rot="5400000">
            <a:off x="8414798" y="3781457"/>
            <a:ext cx="3118462" cy="395932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30" name="Rectangle 29"/>
          <p:cNvSpPr/>
          <p:nvPr/>
        </p:nvSpPr>
        <p:spPr>
          <a:xfrm>
            <a:off x="7115365" y="462314"/>
            <a:ext cx="875423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</a:rPr>
              <a:t>Yes</a:t>
            </a:r>
            <a:endParaRPr lang="en-US" sz="3200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027073" y="3098787"/>
            <a:ext cx="763422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</a:rPr>
              <a:t>No</a:t>
            </a:r>
            <a:endParaRPr lang="en-US" sz="3200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</a:endParaRPr>
          </a:p>
        </p:txBody>
      </p:sp>
      <p:sp>
        <p:nvSpPr>
          <p:cNvPr id="31" name="Flowchart: Decision 30"/>
          <p:cNvSpPr/>
          <p:nvPr/>
        </p:nvSpPr>
        <p:spPr>
          <a:xfrm>
            <a:off x="2141553" y="1549887"/>
            <a:ext cx="2882899" cy="1047422"/>
          </a:xfrm>
          <a:prstGeom prst="flowChartDecisi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Values of Flags and Sensor</a:t>
            </a:r>
            <a:endParaRPr lang="ar-J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ight Arrow 33"/>
          <p:cNvSpPr/>
          <p:nvPr/>
        </p:nvSpPr>
        <p:spPr>
          <a:xfrm rot="20040531">
            <a:off x="4839947" y="1550141"/>
            <a:ext cx="936023" cy="431444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35" name="Right Arrow 34"/>
          <p:cNvSpPr/>
          <p:nvPr/>
        </p:nvSpPr>
        <p:spPr>
          <a:xfrm rot="5400000">
            <a:off x="6730408" y="1841611"/>
            <a:ext cx="981045" cy="530353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36" name="Right Arrow 35"/>
          <p:cNvSpPr/>
          <p:nvPr/>
        </p:nvSpPr>
        <p:spPr>
          <a:xfrm rot="5400000">
            <a:off x="2458852" y="2617593"/>
            <a:ext cx="865242" cy="395932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37" name="Flowchart: Process 36"/>
          <p:cNvSpPr/>
          <p:nvPr/>
        </p:nvSpPr>
        <p:spPr>
          <a:xfrm>
            <a:off x="6048548" y="4143575"/>
            <a:ext cx="2623083" cy="796900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Move car using website and video streaming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ight Arrow 37"/>
          <p:cNvSpPr/>
          <p:nvPr/>
        </p:nvSpPr>
        <p:spPr>
          <a:xfrm rot="5400000">
            <a:off x="7046743" y="3557559"/>
            <a:ext cx="766896" cy="436827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43" name="Right Arrow 42"/>
          <p:cNvSpPr/>
          <p:nvPr/>
        </p:nvSpPr>
        <p:spPr>
          <a:xfrm rot="16200000">
            <a:off x="2062801" y="3924999"/>
            <a:ext cx="3138199" cy="578378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45" name="Bent Arrow 44"/>
          <p:cNvSpPr/>
          <p:nvPr/>
        </p:nvSpPr>
        <p:spPr>
          <a:xfrm rot="5400000">
            <a:off x="8544647" y="365285"/>
            <a:ext cx="589855" cy="2047900"/>
          </a:xfrm>
          <a:prstGeom prst="bentArrow">
            <a:avLst>
              <a:gd name="adj1" fmla="val 26791"/>
              <a:gd name="adj2" fmla="val 39328"/>
              <a:gd name="adj3" fmla="val 44901"/>
              <a:gd name="adj4" fmla="val 55099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46" name="Right Arrow 45"/>
          <p:cNvSpPr/>
          <p:nvPr/>
        </p:nvSpPr>
        <p:spPr>
          <a:xfrm rot="5400000">
            <a:off x="6894427" y="5210178"/>
            <a:ext cx="981045" cy="530353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  <p:sp>
        <p:nvSpPr>
          <p:cNvPr id="47" name="Right Arrow 46"/>
          <p:cNvSpPr/>
          <p:nvPr/>
        </p:nvSpPr>
        <p:spPr>
          <a:xfrm rot="8007045">
            <a:off x="1213730" y="3906620"/>
            <a:ext cx="1022830" cy="556838"/>
          </a:xfrm>
          <a:prstGeom prst="rightArrow">
            <a:avLst>
              <a:gd name="adj1" fmla="val 37023"/>
              <a:gd name="adj2" fmla="val 838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63196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2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3" grpId="0" animBg="1"/>
      <p:bldP spid="45" grpId="0" animBg="1"/>
      <p:bldP spid="46" grpId="0" animBg="1"/>
      <p:bldP spid="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en-US" sz="80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Conclusion</a:t>
            </a:r>
            <a:endParaRPr lang="ar-JO" sz="80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55" y="1752601"/>
            <a:ext cx="9434945" cy="4602163"/>
          </a:xfrm>
        </p:spPr>
        <p:txBody>
          <a:bodyPr>
            <a:normAutofit/>
          </a:bodyPr>
          <a:lstStyle/>
          <a:p>
            <a:r>
              <a:rPr lang="en-US" dirty="0"/>
              <a:t>In Automatic fireman  Raspberry pi helped a lot in fire deduction and image </a:t>
            </a:r>
            <a:r>
              <a:rPr lang="en-US" dirty="0" smtClean="0"/>
              <a:t>processing</a:t>
            </a:r>
          </a:p>
          <a:p>
            <a:r>
              <a:rPr lang="en-US" dirty="0" smtClean="0"/>
              <a:t>Wi-Fi </a:t>
            </a:r>
            <a:r>
              <a:rPr lang="en-US" dirty="0"/>
              <a:t>component facilitate doing stuff remotely and locating the damage location, </a:t>
            </a:r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lame </a:t>
            </a:r>
            <a:r>
              <a:rPr lang="en-US" dirty="0"/>
              <a:t>and smoke sensors facilitate finding fire, the combination of all those components beside the software technologies and algorithms emerge Automatic  </a:t>
            </a:r>
            <a:r>
              <a:rPr lang="en-US" dirty="0" smtClean="0"/>
              <a:t>fireman</a:t>
            </a:r>
            <a:endParaRPr lang="en-US" dirty="0"/>
          </a:p>
          <a:p>
            <a:pPr marL="0" indent="0" algn="l" rtl="0">
              <a:buNone/>
            </a:pP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7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Future work</a:t>
            </a:r>
            <a:endParaRPr lang="ar-JO" sz="66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46515" y="1814512"/>
            <a:ext cx="7772400" cy="47244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Add </a:t>
            </a:r>
            <a:r>
              <a:rPr lang="en-US" dirty="0"/>
              <a:t>more features to make it more reliable and secure.</a:t>
            </a:r>
          </a:p>
          <a:p>
            <a:pPr lvl="0"/>
            <a:r>
              <a:rPr lang="en-US" dirty="0"/>
              <a:t>Add more algorithm to get more accurate result of detect fire using image processing </a:t>
            </a:r>
          </a:p>
          <a:p>
            <a:pPr rt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6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8868" y="404948"/>
            <a:ext cx="9144000" cy="640080"/>
          </a:xfrm>
        </p:spPr>
        <p:txBody>
          <a:bodyPr>
            <a:normAutofit fontScale="90000"/>
          </a:bodyPr>
          <a:lstStyle/>
          <a:p>
            <a:r>
              <a:rPr lang="en-US" sz="8000" dirty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Outline</a:t>
            </a:r>
            <a:endParaRPr lang="en-US" sz="80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919" y="1538107"/>
            <a:ext cx="10742023" cy="4719002"/>
          </a:xfrm>
        </p:spPr>
        <p:txBody>
          <a:bodyPr>
            <a:normAutofit fontScale="55000" lnSpcReduction="20000"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What is Automate Fireman</a:t>
            </a:r>
            <a:r>
              <a:rPr lang="en-US" sz="450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??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 </a:t>
            </a:r>
            <a:r>
              <a:rPr lang="en-US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Software Part  </a:t>
            </a:r>
            <a:endParaRPr lang="en-US" sz="4500" dirty="0" smtClean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dirty="0">
                <a:ln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Image processing using raspberry  </a:t>
            </a:r>
            <a:endParaRPr lang="en-US" sz="4500" dirty="0" smtClean="0">
              <a:ln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Flow Chart OF System</a:t>
            </a:r>
            <a:endParaRPr lang="ar-JO" sz="450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Future work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450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Demo</a:t>
            </a:r>
            <a:endParaRPr lang="en-US" sz="450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JO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cs typeface="Arial" charset="0"/>
            </a:endParaRPr>
          </a:p>
          <a:p>
            <a:endParaRPr lang="en-US" dirty="0">
              <a:latin typeface="Segoe" pitchFamily="34" charset="0"/>
            </a:endParaRP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37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375557" y="24835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Objective</a:t>
            </a:r>
            <a:endParaRPr lang="ar-JO" sz="800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763485" y="2168435"/>
            <a:ext cx="8229600" cy="1600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AutoShape 4" descr="data:image/jpg;base64,/9j/4AAQSkZJRgABAQAAAQABAAD/2wBDAAkGBwgHBgkIBwgKCgkLDRYPDQwMDRsUFRAWIB0iIiAdHx8kKDQsJCYxJx8fLT0tMTU3Ojo6Iys/RD84QzQ5Ojf/2wBDAQoKCg0MDRoPDxo3JR8lNzc3Nzc3Nzc3Nzc3Nzc3Nzc3Nzc3Nzc3Nzc3Nzc3Nzc3Nzc3Nzc3Nzc3Nzc3Nzc3Nzf/wAARCADFAI0DASIAAhEBAxEB/8QAGwAAAQUBAQAAAAAAAAAAAAAAAgEDBAUGAAf/xAA3EAABBAEDAgUCBAQGAwEAAAABAAIDEQQSITEFQQYiUWFxE4EUkaGxIzLB0QczQlLh8RVDYvD/xAAZAQADAQEBAAAAAAAAAAAAAAAAAQIDBAX/xAAfEQEBAAIDAQEBAQEAAAAAAAAAAQIRAyExEkETBDL/2gAMAwEAAhEDEQA/AMhfm2R0EgalIpQLBDblDuN+UvuheaaEDRXUG7nZNTTNiYNO5KjyzkvIO4CjSyF8gJ4TkCwZNQDnEUeKTL8hxeaO1KP/AC99ynCwNb9k9A2+VxNoo5DfO37ponzd6Sh2ysJRmIrf9UscxJCjB18Bdqc1LR7WDXako42VdFMQ6wd/dT45A/fg9wloOughdZKM7oSgtOaKJPK42Tsu44SNJF90jPF44Sg7JrvfdECbUiukfpBJOyhz5gPl2CPJJcCLoUq/8OTbgqkI46S9+yOBv1L7qKQ5oqzVp2GV8Vlo5TB2QFrhfCV0lgjigmnOc8Duka0gEA9t0w5z7ooozfPCZ32R7gX2VElU0C2nlMvscpCTyEJJrcpG4FORzFvcpkADhJYQa1hlbKy7GocoiDXIVbjyGOS7oKy5CVmiJfuEJ1WibsEhAvlIH6SFu4TlG+AkPI2WZq3L1hxLaDR+qiOke4Bgoep9FPzD5tIFkKDDivmkAO3cgeiuWQaBDE97hQLm3XypH0/KSWkEbK46f02R8kePENJDbLiPX/tB1PD+gXYkR1AP0B3r6/sVP9JvR/PW1E15c4gD7Kxx4y2AlzC5z+K7qfjdFGNlthyQW0ac7lbHp3QntihEmLE54rTIX9vcKOTmxxVjha84kxpG26RtBx2CFoGwBB9l6J1Hw4ZjJpHm3dxVFUEPQMvFzBrx3Fu+9f1Tw/0YZT0XjsrPGLSKLSCU05oF3+a0XUunfSlcyqFevHoqSaIxuLX/APa0xzmSbjpDcK2Cbop9w3OybO3ZaJIFawSCWEeo2KqlKwn0+uxSoS7o0hdyjLd0Wn1UhN0puUEAkdgn0EuzHGr2WUNS5J0nUCdSv/CfT/xUb3uG7nUfhUc7B35I2Wz8BD+EQa57hTz2zDppxTeTR4vQ2MyosmIaT3Vf4g8NEZByoQfpBwcfYXutriaQ0BTAxrgdhvz7rz5nlLvbosjMR9Bj6jjR/idOvSP4jRz6FScHpE+CDE9+qP2taKGJjG6WNDR2ATj6Hol3eqOtqp8TCw2D6b9lAnx2OJO9Xv2VzkUQQoMoFFC2O63iRkusACiWn3//AFrF9QgL2F4G45Xp3UsVkzC07UNivPursOPI4NG7TRHquv8AzZ76YcmP6zr2UBumXNCkSHUSaopg8/C74wARyjiOlzd0B5RM/mCKWlo0agD7Lq90UQqMA80k0n0UEn1uVzxbeEqUnYLEWqTKaQ9noHUVt/BbCzHFDv3WR6k0Bljm7Ksul5WacOKLAcQ8kh1C0uafWDbiuq9ZxXUwdtu6mMlIPK82x+t9bxIR+I+kXDt6/Kt+l+KWTUzJb9NxNUVw3iyk6dEyl9bf6hAsfukfM293fqqeXNa3HMpB8u/ysj1HxPmTyGPEYAPUmksMMsvDuUjbZWbFF/M9ov1PKiN6jiSP0fWDXH12tecaOoZkgfNJL9IuvU00PzJV5g4kI/yc9/1O7JlreKT9KXK/jRdRcWDVZIWI8RBrXF43vdXz5pY9WNKLZWxVJ1WEyXqB4pVwTWSc5uMnNRaTffsor+dk/Ox0TnMfsL7qI4mwvRjlcdkTDuChYC9w91xtryDexTG11GQ5gdXPKNNY5uMH13+E8LrivsoSlOC52wR16hKW3sFgKr81pdGPnZSfDP19czMcEv02ADSTKZbPKN+FbeB4R/5J5cAAGUUcmWuOtuL/AKiw6j050fhx2WySeTLOk6YWtLW3txVkWRe9qJ4d6Tl5zY3ZMBA1f5jG7Dbv2W2wenNiBDX00m/KSP0U/wAsDSdRJ+Vw/wBr86065hfr1XvwtXT9JJJ06SszB0OObMDHu0gnzfC2c0gjwnOI352VJivaZw6vi0scrPCywtSuldLx8V8jupQY72u8sYJDmtZxVfqsg7w1Jj9RnyJ5ccRvdcceMSAR2po4/blehY8jHN0PaHD3RDHxW04Qts+yucmUiv5d7qh6T0qQYrDM8kVs1zQaHpajdXwmtYZNI24WmyZWMbQpoCz/AFScSRub2HHuolv1tfzbO3nXWsewXULvhUT2gGitT1oVYb23KzMn8xPuvV47vF5/JNZOY0tAoJJG29vqeU8wW26pMvcS6x2VyoXGBETCARRGylGLjb9U3083A2x8qWs7UlI3XVtZR37JOyyFBo1N0lTvC7jBmPB2JvlRB6J3Cf8ASymPHF7qc5vGxrw5azj0PGlJjBGyKRxDS5x4ULClDmNLTyN0/mzNgxzI8HSCLPovO13p6k0TMe52KGWQDuVUty4Ycj6ZLg0curYKf1XqmKcZjgQ2x23tZ9/VsUwPGPIHSkEbFa48dpWxsIm+Vrm1R/VPF1N9FSeGM182CWzXTHFrXHuFbzHUG0ePRKyzpWOU/VfluJJOry+ioeozkNOwHuFb58gaLHAWW6jMXOO604sd0uTPpUdReHgkmgL3Wfkc36gIG1q16mSWUCqd3Oy9LCajy87unpZmlpbGOfQcIMaJ0smmvlNO2BKWCd0Tw5po2r0jbSwsDGAD0Tu9KHhZTJ2No0e4PZTYxqBKwy6TThAINcBJSUn2ShQKSt/ZJSLSbSEHv3QGo6DkiSEA8t2V7qaWFrt7HcbLD9KyTjzNu9J2K1bs0Mga4Me911TBZXHy4ayd/FyfUQur9Jgynx6NUbX7ODePyUJvRYsd4a6jtttSff1iZ0pLMJxjby5xo/kmJ83Nc/VLjNa2tqdunjM5NOj433YucDTEwNAAaOAAp7322x+izOJlZcsh+lGNI5JKvMdz2wuL+fbss8poWaiB1Q+Q0dys1kMsuJV11SY3z+aoZ5A4E9jwujhjDOqPqbiDoH3Kq6sn2U7qRcZduFAdqb8rvx8cWXpt+59kPAXE7lceFaTuPM6GQOC0WJkNli1MPyPRZiz6p+KZ0Y8riL5U3HYjVu90mrhKUnBXPCogTRKUlDz8JHOoXdJ6BS4AEk7D7UtN0+VzGRU7Uxzbaf3C8+6jmGW44z5BtY7rW+A5zn4cmFkPOqN4ML7/AJTV0o5ePeO2vFn81adRgMziYZREXcmqTcfTMnVRl1j87VtmSfgabmN01tqI2KXHy4pIQ9poX8Lj3lOndM9zqmIo34zdDRW17JyN8gYdZ7KPJ1CH62+66Uz5MejFic9zuK2r7pTG30W9dqLqk+vIMbe3Kr/w8+U8RwxuPv6fK1eL4dix3HI6k8ySH/1M2A+Sq3r2fGI3RxNbFjt/2jk+gXXhNdRzZ8k/Gaz4IsXUZHMkkb2buAf6rPTOLnE1yVLy8kzSEj+UGgFEPewV2YzUc+V7Mlp5PHyuKNwBQ/A2VEE+WktBd8pAUBtDwgBS0apITQr9VzQnWqfqedquKM7DYkd1NzZ/owk35js0Kgfu49yrxx32CtFgfstd4OjyMHNillYRBOdDh6bGj82oHhro7smZmRO0CP8A0g9/dbU4lAAWGjge/Yjslnlvo42+G3FzcMRThsrCKIeP7piTwz0qzpjfGDvTXEBRunT/AFoWU0yO4Og04H3U+aZuKAJskx3tTwCL+yy+ZfVTKzxFb0Do+OdYjF+rnJ5roYo3NxY20NvL/Uo35ON9MyGngNJLgzags7l9byMprmQfwY+xA835ouMO5W+031rNiiDhPI10pvTE3gfP/K8z651J2XMWNPkB4Cl+Iepa5XY0Ljydbr5VCRutuPDXaQCvRJ9kVVaE8rYBPNITsETh3QEWhJDxum3bcI7QkboNta24QO44R3sm73IXPAqOqEmdg7VYUCNrXZDQ/guAPxandaOmWMiwSCq03fytcfCevY2ExjWtiYGgNobbAKVINMjQG/2Ubwfnt6n0iN5IMjQIpAOxH9+VbtxDk5MMTdrcL9gsLO1RN6L0/wCj9OfQDJKd/wD4YB+5O6sIscNyZy9mslwDb3IFWa+6dlmZEwiItAYKLjw0BRMLMD8D8XTv42pzR3dvQ/OlUnQ2q+u5eiLJx3uJIaO/+40P6rF9XzfwPT5X8PdbWj3V71p4dKWtdqe6tZv/AFdh9rP5rz/xPmfXzfoMdccW33RjjuhSucXEucbJ5JQE9k3M7zUOyUOvYnddA2LsgPsiI3SUgEJQEeiJwSEWEESqQuAtFWy7SDygNgSAT3+EDxRtOhoO4CGTflYEz/WXXMxt8BQASBsrvLwHTzfUDmgcUeVWZEAgkLNQcfZa402v/wANTOzMyZA4iDQGkerr2/IWvU8A7ukaPPpOn77Lzz/D+EM6VrDfM+Z39B/dehxBzGDsSKWV/wClRXeI55XRtwIPLHK0mR91fqL7BV2d1YuhixMS2QxRhmrguAH6BWPW2SPwZBC23bE/AWWidqPqOyVpCyZfoYssx4jaXc+i81kkdLM955c6yV6J4ibo8PZThd6e3yF5ztVq+MVHdesouyV58y7utSLGbCUmtlzdrXUgwnukBoIq3KQDZBBq6SkgbJRQSakBtK5QSbV7hcuWEJWZ0zmABmxPdU7jqeLXLlpid8eoeAWBvR4Hc6nO+3mK3QbqZ6WuXLP9VEeRu9eoWUzcdkWU1zAAJCTpA4XLlNCv8XSOj6DIGnZ5a0/BP/C85PdcuWnF4VC5vHukIC5ctSEAh5K5cgEO9+yQhcuQcJVFIBdrlyA//9k="/>
          <p:cNvSpPr>
            <a:spLocks noChangeAspect="1" noChangeArrowheads="1"/>
          </p:cNvSpPr>
          <p:nvPr/>
        </p:nvSpPr>
        <p:spPr bwMode="auto">
          <a:xfrm>
            <a:off x="10229623" y="195171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ar-JO"/>
          </a:p>
        </p:txBody>
      </p:sp>
      <p:sp>
        <p:nvSpPr>
          <p:cNvPr id="5" name="AutoShape 6" descr="data:image/jpg;base64,/9j/4AAQSkZJRgABAQAAAQABAAD/2wBDAAkGBwgHBgkIBwgKCgkLDRYPDQwMDRsUFRAWIB0iIiAdHx8kKDQsJCYxJx8fLT0tMTU3Ojo6Iys/RD84QzQ5Ojf/2wBDAQoKCg0MDRoPDxo3JR8lNzc3Nzc3Nzc3Nzc3Nzc3Nzc3Nzc3Nzc3Nzc3Nzc3Nzc3Nzc3Nzc3Nzc3Nzc3Nzc3Nzf/wAARCADFAI0DASIAAhEBAxEB/8QAGwAAAQUBAQAAAAAAAAAAAAAAAgEDBAUGAAf/xAA3EAABBAEDAgUCBAQGAwEAAAABAAIDEQQSITEFQQYiUWFxE4EUkaGxIzLB0QczQlLh8RVDYvD/xAAZAQADAQEBAAAAAAAAAAAAAAAAAQIDBAX/xAAfEQEBAAIDAQEBAQEAAAAAAAAAAQIRAyExEkETBDL/2gAMAwEAAhEDEQA/AMhfm2R0EgalIpQLBDblDuN+UvuheaaEDRXUG7nZNTTNiYNO5KjyzkvIO4CjSyF8gJ4TkCwZNQDnEUeKTL8hxeaO1KP/AC99ynCwNb9k9A2+VxNoo5DfO37ponzd6Sh2ysJRmIrf9UscxJCjB18Bdqc1LR7WDXako42VdFMQ6wd/dT45A/fg9wloOughdZKM7oSgtOaKJPK42Tsu44SNJF90jPF44Sg7JrvfdECbUiukfpBJOyhz5gPl2CPJJcCLoUq/8OTbgqkI46S9+yOBv1L7qKQ5oqzVp2GV8Vlo5TB2QFrhfCV0lgjigmnOc8Duka0gEA9t0w5z7ooozfPCZ32R7gX2VElU0C2nlMvscpCTyEJJrcpG4FORzFvcpkADhJYQa1hlbKy7GocoiDXIVbjyGOS7oKy5CVmiJfuEJ1WibsEhAvlIH6SFu4TlG+AkPI2WZq3L1hxLaDR+qiOke4Bgoep9FPzD5tIFkKDDivmkAO3cgeiuWQaBDE97hQLm3XypH0/KSWkEbK46f02R8kePENJDbLiPX/tB1PD+gXYkR1AP0B3r6/sVP9JvR/PW1E15c4gD7Kxx4y2AlzC5z+K7qfjdFGNlthyQW0ac7lbHp3QntihEmLE54rTIX9vcKOTmxxVjha84kxpG26RtBx2CFoGwBB9l6J1Hw4ZjJpHm3dxVFUEPQMvFzBrx3Fu+9f1Tw/0YZT0XjsrPGLSKLSCU05oF3+a0XUunfSlcyqFevHoqSaIxuLX/APa0xzmSbjpDcK2Cbop9w3OybO3ZaJIFawSCWEeo2KqlKwn0+uxSoS7o0hdyjLd0Wn1UhN0puUEAkdgn0EuzHGr2WUNS5J0nUCdSv/CfT/xUb3uG7nUfhUc7B35I2Wz8BD+EQa57hTz2zDppxTeTR4vQ2MyosmIaT3Vf4g8NEZByoQfpBwcfYXutriaQ0BTAxrgdhvz7rz5nlLvbosjMR9Bj6jjR/idOvSP4jRz6FScHpE+CDE9+qP2taKGJjG6WNDR2ATj6Hol3eqOtqp8TCw2D6b9lAnx2OJO9Xv2VzkUQQoMoFFC2O63iRkusACiWn3//AFrF9QgL2F4G45Xp3UsVkzC07UNivPursOPI4NG7TRHquv8AzZ76YcmP6zr2UBumXNCkSHUSaopg8/C74wARyjiOlzd0B5RM/mCKWlo0agD7Lq90UQqMA80k0n0UEn1uVzxbeEqUnYLEWqTKaQ9noHUVt/BbCzHFDv3WR6k0Bljm7Ksul5WacOKLAcQ8kh1C0uafWDbiuq9ZxXUwdtu6mMlIPK82x+t9bxIR+I+kXDt6/Kt+l+KWTUzJb9NxNUVw3iyk6dEyl9bf6hAsfukfM293fqqeXNa3HMpB8u/ysj1HxPmTyGPEYAPUmksMMsvDuUjbZWbFF/M9ov1PKiN6jiSP0fWDXH12tecaOoZkgfNJL9IuvU00PzJV5g4kI/yc9/1O7JlreKT9KXK/jRdRcWDVZIWI8RBrXF43vdXz5pY9WNKLZWxVJ1WEyXqB4pVwTWSc5uMnNRaTffsor+dk/Ox0TnMfsL7qI4mwvRjlcdkTDuChYC9w91xtryDexTG11GQ5gdXPKNNY5uMH13+E8LrivsoSlOC52wR16hKW3sFgKr81pdGPnZSfDP19czMcEv02ADSTKZbPKN+FbeB4R/5J5cAAGUUcmWuOtuL/AKiw6j050fhx2WySeTLOk6YWtLW3txVkWRe9qJ4d6Tl5zY3ZMBA1f5jG7Dbv2W2wenNiBDX00m/KSP0U/wAsDSdRJ+Vw/wBr86065hfr1XvwtXT9JJJ06SszB0OObMDHu0gnzfC2c0gjwnOI352VJivaZw6vi0scrPCywtSuldLx8V8jupQY72u8sYJDmtZxVfqsg7w1Jj9RnyJ5ccRvdcceMSAR2po4/blehY8jHN0PaHD3RDHxW04Qts+yucmUiv5d7qh6T0qQYrDM8kVs1zQaHpajdXwmtYZNI24WmyZWMbQpoCz/AFScSRub2HHuolv1tfzbO3nXWsewXULvhUT2gGitT1oVYb23KzMn8xPuvV47vF5/JNZOY0tAoJJG29vqeU8wW26pMvcS6x2VyoXGBETCARRGylGLjb9U3083A2x8qWs7UlI3XVtZR37JOyyFBo1N0lTvC7jBmPB2JvlRB6J3Cf8ASymPHF7qc5vGxrw5azj0PGlJjBGyKRxDS5x4ULClDmNLTyN0/mzNgxzI8HSCLPovO13p6k0TMe52KGWQDuVUty4Ycj6ZLg0curYKf1XqmKcZjgQ2x23tZ9/VsUwPGPIHSkEbFa48dpWxsIm+Vrm1R/VPF1N9FSeGM182CWzXTHFrXHuFbzHUG0ePRKyzpWOU/VfluJJOry+ioeozkNOwHuFb58gaLHAWW6jMXOO604sd0uTPpUdReHgkmgL3Wfkc36gIG1q16mSWUCqd3Oy9LCajy87unpZmlpbGOfQcIMaJ0smmvlNO2BKWCd0Tw5po2r0jbSwsDGAD0Tu9KHhZTJ2No0e4PZTYxqBKwy6TThAINcBJSUn2ShQKSt/ZJSLSbSEHv3QGo6DkiSEA8t2V7qaWFrt7HcbLD9KyTjzNu9J2K1bs0Mga4Me911TBZXHy4ayd/FyfUQur9Jgynx6NUbX7ODePyUJvRYsd4a6jtttSff1iZ0pLMJxjby5xo/kmJ83Nc/VLjNa2tqdunjM5NOj433YucDTEwNAAaOAAp7322x+izOJlZcsh+lGNI5JKvMdz2wuL+fbss8poWaiB1Q+Q0dys1kMsuJV11SY3z+aoZ5A4E9jwujhjDOqPqbiDoH3Kq6sn2U7qRcZduFAdqb8rvx8cWXpt+59kPAXE7lceFaTuPM6GQOC0WJkNli1MPyPRZiz6p+KZ0Y8riL5U3HYjVu90mrhKUnBXPCogTRKUlDz8JHOoXdJ6BS4AEk7D7UtN0+VzGRU7Uxzbaf3C8+6jmGW44z5BtY7rW+A5zn4cmFkPOqN4ML7/AJTV0o5ePeO2vFn81adRgMziYZREXcmqTcfTMnVRl1j87VtmSfgabmN01tqI2KXHy4pIQ9poX8Lj3lOndM9zqmIo34zdDRW17JyN8gYdZ7KPJ1CH62+66Uz5MejFic9zuK2r7pTG30W9dqLqk+vIMbe3Kr/w8+U8RwxuPv6fK1eL4dix3HI6k8ySH/1M2A+Sq3r2fGI3RxNbFjt/2jk+gXXhNdRzZ8k/Gaz4IsXUZHMkkb2buAf6rPTOLnE1yVLy8kzSEj+UGgFEPewV2YzUc+V7Mlp5PHyuKNwBQ/A2VEE+WktBd8pAUBtDwgBS0apITQr9VzQnWqfqedquKM7DYkd1NzZ/owk35js0Kgfu49yrxx32CtFgfstd4OjyMHNillYRBOdDh6bGj82oHhro7smZmRO0CP8A0g9/dbU4lAAWGjge/Yjslnlvo42+G3FzcMRThsrCKIeP7piTwz0qzpjfGDvTXEBRunT/AFoWU0yO4Og04H3U+aZuKAJskx3tTwCL+yy+ZfVTKzxFb0Do+OdYjF+rnJ5roYo3NxY20NvL/Uo35ON9MyGngNJLgzags7l9byMprmQfwY+xA835ouMO5W+031rNiiDhPI10pvTE3gfP/K8z651J2XMWNPkB4Cl+Iepa5XY0Ljydbr5VCRutuPDXaQCvRJ9kVVaE8rYBPNITsETh3QEWhJDxum3bcI7QkboNta24QO44R3sm73IXPAqOqEmdg7VYUCNrXZDQ/guAPxandaOmWMiwSCq03fytcfCevY2ExjWtiYGgNobbAKVINMjQG/2Ubwfnt6n0iN5IMjQIpAOxH9+VbtxDk5MMTdrcL9gsLO1RN6L0/wCj9OfQDJKd/wD4YB+5O6sIscNyZy9mslwDb3IFWa+6dlmZEwiItAYKLjw0BRMLMD8D8XTv42pzR3dvQ/OlUnQ2q+u5eiLJx3uJIaO/+40P6rF9XzfwPT5X8PdbWj3V71p4dKWtdqe6tZv/AFdh9rP5rz/xPmfXzfoMdccW33RjjuhSucXEucbJ5JQE9k3M7zUOyUOvYnddA2LsgPsiI3SUgEJQEeiJwSEWEESqQuAtFWy7SDygNgSAT3+EDxRtOhoO4CGTflYEz/WXXMxt8BQASBsrvLwHTzfUDmgcUeVWZEAgkLNQcfZa402v/wANTOzMyZA4iDQGkerr2/IWvU8A7ukaPPpOn77Lzz/D+EM6VrDfM+Z39B/dehxBzGDsSKWV/wClRXeI55XRtwIPLHK0mR91fqL7BV2d1YuhixMS2QxRhmrguAH6BWPW2SPwZBC23bE/AWWidqPqOyVpCyZfoYssx4jaXc+i81kkdLM955c6yV6J4ibo8PZThd6e3yF5ztVq+MVHdesouyV58y7utSLGbCUmtlzdrXUgwnukBoIq3KQDZBBq6SkgbJRQSakBtK5QSbV7hcuWEJWZ0zmABmxPdU7jqeLXLlpid8eoeAWBvR4Hc6nO+3mK3QbqZ6WuXLP9VEeRu9eoWUzcdkWU1zAAJCTpA4XLlNCv8XSOj6DIGnZ5a0/BP/C85PdcuWnF4VC5vHukIC5ctSEAh5K5cgEO9+yQhcuQcJVFIBdrlyA//9k="/>
          <p:cNvSpPr>
            <a:spLocks noChangeAspect="1" noChangeArrowheads="1"/>
          </p:cNvSpPr>
          <p:nvPr/>
        </p:nvSpPr>
        <p:spPr bwMode="auto">
          <a:xfrm>
            <a:off x="10229623" y="195171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10" y="4136052"/>
            <a:ext cx="2715490" cy="23627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41324" y="2133452"/>
            <a:ext cx="3034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William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Butler Yeats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loud 11"/>
          <p:cNvSpPr/>
          <p:nvPr/>
        </p:nvSpPr>
        <p:spPr>
          <a:xfrm>
            <a:off x="457201" y="1585198"/>
            <a:ext cx="6941127" cy="1670501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Education is not the filling of a pail, but the lighting of a fire. 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963884" y="3492370"/>
            <a:ext cx="5748648" cy="30064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Automate Fireman was Build to reduce the damage of the fire ,our goal was in this project employed modern technology to protect person life from damage in different way  </a:t>
            </a:r>
          </a:p>
        </p:txBody>
      </p:sp>
    </p:spTree>
    <p:extLst>
      <p:ext uri="{BB962C8B-B14F-4D97-AF65-F5344CB8AC3E}">
        <p14:creationId xmlns:p14="http://schemas.microsoft.com/office/powerpoint/2010/main" val="199695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6254"/>
            <a:ext cx="9144000" cy="1066801"/>
          </a:xfrm>
        </p:spPr>
        <p:txBody>
          <a:bodyPr>
            <a:normAutofit/>
          </a:bodyPr>
          <a:lstStyle/>
          <a:p>
            <a:r>
              <a:rPr lang="en-US" sz="4800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What is Automate </a:t>
            </a:r>
            <a:r>
              <a:rPr lang="en-US" sz="48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Fireman??</a:t>
            </a:r>
            <a:endParaRPr lang="en-US" sz="480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8655" y="1233055"/>
            <a:ext cx="10349345" cy="5306289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Automated Fire Man facilitating the traditional ways of fight fire. It composed of a  Flame  sensor, Raspberry Pi camera to detect smoke using grayscale , Motion and Color detection by using image processing  to switch the pump on to destroy fire.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Automate Fire Man 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stream video 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from the Raspberry Pi using MJPG-Streamer in case an object was on  the road to give user ability to see everything and control the car and the pump 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remotely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Wi-Fi component used.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Also GPS component used to 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send the  location  of the fire  to both fire station and owner of the home  via SMS Message and a loud noise issued if there are people around 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protect their life.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21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91887"/>
            <a:ext cx="9144000" cy="796834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Constraints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55370" y="1711234"/>
            <a:ext cx="8512629" cy="3546566"/>
          </a:xfrm>
        </p:spPr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Constraints: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 Processing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WIFI Configurations 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Hardware Components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37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4067843" y="2421399"/>
            <a:ext cx="3721034" cy="103125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300" dirty="0" smtClean="0">
                <a:solidFill>
                  <a:schemeClr val="tx1"/>
                </a:solidFill>
                <a:latin typeface="Segoe" pitchFamily="34" charset="0"/>
              </a:rPr>
              <a:t>Component Used</a:t>
            </a:r>
          </a:p>
        </p:txBody>
      </p:sp>
      <p:sp>
        <p:nvSpPr>
          <p:cNvPr id="6" name="Left Arrow 5"/>
          <p:cNvSpPr/>
          <p:nvPr/>
        </p:nvSpPr>
        <p:spPr bwMode="auto">
          <a:xfrm rot="268478">
            <a:off x="2857048" y="2652297"/>
            <a:ext cx="1247381" cy="457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697469" y="2365268"/>
            <a:ext cx="2143645" cy="10227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Raspberry Pi 3</a:t>
            </a:r>
            <a:endParaRPr lang="en-US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Left Arrow 24"/>
          <p:cNvSpPr/>
          <p:nvPr/>
        </p:nvSpPr>
        <p:spPr bwMode="auto">
          <a:xfrm rot="19939542">
            <a:off x="3200006" y="3373930"/>
            <a:ext cx="1247381" cy="457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538681" y="3636130"/>
            <a:ext cx="2577712" cy="88392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lvl="2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Raspberry Pi camera: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Left Arrow 26"/>
          <p:cNvSpPr/>
          <p:nvPr/>
        </p:nvSpPr>
        <p:spPr bwMode="auto">
          <a:xfrm rot="17813211">
            <a:off x="4182588" y="3849493"/>
            <a:ext cx="1247381" cy="457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2471532" y="4856117"/>
            <a:ext cx="2143645" cy="10227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Arduino Mega</a:t>
            </a:r>
            <a:endParaRPr lang="en-US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Left Arrow 28"/>
          <p:cNvSpPr/>
          <p:nvPr/>
        </p:nvSpPr>
        <p:spPr bwMode="auto">
          <a:xfrm rot="12542753">
            <a:off x="7830851" y="3321680"/>
            <a:ext cx="1247381" cy="457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 rot="300857">
            <a:off x="9114472" y="3525111"/>
            <a:ext cx="2143645" cy="10227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GSM module</a:t>
            </a:r>
            <a:endParaRPr lang="en-US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Left Arrow 30"/>
          <p:cNvSpPr/>
          <p:nvPr/>
        </p:nvSpPr>
        <p:spPr bwMode="auto">
          <a:xfrm rot="16200000">
            <a:off x="5571383" y="3980125"/>
            <a:ext cx="1294783" cy="457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4764927" y="5045774"/>
            <a:ext cx="2716527" cy="83308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lvl="2"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WIFI Module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Left Arrow 32"/>
          <p:cNvSpPr/>
          <p:nvPr/>
        </p:nvSpPr>
        <p:spPr bwMode="auto">
          <a:xfrm rot="14241154">
            <a:off x="7013967" y="3807880"/>
            <a:ext cx="1247381" cy="457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7651321" y="4735228"/>
            <a:ext cx="2143645" cy="10227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GPS Module</a:t>
            </a:r>
            <a:endParaRPr lang="en-US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Left Arrow 35"/>
          <p:cNvSpPr/>
          <p:nvPr/>
        </p:nvSpPr>
        <p:spPr bwMode="auto">
          <a:xfrm rot="1041513">
            <a:off x="3575298" y="1869007"/>
            <a:ext cx="1247381" cy="457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37" name="Rounded Rectangle 36"/>
          <p:cNvSpPr/>
          <p:nvPr/>
        </p:nvSpPr>
        <p:spPr bwMode="auto">
          <a:xfrm>
            <a:off x="1259156" y="1038989"/>
            <a:ext cx="2143645" cy="10227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Smoke Detector</a:t>
            </a:r>
            <a:endParaRPr lang="en-US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Left Arrow 37"/>
          <p:cNvSpPr/>
          <p:nvPr/>
        </p:nvSpPr>
        <p:spPr bwMode="auto">
          <a:xfrm rot="10610959">
            <a:off x="8013754" y="2460836"/>
            <a:ext cx="1247381" cy="457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9372425" y="2153452"/>
            <a:ext cx="2143645" cy="10227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Pump Module</a:t>
            </a:r>
            <a:endParaRPr lang="en-US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Left Arrow 39"/>
          <p:cNvSpPr/>
          <p:nvPr/>
        </p:nvSpPr>
        <p:spPr bwMode="auto">
          <a:xfrm rot="8714570">
            <a:off x="7226468" y="1660391"/>
            <a:ext cx="1076141" cy="457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8336928" y="704414"/>
            <a:ext cx="1849366" cy="10227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Module</a:t>
            </a:r>
            <a:endParaRPr lang="en-US" sz="3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Left Arrow 41"/>
          <p:cNvSpPr/>
          <p:nvPr/>
        </p:nvSpPr>
        <p:spPr bwMode="auto">
          <a:xfrm rot="6423583">
            <a:off x="6166035" y="1672181"/>
            <a:ext cx="919022" cy="457200"/>
          </a:xfrm>
          <a:prstGeom prst="leftArrow">
            <a:avLst>
              <a:gd name="adj1" fmla="val 49257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6173730" y="143803"/>
            <a:ext cx="1737648" cy="1022739"/>
          </a:xfrm>
          <a:prstGeom prst="roundRect">
            <a:avLst>
              <a:gd name="adj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Charging Battery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Left Arrow 45"/>
          <p:cNvSpPr/>
          <p:nvPr/>
        </p:nvSpPr>
        <p:spPr bwMode="auto">
          <a:xfrm rot="2483195">
            <a:off x="4654973" y="1523928"/>
            <a:ext cx="1247381" cy="4572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3048540" y="-50328"/>
            <a:ext cx="2143645" cy="102273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Flame Sensor </a:t>
            </a:r>
            <a:endParaRPr lang="en-US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99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6" grpId="0" animBg="1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029" y="221026"/>
            <a:ext cx="9144000" cy="967694"/>
          </a:xfrm>
        </p:spPr>
        <p:txBody>
          <a:bodyPr>
            <a:noAutofit/>
          </a:bodyPr>
          <a:lstStyle/>
          <a:p>
            <a:r>
              <a:rPr lang="en-US" sz="8000" dirty="0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Raspberry Pi 3</a:t>
            </a:r>
            <a:endParaRPr lang="en-US" sz="800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5745" y="1454309"/>
            <a:ext cx="25076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+mj-cs"/>
              </a:rPr>
              <a:t>boasts </a:t>
            </a:r>
            <a:r>
              <a:rPr lang="en-US" sz="2400" dirty="0">
                <a:cs typeface="+mj-cs"/>
              </a:rPr>
              <a:t>improved performance, connectivity and power management with a 64-bit CPU and onboard</a:t>
            </a:r>
            <a:r>
              <a:rPr lang="ar-SA" sz="2400" dirty="0">
                <a:cs typeface="+mj-cs"/>
              </a:rPr>
              <a:t> </a:t>
            </a:r>
            <a:r>
              <a:rPr lang="en-US" sz="2400" dirty="0">
                <a:cs typeface="+mj-cs"/>
              </a:rPr>
              <a:t> Wi-Fi and Bluetooth.</a:t>
            </a:r>
          </a:p>
          <a:p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783" y="1188721"/>
            <a:ext cx="8271162" cy="516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3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00013" y="695161"/>
            <a:ext cx="7450183" cy="837066"/>
          </a:xfrm>
        </p:spPr>
        <p:txBody>
          <a:bodyPr>
            <a:noAutofit/>
          </a:bodyPr>
          <a:lstStyle/>
          <a:p>
            <a:r>
              <a:rPr lang="en-US" sz="6600" dirty="0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ea typeface="+mn-ea"/>
                <a:cs typeface="Arial" charset="0"/>
              </a:rPr>
              <a:t>Raspberry Pi camera </a:t>
            </a:r>
            <a:endParaRPr lang="en-US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FE12-92EB-4A29-9495-50F774B88A95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23652" y="2209784"/>
            <a:ext cx="42394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to take high-definition video, as well as stills photographs.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easy to use for beginners.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123" y="1464966"/>
            <a:ext cx="4484877" cy="427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95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4055</TotalTime>
  <Words>615</Words>
  <Application>Microsoft Office PowerPoint</Application>
  <PresentationFormat>Widescreen</PresentationFormat>
  <Paragraphs>175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40" baseType="lpstr">
      <vt:lpstr>Agency FB</vt:lpstr>
      <vt:lpstr>Arial</vt:lpstr>
      <vt:lpstr>Arial Unicode MS</vt:lpstr>
      <vt:lpstr>Bell MT</vt:lpstr>
      <vt:lpstr>Calibri</vt:lpstr>
      <vt:lpstr>Calibri Light</vt:lpstr>
      <vt:lpstr>Courier New</vt:lpstr>
      <vt:lpstr>Footlight MT Light</vt:lpstr>
      <vt:lpstr>Monotype Corsiva</vt:lpstr>
      <vt:lpstr>Segoe</vt:lpstr>
      <vt:lpstr>Tahoma</vt:lpstr>
      <vt:lpstr>Times New Roman</vt:lpstr>
      <vt:lpstr>Wingdings</vt:lpstr>
      <vt:lpstr>Office Theme</vt:lpstr>
      <vt:lpstr>Automated Fire Man</vt:lpstr>
      <vt:lpstr>PowerPoint Presentation</vt:lpstr>
      <vt:lpstr>Outline</vt:lpstr>
      <vt:lpstr>PowerPoint Presentation</vt:lpstr>
      <vt:lpstr>What is Automate Fireman??</vt:lpstr>
      <vt:lpstr>Constraints </vt:lpstr>
      <vt:lpstr>PowerPoint Presentation</vt:lpstr>
      <vt:lpstr>Raspberry Pi 3</vt:lpstr>
      <vt:lpstr>Raspberry Pi camera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Future work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enas awwad</dc:creator>
  <cp:lastModifiedBy>enas awwad</cp:lastModifiedBy>
  <cp:revision>74</cp:revision>
  <dcterms:created xsi:type="dcterms:W3CDTF">2016-05-18T23:51:58Z</dcterms:created>
  <dcterms:modified xsi:type="dcterms:W3CDTF">2016-12-21T05:43:58Z</dcterms:modified>
</cp:coreProperties>
</file>