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Raleway"/>
      <p:regular r:id="rId16"/>
      <p:bold r:id="rId17"/>
      <p:italic r:id="rId18"/>
      <p:boldItalic r:id="rId19"/>
    </p:embeddedFont>
    <p:embeddedFont>
      <p:font typeface="Source Sans Pro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SourceSansPro-regular.fntdata"/><Relationship Id="rId11" Type="http://schemas.openxmlformats.org/officeDocument/2006/relationships/slide" Target="slides/slide6.xml"/><Relationship Id="rId22" Type="http://schemas.openxmlformats.org/officeDocument/2006/relationships/font" Target="fonts/SourceSansPro-italic.fntdata"/><Relationship Id="rId10" Type="http://schemas.openxmlformats.org/officeDocument/2006/relationships/slide" Target="slides/slide5.xml"/><Relationship Id="rId21" Type="http://schemas.openxmlformats.org/officeDocument/2006/relationships/font" Target="fonts/SourceSansPro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23" Type="http://schemas.openxmlformats.org/officeDocument/2006/relationships/font" Target="fonts/SourceSansPro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Raleway-bold.fntdata"/><Relationship Id="rId16" Type="http://schemas.openxmlformats.org/officeDocument/2006/relationships/font" Target="fonts/Raleway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Raleway-boldItalic.fntdata"/><Relationship Id="rId6" Type="http://schemas.openxmlformats.org/officeDocument/2006/relationships/slide" Target="slides/slide1.xml"/><Relationship Id="rId18" Type="http://schemas.openxmlformats.org/officeDocument/2006/relationships/font" Target="fonts/Raleway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09e958042a_0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109e958042a_0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09e958042a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109e958042a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09e958042a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109e958042a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109e958042a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109e958042a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109e958042a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109e958042a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09e958042a_0_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109e958042a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09e958042a_0_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109e958042a_0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109e958042a_0_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109e958042a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09e958042a_0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109e958042a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485875" y="264475"/>
            <a:ext cx="8183700" cy="147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485875" y="1738075"/>
            <a:ext cx="8183700" cy="86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1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11"/>
          <p:cNvSpPr txBox="1"/>
          <p:nvPr>
            <p:ph hasCustomPrompt="1" type="title"/>
          </p:nvPr>
        </p:nvSpPr>
        <p:spPr>
          <a:xfrm>
            <a:off x="311700" y="743001"/>
            <a:ext cx="8520600" cy="2006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r>
              <a:t>xx%</a:t>
            </a:r>
          </a:p>
        </p:txBody>
      </p:sp>
      <p:sp>
        <p:nvSpPr>
          <p:cNvPr id="50" name="Google Shape;50;p11"/>
          <p:cNvSpPr txBox="1"/>
          <p:nvPr>
            <p:ph idx="1" type="body"/>
          </p:nvPr>
        </p:nvSpPr>
        <p:spPr>
          <a:xfrm>
            <a:off x="311700" y="2845182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1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" name="Google Shape;16;p3"/>
          <p:cNvSpPr txBox="1"/>
          <p:nvPr>
            <p:ph type="title"/>
          </p:nvPr>
        </p:nvSpPr>
        <p:spPr>
          <a:xfrm>
            <a:off x="485875" y="1714500"/>
            <a:ext cx="8183700" cy="78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2" name="Google Shape;32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2"/>
        </a:solidFill>
      </p:bgPr>
    </p:bg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/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/>
          <p:nvPr/>
        </p:nvSpPr>
        <p:spPr>
          <a:xfrm>
            <a:off x="4636800" y="80700"/>
            <a:ext cx="4426500" cy="4982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9" name="Google Shape;39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0" name="Google Shape;40;p9"/>
          <p:cNvSpPr txBox="1"/>
          <p:nvPr>
            <p:ph type="title"/>
          </p:nvPr>
        </p:nvSpPr>
        <p:spPr>
          <a:xfrm>
            <a:off x="265500" y="1181700"/>
            <a:ext cx="4045200" cy="15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41" name="Google Shape;41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2" name="Google Shape;42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/>
        </p:txBody>
      </p:sp>
      <p:sp>
        <p:nvSpPr>
          <p:cNvPr id="46" name="Google Shape;46;p1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l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Source Sans Pro"/>
              <a:buChar char="●"/>
              <a:defRPr sz="18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●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●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type="ctrTitle"/>
          </p:nvPr>
        </p:nvSpPr>
        <p:spPr>
          <a:xfrm>
            <a:off x="220625" y="402850"/>
            <a:ext cx="8183700" cy="1811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Green Revolution </a:t>
            </a:r>
            <a:endParaRPr/>
          </a:p>
        </p:txBody>
      </p:sp>
      <p:sp>
        <p:nvSpPr>
          <p:cNvPr id="59" name="Google Shape;59;p13"/>
          <p:cNvSpPr txBox="1"/>
          <p:nvPr>
            <p:ph idx="1" type="subTitle"/>
          </p:nvPr>
        </p:nvSpPr>
        <p:spPr>
          <a:xfrm>
            <a:off x="485875" y="2902875"/>
            <a:ext cx="8183700" cy="191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"/>
              <a:buFont typeface="Arial"/>
              <a:buNone/>
            </a:pPr>
            <a:r>
              <a:rPr lang="en" sz="2260">
                <a:solidFill>
                  <a:schemeClr val="dk2"/>
                </a:solidFill>
              </a:rPr>
              <a:t>Academic Year: 2021/2022</a:t>
            </a:r>
            <a:endParaRPr sz="226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"/>
              <a:buFont typeface="Arial"/>
              <a:buNone/>
            </a:pPr>
            <a:r>
              <a:rPr lang="en" sz="2260">
                <a:solidFill>
                  <a:schemeClr val="dk2"/>
                </a:solidFill>
              </a:rPr>
              <a:t>Group Members: Areej Imair &amp; Shima Osamah</a:t>
            </a:r>
            <a:endParaRPr sz="226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"/>
              <a:buFont typeface="Arial"/>
              <a:buNone/>
            </a:pPr>
            <a:r>
              <a:rPr lang="en" sz="2260">
                <a:solidFill>
                  <a:schemeClr val="dk2"/>
                </a:solidFill>
              </a:rPr>
              <a:t>Department Name:  Computer Engineering</a:t>
            </a:r>
            <a:endParaRPr sz="226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"/>
              <a:buFont typeface="Arial"/>
              <a:buNone/>
            </a:pPr>
            <a:r>
              <a:rPr lang="en" sz="2260">
                <a:solidFill>
                  <a:schemeClr val="dk2"/>
                </a:solidFill>
              </a:rPr>
              <a:t>Project Type: Hardware </a:t>
            </a:r>
            <a:endParaRPr sz="226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"/>
              <a:buFont typeface="Arial"/>
              <a:buNone/>
            </a:pPr>
            <a:r>
              <a:rPr lang="en" sz="2260">
                <a:solidFill>
                  <a:schemeClr val="dk2"/>
                </a:solidFill>
              </a:rPr>
              <a:t>Supervisor Name: Dr. Luai Malhis</a:t>
            </a:r>
            <a:endParaRPr sz="226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2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work:</a:t>
            </a:r>
            <a:endParaRPr/>
          </a:p>
        </p:txBody>
      </p:sp>
      <p:sp>
        <p:nvSpPr>
          <p:cNvPr id="114" name="Google Shape;114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>
                <a:solidFill>
                  <a:schemeClr val="dk2"/>
                </a:solidFill>
              </a:rPr>
              <a:t>Make the system work in free motion mode(using wheels) rather than a track.</a:t>
            </a:r>
            <a:endParaRPr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>
                <a:solidFill>
                  <a:schemeClr val="dk2"/>
                </a:solidFill>
              </a:rPr>
              <a:t>Include artificial intelligence through image processing techniques for free motion.</a:t>
            </a:r>
            <a:endParaRPr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>
                <a:solidFill>
                  <a:schemeClr val="dk2"/>
                </a:solidFill>
              </a:rPr>
              <a:t>Control the motion over the cloud.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Outline:</a:t>
            </a:r>
            <a:endParaRPr/>
          </a:p>
        </p:txBody>
      </p:sp>
      <p:sp>
        <p:nvSpPr>
          <p:cNvPr id="65" name="Google Shape;65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AutoNum type="arabicPeriod"/>
            </a:pPr>
            <a:r>
              <a:rPr lang="en">
                <a:solidFill>
                  <a:schemeClr val="dk2"/>
                </a:solidFill>
              </a:rPr>
              <a:t>Whats is Green Revolution.</a:t>
            </a:r>
            <a:endParaRPr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AutoNum type="arabicPeriod"/>
            </a:pPr>
            <a:r>
              <a:rPr lang="en">
                <a:solidFill>
                  <a:schemeClr val="dk2"/>
                </a:solidFill>
              </a:rPr>
              <a:t>Motivation.</a:t>
            </a:r>
            <a:endParaRPr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AutoNum type="arabicPeriod"/>
            </a:pPr>
            <a:r>
              <a:rPr lang="en">
                <a:solidFill>
                  <a:schemeClr val="dk2"/>
                </a:solidFill>
              </a:rPr>
              <a:t>How </a:t>
            </a:r>
            <a:r>
              <a:rPr lang="en">
                <a:solidFill>
                  <a:schemeClr val="dk2"/>
                </a:solidFill>
              </a:rPr>
              <a:t>does</a:t>
            </a:r>
            <a:r>
              <a:rPr lang="en">
                <a:solidFill>
                  <a:schemeClr val="dk2"/>
                </a:solidFill>
              </a:rPr>
              <a:t> it work</a:t>
            </a:r>
            <a:endParaRPr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AutoNum type="arabicPeriod"/>
            </a:pPr>
            <a:r>
              <a:rPr lang="en">
                <a:solidFill>
                  <a:schemeClr val="dk2"/>
                </a:solidFill>
              </a:rPr>
              <a:t>Technical</a:t>
            </a:r>
            <a:r>
              <a:rPr lang="en">
                <a:solidFill>
                  <a:schemeClr val="dk2"/>
                </a:solidFill>
              </a:rPr>
              <a:t> choices</a:t>
            </a:r>
            <a:endParaRPr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AutoNum type="arabicPeriod"/>
            </a:pPr>
            <a:r>
              <a:rPr lang="en">
                <a:solidFill>
                  <a:schemeClr val="dk2"/>
                </a:solidFill>
              </a:rPr>
              <a:t>Constraints.</a:t>
            </a:r>
            <a:endParaRPr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AutoNum type="arabicPeriod"/>
            </a:pPr>
            <a:r>
              <a:rPr lang="en">
                <a:solidFill>
                  <a:schemeClr val="dk2"/>
                </a:solidFill>
              </a:rPr>
              <a:t>Future work.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Green Revolution:</a:t>
            </a:r>
            <a:endParaRPr/>
          </a:p>
        </p:txBody>
      </p:sp>
      <p:sp>
        <p:nvSpPr>
          <p:cNvPr id="71" name="Google Shape;71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“Green Revolution” is an IoT system that helps farmers or regular people to take care of their plants.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>
                <a:solidFill>
                  <a:schemeClr val="dk2"/>
                </a:solidFill>
              </a:rPr>
              <a:t>Arduino uno will process the whole flow of measuring the data of sensors like temperature ,</a:t>
            </a:r>
            <a:r>
              <a:rPr lang="en">
                <a:solidFill>
                  <a:schemeClr val="dk2"/>
                </a:solidFill>
              </a:rPr>
              <a:t>l</a:t>
            </a:r>
            <a:r>
              <a:rPr lang="en">
                <a:solidFill>
                  <a:schemeClr val="dk2"/>
                </a:solidFill>
              </a:rPr>
              <a:t>ight,humidity and soil humidity and react back with the appropriate action like pump water or change its direction to the light.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Motivation:</a:t>
            </a:r>
            <a:endParaRPr/>
          </a:p>
        </p:txBody>
      </p:sp>
      <p:sp>
        <p:nvSpPr>
          <p:cNvPr id="77" name="Google Shape;77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65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700"/>
              <a:buFont typeface="Arial"/>
              <a:buChar char="●"/>
            </a:pPr>
            <a:r>
              <a:rPr lang="en" sz="170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 H</a:t>
            </a:r>
            <a:r>
              <a:rPr lang="en" sz="170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elp the agricultural area and improve the technologies in it.</a:t>
            </a:r>
            <a:endParaRPr sz="1700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655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202124"/>
              </a:buClr>
              <a:buSzPts val="1700"/>
              <a:buFont typeface="Arial"/>
              <a:buChar char="●"/>
            </a:pPr>
            <a:r>
              <a:rPr lang="en" sz="170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Affect the time and efforts that done by farmers.</a:t>
            </a:r>
            <a:endParaRPr sz="1700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655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202124"/>
              </a:buClr>
              <a:buSzPts val="1700"/>
              <a:buFont typeface="Arial"/>
              <a:buChar char="●"/>
            </a:pPr>
            <a:r>
              <a:rPr lang="en" sz="170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Controlled </a:t>
            </a:r>
            <a:r>
              <a:rPr lang="en" sz="170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Automatically</a:t>
            </a:r>
            <a:r>
              <a:rPr lang="en" sz="170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 and manually and keep the data in cloud.</a:t>
            </a:r>
            <a:endParaRPr sz="1700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/>
          <p:nvPr>
            <p:ph type="title"/>
          </p:nvPr>
        </p:nvSpPr>
        <p:spPr>
          <a:xfrm>
            <a:off x="311700" y="191300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</a:t>
            </a:r>
            <a:r>
              <a:rPr lang="en"/>
              <a:t>does</a:t>
            </a:r>
            <a:r>
              <a:rPr lang="en"/>
              <a:t> it works:</a:t>
            </a:r>
            <a:endParaRPr/>
          </a:p>
        </p:txBody>
      </p:sp>
      <p:sp>
        <p:nvSpPr>
          <p:cNvPr id="83" name="Google Shape;83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4" name="Google Shape;8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726550"/>
            <a:ext cx="8520600" cy="4151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90" name="Google Shape;90;p18"/>
          <p:cNvPicPr preferRelativeResize="0"/>
          <p:nvPr/>
        </p:nvPicPr>
        <p:blipFill rotWithShape="1">
          <a:blip r:embed="rId3">
            <a:alphaModFix/>
          </a:blip>
          <a:srcRect b="15497" l="0" r="8096" t="16051"/>
          <a:stretch/>
        </p:blipFill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9"/>
          <p:cNvPicPr preferRelativeResize="0"/>
          <p:nvPr/>
        </p:nvPicPr>
        <p:blipFill rotWithShape="1">
          <a:blip r:embed="rId3">
            <a:alphaModFix/>
          </a:blip>
          <a:srcRect b="5812" l="0" r="-5019" t="3220"/>
          <a:stretch/>
        </p:blipFill>
        <p:spPr>
          <a:xfrm>
            <a:off x="1037925" y="449775"/>
            <a:ext cx="2756275" cy="412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94200" y="1536300"/>
            <a:ext cx="5044997" cy="23284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0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Technical choices:</a:t>
            </a:r>
            <a:endParaRPr/>
          </a:p>
        </p:txBody>
      </p:sp>
      <p:sp>
        <p:nvSpPr>
          <p:cNvPr id="102" name="Google Shape;102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>
                <a:solidFill>
                  <a:schemeClr val="dk2"/>
                </a:solidFill>
              </a:rPr>
              <a:t>H-Bridge</a:t>
            </a:r>
            <a:endParaRPr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>
                <a:solidFill>
                  <a:schemeClr val="dk2"/>
                </a:solidFill>
              </a:rPr>
              <a:t>Arduino</a:t>
            </a:r>
            <a:r>
              <a:rPr lang="en">
                <a:solidFill>
                  <a:schemeClr val="dk2"/>
                </a:solidFill>
              </a:rPr>
              <a:t> Uno</a:t>
            </a:r>
            <a:endParaRPr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>
                <a:solidFill>
                  <a:schemeClr val="dk2"/>
                </a:solidFill>
              </a:rPr>
              <a:t>Printer track </a:t>
            </a:r>
            <a:endParaRPr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>
                <a:solidFill>
                  <a:schemeClr val="dk2"/>
                </a:solidFill>
              </a:rPr>
              <a:t>NODEMCU</a:t>
            </a:r>
            <a:endParaRPr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>
                <a:solidFill>
                  <a:schemeClr val="dk2"/>
                </a:solidFill>
              </a:rPr>
              <a:t>Flutter </a:t>
            </a:r>
            <a:endParaRPr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>
                <a:solidFill>
                  <a:schemeClr val="dk2"/>
                </a:solidFill>
              </a:rPr>
              <a:t>Heroku</a:t>
            </a:r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1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Constraints:</a:t>
            </a:r>
            <a:endParaRPr/>
          </a:p>
        </p:txBody>
      </p:sp>
      <p:sp>
        <p:nvSpPr>
          <p:cNvPr id="108" name="Google Shape;108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</a:pPr>
            <a:r>
              <a:rPr lang="en" sz="1900">
                <a:solidFill>
                  <a:srgbClr val="202124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Cost</a:t>
            </a:r>
            <a:endParaRPr sz="1900">
              <a:solidFill>
                <a:srgbClr val="202124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900"/>
              <a:buFont typeface="Arial"/>
              <a:buChar char="●"/>
            </a:pPr>
            <a:r>
              <a:rPr lang="en" sz="1900">
                <a:solidFill>
                  <a:srgbClr val="202124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Scope and Time</a:t>
            </a:r>
            <a:endParaRPr sz="1900">
              <a:solidFill>
                <a:srgbClr val="202124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lum">
  <a:themeElements>
    <a:clrScheme name="Plum">
      <a:dk1>
        <a:srgbClr val="611BB8"/>
      </a:dk1>
      <a:lt1>
        <a:srgbClr val="FFFFFF"/>
      </a:lt1>
      <a:dk2>
        <a:srgbClr val="000000"/>
      </a:dk2>
      <a:lt2>
        <a:srgbClr val="7F7F7F"/>
      </a:lt2>
      <a:accent1>
        <a:srgbClr val="333333"/>
      </a:accent1>
      <a:accent2>
        <a:srgbClr val="5E2B97"/>
      </a:accent2>
      <a:accent3>
        <a:srgbClr val="7E57C2"/>
      </a:accent3>
      <a:accent4>
        <a:srgbClr val="C77025"/>
      </a:accent4>
      <a:accent5>
        <a:srgbClr val="009688"/>
      </a:accent5>
      <a:accent6>
        <a:srgbClr val="FFD600"/>
      </a:accent6>
      <a:hlink>
        <a:srgbClr val="009688"/>
      </a:hlink>
      <a:folHlink>
        <a:srgbClr val="00968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