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4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2" r:id="rId27"/>
    <p:sldId id="281"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5" r:id="rId48"/>
    <p:sldId id="302" r:id="rId49"/>
    <p:sldId id="303" r:id="rId50"/>
    <p:sldId id="304" r:id="rId51"/>
    <p:sldId id="306" r:id="rId52"/>
    <p:sldId id="308" r:id="rId53"/>
    <p:sldId id="309" r:id="rId54"/>
    <p:sldId id="310" r:id="rId55"/>
    <p:sldId id="311" r:id="rId56"/>
    <p:sldId id="312" r:id="rId57"/>
  </p:sldIdLst>
  <p:sldSz cx="9144000" cy="6858000" type="screen4x3"/>
  <p:notesSz cx="6858000" cy="9144000"/>
  <p:defaultTextStyle>
    <a:defPPr>
      <a:defRPr lang="ar-A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A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AE"/>
          </a:p>
        </p:txBody>
      </p:sp>
      <p:sp>
        <p:nvSpPr>
          <p:cNvPr id="4" name="Date Placeholder 3"/>
          <p:cNvSpPr>
            <a:spLocks noGrp="1"/>
          </p:cNvSpPr>
          <p:nvPr>
            <p:ph type="dt" sz="half" idx="10"/>
          </p:nvPr>
        </p:nvSpPr>
        <p:spPr/>
        <p:txBody>
          <a:bodyPr/>
          <a:lstStyle/>
          <a:p>
            <a:fld id="{BCD2C649-D6A0-4A9F-9B0F-5EE78EDAC2A3}" type="datetimeFigureOut">
              <a:rPr lang="ar-AE" smtClean="0"/>
              <a:pPr/>
              <a:t>10/06/1431</a:t>
            </a:fld>
            <a:endParaRPr lang="ar-AE"/>
          </a:p>
        </p:txBody>
      </p:sp>
      <p:sp>
        <p:nvSpPr>
          <p:cNvPr id="5" name="Footer Placeholder 4"/>
          <p:cNvSpPr>
            <a:spLocks noGrp="1"/>
          </p:cNvSpPr>
          <p:nvPr>
            <p:ph type="ftr" sz="quarter" idx="11"/>
          </p:nvPr>
        </p:nvSpPr>
        <p:spPr/>
        <p:txBody>
          <a:bodyPr/>
          <a:lstStyle/>
          <a:p>
            <a:endParaRPr lang="ar-AE"/>
          </a:p>
        </p:txBody>
      </p:sp>
      <p:sp>
        <p:nvSpPr>
          <p:cNvPr id="6" name="Slide Number Placeholder 5"/>
          <p:cNvSpPr>
            <a:spLocks noGrp="1"/>
          </p:cNvSpPr>
          <p:nvPr>
            <p:ph type="sldNum" sz="quarter" idx="12"/>
          </p:nvPr>
        </p:nvSpPr>
        <p:spPr/>
        <p:txBody>
          <a:bodyPr/>
          <a:lstStyle/>
          <a:p>
            <a:fld id="{11A99B56-DE65-45A1-B449-4E1748272DB5}" type="slidenum">
              <a:rPr lang="ar-AE" smtClean="0"/>
              <a:pPr/>
              <a:t>‹#›</a:t>
            </a:fld>
            <a:endParaRPr lang="ar-A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A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4" name="Date Placeholder 3"/>
          <p:cNvSpPr>
            <a:spLocks noGrp="1"/>
          </p:cNvSpPr>
          <p:nvPr>
            <p:ph type="dt" sz="half" idx="10"/>
          </p:nvPr>
        </p:nvSpPr>
        <p:spPr/>
        <p:txBody>
          <a:bodyPr/>
          <a:lstStyle/>
          <a:p>
            <a:fld id="{BCD2C649-D6A0-4A9F-9B0F-5EE78EDAC2A3}" type="datetimeFigureOut">
              <a:rPr lang="ar-AE" smtClean="0"/>
              <a:pPr/>
              <a:t>10/06/1431</a:t>
            </a:fld>
            <a:endParaRPr lang="ar-AE"/>
          </a:p>
        </p:txBody>
      </p:sp>
      <p:sp>
        <p:nvSpPr>
          <p:cNvPr id="5" name="Footer Placeholder 4"/>
          <p:cNvSpPr>
            <a:spLocks noGrp="1"/>
          </p:cNvSpPr>
          <p:nvPr>
            <p:ph type="ftr" sz="quarter" idx="11"/>
          </p:nvPr>
        </p:nvSpPr>
        <p:spPr/>
        <p:txBody>
          <a:bodyPr/>
          <a:lstStyle/>
          <a:p>
            <a:endParaRPr lang="ar-AE"/>
          </a:p>
        </p:txBody>
      </p:sp>
      <p:sp>
        <p:nvSpPr>
          <p:cNvPr id="6" name="Slide Number Placeholder 5"/>
          <p:cNvSpPr>
            <a:spLocks noGrp="1"/>
          </p:cNvSpPr>
          <p:nvPr>
            <p:ph type="sldNum" sz="quarter" idx="12"/>
          </p:nvPr>
        </p:nvSpPr>
        <p:spPr/>
        <p:txBody>
          <a:bodyPr/>
          <a:lstStyle/>
          <a:p>
            <a:fld id="{11A99B56-DE65-45A1-B449-4E1748272DB5}" type="slidenum">
              <a:rPr lang="ar-AE" smtClean="0"/>
              <a:pPr/>
              <a:t>‹#›</a:t>
            </a:fld>
            <a:endParaRPr lang="ar-A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A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4" name="Date Placeholder 3"/>
          <p:cNvSpPr>
            <a:spLocks noGrp="1"/>
          </p:cNvSpPr>
          <p:nvPr>
            <p:ph type="dt" sz="half" idx="10"/>
          </p:nvPr>
        </p:nvSpPr>
        <p:spPr/>
        <p:txBody>
          <a:bodyPr/>
          <a:lstStyle/>
          <a:p>
            <a:fld id="{BCD2C649-D6A0-4A9F-9B0F-5EE78EDAC2A3}" type="datetimeFigureOut">
              <a:rPr lang="ar-AE" smtClean="0"/>
              <a:pPr/>
              <a:t>10/06/1431</a:t>
            </a:fld>
            <a:endParaRPr lang="ar-AE"/>
          </a:p>
        </p:txBody>
      </p:sp>
      <p:sp>
        <p:nvSpPr>
          <p:cNvPr id="5" name="Footer Placeholder 4"/>
          <p:cNvSpPr>
            <a:spLocks noGrp="1"/>
          </p:cNvSpPr>
          <p:nvPr>
            <p:ph type="ftr" sz="quarter" idx="11"/>
          </p:nvPr>
        </p:nvSpPr>
        <p:spPr/>
        <p:txBody>
          <a:bodyPr/>
          <a:lstStyle/>
          <a:p>
            <a:endParaRPr lang="ar-AE"/>
          </a:p>
        </p:txBody>
      </p:sp>
      <p:sp>
        <p:nvSpPr>
          <p:cNvPr id="6" name="Slide Number Placeholder 5"/>
          <p:cNvSpPr>
            <a:spLocks noGrp="1"/>
          </p:cNvSpPr>
          <p:nvPr>
            <p:ph type="sldNum" sz="quarter" idx="12"/>
          </p:nvPr>
        </p:nvSpPr>
        <p:spPr/>
        <p:txBody>
          <a:bodyPr/>
          <a:lstStyle/>
          <a:p>
            <a:fld id="{11A99B56-DE65-45A1-B449-4E1748272DB5}" type="slidenum">
              <a:rPr lang="ar-AE" smtClean="0"/>
              <a:pPr/>
              <a:t>‹#›</a:t>
            </a:fld>
            <a:endParaRPr lang="ar-A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A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4" name="Date Placeholder 3"/>
          <p:cNvSpPr>
            <a:spLocks noGrp="1"/>
          </p:cNvSpPr>
          <p:nvPr>
            <p:ph type="dt" sz="half" idx="10"/>
          </p:nvPr>
        </p:nvSpPr>
        <p:spPr/>
        <p:txBody>
          <a:bodyPr/>
          <a:lstStyle/>
          <a:p>
            <a:fld id="{BCD2C649-D6A0-4A9F-9B0F-5EE78EDAC2A3}" type="datetimeFigureOut">
              <a:rPr lang="ar-AE" smtClean="0"/>
              <a:pPr/>
              <a:t>10/06/1431</a:t>
            </a:fld>
            <a:endParaRPr lang="ar-AE"/>
          </a:p>
        </p:txBody>
      </p:sp>
      <p:sp>
        <p:nvSpPr>
          <p:cNvPr id="5" name="Footer Placeholder 4"/>
          <p:cNvSpPr>
            <a:spLocks noGrp="1"/>
          </p:cNvSpPr>
          <p:nvPr>
            <p:ph type="ftr" sz="quarter" idx="11"/>
          </p:nvPr>
        </p:nvSpPr>
        <p:spPr/>
        <p:txBody>
          <a:bodyPr/>
          <a:lstStyle/>
          <a:p>
            <a:endParaRPr lang="ar-AE"/>
          </a:p>
        </p:txBody>
      </p:sp>
      <p:sp>
        <p:nvSpPr>
          <p:cNvPr id="6" name="Slide Number Placeholder 5"/>
          <p:cNvSpPr>
            <a:spLocks noGrp="1"/>
          </p:cNvSpPr>
          <p:nvPr>
            <p:ph type="sldNum" sz="quarter" idx="12"/>
          </p:nvPr>
        </p:nvSpPr>
        <p:spPr/>
        <p:txBody>
          <a:bodyPr/>
          <a:lstStyle/>
          <a:p>
            <a:fld id="{11A99B56-DE65-45A1-B449-4E1748272DB5}" type="slidenum">
              <a:rPr lang="ar-AE" smtClean="0"/>
              <a:pPr/>
              <a:t>‹#›</a:t>
            </a:fld>
            <a:endParaRPr lang="ar-A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A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D2C649-D6A0-4A9F-9B0F-5EE78EDAC2A3}" type="datetimeFigureOut">
              <a:rPr lang="ar-AE" smtClean="0"/>
              <a:pPr/>
              <a:t>10/06/1431</a:t>
            </a:fld>
            <a:endParaRPr lang="ar-AE"/>
          </a:p>
        </p:txBody>
      </p:sp>
      <p:sp>
        <p:nvSpPr>
          <p:cNvPr id="5" name="Footer Placeholder 4"/>
          <p:cNvSpPr>
            <a:spLocks noGrp="1"/>
          </p:cNvSpPr>
          <p:nvPr>
            <p:ph type="ftr" sz="quarter" idx="11"/>
          </p:nvPr>
        </p:nvSpPr>
        <p:spPr/>
        <p:txBody>
          <a:bodyPr/>
          <a:lstStyle/>
          <a:p>
            <a:endParaRPr lang="ar-AE"/>
          </a:p>
        </p:txBody>
      </p:sp>
      <p:sp>
        <p:nvSpPr>
          <p:cNvPr id="6" name="Slide Number Placeholder 5"/>
          <p:cNvSpPr>
            <a:spLocks noGrp="1"/>
          </p:cNvSpPr>
          <p:nvPr>
            <p:ph type="sldNum" sz="quarter" idx="12"/>
          </p:nvPr>
        </p:nvSpPr>
        <p:spPr/>
        <p:txBody>
          <a:bodyPr/>
          <a:lstStyle/>
          <a:p>
            <a:fld id="{11A99B56-DE65-45A1-B449-4E1748272DB5}" type="slidenum">
              <a:rPr lang="ar-AE" smtClean="0"/>
              <a:pPr/>
              <a:t>‹#›</a:t>
            </a:fld>
            <a:endParaRPr lang="ar-A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A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5" name="Date Placeholder 4"/>
          <p:cNvSpPr>
            <a:spLocks noGrp="1"/>
          </p:cNvSpPr>
          <p:nvPr>
            <p:ph type="dt" sz="half" idx="10"/>
          </p:nvPr>
        </p:nvSpPr>
        <p:spPr/>
        <p:txBody>
          <a:bodyPr/>
          <a:lstStyle/>
          <a:p>
            <a:fld id="{BCD2C649-D6A0-4A9F-9B0F-5EE78EDAC2A3}" type="datetimeFigureOut">
              <a:rPr lang="ar-AE" smtClean="0"/>
              <a:pPr/>
              <a:t>10/06/1431</a:t>
            </a:fld>
            <a:endParaRPr lang="ar-AE"/>
          </a:p>
        </p:txBody>
      </p:sp>
      <p:sp>
        <p:nvSpPr>
          <p:cNvPr id="6" name="Footer Placeholder 5"/>
          <p:cNvSpPr>
            <a:spLocks noGrp="1"/>
          </p:cNvSpPr>
          <p:nvPr>
            <p:ph type="ftr" sz="quarter" idx="11"/>
          </p:nvPr>
        </p:nvSpPr>
        <p:spPr/>
        <p:txBody>
          <a:bodyPr/>
          <a:lstStyle/>
          <a:p>
            <a:endParaRPr lang="ar-AE"/>
          </a:p>
        </p:txBody>
      </p:sp>
      <p:sp>
        <p:nvSpPr>
          <p:cNvPr id="7" name="Slide Number Placeholder 6"/>
          <p:cNvSpPr>
            <a:spLocks noGrp="1"/>
          </p:cNvSpPr>
          <p:nvPr>
            <p:ph type="sldNum" sz="quarter" idx="12"/>
          </p:nvPr>
        </p:nvSpPr>
        <p:spPr/>
        <p:txBody>
          <a:bodyPr/>
          <a:lstStyle/>
          <a:p>
            <a:fld id="{11A99B56-DE65-45A1-B449-4E1748272DB5}" type="slidenum">
              <a:rPr lang="ar-AE" smtClean="0"/>
              <a:pPr/>
              <a:t>‹#›</a:t>
            </a:fld>
            <a:endParaRPr lang="ar-A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A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7" name="Date Placeholder 6"/>
          <p:cNvSpPr>
            <a:spLocks noGrp="1"/>
          </p:cNvSpPr>
          <p:nvPr>
            <p:ph type="dt" sz="half" idx="10"/>
          </p:nvPr>
        </p:nvSpPr>
        <p:spPr/>
        <p:txBody>
          <a:bodyPr/>
          <a:lstStyle/>
          <a:p>
            <a:fld id="{BCD2C649-D6A0-4A9F-9B0F-5EE78EDAC2A3}" type="datetimeFigureOut">
              <a:rPr lang="ar-AE" smtClean="0"/>
              <a:pPr/>
              <a:t>10/06/1431</a:t>
            </a:fld>
            <a:endParaRPr lang="ar-AE"/>
          </a:p>
        </p:txBody>
      </p:sp>
      <p:sp>
        <p:nvSpPr>
          <p:cNvPr id="8" name="Footer Placeholder 7"/>
          <p:cNvSpPr>
            <a:spLocks noGrp="1"/>
          </p:cNvSpPr>
          <p:nvPr>
            <p:ph type="ftr" sz="quarter" idx="11"/>
          </p:nvPr>
        </p:nvSpPr>
        <p:spPr/>
        <p:txBody>
          <a:bodyPr/>
          <a:lstStyle/>
          <a:p>
            <a:endParaRPr lang="ar-AE"/>
          </a:p>
        </p:txBody>
      </p:sp>
      <p:sp>
        <p:nvSpPr>
          <p:cNvPr id="9" name="Slide Number Placeholder 8"/>
          <p:cNvSpPr>
            <a:spLocks noGrp="1"/>
          </p:cNvSpPr>
          <p:nvPr>
            <p:ph type="sldNum" sz="quarter" idx="12"/>
          </p:nvPr>
        </p:nvSpPr>
        <p:spPr/>
        <p:txBody>
          <a:bodyPr/>
          <a:lstStyle/>
          <a:p>
            <a:fld id="{11A99B56-DE65-45A1-B449-4E1748272DB5}" type="slidenum">
              <a:rPr lang="ar-AE" smtClean="0"/>
              <a:pPr/>
              <a:t>‹#›</a:t>
            </a:fld>
            <a:endParaRPr lang="ar-A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AE"/>
          </a:p>
        </p:txBody>
      </p:sp>
      <p:sp>
        <p:nvSpPr>
          <p:cNvPr id="3" name="Date Placeholder 2"/>
          <p:cNvSpPr>
            <a:spLocks noGrp="1"/>
          </p:cNvSpPr>
          <p:nvPr>
            <p:ph type="dt" sz="half" idx="10"/>
          </p:nvPr>
        </p:nvSpPr>
        <p:spPr/>
        <p:txBody>
          <a:bodyPr/>
          <a:lstStyle/>
          <a:p>
            <a:fld id="{BCD2C649-D6A0-4A9F-9B0F-5EE78EDAC2A3}" type="datetimeFigureOut">
              <a:rPr lang="ar-AE" smtClean="0"/>
              <a:pPr/>
              <a:t>10/06/1431</a:t>
            </a:fld>
            <a:endParaRPr lang="ar-AE"/>
          </a:p>
        </p:txBody>
      </p:sp>
      <p:sp>
        <p:nvSpPr>
          <p:cNvPr id="4" name="Footer Placeholder 3"/>
          <p:cNvSpPr>
            <a:spLocks noGrp="1"/>
          </p:cNvSpPr>
          <p:nvPr>
            <p:ph type="ftr" sz="quarter" idx="11"/>
          </p:nvPr>
        </p:nvSpPr>
        <p:spPr/>
        <p:txBody>
          <a:bodyPr/>
          <a:lstStyle/>
          <a:p>
            <a:endParaRPr lang="ar-AE"/>
          </a:p>
        </p:txBody>
      </p:sp>
      <p:sp>
        <p:nvSpPr>
          <p:cNvPr id="5" name="Slide Number Placeholder 4"/>
          <p:cNvSpPr>
            <a:spLocks noGrp="1"/>
          </p:cNvSpPr>
          <p:nvPr>
            <p:ph type="sldNum" sz="quarter" idx="12"/>
          </p:nvPr>
        </p:nvSpPr>
        <p:spPr/>
        <p:txBody>
          <a:bodyPr/>
          <a:lstStyle/>
          <a:p>
            <a:fld id="{11A99B56-DE65-45A1-B449-4E1748272DB5}" type="slidenum">
              <a:rPr lang="ar-AE" smtClean="0"/>
              <a:pPr/>
              <a:t>‹#›</a:t>
            </a:fld>
            <a:endParaRPr lang="ar-A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D2C649-D6A0-4A9F-9B0F-5EE78EDAC2A3}" type="datetimeFigureOut">
              <a:rPr lang="ar-AE" smtClean="0"/>
              <a:pPr/>
              <a:t>10/06/1431</a:t>
            </a:fld>
            <a:endParaRPr lang="ar-AE"/>
          </a:p>
        </p:txBody>
      </p:sp>
      <p:sp>
        <p:nvSpPr>
          <p:cNvPr id="3" name="Footer Placeholder 2"/>
          <p:cNvSpPr>
            <a:spLocks noGrp="1"/>
          </p:cNvSpPr>
          <p:nvPr>
            <p:ph type="ftr" sz="quarter" idx="11"/>
          </p:nvPr>
        </p:nvSpPr>
        <p:spPr/>
        <p:txBody>
          <a:bodyPr/>
          <a:lstStyle/>
          <a:p>
            <a:endParaRPr lang="ar-AE"/>
          </a:p>
        </p:txBody>
      </p:sp>
      <p:sp>
        <p:nvSpPr>
          <p:cNvPr id="4" name="Slide Number Placeholder 3"/>
          <p:cNvSpPr>
            <a:spLocks noGrp="1"/>
          </p:cNvSpPr>
          <p:nvPr>
            <p:ph type="sldNum" sz="quarter" idx="12"/>
          </p:nvPr>
        </p:nvSpPr>
        <p:spPr/>
        <p:txBody>
          <a:bodyPr/>
          <a:lstStyle/>
          <a:p>
            <a:fld id="{11A99B56-DE65-45A1-B449-4E1748272DB5}" type="slidenum">
              <a:rPr lang="ar-AE" smtClean="0"/>
              <a:pPr/>
              <a:t>‹#›</a:t>
            </a:fld>
            <a:endParaRPr lang="ar-A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A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D2C649-D6A0-4A9F-9B0F-5EE78EDAC2A3}" type="datetimeFigureOut">
              <a:rPr lang="ar-AE" smtClean="0"/>
              <a:pPr/>
              <a:t>10/06/1431</a:t>
            </a:fld>
            <a:endParaRPr lang="ar-AE"/>
          </a:p>
        </p:txBody>
      </p:sp>
      <p:sp>
        <p:nvSpPr>
          <p:cNvPr id="6" name="Footer Placeholder 5"/>
          <p:cNvSpPr>
            <a:spLocks noGrp="1"/>
          </p:cNvSpPr>
          <p:nvPr>
            <p:ph type="ftr" sz="quarter" idx="11"/>
          </p:nvPr>
        </p:nvSpPr>
        <p:spPr/>
        <p:txBody>
          <a:bodyPr/>
          <a:lstStyle/>
          <a:p>
            <a:endParaRPr lang="ar-AE"/>
          </a:p>
        </p:txBody>
      </p:sp>
      <p:sp>
        <p:nvSpPr>
          <p:cNvPr id="7" name="Slide Number Placeholder 6"/>
          <p:cNvSpPr>
            <a:spLocks noGrp="1"/>
          </p:cNvSpPr>
          <p:nvPr>
            <p:ph type="sldNum" sz="quarter" idx="12"/>
          </p:nvPr>
        </p:nvSpPr>
        <p:spPr/>
        <p:txBody>
          <a:bodyPr/>
          <a:lstStyle/>
          <a:p>
            <a:fld id="{11A99B56-DE65-45A1-B449-4E1748272DB5}" type="slidenum">
              <a:rPr lang="ar-AE" smtClean="0"/>
              <a:pPr/>
              <a:t>‹#›</a:t>
            </a:fld>
            <a:endParaRPr lang="ar-A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A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A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D2C649-D6A0-4A9F-9B0F-5EE78EDAC2A3}" type="datetimeFigureOut">
              <a:rPr lang="ar-AE" smtClean="0"/>
              <a:pPr/>
              <a:t>10/06/1431</a:t>
            </a:fld>
            <a:endParaRPr lang="ar-AE"/>
          </a:p>
        </p:txBody>
      </p:sp>
      <p:sp>
        <p:nvSpPr>
          <p:cNvPr id="6" name="Footer Placeholder 5"/>
          <p:cNvSpPr>
            <a:spLocks noGrp="1"/>
          </p:cNvSpPr>
          <p:nvPr>
            <p:ph type="ftr" sz="quarter" idx="11"/>
          </p:nvPr>
        </p:nvSpPr>
        <p:spPr/>
        <p:txBody>
          <a:bodyPr/>
          <a:lstStyle/>
          <a:p>
            <a:endParaRPr lang="ar-AE"/>
          </a:p>
        </p:txBody>
      </p:sp>
      <p:sp>
        <p:nvSpPr>
          <p:cNvPr id="7" name="Slide Number Placeholder 6"/>
          <p:cNvSpPr>
            <a:spLocks noGrp="1"/>
          </p:cNvSpPr>
          <p:nvPr>
            <p:ph type="sldNum" sz="quarter" idx="12"/>
          </p:nvPr>
        </p:nvSpPr>
        <p:spPr/>
        <p:txBody>
          <a:bodyPr/>
          <a:lstStyle/>
          <a:p>
            <a:fld id="{11A99B56-DE65-45A1-B449-4E1748272DB5}" type="slidenum">
              <a:rPr lang="ar-AE" smtClean="0"/>
              <a:pPr/>
              <a:t>‹#›</a:t>
            </a:fld>
            <a:endParaRPr lang="ar-A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20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A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CD2C649-D6A0-4A9F-9B0F-5EE78EDAC2A3}" type="datetimeFigureOut">
              <a:rPr lang="ar-AE" smtClean="0"/>
              <a:pPr/>
              <a:t>10/06/1431</a:t>
            </a:fld>
            <a:endParaRPr lang="ar-A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AE"/>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1A99B56-DE65-45A1-B449-4E1748272DB5}" type="slidenum">
              <a:rPr lang="ar-AE" smtClean="0"/>
              <a:pPr/>
              <a:t>‹#›</a:t>
            </a:fld>
            <a:endParaRPr lang="ar-AE"/>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A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jpeg"/><Relationship Id="rId7"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8.jpeg"/><Relationship Id="rId7" Type="http://schemas.openxmlformats.org/officeDocument/2006/relationships/image" Target="../media/image13.jpeg"/><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5.jpeg"/></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4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5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00034" y="590257"/>
            <a:ext cx="8215370" cy="60324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tab pos="1863725" algn="l"/>
                <a:tab pos="2636838" algn="ctr"/>
              </a:tabLst>
            </a:pPr>
            <a:endParaRPr kumimoji="0" lang="ar-AE"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marL="0" marR="0" lvl="0" indent="0" algn="ctr" defTabSz="914400" rtl="1" eaLnBrk="1" fontAlgn="base" latinLnBrk="0" hangingPunct="1">
              <a:lnSpc>
                <a:spcPct val="100000"/>
              </a:lnSpc>
              <a:spcBef>
                <a:spcPct val="0"/>
              </a:spcBef>
              <a:spcAft>
                <a:spcPct val="0"/>
              </a:spcAft>
              <a:buClrTx/>
              <a:buSzTx/>
              <a:buFontTx/>
              <a:buNone/>
              <a:tabLst>
                <a:tab pos="1863725" algn="l"/>
                <a:tab pos="2636838" algn="ctr"/>
              </a:tabLst>
            </a:pPr>
            <a:endParaRPr kumimoji="0" lang="ar-AE"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marL="0" marR="0" lvl="0" indent="0" algn="ctr" defTabSz="914400" rtl="1" eaLnBrk="1" fontAlgn="base" latinLnBrk="0" hangingPunct="1">
              <a:lnSpc>
                <a:spcPct val="100000"/>
              </a:lnSpc>
              <a:spcBef>
                <a:spcPct val="0"/>
              </a:spcBef>
              <a:spcAft>
                <a:spcPct val="0"/>
              </a:spcAft>
              <a:buClrTx/>
              <a:buSzTx/>
              <a:buFontTx/>
              <a:buNone/>
              <a:tabLst>
                <a:tab pos="1863725" algn="l"/>
                <a:tab pos="2636838" algn="ctr"/>
              </a:tabLst>
            </a:pPr>
            <a:endParaRPr kumimoji="0" lang="ar-AE"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marL="0" marR="0" lvl="0" indent="0" algn="ctr" defTabSz="914400" rtl="1" eaLnBrk="1" fontAlgn="base" latinLnBrk="0" hangingPunct="1">
              <a:lnSpc>
                <a:spcPct val="100000"/>
              </a:lnSpc>
              <a:spcBef>
                <a:spcPct val="0"/>
              </a:spcBef>
              <a:spcAft>
                <a:spcPct val="0"/>
              </a:spcAft>
              <a:buClrTx/>
              <a:buSzTx/>
              <a:buFontTx/>
              <a:buNone/>
              <a:tabLst>
                <a:tab pos="1863725" algn="l"/>
                <a:tab pos="2636838" algn="ctr"/>
              </a:tabLst>
            </a:pPr>
            <a:r>
              <a:rPr kumimoji="0" lang="ar-SA"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جامع</a:t>
            </a:r>
            <a:r>
              <a:rPr kumimoji="0" lang="ar-AE"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ـــــــــــــــــــــــ</a:t>
            </a:r>
            <a:r>
              <a:rPr kumimoji="0" lang="ar-SA"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ة النج</a:t>
            </a:r>
            <a:r>
              <a:rPr kumimoji="0" lang="ar-AE"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ــــــــــــــــــــــــــــــــــــــ</a:t>
            </a:r>
            <a:r>
              <a:rPr kumimoji="0" lang="ar-SA"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اح الوطني</a:t>
            </a:r>
            <a:r>
              <a:rPr kumimoji="0" lang="ar-AE"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ــــــــــــــــــــــــــ</a:t>
            </a:r>
            <a:r>
              <a:rPr kumimoji="0" lang="ar-SA"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ة</a:t>
            </a:r>
            <a:endParaRPr kumimoji="0" lang="ar-AE"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marL="0" marR="0" lvl="0" indent="0" algn="ctr" defTabSz="914400" rtl="1" eaLnBrk="1" fontAlgn="base" latinLnBrk="0" hangingPunct="1">
              <a:lnSpc>
                <a:spcPct val="100000"/>
              </a:lnSpc>
              <a:spcBef>
                <a:spcPct val="0"/>
              </a:spcBef>
              <a:spcAft>
                <a:spcPct val="0"/>
              </a:spcAft>
              <a:buClrTx/>
              <a:buSzTx/>
              <a:buFontTx/>
              <a:buNone/>
              <a:tabLst>
                <a:tab pos="1863725" algn="l"/>
                <a:tab pos="2636838" algn="ctr"/>
              </a:tabLst>
            </a:pPr>
            <a:endParaRPr kumimoji="0" lang="en-US" sz="700" b="1" i="0" u="none" strike="noStrike" cap="none" normalizeH="0" baseline="0" dirty="0" smtClean="0">
              <a:ln>
                <a:noFill/>
              </a:ln>
              <a:solidFill>
                <a:schemeClr val="tx1"/>
              </a:solidFill>
              <a:effectLst/>
              <a:latin typeface="Simplified Arabic" pitchFamily="18" charset="-78"/>
              <a:cs typeface="Simplified Arabic"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tab pos="1863725" algn="l"/>
                <a:tab pos="2636838" algn="ctr"/>
              </a:tabLst>
            </a:pPr>
            <a:r>
              <a:rPr kumimoji="0" lang="ar-AE"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كلــــــــــــــــــــــــــــــــــــــــــية الهنـــدســـــــــــــــــــــــــــــــــــــــة</a:t>
            </a:r>
          </a:p>
          <a:p>
            <a:pPr marL="0" marR="0" lvl="0" indent="0" algn="ctr" defTabSz="914400" rtl="1" eaLnBrk="0" fontAlgn="base" latinLnBrk="0" hangingPunct="0">
              <a:lnSpc>
                <a:spcPct val="100000"/>
              </a:lnSpc>
              <a:spcBef>
                <a:spcPct val="0"/>
              </a:spcBef>
              <a:spcAft>
                <a:spcPct val="0"/>
              </a:spcAft>
              <a:buClrTx/>
              <a:buSzTx/>
              <a:buFontTx/>
              <a:buNone/>
              <a:tabLst>
                <a:tab pos="1863725" algn="l"/>
                <a:tab pos="2636838" algn="ctr"/>
              </a:tabLst>
            </a:pPr>
            <a:endParaRPr kumimoji="0" lang="en-US" sz="700" b="1" i="0" u="none" strike="noStrike" cap="none" normalizeH="0" baseline="0" dirty="0" smtClean="0">
              <a:ln>
                <a:noFill/>
              </a:ln>
              <a:solidFill>
                <a:schemeClr val="tx1"/>
              </a:solidFill>
              <a:effectLst/>
              <a:latin typeface="Simplified Arabic" pitchFamily="18" charset="-78"/>
              <a:cs typeface="Simplified Arabic"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tab pos="1863725" algn="l"/>
                <a:tab pos="2636838" algn="ctr"/>
              </a:tabLst>
            </a:pPr>
            <a:r>
              <a:rPr kumimoji="0" lang="ar-AE"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قســـــــــــــــــم هندســـة البنــــــــــــــاء</a:t>
            </a:r>
          </a:p>
          <a:p>
            <a:pPr marL="0" marR="0" lvl="0" indent="0" algn="ctr" defTabSz="914400" rtl="1" eaLnBrk="0" fontAlgn="base" latinLnBrk="0" hangingPunct="0">
              <a:lnSpc>
                <a:spcPct val="100000"/>
              </a:lnSpc>
              <a:spcBef>
                <a:spcPct val="0"/>
              </a:spcBef>
              <a:spcAft>
                <a:spcPct val="0"/>
              </a:spcAft>
              <a:buClrTx/>
              <a:buSzTx/>
              <a:buFontTx/>
              <a:buNone/>
              <a:tabLst>
                <a:tab pos="1863725" algn="l"/>
                <a:tab pos="2636838" algn="ctr"/>
              </a:tabLst>
            </a:pPr>
            <a:endParaRPr kumimoji="0" lang="ar-AE" sz="2000" b="1" i="0" u="none" strike="noStrike" cap="none" normalizeH="0" baseline="0" dirty="0" smtClean="0">
              <a:ln>
                <a:noFill/>
              </a:ln>
              <a:solidFill>
                <a:schemeClr val="tx1"/>
              </a:solidFill>
              <a:effectLst/>
              <a:latin typeface="Microsoft Uighur" pitchFamily="2" charset="-78"/>
              <a:cs typeface="Microsoft Uighur"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tab pos="1863725" algn="l"/>
                <a:tab pos="2636838" algn="ctr"/>
              </a:tabLst>
            </a:pPr>
            <a:endParaRPr kumimoji="0" lang="ar-AE" sz="2000" b="1" i="0" u="none" strike="noStrike" cap="none" normalizeH="0" baseline="0" dirty="0" smtClean="0">
              <a:ln>
                <a:noFill/>
              </a:ln>
              <a:solidFill>
                <a:schemeClr val="tx1"/>
              </a:solidFill>
              <a:effectLst/>
              <a:latin typeface="Microsoft Uighur" pitchFamily="2" charset="-78"/>
              <a:cs typeface="Microsoft Uighur"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tab pos="1863725" algn="l"/>
                <a:tab pos="2636838" algn="ctr"/>
              </a:tabLst>
            </a:pPr>
            <a:r>
              <a:rPr kumimoji="0" lang="ar-AE" sz="2400" b="1" i="0" u="none" strike="noStrike" cap="none" normalizeH="0" baseline="0" dirty="0" smtClean="0">
                <a:ln>
                  <a:noFill/>
                </a:ln>
                <a:solidFill>
                  <a:schemeClr val="tx2">
                    <a:lumMod val="75000"/>
                  </a:schemeClr>
                </a:solidFill>
                <a:effectLst/>
                <a:latin typeface="Simplified Arabic" pitchFamily="18" charset="-78"/>
                <a:ea typeface="Calibri" pitchFamily="34" charset="0"/>
                <a:cs typeface="Simplified Arabic" pitchFamily="18" charset="-78"/>
              </a:rPr>
              <a:t>مشروع تخرج</a:t>
            </a:r>
          </a:p>
          <a:p>
            <a:pPr marL="0" marR="0" lvl="0" indent="0" algn="ctr" defTabSz="914400" rtl="1" eaLnBrk="0" fontAlgn="base" latinLnBrk="0" hangingPunct="0">
              <a:lnSpc>
                <a:spcPct val="100000"/>
              </a:lnSpc>
              <a:spcBef>
                <a:spcPct val="0"/>
              </a:spcBef>
              <a:spcAft>
                <a:spcPct val="0"/>
              </a:spcAft>
              <a:buClrTx/>
              <a:buSzTx/>
              <a:buFontTx/>
              <a:buNone/>
              <a:tabLst>
                <a:tab pos="1863725" algn="l"/>
                <a:tab pos="2636838" algn="ctr"/>
              </a:tabLst>
            </a:pPr>
            <a:endParaRPr kumimoji="0" lang="ar-AE" sz="800" b="1" i="0" u="none" strike="noStrike" cap="none" normalizeH="0" baseline="0" dirty="0" smtClean="0">
              <a:ln>
                <a:noFill/>
              </a:ln>
              <a:solidFill>
                <a:schemeClr val="tx1"/>
              </a:solidFill>
              <a:effectLst/>
              <a:latin typeface="Simplified Arabic" pitchFamily="18" charset="-78"/>
              <a:cs typeface="Simplified Arabic"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tab pos="1863725" algn="l"/>
                <a:tab pos="2636838" algn="ctr"/>
              </a:tabLst>
            </a:pPr>
            <a:endParaRPr kumimoji="0" lang="ar-AE" sz="600" b="0" i="0" u="none" strike="noStrike" cap="none" normalizeH="0" baseline="0" dirty="0" smtClean="0">
              <a:ln>
                <a:noFill/>
              </a:ln>
              <a:solidFill>
                <a:schemeClr val="tx1"/>
              </a:solidFill>
              <a:effectLst/>
              <a:latin typeface="Simplified Arabic" pitchFamily="18" charset="-78"/>
              <a:cs typeface="Simplified Arabic"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tab pos="1863725" algn="l"/>
                <a:tab pos="2636838" algn="ctr"/>
              </a:tabLst>
            </a:pPr>
            <a:endParaRPr kumimoji="0" lang="en-US" sz="600" b="0" i="0" u="none" strike="noStrike" cap="none" normalizeH="0" baseline="0" dirty="0" smtClean="0">
              <a:ln>
                <a:noFill/>
              </a:ln>
              <a:solidFill>
                <a:schemeClr val="tx1"/>
              </a:solidFill>
              <a:effectLst/>
              <a:latin typeface="Simplified Arabic" pitchFamily="18" charset="-78"/>
              <a:cs typeface="Simplified Arabic"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tab pos="1863725" algn="l"/>
                <a:tab pos="2636838" algn="ctr"/>
              </a:tabLst>
            </a:pPr>
            <a:r>
              <a:rPr kumimoji="0" lang="ar-AE" sz="4000" b="1" i="0" u="none" strike="noStrike" cap="none" normalizeH="0" baseline="0" dirty="0" smtClean="0">
                <a:ln>
                  <a:noFill/>
                </a:ln>
                <a:solidFill>
                  <a:schemeClr val="accent6">
                    <a:lumMod val="75000"/>
                  </a:schemeClr>
                </a:solidFill>
                <a:effectLst/>
                <a:latin typeface="Simplified Arabic" pitchFamily="18" charset="-78"/>
                <a:ea typeface="Calibri" pitchFamily="34" charset="0"/>
                <a:cs typeface="Simplified Arabic" pitchFamily="18" charset="-78"/>
              </a:rPr>
              <a:t>قاعات نابلس العامة</a:t>
            </a:r>
          </a:p>
          <a:p>
            <a:pPr marL="0" marR="0" lvl="0" indent="0" algn="ctr" defTabSz="914400" rtl="1" eaLnBrk="0" fontAlgn="base" latinLnBrk="0" hangingPunct="0">
              <a:lnSpc>
                <a:spcPct val="100000"/>
              </a:lnSpc>
              <a:spcBef>
                <a:spcPct val="0"/>
              </a:spcBef>
              <a:spcAft>
                <a:spcPct val="0"/>
              </a:spcAft>
              <a:buClrTx/>
              <a:buSzTx/>
              <a:buFontTx/>
              <a:buNone/>
              <a:tabLst>
                <a:tab pos="1863725" algn="l"/>
                <a:tab pos="2636838" algn="ctr"/>
              </a:tabLst>
            </a:pPr>
            <a:endParaRPr kumimoji="0" lang="en-US" sz="600" b="0" i="0" u="none" strike="noStrike" cap="none" normalizeH="0" baseline="0" dirty="0" smtClean="0">
              <a:ln>
                <a:noFill/>
              </a:ln>
              <a:solidFill>
                <a:schemeClr val="tx1"/>
              </a:solidFill>
              <a:effectLst/>
              <a:latin typeface="Simplified Arabic" pitchFamily="18" charset="-78"/>
              <a:cs typeface="Simplified Arabic"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tab pos="1863725" algn="l"/>
                <a:tab pos="2636838" algn="ctr"/>
              </a:tabLst>
            </a:pPr>
            <a:r>
              <a:rPr kumimoji="0" lang="ar-AE" sz="2000" b="1" i="0" u="none" strike="noStrike" cap="none" normalizeH="0" baseline="0" dirty="0" smtClean="0">
                <a:ln>
                  <a:noFill/>
                </a:ln>
                <a:solidFill>
                  <a:schemeClr val="tx2"/>
                </a:solidFill>
                <a:effectLst/>
                <a:latin typeface="Simplified Arabic" pitchFamily="18" charset="-78"/>
                <a:ea typeface="Calibri" pitchFamily="34" charset="0"/>
                <a:cs typeface="Simplified Arabic" pitchFamily="18" charset="-78"/>
              </a:rPr>
              <a:t>مشروع تصميمي تكاملي لمبنى متعدد الأغراض</a:t>
            </a:r>
          </a:p>
          <a:p>
            <a:pPr marL="0" marR="0" lvl="0" indent="0" algn="ctr" defTabSz="914400" rtl="1" eaLnBrk="0" fontAlgn="base" latinLnBrk="0" hangingPunct="0">
              <a:lnSpc>
                <a:spcPct val="100000"/>
              </a:lnSpc>
              <a:spcBef>
                <a:spcPct val="0"/>
              </a:spcBef>
              <a:spcAft>
                <a:spcPct val="0"/>
              </a:spcAft>
              <a:buClrTx/>
              <a:buSzTx/>
              <a:buFontTx/>
              <a:buNone/>
              <a:tabLst>
                <a:tab pos="1863725" algn="l"/>
                <a:tab pos="2636838" algn="ctr"/>
              </a:tabLst>
            </a:pPr>
            <a:endParaRPr kumimoji="0" lang="ar-AE" sz="2000" b="1" i="0" u="none" strike="noStrike" cap="none" normalizeH="0" baseline="0" dirty="0" smtClean="0">
              <a:ln>
                <a:noFill/>
              </a:ln>
              <a:solidFill>
                <a:schemeClr val="tx2"/>
              </a:solidFill>
              <a:effectLst/>
              <a:latin typeface="Simplified Arabic" pitchFamily="18" charset="-78"/>
              <a:cs typeface="Simplified Arabic"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tab pos="1863725" algn="l"/>
                <a:tab pos="2636838" algn="ctr"/>
              </a:tabLst>
            </a:pPr>
            <a:endParaRPr kumimoji="0" lang="en-US" sz="2000" b="1" i="0" u="none" strike="noStrike" cap="none" normalizeH="0" baseline="0" dirty="0" smtClean="0">
              <a:ln>
                <a:noFill/>
              </a:ln>
              <a:solidFill>
                <a:schemeClr val="tx2"/>
              </a:solidFill>
              <a:effectLst/>
              <a:latin typeface="Simplified Arabic" pitchFamily="18" charset="-78"/>
              <a:cs typeface="Simplified Arabic" pitchFamily="18" charset="-78"/>
            </a:endParaRPr>
          </a:p>
          <a:p>
            <a:pPr marL="0" marR="0" lvl="0" indent="0" algn="ctr" defTabSz="914400" rtl="1" eaLnBrk="0" fontAlgn="base" latinLnBrk="0" hangingPunct="0">
              <a:lnSpc>
                <a:spcPct val="150000"/>
              </a:lnSpc>
              <a:spcBef>
                <a:spcPct val="0"/>
              </a:spcBef>
              <a:spcAft>
                <a:spcPct val="0"/>
              </a:spcAft>
              <a:buClrTx/>
              <a:buSzTx/>
              <a:buFontTx/>
              <a:buNone/>
              <a:tabLst>
                <a:tab pos="1863725" algn="l"/>
                <a:tab pos="2636838" algn="ctr"/>
              </a:tabLst>
            </a:pPr>
            <a:r>
              <a:rPr kumimoji="0" lang="ar-AE" sz="2000" b="1" i="1" u="none" strike="noStrike" cap="none" normalizeH="0" baseline="0" dirty="0" smtClean="0">
                <a:ln>
                  <a:noFill/>
                </a:ln>
                <a:solidFill>
                  <a:schemeClr val="tx2"/>
                </a:solidFill>
                <a:effectLst/>
                <a:latin typeface="Simplified Arabic" pitchFamily="18" charset="-78"/>
                <a:ea typeface="Calibri" pitchFamily="34" charset="0"/>
                <a:cs typeface="Simplified Arabic" pitchFamily="18" charset="-78"/>
              </a:rPr>
              <a:t>مشروع تخرج تم اعداده لاستكمال متطلبات التخريج ونيل درجة البكالوريوس </a:t>
            </a:r>
          </a:p>
          <a:p>
            <a:pPr marL="0" marR="0" lvl="0" indent="0" algn="ctr" defTabSz="914400" rtl="1" eaLnBrk="0" fontAlgn="base" latinLnBrk="0" hangingPunct="0">
              <a:lnSpc>
                <a:spcPct val="150000"/>
              </a:lnSpc>
              <a:spcBef>
                <a:spcPct val="0"/>
              </a:spcBef>
              <a:spcAft>
                <a:spcPct val="0"/>
              </a:spcAft>
              <a:buClrTx/>
              <a:buSzTx/>
              <a:buFontTx/>
              <a:buNone/>
              <a:tabLst>
                <a:tab pos="1863725" algn="l"/>
                <a:tab pos="2636838" algn="ctr"/>
              </a:tabLst>
            </a:pPr>
            <a:r>
              <a:rPr kumimoji="0" lang="ar-AE" sz="2000" b="1" i="1" u="none" strike="noStrike" cap="none" normalizeH="0" baseline="0" dirty="0" smtClean="0">
                <a:ln>
                  <a:noFill/>
                </a:ln>
                <a:solidFill>
                  <a:schemeClr val="tx2"/>
                </a:solidFill>
                <a:effectLst/>
                <a:latin typeface="Simplified Arabic" pitchFamily="18" charset="-78"/>
                <a:ea typeface="Calibri" pitchFamily="34" charset="0"/>
                <a:cs typeface="Simplified Arabic" pitchFamily="18" charset="-78"/>
              </a:rPr>
              <a:t>في هندسة البناء/ قسم هندسة البناء بجامعة النجاح الوطنية</a:t>
            </a:r>
            <a:endParaRPr kumimoji="0" lang="en-US" sz="2000" b="1" i="0" u="none" strike="noStrike" cap="none" normalizeH="0" baseline="0" dirty="0" smtClean="0">
              <a:ln>
                <a:noFill/>
              </a:ln>
              <a:solidFill>
                <a:schemeClr val="tx2"/>
              </a:solidFill>
              <a:effectLst/>
              <a:latin typeface="Simplified Arabic" pitchFamily="18" charset="-78"/>
              <a:cs typeface="Simplified Arabic" pitchFamily="18" charset="-78"/>
            </a:endParaRPr>
          </a:p>
        </p:txBody>
      </p:sp>
      <p:pic>
        <p:nvPicPr>
          <p:cNvPr id="6" name="Picture 5" descr="Exterior 2.jpg"/>
          <p:cNvPicPr>
            <a:picLocks noChangeAspect="1"/>
          </p:cNvPicPr>
          <p:nvPr/>
        </p:nvPicPr>
        <p:blipFill>
          <a:blip r:embed="rId2" cstate="print"/>
          <a:stretch>
            <a:fillRect/>
          </a:stretch>
        </p:blipFill>
        <p:spPr>
          <a:xfrm>
            <a:off x="7429520" y="0"/>
            <a:ext cx="1714480" cy="1285860"/>
          </a:xfrm>
          <a:prstGeom prst="ellipse">
            <a:avLst/>
          </a:prstGeom>
          <a:ln>
            <a:noFill/>
          </a:ln>
          <a:effectLst>
            <a:softEdge rad="112500"/>
          </a:effectLst>
        </p:spPr>
      </p:pic>
      <p:pic>
        <p:nvPicPr>
          <p:cNvPr id="7" name="Picture 6" descr="Exterior 5.jpg"/>
          <p:cNvPicPr>
            <a:picLocks noChangeAspect="1"/>
          </p:cNvPicPr>
          <p:nvPr/>
        </p:nvPicPr>
        <p:blipFill>
          <a:blip r:embed="rId3" cstate="print"/>
          <a:stretch>
            <a:fillRect/>
          </a:stretch>
        </p:blipFill>
        <p:spPr>
          <a:xfrm>
            <a:off x="7500958" y="2857496"/>
            <a:ext cx="1628754" cy="1221565"/>
          </a:xfrm>
          <a:prstGeom prst="ellipse">
            <a:avLst/>
          </a:prstGeom>
          <a:ln>
            <a:noFill/>
          </a:ln>
          <a:effectLst>
            <a:softEdge rad="112500"/>
          </a:effectLst>
        </p:spPr>
      </p:pic>
      <p:pic>
        <p:nvPicPr>
          <p:cNvPr id="8" name="Picture 7" descr="Exterior 3.jpg"/>
          <p:cNvPicPr>
            <a:picLocks noChangeAspect="1"/>
          </p:cNvPicPr>
          <p:nvPr/>
        </p:nvPicPr>
        <p:blipFill>
          <a:blip r:embed="rId4" cstate="print"/>
          <a:stretch>
            <a:fillRect/>
          </a:stretch>
        </p:blipFill>
        <p:spPr>
          <a:xfrm>
            <a:off x="7429520" y="5643578"/>
            <a:ext cx="1714517" cy="1285889"/>
          </a:xfrm>
          <a:prstGeom prst="ellipse">
            <a:avLst/>
          </a:prstGeom>
          <a:ln>
            <a:noFill/>
          </a:ln>
          <a:effectLst>
            <a:softEdge rad="112500"/>
          </a:effectLst>
        </p:spPr>
      </p:pic>
      <p:pic>
        <p:nvPicPr>
          <p:cNvPr id="9" name="Picture 8" descr="Interior 4.jpg"/>
          <p:cNvPicPr>
            <a:picLocks noChangeAspect="1"/>
          </p:cNvPicPr>
          <p:nvPr/>
        </p:nvPicPr>
        <p:blipFill>
          <a:blip r:embed="rId5" cstate="print"/>
          <a:stretch>
            <a:fillRect/>
          </a:stretch>
        </p:blipFill>
        <p:spPr>
          <a:xfrm>
            <a:off x="0" y="0"/>
            <a:ext cx="1714480" cy="1285860"/>
          </a:xfrm>
          <a:prstGeom prst="ellipse">
            <a:avLst/>
          </a:prstGeom>
          <a:ln>
            <a:noFill/>
          </a:ln>
          <a:effectLst>
            <a:softEdge rad="112500"/>
          </a:effectLst>
        </p:spPr>
      </p:pic>
      <p:pic>
        <p:nvPicPr>
          <p:cNvPr id="10" name="Picture 9" descr="Interior 2.jpg"/>
          <p:cNvPicPr>
            <a:picLocks noChangeAspect="1"/>
          </p:cNvPicPr>
          <p:nvPr/>
        </p:nvPicPr>
        <p:blipFill>
          <a:blip r:embed="rId6" cstate="print"/>
          <a:stretch>
            <a:fillRect/>
          </a:stretch>
        </p:blipFill>
        <p:spPr>
          <a:xfrm>
            <a:off x="0" y="3000372"/>
            <a:ext cx="1628753" cy="1221565"/>
          </a:xfrm>
          <a:prstGeom prst="ellipse">
            <a:avLst/>
          </a:prstGeom>
          <a:ln>
            <a:noFill/>
          </a:ln>
          <a:effectLst>
            <a:softEdge rad="112500"/>
          </a:effectLst>
        </p:spPr>
      </p:pic>
      <p:pic>
        <p:nvPicPr>
          <p:cNvPr id="11" name="Picture 10" descr="Interior 1.jpg"/>
          <p:cNvPicPr>
            <a:picLocks noChangeAspect="1"/>
          </p:cNvPicPr>
          <p:nvPr/>
        </p:nvPicPr>
        <p:blipFill>
          <a:blip r:embed="rId7" cstate="print"/>
          <a:stretch>
            <a:fillRect/>
          </a:stretch>
        </p:blipFill>
        <p:spPr>
          <a:xfrm>
            <a:off x="0" y="5572140"/>
            <a:ext cx="1714480" cy="1285860"/>
          </a:xfrm>
          <a:prstGeom prst="ellipse">
            <a:avLst/>
          </a:prstGeom>
          <a:ln>
            <a:noFill/>
          </a:ln>
          <a:effectLst>
            <a:softEdge rad="112500"/>
          </a:effectLst>
        </p:spPr>
      </p:pic>
      <p:pic>
        <p:nvPicPr>
          <p:cNvPr id="1026" name="Picture 2" descr="C:\Users\Musab\Desktop\4ee3edb4f87f30e0[1].jpg"/>
          <p:cNvPicPr>
            <a:picLocks noChangeAspect="1" noChangeArrowheads="1"/>
          </p:cNvPicPr>
          <p:nvPr/>
        </p:nvPicPr>
        <p:blipFill>
          <a:blip r:embed="rId8" cstate="print"/>
          <a:srcRect/>
          <a:stretch>
            <a:fillRect/>
          </a:stretch>
        </p:blipFill>
        <p:spPr bwMode="auto">
          <a:xfrm>
            <a:off x="3786182" y="71438"/>
            <a:ext cx="1857388" cy="135729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5" name="Picture 4" descr="Exterior 5.jpg"/>
          <p:cNvPicPr>
            <a:picLocks noChangeAspect="1"/>
          </p:cNvPicPr>
          <p:nvPr/>
        </p:nvPicPr>
        <p:blipFill>
          <a:blip r:embed="rId3" cstate="print"/>
          <a:stretch>
            <a:fillRect/>
          </a:stretch>
        </p:blipFill>
        <p:spPr>
          <a:xfrm>
            <a:off x="7786710" y="2786058"/>
            <a:ext cx="1357290" cy="1017967"/>
          </a:xfrm>
          <a:prstGeom prst="ellipse">
            <a:avLst/>
          </a:prstGeom>
          <a:ln>
            <a:noFill/>
          </a:ln>
          <a:effectLst>
            <a:softEdge rad="112500"/>
          </a:effectLst>
        </p:spPr>
      </p:pic>
      <p:pic>
        <p:nvPicPr>
          <p:cNvPr id="6" name="Picture 5"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7" name="Picture 6"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8" name="Picture 7"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9" name="Picture 8"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sp>
        <p:nvSpPr>
          <p:cNvPr id="10" name="Rectangle 9"/>
          <p:cNvSpPr/>
          <p:nvPr/>
        </p:nvSpPr>
        <p:spPr>
          <a:xfrm>
            <a:off x="1285852" y="359420"/>
            <a:ext cx="6500858" cy="7355860"/>
          </a:xfrm>
          <a:prstGeom prst="rect">
            <a:avLst/>
          </a:prstGeom>
        </p:spPr>
        <p:txBody>
          <a:bodyPr wrap="square">
            <a:spAutoFit/>
          </a:bodyPr>
          <a:lstStyle/>
          <a:p>
            <a:pPr lvl="0" eaLnBrk="0" fontAlgn="base" hangingPunct="0">
              <a:lnSpc>
                <a:spcPct val="200000"/>
              </a:lnSpc>
              <a:spcBef>
                <a:spcPct val="0"/>
              </a:spcBef>
              <a:spcAft>
                <a:spcPct val="0"/>
              </a:spcAft>
            </a:pPr>
            <a:r>
              <a:rPr lang="ar-AE" sz="3600" b="1" u="sng" dirty="0" smtClean="0">
                <a:solidFill>
                  <a:schemeClr val="accent6">
                    <a:lumMod val="75000"/>
                  </a:schemeClr>
                </a:solidFill>
                <a:latin typeface="Microsoft Uighur" pitchFamily="2" charset="-78"/>
                <a:ea typeface="Calibri" pitchFamily="34" charset="0"/>
                <a:cs typeface="Microsoft Uighur" pitchFamily="2" charset="-78"/>
              </a:rPr>
              <a:t>عوامل القوة بالمشروع وفرص التحسين والتطوير:</a:t>
            </a:r>
            <a:endParaRPr lang="ar-AE" sz="3600" b="1" u="sng" dirty="0">
              <a:solidFill>
                <a:schemeClr val="accent6">
                  <a:lumMod val="75000"/>
                </a:schemeClr>
              </a:solidFill>
              <a:latin typeface="Microsoft Uighur" pitchFamily="2" charset="-78"/>
              <a:ea typeface="Calibri" pitchFamily="34" charset="0"/>
              <a:cs typeface="Microsoft Uighur" pitchFamily="2" charset="-78"/>
            </a:endParaRPr>
          </a:p>
          <a:p>
            <a:pPr lvl="0" eaLnBrk="0" fontAlgn="base" hangingPunct="0">
              <a:lnSpc>
                <a:spcPct val="200000"/>
              </a:lnSpc>
              <a:spcBef>
                <a:spcPct val="0"/>
              </a:spcBef>
              <a:spcAft>
                <a:spcPct val="0"/>
              </a:spcAft>
              <a:buFontTx/>
              <a:buChar char="•"/>
            </a:pPr>
            <a:r>
              <a:rPr lang="ar-AE" sz="2000" b="1" dirty="0">
                <a:solidFill>
                  <a:schemeClr val="accent6">
                    <a:lumMod val="75000"/>
                  </a:schemeClr>
                </a:solidFill>
                <a:latin typeface="Simplified Arabic" pitchFamily="18" charset="-78"/>
                <a:ea typeface="Calibri" pitchFamily="34" charset="0"/>
                <a:cs typeface="Simplified Arabic" pitchFamily="18" charset="-78"/>
              </a:rPr>
              <a:t>عوامل القوة: </a:t>
            </a: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a:p>
            <a:pPr lvl="0" eaLnBrk="0" fontAlgn="base" hangingPunct="0">
              <a:lnSpc>
                <a:spcPct val="200000"/>
              </a:lnSpc>
              <a:spcBef>
                <a:spcPct val="0"/>
              </a:spcBef>
              <a:spcAft>
                <a:spcPct val="0"/>
              </a:spcAft>
              <a:buFontTx/>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 تكاملية المشروع وواقعية اغراضه</a:t>
            </a:r>
          </a:p>
          <a:p>
            <a:pPr lvl="0" eaLnBrk="0" fontAlgn="base" hangingPunct="0">
              <a:lnSpc>
                <a:spcPct val="200000"/>
              </a:lnSpc>
              <a:spcBef>
                <a:spcPct val="0"/>
              </a:spcBef>
              <a:spcAft>
                <a:spcPct val="0"/>
              </a:spcAft>
              <a:buFontTx/>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 مراعاة كافة الجوانب الداخلة في نحديد مدخلات المشروع، الموقع وخصائصه، المناخ، الجوانب التسويقية، الجوانب الاقتصادية والبيئية في تحديد نوع النظام المستخدم</a:t>
            </a:r>
          </a:p>
          <a:p>
            <a:pPr lvl="0" eaLnBrk="0" fontAlgn="base" hangingPunct="0">
              <a:lnSpc>
                <a:spcPct val="200000"/>
              </a:lnSpc>
              <a:spcBef>
                <a:spcPct val="0"/>
              </a:spcBef>
              <a:spcAft>
                <a:spcPct val="0"/>
              </a:spcAft>
              <a:buFontTx/>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استخدام طرق ووسائل فعالة لافضل التصاميم لكافة الأنطمة، مراعين ضرورة كونها توفر الجهد والزمن وتزيد من الفعالية الوظيفية</a:t>
            </a:r>
          </a:p>
          <a:p>
            <a:pPr lvl="0" eaLnBrk="0" fontAlgn="base" hangingPunct="0">
              <a:lnSpc>
                <a:spcPct val="200000"/>
              </a:lnSpc>
              <a:spcBef>
                <a:spcPct val="0"/>
              </a:spcBef>
              <a:spcAft>
                <a:spcPct val="0"/>
              </a:spcAft>
              <a:buFontTx/>
              <a:buChar char="•"/>
            </a:pPr>
            <a:endParaRPr lang="ar-AE" sz="3000" b="1" dirty="0" smtClean="0">
              <a:solidFill>
                <a:schemeClr val="accent6">
                  <a:lumMod val="75000"/>
                </a:schemeClr>
              </a:solidFill>
              <a:latin typeface="Microsoft Uighur" pitchFamily="2" charset="-78"/>
              <a:ea typeface="Calibri" pitchFamily="34" charset="0"/>
              <a:cs typeface="Microsoft Uighur" pitchFamily="2" charset="-78"/>
            </a:endParaRPr>
          </a:p>
          <a:p>
            <a:pPr lvl="0" eaLnBrk="0" fontAlgn="base" hangingPunct="0">
              <a:lnSpc>
                <a:spcPct val="200000"/>
              </a:lnSpc>
              <a:spcBef>
                <a:spcPct val="0"/>
              </a:spcBef>
              <a:spcAft>
                <a:spcPct val="0"/>
              </a:spcAft>
              <a:buFontTx/>
              <a:buChar char="•"/>
            </a:pPr>
            <a:endParaRPr lang="ar-AE" sz="3000" b="1" dirty="0">
              <a:solidFill>
                <a:schemeClr val="accent6">
                  <a:lumMod val="75000"/>
                </a:schemeClr>
              </a:solidFill>
              <a:latin typeface="Microsoft Uighur" pitchFamily="2" charset="-78"/>
              <a:ea typeface="Calibri" pitchFamily="34" charset="0"/>
              <a:cs typeface="Microsoft Uighur"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6" name="Picture 5" descr="Exterior 5.jpg"/>
          <p:cNvPicPr>
            <a:picLocks noChangeAspect="1"/>
          </p:cNvPicPr>
          <p:nvPr/>
        </p:nvPicPr>
        <p:blipFill>
          <a:blip r:embed="rId3" cstate="print"/>
          <a:stretch>
            <a:fillRect/>
          </a:stretch>
        </p:blipFill>
        <p:spPr>
          <a:xfrm>
            <a:off x="7786710" y="2786058"/>
            <a:ext cx="1357290" cy="1017967"/>
          </a:xfrm>
          <a:prstGeom prst="ellipse">
            <a:avLst/>
          </a:prstGeom>
          <a:ln>
            <a:noFill/>
          </a:ln>
          <a:effectLst>
            <a:softEdge rad="112500"/>
          </a:effectLst>
        </p:spPr>
      </p:pic>
      <p:pic>
        <p:nvPicPr>
          <p:cNvPr id="7" name="Picture 6"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8" name="Picture 7"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9" name="Picture 8"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10" name="Picture 9"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sp>
        <p:nvSpPr>
          <p:cNvPr id="11" name="Rectangle 10"/>
          <p:cNvSpPr/>
          <p:nvPr/>
        </p:nvSpPr>
        <p:spPr>
          <a:xfrm>
            <a:off x="1285852" y="342760"/>
            <a:ext cx="6500858" cy="8125301"/>
          </a:xfrm>
          <a:prstGeom prst="rect">
            <a:avLst/>
          </a:prstGeom>
        </p:spPr>
        <p:txBody>
          <a:bodyPr wrap="square">
            <a:spAutoFit/>
          </a:bodyPr>
          <a:lstStyle/>
          <a:p>
            <a:pPr lvl="0" eaLnBrk="0" fontAlgn="base" hangingPunct="0">
              <a:lnSpc>
                <a:spcPct val="200000"/>
              </a:lnSpc>
              <a:spcBef>
                <a:spcPct val="0"/>
              </a:spcBef>
              <a:spcAft>
                <a:spcPct val="0"/>
              </a:spcAft>
            </a:pPr>
            <a:r>
              <a:rPr lang="ar-AE" sz="3600" b="1" u="sng" dirty="0" smtClean="0">
                <a:solidFill>
                  <a:schemeClr val="accent6">
                    <a:lumMod val="75000"/>
                  </a:schemeClr>
                </a:solidFill>
                <a:latin typeface="Microsoft Uighur" pitchFamily="2" charset="-78"/>
                <a:ea typeface="Calibri" pitchFamily="34" charset="0"/>
                <a:cs typeface="Microsoft Uighur" pitchFamily="2" charset="-78"/>
              </a:rPr>
              <a:t>عوامل القوة بالمشروع وفرص التحسين والتطوير:</a:t>
            </a:r>
            <a:endParaRPr lang="ar-AE" sz="3600" b="1" u="sng" dirty="0">
              <a:solidFill>
                <a:schemeClr val="accent6">
                  <a:lumMod val="75000"/>
                </a:schemeClr>
              </a:solidFill>
              <a:latin typeface="Microsoft Uighur" pitchFamily="2" charset="-78"/>
              <a:ea typeface="Calibri" pitchFamily="34" charset="0"/>
              <a:cs typeface="Microsoft Uighur" pitchFamily="2" charset="-78"/>
            </a:endParaRPr>
          </a:p>
          <a:p>
            <a:pPr lvl="0" eaLnBrk="0" fontAlgn="base" hangingPunct="0">
              <a:lnSpc>
                <a:spcPct val="200000"/>
              </a:lnSpc>
              <a:spcBef>
                <a:spcPct val="0"/>
              </a:spcBef>
              <a:spcAft>
                <a:spcPct val="0"/>
              </a:spcAft>
              <a:buFontTx/>
              <a:buChar char="•"/>
            </a:pPr>
            <a:r>
              <a:rPr lang="ar-AE" sz="2000" b="1" dirty="0" smtClean="0">
                <a:solidFill>
                  <a:schemeClr val="accent6">
                    <a:lumMod val="75000"/>
                  </a:schemeClr>
                </a:solidFill>
                <a:latin typeface="Simplified Arabic" pitchFamily="18" charset="-78"/>
                <a:ea typeface="Calibri" pitchFamily="34" charset="0"/>
                <a:cs typeface="Simplified Arabic" pitchFamily="18" charset="-78"/>
              </a:rPr>
              <a:t>فرص التحسين والتطوير: </a:t>
            </a:r>
          </a:p>
          <a:p>
            <a:pPr lvl="0" algn="just" eaLnBrk="0" fontAlgn="base" hangingPunct="0">
              <a:lnSpc>
                <a:spcPct val="200000"/>
              </a:lnSpc>
              <a:spcBef>
                <a:spcPct val="0"/>
              </a:spcBef>
              <a:spcAft>
                <a:spcPct val="0"/>
              </a:spcAft>
              <a:buFontTx/>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الأنظمة المقترحة: من مثل نظم المراقبة وإطفائ الحريق</a:t>
            </a:r>
          </a:p>
          <a:p>
            <a:pPr lvl="0" algn="just" eaLnBrk="0" fontAlgn="base" hangingPunct="0">
              <a:lnSpc>
                <a:spcPct val="200000"/>
              </a:lnSpc>
              <a:spcBef>
                <a:spcPct val="0"/>
              </a:spcBef>
              <a:spcAft>
                <a:spcPct val="0"/>
              </a:spcAft>
              <a:buFontTx/>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التشطيبات: وتشمل التشطيبات الداخلية والخارجية في المبنى</a:t>
            </a:r>
          </a:p>
          <a:p>
            <a:pPr lvl="0" algn="just" eaLnBrk="0" fontAlgn="base" hangingPunct="0">
              <a:lnSpc>
                <a:spcPct val="200000"/>
              </a:lnSpc>
              <a:spcBef>
                <a:spcPct val="0"/>
              </a:spcBef>
              <a:spcAft>
                <a:spcPct val="0"/>
              </a:spcAft>
              <a:buFontTx/>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حساب الكميات: وتشمل حساب الكميات على كافة الأنظمة المستخدمة والمقترحة</a:t>
            </a:r>
          </a:p>
          <a:p>
            <a:pPr lvl="0" algn="just" eaLnBrk="0" fontAlgn="base" hangingPunct="0">
              <a:lnSpc>
                <a:spcPct val="200000"/>
              </a:lnSpc>
              <a:spcBef>
                <a:spcPct val="0"/>
              </a:spcBef>
              <a:spcAft>
                <a:spcPct val="0"/>
              </a:spcAft>
              <a:buFontTx/>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تمثيل كافة الأنظمة على برنامج ال3 دي ماكس ، حيث يغطي حالياً جانب التصميم المعماري</a:t>
            </a:r>
          </a:p>
          <a:p>
            <a:pPr lvl="0" eaLnBrk="0" fontAlgn="base" hangingPunct="0">
              <a:lnSpc>
                <a:spcPct val="200000"/>
              </a:lnSpc>
              <a:spcBef>
                <a:spcPct val="0"/>
              </a:spcBef>
              <a:spcAft>
                <a:spcPct val="0"/>
              </a:spcAft>
              <a:buFontTx/>
              <a:buChar char="•"/>
            </a:pPr>
            <a:endParaRPr lang="ar-AE" sz="2500" b="1" dirty="0" smtClean="0">
              <a:solidFill>
                <a:schemeClr val="tx2">
                  <a:lumMod val="75000"/>
                </a:schemeClr>
              </a:solidFill>
              <a:latin typeface="Microsoft Uighur" pitchFamily="2" charset="-78"/>
              <a:ea typeface="Calibri" pitchFamily="34" charset="0"/>
              <a:cs typeface="Microsoft Uighur" pitchFamily="2" charset="-78"/>
            </a:endParaRPr>
          </a:p>
          <a:p>
            <a:pPr lvl="0" eaLnBrk="0" fontAlgn="base" hangingPunct="0">
              <a:lnSpc>
                <a:spcPct val="200000"/>
              </a:lnSpc>
              <a:spcBef>
                <a:spcPct val="0"/>
              </a:spcBef>
              <a:spcAft>
                <a:spcPct val="0"/>
              </a:spcAft>
              <a:buFontTx/>
              <a:buChar char="•"/>
            </a:pPr>
            <a:endParaRPr lang="ar-AE" sz="3000" b="1" dirty="0" smtClean="0">
              <a:solidFill>
                <a:schemeClr val="accent6">
                  <a:lumMod val="75000"/>
                </a:schemeClr>
              </a:solidFill>
              <a:latin typeface="Microsoft Uighur" pitchFamily="2" charset="-78"/>
              <a:ea typeface="Calibri" pitchFamily="34" charset="0"/>
              <a:cs typeface="Microsoft Uighur" pitchFamily="2" charset="-78"/>
            </a:endParaRPr>
          </a:p>
          <a:p>
            <a:pPr lvl="0" eaLnBrk="0" fontAlgn="base" hangingPunct="0">
              <a:lnSpc>
                <a:spcPct val="200000"/>
              </a:lnSpc>
              <a:spcBef>
                <a:spcPct val="0"/>
              </a:spcBef>
              <a:spcAft>
                <a:spcPct val="0"/>
              </a:spcAft>
              <a:buFontTx/>
              <a:buChar char="•"/>
            </a:pPr>
            <a:endParaRPr lang="ar-AE" sz="3000" b="1" dirty="0">
              <a:solidFill>
                <a:schemeClr val="accent6">
                  <a:lumMod val="75000"/>
                </a:schemeClr>
              </a:solidFill>
              <a:latin typeface="Microsoft Uighur" pitchFamily="2" charset="-78"/>
              <a:ea typeface="Calibri" pitchFamily="34" charset="0"/>
              <a:cs typeface="Microsoft Uighur" pitchFamily="2" charset="-7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12" name="Picture 11" descr="Exterior 5.jpg"/>
          <p:cNvPicPr>
            <a:picLocks noChangeAspect="1"/>
          </p:cNvPicPr>
          <p:nvPr/>
        </p:nvPicPr>
        <p:blipFill>
          <a:blip r:embed="rId3" cstate="print"/>
          <a:stretch>
            <a:fillRect/>
          </a:stretch>
        </p:blipFill>
        <p:spPr>
          <a:xfrm>
            <a:off x="7786710" y="2786058"/>
            <a:ext cx="1357290" cy="1017967"/>
          </a:xfrm>
          <a:prstGeom prst="ellipse">
            <a:avLst/>
          </a:prstGeom>
          <a:ln>
            <a:noFill/>
          </a:ln>
          <a:effectLst>
            <a:softEdge rad="112500"/>
          </a:effectLst>
        </p:spPr>
      </p:pic>
      <p:pic>
        <p:nvPicPr>
          <p:cNvPr id="13" name="Picture 12"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14" name="Picture 13"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15" name="Picture 14"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16" name="Picture 15"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sp>
        <p:nvSpPr>
          <p:cNvPr id="17" name="Rectangle 16"/>
          <p:cNvSpPr/>
          <p:nvPr/>
        </p:nvSpPr>
        <p:spPr>
          <a:xfrm>
            <a:off x="1285852" y="357166"/>
            <a:ext cx="6500858" cy="5816977"/>
          </a:xfrm>
          <a:prstGeom prst="rect">
            <a:avLst/>
          </a:prstGeom>
        </p:spPr>
        <p:txBody>
          <a:bodyPr wrap="square">
            <a:spAutoFit/>
          </a:bodyPr>
          <a:lstStyle/>
          <a:p>
            <a:pPr lvl="0" eaLnBrk="0" fontAlgn="base" hangingPunct="0">
              <a:lnSpc>
                <a:spcPct val="200000"/>
              </a:lnSpc>
              <a:spcBef>
                <a:spcPct val="0"/>
              </a:spcBef>
              <a:spcAft>
                <a:spcPct val="0"/>
              </a:spcAft>
            </a:pPr>
            <a:r>
              <a:rPr lang="ar-AE" sz="3600" b="1" u="sng" dirty="0" smtClean="0">
                <a:solidFill>
                  <a:schemeClr val="accent6">
                    <a:lumMod val="75000"/>
                  </a:schemeClr>
                </a:solidFill>
                <a:latin typeface="Microsoft Uighur" pitchFamily="2" charset="-78"/>
                <a:ea typeface="Calibri" pitchFamily="34" charset="0"/>
                <a:cs typeface="Microsoft Uighur" pitchFamily="2" charset="-78"/>
              </a:rPr>
              <a:t>عوامل القوة بالمشروع وفرص التحسين والتطوير:</a:t>
            </a:r>
            <a:endParaRPr lang="ar-AE" sz="3600" b="1" u="sng" dirty="0">
              <a:solidFill>
                <a:schemeClr val="accent6">
                  <a:lumMod val="75000"/>
                </a:schemeClr>
              </a:solidFill>
              <a:latin typeface="Microsoft Uighur" pitchFamily="2" charset="-78"/>
              <a:ea typeface="Calibri" pitchFamily="34" charset="0"/>
              <a:cs typeface="Microsoft Uighur" pitchFamily="2" charset="-78"/>
            </a:endParaRPr>
          </a:p>
          <a:p>
            <a:pPr lvl="0" algn="just" eaLnBrk="0" fontAlgn="base" hangingPunct="0">
              <a:lnSpc>
                <a:spcPct val="200000"/>
              </a:lnSpc>
              <a:spcBef>
                <a:spcPct val="0"/>
              </a:spcBef>
              <a:spcAft>
                <a:spcPct val="0"/>
              </a:spcAft>
              <a:buFontTx/>
              <a:buChar char="•"/>
            </a:pPr>
            <a:r>
              <a:rPr lang="ar-AE" sz="2000" b="1" dirty="0" smtClean="0">
                <a:solidFill>
                  <a:schemeClr val="accent6">
                    <a:lumMod val="75000"/>
                  </a:schemeClr>
                </a:solidFill>
                <a:latin typeface="Simplified Arabic" pitchFamily="18" charset="-78"/>
                <a:ea typeface="Calibri" pitchFamily="34" charset="0"/>
                <a:cs typeface="Simplified Arabic" pitchFamily="18" charset="-78"/>
              </a:rPr>
              <a:t>معوقات العمل: </a:t>
            </a:r>
          </a:p>
          <a:p>
            <a:pPr lvl="0" algn="just" eaLnBrk="0" fontAlgn="base" hangingPunct="0">
              <a:lnSpc>
                <a:spcPct val="200000"/>
              </a:lnSpc>
              <a:spcBef>
                <a:spcPct val="0"/>
              </a:spcBef>
              <a:spcAft>
                <a:spcPct val="0"/>
              </a:spcAft>
              <a:buFontTx/>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تكاملية الأنظمة وتاثير المتغيرات على غيرها من الأنظمة</a:t>
            </a:r>
          </a:p>
          <a:p>
            <a:pPr lvl="0" algn="just" eaLnBrk="0" fontAlgn="base" hangingPunct="0">
              <a:lnSpc>
                <a:spcPct val="200000"/>
              </a:lnSpc>
              <a:spcBef>
                <a:spcPct val="0"/>
              </a:spcBef>
              <a:spcAft>
                <a:spcPct val="0"/>
              </a:spcAft>
              <a:buFontTx/>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طبيعة وجغرافية منطقة المشروع </a:t>
            </a:r>
          </a:p>
          <a:p>
            <a:pPr lvl="0" algn="just" eaLnBrk="0" fontAlgn="base" hangingPunct="0">
              <a:lnSpc>
                <a:spcPct val="200000"/>
              </a:lnSpc>
              <a:spcBef>
                <a:spcPct val="0"/>
              </a:spcBef>
              <a:spcAft>
                <a:spcPct val="0"/>
              </a:spcAft>
              <a:buFontTx/>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التاخير في اعتماد التصميم المعماري</a:t>
            </a:r>
          </a:p>
          <a:p>
            <a:pPr lvl="0" algn="just" eaLnBrk="0" fontAlgn="base" hangingPunct="0">
              <a:lnSpc>
                <a:spcPct val="200000"/>
              </a:lnSpc>
              <a:spcBef>
                <a:spcPct val="0"/>
              </a:spcBef>
              <a:spcAft>
                <a:spcPct val="0"/>
              </a:spcAft>
              <a:buFontTx/>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قلة المعلومات النظرية المتوفرة والمستخدمة في الجانب النظري كاعتبارات تصميمية</a:t>
            </a:r>
          </a:p>
          <a:p>
            <a:pPr lvl="0" eaLnBrk="0" fontAlgn="base" hangingPunct="0">
              <a:lnSpc>
                <a:spcPct val="200000"/>
              </a:lnSpc>
              <a:spcBef>
                <a:spcPct val="0"/>
              </a:spcBef>
              <a:spcAft>
                <a:spcPct val="0"/>
              </a:spcAft>
              <a:buFontTx/>
              <a:buChar char="•"/>
            </a:pPr>
            <a:endParaRPr lang="ar-AE" sz="3000" b="1" dirty="0">
              <a:solidFill>
                <a:schemeClr val="accent6">
                  <a:lumMod val="75000"/>
                </a:schemeClr>
              </a:solidFill>
              <a:latin typeface="Microsoft Uighur" pitchFamily="2" charset="-78"/>
              <a:ea typeface="Calibri" pitchFamily="34" charset="0"/>
              <a:cs typeface="Microsoft Uighur"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5" name="Picture 4" descr="Exterior 5.jpg"/>
          <p:cNvPicPr>
            <a:picLocks noChangeAspect="1"/>
          </p:cNvPicPr>
          <p:nvPr/>
        </p:nvPicPr>
        <p:blipFill>
          <a:blip r:embed="rId3" cstate="print"/>
          <a:stretch>
            <a:fillRect/>
          </a:stretch>
        </p:blipFill>
        <p:spPr>
          <a:xfrm>
            <a:off x="7786710" y="2786058"/>
            <a:ext cx="1357290" cy="1017967"/>
          </a:xfrm>
          <a:prstGeom prst="ellipse">
            <a:avLst/>
          </a:prstGeom>
          <a:ln>
            <a:noFill/>
          </a:ln>
          <a:effectLst>
            <a:softEdge rad="112500"/>
          </a:effectLst>
        </p:spPr>
      </p:pic>
      <p:pic>
        <p:nvPicPr>
          <p:cNvPr id="6" name="Picture 5"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7" name="Picture 6"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8" name="Picture 7"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9" name="Picture 8"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sp>
        <p:nvSpPr>
          <p:cNvPr id="16" name="Rectangle 15"/>
          <p:cNvSpPr/>
          <p:nvPr/>
        </p:nvSpPr>
        <p:spPr>
          <a:xfrm>
            <a:off x="1500166" y="1285860"/>
            <a:ext cx="6500858" cy="2931572"/>
          </a:xfrm>
          <a:prstGeom prst="rect">
            <a:avLst/>
          </a:prstGeom>
        </p:spPr>
        <p:txBody>
          <a:bodyPr wrap="square">
            <a:spAutoFit/>
          </a:bodyPr>
          <a:lstStyle/>
          <a:p>
            <a:pPr lvl="0" algn="ctr" eaLnBrk="0" fontAlgn="base" hangingPunct="0">
              <a:lnSpc>
                <a:spcPct val="200000"/>
              </a:lnSpc>
              <a:spcBef>
                <a:spcPct val="0"/>
              </a:spcBef>
              <a:spcAft>
                <a:spcPct val="0"/>
              </a:spcAft>
            </a:pPr>
            <a:r>
              <a:rPr lang="ar-AE" sz="6600" b="1" dirty="0" smtClean="0">
                <a:solidFill>
                  <a:schemeClr val="accent6">
                    <a:lumMod val="75000"/>
                  </a:schemeClr>
                </a:solidFill>
                <a:latin typeface="Microsoft Uighur" pitchFamily="2" charset="-78"/>
                <a:ea typeface="Calibri" pitchFamily="34" charset="0"/>
                <a:cs typeface="Microsoft Uighur" pitchFamily="2" charset="-78"/>
              </a:rPr>
              <a:t>الدراسة النظرية للمشروع</a:t>
            </a:r>
            <a:endParaRPr lang="ar-AE" sz="4400" b="1" dirty="0" smtClean="0">
              <a:solidFill>
                <a:schemeClr val="tx2">
                  <a:lumMod val="75000"/>
                </a:schemeClr>
              </a:solidFill>
              <a:latin typeface="Simplified Arabic" pitchFamily="18" charset="-78"/>
              <a:ea typeface="Calibri" pitchFamily="34" charset="0"/>
              <a:cs typeface="Simplified Arabic" pitchFamily="18" charset="-78"/>
            </a:endParaRPr>
          </a:p>
          <a:p>
            <a:pPr lvl="0" eaLnBrk="0" fontAlgn="base" hangingPunct="0">
              <a:lnSpc>
                <a:spcPct val="200000"/>
              </a:lnSpc>
              <a:spcBef>
                <a:spcPct val="0"/>
              </a:spcBef>
              <a:spcAft>
                <a:spcPct val="0"/>
              </a:spcAft>
              <a:buFontTx/>
              <a:buChar char="•"/>
            </a:pPr>
            <a:endParaRPr lang="ar-AE" sz="3000" b="1" dirty="0">
              <a:solidFill>
                <a:schemeClr val="accent6">
                  <a:lumMod val="75000"/>
                </a:schemeClr>
              </a:solidFill>
              <a:latin typeface="Microsoft Uighur" pitchFamily="2" charset="-78"/>
              <a:ea typeface="Calibri" pitchFamily="34" charset="0"/>
              <a:cs typeface="Microsoft Uighur" pitchFamily="2"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5" name="Picture 4" descr="Exterior 5.jpg"/>
          <p:cNvPicPr>
            <a:picLocks noChangeAspect="1"/>
          </p:cNvPicPr>
          <p:nvPr/>
        </p:nvPicPr>
        <p:blipFill>
          <a:blip r:embed="rId3" cstate="print"/>
          <a:stretch>
            <a:fillRect/>
          </a:stretch>
        </p:blipFill>
        <p:spPr>
          <a:xfrm>
            <a:off x="7786710" y="2786058"/>
            <a:ext cx="1357290" cy="1017967"/>
          </a:xfrm>
          <a:prstGeom prst="ellipse">
            <a:avLst/>
          </a:prstGeom>
          <a:ln>
            <a:noFill/>
          </a:ln>
          <a:effectLst>
            <a:softEdge rad="112500"/>
          </a:effectLst>
        </p:spPr>
      </p:pic>
      <p:pic>
        <p:nvPicPr>
          <p:cNvPr id="6" name="Picture 5"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7" name="Picture 6"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8" name="Picture 7"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9" name="Picture 8"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sp>
        <p:nvSpPr>
          <p:cNvPr id="10" name="Rectangle 9"/>
          <p:cNvSpPr/>
          <p:nvPr/>
        </p:nvSpPr>
        <p:spPr>
          <a:xfrm>
            <a:off x="1285852" y="357166"/>
            <a:ext cx="6500858" cy="6740307"/>
          </a:xfrm>
          <a:prstGeom prst="rect">
            <a:avLst/>
          </a:prstGeom>
        </p:spPr>
        <p:txBody>
          <a:bodyPr wrap="square">
            <a:spAutoFit/>
          </a:bodyPr>
          <a:lstStyle/>
          <a:p>
            <a:pPr lvl="0" eaLnBrk="0" fontAlgn="base" hangingPunct="0">
              <a:lnSpc>
                <a:spcPct val="200000"/>
              </a:lnSpc>
              <a:spcBef>
                <a:spcPct val="0"/>
              </a:spcBef>
              <a:spcAft>
                <a:spcPct val="0"/>
              </a:spcAft>
            </a:pPr>
            <a:r>
              <a:rPr lang="ar-AE" sz="3600" b="1" u="sng" dirty="0" smtClean="0">
                <a:solidFill>
                  <a:schemeClr val="accent6">
                    <a:lumMod val="75000"/>
                  </a:schemeClr>
                </a:solidFill>
                <a:latin typeface="Microsoft Uighur" pitchFamily="2" charset="-78"/>
                <a:ea typeface="Calibri" pitchFamily="34" charset="0"/>
                <a:cs typeface="Microsoft Uighur" pitchFamily="2" charset="-78"/>
              </a:rPr>
              <a:t>تحليل موقع المبنى:</a:t>
            </a:r>
            <a:endParaRPr lang="ar-AE" sz="3600" b="1" u="sng" dirty="0">
              <a:solidFill>
                <a:schemeClr val="accent6">
                  <a:lumMod val="75000"/>
                </a:schemeClr>
              </a:solidFill>
              <a:latin typeface="Microsoft Uighur" pitchFamily="2" charset="-78"/>
              <a:ea typeface="Calibri" pitchFamily="34" charset="0"/>
              <a:cs typeface="Microsoft Uighur" pitchFamily="2" charset="-78"/>
            </a:endParaRPr>
          </a:p>
          <a:p>
            <a:pPr lvl="0" eaLnBrk="0" fontAlgn="base" hangingPunct="0">
              <a:lnSpc>
                <a:spcPct val="200000"/>
              </a:lnSpc>
              <a:spcBef>
                <a:spcPct val="0"/>
              </a:spcBef>
              <a:spcAft>
                <a:spcPct val="0"/>
              </a:spcAft>
            </a:pPr>
            <a:r>
              <a:rPr lang="ar-AE" sz="2000" b="1" dirty="0" smtClean="0">
                <a:solidFill>
                  <a:schemeClr val="accent6">
                    <a:lumMod val="75000"/>
                  </a:schemeClr>
                </a:solidFill>
                <a:latin typeface="Simplified Arabic" pitchFamily="18" charset="-78"/>
                <a:ea typeface="Calibri" pitchFamily="34" charset="0"/>
                <a:cs typeface="Simplified Arabic" pitchFamily="18" charset="-78"/>
              </a:rPr>
              <a:t>المعايير  الواجبة لاختيار موقع المشروع:</a:t>
            </a:r>
          </a:p>
          <a:p>
            <a:pPr lvl="0">
              <a:lnSpc>
                <a:spcPct val="20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أن يتناسب الموقع مع نشاط المشروع  بحيث يقع في منطقة بعيدة نوعا ما عن مركز النشاط التجاري </a:t>
            </a:r>
            <a:r>
              <a:rPr lang="ar-AE" sz="2000" b="1" dirty="0" smtClean="0">
                <a:solidFill>
                  <a:schemeClr val="tx2">
                    <a:lumMod val="75000"/>
                  </a:schemeClr>
                </a:solidFill>
                <a:latin typeface="Simplified Arabic" pitchFamily="18" charset="-78"/>
                <a:ea typeface="Calibri" pitchFamily="34" charset="0"/>
                <a:cs typeface="Simplified Arabic" pitchFamily="18" charset="-78"/>
              </a:rPr>
              <a:t>وقريبة من أماكن التجمعات السكانية</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a:lnSpc>
                <a:spcPct val="200000"/>
              </a:lnSpc>
              <a:buFont typeface="Arial" pitchFamily="34" charset="0"/>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ان تتوفر لها كافة الخدمات الضرورية لأغراض المبنى مثل خدمات الكهرباء والماء والصرف الصحي والربط الهاتفي بالاضافة إلى وسائل النقل العامة وخدمات الصيانة</a:t>
            </a:r>
          </a:p>
          <a:p>
            <a:pPr>
              <a:lnSpc>
                <a:spcPct val="200000"/>
              </a:lnSpc>
              <a:buFont typeface="Arial" pitchFamily="34" charset="0"/>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ملائمة جغرافية المنطقة ومناخها لطبيعة المبنى وأغراضه</a:t>
            </a:r>
          </a:p>
          <a:p>
            <a:pPr>
              <a:lnSpc>
                <a:spcPct val="200000"/>
              </a:lnSpc>
              <a:buFont typeface="Arial" pitchFamily="34" charset="0"/>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ملائمة المناخ المحيط لأغراض المبنى وواقعية التصميم</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0">
              <a:lnSpc>
                <a:spcPct val="200000"/>
              </a:lnSpc>
              <a:buFont typeface="Arial" pitchFamily="34" charset="0"/>
              <a:buChar char="•"/>
            </a:pP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5" name="Picture 4" descr="Exterior 5.jpg"/>
          <p:cNvPicPr>
            <a:picLocks noChangeAspect="1"/>
          </p:cNvPicPr>
          <p:nvPr/>
        </p:nvPicPr>
        <p:blipFill>
          <a:blip r:embed="rId3" cstate="print"/>
          <a:stretch>
            <a:fillRect/>
          </a:stretch>
        </p:blipFill>
        <p:spPr>
          <a:xfrm>
            <a:off x="7786710" y="2786058"/>
            <a:ext cx="1357290" cy="1017967"/>
          </a:xfrm>
          <a:prstGeom prst="ellipse">
            <a:avLst/>
          </a:prstGeom>
          <a:ln>
            <a:noFill/>
          </a:ln>
          <a:effectLst>
            <a:softEdge rad="112500"/>
          </a:effectLst>
        </p:spPr>
      </p:pic>
      <p:pic>
        <p:nvPicPr>
          <p:cNvPr id="6" name="Picture 5"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7" name="Picture 6"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8" name="Picture 7"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9" name="Picture 8"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sp>
        <p:nvSpPr>
          <p:cNvPr id="11" name="Rectangle 10"/>
          <p:cNvSpPr/>
          <p:nvPr/>
        </p:nvSpPr>
        <p:spPr>
          <a:xfrm>
            <a:off x="1285852" y="357166"/>
            <a:ext cx="6500858" cy="5509200"/>
          </a:xfrm>
          <a:prstGeom prst="rect">
            <a:avLst/>
          </a:prstGeom>
        </p:spPr>
        <p:txBody>
          <a:bodyPr wrap="square">
            <a:spAutoFit/>
          </a:bodyPr>
          <a:lstStyle/>
          <a:p>
            <a:pPr lvl="0" eaLnBrk="0" fontAlgn="base" hangingPunct="0">
              <a:lnSpc>
                <a:spcPct val="200000"/>
              </a:lnSpc>
              <a:spcBef>
                <a:spcPct val="0"/>
              </a:spcBef>
              <a:spcAft>
                <a:spcPct val="0"/>
              </a:spcAft>
            </a:pPr>
            <a:r>
              <a:rPr lang="ar-AE" sz="3600" b="1" u="sng" dirty="0" smtClean="0">
                <a:solidFill>
                  <a:schemeClr val="accent6">
                    <a:lumMod val="75000"/>
                  </a:schemeClr>
                </a:solidFill>
                <a:latin typeface="Microsoft Uighur" pitchFamily="2" charset="-78"/>
                <a:ea typeface="Calibri" pitchFamily="34" charset="0"/>
                <a:cs typeface="Microsoft Uighur" pitchFamily="2" charset="-78"/>
              </a:rPr>
              <a:t>تحليل موقع المبنى/ تابع:</a:t>
            </a:r>
            <a:endParaRPr lang="ar-AE" sz="3600" b="1" u="sng" dirty="0">
              <a:solidFill>
                <a:schemeClr val="accent6">
                  <a:lumMod val="75000"/>
                </a:schemeClr>
              </a:solidFill>
              <a:latin typeface="Microsoft Uighur" pitchFamily="2" charset="-78"/>
              <a:ea typeface="Calibri" pitchFamily="34" charset="0"/>
              <a:cs typeface="Microsoft Uighur" pitchFamily="2" charset="-78"/>
            </a:endParaRPr>
          </a:p>
          <a:p>
            <a:pPr lvl="0" eaLnBrk="0" fontAlgn="base" hangingPunct="0">
              <a:lnSpc>
                <a:spcPct val="200000"/>
              </a:lnSpc>
              <a:spcBef>
                <a:spcPct val="0"/>
              </a:spcBef>
              <a:spcAft>
                <a:spcPct val="0"/>
              </a:spcAft>
            </a:pPr>
            <a:r>
              <a:rPr lang="ar-AE" sz="2000" b="1" dirty="0" smtClean="0">
                <a:solidFill>
                  <a:schemeClr val="accent6">
                    <a:lumMod val="75000"/>
                  </a:schemeClr>
                </a:solidFill>
                <a:latin typeface="Simplified Arabic" pitchFamily="18" charset="-78"/>
                <a:ea typeface="Calibri" pitchFamily="34" charset="0"/>
                <a:cs typeface="Simplified Arabic" pitchFamily="18" charset="-78"/>
              </a:rPr>
              <a:t>خصائص المبنى المقترح:</a:t>
            </a:r>
          </a:p>
          <a:p>
            <a:pPr lvl="0">
              <a:lnSpc>
                <a:spcPct val="20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الموقع الجغرافي الملائم بالرجوع إلى الدراسة السوقية،</a:t>
            </a:r>
            <a:r>
              <a:rPr lang="ar-AE" sz="2000" b="1" dirty="0" smtClean="0">
                <a:solidFill>
                  <a:schemeClr val="tx2">
                    <a:lumMod val="75000"/>
                  </a:schemeClr>
                </a:solidFill>
                <a:latin typeface="Simplified Arabic" pitchFamily="18" charset="-78"/>
                <a:ea typeface="Calibri" pitchFamily="34" charset="0"/>
                <a:cs typeface="Simplified Arabic" pitchFamily="18" charset="-78"/>
              </a:rPr>
              <a:t> و</a:t>
            </a:r>
            <a:r>
              <a:rPr lang="ar-EG" sz="2000" b="1" dirty="0" smtClean="0">
                <a:solidFill>
                  <a:schemeClr val="tx2">
                    <a:lumMod val="75000"/>
                  </a:schemeClr>
                </a:solidFill>
                <a:latin typeface="Simplified Arabic" pitchFamily="18" charset="-78"/>
                <a:ea typeface="Calibri" pitchFamily="34" charset="0"/>
                <a:cs typeface="Simplified Arabic" pitchFamily="18" charset="-78"/>
              </a:rPr>
              <a:t>عوامل التوزيع السكاني وعدد الصالات المنافسة وتوزيعها</a:t>
            </a:r>
            <a:r>
              <a:rPr lang="ar-AE" sz="2000" b="1" dirty="0" smtClean="0">
                <a:solidFill>
                  <a:schemeClr val="tx2">
                    <a:lumMod val="75000"/>
                  </a:schemeClr>
                </a:solidFill>
                <a:latin typeface="Simplified Arabic" pitchFamily="18" charset="-78"/>
                <a:ea typeface="Calibri" pitchFamily="34" charset="0"/>
                <a:cs typeface="Simplified Arabic" pitchFamily="18" charset="-78"/>
              </a:rPr>
              <a:t> والعوامل المناخية.</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0">
              <a:lnSpc>
                <a:spcPct val="20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القرب من الخدمات العامة الأساسية </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0">
              <a:lnSpc>
                <a:spcPct val="20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توفر المساحة الكلية المناسبة بحيث تشمل المرافق الأساسية والمرافق المساعدة</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0">
              <a:lnSpc>
                <a:spcPct val="20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وقوعها على طريق رئيسي داخل المدينة وعلى خط الخدمات العامة</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5" name="Picture 4" descr="Exterior 5.jpg"/>
          <p:cNvPicPr>
            <a:picLocks noChangeAspect="1"/>
          </p:cNvPicPr>
          <p:nvPr/>
        </p:nvPicPr>
        <p:blipFill>
          <a:blip r:embed="rId3" cstate="print"/>
          <a:stretch>
            <a:fillRect/>
          </a:stretch>
        </p:blipFill>
        <p:spPr>
          <a:xfrm>
            <a:off x="7786710" y="2786058"/>
            <a:ext cx="1357290" cy="1017967"/>
          </a:xfrm>
          <a:prstGeom prst="ellipse">
            <a:avLst/>
          </a:prstGeom>
          <a:ln>
            <a:noFill/>
          </a:ln>
          <a:effectLst>
            <a:softEdge rad="112500"/>
          </a:effectLst>
        </p:spPr>
      </p:pic>
      <p:pic>
        <p:nvPicPr>
          <p:cNvPr id="6" name="Picture 5"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7" name="Picture 6"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8" name="Picture 7"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9" name="Picture 8"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sp>
        <p:nvSpPr>
          <p:cNvPr id="10" name="Rectangle 9"/>
          <p:cNvSpPr/>
          <p:nvPr/>
        </p:nvSpPr>
        <p:spPr>
          <a:xfrm>
            <a:off x="1285852" y="357166"/>
            <a:ext cx="6500858" cy="6124754"/>
          </a:xfrm>
          <a:prstGeom prst="rect">
            <a:avLst/>
          </a:prstGeom>
        </p:spPr>
        <p:txBody>
          <a:bodyPr wrap="square">
            <a:spAutoFit/>
          </a:bodyPr>
          <a:lstStyle/>
          <a:p>
            <a:pPr lvl="0" eaLnBrk="0" fontAlgn="base" hangingPunct="0">
              <a:lnSpc>
                <a:spcPct val="200000"/>
              </a:lnSpc>
              <a:spcBef>
                <a:spcPct val="0"/>
              </a:spcBef>
              <a:spcAft>
                <a:spcPct val="0"/>
              </a:spcAft>
            </a:pPr>
            <a:r>
              <a:rPr lang="ar-AE" sz="3600" b="1" u="sng" dirty="0" smtClean="0">
                <a:solidFill>
                  <a:schemeClr val="accent6">
                    <a:lumMod val="75000"/>
                  </a:schemeClr>
                </a:solidFill>
                <a:latin typeface="Microsoft Uighur" pitchFamily="2" charset="-78"/>
                <a:ea typeface="Calibri" pitchFamily="34" charset="0"/>
                <a:cs typeface="Microsoft Uighur" pitchFamily="2" charset="-78"/>
              </a:rPr>
              <a:t>الدراسة السوقية للمشروع:</a:t>
            </a:r>
            <a:endParaRPr lang="ar-AE" sz="3600" b="1" u="sng" dirty="0">
              <a:solidFill>
                <a:schemeClr val="accent6">
                  <a:lumMod val="75000"/>
                </a:schemeClr>
              </a:solidFill>
              <a:latin typeface="Microsoft Uighur" pitchFamily="2" charset="-78"/>
              <a:ea typeface="Calibri" pitchFamily="34" charset="0"/>
              <a:cs typeface="Microsoft Uighur" pitchFamily="2" charset="-78"/>
            </a:endParaRPr>
          </a:p>
          <a:p>
            <a:pPr lvl="0" eaLnBrk="0" fontAlgn="base" hangingPunct="0">
              <a:lnSpc>
                <a:spcPct val="200000"/>
              </a:lnSpc>
              <a:spcBef>
                <a:spcPct val="0"/>
              </a:spcBef>
              <a:spcAft>
                <a:spcPct val="0"/>
              </a:spcAft>
            </a:pPr>
            <a:r>
              <a:rPr lang="ar-AE" sz="2000" b="1" dirty="0" smtClean="0">
                <a:solidFill>
                  <a:schemeClr val="accent6">
                    <a:lumMod val="75000"/>
                  </a:schemeClr>
                </a:solidFill>
                <a:latin typeface="Simplified Arabic" pitchFamily="18" charset="-78"/>
                <a:ea typeface="Calibri" pitchFamily="34" charset="0"/>
                <a:cs typeface="Simplified Arabic" pitchFamily="18" charset="-78"/>
              </a:rPr>
              <a:t>الجوانب التسويقية:</a:t>
            </a:r>
          </a:p>
          <a:p>
            <a:pPr>
              <a:lnSpc>
                <a:spcPct val="200000"/>
              </a:lnSpc>
              <a:buFont typeface="Arial" pitchFamily="34" charset="0"/>
              <a:buChar char="•"/>
            </a:pPr>
            <a:r>
              <a:rPr lang="ar-AE" sz="2000" b="1" u="sng" dirty="0" smtClean="0">
                <a:solidFill>
                  <a:schemeClr val="tx2">
                    <a:lumMod val="75000"/>
                  </a:schemeClr>
                </a:solidFill>
                <a:latin typeface="Simplified Arabic" pitchFamily="18" charset="-78"/>
                <a:ea typeface="Calibri" pitchFamily="34" charset="0"/>
                <a:cs typeface="Simplified Arabic" pitchFamily="18" charset="-78"/>
              </a:rPr>
              <a:t>مستوى تقديم الخدمة : (تعددية المرافق الأساسية والداعمة/ استخدام التقنيات والأنظمة المتعددة في التصميم)</a:t>
            </a:r>
            <a:endParaRPr lang="en-US" sz="2000" b="1" u="sng" dirty="0" smtClean="0">
              <a:solidFill>
                <a:schemeClr val="tx2">
                  <a:lumMod val="75000"/>
                </a:schemeClr>
              </a:solidFill>
              <a:latin typeface="Simplified Arabic" pitchFamily="18" charset="-78"/>
              <a:ea typeface="Calibri" pitchFamily="34" charset="0"/>
              <a:cs typeface="Simplified Arabic" pitchFamily="18" charset="-78"/>
            </a:endParaRPr>
          </a:p>
          <a:p>
            <a:pPr lvl="1">
              <a:lnSpc>
                <a:spcPct val="20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الصالة ذات المستوى الخدمي العالي</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1">
              <a:lnSpc>
                <a:spcPct val="20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الصالة ذات المستوى الخدمي المتوسط: </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1">
              <a:lnSpc>
                <a:spcPct val="20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الصالة ذات المستوى الخدمي المتدني</a:t>
            </a:r>
            <a:endParaRPr lang="ar-AE" sz="2000" b="1" dirty="0" smtClean="0">
              <a:solidFill>
                <a:schemeClr val="tx2">
                  <a:lumMod val="75000"/>
                </a:schemeClr>
              </a:solidFill>
              <a:latin typeface="Simplified Arabic" pitchFamily="18" charset="-78"/>
              <a:ea typeface="Calibri" pitchFamily="34" charset="0"/>
              <a:cs typeface="Simplified Arabic" pitchFamily="18" charset="-78"/>
            </a:endParaRPr>
          </a:p>
          <a:p>
            <a:pPr lvl="0">
              <a:lnSpc>
                <a:spcPct val="200000"/>
              </a:lnSpc>
            </a:pPr>
            <a:r>
              <a:rPr lang="ar-AE" sz="2000" b="1" dirty="0" smtClean="0">
                <a:solidFill>
                  <a:schemeClr val="accent6">
                    <a:lumMod val="75000"/>
                  </a:schemeClr>
                </a:solidFill>
                <a:latin typeface="Simplified Arabic" pitchFamily="18" charset="-78"/>
                <a:ea typeface="Calibri" pitchFamily="34" charset="0"/>
                <a:cs typeface="Simplified Arabic" pitchFamily="18" charset="-78"/>
              </a:rPr>
              <a:t>الخلاصة: </a:t>
            </a:r>
            <a:r>
              <a:rPr lang="ar-AE" sz="2000" b="1" i="1" dirty="0" smtClean="0">
                <a:solidFill>
                  <a:schemeClr val="tx2">
                    <a:lumMod val="75000"/>
                  </a:schemeClr>
                </a:solidFill>
                <a:latin typeface="Simplified Arabic" pitchFamily="18" charset="-78"/>
                <a:ea typeface="Calibri" pitchFamily="34" charset="0"/>
                <a:cs typeface="Simplified Arabic" pitchFamily="18" charset="-78"/>
              </a:rPr>
              <a:t>تم تحديد كون  الصالة من النوع ذات المستوى الخدمي العالي وذلك لإظهار كافة الجوانب التكاملية في انظمة البناء والانشاء والتصميم.</a:t>
            </a:r>
            <a:endParaRPr lang="en-US" sz="2000" b="1" i="1" dirty="0" smtClean="0">
              <a:solidFill>
                <a:schemeClr val="tx2">
                  <a:lumMod val="75000"/>
                </a:schemeClr>
              </a:solidFill>
              <a:latin typeface="Simplified Arabic" pitchFamily="18" charset="-78"/>
              <a:ea typeface="Calibri" pitchFamily="34" charset="0"/>
              <a:cs typeface="Simplified Arabic" pitchFamily="18"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20000"/>
            <a:lum/>
          </a:blip>
          <a:srcRect/>
          <a:tile tx="0" ty="0" sx="100000" sy="100000" flip="none" algn="tl"/>
        </a:blipFill>
        <a:effectLst/>
      </p:bgPr>
    </p:bg>
    <p:spTree>
      <p:nvGrpSpPr>
        <p:cNvPr id="1" name=""/>
        <p:cNvGrpSpPr/>
        <p:nvPr/>
      </p:nvGrpSpPr>
      <p:grpSpPr>
        <a:xfrm>
          <a:off x="0" y="0"/>
          <a:ext cx="0" cy="0"/>
          <a:chOff x="0" y="0"/>
          <a:chExt cx="0" cy="0"/>
        </a:xfrm>
      </p:grpSpPr>
      <p:pic>
        <p:nvPicPr>
          <p:cNvPr id="4" name="Picture 3" descr="Exterior 2.jpg"/>
          <p:cNvPicPr>
            <a:picLocks noChangeAspect="1"/>
          </p:cNvPicPr>
          <p:nvPr/>
        </p:nvPicPr>
        <p:blipFill>
          <a:blip r:embed="rId4" cstate="print"/>
          <a:stretch>
            <a:fillRect/>
          </a:stretch>
        </p:blipFill>
        <p:spPr>
          <a:xfrm>
            <a:off x="7715272" y="0"/>
            <a:ext cx="1428728" cy="1071546"/>
          </a:xfrm>
          <a:prstGeom prst="ellipse">
            <a:avLst/>
          </a:prstGeom>
          <a:ln>
            <a:noFill/>
          </a:ln>
          <a:effectLst>
            <a:softEdge rad="112500"/>
          </a:effectLst>
        </p:spPr>
      </p:pic>
      <p:pic>
        <p:nvPicPr>
          <p:cNvPr id="5" name="Picture 4" descr="Exterior 5.jpg"/>
          <p:cNvPicPr>
            <a:picLocks noChangeAspect="1"/>
          </p:cNvPicPr>
          <p:nvPr/>
        </p:nvPicPr>
        <p:blipFill>
          <a:blip r:embed="rId5" cstate="print"/>
          <a:stretch>
            <a:fillRect/>
          </a:stretch>
        </p:blipFill>
        <p:spPr>
          <a:xfrm>
            <a:off x="7786710" y="2786058"/>
            <a:ext cx="1357290" cy="1017967"/>
          </a:xfrm>
          <a:prstGeom prst="ellipse">
            <a:avLst/>
          </a:prstGeom>
          <a:ln>
            <a:noFill/>
          </a:ln>
          <a:effectLst>
            <a:softEdge rad="112500"/>
          </a:effectLst>
        </p:spPr>
      </p:pic>
      <p:pic>
        <p:nvPicPr>
          <p:cNvPr id="6" name="Picture 5" descr="Exterior 3.jpg"/>
          <p:cNvPicPr>
            <a:picLocks noChangeAspect="1"/>
          </p:cNvPicPr>
          <p:nvPr/>
        </p:nvPicPr>
        <p:blipFill>
          <a:blip r:embed="rId6" cstate="print"/>
          <a:stretch>
            <a:fillRect/>
          </a:stretch>
        </p:blipFill>
        <p:spPr>
          <a:xfrm>
            <a:off x="7715241" y="5786430"/>
            <a:ext cx="1428759" cy="1071570"/>
          </a:xfrm>
          <a:prstGeom prst="ellipse">
            <a:avLst/>
          </a:prstGeom>
          <a:ln>
            <a:noFill/>
          </a:ln>
          <a:effectLst>
            <a:softEdge rad="112500"/>
          </a:effectLst>
        </p:spPr>
      </p:pic>
      <p:pic>
        <p:nvPicPr>
          <p:cNvPr id="7" name="Picture 6" descr="Interior 4.jpg"/>
          <p:cNvPicPr>
            <a:picLocks noChangeAspect="1"/>
          </p:cNvPicPr>
          <p:nvPr/>
        </p:nvPicPr>
        <p:blipFill>
          <a:blip r:embed="rId7" cstate="print"/>
          <a:stretch>
            <a:fillRect/>
          </a:stretch>
        </p:blipFill>
        <p:spPr>
          <a:xfrm>
            <a:off x="0" y="0"/>
            <a:ext cx="1428728" cy="1071546"/>
          </a:xfrm>
          <a:prstGeom prst="ellipse">
            <a:avLst/>
          </a:prstGeom>
          <a:ln>
            <a:noFill/>
          </a:ln>
          <a:effectLst>
            <a:softEdge rad="112500"/>
          </a:effectLst>
        </p:spPr>
      </p:pic>
      <p:pic>
        <p:nvPicPr>
          <p:cNvPr id="8" name="Picture 7" descr="Interior 2.jpg"/>
          <p:cNvPicPr>
            <a:picLocks noChangeAspect="1"/>
          </p:cNvPicPr>
          <p:nvPr/>
        </p:nvPicPr>
        <p:blipFill>
          <a:blip r:embed="rId8" cstate="print"/>
          <a:stretch>
            <a:fillRect/>
          </a:stretch>
        </p:blipFill>
        <p:spPr>
          <a:xfrm>
            <a:off x="0" y="3000372"/>
            <a:ext cx="1357289" cy="1017967"/>
          </a:xfrm>
          <a:prstGeom prst="ellipse">
            <a:avLst/>
          </a:prstGeom>
          <a:ln>
            <a:noFill/>
          </a:ln>
          <a:effectLst>
            <a:softEdge rad="112500"/>
          </a:effectLst>
        </p:spPr>
      </p:pic>
      <p:pic>
        <p:nvPicPr>
          <p:cNvPr id="9" name="Picture 8" descr="Interior 1.jpg"/>
          <p:cNvPicPr>
            <a:picLocks noChangeAspect="1"/>
          </p:cNvPicPr>
          <p:nvPr/>
        </p:nvPicPr>
        <p:blipFill>
          <a:blip r:embed="rId9" cstate="print"/>
          <a:stretch>
            <a:fillRect/>
          </a:stretch>
        </p:blipFill>
        <p:spPr>
          <a:xfrm>
            <a:off x="0" y="5786454"/>
            <a:ext cx="1428728" cy="1071546"/>
          </a:xfrm>
          <a:prstGeom prst="ellipse">
            <a:avLst/>
          </a:prstGeom>
          <a:ln>
            <a:noFill/>
          </a:ln>
          <a:effectLst>
            <a:softEdge rad="112500"/>
          </a:effectLst>
        </p:spPr>
      </p:pic>
      <p:sp>
        <p:nvSpPr>
          <p:cNvPr id="10" name="Rectangle 9"/>
          <p:cNvSpPr/>
          <p:nvPr/>
        </p:nvSpPr>
        <p:spPr>
          <a:xfrm>
            <a:off x="1285852" y="357166"/>
            <a:ext cx="6500858" cy="6124754"/>
          </a:xfrm>
          <a:prstGeom prst="rect">
            <a:avLst/>
          </a:prstGeom>
        </p:spPr>
        <p:txBody>
          <a:bodyPr wrap="square">
            <a:spAutoFit/>
          </a:bodyPr>
          <a:lstStyle/>
          <a:p>
            <a:pPr lvl="0" eaLnBrk="0" fontAlgn="base" hangingPunct="0">
              <a:lnSpc>
                <a:spcPct val="200000"/>
              </a:lnSpc>
              <a:spcBef>
                <a:spcPct val="0"/>
              </a:spcBef>
              <a:spcAft>
                <a:spcPct val="0"/>
              </a:spcAft>
            </a:pPr>
            <a:r>
              <a:rPr lang="ar-AE" sz="3600" b="1" u="sng" dirty="0" smtClean="0">
                <a:solidFill>
                  <a:schemeClr val="accent6">
                    <a:lumMod val="75000"/>
                  </a:schemeClr>
                </a:solidFill>
                <a:latin typeface="Microsoft Uighur" pitchFamily="2" charset="-78"/>
                <a:ea typeface="Calibri" pitchFamily="34" charset="0"/>
                <a:cs typeface="Microsoft Uighur" pitchFamily="2" charset="-78"/>
              </a:rPr>
              <a:t>الدراسة السوقية للمشروع:</a:t>
            </a:r>
            <a:endParaRPr lang="ar-AE" sz="3600" b="1" u="sng" dirty="0">
              <a:solidFill>
                <a:schemeClr val="accent6">
                  <a:lumMod val="75000"/>
                </a:schemeClr>
              </a:solidFill>
              <a:latin typeface="Microsoft Uighur" pitchFamily="2" charset="-78"/>
              <a:ea typeface="Calibri" pitchFamily="34" charset="0"/>
              <a:cs typeface="Microsoft Uighur" pitchFamily="2" charset="-78"/>
            </a:endParaRPr>
          </a:p>
          <a:p>
            <a:pPr lvl="0" eaLnBrk="0" fontAlgn="base" hangingPunct="0">
              <a:lnSpc>
                <a:spcPct val="200000"/>
              </a:lnSpc>
              <a:spcBef>
                <a:spcPct val="0"/>
              </a:spcBef>
              <a:spcAft>
                <a:spcPct val="0"/>
              </a:spcAft>
            </a:pPr>
            <a:r>
              <a:rPr lang="ar-AE" sz="2000" b="1" dirty="0" smtClean="0">
                <a:solidFill>
                  <a:schemeClr val="accent6">
                    <a:lumMod val="75000"/>
                  </a:schemeClr>
                </a:solidFill>
                <a:latin typeface="Simplified Arabic" pitchFamily="18" charset="-78"/>
                <a:ea typeface="Calibri" pitchFamily="34" charset="0"/>
                <a:cs typeface="Simplified Arabic" pitchFamily="18" charset="-78"/>
              </a:rPr>
              <a:t>عدد وطبيعة السكان المستهدفين :</a:t>
            </a:r>
          </a:p>
          <a:p>
            <a:pPr algn="just">
              <a:lnSpc>
                <a:spcPct val="20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تحديد الفئة العمرية المستهدفة وهي ما بين 20 إلى  30 سنة </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0" algn="just">
              <a:lnSpc>
                <a:spcPct val="20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العينة المستهدفة</a:t>
            </a:r>
            <a:r>
              <a:rPr lang="ar-AE" sz="2000" b="1" dirty="0" smtClean="0">
                <a:solidFill>
                  <a:schemeClr val="tx2">
                    <a:lumMod val="75000"/>
                  </a:schemeClr>
                </a:solidFill>
                <a:latin typeface="Simplified Arabic" pitchFamily="18" charset="-78"/>
                <a:ea typeface="Calibri" pitchFamily="34" charset="0"/>
                <a:cs typeface="Simplified Arabic" pitchFamily="18" charset="-78"/>
              </a:rPr>
              <a:t>:</a:t>
            </a:r>
            <a:r>
              <a:rPr lang="ar-EG" sz="2000" b="1" dirty="0" smtClean="0">
                <a:solidFill>
                  <a:schemeClr val="tx2">
                    <a:lumMod val="75000"/>
                  </a:schemeClr>
                </a:solidFill>
                <a:latin typeface="Simplified Arabic" pitchFamily="18" charset="-78"/>
                <a:ea typeface="Calibri" pitchFamily="34" charset="0"/>
                <a:cs typeface="Simplified Arabic" pitchFamily="18" charset="-78"/>
              </a:rPr>
              <a:t> تم اعتبار ان 90 % من الفئة المستهدفة</a:t>
            </a:r>
            <a:r>
              <a:rPr lang="ar-AE" sz="2000" b="1" dirty="0" smtClean="0">
                <a:solidFill>
                  <a:schemeClr val="tx2">
                    <a:lumMod val="75000"/>
                  </a:schemeClr>
                </a:solidFill>
                <a:latin typeface="Simplified Arabic" pitchFamily="18" charset="-78"/>
                <a:ea typeface="Calibri" pitchFamily="34" charset="0"/>
                <a:cs typeface="Simplified Arabic" pitchFamily="18" charset="-78"/>
              </a:rPr>
              <a:t> </a:t>
            </a:r>
            <a:r>
              <a:rPr lang="ar-EG" sz="2000" b="1" dirty="0" smtClean="0">
                <a:solidFill>
                  <a:schemeClr val="tx2">
                    <a:lumMod val="75000"/>
                  </a:schemeClr>
                </a:solidFill>
                <a:latin typeface="Simplified Arabic" pitchFamily="18" charset="-78"/>
                <a:ea typeface="Calibri" pitchFamily="34" charset="0"/>
                <a:cs typeface="Simplified Arabic" pitchFamily="18" charset="-78"/>
              </a:rPr>
              <a:t>ممن يسكنون مدينة نابلس </a:t>
            </a:r>
            <a:r>
              <a:rPr lang="ar-AE" sz="2000" b="1" dirty="0" smtClean="0">
                <a:solidFill>
                  <a:schemeClr val="tx2">
                    <a:lumMod val="75000"/>
                  </a:schemeClr>
                </a:solidFill>
                <a:latin typeface="Simplified Arabic" pitchFamily="18" charset="-78"/>
                <a:ea typeface="Calibri" pitchFamily="34" charset="0"/>
                <a:cs typeface="Simplified Arabic" pitchFamily="18" charset="-78"/>
              </a:rPr>
              <a:t>و</a:t>
            </a:r>
            <a:r>
              <a:rPr lang="ar-EG" sz="2000" b="1" dirty="0" smtClean="0">
                <a:solidFill>
                  <a:schemeClr val="tx2">
                    <a:lumMod val="75000"/>
                  </a:schemeClr>
                </a:solidFill>
                <a:latin typeface="Simplified Arabic" pitchFamily="18" charset="-78"/>
                <a:ea typeface="Calibri" pitchFamily="34" charset="0"/>
                <a:cs typeface="Simplified Arabic" pitchFamily="18" charset="-78"/>
              </a:rPr>
              <a:t>10% من خارج نطاق الفئة العمرية المستهدفة.</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0" algn="just">
              <a:lnSpc>
                <a:spcPct val="20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تم اعتبارشارع رفيديا الجنيد  جغرافيا كمكان للصالة المقترح</a:t>
            </a:r>
            <a:r>
              <a:rPr lang="ar-AE" sz="2000" b="1" dirty="0" smtClean="0">
                <a:solidFill>
                  <a:schemeClr val="tx2">
                    <a:lumMod val="75000"/>
                  </a:schemeClr>
                </a:solidFill>
                <a:latin typeface="Simplified Arabic" pitchFamily="18" charset="-78"/>
                <a:ea typeface="Calibri" pitchFamily="34" charset="0"/>
                <a:cs typeface="Simplified Arabic" pitchFamily="18" charset="-78"/>
              </a:rPr>
              <a:t> بحسب </a:t>
            </a:r>
            <a:r>
              <a:rPr lang="ar-EG" sz="2000" b="1" dirty="0" smtClean="0">
                <a:solidFill>
                  <a:schemeClr val="tx2">
                    <a:lumMod val="75000"/>
                  </a:schemeClr>
                </a:solidFill>
                <a:latin typeface="Simplified Arabic" pitchFamily="18" charset="-78"/>
                <a:ea typeface="Calibri" pitchFamily="34" charset="0"/>
                <a:cs typeface="Simplified Arabic" pitchFamily="18" charset="-78"/>
              </a:rPr>
              <a:t>النطاق الجغرافي وتوزيع التركيبة السكانية</a:t>
            </a:r>
            <a:r>
              <a:rPr lang="ar-AE" sz="2000" b="1" dirty="0" smtClean="0">
                <a:solidFill>
                  <a:schemeClr val="tx2">
                    <a:lumMod val="75000"/>
                  </a:schemeClr>
                </a:solidFill>
                <a:latin typeface="Simplified Arabic" pitchFamily="18" charset="-78"/>
                <a:ea typeface="Calibri" pitchFamily="34" charset="0"/>
                <a:cs typeface="Simplified Arabic" pitchFamily="18" charset="-78"/>
              </a:rPr>
              <a:t>.</a:t>
            </a:r>
          </a:p>
          <a:p>
            <a:pPr lvl="0" algn="just">
              <a:lnSpc>
                <a:spcPct val="20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تنوع أذواق المقبلين على الخدمة  والتنوع في التأثير التقني التصميمي ومستوى الرفاهية بالاضافة إلى اعتبار الدور الأعلاني والترويجي للصالة</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5" name="Picture 4" descr="Exterior 5.jpg"/>
          <p:cNvPicPr>
            <a:picLocks noChangeAspect="1"/>
          </p:cNvPicPr>
          <p:nvPr/>
        </p:nvPicPr>
        <p:blipFill>
          <a:blip r:embed="rId3" cstate="print"/>
          <a:stretch>
            <a:fillRect/>
          </a:stretch>
        </p:blipFill>
        <p:spPr>
          <a:xfrm>
            <a:off x="7786710" y="2786058"/>
            <a:ext cx="1357290" cy="1017967"/>
          </a:xfrm>
          <a:prstGeom prst="ellipse">
            <a:avLst/>
          </a:prstGeom>
          <a:ln>
            <a:noFill/>
          </a:ln>
          <a:effectLst>
            <a:softEdge rad="112500"/>
          </a:effectLst>
        </p:spPr>
      </p:pic>
      <p:pic>
        <p:nvPicPr>
          <p:cNvPr id="6" name="Picture 5"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7" name="Picture 6"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8" name="Picture 7"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9" name="Picture 8"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sp>
        <p:nvSpPr>
          <p:cNvPr id="11" name="Rectangle 10"/>
          <p:cNvSpPr/>
          <p:nvPr/>
        </p:nvSpPr>
        <p:spPr>
          <a:xfrm>
            <a:off x="1285852" y="357166"/>
            <a:ext cx="6500858" cy="5509200"/>
          </a:xfrm>
          <a:prstGeom prst="rect">
            <a:avLst/>
          </a:prstGeom>
        </p:spPr>
        <p:txBody>
          <a:bodyPr wrap="square">
            <a:spAutoFit/>
          </a:bodyPr>
          <a:lstStyle/>
          <a:p>
            <a:pPr lvl="0" eaLnBrk="0" fontAlgn="base" hangingPunct="0">
              <a:lnSpc>
                <a:spcPct val="200000"/>
              </a:lnSpc>
              <a:spcBef>
                <a:spcPct val="0"/>
              </a:spcBef>
              <a:spcAft>
                <a:spcPct val="0"/>
              </a:spcAft>
            </a:pPr>
            <a:r>
              <a:rPr lang="ar-AE" sz="3600" b="1" u="sng" dirty="0" smtClean="0">
                <a:solidFill>
                  <a:schemeClr val="accent6">
                    <a:lumMod val="75000"/>
                  </a:schemeClr>
                </a:solidFill>
                <a:latin typeface="Microsoft Uighur" pitchFamily="2" charset="-78"/>
                <a:ea typeface="Calibri" pitchFamily="34" charset="0"/>
                <a:cs typeface="Microsoft Uighur" pitchFamily="2" charset="-78"/>
              </a:rPr>
              <a:t>الدراسة السوقية للمشروع:</a:t>
            </a:r>
            <a:endParaRPr lang="ar-AE" sz="3600" b="1" u="sng" dirty="0">
              <a:solidFill>
                <a:schemeClr val="accent6">
                  <a:lumMod val="75000"/>
                </a:schemeClr>
              </a:solidFill>
              <a:latin typeface="Microsoft Uighur" pitchFamily="2" charset="-78"/>
              <a:ea typeface="Calibri" pitchFamily="34" charset="0"/>
              <a:cs typeface="Microsoft Uighur" pitchFamily="2" charset="-78"/>
            </a:endParaRPr>
          </a:p>
          <a:p>
            <a:pPr lvl="0" eaLnBrk="0" fontAlgn="base" hangingPunct="0">
              <a:lnSpc>
                <a:spcPct val="200000"/>
              </a:lnSpc>
              <a:spcBef>
                <a:spcPct val="0"/>
              </a:spcBef>
              <a:spcAft>
                <a:spcPct val="0"/>
              </a:spcAft>
            </a:pPr>
            <a:r>
              <a:rPr lang="ar-AE" sz="2000" b="1" dirty="0" smtClean="0">
                <a:solidFill>
                  <a:schemeClr val="accent6">
                    <a:lumMod val="75000"/>
                  </a:schemeClr>
                </a:solidFill>
                <a:latin typeface="Simplified Arabic" pitchFamily="18" charset="-78"/>
                <a:ea typeface="Calibri" pitchFamily="34" charset="0"/>
                <a:cs typeface="Simplified Arabic" pitchFamily="18" charset="-78"/>
              </a:rPr>
              <a:t>عدد وطبيعة السكان المستهدفين :</a:t>
            </a:r>
          </a:p>
          <a:p>
            <a:pPr lvl="0"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a:p>
            <a:pPr lvl="0" eaLnBrk="0" fontAlgn="base" hangingPunct="0">
              <a:lnSpc>
                <a:spcPct val="200000"/>
              </a:lnSpc>
              <a:spcBef>
                <a:spcPct val="0"/>
              </a:spcBef>
              <a:spcAft>
                <a:spcPct val="0"/>
              </a:spcAft>
            </a:pPr>
            <a:r>
              <a:rPr lang="ar-AE" sz="2000" b="1" dirty="0" smtClean="0">
                <a:solidFill>
                  <a:schemeClr val="accent6">
                    <a:lumMod val="75000"/>
                  </a:schemeClr>
                </a:solidFill>
                <a:latin typeface="Simplified Arabic" pitchFamily="18" charset="-78"/>
                <a:ea typeface="Calibri" pitchFamily="34" charset="0"/>
                <a:cs typeface="Simplified Arabic" pitchFamily="18" charset="-78"/>
              </a:rPr>
              <a:t>الخلاصة: </a:t>
            </a:r>
          </a:p>
          <a:p>
            <a:pPr lvl="0" algn="just" eaLnBrk="0" fontAlgn="base" hangingPunct="0">
              <a:lnSpc>
                <a:spcPct val="200000"/>
              </a:lnSpc>
              <a:spcBef>
                <a:spcPct val="0"/>
              </a:spcBef>
              <a:spcAft>
                <a:spcPct val="0"/>
              </a:spcAft>
            </a:pPr>
            <a:r>
              <a:rPr lang="ar-JO" sz="2000" b="1" dirty="0" smtClean="0">
                <a:solidFill>
                  <a:schemeClr val="tx2">
                    <a:lumMod val="75000"/>
                  </a:schemeClr>
                </a:solidFill>
                <a:latin typeface="Simplified Arabic" pitchFamily="18" charset="-78"/>
                <a:ea typeface="Calibri" pitchFamily="34" charset="0"/>
                <a:cs typeface="Simplified Arabic" pitchFamily="18" charset="-78"/>
              </a:rPr>
              <a:t>تم الاخذ بعين الاعتبار طبيعة الحضور لدى تقديم الخدمة حيث تتنوع بحسب </a:t>
            </a:r>
            <a:r>
              <a:rPr lang="ar-AE" sz="2000" b="1" dirty="0" smtClean="0">
                <a:solidFill>
                  <a:schemeClr val="tx2">
                    <a:lumMod val="75000"/>
                  </a:schemeClr>
                </a:solidFill>
                <a:latin typeface="Simplified Arabic" pitchFamily="18" charset="-78"/>
                <a:ea typeface="Calibri" pitchFamily="34" charset="0"/>
                <a:cs typeface="Simplified Arabic" pitchFamily="18" charset="-78"/>
              </a:rPr>
              <a:t>العوامل السابقة. </a:t>
            </a:r>
            <a:r>
              <a:rPr lang="ar-JO" sz="2000" b="1" dirty="0" smtClean="0">
                <a:solidFill>
                  <a:schemeClr val="tx2">
                    <a:lumMod val="75000"/>
                  </a:schemeClr>
                </a:solidFill>
                <a:latin typeface="Simplified Arabic" pitchFamily="18" charset="-78"/>
                <a:ea typeface="Calibri" pitchFamily="34" charset="0"/>
                <a:cs typeface="Simplified Arabic" pitchFamily="18" charset="-78"/>
              </a:rPr>
              <a:t>على أنه قد تم اعتبار </a:t>
            </a:r>
            <a:r>
              <a:rPr lang="ar-JO" sz="2000" b="1" u="sng" dirty="0" smtClean="0">
                <a:solidFill>
                  <a:schemeClr val="tx2">
                    <a:lumMod val="75000"/>
                  </a:schemeClr>
                </a:solidFill>
                <a:latin typeface="Simplified Arabic" pitchFamily="18" charset="-78"/>
                <a:ea typeface="Calibri" pitchFamily="34" charset="0"/>
                <a:cs typeface="Simplified Arabic" pitchFamily="18" charset="-78"/>
              </a:rPr>
              <a:t>الوسط الحسابي وهو 400</a:t>
            </a:r>
            <a:r>
              <a:rPr lang="ar-JO" sz="2000" b="1" dirty="0" smtClean="0">
                <a:solidFill>
                  <a:schemeClr val="tx2">
                    <a:lumMod val="75000"/>
                  </a:schemeClr>
                </a:solidFill>
                <a:latin typeface="Simplified Arabic" pitchFamily="18" charset="-78"/>
                <a:ea typeface="Calibri" pitchFamily="34" charset="0"/>
                <a:cs typeface="Simplified Arabic" pitchFamily="18" charset="-78"/>
              </a:rPr>
              <a:t> </a:t>
            </a:r>
            <a:r>
              <a:rPr lang="ar-AE" sz="2000" b="1" dirty="0" smtClean="0">
                <a:solidFill>
                  <a:schemeClr val="tx2">
                    <a:lumMod val="75000"/>
                  </a:schemeClr>
                </a:solidFill>
                <a:latin typeface="Simplified Arabic" pitchFamily="18" charset="-78"/>
                <a:ea typeface="Calibri" pitchFamily="34" charset="0"/>
                <a:cs typeface="Simplified Arabic" pitchFamily="18" charset="-78"/>
              </a:rPr>
              <a:t>شخص </a:t>
            </a:r>
            <a:r>
              <a:rPr lang="ar-JO" sz="2000" b="1" dirty="0" smtClean="0">
                <a:solidFill>
                  <a:schemeClr val="tx2">
                    <a:lumMod val="75000"/>
                  </a:schemeClr>
                </a:solidFill>
                <a:latin typeface="Simplified Arabic" pitchFamily="18" charset="-78"/>
                <a:ea typeface="Calibri" pitchFamily="34" charset="0"/>
                <a:cs typeface="Simplified Arabic" pitchFamily="18" charset="-78"/>
              </a:rPr>
              <a:t>بالاضافة إلى إمكانية استيعابها لمناسبات ومنتديات أو ندوات.</a:t>
            </a: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a:p>
            <a:pPr lvl="0"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5" name="Picture 4" descr="Exterior 5.jpg"/>
          <p:cNvPicPr>
            <a:picLocks noChangeAspect="1"/>
          </p:cNvPicPr>
          <p:nvPr/>
        </p:nvPicPr>
        <p:blipFill>
          <a:blip r:embed="rId3" cstate="print"/>
          <a:stretch>
            <a:fillRect/>
          </a:stretch>
        </p:blipFill>
        <p:spPr>
          <a:xfrm>
            <a:off x="7786710" y="2786058"/>
            <a:ext cx="1357290" cy="1017967"/>
          </a:xfrm>
          <a:prstGeom prst="ellipse">
            <a:avLst/>
          </a:prstGeom>
          <a:ln>
            <a:noFill/>
          </a:ln>
          <a:effectLst>
            <a:softEdge rad="112500"/>
          </a:effectLst>
        </p:spPr>
      </p:pic>
      <p:pic>
        <p:nvPicPr>
          <p:cNvPr id="6" name="Picture 5"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7" name="Picture 6"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8" name="Picture 7"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9" name="Picture 8"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sp>
        <p:nvSpPr>
          <p:cNvPr id="10" name="Rectangle 9"/>
          <p:cNvSpPr/>
          <p:nvPr/>
        </p:nvSpPr>
        <p:spPr>
          <a:xfrm>
            <a:off x="1285852" y="357166"/>
            <a:ext cx="6500858" cy="5970865"/>
          </a:xfrm>
          <a:prstGeom prst="rect">
            <a:avLst/>
          </a:prstGeom>
        </p:spPr>
        <p:txBody>
          <a:bodyPr wrap="square">
            <a:spAutoFit/>
          </a:bodyPr>
          <a:lstStyle/>
          <a:p>
            <a:pPr lvl="0" eaLnBrk="0" fontAlgn="base" hangingPunct="0">
              <a:lnSpc>
                <a:spcPct val="200000"/>
              </a:lnSpc>
              <a:spcBef>
                <a:spcPct val="0"/>
              </a:spcBef>
              <a:spcAft>
                <a:spcPct val="0"/>
              </a:spcAft>
            </a:pPr>
            <a:r>
              <a:rPr lang="ar-AE" sz="3600" b="1" u="sng" dirty="0" smtClean="0">
                <a:solidFill>
                  <a:schemeClr val="accent6">
                    <a:lumMod val="75000"/>
                  </a:schemeClr>
                </a:solidFill>
                <a:latin typeface="Microsoft Uighur" pitchFamily="2" charset="-78"/>
                <a:ea typeface="Calibri" pitchFamily="34" charset="0"/>
                <a:cs typeface="Microsoft Uighur" pitchFamily="2" charset="-78"/>
              </a:rPr>
              <a:t>التحليل الوظيفي والإداري:</a:t>
            </a:r>
            <a:endParaRPr lang="ar-AE" sz="3600" b="1" u="sng" dirty="0">
              <a:solidFill>
                <a:schemeClr val="accent6">
                  <a:lumMod val="75000"/>
                </a:schemeClr>
              </a:solidFill>
              <a:latin typeface="Microsoft Uighur" pitchFamily="2" charset="-78"/>
              <a:ea typeface="Calibri" pitchFamily="34" charset="0"/>
              <a:cs typeface="Microsoft Uighur" pitchFamily="2" charset="-78"/>
            </a:endParaRPr>
          </a:p>
          <a:p>
            <a:pPr lvl="0" eaLnBrk="0" fontAlgn="base" hangingPunct="0">
              <a:lnSpc>
                <a:spcPct val="200000"/>
              </a:lnSpc>
              <a:spcBef>
                <a:spcPct val="0"/>
              </a:spcBef>
              <a:spcAft>
                <a:spcPct val="0"/>
              </a:spcAft>
            </a:pPr>
            <a:r>
              <a:rPr lang="ar-AE" sz="2000" b="1" dirty="0" smtClean="0">
                <a:solidFill>
                  <a:schemeClr val="accent6">
                    <a:lumMod val="75000"/>
                  </a:schemeClr>
                </a:solidFill>
                <a:latin typeface="Simplified Arabic" pitchFamily="18" charset="-78"/>
                <a:ea typeface="Calibri" pitchFamily="34" charset="0"/>
                <a:cs typeface="Simplified Arabic" pitchFamily="18" charset="-78"/>
              </a:rPr>
              <a:t>خدمات المبنى الرئيسية والداعمة:</a:t>
            </a:r>
          </a:p>
          <a:p>
            <a:pPr lvl="0">
              <a:lnSpc>
                <a:spcPct val="150000"/>
              </a:lnSpc>
            </a:pPr>
            <a:r>
              <a:rPr lang="ar-EG" sz="2000" b="1" u="sng" dirty="0" smtClean="0">
                <a:solidFill>
                  <a:schemeClr val="tx2">
                    <a:lumMod val="75000"/>
                  </a:schemeClr>
                </a:solidFill>
                <a:latin typeface="Simplified Arabic" pitchFamily="18" charset="-78"/>
                <a:ea typeface="Calibri" pitchFamily="34" charset="0"/>
                <a:cs typeface="Simplified Arabic" pitchFamily="18" charset="-78"/>
              </a:rPr>
              <a:t>الخدمات الرئيسية وتشمل:</a:t>
            </a:r>
            <a:endParaRPr lang="en-US" sz="2000" b="1" u="sng" dirty="0" smtClean="0">
              <a:solidFill>
                <a:schemeClr val="tx2">
                  <a:lumMod val="75000"/>
                </a:schemeClr>
              </a:solidFill>
              <a:latin typeface="Simplified Arabic" pitchFamily="18" charset="-78"/>
              <a:ea typeface="Calibri" pitchFamily="34" charset="0"/>
              <a:cs typeface="Simplified Arabic" pitchFamily="18" charset="-78"/>
            </a:endParaRPr>
          </a:p>
          <a:p>
            <a:pPr lvl="1">
              <a:lnSpc>
                <a:spcPct val="15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استقبال وإقامة حفلات الأعراس والمناسبات والمختلفة</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1">
              <a:lnSpc>
                <a:spcPct val="15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عقد الاجتماعات والفعاليات والمنتديات والمؤتمرات المختلفة</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1">
              <a:lnSpc>
                <a:spcPct val="15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نشاطات تقديم الوجبات وإقامة المؤدبات </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1">
              <a:lnSpc>
                <a:spcPct val="150000"/>
              </a:lnSpc>
              <a:buFont typeface="Arial" pitchFamily="34" charset="0"/>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حضانة للأطفال داخل المبنى</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0">
              <a:lnSpc>
                <a:spcPct val="150000"/>
              </a:lnSpc>
            </a:pPr>
            <a:r>
              <a:rPr lang="ar-EG" sz="2000" b="1" u="sng" dirty="0" smtClean="0">
                <a:solidFill>
                  <a:schemeClr val="tx2">
                    <a:lumMod val="75000"/>
                  </a:schemeClr>
                </a:solidFill>
                <a:latin typeface="Simplified Arabic" pitchFamily="18" charset="-78"/>
                <a:ea typeface="Calibri" pitchFamily="34" charset="0"/>
                <a:cs typeface="Simplified Arabic" pitchFamily="18" charset="-78"/>
              </a:rPr>
              <a:t>الخدمات الداعمة وتشمل : </a:t>
            </a:r>
            <a:endParaRPr lang="en-US" sz="2000" b="1" u="sng" dirty="0" smtClean="0">
              <a:solidFill>
                <a:schemeClr val="tx2">
                  <a:lumMod val="75000"/>
                </a:schemeClr>
              </a:solidFill>
              <a:latin typeface="Simplified Arabic" pitchFamily="18" charset="-78"/>
              <a:ea typeface="Calibri" pitchFamily="34" charset="0"/>
              <a:cs typeface="Simplified Arabic" pitchFamily="18" charset="-78"/>
            </a:endParaRPr>
          </a:p>
          <a:p>
            <a:pPr lvl="1">
              <a:lnSpc>
                <a:spcPct val="150000"/>
              </a:lnSpc>
              <a:buFont typeface="Arial" pitchFamily="34" charset="0"/>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الصيانة  والخدمات العامة </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1">
              <a:lnSpc>
                <a:spcPct val="150000"/>
              </a:lnSpc>
              <a:buFont typeface="Arial" pitchFamily="34" charset="0"/>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الخدمات الإدارية والمشتريات </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1">
              <a:lnSpc>
                <a:spcPct val="150000"/>
              </a:lnSpc>
              <a:buFont typeface="Arial" pitchFamily="34" charset="0"/>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إدارة الشؤون المالية والمستودع</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4786314" y="7143776"/>
            <a:ext cx="9144000" cy="553998"/>
          </a:xfrm>
          <a:prstGeom prst="rect">
            <a:avLst/>
          </a:prstGeom>
          <a:blipFill>
            <a:blip r:embed="rId2" cstate="print"/>
            <a:stretch>
              <a:fillRect/>
            </a:stretch>
          </a:blip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endParaRPr kumimoji="0" lang="ar-AE" sz="3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1000100" y="571480"/>
            <a:ext cx="6643734" cy="5917004"/>
          </a:xfrm>
          <a:prstGeom prst="rect">
            <a:avLst/>
          </a:prstGeom>
        </p:spPr>
        <p:txBody>
          <a:bodyPr wrap="square">
            <a:spAutoFit/>
          </a:bodyPr>
          <a:lstStyle/>
          <a:p>
            <a:pPr lvl="0" fontAlgn="base">
              <a:spcBef>
                <a:spcPct val="0"/>
              </a:spcBef>
              <a:spcAft>
                <a:spcPct val="0"/>
              </a:spcAft>
            </a:pPr>
            <a:r>
              <a:rPr kumimoji="0" lang="ar-AE" sz="3600" b="1" i="0" u="sng" strike="noStrike" cap="none" normalizeH="0" baseline="0" dirty="0" smtClean="0">
                <a:ln>
                  <a:noFill/>
                </a:ln>
                <a:solidFill>
                  <a:schemeClr val="accent6">
                    <a:lumMod val="75000"/>
                  </a:schemeClr>
                </a:solidFill>
                <a:effectLst/>
                <a:latin typeface="Microsoft Uighur" pitchFamily="2" charset="-78"/>
                <a:ea typeface="Calibri" pitchFamily="34" charset="0"/>
                <a:cs typeface="Microsoft Uighur" pitchFamily="2" charset="-78"/>
              </a:rPr>
              <a:t>الإعداد:</a:t>
            </a:r>
          </a:p>
          <a:p>
            <a:pPr lvl="0" fontAlgn="base">
              <a:spcBef>
                <a:spcPct val="0"/>
              </a:spcBef>
              <a:spcAft>
                <a:spcPct val="0"/>
              </a:spcAft>
            </a:pPr>
            <a:endParaRPr kumimoji="0" lang="ar-AE" sz="3600" b="1" i="0" u="none" strike="noStrike" cap="none" normalizeH="0" baseline="0" dirty="0" smtClean="0">
              <a:ln>
                <a:noFill/>
              </a:ln>
              <a:effectLst/>
              <a:latin typeface="Microsoft Uighur" pitchFamily="2" charset="-78"/>
              <a:ea typeface="Calibri" pitchFamily="34" charset="0"/>
              <a:cs typeface="Microsoft Uighur" pitchFamily="2" charset="-78"/>
            </a:endParaRPr>
          </a:p>
          <a:p>
            <a:pPr lvl="0" fontAlgn="base">
              <a:spcBef>
                <a:spcPct val="0"/>
              </a:spcBef>
              <a:spcAft>
                <a:spcPct val="0"/>
              </a:spcAft>
            </a:pPr>
            <a:endParaRPr kumimoji="0" lang="en-US" sz="800" b="1" i="0" u="none" strike="noStrike" cap="none" normalizeH="0" baseline="0" dirty="0" smtClean="0">
              <a:ln>
                <a:noFill/>
              </a:ln>
              <a:effectLst/>
              <a:latin typeface="Arial" pitchFamily="34" charset="0"/>
              <a:cs typeface="Arial" pitchFamily="34" charset="0"/>
            </a:endParaRPr>
          </a:p>
          <a:p>
            <a:pPr lvl="0" eaLnBrk="0" fontAlgn="base" hangingPunct="0">
              <a:spcBef>
                <a:spcPct val="0"/>
              </a:spcBef>
              <a:spcAft>
                <a:spcPct val="0"/>
              </a:spcAft>
            </a:pPr>
            <a:r>
              <a:rPr kumimoji="0" lang="ar-AE" sz="3600" b="1" i="0" u="none" strike="noStrike" cap="none" normalizeH="0" baseline="0" dirty="0" smtClean="0">
                <a:ln>
                  <a:noFill/>
                </a:ln>
                <a:solidFill>
                  <a:schemeClr val="tx2">
                    <a:lumMod val="75000"/>
                  </a:schemeClr>
                </a:solidFill>
                <a:effectLst/>
                <a:latin typeface="Microsoft Uighur" pitchFamily="2" charset="-78"/>
                <a:ea typeface="Calibri" pitchFamily="34" charset="0"/>
                <a:cs typeface="Microsoft Uighur" pitchFamily="2" charset="-78"/>
              </a:rPr>
              <a:t>                إلهام أبوعلي   </a:t>
            </a:r>
          </a:p>
          <a:p>
            <a:pPr lvl="0" eaLnBrk="0" fontAlgn="base" hangingPunct="0">
              <a:spcBef>
                <a:spcPct val="0"/>
              </a:spcBef>
              <a:spcAft>
                <a:spcPct val="0"/>
              </a:spcAft>
            </a:pPr>
            <a:r>
              <a:rPr lang="ar-AE" sz="3600" b="1" dirty="0" smtClean="0">
                <a:solidFill>
                  <a:schemeClr val="tx2">
                    <a:lumMod val="75000"/>
                  </a:schemeClr>
                </a:solidFill>
                <a:latin typeface="Microsoft Uighur" pitchFamily="2" charset="-78"/>
                <a:ea typeface="Calibri" pitchFamily="34" charset="0"/>
                <a:cs typeface="Microsoft Uighur" pitchFamily="2" charset="-78"/>
              </a:rPr>
              <a:t>                                        </a:t>
            </a:r>
            <a:r>
              <a:rPr kumimoji="0" lang="ar-AE" sz="3600" b="1" i="0" u="none" strike="noStrike" cap="none" normalizeH="0" baseline="0" dirty="0" smtClean="0">
                <a:ln>
                  <a:noFill/>
                </a:ln>
                <a:solidFill>
                  <a:schemeClr val="tx2">
                    <a:lumMod val="75000"/>
                  </a:schemeClr>
                </a:solidFill>
                <a:effectLst/>
                <a:latin typeface="Microsoft Uighur" pitchFamily="2" charset="-78"/>
                <a:ea typeface="Calibri" pitchFamily="34" charset="0"/>
                <a:cs typeface="Microsoft Uighur" pitchFamily="2" charset="-78"/>
              </a:rPr>
              <a:t>شرين أبو عمشة</a:t>
            </a:r>
            <a:endParaRPr kumimoji="0" lang="en-US" sz="1200" b="1" i="0" u="none" strike="noStrike" cap="none" normalizeH="0" baseline="0" dirty="0" smtClean="0">
              <a:ln>
                <a:noFill/>
              </a:ln>
              <a:solidFill>
                <a:schemeClr val="tx2">
                  <a:lumMod val="75000"/>
                </a:schemeClr>
              </a:solidFill>
              <a:effectLst/>
              <a:latin typeface="Arial" pitchFamily="34" charset="0"/>
              <a:cs typeface="Arial" pitchFamily="34" charset="0"/>
            </a:endParaRPr>
          </a:p>
          <a:p>
            <a:pPr lvl="0" eaLnBrk="0" fontAlgn="base" hangingPunct="0">
              <a:spcBef>
                <a:spcPct val="0"/>
              </a:spcBef>
              <a:spcAft>
                <a:spcPct val="0"/>
              </a:spcAft>
            </a:pPr>
            <a:r>
              <a:rPr kumimoji="0" lang="ar-AE" sz="3600" b="1" i="0" u="none" strike="noStrike" cap="none" normalizeH="0" baseline="0" dirty="0" smtClean="0">
                <a:ln>
                  <a:noFill/>
                </a:ln>
                <a:solidFill>
                  <a:schemeClr val="tx2">
                    <a:lumMod val="75000"/>
                  </a:schemeClr>
                </a:solidFill>
                <a:effectLst/>
                <a:latin typeface="Microsoft Uighur" pitchFamily="2" charset="-78"/>
                <a:ea typeface="Calibri" pitchFamily="34" charset="0"/>
                <a:cs typeface="Microsoft Uighur" pitchFamily="2" charset="-78"/>
              </a:rPr>
              <a:t>                                                                      ولاء شحادة</a:t>
            </a:r>
          </a:p>
          <a:p>
            <a:pPr lvl="0" algn="ctr" eaLnBrk="0" fontAlgn="base" hangingPunct="0">
              <a:spcBef>
                <a:spcPct val="0"/>
              </a:spcBef>
              <a:spcAft>
                <a:spcPct val="0"/>
              </a:spcAft>
            </a:pPr>
            <a:endParaRPr kumimoji="0" lang="ar-AE" sz="3600" b="1" i="0" u="none" strike="noStrike" cap="none" normalizeH="0" baseline="0" dirty="0" smtClean="0">
              <a:ln>
                <a:noFill/>
              </a:ln>
              <a:effectLst/>
              <a:latin typeface="Microsoft Uighur" pitchFamily="2" charset="-78"/>
              <a:cs typeface="Microsoft Uighur" pitchFamily="2" charset="-78"/>
            </a:endParaRPr>
          </a:p>
          <a:p>
            <a:pPr fontAlgn="base">
              <a:spcBef>
                <a:spcPct val="0"/>
              </a:spcBef>
              <a:spcAft>
                <a:spcPct val="0"/>
              </a:spcAft>
            </a:pPr>
            <a:r>
              <a:rPr lang="ar-AE" sz="3600" b="1" u="sng" dirty="0">
                <a:solidFill>
                  <a:schemeClr val="accent6">
                    <a:lumMod val="75000"/>
                  </a:schemeClr>
                </a:solidFill>
                <a:latin typeface="Microsoft Uighur" pitchFamily="2" charset="-78"/>
                <a:ea typeface="Calibri" pitchFamily="34" charset="0"/>
                <a:cs typeface="Microsoft Uighur" pitchFamily="2" charset="-78"/>
              </a:rPr>
              <a:t>الإشراف:</a:t>
            </a:r>
          </a:p>
          <a:p>
            <a:pPr lvl="0" eaLnBrk="0" fontAlgn="base" hangingPunct="0">
              <a:spcBef>
                <a:spcPct val="0"/>
              </a:spcBef>
              <a:spcAft>
                <a:spcPct val="0"/>
              </a:spcAft>
            </a:pPr>
            <a:endParaRPr kumimoji="0" lang="en-US" sz="1200" b="1" i="0" u="none" strike="noStrike" cap="none" normalizeH="0" baseline="0" dirty="0" smtClean="0">
              <a:ln>
                <a:noFill/>
              </a:ln>
              <a:effectLst/>
              <a:latin typeface="Arial" pitchFamily="34" charset="0"/>
              <a:cs typeface="Arial" pitchFamily="34" charset="0"/>
            </a:endParaRPr>
          </a:p>
          <a:p>
            <a:pPr lvl="0" algn="ctr" eaLnBrk="0" fontAlgn="base" hangingPunct="0">
              <a:spcBef>
                <a:spcPct val="0"/>
              </a:spcBef>
              <a:spcAft>
                <a:spcPct val="0"/>
              </a:spcAft>
            </a:pPr>
            <a:r>
              <a:rPr lang="ar-AE" sz="3600" b="1" dirty="0" smtClean="0">
                <a:solidFill>
                  <a:schemeClr val="tx2">
                    <a:lumMod val="75000"/>
                  </a:schemeClr>
                </a:solidFill>
                <a:latin typeface="Microsoft Uighur" pitchFamily="2" charset="-78"/>
                <a:ea typeface="Calibri" pitchFamily="34" charset="0"/>
                <a:cs typeface="Microsoft Uighur" pitchFamily="2" charset="-78"/>
              </a:rPr>
              <a:t>الدكتور/ نائل موسى</a:t>
            </a:r>
          </a:p>
          <a:p>
            <a:pPr lvl="0" algn="ctr" eaLnBrk="0" fontAlgn="base" hangingPunct="0">
              <a:spcBef>
                <a:spcPct val="0"/>
              </a:spcBef>
              <a:spcAft>
                <a:spcPct val="0"/>
              </a:spcAft>
            </a:pPr>
            <a:endParaRPr lang="ar-AE" sz="2800" dirty="0" smtClean="0">
              <a:latin typeface="Microsoft Uighur" pitchFamily="2" charset="-78"/>
              <a:ea typeface="Calibri" pitchFamily="34" charset="0"/>
              <a:cs typeface="Microsoft Uighur" pitchFamily="2" charset="-78"/>
            </a:endParaRPr>
          </a:p>
          <a:p>
            <a:pPr lvl="0" algn="ctr" eaLnBrk="0" fontAlgn="base" hangingPunct="0">
              <a:spcBef>
                <a:spcPct val="0"/>
              </a:spcBef>
              <a:spcAft>
                <a:spcPct val="0"/>
              </a:spcAft>
            </a:pPr>
            <a:endParaRPr kumimoji="0" lang="en-US" sz="1050" b="0" i="0" u="none" strike="noStrike" cap="none" normalizeH="0" baseline="0" dirty="0" smtClean="0">
              <a:ln>
                <a:noFill/>
              </a:ln>
              <a:effectLst/>
              <a:latin typeface="Arial" pitchFamily="34" charset="0"/>
              <a:cs typeface="Arial" pitchFamily="34" charset="0"/>
            </a:endParaRPr>
          </a:p>
          <a:p>
            <a:pPr lvl="0" algn="ctr" eaLnBrk="0" fontAlgn="base" hangingPunct="0">
              <a:spcBef>
                <a:spcPct val="0"/>
              </a:spcBef>
              <a:spcAft>
                <a:spcPct val="0"/>
              </a:spcAft>
            </a:pPr>
            <a:r>
              <a:rPr kumimoji="0" lang="ar-AE" b="1" i="0" u="none" strike="noStrike" cap="none" normalizeH="0" baseline="0" dirty="0" smtClean="0">
                <a:ln>
                  <a:noFill/>
                </a:ln>
                <a:solidFill>
                  <a:schemeClr val="accent6">
                    <a:lumMod val="75000"/>
                  </a:schemeClr>
                </a:solidFill>
                <a:effectLst/>
                <a:latin typeface="Microsoft Uighur" pitchFamily="2" charset="-78"/>
                <a:ea typeface="Calibri" pitchFamily="34" charset="0"/>
                <a:cs typeface="Microsoft Uighur" pitchFamily="2" charset="-78"/>
              </a:rPr>
              <a:t>أيار 2010</a:t>
            </a:r>
          </a:p>
        </p:txBody>
      </p:sp>
      <p:pic>
        <p:nvPicPr>
          <p:cNvPr id="6" name="Picture 5" descr="Exterior 2.jpg"/>
          <p:cNvPicPr>
            <a:picLocks noChangeAspect="1"/>
          </p:cNvPicPr>
          <p:nvPr/>
        </p:nvPicPr>
        <p:blipFill>
          <a:blip r:embed="rId3" cstate="print"/>
          <a:stretch>
            <a:fillRect/>
          </a:stretch>
        </p:blipFill>
        <p:spPr>
          <a:xfrm>
            <a:off x="7429520" y="0"/>
            <a:ext cx="1714480" cy="1285860"/>
          </a:xfrm>
          <a:prstGeom prst="ellipse">
            <a:avLst/>
          </a:prstGeom>
          <a:ln>
            <a:noFill/>
          </a:ln>
          <a:effectLst>
            <a:softEdge rad="112500"/>
          </a:effectLst>
        </p:spPr>
      </p:pic>
      <p:pic>
        <p:nvPicPr>
          <p:cNvPr id="7" name="Picture 6" descr="Exterior 5.jpg"/>
          <p:cNvPicPr>
            <a:picLocks noChangeAspect="1"/>
          </p:cNvPicPr>
          <p:nvPr/>
        </p:nvPicPr>
        <p:blipFill>
          <a:blip r:embed="rId4" cstate="print"/>
          <a:stretch>
            <a:fillRect/>
          </a:stretch>
        </p:blipFill>
        <p:spPr>
          <a:xfrm>
            <a:off x="7500958" y="2857496"/>
            <a:ext cx="1628754" cy="1221565"/>
          </a:xfrm>
          <a:prstGeom prst="ellipse">
            <a:avLst/>
          </a:prstGeom>
          <a:ln>
            <a:noFill/>
          </a:ln>
          <a:effectLst>
            <a:softEdge rad="112500"/>
          </a:effectLst>
        </p:spPr>
      </p:pic>
      <p:pic>
        <p:nvPicPr>
          <p:cNvPr id="8" name="Picture 7" descr="Exterior 3.jpg"/>
          <p:cNvPicPr>
            <a:picLocks noChangeAspect="1"/>
          </p:cNvPicPr>
          <p:nvPr/>
        </p:nvPicPr>
        <p:blipFill>
          <a:blip r:embed="rId5" cstate="print"/>
          <a:stretch>
            <a:fillRect/>
          </a:stretch>
        </p:blipFill>
        <p:spPr>
          <a:xfrm>
            <a:off x="7429520" y="5643578"/>
            <a:ext cx="1714517" cy="1285889"/>
          </a:xfrm>
          <a:prstGeom prst="ellipse">
            <a:avLst/>
          </a:prstGeom>
          <a:ln>
            <a:noFill/>
          </a:ln>
          <a:effectLst>
            <a:softEdge rad="112500"/>
          </a:effectLst>
        </p:spPr>
      </p:pic>
      <p:pic>
        <p:nvPicPr>
          <p:cNvPr id="9" name="Picture 8" descr="Interior 4.jpg"/>
          <p:cNvPicPr>
            <a:picLocks noChangeAspect="1"/>
          </p:cNvPicPr>
          <p:nvPr/>
        </p:nvPicPr>
        <p:blipFill>
          <a:blip r:embed="rId6" cstate="print"/>
          <a:stretch>
            <a:fillRect/>
          </a:stretch>
        </p:blipFill>
        <p:spPr>
          <a:xfrm>
            <a:off x="0" y="0"/>
            <a:ext cx="1714480" cy="1285860"/>
          </a:xfrm>
          <a:prstGeom prst="ellipse">
            <a:avLst/>
          </a:prstGeom>
          <a:ln>
            <a:noFill/>
          </a:ln>
          <a:effectLst>
            <a:softEdge rad="112500"/>
          </a:effectLst>
        </p:spPr>
      </p:pic>
      <p:pic>
        <p:nvPicPr>
          <p:cNvPr id="10" name="Picture 9" descr="Interior 2.jpg"/>
          <p:cNvPicPr>
            <a:picLocks noChangeAspect="1"/>
          </p:cNvPicPr>
          <p:nvPr/>
        </p:nvPicPr>
        <p:blipFill>
          <a:blip r:embed="rId7" cstate="print"/>
          <a:stretch>
            <a:fillRect/>
          </a:stretch>
        </p:blipFill>
        <p:spPr>
          <a:xfrm>
            <a:off x="0" y="3000372"/>
            <a:ext cx="1628753" cy="1221565"/>
          </a:xfrm>
          <a:prstGeom prst="ellipse">
            <a:avLst/>
          </a:prstGeom>
          <a:ln>
            <a:noFill/>
          </a:ln>
          <a:effectLst>
            <a:softEdge rad="112500"/>
          </a:effectLst>
        </p:spPr>
      </p:pic>
      <p:pic>
        <p:nvPicPr>
          <p:cNvPr id="11" name="Picture 10" descr="Interior 1.jpg"/>
          <p:cNvPicPr>
            <a:picLocks noChangeAspect="1"/>
          </p:cNvPicPr>
          <p:nvPr/>
        </p:nvPicPr>
        <p:blipFill>
          <a:blip r:embed="rId8" cstate="print"/>
          <a:stretch>
            <a:fillRect/>
          </a:stretch>
        </p:blipFill>
        <p:spPr>
          <a:xfrm>
            <a:off x="0" y="5572140"/>
            <a:ext cx="1714480" cy="12858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3" name="Picture 2" descr="Exterior 5.jpg"/>
          <p:cNvPicPr>
            <a:picLocks noChangeAspect="1"/>
          </p:cNvPicPr>
          <p:nvPr/>
        </p:nvPicPr>
        <p:blipFill>
          <a:blip r:embed="rId3" cstate="print"/>
          <a:stretch>
            <a:fillRect/>
          </a:stretch>
        </p:blipFill>
        <p:spPr>
          <a:xfrm>
            <a:off x="7786710" y="2786058"/>
            <a:ext cx="1357290" cy="1017967"/>
          </a:xfrm>
          <a:prstGeom prst="ellipse">
            <a:avLst/>
          </a:prstGeom>
          <a:ln>
            <a:noFill/>
          </a:ln>
          <a:effectLst>
            <a:softEdge rad="112500"/>
          </a:effectLst>
        </p:spPr>
      </p:pic>
      <p:pic>
        <p:nvPicPr>
          <p:cNvPr id="4" name="Picture 3"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5" name="Picture 4"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6" name="Picture 5"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7" name="Picture 6"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sp>
        <p:nvSpPr>
          <p:cNvPr id="8" name="Rectangle 7"/>
          <p:cNvSpPr/>
          <p:nvPr/>
        </p:nvSpPr>
        <p:spPr>
          <a:xfrm>
            <a:off x="1285852" y="357166"/>
            <a:ext cx="6500858" cy="6432530"/>
          </a:xfrm>
          <a:prstGeom prst="rect">
            <a:avLst/>
          </a:prstGeom>
        </p:spPr>
        <p:txBody>
          <a:bodyPr wrap="square">
            <a:spAutoFit/>
          </a:bodyPr>
          <a:lstStyle/>
          <a:p>
            <a:pPr lvl="0" eaLnBrk="0" fontAlgn="base" hangingPunct="0">
              <a:lnSpc>
                <a:spcPct val="200000"/>
              </a:lnSpc>
              <a:spcBef>
                <a:spcPct val="0"/>
              </a:spcBef>
              <a:spcAft>
                <a:spcPct val="0"/>
              </a:spcAft>
            </a:pPr>
            <a:r>
              <a:rPr lang="ar-AE" sz="3600" b="1" u="sng" dirty="0" smtClean="0">
                <a:solidFill>
                  <a:schemeClr val="accent6">
                    <a:lumMod val="75000"/>
                  </a:schemeClr>
                </a:solidFill>
                <a:latin typeface="Microsoft Uighur" pitchFamily="2" charset="-78"/>
                <a:ea typeface="Calibri" pitchFamily="34" charset="0"/>
                <a:cs typeface="Microsoft Uighur" pitchFamily="2" charset="-78"/>
              </a:rPr>
              <a:t>التحليل الوظيفي والإداري:</a:t>
            </a:r>
            <a:endParaRPr lang="ar-AE" sz="3600" b="1" u="sng" dirty="0">
              <a:solidFill>
                <a:schemeClr val="accent6">
                  <a:lumMod val="75000"/>
                </a:schemeClr>
              </a:solidFill>
              <a:latin typeface="Microsoft Uighur" pitchFamily="2" charset="-78"/>
              <a:ea typeface="Calibri" pitchFamily="34" charset="0"/>
              <a:cs typeface="Microsoft Uighur" pitchFamily="2" charset="-78"/>
            </a:endParaRPr>
          </a:p>
          <a:p>
            <a:pPr lvl="0" eaLnBrk="0" fontAlgn="base" hangingPunct="0">
              <a:lnSpc>
                <a:spcPct val="200000"/>
              </a:lnSpc>
              <a:spcBef>
                <a:spcPct val="0"/>
              </a:spcBef>
              <a:spcAft>
                <a:spcPct val="0"/>
              </a:spcAft>
            </a:pPr>
            <a:r>
              <a:rPr lang="ar-AE" sz="2000" b="1" dirty="0" smtClean="0">
                <a:solidFill>
                  <a:schemeClr val="accent6">
                    <a:lumMod val="75000"/>
                  </a:schemeClr>
                </a:solidFill>
                <a:latin typeface="Simplified Arabic" pitchFamily="18" charset="-78"/>
                <a:ea typeface="Calibri" pitchFamily="34" charset="0"/>
                <a:cs typeface="Simplified Arabic" pitchFamily="18" charset="-78"/>
              </a:rPr>
              <a:t>مرافق المبنى الرئيسية والداعمة:</a:t>
            </a:r>
          </a:p>
          <a:p>
            <a:pPr lvl="0" algn="just">
              <a:lnSpc>
                <a:spcPct val="150000"/>
              </a:lnSpc>
              <a:buFont typeface="Arial" pitchFamily="34" charset="0"/>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قاعات</a:t>
            </a:r>
            <a:r>
              <a:rPr lang="ar-EG" sz="2000" b="1" dirty="0" smtClean="0">
                <a:solidFill>
                  <a:schemeClr val="tx2">
                    <a:lumMod val="75000"/>
                  </a:schemeClr>
                </a:solidFill>
                <a:latin typeface="Simplified Arabic" pitchFamily="18" charset="-78"/>
                <a:ea typeface="Calibri" pitchFamily="34" charset="0"/>
                <a:cs typeface="Simplified Arabic" pitchFamily="18" charset="-78"/>
              </a:rPr>
              <a:t> منفصله خارجيا وداخليا بحجم طاقة استيعابية  350 شخص للقاعة</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0" algn="just">
              <a:lnSpc>
                <a:spcPct val="15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مطبخ </a:t>
            </a:r>
            <a:r>
              <a:rPr lang="ar-AE" sz="2000" b="1" dirty="0" smtClean="0">
                <a:solidFill>
                  <a:schemeClr val="tx2">
                    <a:lumMod val="75000"/>
                  </a:schemeClr>
                </a:solidFill>
                <a:latin typeface="Simplified Arabic" pitchFamily="18" charset="-78"/>
                <a:ea typeface="Calibri" pitchFamily="34" charset="0"/>
                <a:cs typeface="Simplified Arabic" pitchFamily="18" charset="-78"/>
              </a:rPr>
              <a:t>وكفيتيريا </a:t>
            </a:r>
            <a:r>
              <a:rPr lang="ar-EG" sz="2000" b="1" dirty="0" smtClean="0">
                <a:solidFill>
                  <a:schemeClr val="tx2">
                    <a:lumMod val="75000"/>
                  </a:schemeClr>
                </a:solidFill>
                <a:latin typeface="Simplified Arabic" pitchFamily="18" charset="-78"/>
                <a:ea typeface="Calibri" pitchFamily="34" charset="0"/>
                <a:cs typeface="Simplified Arabic" pitchFamily="18" charset="-78"/>
              </a:rPr>
              <a:t> بحجم طاقة انتاجية ل 500 شخص </a:t>
            </a:r>
            <a:r>
              <a:rPr lang="ar-AE" sz="2000" b="1" dirty="0" smtClean="0">
                <a:solidFill>
                  <a:schemeClr val="tx2">
                    <a:lumMod val="75000"/>
                  </a:schemeClr>
                </a:solidFill>
                <a:latin typeface="Simplified Arabic" pitchFamily="18" charset="-78"/>
                <a:ea typeface="Calibri" pitchFamily="34" charset="0"/>
                <a:cs typeface="Simplified Arabic" pitchFamily="18" charset="-78"/>
              </a:rPr>
              <a:t>مزودة بكافة اللوازم</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0" algn="just">
              <a:lnSpc>
                <a:spcPct val="15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غرفة انتظار </a:t>
            </a:r>
            <a:r>
              <a:rPr lang="en-US" sz="2000" b="1" dirty="0" smtClean="0">
                <a:solidFill>
                  <a:schemeClr val="tx2">
                    <a:lumMod val="75000"/>
                  </a:schemeClr>
                </a:solidFill>
                <a:latin typeface="Simplified Arabic" pitchFamily="18" charset="-78"/>
                <a:ea typeface="Calibri" pitchFamily="34" charset="0"/>
                <a:cs typeface="Simplified Arabic" pitchFamily="18" charset="-78"/>
              </a:rPr>
              <a:t>(VIP)</a:t>
            </a:r>
            <a:r>
              <a:rPr lang="ar-EG" sz="2000" b="1" dirty="0" smtClean="0">
                <a:solidFill>
                  <a:schemeClr val="tx2">
                    <a:lumMod val="75000"/>
                  </a:schemeClr>
                </a:solidFill>
                <a:latin typeface="Simplified Arabic" pitchFamily="18" charset="-78"/>
                <a:ea typeface="Calibri" pitchFamily="34" charset="0"/>
                <a:cs typeface="Simplified Arabic" pitchFamily="18" charset="-78"/>
              </a:rPr>
              <a:t> مفصولة عن الصالتين ومتصلة بصالة النساء، وخارجيا بموقف سيارات </a:t>
            </a:r>
            <a:r>
              <a:rPr lang="en-US" sz="2000" b="1" dirty="0" smtClean="0">
                <a:solidFill>
                  <a:schemeClr val="tx2">
                    <a:lumMod val="75000"/>
                  </a:schemeClr>
                </a:solidFill>
                <a:latin typeface="Simplified Arabic" pitchFamily="18" charset="-78"/>
                <a:ea typeface="Calibri" pitchFamily="34" charset="0"/>
                <a:cs typeface="Simplified Arabic" pitchFamily="18" charset="-78"/>
              </a:rPr>
              <a:t>(VIP)</a:t>
            </a:r>
          </a:p>
          <a:p>
            <a:pPr lvl="0" algn="just">
              <a:lnSpc>
                <a:spcPct val="15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مواقف سيارات بطاقة استيعابية </a:t>
            </a:r>
            <a:r>
              <a:rPr lang="ar-AE" sz="2000" b="1" dirty="0" smtClean="0">
                <a:solidFill>
                  <a:schemeClr val="tx2">
                    <a:lumMod val="75000"/>
                  </a:schemeClr>
                </a:solidFill>
                <a:latin typeface="Simplified Arabic" pitchFamily="18" charset="-78"/>
                <a:ea typeface="Calibri" pitchFamily="34" charset="0"/>
                <a:cs typeface="Simplified Arabic" pitchFamily="18" charset="-78"/>
              </a:rPr>
              <a:t>نحو 50</a:t>
            </a:r>
            <a:r>
              <a:rPr lang="ar-EG" sz="2000" b="1" dirty="0" smtClean="0">
                <a:solidFill>
                  <a:schemeClr val="tx2">
                    <a:lumMod val="75000"/>
                  </a:schemeClr>
                </a:solidFill>
                <a:latin typeface="Simplified Arabic" pitchFamily="18" charset="-78"/>
                <a:ea typeface="Calibri" pitchFamily="34" charset="0"/>
                <a:cs typeface="Simplified Arabic" pitchFamily="18" charset="-78"/>
              </a:rPr>
              <a:t> مركبة بالمعدل، مع مكان خاص لتوقف سيارات ال </a:t>
            </a:r>
            <a:r>
              <a:rPr lang="en-US" sz="2000" b="1" dirty="0" smtClean="0">
                <a:solidFill>
                  <a:schemeClr val="tx2">
                    <a:lumMod val="75000"/>
                  </a:schemeClr>
                </a:solidFill>
                <a:latin typeface="Simplified Arabic" pitchFamily="18" charset="-78"/>
                <a:ea typeface="Calibri" pitchFamily="34" charset="0"/>
                <a:cs typeface="Simplified Arabic" pitchFamily="18" charset="-78"/>
              </a:rPr>
              <a:t>(VIP)</a:t>
            </a:r>
          </a:p>
          <a:p>
            <a:pPr lvl="0" algn="just">
              <a:lnSpc>
                <a:spcPct val="15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المرافق الإدارية وتشمل: مكتب الإدارة والمشتريات والمحاسبة</a:t>
            </a:r>
            <a:r>
              <a:rPr lang="ar-AE" sz="2000" b="1" dirty="0" smtClean="0">
                <a:solidFill>
                  <a:schemeClr val="tx2">
                    <a:lumMod val="75000"/>
                  </a:schemeClr>
                </a:solidFill>
                <a:latin typeface="Simplified Arabic" pitchFamily="18" charset="-78"/>
                <a:ea typeface="Calibri" pitchFamily="34" charset="0"/>
                <a:cs typeface="Simplified Arabic" pitchFamily="18" charset="-78"/>
              </a:rPr>
              <a:t>..الخ</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0" algn="just">
              <a:lnSpc>
                <a:spcPct val="15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مرافق خدمية: </a:t>
            </a:r>
            <a:r>
              <a:rPr lang="ar-AE" sz="2000" b="1" dirty="0" smtClean="0">
                <a:solidFill>
                  <a:schemeClr val="tx2">
                    <a:lumMod val="75000"/>
                  </a:schemeClr>
                </a:solidFill>
                <a:latin typeface="Simplified Arabic" pitchFamily="18" charset="-78"/>
                <a:ea typeface="Calibri" pitchFamily="34" charset="0"/>
                <a:cs typeface="Simplified Arabic" pitchFamily="18" charset="-78"/>
              </a:rPr>
              <a:t>تشمل ال</a:t>
            </a:r>
            <a:r>
              <a:rPr lang="ar-EG" sz="2000" b="1" dirty="0" smtClean="0">
                <a:solidFill>
                  <a:schemeClr val="tx2">
                    <a:lumMod val="75000"/>
                  </a:schemeClr>
                </a:solidFill>
                <a:latin typeface="Simplified Arabic" pitchFamily="18" charset="-78"/>
                <a:ea typeface="Calibri" pitchFamily="34" charset="0"/>
                <a:cs typeface="Simplified Arabic" pitchFamily="18" charset="-78"/>
              </a:rPr>
              <a:t>حمامات ومستودع لحفظ المواد وقطع الغيار ومصلى في ساحة الصالة</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0" algn="just">
              <a:lnSpc>
                <a:spcPct val="15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حديقة محيطة ببناء المشروع.</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3" name="Picture 2" descr="Exterior 5.jpg"/>
          <p:cNvPicPr>
            <a:picLocks noChangeAspect="1"/>
          </p:cNvPicPr>
          <p:nvPr/>
        </p:nvPicPr>
        <p:blipFill>
          <a:blip r:embed="rId3" cstate="print"/>
          <a:stretch>
            <a:fillRect/>
          </a:stretch>
        </p:blipFill>
        <p:spPr>
          <a:xfrm>
            <a:off x="7786710" y="2786058"/>
            <a:ext cx="1357290" cy="1017967"/>
          </a:xfrm>
          <a:prstGeom prst="ellipse">
            <a:avLst/>
          </a:prstGeom>
          <a:ln>
            <a:noFill/>
          </a:ln>
          <a:effectLst>
            <a:softEdge rad="112500"/>
          </a:effectLst>
        </p:spPr>
      </p:pic>
      <p:pic>
        <p:nvPicPr>
          <p:cNvPr id="4" name="Picture 3"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5" name="Picture 4"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6" name="Picture 5"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7" name="Picture 6"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sp>
        <p:nvSpPr>
          <p:cNvPr id="8" name="Rectangle 7"/>
          <p:cNvSpPr/>
          <p:nvPr/>
        </p:nvSpPr>
        <p:spPr>
          <a:xfrm>
            <a:off x="3929058" y="357166"/>
            <a:ext cx="3857652" cy="3662541"/>
          </a:xfrm>
          <a:prstGeom prst="rect">
            <a:avLst/>
          </a:prstGeom>
        </p:spPr>
        <p:txBody>
          <a:bodyPr wrap="square">
            <a:spAutoFit/>
          </a:bodyPr>
          <a:lstStyle/>
          <a:p>
            <a:pPr lvl="0" eaLnBrk="0" fontAlgn="base" hangingPunct="0">
              <a:lnSpc>
                <a:spcPct val="200000"/>
              </a:lnSpc>
              <a:spcBef>
                <a:spcPct val="0"/>
              </a:spcBef>
              <a:spcAft>
                <a:spcPct val="0"/>
              </a:spcAft>
            </a:pPr>
            <a:r>
              <a:rPr lang="ar-AE" sz="3600" b="1" u="sng" dirty="0" smtClean="0">
                <a:solidFill>
                  <a:schemeClr val="accent6">
                    <a:lumMod val="75000"/>
                  </a:schemeClr>
                </a:solidFill>
                <a:latin typeface="Microsoft Uighur" pitchFamily="2" charset="-78"/>
                <a:ea typeface="Calibri" pitchFamily="34" charset="0"/>
                <a:cs typeface="Microsoft Uighur" pitchFamily="2" charset="-78"/>
              </a:rPr>
              <a:t>التحليل الوظيفي والإداري:</a:t>
            </a:r>
            <a:endParaRPr lang="ar-AE" sz="3600" b="1" u="sng" dirty="0">
              <a:solidFill>
                <a:schemeClr val="accent6">
                  <a:lumMod val="75000"/>
                </a:schemeClr>
              </a:solidFill>
              <a:latin typeface="Microsoft Uighur" pitchFamily="2" charset="-78"/>
              <a:ea typeface="Calibri" pitchFamily="34" charset="0"/>
              <a:cs typeface="Microsoft Uighur" pitchFamily="2" charset="-78"/>
            </a:endParaRPr>
          </a:p>
          <a:p>
            <a:pPr lvl="0" eaLnBrk="0" fontAlgn="base" hangingPunct="0">
              <a:lnSpc>
                <a:spcPct val="200000"/>
              </a:lnSpc>
              <a:spcBef>
                <a:spcPct val="0"/>
              </a:spcBef>
              <a:spcAft>
                <a:spcPct val="0"/>
              </a:spcAft>
            </a:pPr>
            <a:r>
              <a:rPr lang="ar-AE" sz="2000" b="1" dirty="0" smtClean="0">
                <a:solidFill>
                  <a:schemeClr val="accent6">
                    <a:lumMod val="75000"/>
                  </a:schemeClr>
                </a:solidFill>
                <a:latin typeface="Simplified Arabic" pitchFamily="18" charset="-78"/>
                <a:ea typeface="Calibri" pitchFamily="34" charset="0"/>
                <a:cs typeface="Simplified Arabic" pitchFamily="18" charset="-78"/>
              </a:rPr>
              <a:t>التصميم والتوزيع الفراغي للمبنى:</a:t>
            </a:r>
          </a:p>
          <a:p>
            <a:pPr lvl="0">
              <a:lnSpc>
                <a:spcPct val="20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عدد ونوع المرافق المطلوبة</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0">
              <a:lnSpc>
                <a:spcPct val="20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عدد من يشغلون الحيز المساحي</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a:lnSpc>
                <a:spcPct val="20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المساحة المفروضة  للشخص الواحد</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p:txBody>
      </p:sp>
      <p:graphicFrame>
        <p:nvGraphicFramePr>
          <p:cNvPr id="10" name="Table 9"/>
          <p:cNvGraphicFramePr>
            <a:graphicFrameLocks noGrp="1"/>
          </p:cNvGraphicFramePr>
          <p:nvPr/>
        </p:nvGraphicFramePr>
        <p:xfrm>
          <a:off x="1142977" y="1142982"/>
          <a:ext cx="3286147" cy="4857789"/>
        </p:xfrm>
        <a:graphic>
          <a:graphicData uri="http://schemas.openxmlformats.org/drawingml/2006/table">
            <a:tbl>
              <a:tblPr rtl="1"/>
              <a:tblGrid>
                <a:gridCol w="589535"/>
                <a:gridCol w="1200101"/>
                <a:gridCol w="1496511"/>
              </a:tblGrid>
              <a:tr h="682309">
                <a:tc>
                  <a:txBody>
                    <a:bodyPr/>
                    <a:lstStyle/>
                    <a:p>
                      <a:pPr marR="17780" algn="ctr" rtl="1">
                        <a:lnSpc>
                          <a:spcPct val="115000"/>
                        </a:lnSpc>
                        <a:spcAft>
                          <a:spcPts val="0"/>
                        </a:spcAft>
                      </a:pPr>
                      <a:r>
                        <a:rPr lang="ar-SA" sz="1300" cap="all" dirty="0">
                          <a:latin typeface="Calibri"/>
                          <a:ea typeface="Calibri"/>
                          <a:cs typeface="Sakkal Majalla"/>
                        </a:rPr>
                        <a:t>الرقم</a:t>
                      </a:r>
                      <a:endParaRPr lang="en-US" sz="1100" dirty="0">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7780" algn="ctr" rtl="1">
                        <a:lnSpc>
                          <a:spcPct val="115000"/>
                        </a:lnSpc>
                        <a:spcAft>
                          <a:spcPts val="0"/>
                        </a:spcAft>
                      </a:pPr>
                      <a:r>
                        <a:rPr lang="ar-SA" sz="1300" cap="all">
                          <a:latin typeface="Calibri"/>
                          <a:ea typeface="Calibri"/>
                          <a:cs typeface="Sakkal Majalla"/>
                        </a:rPr>
                        <a:t>اسم الوحدة</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7780" algn="ctr" rtl="1">
                        <a:lnSpc>
                          <a:spcPct val="115000"/>
                        </a:lnSpc>
                        <a:spcAft>
                          <a:spcPts val="0"/>
                        </a:spcAft>
                      </a:pPr>
                      <a:r>
                        <a:rPr lang="ar-SA" sz="1300" cap="all" dirty="0">
                          <a:latin typeface="Calibri"/>
                          <a:ea typeface="Calibri"/>
                          <a:cs typeface="Sakkal Majalla"/>
                        </a:rPr>
                        <a:t>المساحة </a:t>
                      </a:r>
                      <a:r>
                        <a:rPr lang="ar-SA" sz="1300" cap="all" dirty="0" smtClean="0">
                          <a:latin typeface="Calibri"/>
                          <a:ea typeface="Calibri"/>
                          <a:cs typeface="Sakkal Majalla"/>
                        </a:rPr>
                        <a:t>الإجمالية</a:t>
                      </a:r>
                      <a:r>
                        <a:rPr lang="ar-AE" sz="1300" cap="all" dirty="0" smtClean="0">
                          <a:latin typeface="Calibri"/>
                          <a:ea typeface="Calibri"/>
                          <a:cs typeface="Sakkal Majalla"/>
                        </a:rPr>
                        <a:t>/ بحسب المخططات المرفقة بالمبنى</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5647">
                <a:tc>
                  <a:txBody>
                    <a:bodyPr/>
                    <a:lstStyle/>
                    <a:p>
                      <a:pPr marR="17780" algn="ctr" rtl="1">
                        <a:lnSpc>
                          <a:spcPct val="115000"/>
                        </a:lnSpc>
                        <a:spcAft>
                          <a:spcPts val="0"/>
                        </a:spcAft>
                      </a:pPr>
                      <a:r>
                        <a:rPr lang="ar-SA" sz="1300">
                          <a:latin typeface="Calibri"/>
                          <a:ea typeface="Calibri"/>
                          <a:cs typeface="Sakkal Majalla"/>
                        </a:rPr>
                        <a:t>1</a:t>
                      </a:r>
                      <a:endParaRPr lang="en-US" sz="1100">
                        <a:latin typeface="Calibri"/>
                        <a:ea typeface="Calibri"/>
                        <a:cs typeface="Arial"/>
                      </a:endParaRPr>
                    </a:p>
                  </a:txBody>
                  <a:tcPr marL="68580" marR="68580"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7780" algn="ctr" rtl="1">
                        <a:lnSpc>
                          <a:spcPct val="115000"/>
                        </a:lnSpc>
                        <a:spcAft>
                          <a:spcPts val="0"/>
                        </a:spcAft>
                      </a:pPr>
                      <a:r>
                        <a:rPr lang="ar-AE" sz="1300">
                          <a:latin typeface="Calibri"/>
                          <a:ea typeface="Calibri"/>
                          <a:cs typeface="Sakkal Majalla"/>
                        </a:rPr>
                        <a:t>القاعات </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7780" algn="l" rtl="1">
                        <a:lnSpc>
                          <a:spcPct val="115000"/>
                        </a:lnSpc>
                        <a:spcAft>
                          <a:spcPts val="0"/>
                        </a:spcAft>
                      </a:pPr>
                      <a:r>
                        <a:rPr lang="en-US" sz="1100" dirty="0" smtClean="0">
                          <a:latin typeface="Arial"/>
                          <a:ea typeface="Calibri"/>
                          <a:cs typeface="Arial"/>
                        </a:rPr>
                        <a:t>ARC-A-GF</a:t>
                      </a:r>
                      <a:endParaRPr lang="en-US" sz="1100" dirty="0">
                        <a:latin typeface="Calibri"/>
                        <a:ea typeface="Calibri"/>
                        <a:cs typeface="Arial"/>
                      </a:endParaRPr>
                    </a:p>
                    <a:p>
                      <a:pPr marR="17780" algn="l" rtl="1">
                        <a:lnSpc>
                          <a:spcPct val="115000"/>
                        </a:lnSpc>
                        <a:spcAft>
                          <a:spcPts val="0"/>
                        </a:spcAft>
                      </a:pPr>
                      <a:r>
                        <a:rPr lang="en-US" sz="1100" dirty="0">
                          <a:latin typeface="Arial"/>
                          <a:ea typeface="Calibri"/>
                          <a:cs typeface="Arial"/>
                        </a:rPr>
                        <a:t>ARC-A-1F</a:t>
                      </a:r>
                      <a:endParaRPr lang="en-US" sz="1100" dirty="0">
                        <a:latin typeface="Calibri"/>
                        <a:ea typeface="Calibri"/>
                        <a:cs typeface="Arial"/>
                      </a:endParaRPr>
                    </a:p>
                    <a:p>
                      <a:pPr marR="17780" algn="l" rtl="1">
                        <a:lnSpc>
                          <a:spcPct val="115000"/>
                        </a:lnSpc>
                        <a:spcAft>
                          <a:spcPts val="0"/>
                        </a:spcAft>
                      </a:pPr>
                      <a:r>
                        <a:rPr lang="en-US" sz="1100" dirty="0">
                          <a:latin typeface="Arial"/>
                          <a:ea typeface="Calibri"/>
                          <a:cs typeface="Arial"/>
                        </a:rPr>
                        <a:t>ARC-A-2F</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7528">
                <a:tc>
                  <a:txBody>
                    <a:bodyPr/>
                    <a:lstStyle/>
                    <a:p>
                      <a:pPr marR="17780" algn="ctr" rtl="1">
                        <a:lnSpc>
                          <a:spcPct val="115000"/>
                        </a:lnSpc>
                        <a:spcAft>
                          <a:spcPts val="0"/>
                        </a:spcAft>
                      </a:pPr>
                      <a:r>
                        <a:rPr lang="ar-AE" sz="1300" dirty="0" smtClean="0">
                          <a:latin typeface="Calibri"/>
                          <a:ea typeface="Calibri"/>
                          <a:cs typeface="Sakkal Majalla"/>
                        </a:rPr>
                        <a:t>2</a:t>
                      </a:r>
                      <a:endParaRPr lang="en-US" sz="1100" dirty="0">
                        <a:latin typeface="Calibri"/>
                        <a:ea typeface="Calibri"/>
                        <a:cs typeface="Arial"/>
                      </a:endParaRPr>
                    </a:p>
                  </a:txBody>
                  <a:tcPr marL="68580" marR="68580"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7780" algn="ctr" rtl="1">
                        <a:lnSpc>
                          <a:spcPct val="115000"/>
                        </a:lnSpc>
                        <a:spcAft>
                          <a:spcPts val="0"/>
                        </a:spcAft>
                      </a:pPr>
                      <a:r>
                        <a:rPr lang="ar-SA" sz="1300" dirty="0">
                          <a:latin typeface="Calibri"/>
                          <a:ea typeface="Calibri"/>
                          <a:cs typeface="Sakkal Majalla"/>
                        </a:rPr>
                        <a:t>المط</a:t>
                      </a:r>
                      <a:r>
                        <a:rPr lang="ar-AE" sz="1300" dirty="0">
                          <a:latin typeface="Calibri"/>
                          <a:ea typeface="Calibri"/>
                          <a:cs typeface="Sakkal Majalla"/>
                        </a:rPr>
                        <a:t>ا</a:t>
                      </a:r>
                      <a:r>
                        <a:rPr lang="ar-SA" sz="1300" dirty="0">
                          <a:latin typeface="Calibri"/>
                          <a:ea typeface="Calibri"/>
                          <a:cs typeface="Sakkal Majalla"/>
                        </a:rPr>
                        <a:t>بخ</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7780" algn="l" rtl="1">
                        <a:lnSpc>
                          <a:spcPct val="115000"/>
                        </a:lnSpc>
                        <a:spcAft>
                          <a:spcPts val="0"/>
                        </a:spcAft>
                      </a:pPr>
                      <a:r>
                        <a:rPr lang="en-US" sz="1100">
                          <a:latin typeface="Arial"/>
                          <a:ea typeface="Calibri"/>
                          <a:cs typeface="Arial"/>
                        </a:rPr>
                        <a:t>ARC-A-GF</a:t>
                      </a:r>
                      <a:endParaRPr lang="en-US" sz="1100">
                        <a:latin typeface="Calibri"/>
                        <a:ea typeface="Calibri"/>
                        <a:cs typeface="Arial"/>
                      </a:endParaRPr>
                    </a:p>
                    <a:p>
                      <a:pPr marR="17780" algn="l" rtl="1">
                        <a:lnSpc>
                          <a:spcPct val="115000"/>
                        </a:lnSpc>
                        <a:spcAft>
                          <a:spcPts val="0"/>
                        </a:spcAft>
                      </a:pPr>
                      <a:r>
                        <a:rPr lang="en-US" sz="1100">
                          <a:latin typeface="Arial"/>
                          <a:ea typeface="Calibri"/>
                          <a:cs typeface="Arial"/>
                        </a:rPr>
                        <a:t>ARC-A-1F</a:t>
                      </a:r>
                      <a:endParaRPr lang="en-US" sz="1100">
                        <a:latin typeface="Calibri"/>
                        <a:ea typeface="Calibri"/>
                        <a:cs typeface="Arial"/>
                      </a:endParaRPr>
                    </a:p>
                    <a:p>
                      <a:pPr marR="17780" algn="l" rtl="1">
                        <a:lnSpc>
                          <a:spcPct val="115000"/>
                        </a:lnSpc>
                        <a:spcAft>
                          <a:spcPts val="0"/>
                        </a:spcAft>
                      </a:pPr>
                      <a:r>
                        <a:rPr lang="en-US" sz="1100">
                          <a:latin typeface="Arial"/>
                          <a:ea typeface="Calibri"/>
                          <a:cs typeface="Arial"/>
                        </a:rPr>
                        <a:t>ARC-A-2F</a:t>
                      </a:r>
                      <a:endParaRPr lang="en-US" sz="1100">
                        <a:latin typeface="Calibri"/>
                        <a:ea typeface="Calibri"/>
                        <a:cs typeface="Arial"/>
                      </a:endParaRPr>
                    </a:p>
                    <a:p>
                      <a:pPr marR="17780" algn="l" rtl="1">
                        <a:lnSpc>
                          <a:spcPct val="115000"/>
                        </a:lnSpc>
                        <a:spcAft>
                          <a:spcPts val="0"/>
                        </a:spcAft>
                      </a:pPr>
                      <a:r>
                        <a:rPr lang="en-US" sz="1100">
                          <a:latin typeface="Arial"/>
                          <a:ea typeface="Calibri"/>
                          <a:cs typeface="Arial"/>
                        </a:rPr>
                        <a:t>ARC-A-3F</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4313">
                <a:tc>
                  <a:txBody>
                    <a:bodyPr/>
                    <a:lstStyle/>
                    <a:p>
                      <a:pPr marR="17780" algn="ctr" rtl="1">
                        <a:lnSpc>
                          <a:spcPct val="115000"/>
                        </a:lnSpc>
                        <a:spcAft>
                          <a:spcPts val="0"/>
                        </a:spcAft>
                      </a:pPr>
                      <a:r>
                        <a:rPr lang="ar-AE" sz="1300" dirty="0" smtClean="0">
                          <a:latin typeface="Calibri"/>
                          <a:ea typeface="Calibri"/>
                          <a:cs typeface="Sakkal Majalla"/>
                        </a:rPr>
                        <a:t>3</a:t>
                      </a:r>
                      <a:endParaRPr lang="en-US" sz="1100" dirty="0">
                        <a:latin typeface="Calibri"/>
                        <a:ea typeface="Calibri"/>
                        <a:cs typeface="Arial"/>
                      </a:endParaRPr>
                    </a:p>
                  </a:txBody>
                  <a:tcPr marL="68580" marR="68580"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7780" algn="ctr" rtl="1">
                        <a:lnSpc>
                          <a:spcPct val="115000"/>
                        </a:lnSpc>
                        <a:spcAft>
                          <a:spcPts val="0"/>
                        </a:spcAft>
                      </a:pPr>
                      <a:r>
                        <a:rPr lang="ar-SA" sz="1300">
                          <a:latin typeface="Calibri"/>
                          <a:ea typeface="Calibri"/>
                          <a:cs typeface="Sakkal Majalla"/>
                        </a:rPr>
                        <a:t>حمامات</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7780" algn="l" rtl="1">
                        <a:lnSpc>
                          <a:spcPct val="115000"/>
                        </a:lnSpc>
                        <a:spcAft>
                          <a:spcPts val="0"/>
                        </a:spcAft>
                      </a:pPr>
                      <a:r>
                        <a:rPr lang="en-US" sz="1100">
                          <a:latin typeface="Arial"/>
                          <a:ea typeface="Calibri"/>
                          <a:cs typeface="Arial"/>
                        </a:rPr>
                        <a:t>ARC-A-GF</a:t>
                      </a:r>
                      <a:endParaRPr lang="en-US" sz="1100">
                        <a:latin typeface="Calibri"/>
                        <a:ea typeface="Calibri"/>
                        <a:cs typeface="Arial"/>
                      </a:endParaRPr>
                    </a:p>
                    <a:p>
                      <a:pPr marR="17780" algn="l" rtl="1">
                        <a:lnSpc>
                          <a:spcPct val="115000"/>
                        </a:lnSpc>
                        <a:spcAft>
                          <a:spcPts val="0"/>
                        </a:spcAft>
                      </a:pPr>
                      <a:r>
                        <a:rPr lang="en-US" sz="1100">
                          <a:latin typeface="Arial"/>
                          <a:ea typeface="Calibri"/>
                          <a:cs typeface="Arial"/>
                        </a:rPr>
                        <a:t>ARC-A-1F</a:t>
                      </a:r>
                      <a:endParaRPr lang="en-US" sz="1100">
                        <a:latin typeface="Calibri"/>
                        <a:ea typeface="Calibri"/>
                        <a:cs typeface="Arial"/>
                      </a:endParaRPr>
                    </a:p>
                    <a:p>
                      <a:pPr marR="17780" algn="l" rtl="1">
                        <a:lnSpc>
                          <a:spcPct val="115000"/>
                        </a:lnSpc>
                        <a:spcAft>
                          <a:spcPts val="0"/>
                        </a:spcAft>
                      </a:pPr>
                      <a:r>
                        <a:rPr lang="en-US" sz="1100">
                          <a:latin typeface="Arial"/>
                          <a:ea typeface="Calibri"/>
                          <a:cs typeface="Arial"/>
                        </a:rPr>
                        <a:t>ARC-A-2F</a:t>
                      </a:r>
                      <a:endParaRPr lang="en-US" sz="1100">
                        <a:latin typeface="Calibri"/>
                        <a:ea typeface="Calibri"/>
                        <a:cs typeface="Arial"/>
                      </a:endParaRPr>
                    </a:p>
                    <a:p>
                      <a:pPr marR="17780" algn="l" rtl="1">
                        <a:lnSpc>
                          <a:spcPct val="115000"/>
                        </a:lnSpc>
                        <a:spcAft>
                          <a:spcPts val="0"/>
                        </a:spcAft>
                      </a:pPr>
                      <a:r>
                        <a:rPr lang="en-US" sz="1100">
                          <a:latin typeface="Arial"/>
                          <a:ea typeface="Calibri"/>
                          <a:cs typeface="Arial"/>
                        </a:rPr>
                        <a:t>ARC-A-3F</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498">
                <a:tc>
                  <a:txBody>
                    <a:bodyPr/>
                    <a:lstStyle/>
                    <a:p>
                      <a:pPr marR="17780" algn="ctr" rtl="1">
                        <a:lnSpc>
                          <a:spcPct val="115000"/>
                        </a:lnSpc>
                        <a:spcAft>
                          <a:spcPts val="0"/>
                        </a:spcAft>
                      </a:pPr>
                      <a:r>
                        <a:rPr lang="ar-AE" sz="1300" dirty="0" smtClean="0">
                          <a:latin typeface="Calibri"/>
                          <a:ea typeface="Calibri"/>
                          <a:cs typeface="Sakkal Majalla"/>
                        </a:rPr>
                        <a:t>4</a:t>
                      </a:r>
                      <a:endParaRPr lang="en-US" sz="1100" dirty="0">
                        <a:latin typeface="Calibri"/>
                        <a:ea typeface="Calibri"/>
                        <a:cs typeface="Arial"/>
                      </a:endParaRPr>
                    </a:p>
                  </a:txBody>
                  <a:tcPr marL="68580" marR="68580"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7780" algn="ctr" rtl="1">
                        <a:lnSpc>
                          <a:spcPct val="115000"/>
                        </a:lnSpc>
                        <a:spcAft>
                          <a:spcPts val="0"/>
                        </a:spcAft>
                      </a:pPr>
                      <a:r>
                        <a:rPr lang="ar-SA" sz="1300">
                          <a:latin typeface="Calibri"/>
                          <a:ea typeface="Calibri"/>
                          <a:cs typeface="Sakkal Majalla"/>
                        </a:rPr>
                        <a:t>مواقف سيارات</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7780" algn="l" rtl="1">
                        <a:lnSpc>
                          <a:spcPct val="115000"/>
                        </a:lnSpc>
                        <a:spcAft>
                          <a:spcPts val="0"/>
                        </a:spcAft>
                      </a:pPr>
                      <a:r>
                        <a:rPr lang="en-US" sz="1100">
                          <a:latin typeface="Arial"/>
                          <a:ea typeface="Calibri"/>
                          <a:cs typeface="Arial"/>
                        </a:rPr>
                        <a:t>ARC-SP</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498">
                <a:tc>
                  <a:txBody>
                    <a:bodyPr/>
                    <a:lstStyle/>
                    <a:p>
                      <a:pPr marR="17780" algn="ctr" rtl="1">
                        <a:lnSpc>
                          <a:spcPct val="115000"/>
                        </a:lnSpc>
                        <a:spcAft>
                          <a:spcPts val="0"/>
                        </a:spcAft>
                      </a:pPr>
                      <a:r>
                        <a:rPr lang="ar-AE" sz="1300" dirty="0" smtClean="0">
                          <a:latin typeface="Calibri"/>
                          <a:ea typeface="Calibri"/>
                          <a:cs typeface="Sakkal Majalla"/>
                        </a:rPr>
                        <a:t>5</a:t>
                      </a:r>
                      <a:endParaRPr lang="en-US" sz="1100" dirty="0">
                        <a:latin typeface="Calibri"/>
                        <a:ea typeface="Calibri"/>
                        <a:cs typeface="Arial"/>
                      </a:endParaRPr>
                    </a:p>
                  </a:txBody>
                  <a:tcPr marL="68580" marR="68580"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7780" algn="ctr" rtl="1">
                        <a:lnSpc>
                          <a:spcPct val="115000"/>
                        </a:lnSpc>
                        <a:spcAft>
                          <a:spcPts val="0"/>
                        </a:spcAft>
                      </a:pPr>
                      <a:r>
                        <a:rPr lang="ar-AE" sz="1300">
                          <a:latin typeface="Calibri"/>
                          <a:ea typeface="Calibri"/>
                          <a:cs typeface="Sakkal Majalla"/>
                        </a:rPr>
                        <a:t>الحديقة المحيطة</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7780" algn="l" rtl="1">
                        <a:lnSpc>
                          <a:spcPct val="115000"/>
                        </a:lnSpc>
                        <a:spcAft>
                          <a:spcPts val="0"/>
                        </a:spcAft>
                      </a:pPr>
                      <a:r>
                        <a:rPr lang="en-US" sz="1100">
                          <a:latin typeface="Arial"/>
                          <a:ea typeface="Calibri"/>
                          <a:cs typeface="Arial"/>
                        </a:rPr>
                        <a:t>ARC-SP</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498">
                <a:tc>
                  <a:txBody>
                    <a:bodyPr/>
                    <a:lstStyle/>
                    <a:p>
                      <a:pPr marR="17780" algn="ctr" rtl="1">
                        <a:lnSpc>
                          <a:spcPct val="115000"/>
                        </a:lnSpc>
                        <a:spcAft>
                          <a:spcPts val="0"/>
                        </a:spcAft>
                      </a:pPr>
                      <a:r>
                        <a:rPr lang="ar-AE" sz="1300" dirty="0" smtClean="0">
                          <a:latin typeface="Calibri"/>
                          <a:ea typeface="Calibri"/>
                          <a:cs typeface="Sakkal Majalla"/>
                        </a:rPr>
                        <a:t>6</a:t>
                      </a:r>
                      <a:endParaRPr lang="en-US" sz="1100" dirty="0">
                        <a:latin typeface="Calibri"/>
                        <a:ea typeface="Calibri"/>
                        <a:cs typeface="Arial"/>
                      </a:endParaRPr>
                    </a:p>
                  </a:txBody>
                  <a:tcPr marL="68580" marR="68580"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7780" algn="ctr" rtl="1">
                        <a:lnSpc>
                          <a:spcPct val="115000"/>
                        </a:lnSpc>
                        <a:spcAft>
                          <a:spcPts val="0"/>
                        </a:spcAft>
                      </a:pPr>
                      <a:r>
                        <a:rPr lang="ar-SA" sz="1300">
                          <a:latin typeface="Calibri"/>
                          <a:ea typeface="Calibri"/>
                          <a:cs typeface="Sakkal Majalla"/>
                        </a:rPr>
                        <a:t>المرافق الإدارية</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7780" algn="l" rtl="1">
                        <a:lnSpc>
                          <a:spcPct val="115000"/>
                        </a:lnSpc>
                        <a:spcAft>
                          <a:spcPts val="0"/>
                        </a:spcAft>
                      </a:pPr>
                      <a:r>
                        <a:rPr lang="en-US" sz="1100">
                          <a:latin typeface="Arial"/>
                          <a:ea typeface="Calibri"/>
                          <a:cs typeface="Arial"/>
                        </a:rPr>
                        <a:t>ARC-A-3F</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498">
                <a:tc>
                  <a:txBody>
                    <a:bodyPr/>
                    <a:lstStyle/>
                    <a:p>
                      <a:pPr marR="17780" algn="ctr" rtl="1">
                        <a:lnSpc>
                          <a:spcPct val="115000"/>
                        </a:lnSpc>
                        <a:spcAft>
                          <a:spcPts val="0"/>
                        </a:spcAft>
                      </a:pPr>
                      <a:r>
                        <a:rPr lang="ar-AE" sz="1300" dirty="0" smtClean="0">
                          <a:latin typeface="Calibri"/>
                          <a:ea typeface="Calibri"/>
                          <a:cs typeface="Sakkal Majalla"/>
                        </a:rPr>
                        <a:t>7</a:t>
                      </a:r>
                      <a:endParaRPr lang="en-US" sz="1100" dirty="0">
                        <a:latin typeface="Calibri"/>
                        <a:ea typeface="Calibri"/>
                        <a:cs typeface="Arial"/>
                      </a:endParaRPr>
                    </a:p>
                  </a:txBody>
                  <a:tcPr marL="68580" marR="68580"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R="17780" algn="ctr" rtl="1">
                        <a:lnSpc>
                          <a:spcPct val="115000"/>
                        </a:lnSpc>
                        <a:spcAft>
                          <a:spcPts val="0"/>
                        </a:spcAft>
                      </a:pPr>
                      <a:r>
                        <a:rPr lang="ar-AE" sz="1300" dirty="0">
                          <a:latin typeface="Calibri"/>
                          <a:ea typeface="Calibri"/>
                          <a:cs typeface="Sakkal Majalla"/>
                        </a:rPr>
                        <a:t>حضانة أطفال</a:t>
                      </a:r>
                      <a:endParaRPr lang="en-US" sz="11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R="17780" algn="l" rtl="1">
                        <a:lnSpc>
                          <a:spcPct val="115000"/>
                        </a:lnSpc>
                        <a:spcAft>
                          <a:spcPts val="0"/>
                        </a:spcAft>
                      </a:pPr>
                      <a:r>
                        <a:rPr lang="en-US" sz="1100" dirty="0">
                          <a:latin typeface="Arial"/>
                          <a:ea typeface="Calibri"/>
                          <a:cs typeface="Arial"/>
                        </a:rPr>
                        <a:t>ARC-A-1F</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sp>
        <p:nvSpPr>
          <p:cNvPr id="11" name="Rectangle 10"/>
          <p:cNvSpPr/>
          <p:nvPr/>
        </p:nvSpPr>
        <p:spPr>
          <a:xfrm>
            <a:off x="1214414" y="5971507"/>
            <a:ext cx="4572000" cy="957955"/>
          </a:xfrm>
          <a:prstGeom prst="rect">
            <a:avLst/>
          </a:prstGeom>
        </p:spPr>
        <p:txBody>
          <a:bodyPr>
            <a:spAutoFit/>
          </a:bodyPr>
          <a:lstStyle/>
          <a:p>
            <a:pPr algn="ctr">
              <a:lnSpc>
                <a:spcPct val="200000"/>
              </a:lnSpc>
            </a:pPr>
            <a:r>
              <a:rPr lang="ar-EG" sz="1500" b="1" dirty="0" smtClean="0">
                <a:solidFill>
                  <a:schemeClr val="tx2">
                    <a:lumMod val="75000"/>
                  </a:schemeClr>
                </a:solidFill>
                <a:latin typeface="Simplified Arabic" pitchFamily="18" charset="-78"/>
                <a:ea typeface="Calibri" pitchFamily="34" charset="0"/>
                <a:cs typeface="Simplified Arabic" pitchFamily="18" charset="-78"/>
              </a:rPr>
              <a:t>يمثل الجدول  </a:t>
            </a:r>
            <a:r>
              <a:rPr lang="ar-AE" sz="1500" b="1" dirty="0" smtClean="0">
                <a:solidFill>
                  <a:schemeClr val="tx2">
                    <a:lumMod val="75000"/>
                  </a:schemeClr>
                </a:solidFill>
                <a:latin typeface="Simplified Arabic" pitchFamily="18" charset="-78"/>
                <a:ea typeface="Calibri" pitchFamily="34" charset="0"/>
                <a:cs typeface="Simplified Arabic" pitchFamily="18" charset="-78"/>
              </a:rPr>
              <a:t>المقابل </a:t>
            </a:r>
            <a:r>
              <a:rPr lang="ar-EG" sz="1500" b="1" dirty="0" smtClean="0">
                <a:solidFill>
                  <a:schemeClr val="tx2">
                    <a:lumMod val="75000"/>
                  </a:schemeClr>
                </a:solidFill>
                <a:latin typeface="Simplified Arabic" pitchFamily="18" charset="-78"/>
                <a:ea typeface="Calibri" pitchFamily="34" charset="0"/>
                <a:cs typeface="Simplified Arabic" pitchFamily="18" charset="-78"/>
              </a:rPr>
              <a:t>التوزيع الفراغي والمساحات المقترحة للمرافق الأساسية والداعمة </a:t>
            </a:r>
            <a:endParaRPr lang="en-US" sz="1500" b="1" dirty="0" smtClean="0">
              <a:solidFill>
                <a:schemeClr val="tx2">
                  <a:lumMod val="75000"/>
                </a:schemeClr>
              </a:solidFill>
              <a:latin typeface="Simplified Arabic" pitchFamily="18" charset="-78"/>
              <a:ea typeface="Calibri" pitchFamily="34" charset="0"/>
              <a:cs typeface="Simplified Arabic" pitchFamily="18" charset="-7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5" name="Picture 4" descr="Exterior 5.jpg"/>
          <p:cNvPicPr>
            <a:picLocks noChangeAspect="1"/>
          </p:cNvPicPr>
          <p:nvPr/>
        </p:nvPicPr>
        <p:blipFill>
          <a:blip r:embed="rId3" cstate="print"/>
          <a:stretch>
            <a:fillRect/>
          </a:stretch>
        </p:blipFill>
        <p:spPr>
          <a:xfrm>
            <a:off x="7786710" y="2786058"/>
            <a:ext cx="1357290" cy="1017967"/>
          </a:xfrm>
          <a:prstGeom prst="ellipse">
            <a:avLst/>
          </a:prstGeom>
          <a:ln>
            <a:noFill/>
          </a:ln>
          <a:effectLst>
            <a:softEdge rad="112500"/>
          </a:effectLst>
        </p:spPr>
      </p:pic>
      <p:pic>
        <p:nvPicPr>
          <p:cNvPr id="6" name="Picture 5"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7" name="Picture 6"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8" name="Picture 7"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9" name="Picture 8"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graphicFrame>
        <p:nvGraphicFramePr>
          <p:cNvPr id="11" name="Table 10"/>
          <p:cNvGraphicFramePr>
            <a:graphicFrameLocks noGrp="1"/>
          </p:cNvGraphicFramePr>
          <p:nvPr/>
        </p:nvGraphicFramePr>
        <p:xfrm>
          <a:off x="1244169" y="1285861"/>
          <a:ext cx="6542541" cy="4857782"/>
        </p:xfrm>
        <a:graphic>
          <a:graphicData uri="http://schemas.openxmlformats.org/drawingml/2006/table">
            <a:tbl>
              <a:tblPr rtl="1"/>
              <a:tblGrid>
                <a:gridCol w="917883"/>
                <a:gridCol w="476891"/>
                <a:gridCol w="515028"/>
                <a:gridCol w="515028"/>
                <a:gridCol w="515028"/>
                <a:gridCol w="515028"/>
                <a:gridCol w="515028"/>
                <a:gridCol w="515028"/>
                <a:gridCol w="515028"/>
                <a:gridCol w="515028"/>
                <a:gridCol w="515028"/>
                <a:gridCol w="512515"/>
              </a:tblGrid>
              <a:tr h="524313">
                <a:tc>
                  <a:txBody>
                    <a:bodyPr/>
                    <a:lstStyle/>
                    <a:p>
                      <a:pPr algn="r" rtl="1">
                        <a:lnSpc>
                          <a:spcPct val="115000"/>
                        </a:lnSpc>
                        <a:spcAft>
                          <a:spcPts val="1000"/>
                        </a:spcAft>
                      </a:pPr>
                      <a:endParaRPr lang="en-US" sz="1000" dirty="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71755" algn="r" rtl="1">
                        <a:lnSpc>
                          <a:spcPct val="115000"/>
                        </a:lnSpc>
                        <a:spcAft>
                          <a:spcPts val="1000"/>
                        </a:spcAft>
                      </a:pPr>
                      <a:r>
                        <a:rPr lang="ar-SA" sz="1000" b="1">
                          <a:latin typeface="Calibri"/>
                          <a:ea typeface="Calibri"/>
                          <a:cs typeface="Traditional Arabic"/>
                        </a:rPr>
                        <a:t>الصالات</a:t>
                      </a:r>
                      <a:endParaRPr lang="en-US" sz="1000">
                        <a:latin typeface="Calibri"/>
                        <a:ea typeface="Calibri"/>
                        <a:cs typeface="Arial"/>
                      </a:endParaRPr>
                    </a:p>
                  </a:txBody>
                  <a:tcPr marL="51277" marR="51277"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rowSpan="2">
                  <a:txBody>
                    <a:bodyPr/>
                    <a:lstStyle/>
                    <a:p>
                      <a:pPr marL="71755" marR="107315" algn="r" rtl="1">
                        <a:lnSpc>
                          <a:spcPct val="115000"/>
                        </a:lnSpc>
                        <a:spcAft>
                          <a:spcPts val="1000"/>
                        </a:spcAft>
                      </a:pPr>
                      <a:r>
                        <a:rPr lang="ar-SA" sz="1000" b="1">
                          <a:latin typeface="Calibri"/>
                          <a:ea typeface="Calibri"/>
                          <a:cs typeface="Traditional Arabic"/>
                        </a:rPr>
                        <a:t>غرفة (</a:t>
                      </a:r>
                      <a:r>
                        <a:rPr lang="en-US" sz="1000" b="1">
                          <a:latin typeface="Calibri"/>
                          <a:ea typeface="Calibri"/>
                          <a:cs typeface="Traditional Arabic"/>
                        </a:rPr>
                        <a:t>VIP</a:t>
                      </a:r>
                      <a:r>
                        <a:rPr lang="ar-SA" sz="1000" b="1">
                          <a:latin typeface="Calibri"/>
                          <a:ea typeface="Calibri"/>
                          <a:cs typeface="Traditional Arabic"/>
                        </a:rPr>
                        <a:t>)</a:t>
                      </a:r>
                      <a:endParaRPr lang="en-US" sz="1000">
                        <a:latin typeface="Calibri"/>
                        <a:ea typeface="Calibri"/>
                        <a:cs typeface="Arial"/>
                      </a:endParaRPr>
                    </a:p>
                  </a:txBody>
                  <a:tcPr marL="51277" marR="51277"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rowSpan="3">
                  <a:txBody>
                    <a:bodyPr/>
                    <a:lstStyle/>
                    <a:p>
                      <a:pPr marL="71755" algn="r" rtl="1">
                        <a:lnSpc>
                          <a:spcPct val="115000"/>
                        </a:lnSpc>
                        <a:spcAft>
                          <a:spcPts val="1000"/>
                        </a:spcAft>
                      </a:pPr>
                      <a:r>
                        <a:rPr lang="ar-SA" sz="1000" b="1">
                          <a:latin typeface="Calibri"/>
                          <a:ea typeface="Calibri"/>
                          <a:cs typeface="Traditional Arabic"/>
                        </a:rPr>
                        <a:t>المطبخ</a:t>
                      </a:r>
                      <a:endParaRPr lang="en-US" sz="1000">
                        <a:latin typeface="Calibri"/>
                        <a:ea typeface="Calibri"/>
                        <a:cs typeface="Arial"/>
                      </a:endParaRPr>
                    </a:p>
                  </a:txBody>
                  <a:tcPr marL="51277" marR="51277"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rowSpan="4">
                  <a:txBody>
                    <a:bodyPr/>
                    <a:lstStyle/>
                    <a:p>
                      <a:pPr marL="71755" algn="r" rtl="1">
                        <a:lnSpc>
                          <a:spcPct val="115000"/>
                        </a:lnSpc>
                        <a:spcAft>
                          <a:spcPts val="1000"/>
                        </a:spcAft>
                      </a:pPr>
                      <a:r>
                        <a:rPr lang="ar-SA" sz="1000" b="1">
                          <a:latin typeface="Calibri"/>
                          <a:ea typeface="Calibri"/>
                          <a:cs typeface="Traditional Arabic"/>
                        </a:rPr>
                        <a:t>الحمامات</a:t>
                      </a:r>
                      <a:endParaRPr lang="en-US" sz="1000">
                        <a:latin typeface="Calibri"/>
                        <a:ea typeface="Calibri"/>
                        <a:cs typeface="Arial"/>
                      </a:endParaRPr>
                    </a:p>
                  </a:txBody>
                  <a:tcPr marL="51277" marR="51277"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rowSpan="5">
                  <a:txBody>
                    <a:bodyPr/>
                    <a:lstStyle/>
                    <a:p>
                      <a:pPr marL="71755" algn="r" rtl="1">
                        <a:lnSpc>
                          <a:spcPct val="115000"/>
                        </a:lnSpc>
                        <a:spcAft>
                          <a:spcPts val="1000"/>
                        </a:spcAft>
                      </a:pPr>
                      <a:r>
                        <a:rPr lang="ar-AE" sz="1000" b="1">
                          <a:latin typeface="Calibri"/>
                          <a:ea typeface="Calibri"/>
                          <a:cs typeface="Traditional Arabic"/>
                        </a:rPr>
                        <a:t>الحضانة</a:t>
                      </a:r>
                      <a:endParaRPr lang="en-US" sz="1000">
                        <a:latin typeface="Calibri"/>
                        <a:ea typeface="Calibri"/>
                        <a:cs typeface="Arial"/>
                      </a:endParaRPr>
                    </a:p>
                  </a:txBody>
                  <a:tcPr marL="51277" marR="51277"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rowSpan="6">
                  <a:txBody>
                    <a:bodyPr/>
                    <a:lstStyle/>
                    <a:p>
                      <a:pPr marL="71755" marR="107315" algn="r" rtl="1">
                        <a:lnSpc>
                          <a:spcPct val="115000"/>
                        </a:lnSpc>
                        <a:spcAft>
                          <a:spcPts val="1000"/>
                        </a:spcAft>
                      </a:pPr>
                      <a:r>
                        <a:rPr lang="ar-SA" sz="1000" b="1">
                          <a:latin typeface="Calibri"/>
                          <a:ea typeface="Calibri"/>
                          <a:cs typeface="Traditional Arabic"/>
                        </a:rPr>
                        <a:t>مواقف السيارات </a:t>
                      </a:r>
                      <a:endParaRPr lang="en-US" sz="1000">
                        <a:latin typeface="Calibri"/>
                        <a:ea typeface="Calibri"/>
                        <a:cs typeface="Arial"/>
                      </a:endParaRPr>
                    </a:p>
                  </a:txBody>
                  <a:tcPr marL="51277" marR="51277"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rowSpan="7">
                  <a:txBody>
                    <a:bodyPr/>
                    <a:lstStyle/>
                    <a:p>
                      <a:pPr marL="71755" marR="107315" algn="r" rtl="1">
                        <a:lnSpc>
                          <a:spcPct val="115000"/>
                        </a:lnSpc>
                        <a:spcAft>
                          <a:spcPts val="1000"/>
                        </a:spcAft>
                      </a:pPr>
                      <a:r>
                        <a:rPr lang="ar-SA" sz="1000" b="1">
                          <a:latin typeface="Calibri"/>
                          <a:ea typeface="Calibri"/>
                          <a:cs typeface="Traditional Arabic"/>
                        </a:rPr>
                        <a:t>موقف سيارات      (</a:t>
                      </a:r>
                      <a:r>
                        <a:rPr lang="en-US" sz="1000" b="1">
                          <a:latin typeface="Calibri"/>
                          <a:ea typeface="Calibri"/>
                          <a:cs typeface="Traditional Arabic"/>
                        </a:rPr>
                        <a:t>VIP</a:t>
                      </a:r>
                      <a:r>
                        <a:rPr lang="ar-SA" sz="1000" b="1">
                          <a:latin typeface="Calibri"/>
                          <a:ea typeface="Calibri"/>
                          <a:cs typeface="Traditional Arabic"/>
                        </a:rPr>
                        <a:t>)</a:t>
                      </a:r>
                      <a:endParaRPr lang="en-US" sz="1000">
                        <a:latin typeface="Calibri"/>
                        <a:ea typeface="Calibri"/>
                        <a:cs typeface="Arial"/>
                      </a:endParaRPr>
                    </a:p>
                  </a:txBody>
                  <a:tcPr marL="51277" marR="51277"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rowSpan="8">
                  <a:txBody>
                    <a:bodyPr/>
                    <a:lstStyle/>
                    <a:p>
                      <a:pPr marL="71755" marR="107315" algn="r" rtl="1">
                        <a:lnSpc>
                          <a:spcPct val="115000"/>
                        </a:lnSpc>
                        <a:spcAft>
                          <a:spcPts val="1000"/>
                        </a:spcAft>
                      </a:pPr>
                      <a:r>
                        <a:rPr lang="ar-SA" sz="1000" b="1">
                          <a:latin typeface="Calibri"/>
                          <a:ea typeface="Calibri"/>
                          <a:cs typeface="Traditional Arabic"/>
                        </a:rPr>
                        <a:t>مكتب المدير</a:t>
                      </a:r>
                      <a:endParaRPr lang="en-US" sz="1000">
                        <a:latin typeface="Calibri"/>
                        <a:ea typeface="Calibri"/>
                        <a:cs typeface="Arial"/>
                      </a:endParaRPr>
                    </a:p>
                  </a:txBody>
                  <a:tcPr marL="51277" marR="51277"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rowSpan="9">
                  <a:txBody>
                    <a:bodyPr/>
                    <a:lstStyle/>
                    <a:p>
                      <a:pPr marL="71755" marR="107315" algn="r" rtl="1">
                        <a:lnSpc>
                          <a:spcPct val="115000"/>
                        </a:lnSpc>
                        <a:spcAft>
                          <a:spcPts val="1000"/>
                        </a:spcAft>
                      </a:pPr>
                      <a:r>
                        <a:rPr lang="ar-SA" sz="1000" b="1">
                          <a:latin typeface="Calibri"/>
                          <a:ea typeface="Calibri"/>
                          <a:cs typeface="Traditional Arabic"/>
                        </a:rPr>
                        <a:t>مكتب الشؤون الإدارية والمالية</a:t>
                      </a:r>
                      <a:endParaRPr lang="en-US" sz="1000">
                        <a:latin typeface="Calibri"/>
                        <a:ea typeface="Calibri"/>
                        <a:cs typeface="Arial"/>
                      </a:endParaRPr>
                    </a:p>
                  </a:txBody>
                  <a:tcPr marL="51277" marR="51277"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rowSpan="10">
                  <a:txBody>
                    <a:bodyPr/>
                    <a:lstStyle/>
                    <a:p>
                      <a:pPr marL="71755" marR="107315" algn="r" rtl="1">
                        <a:lnSpc>
                          <a:spcPct val="115000"/>
                        </a:lnSpc>
                        <a:spcAft>
                          <a:spcPts val="1000"/>
                        </a:spcAft>
                      </a:pPr>
                      <a:r>
                        <a:rPr lang="ar-SA" sz="1000" b="1">
                          <a:latin typeface="Calibri"/>
                          <a:ea typeface="Calibri"/>
                          <a:cs typeface="Traditional Arabic"/>
                        </a:rPr>
                        <a:t>مكتب السيطرة الفنية والتقنية</a:t>
                      </a:r>
                      <a:endParaRPr lang="en-US" sz="1000">
                        <a:latin typeface="Calibri"/>
                        <a:ea typeface="Calibri"/>
                        <a:cs typeface="Arial"/>
                      </a:endParaRPr>
                    </a:p>
                  </a:txBody>
                  <a:tcPr marL="51277" marR="51277"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rowSpan="11">
                  <a:txBody>
                    <a:bodyPr/>
                    <a:lstStyle/>
                    <a:p>
                      <a:pPr marL="71755" marR="107315" algn="r" rtl="1">
                        <a:lnSpc>
                          <a:spcPct val="115000"/>
                        </a:lnSpc>
                        <a:spcAft>
                          <a:spcPts val="1000"/>
                        </a:spcAft>
                      </a:pPr>
                      <a:r>
                        <a:rPr lang="ar-SA" sz="1000" b="1">
                          <a:latin typeface="Calibri"/>
                          <a:ea typeface="Calibri"/>
                          <a:cs typeface="Traditional Arabic"/>
                        </a:rPr>
                        <a:t>غرفة التخزين</a:t>
                      </a:r>
                      <a:endParaRPr lang="en-US" sz="1000">
                        <a:latin typeface="Calibri"/>
                        <a:ea typeface="Calibri"/>
                        <a:cs typeface="Arial"/>
                      </a:endParaRPr>
                    </a:p>
                  </a:txBody>
                  <a:tcPr marL="51277" marR="51277"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r>
              <a:tr h="450804">
                <a:tc>
                  <a:txBody>
                    <a:bodyPr/>
                    <a:lstStyle/>
                    <a:p>
                      <a:pPr marR="107315" algn="r" rtl="1">
                        <a:lnSpc>
                          <a:spcPct val="115000"/>
                        </a:lnSpc>
                        <a:spcAft>
                          <a:spcPts val="1000"/>
                        </a:spcAft>
                      </a:pPr>
                      <a:r>
                        <a:rPr lang="ar-SA" sz="1000" b="1" dirty="0">
                          <a:latin typeface="Calibri"/>
                          <a:ea typeface="Calibri"/>
                          <a:cs typeface="Traditional Arabic"/>
                        </a:rPr>
                        <a:t>غرفة (</a:t>
                      </a:r>
                      <a:r>
                        <a:rPr lang="en-US" sz="1000" b="1" dirty="0">
                          <a:latin typeface="Calibri"/>
                          <a:ea typeface="Calibri"/>
                          <a:cs typeface="Traditional Arabic"/>
                        </a:rPr>
                        <a:t>VIP</a:t>
                      </a:r>
                      <a:r>
                        <a:rPr lang="ar-SA" sz="1000" b="1" dirty="0">
                          <a:latin typeface="Calibri"/>
                          <a:ea typeface="Calibri"/>
                          <a:cs typeface="Traditional Arabic"/>
                        </a:rPr>
                        <a:t>)</a:t>
                      </a:r>
                      <a:endParaRPr lang="en-US" sz="1000" dirty="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r>
              <a:tr h="270613">
                <a:tc>
                  <a:txBody>
                    <a:bodyPr/>
                    <a:lstStyle/>
                    <a:p>
                      <a:pPr marR="107315" algn="r" rtl="1">
                        <a:lnSpc>
                          <a:spcPct val="115000"/>
                        </a:lnSpc>
                        <a:spcAft>
                          <a:spcPts val="1000"/>
                        </a:spcAft>
                      </a:pPr>
                      <a:r>
                        <a:rPr lang="ar-SA" sz="1000" b="1">
                          <a:latin typeface="Calibri"/>
                          <a:ea typeface="Calibri"/>
                          <a:cs typeface="Traditional Arabic"/>
                        </a:rPr>
                        <a:t>المطبخ</a:t>
                      </a: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r>
              <a:tr h="283897">
                <a:tc>
                  <a:txBody>
                    <a:bodyPr/>
                    <a:lstStyle/>
                    <a:p>
                      <a:pPr marR="107315" algn="r" rtl="1">
                        <a:lnSpc>
                          <a:spcPct val="115000"/>
                        </a:lnSpc>
                        <a:spcAft>
                          <a:spcPts val="1000"/>
                        </a:spcAft>
                      </a:pPr>
                      <a:r>
                        <a:rPr lang="ar-SA" sz="1000" b="1">
                          <a:latin typeface="Calibri"/>
                          <a:ea typeface="Calibri"/>
                          <a:cs typeface="Traditional Arabic"/>
                        </a:rPr>
                        <a:t>الحمامات</a:t>
                      </a: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r>
              <a:tr h="263458">
                <a:tc>
                  <a:txBody>
                    <a:bodyPr/>
                    <a:lstStyle/>
                    <a:p>
                      <a:pPr marR="107315" algn="r" rtl="1">
                        <a:lnSpc>
                          <a:spcPct val="115000"/>
                        </a:lnSpc>
                        <a:spcAft>
                          <a:spcPts val="1000"/>
                        </a:spcAft>
                      </a:pPr>
                      <a:r>
                        <a:rPr lang="ar-AE" sz="1000" b="1">
                          <a:latin typeface="Calibri"/>
                          <a:ea typeface="Calibri"/>
                          <a:cs typeface="Traditional Arabic"/>
                        </a:rPr>
                        <a:t>الحضانة</a:t>
                      </a: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r>
              <a:tr h="357080">
                <a:tc>
                  <a:txBody>
                    <a:bodyPr/>
                    <a:lstStyle/>
                    <a:p>
                      <a:pPr marR="107315" algn="r" rtl="1">
                        <a:lnSpc>
                          <a:spcPct val="115000"/>
                        </a:lnSpc>
                        <a:spcAft>
                          <a:spcPts val="1000"/>
                        </a:spcAft>
                      </a:pPr>
                      <a:r>
                        <a:rPr lang="ar-SA" sz="1000" b="1">
                          <a:latin typeface="Calibri"/>
                          <a:ea typeface="Calibri"/>
                          <a:cs typeface="Traditional Arabic"/>
                        </a:rPr>
                        <a:t>مواقف السيارات </a:t>
                      </a: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r>
              <a:tr h="477815">
                <a:tc>
                  <a:txBody>
                    <a:bodyPr/>
                    <a:lstStyle/>
                    <a:p>
                      <a:pPr marR="107315" algn="r" rtl="1">
                        <a:lnSpc>
                          <a:spcPct val="115000"/>
                        </a:lnSpc>
                        <a:spcAft>
                          <a:spcPts val="1000"/>
                        </a:spcAft>
                      </a:pPr>
                      <a:r>
                        <a:rPr lang="ar-SA" sz="1000" b="1">
                          <a:latin typeface="Calibri"/>
                          <a:ea typeface="Calibri"/>
                          <a:cs typeface="Traditional Arabic"/>
                        </a:rPr>
                        <a:t>موقف سيارات      (</a:t>
                      </a:r>
                      <a:r>
                        <a:rPr lang="en-US" sz="1000" b="1">
                          <a:latin typeface="Calibri"/>
                          <a:ea typeface="Calibri"/>
                          <a:cs typeface="Traditional Arabic"/>
                        </a:rPr>
                        <a:t>VIP</a:t>
                      </a:r>
                      <a:r>
                        <a:rPr lang="ar-SA" sz="1000" b="1">
                          <a:latin typeface="Calibri"/>
                          <a:ea typeface="Calibri"/>
                          <a:cs typeface="Traditional Arabic"/>
                        </a:rPr>
                        <a:t>)</a:t>
                      </a: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r>
              <a:tr h="350825">
                <a:tc>
                  <a:txBody>
                    <a:bodyPr/>
                    <a:lstStyle/>
                    <a:p>
                      <a:pPr algn="r" rtl="1">
                        <a:lnSpc>
                          <a:spcPct val="115000"/>
                        </a:lnSpc>
                        <a:spcAft>
                          <a:spcPts val="1000"/>
                        </a:spcAft>
                      </a:pPr>
                      <a:r>
                        <a:rPr lang="ar-SA" sz="1000" b="1">
                          <a:latin typeface="Calibri"/>
                          <a:ea typeface="Calibri"/>
                          <a:cs typeface="Traditional Arabic"/>
                        </a:rPr>
                        <a:t>مكتب المدير</a:t>
                      </a: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r>
              <a:tr h="595807">
                <a:tc>
                  <a:txBody>
                    <a:bodyPr/>
                    <a:lstStyle/>
                    <a:p>
                      <a:pPr algn="r" rtl="1">
                        <a:lnSpc>
                          <a:spcPct val="115000"/>
                        </a:lnSpc>
                        <a:spcAft>
                          <a:spcPts val="1000"/>
                        </a:spcAft>
                      </a:pPr>
                      <a:r>
                        <a:rPr lang="ar-SA" sz="1000" b="1">
                          <a:latin typeface="Calibri"/>
                          <a:ea typeface="Calibri"/>
                          <a:cs typeface="Traditional Arabic"/>
                        </a:rPr>
                        <a:t>مكتب الشؤون المالية و الإدارية </a:t>
                      </a: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r" rtl="1">
                        <a:lnSpc>
                          <a:spcPct val="115000"/>
                        </a:lnSpc>
                        <a:spcAft>
                          <a:spcPts val="1000"/>
                        </a:spcAft>
                      </a:pPr>
                      <a:endParaRPr lang="en-US" sz="1000" dirty="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dirty="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vMerge="1">
                  <a:txBody>
                    <a:bodyPr/>
                    <a:lstStyle/>
                    <a:p>
                      <a:pPr rtl="1"/>
                      <a:endParaRPr lang="ar-AE"/>
                    </a:p>
                  </a:txBody>
                  <a:tcPr/>
                </a:tc>
                <a:tc vMerge="1">
                  <a:txBody>
                    <a:bodyPr/>
                    <a:lstStyle/>
                    <a:p>
                      <a:pPr rtl="1"/>
                      <a:endParaRPr lang="ar-AE"/>
                    </a:p>
                  </a:txBody>
                  <a:tcPr/>
                </a:tc>
                <a:tc vMerge="1">
                  <a:txBody>
                    <a:bodyPr/>
                    <a:lstStyle/>
                    <a:p>
                      <a:pPr rtl="1"/>
                      <a:endParaRPr lang="ar-AE"/>
                    </a:p>
                  </a:txBody>
                  <a:tcPr/>
                </a:tc>
              </a:tr>
              <a:tr h="509876">
                <a:tc>
                  <a:txBody>
                    <a:bodyPr/>
                    <a:lstStyle/>
                    <a:p>
                      <a:pPr algn="r" rtl="1">
                        <a:lnSpc>
                          <a:spcPct val="115000"/>
                        </a:lnSpc>
                        <a:spcAft>
                          <a:spcPts val="1000"/>
                        </a:spcAft>
                      </a:pPr>
                      <a:r>
                        <a:rPr lang="ar-SA" sz="1000" b="1">
                          <a:latin typeface="Calibri"/>
                          <a:ea typeface="Calibri"/>
                          <a:cs typeface="Traditional Arabic"/>
                        </a:rPr>
                        <a:t>مكتب السيطرة الفنية والتقنية</a:t>
                      </a: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vMerge="1">
                  <a:txBody>
                    <a:bodyPr/>
                    <a:lstStyle/>
                    <a:p>
                      <a:pPr rtl="1"/>
                      <a:endParaRPr lang="ar-AE"/>
                    </a:p>
                  </a:txBody>
                  <a:tcPr/>
                </a:tc>
                <a:tc vMerge="1">
                  <a:txBody>
                    <a:bodyPr/>
                    <a:lstStyle/>
                    <a:p>
                      <a:pPr rtl="1"/>
                      <a:endParaRPr lang="ar-AE"/>
                    </a:p>
                  </a:txBody>
                  <a:tcPr/>
                </a:tc>
              </a:tr>
              <a:tr h="394992">
                <a:tc>
                  <a:txBody>
                    <a:bodyPr/>
                    <a:lstStyle/>
                    <a:p>
                      <a:pPr algn="r" rtl="1">
                        <a:lnSpc>
                          <a:spcPct val="115000"/>
                        </a:lnSpc>
                        <a:spcAft>
                          <a:spcPts val="1000"/>
                        </a:spcAft>
                      </a:pPr>
                      <a:r>
                        <a:rPr lang="ar-SA" sz="1000" b="1">
                          <a:latin typeface="Calibri"/>
                          <a:ea typeface="Calibri"/>
                          <a:cs typeface="Traditional Arabic"/>
                        </a:rPr>
                        <a:t>غرفة التخزين</a:t>
                      </a: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vMerge="1">
                  <a:txBody>
                    <a:bodyPr/>
                    <a:lstStyle/>
                    <a:p>
                      <a:pPr rtl="1"/>
                      <a:endParaRPr lang="ar-AE"/>
                    </a:p>
                  </a:txBody>
                  <a:tcPr/>
                </a:tc>
              </a:tr>
              <a:tr h="378302">
                <a:tc>
                  <a:txBody>
                    <a:bodyPr/>
                    <a:lstStyle/>
                    <a:p>
                      <a:pPr algn="r" rtl="1">
                        <a:lnSpc>
                          <a:spcPct val="115000"/>
                        </a:lnSpc>
                        <a:spcAft>
                          <a:spcPts val="1000"/>
                        </a:spcAft>
                      </a:pPr>
                      <a:r>
                        <a:rPr lang="ar-SA" sz="1000" b="1">
                          <a:latin typeface="Calibri"/>
                          <a:ea typeface="Calibri"/>
                          <a:cs typeface="Traditional Arabic"/>
                        </a:rPr>
                        <a:t>الصالات</a:t>
                      </a: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r" rtl="1">
                        <a:lnSpc>
                          <a:spcPct val="115000"/>
                        </a:lnSpc>
                        <a:spcAft>
                          <a:spcPts val="1000"/>
                        </a:spcAft>
                      </a:pPr>
                      <a:endParaRPr lang="en-US" sz="100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rtl="1">
                        <a:lnSpc>
                          <a:spcPct val="115000"/>
                        </a:lnSpc>
                        <a:spcAft>
                          <a:spcPts val="1000"/>
                        </a:spcAft>
                      </a:pPr>
                      <a:endParaRPr lang="en-US" sz="1000" dirty="0">
                        <a:latin typeface="Calibri"/>
                        <a:ea typeface="Calibri"/>
                        <a:cs typeface="Arial"/>
                      </a:endParaRPr>
                    </a:p>
                  </a:txBody>
                  <a:tcPr marL="51277" marR="51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
        <p:nvSpPr>
          <p:cNvPr id="7169" name="Rectangle 1"/>
          <p:cNvSpPr>
            <a:spLocks noChangeArrowheads="1"/>
          </p:cNvSpPr>
          <p:nvPr/>
        </p:nvSpPr>
        <p:spPr bwMode="auto">
          <a:xfrm>
            <a:off x="1643106" y="6146865"/>
            <a:ext cx="5123518" cy="110799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fontAlgn="base">
              <a:spcBef>
                <a:spcPct val="0"/>
              </a:spcBef>
              <a:spcAft>
                <a:spcPct val="0"/>
              </a:spcAft>
            </a:pPr>
            <a:r>
              <a:rPr lang="ar-AE" sz="1100" dirty="0" smtClean="0">
                <a:latin typeface="Sakkal Majalla" pitchFamily="2" charset="-78"/>
                <a:ea typeface="Calibri" pitchFamily="34" charset="0"/>
                <a:cs typeface="Sakkal Majalla" pitchFamily="2" charset="-78"/>
              </a:rPr>
              <a:t>مصفوفة العلاقات الوظيفية بين مرافق المشروع</a:t>
            </a: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AE" sz="11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endParaRPr>
          </a:p>
          <a:p>
            <a:pPr marL="0" marR="0" lvl="0" indent="0" algn="l" defTabSz="914400" rtl="1" eaLnBrk="1" fontAlgn="base" latinLnBrk="0" hangingPunct="1">
              <a:lnSpc>
                <a:spcPct val="100000"/>
              </a:lnSpc>
              <a:spcBef>
                <a:spcPct val="0"/>
              </a:spcBef>
              <a:spcAft>
                <a:spcPct val="0"/>
              </a:spcAft>
              <a:buClrTx/>
              <a:buSzTx/>
              <a:buFontTx/>
              <a:buNone/>
              <a:tabLst/>
            </a:pPr>
            <a:r>
              <a:rPr kumimoji="0" lang="ar-SA" sz="11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الارتباط قوي باللون الأحمر              الأرتباط غير قوي باللون البرتقالي         الارتباط ضعيف أو لا يوجد ارتباط باللون الاصفر</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AE" sz="1300" b="0" i="0" u="none" strike="noStrike" cap="none" normalizeH="0" baseline="0" dirty="0" smtClean="0">
                <a:ln>
                  <a:noFill/>
                </a:ln>
                <a:solidFill>
                  <a:schemeClr val="tx1"/>
                </a:solidFill>
                <a:effectLst/>
                <a:latin typeface="Sakkal Majalla" pitchFamily="2" charset="-78"/>
                <a:ea typeface="Calibri" pitchFamily="34" charset="0"/>
                <a:cs typeface="Sakkal Majalla" pitchFamily="2" charset="-78"/>
              </a:rPr>
              <a:t/>
            </a:r>
            <a:br>
              <a:rPr kumimoji="0" lang="ar-AE" sz="1300" b="0" i="0" u="none" strike="noStrike" cap="none" normalizeH="0" baseline="0" dirty="0" smtClean="0">
                <a:ln>
                  <a:noFill/>
                </a:ln>
                <a:solidFill>
                  <a:schemeClr val="tx1"/>
                </a:solidFill>
                <a:effectLst/>
                <a:latin typeface="Sakkal Majalla" pitchFamily="2" charset="-78"/>
                <a:ea typeface="Calibri" pitchFamily="34" charset="0"/>
                <a:cs typeface="Sakkal Majalla" pitchFamily="2" charset="-78"/>
              </a:rPr>
            </a:br>
            <a:endParaRPr kumimoji="0" lang="ar-A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ectangle 13"/>
          <p:cNvSpPr/>
          <p:nvPr/>
        </p:nvSpPr>
        <p:spPr>
          <a:xfrm>
            <a:off x="1285852" y="1"/>
            <a:ext cx="6429420" cy="1061829"/>
          </a:xfrm>
          <a:prstGeom prst="rect">
            <a:avLst/>
          </a:prstGeom>
        </p:spPr>
        <p:txBody>
          <a:bodyPr wrap="square">
            <a:spAutoFit/>
          </a:bodyPr>
          <a:lstStyle/>
          <a:p>
            <a:pPr lvl="0" eaLnBrk="0" fontAlgn="base" hangingPunct="0">
              <a:lnSpc>
                <a:spcPct val="200000"/>
              </a:lnSpc>
              <a:spcBef>
                <a:spcPct val="0"/>
              </a:spcBef>
              <a:spcAft>
                <a:spcPct val="0"/>
              </a:spcAft>
            </a:pPr>
            <a:r>
              <a:rPr lang="ar-AE" sz="3600" b="1" u="sng" dirty="0" smtClean="0">
                <a:solidFill>
                  <a:schemeClr val="accent6">
                    <a:lumMod val="75000"/>
                  </a:schemeClr>
                </a:solidFill>
                <a:latin typeface="Microsoft Uighur" pitchFamily="2" charset="-78"/>
                <a:ea typeface="Calibri" pitchFamily="34" charset="0"/>
                <a:cs typeface="Microsoft Uighur" pitchFamily="2" charset="-78"/>
              </a:rPr>
              <a:t>التحليل الوظيفي والإداري:</a:t>
            </a:r>
            <a:r>
              <a:rPr lang="ar-AE" sz="3600" b="1" dirty="0" smtClean="0">
                <a:solidFill>
                  <a:schemeClr val="accent6">
                    <a:lumMod val="75000"/>
                  </a:schemeClr>
                </a:solidFill>
                <a:latin typeface="Microsoft Uighur" pitchFamily="2" charset="-78"/>
                <a:ea typeface="Calibri" pitchFamily="34" charset="0"/>
                <a:cs typeface="Microsoft Uighur" pitchFamily="2" charset="-78"/>
              </a:rPr>
              <a:t>   </a:t>
            </a:r>
            <a:r>
              <a:rPr lang="ar-AE" sz="2000" b="1" dirty="0" smtClean="0">
                <a:solidFill>
                  <a:schemeClr val="accent6">
                    <a:lumMod val="75000"/>
                  </a:schemeClr>
                </a:solidFill>
                <a:latin typeface="Simplified Arabic" pitchFamily="18" charset="-78"/>
                <a:ea typeface="Calibri" pitchFamily="34" charset="0"/>
                <a:cs typeface="Simplified Arabic" pitchFamily="18" charset="-78"/>
              </a:rPr>
              <a:t>العلاقات الوظيفية بين مرافق المشروع</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257 003.jpg"/>
          <p:cNvPicPr/>
          <p:nvPr/>
        </p:nvPicPr>
        <p:blipFill>
          <a:blip r:embed="rId2" cstate="print"/>
          <a:stretch>
            <a:fillRect/>
          </a:stretch>
        </p:blipFill>
        <p:spPr>
          <a:xfrm>
            <a:off x="4786314" y="4429132"/>
            <a:ext cx="3174051" cy="2143140"/>
          </a:xfrm>
          <a:prstGeom prst="rect">
            <a:avLst/>
          </a:prstGeom>
          <a:ln w="88900" cap="sq" cmpd="thickThin">
            <a:solidFill>
              <a:srgbClr val="000000"/>
            </a:solidFill>
            <a:prstDash val="solid"/>
            <a:miter lim="800000"/>
          </a:ln>
          <a:effectLst>
            <a:innerShdw blurRad="76200">
              <a:srgbClr val="000000"/>
            </a:innerShdw>
          </a:effectLst>
        </p:spPr>
      </p:pic>
      <p:pic>
        <p:nvPicPr>
          <p:cNvPr id="12" name="Picture 11" descr="257 002.jpg"/>
          <p:cNvPicPr/>
          <p:nvPr/>
        </p:nvPicPr>
        <p:blipFill>
          <a:blip r:embed="rId3" cstate="print"/>
          <a:stretch>
            <a:fillRect/>
          </a:stretch>
        </p:blipFill>
        <p:spPr>
          <a:xfrm>
            <a:off x="1285852" y="4429132"/>
            <a:ext cx="3286148" cy="2143140"/>
          </a:xfrm>
          <a:prstGeom prst="rect">
            <a:avLst/>
          </a:prstGeom>
          <a:ln w="88900" cap="sq" cmpd="thickThin">
            <a:solidFill>
              <a:srgbClr val="000000"/>
            </a:solidFill>
            <a:prstDash val="solid"/>
            <a:miter lim="800000"/>
          </a:ln>
          <a:effectLst>
            <a:innerShdw blurRad="76200">
              <a:srgbClr val="000000"/>
            </a:innerShdw>
          </a:effectLst>
        </p:spPr>
      </p:pic>
      <p:pic>
        <p:nvPicPr>
          <p:cNvPr id="2" name="Picture 1" descr="Exterior 2.jpg"/>
          <p:cNvPicPr>
            <a:picLocks noChangeAspect="1"/>
          </p:cNvPicPr>
          <p:nvPr/>
        </p:nvPicPr>
        <p:blipFill>
          <a:blip r:embed="rId4" cstate="print"/>
          <a:stretch>
            <a:fillRect/>
          </a:stretch>
        </p:blipFill>
        <p:spPr>
          <a:xfrm>
            <a:off x="7715272" y="0"/>
            <a:ext cx="1428728" cy="1071546"/>
          </a:xfrm>
          <a:prstGeom prst="ellipse">
            <a:avLst/>
          </a:prstGeom>
          <a:ln>
            <a:noFill/>
          </a:ln>
          <a:effectLst>
            <a:softEdge rad="112500"/>
          </a:effectLst>
        </p:spPr>
      </p:pic>
      <p:pic>
        <p:nvPicPr>
          <p:cNvPr id="3" name="Picture 2" descr="Exterior 5.jpg"/>
          <p:cNvPicPr>
            <a:picLocks noChangeAspect="1"/>
          </p:cNvPicPr>
          <p:nvPr/>
        </p:nvPicPr>
        <p:blipFill>
          <a:blip r:embed="rId5" cstate="print"/>
          <a:stretch>
            <a:fillRect/>
          </a:stretch>
        </p:blipFill>
        <p:spPr>
          <a:xfrm>
            <a:off x="7786710" y="2786058"/>
            <a:ext cx="1357290" cy="1017967"/>
          </a:xfrm>
          <a:prstGeom prst="ellipse">
            <a:avLst/>
          </a:prstGeom>
          <a:ln>
            <a:noFill/>
          </a:ln>
          <a:effectLst>
            <a:softEdge rad="112500"/>
          </a:effectLst>
        </p:spPr>
      </p:pic>
      <p:pic>
        <p:nvPicPr>
          <p:cNvPr id="4" name="Picture 3" descr="Exterior 3.jpg"/>
          <p:cNvPicPr>
            <a:picLocks noChangeAspect="1"/>
          </p:cNvPicPr>
          <p:nvPr/>
        </p:nvPicPr>
        <p:blipFill>
          <a:blip r:embed="rId6" cstate="print"/>
          <a:stretch>
            <a:fillRect/>
          </a:stretch>
        </p:blipFill>
        <p:spPr>
          <a:xfrm>
            <a:off x="7715241" y="5786430"/>
            <a:ext cx="1428759" cy="1071570"/>
          </a:xfrm>
          <a:prstGeom prst="ellipse">
            <a:avLst/>
          </a:prstGeom>
          <a:ln>
            <a:noFill/>
          </a:ln>
          <a:effectLst>
            <a:softEdge rad="112500"/>
          </a:effectLst>
        </p:spPr>
      </p:pic>
      <p:pic>
        <p:nvPicPr>
          <p:cNvPr id="5" name="Picture 4" descr="Interior 4.jpg"/>
          <p:cNvPicPr>
            <a:picLocks noChangeAspect="1"/>
          </p:cNvPicPr>
          <p:nvPr/>
        </p:nvPicPr>
        <p:blipFill>
          <a:blip r:embed="rId7" cstate="print"/>
          <a:stretch>
            <a:fillRect/>
          </a:stretch>
        </p:blipFill>
        <p:spPr>
          <a:xfrm>
            <a:off x="0" y="0"/>
            <a:ext cx="1428728" cy="1071546"/>
          </a:xfrm>
          <a:prstGeom prst="ellipse">
            <a:avLst/>
          </a:prstGeom>
          <a:ln>
            <a:noFill/>
          </a:ln>
          <a:effectLst>
            <a:softEdge rad="112500"/>
          </a:effectLst>
        </p:spPr>
      </p:pic>
      <p:pic>
        <p:nvPicPr>
          <p:cNvPr id="6" name="Picture 5" descr="Interior 2.jpg"/>
          <p:cNvPicPr>
            <a:picLocks noChangeAspect="1"/>
          </p:cNvPicPr>
          <p:nvPr/>
        </p:nvPicPr>
        <p:blipFill>
          <a:blip r:embed="rId8" cstate="print"/>
          <a:stretch>
            <a:fillRect/>
          </a:stretch>
        </p:blipFill>
        <p:spPr>
          <a:xfrm>
            <a:off x="0" y="3000372"/>
            <a:ext cx="1357289" cy="1017967"/>
          </a:xfrm>
          <a:prstGeom prst="ellipse">
            <a:avLst/>
          </a:prstGeom>
          <a:ln>
            <a:noFill/>
          </a:ln>
          <a:effectLst>
            <a:softEdge rad="112500"/>
          </a:effectLst>
        </p:spPr>
      </p:pic>
      <p:pic>
        <p:nvPicPr>
          <p:cNvPr id="7" name="Picture 6" descr="Interior 1.jpg"/>
          <p:cNvPicPr>
            <a:picLocks noChangeAspect="1"/>
          </p:cNvPicPr>
          <p:nvPr/>
        </p:nvPicPr>
        <p:blipFill>
          <a:blip r:embed="rId9" cstate="print"/>
          <a:stretch>
            <a:fillRect/>
          </a:stretch>
        </p:blipFill>
        <p:spPr>
          <a:xfrm>
            <a:off x="0" y="5786454"/>
            <a:ext cx="1428728" cy="1071546"/>
          </a:xfrm>
          <a:prstGeom prst="ellipse">
            <a:avLst/>
          </a:prstGeom>
          <a:ln>
            <a:noFill/>
          </a:ln>
          <a:effectLst>
            <a:softEdge rad="112500"/>
          </a:effectLst>
        </p:spPr>
      </p:pic>
      <p:sp>
        <p:nvSpPr>
          <p:cNvPr id="8" name="Rectangle 7"/>
          <p:cNvSpPr/>
          <p:nvPr/>
        </p:nvSpPr>
        <p:spPr>
          <a:xfrm>
            <a:off x="1285852" y="357167"/>
            <a:ext cx="6500858" cy="4739759"/>
          </a:xfrm>
          <a:prstGeom prst="rect">
            <a:avLst/>
          </a:prstGeom>
        </p:spPr>
        <p:txBody>
          <a:bodyPr wrap="square">
            <a:spAutoFit/>
          </a:bodyPr>
          <a:lstStyle/>
          <a:p>
            <a:pPr lvl="0" eaLnBrk="0" fontAlgn="base" hangingPunct="0">
              <a:lnSpc>
                <a:spcPct val="200000"/>
              </a:lnSpc>
              <a:spcBef>
                <a:spcPct val="0"/>
              </a:spcBef>
              <a:spcAft>
                <a:spcPct val="0"/>
              </a:spcAft>
            </a:pPr>
            <a:r>
              <a:rPr lang="ar-AE" sz="3600" b="1" u="sng" dirty="0" smtClean="0">
                <a:solidFill>
                  <a:schemeClr val="accent6">
                    <a:lumMod val="75000"/>
                  </a:schemeClr>
                </a:solidFill>
                <a:latin typeface="Microsoft Uighur" pitchFamily="2" charset="-78"/>
                <a:ea typeface="Calibri" pitchFamily="34" charset="0"/>
                <a:cs typeface="Microsoft Uighur" pitchFamily="2" charset="-78"/>
              </a:rPr>
              <a:t>حالة دراسية تحليلية (صالة ريم البوادي/ طولكرم):</a:t>
            </a:r>
            <a:endParaRPr lang="ar-AE" sz="3600" b="1" u="sng" dirty="0">
              <a:solidFill>
                <a:schemeClr val="accent6">
                  <a:lumMod val="75000"/>
                </a:schemeClr>
              </a:solidFill>
              <a:latin typeface="Microsoft Uighur" pitchFamily="2" charset="-78"/>
              <a:ea typeface="Calibri" pitchFamily="34" charset="0"/>
              <a:cs typeface="Microsoft Uighur" pitchFamily="2" charset="-78"/>
            </a:endParaRPr>
          </a:p>
          <a:p>
            <a:pPr lvl="0" eaLnBrk="0" fontAlgn="base" hangingPunct="0">
              <a:lnSpc>
                <a:spcPct val="200000"/>
              </a:lnSpc>
              <a:spcBef>
                <a:spcPct val="0"/>
              </a:spcBef>
              <a:spcAft>
                <a:spcPct val="0"/>
              </a:spcAft>
            </a:pPr>
            <a:r>
              <a:rPr lang="ar-AE" sz="2000" b="1" dirty="0" smtClean="0">
                <a:solidFill>
                  <a:schemeClr val="accent6">
                    <a:lumMod val="75000"/>
                  </a:schemeClr>
                </a:solidFill>
                <a:latin typeface="Simplified Arabic" pitchFamily="18" charset="-78"/>
                <a:ea typeface="Calibri" pitchFamily="34" charset="0"/>
                <a:cs typeface="Simplified Arabic" pitchFamily="18" charset="-78"/>
              </a:rPr>
              <a:t>الأهداف: </a:t>
            </a:r>
          </a:p>
          <a:p>
            <a:pPr lvl="0">
              <a:lnSpc>
                <a:spcPct val="15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الأنظمة المستخدمة في الصالة (انشائيا، كهربائيا، ميكانيكيا....)</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0">
              <a:lnSpc>
                <a:spcPct val="150000"/>
              </a:lnSpc>
              <a:buFont typeface="Arial" pitchFamily="34" charset="0"/>
              <a:buChar char="•"/>
            </a:pPr>
            <a:r>
              <a:rPr lang="ar-EG" sz="2000" b="1" dirty="0" smtClean="0">
                <a:solidFill>
                  <a:schemeClr val="tx2">
                    <a:lumMod val="75000"/>
                  </a:schemeClr>
                </a:solidFill>
                <a:latin typeface="Simplified Arabic" pitchFamily="18" charset="-78"/>
                <a:ea typeface="Calibri" pitchFamily="34" charset="0"/>
                <a:cs typeface="Simplified Arabic" pitchFamily="18" charset="-78"/>
              </a:rPr>
              <a:t>الوقوف على واقع المشاكل التي تعاني منها الصالة من النواحي الانشائية والتصميمية ومعرفة أهم اسبابها</a:t>
            </a:r>
            <a:endParaRPr lang="en-US" sz="2000" b="1" dirty="0" smtClean="0">
              <a:solidFill>
                <a:schemeClr val="tx2">
                  <a:lumMod val="75000"/>
                </a:schemeClr>
              </a:solidFill>
              <a:latin typeface="Simplified Arabic" pitchFamily="18" charset="-78"/>
              <a:ea typeface="Calibri" pitchFamily="34" charset="0"/>
              <a:cs typeface="Simplified Arabic" pitchFamily="18" charset="-78"/>
            </a:endParaRPr>
          </a:p>
          <a:p>
            <a:pPr lvl="0">
              <a:lnSpc>
                <a:spcPct val="150000"/>
              </a:lnSpc>
              <a:buFont typeface="Arial" pitchFamily="34" charset="0"/>
              <a:buChar char="•"/>
            </a:pPr>
            <a:r>
              <a:rPr lang="ar-AE" sz="2000" b="1" dirty="0" smtClean="0">
                <a:solidFill>
                  <a:schemeClr val="tx2">
                    <a:lumMod val="75000"/>
                  </a:schemeClr>
                </a:solidFill>
                <a:latin typeface="Simplified Arabic" pitchFamily="18" charset="-78"/>
                <a:ea typeface="Calibri" pitchFamily="34" charset="0"/>
                <a:cs typeface="Simplified Arabic" pitchFamily="18" charset="-78"/>
              </a:rPr>
              <a:t>الوقوف على أهم المعايير والمتطلبات الفنية والخدمية والقانونية التي تتطلبها انشاء أي قاعة تعمل ضمن ذات الإطار</a:t>
            </a:r>
          </a:p>
          <a:p>
            <a:pPr lvl="0"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3" name="Picture 2" descr="Exterior 5.jpg"/>
          <p:cNvPicPr>
            <a:picLocks noChangeAspect="1"/>
          </p:cNvPicPr>
          <p:nvPr/>
        </p:nvPicPr>
        <p:blipFill>
          <a:blip r:embed="rId3" cstate="print"/>
          <a:stretch>
            <a:fillRect/>
          </a:stretch>
        </p:blipFill>
        <p:spPr>
          <a:xfrm>
            <a:off x="7786710" y="2786058"/>
            <a:ext cx="1357290" cy="1017967"/>
          </a:xfrm>
          <a:prstGeom prst="ellipse">
            <a:avLst/>
          </a:prstGeom>
          <a:ln>
            <a:noFill/>
          </a:ln>
          <a:effectLst>
            <a:softEdge rad="112500"/>
          </a:effectLst>
        </p:spPr>
      </p:pic>
      <p:pic>
        <p:nvPicPr>
          <p:cNvPr id="4" name="Picture 3"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5" name="Picture 4"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6" name="Picture 5"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7" name="Picture 6"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sp>
        <p:nvSpPr>
          <p:cNvPr id="10" name="Rectangle 9"/>
          <p:cNvSpPr/>
          <p:nvPr/>
        </p:nvSpPr>
        <p:spPr>
          <a:xfrm>
            <a:off x="1285852" y="1500174"/>
            <a:ext cx="6500858" cy="2477601"/>
          </a:xfrm>
          <a:prstGeom prst="rect">
            <a:avLst/>
          </a:prstGeom>
        </p:spPr>
        <p:txBody>
          <a:bodyPr wrap="square">
            <a:spAutoFit/>
          </a:bodyPr>
          <a:lstStyle/>
          <a:p>
            <a:pPr lvl="0" algn="ctr" eaLnBrk="0" fontAlgn="base" hangingPunct="0">
              <a:lnSpc>
                <a:spcPct val="200000"/>
              </a:lnSpc>
              <a:spcBef>
                <a:spcPct val="0"/>
              </a:spcBef>
              <a:spcAft>
                <a:spcPct val="0"/>
              </a:spcAft>
            </a:pPr>
            <a:r>
              <a:rPr lang="ar-AE" sz="6000" b="1" dirty="0" smtClean="0">
                <a:solidFill>
                  <a:schemeClr val="accent6">
                    <a:lumMod val="75000"/>
                  </a:schemeClr>
                </a:solidFill>
                <a:latin typeface="Microsoft Uighur" pitchFamily="2" charset="-78"/>
                <a:ea typeface="Calibri" pitchFamily="34" charset="0"/>
                <a:cs typeface="Microsoft Uighur" pitchFamily="2" charset="-78"/>
              </a:rPr>
              <a:t>مخططات انظمة تصميم المبنى</a:t>
            </a:r>
            <a:endParaRPr lang="ar-AE" sz="6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صورة 6"/>
          <p:cNvPicPr/>
          <p:nvPr/>
        </p:nvPicPr>
        <p:blipFill>
          <a:blip r:embed="rId2" cstate="print"/>
          <a:srcRect/>
          <a:stretch>
            <a:fillRect/>
          </a:stretch>
        </p:blipFill>
        <p:spPr bwMode="auto">
          <a:xfrm>
            <a:off x="0" y="0"/>
            <a:ext cx="9144000" cy="6357958"/>
          </a:xfrm>
          <a:prstGeom prst="rect">
            <a:avLst/>
          </a:prstGeom>
          <a:ln>
            <a:noFill/>
          </a:ln>
          <a:effectLst>
            <a:softEdge rad="112500"/>
          </a:effectLst>
        </p:spPr>
      </p:pic>
      <p:sp>
        <p:nvSpPr>
          <p:cNvPr id="10" name="Rectangle 9"/>
          <p:cNvSpPr/>
          <p:nvPr/>
        </p:nvSpPr>
        <p:spPr>
          <a:xfrm>
            <a:off x="1714480" y="6174280"/>
            <a:ext cx="6500858" cy="1862048"/>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المعماري للمبنى/ </a:t>
            </a:r>
            <a:r>
              <a:rPr lang="ar-SA" sz="2000" b="1" dirty="0" smtClean="0">
                <a:solidFill>
                  <a:schemeClr val="accent6">
                    <a:lumMod val="75000"/>
                  </a:schemeClr>
                </a:solidFill>
                <a:latin typeface="Microsoft Uighur" pitchFamily="2" charset="-78"/>
                <a:ea typeface="Calibri" pitchFamily="34" charset="0"/>
                <a:cs typeface="Microsoft Uighur" pitchFamily="2" charset="-78"/>
              </a:rPr>
              <a:t>الدايمنشن ل</a:t>
            </a:r>
            <a:r>
              <a:rPr lang="ar-AE" sz="2000" b="1" dirty="0" smtClean="0">
                <a:solidFill>
                  <a:schemeClr val="accent6">
                    <a:lumMod val="75000"/>
                  </a:schemeClr>
                </a:solidFill>
                <a:latin typeface="Microsoft Uighur" pitchFamily="2" charset="-78"/>
                <a:ea typeface="Calibri" pitchFamily="34" charset="0"/>
                <a:cs typeface="Microsoft Uighur" pitchFamily="2" charset="-78"/>
              </a:rPr>
              <a:t>ل</a:t>
            </a:r>
            <a:r>
              <a:rPr lang="ar-SA" sz="2000" b="1" dirty="0" smtClean="0">
                <a:solidFill>
                  <a:schemeClr val="accent6">
                    <a:lumMod val="75000"/>
                  </a:schemeClr>
                </a:solidFill>
                <a:latin typeface="Microsoft Uighur" pitchFamily="2" charset="-78"/>
                <a:ea typeface="Calibri" pitchFamily="34" charset="0"/>
                <a:cs typeface="Microsoft Uighur" pitchFamily="2" charset="-78"/>
              </a:rPr>
              <a:t>طابق الأرضي</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صورة 4"/>
          <p:cNvPicPr/>
          <p:nvPr/>
        </p:nvPicPr>
        <p:blipFill>
          <a:blip r:embed="rId2" cstate="print"/>
          <a:srcRect/>
          <a:stretch>
            <a:fillRect/>
          </a:stretch>
        </p:blipFill>
        <p:spPr bwMode="auto">
          <a:xfrm>
            <a:off x="1" y="0"/>
            <a:ext cx="9144000" cy="6286520"/>
          </a:xfrm>
          <a:prstGeom prst="rect">
            <a:avLst/>
          </a:prstGeom>
          <a:ln>
            <a:noFill/>
          </a:ln>
          <a:effectLst>
            <a:softEdge rad="112500"/>
          </a:effectLst>
        </p:spPr>
      </p:pic>
      <p:sp>
        <p:nvSpPr>
          <p:cNvPr id="10" name="Rectangle 9"/>
          <p:cNvSpPr/>
          <p:nvPr/>
        </p:nvSpPr>
        <p:spPr>
          <a:xfrm>
            <a:off x="1357290" y="6174280"/>
            <a:ext cx="6500858" cy="1938992"/>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المعماري للمبنى/ التعفيش </a:t>
            </a:r>
            <a:r>
              <a:rPr lang="ar-SA" sz="2000" b="1" dirty="0" smtClean="0">
                <a:solidFill>
                  <a:schemeClr val="accent6">
                    <a:lumMod val="75000"/>
                  </a:schemeClr>
                </a:solidFill>
                <a:latin typeface="Microsoft Uighur" pitchFamily="2" charset="-78"/>
                <a:ea typeface="Calibri" pitchFamily="34" charset="0"/>
                <a:cs typeface="Microsoft Uighur" pitchFamily="2" charset="-78"/>
              </a:rPr>
              <a:t>ل</a:t>
            </a:r>
            <a:r>
              <a:rPr lang="ar-AE" sz="2000" b="1" dirty="0" smtClean="0">
                <a:solidFill>
                  <a:schemeClr val="accent6">
                    <a:lumMod val="75000"/>
                  </a:schemeClr>
                </a:solidFill>
                <a:latin typeface="Microsoft Uighur" pitchFamily="2" charset="-78"/>
                <a:ea typeface="Calibri" pitchFamily="34" charset="0"/>
                <a:cs typeface="Microsoft Uighur" pitchFamily="2" charset="-78"/>
              </a:rPr>
              <a:t>ل</a:t>
            </a:r>
            <a:r>
              <a:rPr lang="ar-SA" sz="2000" b="1" dirty="0" smtClean="0">
                <a:solidFill>
                  <a:schemeClr val="accent6">
                    <a:lumMod val="75000"/>
                  </a:schemeClr>
                </a:solidFill>
                <a:latin typeface="Microsoft Uighur" pitchFamily="2" charset="-78"/>
                <a:ea typeface="Calibri" pitchFamily="34" charset="0"/>
                <a:cs typeface="Microsoft Uighur" pitchFamily="2" charset="-78"/>
              </a:rPr>
              <a:t>طابق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الأول</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صورة 14"/>
          <p:cNvPicPr/>
          <p:nvPr/>
        </p:nvPicPr>
        <p:blipFill>
          <a:blip r:embed="rId2" cstate="print"/>
          <a:srcRect/>
          <a:stretch>
            <a:fillRect/>
          </a:stretch>
        </p:blipFill>
        <p:spPr bwMode="auto">
          <a:xfrm>
            <a:off x="1" y="0"/>
            <a:ext cx="9144000" cy="6286520"/>
          </a:xfrm>
          <a:prstGeom prst="rect">
            <a:avLst/>
          </a:prstGeom>
          <a:ln>
            <a:noFill/>
          </a:ln>
          <a:effectLst>
            <a:softEdge rad="112500"/>
          </a:effectLst>
        </p:spPr>
      </p:pic>
      <p:sp>
        <p:nvSpPr>
          <p:cNvPr id="10" name="Rectangle 9"/>
          <p:cNvSpPr/>
          <p:nvPr/>
        </p:nvSpPr>
        <p:spPr>
          <a:xfrm>
            <a:off x="1714480" y="6174280"/>
            <a:ext cx="6500858" cy="1862048"/>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المعماري للمبنى/ سكشن 1- 1</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صورة 15"/>
          <p:cNvPicPr/>
          <p:nvPr/>
        </p:nvPicPr>
        <p:blipFill>
          <a:blip r:embed="rId3" cstate="print"/>
          <a:srcRect/>
          <a:stretch>
            <a:fillRect/>
          </a:stretch>
        </p:blipFill>
        <p:spPr bwMode="auto">
          <a:xfrm>
            <a:off x="1" y="0"/>
            <a:ext cx="9144000" cy="6286520"/>
          </a:xfrm>
          <a:prstGeom prst="rect">
            <a:avLst/>
          </a:prstGeom>
          <a:ln>
            <a:noFill/>
          </a:ln>
          <a:effectLst>
            <a:softEdge rad="112500"/>
          </a:effectLst>
        </p:spPr>
      </p:pic>
      <p:sp>
        <p:nvSpPr>
          <p:cNvPr id="9" name="Rectangle 8"/>
          <p:cNvSpPr/>
          <p:nvPr/>
        </p:nvSpPr>
        <p:spPr>
          <a:xfrm>
            <a:off x="1714480" y="6174280"/>
            <a:ext cx="6500858" cy="1862048"/>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المعماري للمبنى/ سكشن 2 - 2</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صورة 16"/>
          <p:cNvPicPr/>
          <p:nvPr/>
        </p:nvPicPr>
        <p:blipFill>
          <a:blip r:embed="rId2" cstate="print"/>
          <a:srcRect/>
          <a:stretch>
            <a:fillRect/>
          </a:stretch>
        </p:blipFill>
        <p:spPr bwMode="auto">
          <a:xfrm>
            <a:off x="1" y="0"/>
            <a:ext cx="9144000" cy="6286520"/>
          </a:xfrm>
          <a:prstGeom prst="rect">
            <a:avLst/>
          </a:prstGeom>
          <a:ln>
            <a:noFill/>
          </a:ln>
          <a:effectLst>
            <a:softEdge rad="112500"/>
          </a:effectLst>
        </p:spPr>
      </p:pic>
      <p:sp>
        <p:nvSpPr>
          <p:cNvPr id="9" name="Rectangle 8"/>
          <p:cNvSpPr/>
          <p:nvPr/>
        </p:nvSpPr>
        <p:spPr>
          <a:xfrm>
            <a:off x="1714480" y="6174280"/>
            <a:ext cx="6500858" cy="1862048"/>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المعماري للمبنى/  السايت بلان</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5" name="Picture 4" descr="Exterior 5.jpg"/>
          <p:cNvPicPr>
            <a:picLocks noChangeAspect="1"/>
          </p:cNvPicPr>
          <p:nvPr/>
        </p:nvPicPr>
        <p:blipFill>
          <a:blip r:embed="rId3" cstate="print"/>
          <a:stretch>
            <a:fillRect/>
          </a:stretch>
        </p:blipFill>
        <p:spPr>
          <a:xfrm>
            <a:off x="7786710" y="2857496"/>
            <a:ext cx="1357290" cy="1017967"/>
          </a:xfrm>
          <a:prstGeom prst="ellipse">
            <a:avLst/>
          </a:prstGeom>
          <a:ln>
            <a:noFill/>
          </a:ln>
          <a:effectLst>
            <a:softEdge rad="112500"/>
          </a:effectLst>
        </p:spPr>
      </p:pic>
      <p:pic>
        <p:nvPicPr>
          <p:cNvPr id="6" name="Picture 5"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7" name="Picture 6"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8" name="Picture 7"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9" name="Picture 8"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sp>
        <p:nvSpPr>
          <p:cNvPr id="138241" name="Rectangle 1"/>
          <p:cNvSpPr>
            <a:spLocks noChangeArrowheads="1"/>
          </p:cNvSpPr>
          <p:nvPr/>
        </p:nvSpPr>
        <p:spPr bwMode="auto">
          <a:xfrm>
            <a:off x="1285852" y="414765"/>
            <a:ext cx="6429420" cy="42780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200000"/>
              </a:lnSpc>
              <a:spcBef>
                <a:spcPct val="0"/>
              </a:spcBef>
              <a:spcAft>
                <a:spcPct val="0"/>
              </a:spcAft>
              <a:buClrTx/>
              <a:buSzTx/>
              <a:buFontTx/>
              <a:buNone/>
              <a:tabLst/>
            </a:pPr>
            <a:r>
              <a:rPr lang="ar-AE" sz="3600" b="1" u="sng" dirty="0">
                <a:solidFill>
                  <a:schemeClr val="accent6">
                    <a:lumMod val="75000"/>
                  </a:schemeClr>
                </a:solidFill>
                <a:latin typeface="Microsoft Uighur" pitchFamily="2" charset="-78"/>
                <a:ea typeface="Calibri" pitchFamily="34" charset="0"/>
                <a:cs typeface="Microsoft Uighur" pitchFamily="2" charset="-78"/>
              </a:rPr>
              <a:t>فكرة المشروع:</a:t>
            </a:r>
          </a:p>
          <a:p>
            <a:pPr marL="0" marR="0" lvl="0" indent="0" algn="justLow" defTabSz="914400" rtl="1" eaLnBrk="1" fontAlgn="base" latinLnBrk="0" hangingPunct="1">
              <a:lnSpc>
                <a:spcPct val="200000"/>
              </a:lnSpc>
              <a:spcBef>
                <a:spcPct val="0"/>
              </a:spcBef>
              <a:spcAft>
                <a:spcPct val="0"/>
              </a:spcAft>
              <a:buClrTx/>
              <a:buSzTx/>
              <a:buFontTx/>
              <a:buNone/>
              <a:tabLst/>
            </a:pPr>
            <a:r>
              <a:rPr lang="ar-AE" sz="2000" b="1" dirty="0">
                <a:solidFill>
                  <a:schemeClr val="tx2">
                    <a:lumMod val="75000"/>
                  </a:schemeClr>
                </a:solidFill>
                <a:latin typeface="Simplified Arabic" pitchFamily="18" charset="-78"/>
                <a:ea typeface="Calibri" pitchFamily="34" charset="0"/>
                <a:cs typeface="Simplified Arabic" pitchFamily="18" charset="-78"/>
              </a:rPr>
              <a:t>تعتبر الصالات المتعددة الأغراض من التطبيقات الهامة للمباني الخدمية، كما أنها مطلوبة لغايات اجتماع الناس فيها، حيث تستخدم لأغراض المناسبات واقامة المعارض والمحاضرات وحتى المؤتمرات،ومن هنا نبعت فكرة إقامة مشروع  تكاملي لقاعة متعددة الأغراض كما سيتم مناقشتها من خلال </a:t>
            </a:r>
            <a:r>
              <a:rPr lang="ar-AE" sz="2000" b="1" dirty="0" smtClean="0">
                <a:solidFill>
                  <a:schemeClr val="tx2">
                    <a:lumMod val="75000"/>
                  </a:schemeClr>
                </a:solidFill>
                <a:latin typeface="Simplified Arabic" pitchFamily="18" charset="-78"/>
                <a:ea typeface="Calibri" pitchFamily="34" charset="0"/>
                <a:cs typeface="Simplified Arabic" pitchFamily="18" charset="-78"/>
              </a:rPr>
              <a:t>العرض.</a:t>
            </a:r>
            <a:endParaRPr lang="ar-AE" sz="2000" b="1" dirty="0">
              <a:solidFill>
                <a:schemeClr val="tx2">
                  <a:lumMod val="75000"/>
                </a:schemeClr>
              </a:solidFill>
              <a:latin typeface="Simplified Arabic" pitchFamily="18" charset="-78"/>
              <a:ea typeface="Calibri" pitchFamily="34" charset="0"/>
              <a:cs typeface="Simplified Arabic" pitchFamily="18"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1714480" y="6174280"/>
            <a:ext cx="6500858" cy="1862048"/>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المعماري للمبنى/ الواجهة الشمالية</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pic>
        <p:nvPicPr>
          <p:cNvPr id="9" name="صورة 17"/>
          <p:cNvPicPr/>
          <p:nvPr/>
        </p:nvPicPr>
        <p:blipFill>
          <a:blip r:embed="rId2" cstate="print"/>
          <a:srcRect/>
          <a:stretch>
            <a:fillRect/>
          </a:stretch>
        </p:blipFill>
        <p:spPr bwMode="auto">
          <a:xfrm>
            <a:off x="0" y="0"/>
            <a:ext cx="9143999" cy="635795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a:xfrm>
            <a:off x="1714480" y="6174280"/>
            <a:ext cx="6500858" cy="1862048"/>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المعماري للمبنى/ الواجهة الشرقية</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pic>
        <p:nvPicPr>
          <p:cNvPr id="11" name="صورة 20"/>
          <p:cNvPicPr/>
          <p:nvPr/>
        </p:nvPicPr>
        <p:blipFill>
          <a:blip r:embed="rId2" cstate="print"/>
          <a:srcRect/>
          <a:stretch>
            <a:fillRect/>
          </a:stretch>
        </p:blipFill>
        <p:spPr bwMode="auto">
          <a:xfrm>
            <a:off x="1" y="0"/>
            <a:ext cx="9144000" cy="628651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صورة 7"/>
          <p:cNvPicPr/>
          <p:nvPr/>
        </p:nvPicPr>
        <p:blipFill>
          <a:blip r:embed="rId3" cstate="print"/>
          <a:srcRect/>
          <a:stretch>
            <a:fillRect/>
          </a:stretch>
        </p:blipFill>
        <p:spPr bwMode="auto">
          <a:xfrm>
            <a:off x="0" y="0"/>
            <a:ext cx="9143999" cy="6357958"/>
          </a:xfrm>
          <a:prstGeom prst="rect">
            <a:avLst/>
          </a:prstGeom>
          <a:ln>
            <a:noFill/>
          </a:ln>
          <a:effectLst>
            <a:softEdge rad="112500"/>
          </a:effectLst>
        </p:spPr>
      </p:pic>
      <p:sp>
        <p:nvSpPr>
          <p:cNvPr id="10" name="Rectangle 9"/>
          <p:cNvSpPr/>
          <p:nvPr/>
        </p:nvSpPr>
        <p:spPr>
          <a:xfrm>
            <a:off x="1714480" y="6174280"/>
            <a:ext cx="6500858" cy="1862048"/>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المعماري للمبنى/ المساحات للطابق الأول</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1714480" y="6174280"/>
            <a:ext cx="6500858" cy="1862048"/>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المعماري للمبنى/ حركة الشمس على المبنى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pic>
        <p:nvPicPr>
          <p:cNvPr id="9" name="صورة 1"/>
          <p:cNvPicPr/>
          <p:nvPr/>
        </p:nvPicPr>
        <p:blipFill>
          <a:blip r:embed="rId2" cstate="print"/>
          <a:srcRect/>
          <a:stretch>
            <a:fillRect/>
          </a:stretch>
        </p:blipFill>
        <p:spPr bwMode="auto">
          <a:xfrm>
            <a:off x="0" y="0"/>
            <a:ext cx="9143999" cy="621508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صورة 2"/>
          <p:cNvPicPr/>
          <p:nvPr/>
        </p:nvPicPr>
        <p:blipFill>
          <a:blip r:embed="rId2" cstate="print"/>
          <a:srcRect/>
          <a:stretch>
            <a:fillRect/>
          </a:stretch>
        </p:blipFill>
        <p:spPr bwMode="auto">
          <a:xfrm>
            <a:off x="1" y="0"/>
            <a:ext cx="9144000" cy="6215082"/>
          </a:xfrm>
          <a:prstGeom prst="rect">
            <a:avLst/>
          </a:prstGeom>
          <a:ln>
            <a:noFill/>
          </a:ln>
          <a:effectLst>
            <a:softEdge rad="112500"/>
          </a:effectLst>
        </p:spPr>
      </p:pic>
      <p:sp>
        <p:nvSpPr>
          <p:cNvPr id="10" name="Rectangle 9"/>
          <p:cNvSpPr/>
          <p:nvPr/>
        </p:nvSpPr>
        <p:spPr>
          <a:xfrm>
            <a:off x="1714480" y="6174280"/>
            <a:ext cx="6500858" cy="1862048"/>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المعماري للمبنى/ حركة الرياح على المبنى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صورة 5"/>
          <p:cNvPicPr/>
          <p:nvPr/>
        </p:nvPicPr>
        <p:blipFill>
          <a:blip r:embed="rId2" cstate="print"/>
          <a:srcRect/>
          <a:stretch>
            <a:fillRect/>
          </a:stretch>
        </p:blipFill>
        <p:spPr bwMode="auto">
          <a:xfrm>
            <a:off x="1" y="0"/>
            <a:ext cx="9144000" cy="6215082"/>
          </a:xfrm>
          <a:prstGeom prst="rect">
            <a:avLst/>
          </a:prstGeom>
          <a:ln>
            <a:noFill/>
          </a:ln>
          <a:effectLst>
            <a:softEdge rad="112500"/>
          </a:effectLst>
        </p:spPr>
      </p:pic>
      <p:sp>
        <p:nvSpPr>
          <p:cNvPr id="5" name="Rectangle 4"/>
          <p:cNvSpPr/>
          <p:nvPr/>
        </p:nvSpPr>
        <p:spPr>
          <a:xfrm>
            <a:off x="1714480" y="6174280"/>
            <a:ext cx="6500858" cy="1862048"/>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المعماري للمبنى/ توزيع السماعات في الطابق الثاني للمبنى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صورة 6"/>
          <p:cNvPicPr/>
          <p:nvPr/>
        </p:nvPicPr>
        <p:blipFill>
          <a:blip r:embed="rId2" cstate="print"/>
          <a:srcRect/>
          <a:stretch>
            <a:fillRect/>
          </a:stretch>
        </p:blipFill>
        <p:spPr bwMode="auto">
          <a:xfrm>
            <a:off x="0" y="0"/>
            <a:ext cx="9143999" cy="6286520"/>
          </a:xfrm>
          <a:prstGeom prst="rect">
            <a:avLst/>
          </a:prstGeom>
          <a:noFill/>
          <a:ln w="9525">
            <a:noFill/>
            <a:miter lim="800000"/>
            <a:headEnd/>
            <a:tailEnd/>
          </a:ln>
        </p:spPr>
      </p:pic>
      <p:sp>
        <p:nvSpPr>
          <p:cNvPr id="3" name="Rectangle 2"/>
          <p:cNvSpPr/>
          <p:nvPr/>
        </p:nvSpPr>
        <p:spPr>
          <a:xfrm>
            <a:off x="1714480" y="6174280"/>
            <a:ext cx="6500858" cy="1938992"/>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الانشائي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توزيع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الريبس في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الطابق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الأرضي للمبنى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1714480" y="6174280"/>
            <a:ext cx="6500858" cy="1938992"/>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الإنشائي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توزيع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الريبس في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الطابق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الثالث للمبنى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pic>
        <p:nvPicPr>
          <p:cNvPr id="3" name="صورة 10"/>
          <p:cNvPicPr/>
          <p:nvPr/>
        </p:nvPicPr>
        <p:blipFill>
          <a:blip r:embed="rId2" cstate="print"/>
          <a:srcRect/>
          <a:stretch>
            <a:fillRect/>
          </a:stretch>
        </p:blipFill>
        <p:spPr bwMode="auto">
          <a:xfrm>
            <a:off x="0" y="0"/>
            <a:ext cx="9143999" cy="62150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صورة 11"/>
          <p:cNvPicPr/>
          <p:nvPr/>
        </p:nvPicPr>
        <p:blipFill>
          <a:blip r:embed="rId2" cstate="print"/>
          <a:srcRect/>
          <a:stretch>
            <a:fillRect/>
          </a:stretch>
        </p:blipFill>
        <p:spPr bwMode="auto">
          <a:xfrm>
            <a:off x="1" y="0"/>
            <a:ext cx="9144000" cy="6143644"/>
          </a:xfrm>
          <a:prstGeom prst="rect">
            <a:avLst/>
          </a:prstGeom>
          <a:noFill/>
          <a:ln w="9525">
            <a:noFill/>
            <a:miter lim="800000"/>
            <a:headEnd/>
            <a:tailEnd/>
          </a:ln>
        </p:spPr>
      </p:pic>
      <p:sp>
        <p:nvSpPr>
          <p:cNvPr id="3" name="Rectangle 2"/>
          <p:cNvSpPr/>
          <p:nvPr/>
        </p:nvSpPr>
        <p:spPr>
          <a:xfrm>
            <a:off x="1714480" y="6174280"/>
            <a:ext cx="6500858" cy="1938992"/>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الإنشائي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توزيع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السناتر في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الطابق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الأول للمبنى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صورة 16"/>
          <p:cNvPicPr/>
          <p:nvPr/>
        </p:nvPicPr>
        <p:blipFill>
          <a:blip r:embed="rId2" cstate="print"/>
          <a:srcRect/>
          <a:stretch>
            <a:fillRect/>
          </a:stretch>
        </p:blipFill>
        <p:spPr bwMode="auto">
          <a:xfrm>
            <a:off x="1" y="0"/>
            <a:ext cx="9144000" cy="6215082"/>
          </a:xfrm>
          <a:prstGeom prst="rect">
            <a:avLst/>
          </a:prstGeom>
          <a:noFill/>
          <a:ln w="9525">
            <a:noFill/>
            <a:miter lim="800000"/>
            <a:headEnd/>
            <a:tailEnd/>
          </a:ln>
        </p:spPr>
      </p:pic>
      <p:sp>
        <p:nvSpPr>
          <p:cNvPr id="3" name="Rectangle 2"/>
          <p:cNvSpPr/>
          <p:nvPr/>
        </p:nvSpPr>
        <p:spPr>
          <a:xfrm>
            <a:off x="1714480" y="6174280"/>
            <a:ext cx="6500858" cy="1938992"/>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الإنشائي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مخطط الجسور  في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الطابق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الأرضي للمبنى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5" name="Picture 4" descr="Exterior 5.jpg"/>
          <p:cNvPicPr>
            <a:picLocks noChangeAspect="1"/>
          </p:cNvPicPr>
          <p:nvPr/>
        </p:nvPicPr>
        <p:blipFill>
          <a:blip r:embed="rId3" cstate="print"/>
          <a:stretch>
            <a:fillRect/>
          </a:stretch>
        </p:blipFill>
        <p:spPr>
          <a:xfrm>
            <a:off x="7786710" y="2857496"/>
            <a:ext cx="1357290" cy="1017967"/>
          </a:xfrm>
          <a:prstGeom prst="ellipse">
            <a:avLst/>
          </a:prstGeom>
          <a:ln>
            <a:noFill/>
          </a:ln>
          <a:effectLst>
            <a:softEdge rad="112500"/>
          </a:effectLst>
        </p:spPr>
      </p:pic>
      <p:pic>
        <p:nvPicPr>
          <p:cNvPr id="6" name="Picture 5"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7" name="Picture 6"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8" name="Picture 7"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9" name="Picture 8"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sp>
        <p:nvSpPr>
          <p:cNvPr id="145409" name="Rectangle 1"/>
          <p:cNvSpPr>
            <a:spLocks noChangeArrowheads="1"/>
          </p:cNvSpPr>
          <p:nvPr/>
        </p:nvSpPr>
        <p:spPr bwMode="auto">
          <a:xfrm>
            <a:off x="1357290" y="-76968"/>
            <a:ext cx="6500858" cy="36625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0" fontAlgn="base" latinLnBrk="0" hangingPunct="0">
              <a:lnSpc>
                <a:spcPct val="200000"/>
              </a:lnSpc>
              <a:spcBef>
                <a:spcPct val="0"/>
              </a:spcBef>
              <a:spcAft>
                <a:spcPct val="0"/>
              </a:spcAft>
              <a:buClrTx/>
              <a:buSzTx/>
              <a:buFontTx/>
              <a:buNone/>
              <a:tabLst/>
            </a:pPr>
            <a:r>
              <a:rPr lang="ar-AE" sz="3600" b="1" u="sng" dirty="0">
                <a:solidFill>
                  <a:schemeClr val="accent6">
                    <a:lumMod val="75000"/>
                  </a:schemeClr>
                </a:solidFill>
                <a:latin typeface="Microsoft Uighur" pitchFamily="2" charset="-78"/>
                <a:ea typeface="Calibri" pitchFamily="34" charset="0"/>
                <a:cs typeface="Microsoft Uighur" pitchFamily="2" charset="-78"/>
              </a:rPr>
              <a:t>اسم المشروع:</a:t>
            </a:r>
          </a:p>
          <a:p>
            <a:pPr marL="0" marR="0" lvl="0" indent="0" algn="justLow" defTabSz="914400" rtl="1" eaLnBrk="0" fontAlgn="base" latinLnBrk="0" hangingPunct="0">
              <a:lnSpc>
                <a:spcPct val="200000"/>
              </a:lnSpc>
              <a:spcBef>
                <a:spcPct val="0"/>
              </a:spcBef>
              <a:spcAft>
                <a:spcPct val="0"/>
              </a:spcAft>
              <a:buClrTx/>
              <a:buSzTx/>
              <a:buFontTx/>
              <a:buNone/>
              <a:tabLst/>
            </a:pPr>
            <a:r>
              <a:rPr lang="ar-AE" sz="2000" b="1" dirty="0" smtClean="0">
                <a:solidFill>
                  <a:schemeClr val="tx2">
                    <a:lumMod val="75000"/>
                  </a:schemeClr>
                </a:solidFill>
                <a:latin typeface="Simplified Arabic" pitchFamily="18" charset="-78"/>
                <a:ea typeface="Calibri" pitchFamily="34" charset="0"/>
                <a:cs typeface="Simplified Arabic" pitchFamily="18" charset="-78"/>
              </a:rPr>
              <a:t>تم </a:t>
            </a:r>
            <a:r>
              <a:rPr lang="ar-AE" sz="2000" b="1" dirty="0">
                <a:solidFill>
                  <a:schemeClr val="tx2">
                    <a:lumMod val="75000"/>
                  </a:schemeClr>
                </a:solidFill>
                <a:latin typeface="Simplified Arabic" pitchFamily="18" charset="-78"/>
                <a:ea typeface="Calibri" pitchFamily="34" charset="0"/>
                <a:cs typeface="Simplified Arabic" pitchFamily="18" charset="-78"/>
              </a:rPr>
              <a:t>تسمية المشروع بقاعات نابلس العامة (</a:t>
            </a:r>
            <a:r>
              <a:rPr lang="en-US" sz="2000" b="1" dirty="0">
                <a:solidFill>
                  <a:srgbClr val="FF0000"/>
                </a:solidFill>
                <a:latin typeface="Simplified Arabic" pitchFamily="18" charset="-78"/>
                <a:ea typeface="Calibri" pitchFamily="34" charset="0"/>
                <a:cs typeface="Simplified Arabic" pitchFamily="18" charset="-78"/>
              </a:rPr>
              <a:t>Nablus Public Halls</a:t>
            </a:r>
            <a:r>
              <a:rPr lang="ar-AE" sz="2000" b="1" dirty="0">
                <a:solidFill>
                  <a:schemeClr val="tx2">
                    <a:lumMod val="75000"/>
                  </a:schemeClr>
                </a:solidFill>
                <a:latin typeface="Simplified Arabic" pitchFamily="18" charset="-78"/>
                <a:ea typeface="Calibri" pitchFamily="34" charset="0"/>
                <a:cs typeface="Simplified Arabic" pitchFamily="18" charset="-78"/>
              </a:rPr>
              <a:t>).  وهو مشروع تصميمي تكاملي لمبتى متعدد الأغراض، وذلك في مدينة نابلس في منطقة رفيديا والموضحة من خلال موقع المبنى -بحسب خرائط دائرة البلدية في مدينة </a:t>
            </a:r>
            <a:r>
              <a:rPr lang="ar-AE" sz="2000" b="1" dirty="0" smtClean="0">
                <a:solidFill>
                  <a:schemeClr val="tx2">
                    <a:lumMod val="75000"/>
                  </a:schemeClr>
                </a:solidFill>
                <a:latin typeface="Simplified Arabic" pitchFamily="18" charset="-78"/>
                <a:ea typeface="Calibri" pitchFamily="34" charset="0"/>
                <a:cs typeface="Simplified Arabic" pitchFamily="18" charset="-78"/>
              </a:rPr>
              <a:t>نابلس-</a:t>
            </a:r>
            <a:endParaRPr lang="ar-AE" sz="2000" b="1" dirty="0">
              <a:solidFill>
                <a:schemeClr val="tx2">
                  <a:lumMod val="75000"/>
                </a:schemeClr>
              </a:solidFill>
              <a:latin typeface="Simplified Arabic" pitchFamily="18" charset="-78"/>
              <a:ea typeface="Calibri" pitchFamily="34" charset="0"/>
              <a:cs typeface="Simplified Arabic" pitchFamily="18" charset="-78"/>
            </a:endParaRPr>
          </a:p>
        </p:txBody>
      </p:sp>
      <p:pic>
        <p:nvPicPr>
          <p:cNvPr id="18" name="Picture 17" descr="GetAttachment4.jpg"/>
          <p:cNvPicPr/>
          <p:nvPr/>
        </p:nvPicPr>
        <p:blipFill>
          <a:blip r:embed="rId8" cstate="print"/>
          <a:stretch>
            <a:fillRect/>
          </a:stretch>
        </p:blipFill>
        <p:spPr>
          <a:xfrm>
            <a:off x="1428728" y="3500438"/>
            <a:ext cx="6286544" cy="3118170"/>
          </a:xfrm>
          <a:prstGeom prst="rect">
            <a:avLst/>
          </a:prstGeom>
        </p:spPr>
      </p:pic>
      <p:grpSp>
        <p:nvGrpSpPr>
          <p:cNvPr id="22" name="Group 21"/>
          <p:cNvGrpSpPr/>
          <p:nvPr/>
        </p:nvGrpSpPr>
        <p:grpSpPr>
          <a:xfrm>
            <a:off x="3714744" y="4071942"/>
            <a:ext cx="4214842" cy="571504"/>
            <a:chOff x="3643306" y="4071942"/>
            <a:chExt cx="4214842" cy="571504"/>
          </a:xfrm>
        </p:grpSpPr>
        <p:sp>
          <p:nvSpPr>
            <p:cNvPr id="19" name="Oval 18"/>
            <p:cNvSpPr/>
            <p:nvPr/>
          </p:nvSpPr>
          <p:spPr>
            <a:xfrm>
              <a:off x="3643306" y="4071942"/>
              <a:ext cx="785818" cy="571504"/>
            </a:xfrm>
            <a:prstGeom prst="ellipse">
              <a:avLst/>
            </a:prstGeom>
            <a:noFill/>
            <a:ln w="158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AE"/>
            </a:p>
          </p:txBody>
        </p:sp>
        <p:cxnSp>
          <p:nvCxnSpPr>
            <p:cNvPr id="21" name="Straight Connector 20"/>
            <p:cNvCxnSpPr>
              <a:stCxn id="19" idx="6"/>
            </p:cNvCxnSpPr>
            <p:nvPr/>
          </p:nvCxnSpPr>
          <p:spPr>
            <a:xfrm>
              <a:off x="4429124" y="4357694"/>
              <a:ext cx="3429024" cy="142876"/>
            </a:xfrm>
            <a:prstGeom prst="line">
              <a:avLst/>
            </a:prstGeom>
            <a:ln w="15875">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1714480" y="6174280"/>
            <a:ext cx="6500858" cy="1938992"/>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الإنشائي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مخطط الجسور والقواعد  الأرضية في  للمبنى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pic>
        <p:nvPicPr>
          <p:cNvPr id="3" name="صورة 17"/>
          <p:cNvPicPr/>
          <p:nvPr/>
        </p:nvPicPr>
        <p:blipFill>
          <a:blip r:embed="rId2" cstate="print"/>
          <a:srcRect/>
          <a:stretch>
            <a:fillRect/>
          </a:stretch>
        </p:blipFill>
        <p:spPr bwMode="auto">
          <a:xfrm>
            <a:off x="0" y="0"/>
            <a:ext cx="9143999" cy="62150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صورة 18"/>
          <p:cNvPicPr/>
          <p:nvPr/>
        </p:nvPicPr>
        <p:blipFill>
          <a:blip r:embed="rId2" cstate="print"/>
          <a:srcRect/>
          <a:stretch>
            <a:fillRect/>
          </a:stretch>
        </p:blipFill>
        <p:spPr bwMode="auto">
          <a:xfrm>
            <a:off x="1" y="0"/>
            <a:ext cx="9144000" cy="6215081"/>
          </a:xfrm>
          <a:prstGeom prst="rect">
            <a:avLst/>
          </a:prstGeom>
          <a:noFill/>
          <a:ln w="9525">
            <a:noFill/>
            <a:miter lim="800000"/>
            <a:headEnd/>
            <a:tailEnd/>
          </a:ln>
        </p:spPr>
      </p:pic>
      <p:sp>
        <p:nvSpPr>
          <p:cNvPr id="3" name="Rectangle 2"/>
          <p:cNvSpPr/>
          <p:nvPr/>
        </p:nvSpPr>
        <p:spPr>
          <a:xfrm>
            <a:off x="1714480" y="6174280"/>
            <a:ext cx="6500858" cy="1862048"/>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الإنشائي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مخطط متطلبات التصميم في  للمبنى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صورة 19"/>
          <p:cNvPicPr/>
          <p:nvPr/>
        </p:nvPicPr>
        <p:blipFill>
          <a:blip r:embed="rId2" cstate="print"/>
          <a:srcRect/>
          <a:stretch>
            <a:fillRect/>
          </a:stretch>
        </p:blipFill>
        <p:spPr bwMode="auto">
          <a:xfrm>
            <a:off x="0" y="0"/>
            <a:ext cx="9143999" cy="6215082"/>
          </a:xfrm>
          <a:prstGeom prst="rect">
            <a:avLst/>
          </a:prstGeom>
          <a:noFill/>
          <a:ln w="9525">
            <a:noFill/>
            <a:miter lim="800000"/>
            <a:headEnd/>
            <a:tailEnd/>
          </a:ln>
        </p:spPr>
      </p:pic>
      <p:sp>
        <p:nvSpPr>
          <p:cNvPr id="3" name="Rectangle 2"/>
          <p:cNvSpPr/>
          <p:nvPr/>
        </p:nvSpPr>
        <p:spPr>
          <a:xfrm>
            <a:off x="1714480" y="6174280"/>
            <a:ext cx="6500858" cy="1862048"/>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الإنشائي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مخطط المساحات المحملة على الأعمدة في  للمبنى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صورة 23"/>
          <p:cNvPicPr/>
          <p:nvPr/>
        </p:nvPicPr>
        <p:blipFill>
          <a:blip r:embed="rId2" cstate="print"/>
          <a:srcRect/>
          <a:stretch>
            <a:fillRect/>
          </a:stretch>
        </p:blipFill>
        <p:spPr bwMode="auto">
          <a:xfrm>
            <a:off x="1" y="0"/>
            <a:ext cx="9144000" cy="6072206"/>
          </a:xfrm>
          <a:prstGeom prst="rect">
            <a:avLst/>
          </a:prstGeom>
          <a:noFill/>
          <a:ln w="9525">
            <a:noFill/>
            <a:miter lim="800000"/>
            <a:headEnd/>
            <a:tailEnd/>
          </a:ln>
        </p:spPr>
      </p:pic>
      <p:sp>
        <p:nvSpPr>
          <p:cNvPr id="3" name="Rectangle 2"/>
          <p:cNvSpPr/>
          <p:nvPr/>
        </p:nvSpPr>
        <p:spPr>
          <a:xfrm>
            <a:off x="1714480" y="6174280"/>
            <a:ext cx="6500858" cy="1862048"/>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الالكتروميكانيكي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مخطط الإنارة للطابق الأول في  المبنى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صورة 29"/>
          <p:cNvPicPr/>
          <p:nvPr/>
        </p:nvPicPr>
        <p:blipFill>
          <a:blip r:embed="rId2" cstate="print"/>
          <a:srcRect/>
          <a:stretch>
            <a:fillRect/>
          </a:stretch>
        </p:blipFill>
        <p:spPr bwMode="auto">
          <a:xfrm>
            <a:off x="1" y="0"/>
            <a:ext cx="9144000" cy="6215081"/>
          </a:xfrm>
          <a:prstGeom prst="rect">
            <a:avLst/>
          </a:prstGeom>
          <a:noFill/>
          <a:ln w="9525">
            <a:noFill/>
            <a:miter lim="800000"/>
            <a:headEnd/>
            <a:tailEnd/>
          </a:ln>
        </p:spPr>
      </p:pic>
      <p:sp>
        <p:nvSpPr>
          <p:cNvPr id="3" name="Rectangle 2"/>
          <p:cNvSpPr/>
          <p:nvPr/>
        </p:nvSpPr>
        <p:spPr>
          <a:xfrm>
            <a:off x="1714480" y="6174280"/>
            <a:ext cx="6500858" cy="1938992"/>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الالكتروميكانيكي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مخطط الأباريز للطابق الثالث في  المبنى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1714480" y="6174280"/>
            <a:ext cx="6500858" cy="1938992"/>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الالكتروميكانيكي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مخطط إنذار الحريق للطابق الثاني في  المبنى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pic>
        <p:nvPicPr>
          <p:cNvPr id="3" name="صورة 33"/>
          <p:cNvPicPr/>
          <p:nvPr/>
        </p:nvPicPr>
        <p:blipFill>
          <a:blip r:embed="rId2" cstate="print"/>
          <a:srcRect/>
          <a:stretch>
            <a:fillRect/>
          </a:stretch>
        </p:blipFill>
        <p:spPr bwMode="auto">
          <a:xfrm>
            <a:off x="0" y="0"/>
            <a:ext cx="9143999" cy="6215082"/>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صورة 35"/>
          <p:cNvPicPr/>
          <p:nvPr/>
        </p:nvPicPr>
        <p:blipFill>
          <a:blip r:embed="rId2" cstate="print"/>
          <a:srcRect/>
          <a:stretch>
            <a:fillRect/>
          </a:stretch>
        </p:blipFill>
        <p:spPr bwMode="auto">
          <a:xfrm>
            <a:off x="1" y="0"/>
            <a:ext cx="9144000" cy="6215082"/>
          </a:xfrm>
          <a:prstGeom prst="rect">
            <a:avLst/>
          </a:prstGeom>
          <a:noFill/>
          <a:ln w="9525">
            <a:noFill/>
            <a:miter lim="800000"/>
            <a:headEnd/>
            <a:tailEnd/>
          </a:ln>
        </p:spPr>
      </p:pic>
      <p:sp>
        <p:nvSpPr>
          <p:cNvPr id="3" name="Rectangle 2"/>
          <p:cNvSpPr/>
          <p:nvPr/>
        </p:nvSpPr>
        <p:spPr>
          <a:xfrm>
            <a:off x="1714480" y="6174280"/>
            <a:ext cx="6500858" cy="1862048"/>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الالكتروميكانيكي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مخطط التأريض في  المبنى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صورة 56"/>
          <p:cNvPicPr/>
          <p:nvPr/>
        </p:nvPicPr>
        <p:blipFill>
          <a:blip r:embed="rId2" cstate="print"/>
          <a:srcRect/>
          <a:stretch>
            <a:fillRect/>
          </a:stretch>
        </p:blipFill>
        <p:spPr bwMode="auto">
          <a:xfrm>
            <a:off x="0" y="0"/>
            <a:ext cx="9144000" cy="6143644"/>
          </a:xfrm>
          <a:prstGeom prst="rect">
            <a:avLst/>
          </a:prstGeom>
          <a:noFill/>
          <a:ln w="9525">
            <a:noFill/>
            <a:miter lim="800000"/>
            <a:headEnd/>
            <a:tailEnd/>
          </a:ln>
        </p:spPr>
      </p:pic>
      <p:sp>
        <p:nvSpPr>
          <p:cNvPr id="3" name="Rectangle 2"/>
          <p:cNvSpPr/>
          <p:nvPr/>
        </p:nvSpPr>
        <p:spPr>
          <a:xfrm>
            <a:off x="1714480" y="6174280"/>
            <a:ext cx="6500858" cy="1938992"/>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الالكتروميكانيكي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مخطط توزيع اللوحات في الطابق الأرضي  في  المبنى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صورة 36"/>
          <p:cNvPicPr/>
          <p:nvPr/>
        </p:nvPicPr>
        <p:blipFill>
          <a:blip r:embed="rId2" cstate="print"/>
          <a:srcRect/>
          <a:stretch>
            <a:fillRect/>
          </a:stretch>
        </p:blipFill>
        <p:spPr bwMode="auto">
          <a:xfrm>
            <a:off x="1" y="0"/>
            <a:ext cx="9144000" cy="6215081"/>
          </a:xfrm>
          <a:prstGeom prst="rect">
            <a:avLst/>
          </a:prstGeom>
          <a:noFill/>
          <a:ln w="9525">
            <a:noFill/>
            <a:miter lim="800000"/>
            <a:headEnd/>
            <a:tailEnd/>
          </a:ln>
        </p:spPr>
      </p:pic>
      <p:sp>
        <p:nvSpPr>
          <p:cNvPr id="3" name="Rectangle 2"/>
          <p:cNvSpPr/>
          <p:nvPr/>
        </p:nvSpPr>
        <p:spPr>
          <a:xfrm>
            <a:off x="1714480" y="6174280"/>
            <a:ext cx="6500858" cy="1938992"/>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الالكتروميكانيكي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مخطط سايت بلان للمياه في  المبنى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صورة 37"/>
          <p:cNvPicPr/>
          <p:nvPr/>
        </p:nvPicPr>
        <p:blipFill>
          <a:blip r:embed="rId2" cstate="print"/>
          <a:srcRect/>
          <a:stretch>
            <a:fillRect/>
          </a:stretch>
        </p:blipFill>
        <p:spPr bwMode="auto">
          <a:xfrm>
            <a:off x="1" y="0"/>
            <a:ext cx="9144000" cy="6357958"/>
          </a:xfrm>
          <a:prstGeom prst="rect">
            <a:avLst/>
          </a:prstGeom>
          <a:noFill/>
          <a:ln w="9525">
            <a:noFill/>
            <a:miter lim="800000"/>
            <a:headEnd/>
            <a:tailEnd/>
          </a:ln>
        </p:spPr>
      </p:pic>
      <p:sp>
        <p:nvSpPr>
          <p:cNvPr id="3" name="Rectangle 2"/>
          <p:cNvSpPr/>
          <p:nvPr/>
        </p:nvSpPr>
        <p:spPr>
          <a:xfrm>
            <a:off x="1714480" y="6174280"/>
            <a:ext cx="6500858" cy="1938992"/>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الالكتروميكانيكي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مخطط توزيع المياه  في الطابق الأرضي في  المبنى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5" name="Picture 4" descr="Exterior 5.jpg"/>
          <p:cNvPicPr>
            <a:picLocks noChangeAspect="1"/>
          </p:cNvPicPr>
          <p:nvPr/>
        </p:nvPicPr>
        <p:blipFill>
          <a:blip r:embed="rId3" cstate="print"/>
          <a:stretch>
            <a:fillRect/>
          </a:stretch>
        </p:blipFill>
        <p:spPr>
          <a:xfrm>
            <a:off x="7786710" y="2857496"/>
            <a:ext cx="1357290" cy="1017967"/>
          </a:xfrm>
          <a:prstGeom prst="ellipse">
            <a:avLst/>
          </a:prstGeom>
          <a:ln>
            <a:noFill/>
          </a:ln>
          <a:effectLst>
            <a:softEdge rad="112500"/>
          </a:effectLst>
        </p:spPr>
      </p:pic>
      <p:pic>
        <p:nvPicPr>
          <p:cNvPr id="6" name="Picture 5"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7" name="Picture 6"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8" name="Picture 7"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9" name="Picture 8"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sp>
        <p:nvSpPr>
          <p:cNvPr id="144385" name="Rectangle 1"/>
          <p:cNvSpPr>
            <a:spLocks noChangeArrowheads="1"/>
          </p:cNvSpPr>
          <p:nvPr/>
        </p:nvSpPr>
        <p:spPr bwMode="auto">
          <a:xfrm>
            <a:off x="1285852" y="884763"/>
            <a:ext cx="6643734" cy="37240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0" fontAlgn="base" latinLnBrk="0" hangingPunct="0">
              <a:lnSpc>
                <a:spcPct val="100000"/>
              </a:lnSpc>
              <a:spcBef>
                <a:spcPct val="0"/>
              </a:spcBef>
              <a:spcAft>
                <a:spcPct val="0"/>
              </a:spcAft>
              <a:buClrTx/>
              <a:buSzTx/>
              <a:buFontTx/>
              <a:buNone/>
              <a:tabLst/>
            </a:pPr>
            <a:r>
              <a:rPr lang="ar-AE" sz="3600" b="1" u="sng" dirty="0" smtClean="0">
                <a:solidFill>
                  <a:schemeClr val="accent6">
                    <a:lumMod val="75000"/>
                  </a:schemeClr>
                </a:solidFill>
                <a:latin typeface="Microsoft Uighur" pitchFamily="2" charset="-78"/>
                <a:ea typeface="Calibri" pitchFamily="34" charset="0"/>
                <a:cs typeface="Microsoft Uighur" pitchFamily="2" charset="-78"/>
              </a:rPr>
              <a:t>مجال </a:t>
            </a:r>
            <a:r>
              <a:rPr lang="ar-AE" sz="3600" b="1" u="sng" dirty="0">
                <a:solidFill>
                  <a:schemeClr val="accent6">
                    <a:lumMod val="75000"/>
                  </a:schemeClr>
                </a:solidFill>
                <a:latin typeface="Microsoft Uighur" pitchFamily="2" charset="-78"/>
                <a:ea typeface="Calibri" pitchFamily="34" charset="0"/>
                <a:cs typeface="Microsoft Uighur" pitchFamily="2" charset="-78"/>
              </a:rPr>
              <a:t>التطبيق:</a:t>
            </a:r>
          </a:p>
          <a:p>
            <a:pPr marL="0" marR="0" lvl="0" indent="0" algn="justLow" defTabSz="914400" rtl="1" eaLnBrk="0" fontAlgn="base" latinLnBrk="0" hangingPunct="0">
              <a:lnSpc>
                <a:spcPct val="200000"/>
              </a:lnSpc>
              <a:spcBef>
                <a:spcPct val="0"/>
              </a:spcBef>
              <a:spcAft>
                <a:spcPct val="0"/>
              </a:spcAft>
              <a:buClrTx/>
              <a:buSzTx/>
              <a:buFontTx/>
              <a:buNone/>
              <a:tabLst/>
            </a:pPr>
            <a:r>
              <a:rPr lang="ar-AE" sz="2000" b="1" dirty="0" smtClean="0">
                <a:solidFill>
                  <a:schemeClr val="tx2">
                    <a:lumMod val="75000"/>
                  </a:schemeClr>
                </a:solidFill>
                <a:latin typeface="Simplified Arabic" pitchFamily="18" charset="-78"/>
                <a:ea typeface="Calibri" pitchFamily="34" charset="0"/>
                <a:cs typeface="Simplified Arabic" pitchFamily="18" charset="-78"/>
              </a:rPr>
              <a:t>يشتمل </a:t>
            </a:r>
            <a:r>
              <a:rPr lang="ar-AE" sz="2000" b="1" dirty="0">
                <a:solidFill>
                  <a:schemeClr val="tx2">
                    <a:lumMod val="75000"/>
                  </a:schemeClr>
                </a:solidFill>
                <a:latin typeface="Simplified Arabic" pitchFamily="18" charset="-78"/>
                <a:ea typeface="Calibri" pitchFamily="34" charset="0"/>
                <a:cs typeface="Simplified Arabic" pitchFamily="18" charset="-78"/>
              </a:rPr>
              <a:t>النشاط التصميمي الذي يحتويه هذا المشروع والمكون من 3 طوابق بالاضافة </a:t>
            </a:r>
            <a:r>
              <a:rPr lang="ar-AE" sz="2000" b="1" dirty="0" smtClean="0">
                <a:solidFill>
                  <a:schemeClr val="tx2">
                    <a:lumMod val="75000"/>
                  </a:schemeClr>
                </a:solidFill>
                <a:latin typeface="Simplified Arabic" pitchFamily="18" charset="-78"/>
                <a:ea typeface="Calibri" pitchFamily="34" charset="0"/>
                <a:cs typeface="Simplified Arabic" pitchFamily="18" charset="-78"/>
              </a:rPr>
              <a:t>إلى تصميم </a:t>
            </a:r>
            <a:r>
              <a:rPr lang="ar-AE" sz="2000" b="1" dirty="0">
                <a:solidFill>
                  <a:schemeClr val="tx2">
                    <a:lumMod val="75000"/>
                  </a:schemeClr>
                </a:solidFill>
                <a:latin typeface="Simplified Arabic" pitchFamily="18" charset="-78"/>
                <a:ea typeface="Calibri" pitchFamily="34" charset="0"/>
                <a:cs typeface="Simplified Arabic" pitchFamily="18" charset="-78"/>
              </a:rPr>
              <a:t>الحدائق ومواقف السيارات المحيطة بأرض </a:t>
            </a:r>
            <a:r>
              <a:rPr lang="ar-AE" sz="2000" b="1" dirty="0" smtClean="0">
                <a:solidFill>
                  <a:schemeClr val="tx2">
                    <a:lumMod val="75000"/>
                  </a:schemeClr>
                </a:solidFill>
                <a:latin typeface="Simplified Arabic" pitchFamily="18" charset="-78"/>
                <a:ea typeface="Calibri" pitchFamily="34" charset="0"/>
                <a:cs typeface="Simplified Arabic" pitchFamily="18" charset="-78"/>
              </a:rPr>
              <a:t>المبنى على:</a:t>
            </a:r>
            <a:endParaRPr lang="en-US" sz="2000" b="1" dirty="0">
              <a:solidFill>
                <a:schemeClr val="tx2">
                  <a:lumMod val="75000"/>
                </a:schemeClr>
              </a:solidFill>
              <a:latin typeface="Simplified Arabic" pitchFamily="18" charset="-78"/>
              <a:ea typeface="Calibri" pitchFamily="34" charset="0"/>
              <a:cs typeface="Simplified Arabic" pitchFamily="18" charset="-78"/>
            </a:endParaRPr>
          </a:p>
          <a:p>
            <a:pPr marL="0" marR="0" lvl="0" indent="0" algn="justLow" defTabSz="914400" rtl="1" eaLnBrk="0" fontAlgn="base" latinLnBrk="0" hangingPunct="0">
              <a:lnSpc>
                <a:spcPct val="200000"/>
              </a:lnSpc>
              <a:spcBef>
                <a:spcPct val="0"/>
              </a:spcBef>
              <a:spcAft>
                <a:spcPct val="0"/>
              </a:spcAft>
              <a:buClrTx/>
              <a:buSzTx/>
              <a:buFontTx/>
              <a:buChar char="•"/>
              <a:tabLst/>
            </a:pPr>
            <a:r>
              <a:rPr lang="ar-EG" sz="2000" b="1" u="sng" dirty="0">
                <a:solidFill>
                  <a:schemeClr val="tx2">
                    <a:lumMod val="75000"/>
                  </a:schemeClr>
                </a:solidFill>
                <a:latin typeface="Simplified Arabic" pitchFamily="18" charset="-78"/>
                <a:ea typeface="Calibri" pitchFamily="34" charset="0"/>
                <a:cs typeface="Simplified Arabic" pitchFamily="18" charset="-78"/>
              </a:rPr>
              <a:t>التصميم </a:t>
            </a:r>
            <a:r>
              <a:rPr lang="ar-EG" sz="2000" b="1" u="sng" dirty="0" smtClean="0">
                <a:solidFill>
                  <a:schemeClr val="tx2">
                    <a:lumMod val="75000"/>
                  </a:schemeClr>
                </a:solidFill>
                <a:latin typeface="Simplified Arabic" pitchFamily="18" charset="-78"/>
                <a:ea typeface="Calibri" pitchFamily="34" charset="0"/>
                <a:cs typeface="Simplified Arabic" pitchFamily="18" charset="-78"/>
              </a:rPr>
              <a:t>المعماري</a:t>
            </a:r>
            <a:endParaRPr lang="en-US" sz="2000" b="1" u="sng" dirty="0">
              <a:solidFill>
                <a:schemeClr val="tx2">
                  <a:lumMod val="75000"/>
                </a:schemeClr>
              </a:solidFill>
              <a:latin typeface="Simplified Arabic" pitchFamily="18" charset="-78"/>
              <a:ea typeface="Calibri" pitchFamily="34" charset="0"/>
              <a:cs typeface="Simplified Arabic" pitchFamily="18" charset="-78"/>
            </a:endParaRPr>
          </a:p>
          <a:p>
            <a:pPr marL="0" marR="0" lvl="0" indent="0" algn="justLow" defTabSz="914400" rtl="1" eaLnBrk="0" fontAlgn="base" latinLnBrk="0" hangingPunct="0">
              <a:lnSpc>
                <a:spcPct val="200000"/>
              </a:lnSpc>
              <a:spcBef>
                <a:spcPct val="0"/>
              </a:spcBef>
              <a:spcAft>
                <a:spcPct val="0"/>
              </a:spcAft>
              <a:buClrTx/>
              <a:buSzTx/>
              <a:buFontTx/>
              <a:buChar char="•"/>
              <a:tabLst/>
            </a:pPr>
            <a:r>
              <a:rPr lang="ar-EG" sz="2000" b="1" u="sng" dirty="0">
                <a:solidFill>
                  <a:schemeClr val="tx2">
                    <a:lumMod val="75000"/>
                  </a:schemeClr>
                </a:solidFill>
                <a:latin typeface="Simplified Arabic" pitchFamily="18" charset="-78"/>
                <a:ea typeface="Calibri" pitchFamily="34" charset="0"/>
                <a:cs typeface="Simplified Arabic" pitchFamily="18" charset="-78"/>
              </a:rPr>
              <a:t>التصميم </a:t>
            </a:r>
            <a:r>
              <a:rPr lang="ar-EG" sz="2000" b="1" u="sng" dirty="0" smtClean="0">
                <a:solidFill>
                  <a:schemeClr val="tx2">
                    <a:lumMod val="75000"/>
                  </a:schemeClr>
                </a:solidFill>
                <a:latin typeface="Simplified Arabic" pitchFamily="18" charset="-78"/>
                <a:ea typeface="Calibri" pitchFamily="34" charset="0"/>
                <a:cs typeface="Simplified Arabic" pitchFamily="18" charset="-78"/>
              </a:rPr>
              <a:t>الانشائي</a:t>
            </a:r>
            <a:endParaRPr lang="en-US" sz="2000" b="1" u="sng" dirty="0">
              <a:solidFill>
                <a:schemeClr val="tx2">
                  <a:lumMod val="75000"/>
                </a:schemeClr>
              </a:solidFill>
              <a:latin typeface="Simplified Arabic" pitchFamily="18" charset="-78"/>
              <a:ea typeface="Calibri" pitchFamily="34" charset="0"/>
              <a:cs typeface="Simplified Arabic" pitchFamily="18" charset="-78"/>
            </a:endParaRPr>
          </a:p>
          <a:p>
            <a:pPr marL="0" marR="0" lvl="0" indent="0" algn="justLow" defTabSz="914400" rtl="1" eaLnBrk="0" fontAlgn="base" latinLnBrk="0" hangingPunct="0">
              <a:lnSpc>
                <a:spcPct val="200000"/>
              </a:lnSpc>
              <a:spcBef>
                <a:spcPct val="0"/>
              </a:spcBef>
              <a:spcAft>
                <a:spcPct val="0"/>
              </a:spcAft>
              <a:buClrTx/>
              <a:buSzTx/>
              <a:buFontTx/>
              <a:buChar char="•"/>
              <a:tabLst/>
            </a:pPr>
            <a:r>
              <a:rPr lang="ar-EG" sz="2000" b="1" u="sng" dirty="0">
                <a:solidFill>
                  <a:schemeClr val="tx2">
                    <a:lumMod val="75000"/>
                  </a:schemeClr>
                </a:solidFill>
                <a:latin typeface="Simplified Arabic" pitchFamily="18" charset="-78"/>
                <a:ea typeface="Calibri" pitchFamily="34" charset="0"/>
                <a:cs typeface="Simplified Arabic" pitchFamily="18" charset="-78"/>
              </a:rPr>
              <a:t>التصميم </a:t>
            </a:r>
            <a:r>
              <a:rPr lang="ar-EG" sz="2000" b="1" u="sng" dirty="0" smtClean="0">
                <a:solidFill>
                  <a:schemeClr val="tx2">
                    <a:lumMod val="75000"/>
                  </a:schemeClr>
                </a:solidFill>
                <a:latin typeface="Simplified Arabic" pitchFamily="18" charset="-78"/>
                <a:ea typeface="Calibri" pitchFamily="34" charset="0"/>
                <a:cs typeface="Simplified Arabic" pitchFamily="18" charset="-78"/>
              </a:rPr>
              <a:t>الإلكتورميكانيكي</a:t>
            </a:r>
            <a:endParaRPr lang="ar-EG" sz="2000" b="1" u="sng" dirty="0">
              <a:solidFill>
                <a:schemeClr val="tx2">
                  <a:lumMod val="75000"/>
                </a:schemeClr>
              </a:solidFill>
              <a:latin typeface="Simplified Arabic" pitchFamily="18" charset="-78"/>
              <a:ea typeface="Calibri" pitchFamily="34" charset="0"/>
              <a:cs typeface="Simplified Arabic" pitchFamily="18" charset="-78"/>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1714480" y="6174280"/>
            <a:ext cx="6500858" cy="1938992"/>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الالكتروميكانيكي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مخطط توزيع المياه  في السقف  في  المبنى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pic>
        <p:nvPicPr>
          <p:cNvPr id="5" name="صورة 43"/>
          <p:cNvPicPr/>
          <p:nvPr/>
        </p:nvPicPr>
        <p:blipFill>
          <a:blip r:embed="rId2" cstate="print"/>
          <a:srcRect/>
          <a:stretch>
            <a:fillRect/>
          </a:stretch>
        </p:blipFill>
        <p:spPr bwMode="auto">
          <a:xfrm>
            <a:off x="1" y="0"/>
            <a:ext cx="9144000" cy="6357958"/>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صورة 44"/>
          <p:cNvPicPr/>
          <p:nvPr/>
        </p:nvPicPr>
        <p:blipFill>
          <a:blip r:embed="rId2" cstate="print"/>
          <a:srcRect/>
          <a:stretch>
            <a:fillRect/>
          </a:stretch>
        </p:blipFill>
        <p:spPr bwMode="auto">
          <a:xfrm>
            <a:off x="0" y="1"/>
            <a:ext cx="9144001" cy="6215081"/>
          </a:xfrm>
          <a:prstGeom prst="rect">
            <a:avLst/>
          </a:prstGeom>
          <a:noFill/>
          <a:ln w="9525">
            <a:noFill/>
            <a:miter lim="800000"/>
            <a:headEnd/>
            <a:tailEnd/>
          </a:ln>
        </p:spPr>
      </p:pic>
      <p:sp>
        <p:nvSpPr>
          <p:cNvPr id="5" name="Rectangle 4"/>
          <p:cNvSpPr/>
          <p:nvPr/>
        </p:nvSpPr>
        <p:spPr>
          <a:xfrm>
            <a:off x="1714480" y="6174280"/>
            <a:ext cx="6500858" cy="1938992"/>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الالكتروميكانيكي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مخطط سايت بلان للصرف الصحي في  المبنى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صورة 48"/>
          <p:cNvPicPr/>
          <p:nvPr/>
        </p:nvPicPr>
        <p:blipFill>
          <a:blip r:embed="rId2" cstate="print"/>
          <a:srcRect/>
          <a:stretch>
            <a:fillRect/>
          </a:stretch>
        </p:blipFill>
        <p:spPr bwMode="auto">
          <a:xfrm>
            <a:off x="0" y="0"/>
            <a:ext cx="9143999" cy="6286520"/>
          </a:xfrm>
          <a:prstGeom prst="rect">
            <a:avLst/>
          </a:prstGeom>
          <a:noFill/>
          <a:ln w="9525">
            <a:noFill/>
            <a:miter lim="800000"/>
            <a:headEnd/>
            <a:tailEnd/>
          </a:ln>
        </p:spPr>
      </p:pic>
      <p:sp>
        <p:nvSpPr>
          <p:cNvPr id="3" name="Rectangle 2"/>
          <p:cNvSpPr/>
          <p:nvPr/>
        </p:nvSpPr>
        <p:spPr>
          <a:xfrm>
            <a:off x="1714480" y="6174280"/>
            <a:ext cx="6500858" cy="1938992"/>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الالكتروميكانيكي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مخطط توزيع الصرف الصحي في الطابق الثالث في  المبنى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صورة 60"/>
          <p:cNvPicPr/>
          <p:nvPr/>
        </p:nvPicPr>
        <p:blipFill>
          <a:blip r:embed="rId2" cstate="print"/>
          <a:srcRect/>
          <a:stretch>
            <a:fillRect/>
          </a:stretch>
        </p:blipFill>
        <p:spPr bwMode="auto">
          <a:xfrm>
            <a:off x="1" y="0"/>
            <a:ext cx="9144000" cy="6286520"/>
          </a:xfrm>
          <a:prstGeom prst="rect">
            <a:avLst/>
          </a:prstGeom>
          <a:noFill/>
          <a:ln w="9525">
            <a:noFill/>
            <a:miter lim="800000"/>
            <a:headEnd/>
            <a:tailEnd/>
          </a:ln>
        </p:spPr>
      </p:pic>
      <p:sp>
        <p:nvSpPr>
          <p:cNvPr id="3" name="Rectangle 2"/>
          <p:cNvSpPr/>
          <p:nvPr/>
        </p:nvSpPr>
        <p:spPr>
          <a:xfrm>
            <a:off x="1714480" y="6174280"/>
            <a:ext cx="6500858" cy="1938992"/>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الالكتروميكانيكي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مخطط نظام التدفئة في الطابق الأرضي في  المبنى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صورة 64"/>
          <p:cNvPicPr/>
          <p:nvPr/>
        </p:nvPicPr>
        <p:blipFill>
          <a:blip r:embed="rId2" cstate="print"/>
          <a:srcRect/>
          <a:stretch>
            <a:fillRect/>
          </a:stretch>
        </p:blipFill>
        <p:spPr bwMode="auto">
          <a:xfrm>
            <a:off x="0" y="0"/>
            <a:ext cx="9144000" cy="6215082"/>
          </a:xfrm>
          <a:prstGeom prst="rect">
            <a:avLst/>
          </a:prstGeom>
          <a:noFill/>
          <a:ln w="9525">
            <a:noFill/>
            <a:miter lim="800000"/>
            <a:headEnd/>
            <a:tailEnd/>
          </a:ln>
        </p:spPr>
      </p:pic>
      <p:sp>
        <p:nvSpPr>
          <p:cNvPr id="3" name="Rectangle 2"/>
          <p:cNvSpPr/>
          <p:nvPr/>
        </p:nvSpPr>
        <p:spPr>
          <a:xfrm>
            <a:off x="1714480" y="6174280"/>
            <a:ext cx="6500858" cy="1938992"/>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الالكتروميكانيكي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مخطط نظام التهوية والتبريد في الطابق الأرضي في  المبنى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صورة 68"/>
          <p:cNvPicPr/>
          <p:nvPr/>
        </p:nvPicPr>
        <p:blipFill>
          <a:blip r:embed="rId2" cstate="print"/>
          <a:srcRect/>
          <a:stretch>
            <a:fillRect/>
          </a:stretch>
        </p:blipFill>
        <p:spPr bwMode="auto">
          <a:xfrm>
            <a:off x="0" y="0"/>
            <a:ext cx="9143999" cy="6286520"/>
          </a:xfrm>
          <a:prstGeom prst="rect">
            <a:avLst/>
          </a:prstGeom>
          <a:noFill/>
          <a:ln w="9525">
            <a:noFill/>
            <a:miter lim="800000"/>
            <a:headEnd/>
            <a:tailEnd/>
          </a:ln>
        </p:spPr>
      </p:pic>
      <p:sp>
        <p:nvSpPr>
          <p:cNvPr id="3" name="Rectangle 2"/>
          <p:cNvSpPr/>
          <p:nvPr/>
        </p:nvSpPr>
        <p:spPr>
          <a:xfrm>
            <a:off x="1714480" y="6174280"/>
            <a:ext cx="6500858" cy="1938992"/>
          </a:xfrm>
          <a:prstGeom prst="rect">
            <a:avLst/>
          </a:prstGeom>
        </p:spPr>
        <p:txBody>
          <a:bodyPr wrap="square">
            <a:spAutoFit/>
          </a:bodyPr>
          <a:lstStyle/>
          <a:p>
            <a:pPr algn="ctr" eaLnBrk="0" fontAlgn="base" hangingPunct="0">
              <a:lnSpc>
                <a:spcPct val="200000"/>
              </a:lnSpc>
              <a:spcBef>
                <a:spcPct val="0"/>
              </a:spcBef>
              <a:spcAft>
                <a:spcPct val="0"/>
              </a:spcAft>
            </a:pP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التصميم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الالكتروميكانيكي للمبنى</a:t>
            </a:r>
            <a:r>
              <a:rPr lang="ar-AE" sz="2000" b="1" dirty="0" smtClean="0">
                <a:solidFill>
                  <a:schemeClr val="accent6">
                    <a:lumMod val="75000"/>
                  </a:schemeClr>
                </a:solidFill>
                <a:latin typeface="Microsoft Uighur" pitchFamily="2" charset="-78"/>
                <a:ea typeface="Calibri" pitchFamily="34" charset="0"/>
                <a:cs typeface="Microsoft Uighur" pitchFamily="2" charset="-78"/>
              </a:rPr>
              <a:t>/ </a:t>
            </a:r>
            <a:r>
              <a:rPr lang="ar-AE" sz="2000" b="1" dirty="0" smtClean="0">
                <a:solidFill>
                  <a:schemeClr val="accent6">
                    <a:lumMod val="75000"/>
                  </a:schemeClr>
                </a:solidFill>
                <a:latin typeface="Microsoft Uighur" pitchFamily="2" charset="-78"/>
                <a:ea typeface="Calibri" pitchFamily="34" charset="0"/>
                <a:cs typeface="Microsoft Uighur" pitchFamily="2" charset="-78"/>
              </a:rPr>
              <a:t>مخطط نظام التهوية والتبريد في سقف  المبنى</a:t>
            </a:r>
            <a:endParaRPr lang="en-US" sz="2000" b="1" dirty="0" smtClean="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a:solidFill>
                <a:schemeClr val="accent6">
                  <a:lumMod val="75000"/>
                </a:schemeClr>
              </a:solidFill>
              <a:latin typeface="Microsoft Uighur" pitchFamily="2" charset="-78"/>
              <a:ea typeface="Calibri" pitchFamily="34" charset="0"/>
              <a:cs typeface="Microsoft Uighur" pitchFamily="2" charset="-78"/>
            </a:endParaRPr>
          </a:p>
          <a:p>
            <a:pPr lvl="0" algn="ctr" eaLnBrk="0" fontAlgn="base" hangingPunct="0">
              <a:lnSpc>
                <a:spcPct val="200000"/>
              </a:lnSpc>
              <a:spcBef>
                <a:spcPct val="0"/>
              </a:spcBef>
              <a:spcAft>
                <a:spcPct val="0"/>
              </a:spcAft>
            </a:pPr>
            <a:endParaRPr lang="ar-AE" sz="2000" b="1" dirty="0" smtClean="0">
              <a:solidFill>
                <a:schemeClr val="accent6">
                  <a:lumMod val="75000"/>
                </a:schemeClr>
              </a:solidFill>
              <a:latin typeface="Simplified Arabic" pitchFamily="18" charset="-78"/>
              <a:ea typeface="Calibri" pitchFamily="34" charset="0"/>
              <a:cs typeface="Simplified Arabic" pitchFamily="18" charset="-7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terior 2.jpg"/>
          <p:cNvPicPr>
            <a:picLocks noChangeAspect="1"/>
          </p:cNvPicPr>
          <p:nvPr/>
        </p:nvPicPr>
        <p:blipFill>
          <a:blip r:embed="rId2" cstate="print"/>
          <a:stretch>
            <a:fillRect/>
          </a:stretch>
        </p:blipFill>
        <p:spPr>
          <a:xfrm>
            <a:off x="6191294" y="-24"/>
            <a:ext cx="2952738" cy="2214554"/>
          </a:xfrm>
          <a:prstGeom prst="ellipse">
            <a:avLst/>
          </a:prstGeom>
          <a:ln>
            <a:noFill/>
          </a:ln>
          <a:effectLst>
            <a:softEdge rad="112500"/>
          </a:effectLst>
        </p:spPr>
      </p:pic>
      <p:pic>
        <p:nvPicPr>
          <p:cNvPr id="5" name="Picture 4" descr="Exterior 5.jpg"/>
          <p:cNvPicPr>
            <a:picLocks noChangeAspect="1"/>
          </p:cNvPicPr>
          <p:nvPr/>
        </p:nvPicPr>
        <p:blipFill>
          <a:blip r:embed="rId3" cstate="print"/>
          <a:stretch>
            <a:fillRect/>
          </a:stretch>
        </p:blipFill>
        <p:spPr>
          <a:xfrm>
            <a:off x="6286512" y="2243130"/>
            <a:ext cx="2805098" cy="2103824"/>
          </a:xfrm>
          <a:prstGeom prst="ellipse">
            <a:avLst/>
          </a:prstGeom>
          <a:ln>
            <a:noFill/>
          </a:ln>
          <a:effectLst>
            <a:softEdge rad="112500"/>
          </a:effectLst>
        </p:spPr>
      </p:pic>
      <p:pic>
        <p:nvPicPr>
          <p:cNvPr id="6" name="Picture 5" descr="Exterior 3.jpg"/>
          <p:cNvPicPr>
            <a:picLocks noChangeAspect="1"/>
          </p:cNvPicPr>
          <p:nvPr/>
        </p:nvPicPr>
        <p:blipFill>
          <a:blip r:embed="rId4" cstate="print"/>
          <a:stretch>
            <a:fillRect/>
          </a:stretch>
        </p:blipFill>
        <p:spPr>
          <a:xfrm>
            <a:off x="6191226" y="4429106"/>
            <a:ext cx="2952806" cy="2214604"/>
          </a:xfrm>
          <a:prstGeom prst="ellipse">
            <a:avLst/>
          </a:prstGeom>
          <a:ln>
            <a:noFill/>
          </a:ln>
          <a:effectLst>
            <a:softEdge rad="112500"/>
          </a:effectLst>
        </p:spPr>
      </p:pic>
      <p:pic>
        <p:nvPicPr>
          <p:cNvPr id="7" name="Picture 6" descr="Interior 4.jpg"/>
          <p:cNvPicPr>
            <a:picLocks noChangeAspect="1"/>
          </p:cNvPicPr>
          <p:nvPr/>
        </p:nvPicPr>
        <p:blipFill>
          <a:blip r:embed="rId5" cstate="print"/>
          <a:stretch>
            <a:fillRect/>
          </a:stretch>
        </p:blipFill>
        <p:spPr>
          <a:xfrm>
            <a:off x="-32" y="0"/>
            <a:ext cx="2952738" cy="2214554"/>
          </a:xfrm>
          <a:prstGeom prst="ellipse">
            <a:avLst/>
          </a:prstGeom>
          <a:ln>
            <a:noFill/>
          </a:ln>
          <a:effectLst>
            <a:softEdge rad="112500"/>
          </a:effectLst>
        </p:spPr>
      </p:pic>
      <p:pic>
        <p:nvPicPr>
          <p:cNvPr id="8" name="Picture 7" descr="Interior 2.jpg"/>
          <p:cNvPicPr>
            <a:picLocks noChangeAspect="1"/>
          </p:cNvPicPr>
          <p:nvPr/>
        </p:nvPicPr>
        <p:blipFill>
          <a:blip r:embed="rId6" cstate="print"/>
          <a:stretch>
            <a:fillRect/>
          </a:stretch>
        </p:blipFill>
        <p:spPr>
          <a:xfrm>
            <a:off x="-32" y="2457444"/>
            <a:ext cx="2805098" cy="2103824"/>
          </a:xfrm>
          <a:prstGeom prst="ellipse">
            <a:avLst/>
          </a:prstGeom>
          <a:ln>
            <a:noFill/>
          </a:ln>
          <a:effectLst>
            <a:softEdge rad="112500"/>
          </a:effectLst>
        </p:spPr>
      </p:pic>
      <p:pic>
        <p:nvPicPr>
          <p:cNvPr id="9" name="Picture 8" descr="Interior 1.jpg"/>
          <p:cNvPicPr>
            <a:picLocks noChangeAspect="1"/>
          </p:cNvPicPr>
          <p:nvPr/>
        </p:nvPicPr>
        <p:blipFill>
          <a:blip r:embed="rId7" cstate="print"/>
          <a:stretch>
            <a:fillRect/>
          </a:stretch>
        </p:blipFill>
        <p:spPr>
          <a:xfrm>
            <a:off x="-23812" y="4643470"/>
            <a:ext cx="2952738" cy="2214554"/>
          </a:xfrm>
          <a:prstGeom prst="ellipse">
            <a:avLst/>
          </a:prstGeom>
          <a:ln>
            <a:noFill/>
          </a:ln>
          <a:effectLst>
            <a:softEdge rad="112500"/>
          </a:effectLst>
        </p:spPr>
      </p:pic>
      <p:sp>
        <p:nvSpPr>
          <p:cNvPr id="1025" name="Rectangle 1"/>
          <p:cNvSpPr>
            <a:spLocks noChangeArrowheads="1"/>
          </p:cNvSpPr>
          <p:nvPr/>
        </p:nvSpPr>
        <p:spPr bwMode="auto">
          <a:xfrm>
            <a:off x="2857488" y="1428736"/>
            <a:ext cx="371477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tab pos="3016250" algn="l"/>
              </a:tabLst>
            </a:pPr>
            <a:r>
              <a:rPr kumimoji="0" lang="ar-AE" sz="4800" b="0" i="0" u="none" strike="noStrike" cap="none" normalizeH="0" baseline="0" dirty="0" smtClean="0">
                <a:ln>
                  <a:noFill/>
                </a:ln>
                <a:solidFill>
                  <a:srgbClr val="C00000"/>
                </a:solidFill>
                <a:effectLst/>
                <a:latin typeface="Calibri" pitchFamily="34" charset="0"/>
                <a:ea typeface="Calibri" pitchFamily="34" charset="0"/>
                <a:cs typeface="Arial" pitchFamily="34" charset="0"/>
              </a:rPr>
              <a:t>نشكر لكم حسن الاصغاء</a:t>
            </a:r>
            <a:endParaRPr kumimoji="0" lang="ar-AE" sz="7200" b="0" i="0" u="none" strike="noStrike" cap="none" normalizeH="0" baseline="0" dirty="0" smtClean="0">
              <a:ln>
                <a:noFill/>
              </a:ln>
              <a:solidFill>
                <a:srgbClr val="C00000"/>
              </a:solidFill>
              <a:effectLst/>
              <a:latin typeface="Arial" pitchFamily="34" charset="0"/>
              <a:cs typeface="Arial" pitchFamily="34" charset="0"/>
            </a:endParaRPr>
          </a:p>
        </p:txBody>
      </p:sp>
      <p:sp>
        <p:nvSpPr>
          <p:cNvPr id="11" name="Rectangle 1"/>
          <p:cNvSpPr>
            <a:spLocks noChangeArrowheads="1"/>
          </p:cNvSpPr>
          <p:nvPr/>
        </p:nvSpPr>
        <p:spPr bwMode="auto">
          <a:xfrm>
            <a:off x="2857488" y="4228935"/>
            <a:ext cx="371477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tab pos="3016250" algn="l"/>
              </a:tabLst>
            </a:pPr>
            <a:r>
              <a:rPr kumimoji="0" lang="ar-AE" sz="4800" b="0" i="0" u="none" strike="noStrike" cap="none" normalizeH="0" baseline="0" dirty="0" smtClean="0">
                <a:ln>
                  <a:noFill/>
                </a:ln>
                <a:solidFill>
                  <a:srgbClr val="C00000"/>
                </a:solidFill>
                <a:effectLst/>
                <a:latin typeface="Calibri" pitchFamily="34" charset="0"/>
                <a:ea typeface="Calibri" pitchFamily="34" charset="0"/>
                <a:cs typeface="Arial" pitchFamily="34" charset="0"/>
              </a:rPr>
              <a:t>مع الأسئلة</a:t>
            </a:r>
            <a:endParaRPr kumimoji="0" lang="ar-AE" sz="7200" b="0" i="0" u="none" strike="noStrike" cap="none" normalizeH="0" baseline="0" dirty="0" smtClean="0">
              <a:ln>
                <a:noFill/>
              </a:ln>
              <a:solidFill>
                <a:srgbClr val="C00000"/>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5" name="Picture 4" descr="Exterior 5.jpg"/>
          <p:cNvPicPr>
            <a:picLocks noChangeAspect="1"/>
          </p:cNvPicPr>
          <p:nvPr/>
        </p:nvPicPr>
        <p:blipFill>
          <a:blip r:embed="rId3" cstate="print"/>
          <a:stretch>
            <a:fillRect/>
          </a:stretch>
        </p:blipFill>
        <p:spPr>
          <a:xfrm>
            <a:off x="7786710" y="2857496"/>
            <a:ext cx="1357290" cy="1017967"/>
          </a:xfrm>
          <a:prstGeom prst="ellipse">
            <a:avLst/>
          </a:prstGeom>
          <a:ln>
            <a:noFill/>
          </a:ln>
          <a:effectLst>
            <a:softEdge rad="112500"/>
          </a:effectLst>
        </p:spPr>
      </p:pic>
      <p:pic>
        <p:nvPicPr>
          <p:cNvPr id="6" name="Picture 5"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7" name="Picture 6"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8" name="Picture 7"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9" name="Picture 8"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sp>
        <p:nvSpPr>
          <p:cNvPr id="143361" name="Rectangle 1"/>
          <p:cNvSpPr>
            <a:spLocks noChangeArrowheads="1"/>
          </p:cNvSpPr>
          <p:nvPr/>
        </p:nvSpPr>
        <p:spPr bwMode="auto">
          <a:xfrm>
            <a:off x="1285852" y="544092"/>
            <a:ext cx="6500858"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0" fontAlgn="base" latinLnBrk="0" hangingPunct="0">
              <a:lnSpc>
                <a:spcPct val="200000"/>
              </a:lnSpc>
              <a:spcBef>
                <a:spcPct val="0"/>
              </a:spcBef>
              <a:spcAft>
                <a:spcPct val="0"/>
              </a:spcAft>
              <a:buClrTx/>
              <a:buSzTx/>
              <a:tabLst/>
            </a:pPr>
            <a:r>
              <a:rPr lang="ar-AE" sz="3600" b="1" u="sng" dirty="0">
                <a:solidFill>
                  <a:schemeClr val="accent6">
                    <a:lumMod val="75000"/>
                  </a:schemeClr>
                </a:solidFill>
                <a:latin typeface="Microsoft Uighur" pitchFamily="2" charset="-78"/>
                <a:ea typeface="Calibri" pitchFamily="34" charset="0"/>
                <a:cs typeface="Microsoft Uighur" pitchFamily="2" charset="-78"/>
              </a:rPr>
              <a:t>أهداف المشروع:</a:t>
            </a:r>
          </a:p>
          <a:p>
            <a:pPr marL="0" marR="0" lvl="0" indent="0" algn="justLow" defTabSz="914400" rtl="1" eaLnBrk="0" fontAlgn="base" latinLnBrk="0" hangingPunct="0">
              <a:lnSpc>
                <a:spcPct val="200000"/>
              </a:lnSpc>
              <a:spcBef>
                <a:spcPct val="0"/>
              </a:spcBef>
              <a:spcAft>
                <a:spcPct val="0"/>
              </a:spcAft>
              <a:buClrTx/>
              <a:buSzTx/>
              <a:tabLst/>
            </a:pPr>
            <a:r>
              <a:rPr lang="ar-AE" sz="2000" b="1" dirty="0">
                <a:solidFill>
                  <a:schemeClr val="accent6">
                    <a:lumMod val="75000"/>
                  </a:schemeClr>
                </a:solidFill>
                <a:latin typeface="Simplified Arabic" pitchFamily="18" charset="-78"/>
                <a:ea typeface="Calibri" pitchFamily="34" charset="0"/>
                <a:cs typeface="Simplified Arabic" pitchFamily="18" charset="-78"/>
              </a:rPr>
              <a:t>أهداف أكاديمية:</a:t>
            </a:r>
          </a:p>
          <a:p>
            <a:pPr marL="0" marR="0" lvl="0" indent="0" algn="justLow" defTabSz="914400" rtl="1" eaLnBrk="0" fontAlgn="base" latinLnBrk="0" hangingPunct="0">
              <a:lnSpc>
                <a:spcPct val="200000"/>
              </a:lnSpc>
              <a:spcBef>
                <a:spcPct val="0"/>
              </a:spcBef>
              <a:spcAft>
                <a:spcPct val="0"/>
              </a:spcAft>
              <a:buClrTx/>
              <a:buSzTx/>
              <a:buFont typeface="Arial" pitchFamily="34" charset="0"/>
              <a:buChar char="•"/>
              <a:tabLst/>
            </a:pPr>
            <a:r>
              <a:rPr lang="ar-EG" sz="2000" b="1" dirty="0">
                <a:solidFill>
                  <a:schemeClr val="tx2">
                    <a:lumMod val="75000"/>
                  </a:schemeClr>
                </a:solidFill>
                <a:latin typeface="Simplified Arabic" pitchFamily="18" charset="-78"/>
                <a:ea typeface="Calibri" pitchFamily="34" charset="0"/>
                <a:cs typeface="Simplified Arabic" pitchFamily="18" charset="-78"/>
              </a:rPr>
              <a:t>استيفاء </a:t>
            </a:r>
            <a:r>
              <a:rPr lang="ar-AE" sz="2000" b="1" dirty="0">
                <a:solidFill>
                  <a:schemeClr val="tx2">
                    <a:lumMod val="75000"/>
                  </a:schemeClr>
                </a:solidFill>
                <a:latin typeface="Simplified Arabic" pitchFamily="18" charset="-78"/>
                <a:ea typeface="Calibri" pitchFamily="34" charset="0"/>
                <a:cs typeface="Simplified Arabic" pitchFamily="18" charset="-78"/>
              </a:rPr>
              <a:t>متطلبات الحصول على درجة البكالوريوس في هندسة البناء</a:t>
            </a:r>
            <a:endParaRPr lang="en-US" sz="2000" b="1" dirty="0">
              <a:solidFill>
                <a:schemeClr val="tx2">
                  <a:lumMod val="75000"/>
                </a:schemeClr>
              </a:solidFill>
              <a:latin typeface="Simplified Arabic" pitchFamily="18" charset="-78"/>
              <a:ea typeface="Calibri" pitchFamily="34" charset="0"/>
              <a:cs typeface="Simplified Arabic" pitchFamily="18" charset="-78"/>
            </a:endParaRPr>
          </a:p>
          <a:p>
            <a:pPr marL="0" marR="0" lvl="0" indent="0" algn="justLow" defTabSz="914400" rtl="1" eaLnBrk="0" fontAlgn="base" latinLnBrk="0" hangingPunct="0">
              <a:lnSpc>
                <a:spcPct val="200000"/>
              </a:lnSpc>
              <a:spcBef>
                <a:spcPct val="0"/>
              </a:spcBef>
              <a:spcAft>
                <a:spcPct val="0"/>
              </a:spcAft>
              <a:buClrTx/>
              <a:buSzTx/>
              <a:buFontTx/>
              <a:buChar char="•"/>
              <a:tabLst/>
            </a:pPr>
            <a:r>
              <a:rPr lang="ar-AE" sz="2000" b="1" dirty="0">
                <a:solidFill>
                  <a:schemeClr val="tx2">
                    <a:lumMod val="75000"/>
                  </a:schemeClr>
                </a:solidFill>
                <a:latin typeface="Simplified Arabic" pitchFamily="18" charset="-78"/>
                <a:ea typeface="Calibri" pitchFamily="34" charset="0"/>
                <a:cs typeface="Simplified Arabic" pitchFamily="18" charset="-78"/>
              </a:rPr>
              <a:t>تحقيق التكامل بين الجوانب النظرية والجوانب العملية على أرض الواقع من خلال تنفيذ المشروع</a:t>
            </a:r>
            <a:endParaRPr lang="en-US" sz="2000" b="1" dirty="0">
              <a:solidFill>
                <a:schemeClr val="tx2">
                  <a:lumMod val="75000"/>
                </a:schemeClr>
              </a:solidFill>
              <a:latin typeface="Simplified Arabic" pitchFamily="18" charset="-78"/>
              <a:ea typeface="Calibri" pitchFamily="34" charset="0"/>
              <a:cs typeface="Simplified Arabic" pitchFamily="18" charset="-78"/>
            </a:endParaRPr>
          </a:p>
          <a:p>
            <a:pPr marL="0" marR="0" lvl="0" indent="0" algn="justLow" defTabSz="914400" rtl="1" eaLnBrk="0" fontAlgn="base" latinLnBrk="0" hangingPunct="0">
              <a:lnSpc>
                <a:spcPct val="200000"/>
              </a:lnSpc>
              <a:spcBef>
                <a:spcPct val="0"/>
              </a:spcBef>
              <a:spcAft>
                <a:spcPct val="0"/>
              </a:spcAft>
              <a:buClrTx/>
              <a:buSzTx/>
              <a:buFontTx/>
              <a:buChar char="•"/>
              <a:tabLst/>
            </a:pPr>
            <a:r>
              <a:rPr lang="ar-AE" sz="2000" b="1" dirty="0">
                <a:solidFill>
                  <a:schemeClr val="tx2">
                    <a:lumMod val="75000"/>
                  </a:schemeClr>
                </a:solidFill>
                <a:latin typeface="Simplified Arabic" pitchFamily="18" charset="-78"/>
                <a:ea typeface="Calibri" pitchFamily="34" charset="0"/>
                <a:cs typeface="Simplified Arabic" pitchFamily="18" charset="-78"/>
              </a:rPr>
              <a:t>التعرف على تقنيات ووسائل حديثة واكتساب الخبرة اللازمة لما بعد التخرج</a:t>
            </a:r>
            <a:endParaRPr lang="en-US" sz="2000" b="1" dirty="0">
              <a:solidFill>
                <a:schemeClr val="tx2">
                  <a:lumMod val="75000"/>
                </a:schemeClr>
              </a:solidFill>
              <a:latin typeface="Simplified Arabic" pitchFamily="18" charset="-78"/>
              <a:ea typeface="Calibri" pitchFamily="34" charset="0"/>
              <a:cs typeface="Simplified Arabic" pitchFamily="18" charset="-78"/>
            </a:endParaRPr>
          </a:p>
          <a:p>
            <a:pPr marL="0" marR="0" lvl="0" indent="0" algn="justLow" defTabSz="914400" rtl="1" eaLnBrk="0" fontAlgn="base" latinLnBrk="0" hangingPunct="0">
              <a:lnSpc>
                <a:spcPct val="200000"/>
              </a:lnSpc>
              <a:spcBef>
                <a:spcPct val="0"/>
              </a:spcBef>
              <a:spcAft>
                <a:spcPct val="0"/>
              </a:spcAft>
              <a:buClrTx/>
              <a:buSzTx/>
              <a:buFontTx/>
              <a:buChar char="•"/>
              <a:tabLst/>
            </a:pPr>
            <a:r>
              <a:rPr lang="ar-AE" sz="2000" b="1" dirty="0">
                <a:solidFill>
                  <a:schemeClr val="tx2">
                    <a:lumMod val="75000"/>
                  </a:schemeClr>
                </a:solidFill>
                <a:latin typeface="Simplified Arabic" pitchFamily="18" charset="-78"/>
                <a:ea typeface="Calibri" pitchFamily="34" charset="0"/>
                <a:cs typeface="Simplified Arabic" pitchFamily="18" charset="-78"/>
              </a:rPr>
              <a:t>اكتساب خبرات  جمع المعلومات والعمل ضمن روح الفريق الواحد ومهارات التواصل والعمل تحت الضغط</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5" name="Picture 4" descr="Exterior 5.jpg"/>
          <p:cNvPicPr>
            <a:picLocks noChangeAspect="1"/>
          </p:cNvPicPr>
          <p:nvPr/>
        </p:nvPicPr>
        <p:blipFill>
          <a:blip r:embed="rId3" cstate="print"/>
          <a:stretch>
            <a:fillRect/>
          </a:stretch>
        </p:blipFill>
        <p:spPr>
          <a:xfrm>
            <a:off x="7786710" y="2857496"/>
            <a:ext cx="1357290" cy="1017967"/>
          </a:xfrm>
          <a:prstGeom prst="ellipse">
            <a:avLst/>
          </a:prstGeom>
          <a:ln>
            <a:noFill/>
          </a:ln>
          <a:effectLst>
            <a:softEdge rad="112500"/>
          </a:effectLst>
        </p:spPr>
      </p:pic>
      <p:pic>
        <p:nvPicPr>
          <p:cNvPr id="6" name="Picture 5"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7" name="Picture 6"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8" name="Picture 7"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9" name="Picture 8"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sp>
        <p:nvSpPr>
          <p:cNvPr id="142337" name="Rectangle 1"/>
          <p:cNvSpPr>
            <a:spLocks noChangeArrowheads="1"/>
          </p:cNvSpPr>
          <p:nvPr/>
        </p:nvSpPr>
        <p:spPr bwMode="auto">
          <a:xfrm>
            <a:off x="1285852" y="413994"/>
            <a:ext cx="6500826"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0" fontAlgn="base" latinLnBrk="0" hangingPunct="0">
              <a:lnSpc>
                <a:spcPct val="200000"/>
              </a:lnSpc>
              <a:spcBef>
                <a:spcPct val="0"/>
              </a:spcBef>
              <a:spcAft>
                <a:spcPct val="0"/>
              </a:spcAft>
              <a:buClrTx/>
              <a:buSzTx/>
              <a:tabLst/>
            </a:pPr>
            <a:r>
              <a:rPr lang="ar-AE" sz="3600" b="1" u="sng" dirty="0">
                <a:solidFill>
                  <a:schemeClr val="accent6">
                    <a:lumMod val="75000"/>
                  </a:schemeClr>
                </a:solidFill>
                <a:latin typeface="Microsoft Uighur" pitchFamily="2" charset="-78"/>
                <a:ea typeface="Calibri" pitchFamily="34" charset="0"/>
                <a:cs typeface="Microsoft Uighur" pitchFamily="2" charset="-78"/>
              </a:rPr>
              <a:t>أهداف المشروع</a:t>
            </a:r>
          </a:p>
          <a:p>
            <a:pPr marL="0" marR="0" lvl="0" indent="0" algn="justLow" defTabSz="914400" rtl="1" eaLnBrk="0" fontAlgn="base" latinLnBrk="0" hangingPunct="0">
              <a:lnSpc>
                <a:spcPct val="200000"/>
              </a:lnSpc>
              <a:spcBef>
                <a:spcPct val="0"/>
              </a:spcBef>
              <a:spcAft>
                <a:spcPct val="0"/>
              </a:spcAft>
              <a:buClrTx/>
              <a:buSzTx/>
              <a:tabLst/>
            </a:pPr>
            <a:r>
              <a:rPr lang="ar-AE" sz="2000" b="1" dirty="0">
                <a:solidFill>
                  <a:schemeClr val="accent6">
                    <a:lumMod val="75000"/>
                  </a:schemeClr>
                </a:solidFill>
                <a:latin typeface="Simplified Arabic" pitchFamily="18" charset="-78"/>
                <a:ea typeface="Calibri" pitchFamily="34" charset="0"/>
                <a:cs typeface="Simplified Arabic" pitchFamily="18" charset="-78"/>
              </a:rPr>
              <a:t>أهداف عملية:</a:t>
            </a:r>
          </a:p>
          <a:p>
            <a:pPr marL="0" marR="0" lvl="0" indent="0" algn="justLow" defTabSz="914400" rtl="1" eaLnBrk="0" fontAlgn="base" latinLnBrk="0" hangingPunct="0">
              <a:lnSpc>
                <a:spcPct val="200000"/>
              </a:lnSpc>
              <a:spcBef>
                <a:spcPct val="0"/>
              </a:spcBef>
              <a:spcAft>
                <a:spcPct val="0"/>
              </a:spcAft>
              <a:buClrTx/>
              <a:buSzTx/>
              <a:buFontTx/>
              <a:buChar char="•"/>
              <a:tabLst/>
            </a:pPr>
            <a:r>
              <a:rPr lang="ar-AE" sz="2000" b="1" dirty="0" smtClean="0">
                <a:solidFill>
                  <a:schemeClr val="tx2">
                    <a:lumMod val="75000"/>
                  </a:schemeClr>
                </a:solidFill>
                <a:latin typeface="Simplified Arabic" pitchFamily="18" charset="-78"/>
                <a:ea typeface="Calibri" pitchFamily="34" charset="0"/>
                <a:cs typeface="Simplified Arabic" pitchFamily="18" charset="-78"/>
              </a:rPr>
              <a:t>دراسة </a:t>
            </a:r>
            <a:r>
              <a:rPr lang="ar-AE" sz="2000" b="1" dirty="0">
                <a:solidFill>
                  <a:schemeClr val="tx2">
                    <a:lumMod val="75000"/>
                  </a:schemeClr>
                </a:solidFill>
                <a:latin typeface="Simplified Arabic" pitchFamily="18" charset="-78"/>
                <a:ea typeface="Calibri" pitchFamily="34" charset="0"/>
                <a:cs typeface="Simplified Arabic" pitchFamily="18" charset="-78"/>
              </a:rPr>
              <a:t>إمكانية إقامة مثل هذا النوع من المشاريع في مدينة نابلس والتعرف على سوق مباني الخدمات العامة </a:t>
            </a:r>
            <a:endParaRPr lang="en-US" sz="2000" b="1" dirty="0">
              <a:solidFill>
                <a:schemeClr val="tx2">
                  <a:lumMod val="75000"/>
                </a:schemeClr>
              </a:solidFill>
              <a:latin typeface="Simplified Arabic" pitchFamily="18" charset="-78"/>
              <a:ea typeface="Calibri" pitchFamily="34" charset="0"/>
              <a:cs typeface="Simplified Arabic" pitchFamily="18" charset="-78"/>
            </a:endParaRPr>
          </a:p>
          <a:p>
            <a:pPr marL="0" marR="0" lvl="0" indent="0" algn="justLow" defTabSz="914400" rtl="1" eaLnBrk="0" fontAlgn="base" latinLnBrk="0" hangingPunct="0">
              <a:lnSpc>
                <a:spcPct val="200000"/>
              </a:lnSpc>
              <a:spcBef>
                <a:spcPct val="0"/>
              </a:spcBef>
              <a:spcAft>
                <a:spcPct val="0"/>
              </a:spcAft>
              <a:buClrTx/>
              <a:buSzTx/>
              <a:buFontTx/>
              <a:buChar char="•"/>
              <a:tabLst/>
            </a:pPr>
            <a:r>
              <a:rPr lang="ar-AE" sz="2000" b="1" dirty="0">
                <a:solidFill>
                  <a:schemeClr val="tx2">
                    <a:lumMod val="75000"/>
                  </a:schemeClr>
                </a:solidFill>
                <a:latin typeface="Simplified Arabic" pitchFamily="18" charset="-78"/>
                <a:ea typeface="Calibri" pitchFamily="34" charset="0"/>
                <a:cs typeface="Simplified Arabic" pitchFamily="18" charset="-78"/>
              </a:rPr>
              <a:t>ايجاد قاعة تكاملية متعددة الإغراض داخل مدينة نابلس لعدم وجود مثل هذا النوع من المباني فيها </a:t>
            </a:r>
            <a:endParaRPr lang="en-US" sz="2000" b="1" dirty="0">
              <a:solidFill>
                <a:schemeClr val="tx2">
                  <a:lumMod val="75000"/>
                </a:schemeClr>
              </a:solidFill>
              <a:latin typeface="Simplified Arabic" pitchFamily="18" charset="-78"/>
              <a:ea typeface="Calibri" pitchFamily="34" charset="0"/>
              <a:cs typeface="Simplified Arabic" pitchFamily="18" charset="-78"/>
            </a:endParaRPr>
          </a:p>
          <a:p>
            <a:pPr marL="0" marR="0" lvl="0" indent="0" algn="justLow" defTabSz="914400" rtl="1" eaLnBrk="0" fontAlgn="base" latinLnBrk="0" hangingPunct="0">
              <a:lnSpc>
                <a:spcPct val="200000"/>
              </a:lnSpc>
              <a:spcBef>
                <a:spcPct val="0"/>
              </a:spcBef>
              <a:spcAft>
                <a:spcPct val="0"/>
              </a:spcAft>
              <a:buClrTx/>
              <a:buSzTx/>
              <a:buFontTx/>
              <a:buChar char="•"/>
              <a:tabLst/>
            </a:pPr>
            <a:r>
              <a:rPr lang="ar-AE" sz="2000" b="1" dirty="0">
                <a:solidFill>
                  <a:schemeClr val="tx2">
                    <a:lumMod val="75000"/>
                  </a:schemeClr>
                </a:solidFill>
                <a:latin typeface="Simplified Arabic" pitchFamily="18" charset="-78"/>
                <a:ea typeface="Calibri" pitchFamily="34" charset="0"/>
                <a:cs typeface="Simplified Arabic" pitchFamily="18" charset="-78"/>
              </a:rPr>
              <a:t>تنفيذ وتصميم نظام تكاملي لمبنى متعدد الإغراض والتعرف على عناصره اللازمة والتحقق من كفاءة التنفيذ</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5" name="Picture 4" descr="Exterior 5.jpg"/>
          <p:cNvPicPr>
            <a:picLocks noChangeAspect="1"/>
          </p:cNvPicPr>
          <p:nvPr/>
        </p:nvPicPr>
        <p:blipFill>
          <a:blip r:embed="rId3" cstate="print"/>
          <a:stretch>
            <a:fillRect/>
          </a:stretch>
        </p:blipFill>
        <p:spPr>
          <a:xfrm>
            <a:off x="7786710" y="2857496"/>
            <a:ext cx="1357290" cy="1017967"/>
          </a:xfrm>
          <a:prstGeom prst="ellipse">
            <a:avLst/>
          </a:prstGeom>
          <a:ln>
            <a:noFill/>
          </a:ln>
          <a:effectLst>
            <a:softEdge rad="112500"/>
          </a:effectLst>
        </p:spPr>
      </p:pic>
      <p:pic>
        <p:nvPicPr>
          <p:cNvPr id="6" name="Picture 5"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7" name="Picture 6"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8" name="Picture 7"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9" name="Picture 8"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sp>
        <p:nvSpPr>
          <p:cNvPr id="141313" name="Rectangle 1"/>
          <p:cNvSpPr>
            <a:spLocks noChangeArrowheads="1"/>
          </p:cNvSpPr>
          <p:nvPr/>
        </p:nvSpPr>
        <p:spPr bwMode="auto">
          <a:xfrm>
            <a:off x="1285852" y="371704"/>
            <a:ext cx="6500858" cy="59862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200000"/>
              </a:lnSpc>
              <a:spcBef>
                <a:spcPct val="0"/>
              </a:spcBef>
              <a:spcAft>
                <a:spcPct val="0"/>
              </a:spcAft>
              <a:buClrTx/>
              <a:buSzTx/>
              <a:tabLst/>
            </a:pPr>
            <a:r>
              <a:rPr lang="ar-AE" sz="3600" b="1" u="sng" dirty="0">
                <a:solidFill>
                  <a:schemeClr val="accent6">
                    <a:lumMod val="75000"/>
                  </a:schemeClr>
                </a:solidFill>
                <a:latin typeface="Microsoft Uighur" pitchFamily="2" charset="-78"/>
                <a:ea typeface="Calibri" pitchFamily="34" charset="0"/>
                <a:cs typeface="Microsoft Uighur" pitchFamily="2" charset="-78"/>
              </a:rPr>
              <a:t>منهجية تصميم المشروع:</a:t>
            </a:r>
          </a:p>
          <a:p>
            <a:pPr marL="0" marR="0" lvl="0" indent="0" defTabSz="914400" eaLnBrk="1" fontAlgn="base" latinLnBrk="0" hangingPunct="1">
              <a:lnSpc>
                <a:spcPct val="200000"/>
              </a:lnSpc>
              <a:spcBef>
                <a:spcPct val="0"/>
              </a:spcBef>
              <a:spcAft>
                <a:spcPct val="0"/>
              </a:spcAft>
              <a:buClrTx/>
              <a:buSzTx/>
              <a:buFontTx/>
              <a:buChar char="•"/>
              <a:tabLst/>
            </a:pPr>
            <a:r>
              <a:rPr lang="ar-AE" sz="2000" b="1" dirty="0" smtClean="0">
                <a:solidFill>
                  <a:schemeClr val="tx2">
                    <a:lumMod val="75000"/>
                  </a:schemeClr>
                </a:solidFill>
                <a:latin typeface="Simplified Arabic" pitchFamily="18" charset="-78"/>
                <a:ea typeface="Calibri" pitchFamily="34" charset="0"/>
                <a:cs typeface="Simplified Arabic" pitchFamily="18" charset="-78"/>
              </a:rPr>
              <a:t>دراسة </a:t>
            </a:r>
            <a:r>
              <a:rPr lang="ar-AE" sz="2000" b="1" dirty="0">
                <a:solidFill>
                  <a:schemeClr val="tx2">
                    <a:lumMod val="75000"/>
                  </a:schemeClr>
                </a:solidFill>
                <a:latin typeface="Simplified Arabic" pitchFamily="18" charset="-78"/>
                <a:ea typeface="Calibri" pitchFamily="34" charset="0"/>
                <a:cs typeface="Simplified Arabic" pitchFamily="18" charset="-78"/>
              </a:rPr>
              <a:t>الجوانب النظرية وجمع المعلومات النظرية المتعلقة بالمشروع من خلال الاطلاع على الكتب وعقد الزيارات المختلفة للجهات ذات العلاقة من مثل البلدية والمكتبات العامة واصحاب القاعات (قاعة </a:t>
            </a:r>
            <a:r>
              <a:rPr lang="ar-AE" sz="2000" b="1" dirty="0" smtClean="0">
                <a:solidFill>
                  <a:schemeClr val="tx2">
                    <a:lumMod val="75000"/>
                  </a:schemeClr>
                </a:solidFill>
                <a:latin typeface="Simplified Arabic" pitchFamily="18" charset="-78"/>
                <a:ea typeface="Calibri" pitchFamily="34" charset="0"/>
                <a:cs typeface="Simplified Arabic" pitchFamily="18" charset="-78"/>
              </a:rPr>
              <a:t>ريم البوادي)</a:t>
            </a:r>
            <a:endParaRPr lang="en-US" sz="2000" b="1" dirty="0">
              <a:solidFill>
                <a:schemeClr val="tx2">
                  <a:lumMod val="75000"/>
                </a:schemeClr>
              </a:solidFill>
              <a:latin typeface="Simplified Arabic" pitchFamily="18" charset="-78"/>
              <a:ea typeface="Calibri" pitchFamily="34" charset="0"/>
              <a:cs typeface="Simplified Arabic" pitchFamily="18" charset="-78"/>
            </a:endParaRPr>
          </a:p>
          <a:p>
            <a:pPr marL="0" marR="0" lvl="0" indent="0" defTabSz="914400" eaLnBrk="0" fontAlgn="base" latinLnBrk="0" hangingPunct="0">
              <a:lnSpc>
                <a:spcPct val="200000"/>
              </a:lnSpc>
              <a:spcBef>
                <a:spcPct val="0"/>
              </a:spcBef>
              <a:spcAft>
                <a:spcPct val="0"/>
              </a:spcAft>
              <a:buClrTx/>
              <a:buSzTx/>
              <a:buFontTx/>
              <a:buChar char="•"/>
              <a:tabLst/>
            </a:pPr>
            <a:r>
              <a:rPr lang="ar-AE" sz="2000" b="1" dirty="0">
                <a:solidFill>
                  <a:schemeClr val="tx2">
                    <a:lumMod val="75000"/>
                  </a:schemeClr>
                </a:solidFill>
                <a:latin typeface="Simplified Arabic" pitchFamily="18" charset="-78"/>
                <a:ea typeface="Calibri" pitchFamily="34" charset="0"/>
                <a:cs typeface="Simplified Arabic" pitchFamily="18" charset="-78"/>
              </a:rPr>
              <a:t>الرجوع إلى المعايير والانظمة والاشتراطات وتبني ما يعنينا ويناسب أغراض المشروع </a:t>
            </a:r>
            <a:endParaRPr lang="en-US" sz="2000" b="1" dirty="0">
              <a:solidFill>
                <a:schemeClr val="tx2">
                  <a:lumMod val="75000"/>
                </a:schemeClr>
              </a:solidFill>
              <a:latin typeface="Simplified Arabic" pitchFamily="18" charset="-78"/>
              <a:ea typeface="Calibri" pitchFamily="34" charset="0"/>
              <a:cs typeface="Simplified Arabic" pitchFamily="18" charset="-78"/>
            </a:endParaRPr>
          </a:p>
          <a:p>
            <a:pPr marL="0" marR="0" lvl="0" indent="0" defTabSz="914400" eaLnBrk="0" fontAlgn="base" latinLnBrk="0" hangingPunct="0">
              <a:lnSpc>
                <a:spcPct val="200000"/>
              </a:lnSpc>
              <a:spcBef>
                <a:spcPct val="0"/>
              </a:spcBef>
              <a:spcAft>
                <a:spcPct val="0"/>
              </a:spcAft>
              <a:buClrTx/>
              <a:buSzTx/>
              <a:buFontTx/>
              <a:buChar char="•"/>
              <a:tabLst/>
            </a:pPr>
            <a:r>
              <a:rPr lang="ar-AE" sz="2000" b="1" dirty="0">
                <a:solidFill>
                  <a:schemeClr val="tx2">
                    <a:lumMod val="75000"/>
                  </a:schemeClr>
                </a:solidFill>
                <a:latin typeface="Simplified Arabic" pitchFamily="18" charset="-78"/>
                <a:ea typeface="Calibri" pitchFamily="34" charset="0"/>
                <a:cs typeface="Simplified Arabic" pitchFamily="18" charset="-78"/>
              </a:rPr>
              <a:t>كتابة الجوانب النظرية وتحديد كافة المعطيات وتقسيم العمل بين أعضاء الفريق</a:t>
            </a:r>
            <a:endParaRPr lang="en-US" sz="2000" b="1" dirty="0">
              <a:solidFill>
                <a:schemeClr val="tx2">
                  <a:lumMod val="75000"/>
                </a:schemeClr>
              </a:solidFill>
              <a:latin typeface="Simplified Arabic" pitchFamily="18" charset="-78"/>
              <a:ea typeface="Calibri" pitchFamily="34" charset="0"/>
              <a:cs typeface="Simplified Arabic" pitchFamily="18" charset="-78"/>
            </a:endParaRPr>
          </a:p>
          <a:p>
            <a:pPr marL="0" marR="0" lvl="0" indent="0" defTabSz="914400" eaLnBrk="0" fontAlgn="base" latinLnBrk="0" hangingPunct="0">
              <a:lnSpc>
                <a:spcPct val="100000"/>
              </a:lnSpc>
              <a:spcBef>
                <a:spcPct val="0"/>
              </a:spcBef>
              <a:spcAft>
                <a:spcPct val="0"/>
              </a:spcAft>
              <a:buClrTx/>
              <a:buSzTx/>
              <a:buFontTx/>
              <a:buNone/>
              <a:tabLst/>
            </a:pPr>
            <a:r>
              <a:rPr kumimoji="0" lang="ar-AE" sz="1300" b="0" i="0" u="none" strike="noStrike" cap="none" normalizeH="0" baseline="0" dirty="0" smtClean="0">
                <a:ln>
                  <a:noFill/>
                </a:ln>
                <a:solidFill>
                  <a:schemeClr val="tx1"/>
                </a:solidFill>
                <a:effectLst/>
                <a:latin typeface="Sakkal Majalla" pitchFamily="2" charset="-78"/>
                <a:ea typeface="Calibri" pitchFamily="34" charset="0"/>
                <a:cs typeface="Sakkal Majalla" pitchFamily="2" charset="-78"/>
              </a:rPr>
              <a:t/>
            </a:r>
            <a:br>
              <a:rPr kumimoji="0" lang="ar-AE" sz="1300" b="0" i="0" u="none" strike="noStrike" cap="none" normalizeH="0" baseline="0" dirty="0" smtClean="0">
                <a:ln>
                  <a:noFill/>
                </a:ln>
                <a:solidFill>
                  <a:schemeClr val="tx1"/>
                </a:solidFill>
                <a:effectLst/>
                <a:latin typeface="Sakkal Majalla" pitchFamily="2" charset="-78"/>
                <a:ea typeface="Calibri" pitchFamily="34" charset="0"/>
                <a:cs typeface="Sakkal Majalla" pitchFamily="2" charset="-78"/>
              </a:rPr>
            </a:br>
            <a:endParaRPr kumimoji="0" lang="ar-AE"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xterior 2.jpg"/>
          <p:cNvPicPr>
            <a:picLocks noChangeAspect="1"/>
          </p:cNvPicPr>
          <p:nvPr/>
        </p:nvPicPr>
        <p:blipFill>
          <a:blip r:embed="rId2" cstate="print"/>
          <a:stretch>
            <a:fillRect/>
          </a:stretch>
        </p:blipFill>
        <p:spPr>
          <a:xfrm>
            <a:off x="7715272" y="0"/>
            <a:ext cx="1428728" cy="1071546"/>
          </a:xfrm>
          <a:prstGeom prst="ellipse">
            <a:avLst/>
          </a:prstGeom>
          <a:ln>
            <a:noFill/>
          </a:ln>
          <a:effectLst>
            <a:softEdge rad="112500"/>
          </a:effectLst>
        </p:spPr>
      </p:pic>
      <p:pic>
        <p:nvPicPr>
          <p:cNvPr id="5" name="Picture 4" descr="Exterior 5.jpg"/>
          <p:cNvPicPr>
            <a:picLocks noChangeAspect="1"/>
          </p:cNvPicPr>
          <p:nvPr/>
        </p:nvPicPr>
        <p:blipFill>
          <a:blip r:embed="rId3" cstate="print"/>
          <a:stretch>
            <a:fillRect/>
          </a:stretch>
        </p:blipFill>
        <p:spPr>
          <a:xfrm>
            <a:off x="7786710" y="2857496"/>
            <a:ext cx="1357290" cy="1017967"/>
          </a:xfrm>
          <a:prstGeom prst="ellipse">
            <a:avLst/>
          </a:prstGeom>
          <a:ln>
            <a:noFill/>
          </a:ln>
          <a:effectLst>
            <a:softEdge rad="112500"/>
          </a:effectLst>
        </p:spPr>
      </p:pic>
      <p:pic>
        <p:nvPicPr>
          <p:cNvPr id="6" name="Picture 5" descr="Exterior 3.jpg"/>
          <p:cNvPicPr>
            <a:picLocks noChangeAspect="1"/>
          </p:cNvPicPr>
          <p:nvPr/>
        </p:nvPicPr>
        <p:blipFill>
          <a:blip r:embed="rId4" cstate="print"/>
          <a:stretch>
            <a:fillRect/>
          </a:stretch>
        </p:blipFill>
        <p:spPr>
          <a:xfrm>
            <a:off x="7715241" y="5786430"/>
            <a:ext cx="1428759" cy="1071570"/>
          </a:xfrm>
          <a:prstGeom prst="ellipse">
            <a:avLst/>
          </a:prstGeom>
          <a:ln>
            <a:noFill/>
          </a:ln>
          <a:effectLst>
            <a:softEdge rad="112500"/>
          </a:effectLst>
        </p:spPr>
      </p:pic>
      <p:pic>
        <p:nvPicPr>
          <p:cNvPr id="7" name="Picture 6" descr="Interior 4.jpg"/>
          <p:cNvPicPr>
            <a:picLocks noChangeAspect="1"/>
          </p:cNvPicPr>
          <p:nvPr/>
        </p:nvPicPr>
        <p:blipFill>
          <a:blip r:embed="rId5" cstate="print"/>
          <a:stretch>
            <a:fillRect/>
          </a:stretch>
        </p:blipFill>
        <p:spPr>
          <a:xfrm>
            <a:off x="0" y="0"/>
            <a:ext cx="1428728" cy="1071546"/>
          </a:xfrm>
          <a:prstGeom prst="ellipse">
            <a:avLst/>
          </a:prstGeom>
          <a:ln>
            <a:noFill/>
          </a:ln>
          <a:effectLst>
            <a:softEdge rad="112500"/>
          </a:effectLst>
        </p:spPr>
      </p:pic>
      <p:pic>
        <p:nvPicPr>
          <p:cNvPr id="8" name="Picture 7" descr="Interior 2.jpg"/>
          <p:cNvPicPr>
            <a:picLocks noChangeAspect="1"/>
          </p:cNvPicPr>
          <p:nvPr/>
        </p:nvPicPr>
        <p:blipFill>
          <a:blip r:embed="rId6" cstate="print"/>
          <a:stretch>
            <a:fillRect/>
          </a:stretch>
        </p:blipFill>
        <p:spPr>
          <a:xfrm>
            <a:off x="0" y="3000372"/>
            <a:ext cx="1357289" cy="1017967"/>
          </a:xfrm>
          <a:prstGeom prst="ellipse">
            <a:avLst/>
          </a:prstGeom>
          <a:ln>
            <a:noFill/>
          </a:ln>
          <a:effectLst>
            <a:softEdge rad="112500"/>
          </a:effectLst>
        </p:spPr>
      </p:pic>
      <p:pic>
        <p:nvPicPr>
          <p:cNvPr id="9" name="Picture 8" descr="Interior 1.jpg"/>
          <p:cNvPicPr>
            <a:picLocks noChangeAspect="1"/>
          </p:cNvPicPr>
          <p:nvPr/>
        </p:nvPicPr>
        <p:blipFill>
          <a:blip r:embed="rId7" cstate="print"/>
          <a:stretch>
            <a:fillRect/>
          </a:stretch>
        </p:blipFill>
        <p:spPr>
          <a:xfrm>
            <a:off x="0" y="5786454"/>
            <a:ext cx="1428728" cy="1071546"/>
          </a:xfrm>
          <a:prstGeom prst="ellipse">
            <a:avLst/>
          </a:prstGeom>
          <a:ln>
            <a:noFill/>
          </a:ln>
          <a:effectLst>
            <a:softEdge rad="112500"/>
          </a:effectLst>
        </p:spPr>
      </p:pic>
      <p:sp>
        <p:nvSpPr>
          <p:cNvPr id="10" name="Rectangle 9"/>
          <p:cNvSpPr/>
          <p:nvPr/>
        </p:nvSpPr>
        <p:spPr>
          <a:xfrm>
            <a:off x="1285852" y="420130"/>
            <a:ext cx="6500858" cy="5509200"/>
          </a:xfrm>
          <a:prstGeom prst="rect">
            <a:avLst/>
          </a:prstGeom>
        </p:spPr>
        <p:txBody>
          <a:bodyPr wrap="square">
            <a:spAutoFit/>
          </a:bodyPr>
          <a:lstStyle/>
          <a:p>
            <a:pPr lvl="0" eaLnBrk="0" fontAlgn="base" hangingPunct="0">
              <a:lnSpc>
                <a:spcPct val="200000"/>
              </a:lnSpc>
              <a:spcBef>
                <a:spcPct val="0"/>
              </a:spcBef>
              <a:spcAft>
                <a:spcPct val="0"/>
              </a:spcAft>
            </a:pPr>
            <a:r>
              <a:rPr lang="ar-AE" sz="3600" b="1" u="sng" dirty="0">
                <a:solidFill>
                  <a:schemeClr val="accent6">
                    <a:lumMod val="75000"/>
                  </a:schemeClr>
                </a:solidFill>
                <a:latin typeface="Microsoft Uighur" pitchFamily="2" charset="-78"/>
                <a:ea typeface="Calibri" pitchFamily="34" charset="0"/>
                <a:cs typeface="Microsoft Uighur" pitchFamily="2" charset="-78"/>
              </a:rPr>
              <a:t>منهجية تصميم </a:t>
            </a:r>
            <a:r>
              <a:rPr lang="ar-AE" sz="3600" b="1" u="sng" dirty="0" smtClean="0">
                <a:solidFill>
                  <a:schemeClr val="accent6">
                    <a:lumMod val="75000"/>
                  </a:schemeClr>
                </a:solidFill>
                <a:latin typeface="Microsoft Uighur" pitchFamily="2" charset="-78"/>
                <a:ea typeface="Calibri" pitchFamily="34" charset="0"/>
                <a:cs typeface="Microsoft Uighur" pitchFamily="2" charset="-78"/>
              </a:rPr>
              <a:t>المشروع/ تابع:</a:t>
            </a:r>
            <a:endParaRPr lang="ar-AE" sz="3600" b="1" u="sng" dirty="0">
              <a:solidFill>
                <a:schemeClr val="accent6">
                  <a:lumMod val="75000"/>
                </a:schemeClr>
              </a:solidFill>
              <a:latin typeface="Microsoft Uighur" pitchFamily="2" charset="-78"/>
              <a:ea typeface="Calibri" pitchFamily="34" charset="0"/>
              <a:cs typeface="Microsoft Uighur" pitchFamily="2" charset="-78"/>
            </a:endParaRPr>
          </a:p>
          <a:p>
            <a:pPr lvl="0" eaLnBrk="0" fontAlgn="base" hangingPunct="0">
              <a:lnSpc>
                <a:spcPct val="200000"/>
              </a:lnSpc>
              <a:spcBef>
                <a:spcPct val="0"/>
              </a:spcBef>
              <a:spcAft>
                <a:spcPct val="0"/>
              </a:spcAft>
              <a:buFontTx/>
              <a:buChar char="•"/>
            </a:pPr>
            <a:r>
              <a:rPr lang="ar-AE" sz="2000" b="1" dirty="0">
                <a:solidFill>
                  <a:schemeClr val="tx2">
                    <a:lumMod val="75000"/>
                  </a:schemeClr>
                </a:solidFill>
                <a:latin typeface="Simplified Arabic" pitchFamily="18" charset="-78"/>
                <a:ea typeface="Calibri" pitchFamily="34" charset="0"/>
                <a:cs typeface="Simplified Arabic" pitchFamily="18" charset="-78"/>
              </a:rPr>
              <a:t>تصميم الانظمة التي تم حصرها في مجال التطبييق</a:t>
            </a:r>
            <a:endParaRPr lang="en-US" sz="2000" b="1" dirty="0">
              <a:solidFill>
                <a:schemeClr val="tx2">
                  <a:lumMod val="75000"/>
                </a:schemeClr>
              </a:solidFill>
              <a:latin typeface="Simplified Arabic" pitchFamily="18" charset="-78"/>
              <a:ea typeface="Calibri" pitchFamily="34" charset="0"/>
              <a:cs typeface="Simplified Arabic" pitchFamily="18" charset="-78"/>
            </a:endParaRPr>
          </a:p>
          <a:p>
            <a:pPr lvl="0" eaLnBrk="0" fontAlgn="base" hangingPunct="0">
              <a:lnSpc>
                <a:spcPct val="200000"/>
              </a:lnSpc>
              <a:spcBef>
                <a:spcPct val="0"/>
              </a:spcBef>
              <a:spcAft>
                <a:spcPct val="0"/>
              </a:spcAft>
              <a:buFontTx/>
              <a:buChar char="•"/>
            </a:pPr>
            <a:r>
              <a:rPr lang="ar-AE" sz="2000" b="1" dirty="0">
                <a:solidFill>
                  <a:schemeClr val="tx2">
                    <a:lumMod val="75000"/>
                  </a:schemeClr>
                </a:solidFill>
                <a:latin typeface="Simplified Arabic" pitchFamily="18" charset="-78"/>
                <a:ea typeface="Calibri" pitchFamily="34" charset="0"/>
                <a:cs typeface="Simplified Arabic" pitchFamily="18" charset="-78"/>
              </a:rPr>
              <a:t>تحليل الانظمة البيئية والقيام بكافة الحسابات اللازمة لاتمام العمل</a:t>
            </a:r>
            <a:endParaRPr lang="en-US" sz="2000" b="1" dirty="0">
              <a:solidFill>
                <a:schemeClr val="tx2">
                  <a:lumMod val="75000"/>
                </a:schemeClr>
              </a:solidFill>
              <a:latin typeface="Simplified Arabic" pitchFamily="18" charset="-78"/>
              <a:ea typeface="Calibri" pitchFamily="34" charset="0"/>
              <a:cs typeface="Simplified Arabic" pitchFamily="18" charset="-78"/>
            </a:endParaRPr>
          </a:p>
          <a:p>
            <a:pPr lvl="0" eaLnBrk="0" fontAlgn="base" hangingPunct="0">
              <a:lnSpc>
                <a:spcPct val="200000"/>
              </a:lnSpc>
              <a:spcBef>
                <a:spcPct val="0"/>
              </a:spcBef>
              <a:spcAft>
                <a:spcPct val="0"/>
              </a:spcAft>
              <a:buFontTx/>
              <a:buChar char="•"/>
            </a:pPr>
            <a:r>
              <a:rPr lang="ar-AE" sz="2000" b="1" dirty="0">
                <a:solidFill>
                  <a:schemeClr val="tx2">
                    <a:lumMod val="75000"/>
                  </a:schemeClr>
                </a:solidFill>
                <a:latin typeface="Simplified Arabic" pitchFamily="18" charset="-78"/>
                <a:ea typeface="Calibri" pitchFamily="34" charset="0"/>
                <a:cs typeface="Simplified Arabic" pitchFamily="18" charset="-78"/>
              </a:rPr>
              <a:t>عرض الأنظمة عند الانتهاء من كل مرحلة على المختصين لبيان الأخطاء ومعالجتها</a:t>
            </a:r>
            <a:endParaRPr lang="en-US" sz="2000" b="1" dirty="0">
              <a:solidFill>
                <a:schemeClr val="tx2">
                  <a:lumMod val="75000"/>
                </a:schemeClr>
              </a:solidFill>
              <a:latin typeface="Simplified Arabic" pitchFamily="18" charset="-78"/>
              <a:ea typeface="Calibri" pitchFamily="34" charset="0"/>
              <a:cs typeface="Simplified Arabic" pitchFamily="18" charset="-78"/>
            </a:endParaRPr>
          </a:p>
          <a:p>
            <a:pPr lvl="0" eaLnBrk="0" fontAlgn="base" hangingPunct="0">
              <a:lnSpc>
                <a:spcPct val="200000"/>
              </a:lnSpc>
              <a:spcBef>
                <a:spcPct val="0"/>
              </a:spcBef>
              <a:spcAft>
                <a:spcPct val="0"/>
              </a:spcAft>
              <a:buFontTx/>
              <a:buChar char="•"/>
            </a:pPr>
            <a:r>
              <a:rPr lang="ar-AE" sz="2000" b="1" dirty="0">
                <a:solidFill>
                  <a:schemeClr val="tx2">
                    <a:lumMod val="75000"/>
                  </a:schemeClr>
                </a:solidFill>
                <a:latin typeface="Simplified Arabic" pitchFamily="18" charset="-78"/>
                <a:ea typeface="Calibri" pitchFamily="34" charset="0"/>
                <a:cs typeface="Simplified Arabic" pitchFamily="18" charset="-78"/>
              </a:rPr>
              <a:t>تنسيق وضبط كافة التقارير والمخططات ومراجعتها واعتمادها بالصورة النهائية</a:t>
            </a:r>
            <a:endParaRPr lang="en-US" sz="2000" b="1" dirty="0">
              <a:solidFill>
                <a:schemeClr val="tx2">
                  <a:lumMod val="75000"/>
                </a:schemeClr>
              </a:solidFill>
              <a:latin typeface="Simplified Arabic" pitchFamily="18" charset="-78"/>
              <a:ea typeface="Calibri" pitchFamily="34" charset="0"/>
              <a:cs typeface="Simplified Arabic" pitchFamily="18" charset="-78"/>
            </a:endParaRPr>
          </a:p>
          <a:p>
            <a:pPr lvl="0" eaLnBrk="0" fontAlgn="base" hangingPunct="0">
              <a:lnSpc>
                <a:spcPct val="200000"/>
              </a:lnSpc>
              <a:spcBef>
                <a:spcPct val="0"/>
              </a:spcBef>
              <a:spcAft>
                <a:spcPct val="0"/>
              </a:spcAft>
              <a:buFontTx/>
              <a:buChar char="•"/>
            </a:pPr>
            <a:r>
              <a:rPr lang="ar-AE" sz="2000" b="1" dirty="0">
                <a:solidFill>
                  <a:schemeClr val="tx2">
                    <a:lumMod val="75000"/>
                  </a:schemeClr>
                </a:solidFill>
                <a:latin typeface="Simplified Arabic" pitchFamily="18" charset="-78"/>
                <a:ea typeface="Calibri" pitchFamily="34" charset="0"/>
                <a:cs typeface="Simplified Arabic" pitchFamily="18" charset="-78"/>
              </a:rPr>
              <a:t>تحرير وصياغة التقرير النهائي</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492</TotalTime>
  <Words>1531</Words>
  <Application>Microsoft Office PowerPoint</Application>
  <PresentationFormat>On-screen Show (4:3)</PresentationFormat>
  <Paragraphs>238</Paragraphs>
  <Slides>56</Slides>
  <Notes>0</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Musab</dc:creator>
  <cp:lastModifiedBy>Musab</cp:lastModifiedBy>
  <cp:revision>64</cp:revision>
  <dcterms:created xsi:type="dcterms:W3CDTF">2010-05-22T10:20:33Z</dcterms:created>
  <dcterms:modified xsi:type="dcterms:W3CDTF">2010-05-23T14:06:44Z</dcterms:modified>
</cp:coreProperties>
</file>