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9" r:id="rId40"/>
    <p:sldId id="297" r:id="rId41"/>
    <p:sldId id="298" r:id="rId42"/>
    <p:sldId id="294" r:id="rId43"/>
    <p:sldId id="295" r:id="rId44"/>
    <p:sldId id="296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21" r:id="rId65"/>
    <p:sldId id="320" r:id="rId66"/>
    <p:sldId id="322" r:id="rId67"/>
    <p:sldId id="323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99FF"/>
    <a:srgbClr val="D9E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esktop\Maktoo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latin typeface="Times New Roman" pitchFamily="18" charset="0"/>
                <a:cs typeface="Times New Roman" pitchFamily="18" charset="0"/>
              </a:rPr>
              <a:t>Accumulation Curve</a:t>
            </a:r>
            <a:endParaRPr lang="ar-SA" sz="1800" b="1" i="0" baseline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cat>
            <c:strRef>
              <c:f>ورقة3!$P$3:$P$20</c:f>
              <c:strCache>
                <c:ptCount val="18"/>
                <c:pt idx="0">
                  <c:v>07:30am</c:v>
                </c:pt>
                <c:pt idx="1">
                  <c:v>08:00am</c:v>
                </c:pt>
                <c:pt idx="2">
                  <c:v>08:30am</c:v>
                </c:pt>
                <c:pt idx="3">
                  <c:v>09:00am</c:v>
                </c:pt>
                <c:pt idx="4">
                  <c:v>09:30am</c:v>
                </c:pt>
                <c:pt idx="5">
                  <c:v>10:00am</c:v>
                </c:pt>
                <c:pt idx="6">
                  <c:v>10:30am</c:v>
                </c:pt>
                <c:pt idx="7">
                  <c:v>11:00am</c:v>
                </c:pt>
                <c:pt idx="8">
                  <c:v>11:30am</c:v>
                </c:pt>
                <c:pt idx="9">
                  <c:v>12:00pm</c:v>
                </c:pt>
                <c:pt idx="10">
                  <c:v>12:30pm</c:v>
                </c:pt>
                <c:pt idx="11">
                  <c:v>01:00pm</c:v>
                </c:pt>
                <c:pt idx="12">
                  <c:v>01:30pm</c:v>
                </c:pt>
                <c:pt idx="13">
                  <c:v>02:00pm</c:v>
                </c:pt>
                <c:pt idx="14">
                  <c:v>02:30pm</c:v>
                </c:pt>
                <c:pt idx="15">
                  <c:v>03:00pm</c:v>
                </c:pt>
                <c:pt idx="16">
                  <c:v>03:30pm</c:v>
                </c:pt>
                <c:pt idx="17">
                  <c:v>04:00pm</c:v>
                </c:pt>
              </c:strCache>
            </c:strRef>
          </c:cat>
          <c:val>
            <c:numRef>
              <c:f>ورقة3!$Q$3:$Q$20</c:f>
              <c:numCache>
                <c:formatCode>General</c:formatCode>
                <c:ptCount val="18"/>
                <c:pt idx="0">
                  <c:v>12</c:v>
                </c:pt>
                <c:pt idx="1">
                  <c:v>14</c:v>
                </c:pt>
                <c:pt idx="2">
                  <c:v>20</c:v>
                </c:pt>
                <c:pt idx="3">
                  <c:v>49</c:v>
                </c:pt>
                <c:pt idx="4">
                  <c:v>49</c:v>
                </c:pt>
                <c:pt idx="5">
                  <c:v>53</c:v>
                </c:pt>
                <c:pt idx="6">
                  <c:v>55</c:v>
                </c:pt>
                <c:pt idx="7">
                  <c:v>56</c:v>
                </c:pt>
                <c:pt idx="8">
                  <c:v>54</c:v>
                </c:pt>
                <c:pt idx="9">
                  <c:v>44</c:v>
                </c:pt>
                <c:pt idx="10">
                  <c:v>42</c:v>
                </c:pt>
                <c:pt idx="11">
                  <c:v>42</c:v>
                </c:pt>
                <c:pt idx="12">
                  <c:v>36</c:v>
                </c:pt>
                <c:pt idx="13">
                  <c:v>27</c:v>
                </c:pt>
                <c:pt idx="14">
                  <c:v>23</c:v>
                </c:pt>
                <c:pt idx="15">
                  <c:v>19</c:v>
                </c:pt>
                <c:pt idx="16">
                  <c:v>13</c:v>
                </c:pt>
                <c:pt idx="17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marker val="1"/>
        <c:smooth val="0"/>
        <c:axId val="121587584"/>
        <c:axId val="121606144"/>
      </c:lineChart>
      <c:catAx>
        <c:axId val="121587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u="none" strike="noStrike" baseline="0">
                    <a:latin typeface="Times New Roman" pitchFamily="18" charset="0"/>
                    <a:cs typeface="Times New Roman" pitchFamily="18" charset="0"/>
                  </a:rPr>
                  <a:t>Time</a:t>
                </a:r>
                <a:endParaRPr lang="ar-SA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majorTickMark val="none"/>
        <c:minorTickMark val="none"/>
        <c:tickLblPos val="nextTo"/>
        <c:crossAx val="121606144"/>
        <c:crosses val="autoZero"/>
        <c:auto val="1"/>
        <c:lblAlgn val="ctr"/>
        <c:lblOffset val="100"/>
        <c:noMultiLvlLbl val="0"/>
      </c:catAx>
      <c:valAx>
        <c:axId val="1216061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latin typeface="Times New Roman" pitchFamily="18" charset="0"/>
                    <a:cs typeface="Times New Roman" pitchFamily="18" charset="0"/>
                  </a:rPr>
                  <a:t>Vehicle</a:t>
                </a:r>
                <a:endParaRPr lang="ar-SA" sz="1200" b="1" i="0" baseline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1587584"/>
        <c:crosses val="autoZero"/>
        <c:crossBetween val="between"/>
      </c:valAx>
    </c:plotArea>
    <c:plotVisOnly val="1"/>
    <c:dispBlanksAs val="gap"/>
    <c:showDLblsOverMax val="0"/>
  </c:chart>
  <c:spPr>
    <a:ln cmpd="dbl"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rgbClr val="FFFFFF"/>
            </a:gs>
            <a:gs pos="100000">
              <a:schemeClr val="bg1">
                <a:lumMod val="0"/>
                <a:lumOff val="100000"/>
                <a:alpha val="0"/>
              </a:schemeClr>
            </a:gs>
            <a:gs pos="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394FA0F-68A5-4E4E-9B65-E1EA8B5C158C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8EE8AC7-485F-4C82-BB3E-8721D2700C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75656" y="1700808"/>
            <a:ext cx="6192688" cy="96032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Solving Traffic Problems at the Vicinity of An-Najah National University New Campus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5085184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Supervision: Prof. Sameer Abu - Eisheh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10592" y="2924944"/>
            <a:ext cx="4752528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By: 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Anan Shaher Joma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Mohammad Anan Jermi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Yacob Youssef Abu Hantash</a:t>
            </a:r>
          </a:p>
        </p:txBody>
      </p:sp>
    </p:spTree>
    <p:extLst>
      <p:ext uri="{BB962C8B-B14F-4D97-AF65-F5344CB8AC3E}">
        <p14:creationId xmlns:p14="http://schemas.microsoft.com/office/powerpoint/2010/main" val="40151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Entrances of New Campus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062875"/>
              </p:ext>
            </p:extLst>
          </p:nvPr>
        </p:nvGraphicFramePr>
        <p:xfrm>
          <a:off x="1288264" y="2564904"/>
          <a:ext cx="6500136" cy="282600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24000"/>
                <a:gridCol w="1807784"/>
                <a:gridCol w="1536128"/>
                <a:gridCol w="1632224"/>
              </a:tblGrid>
              <a:tr h="652531">
                <a:tc rowSpan="2">
                  <a:txBody>
                    <a:bodyPr/>
                    <a:lstStyle/>
                    <a:p>
                      <a:pPr marL="461645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/>
                          <a:ea typeface="Times New Roman"/>
                        </a:rPr>
                        <a:t>Location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61645" marR="290830" algn="l" defTabSz="914400" rtl="0" eaLnBrk="1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Time</a:t>
                      </a: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61645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Counting of cars Leaving and Entering the New Campus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35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Entering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Leaving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2755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East Gate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8765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7:15am-8:15am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136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30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275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East Gate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2:00pm-3:00pm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36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95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07035" algn="l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North Gate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8765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7:15am-8:15am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56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8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07035" algn="l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North Gate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2:00pm-3:00pm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9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marR="290830" algn="ctr" defTabSz="914400" rtl="0" eaLnBrk="1" latinLnBrk="0" hangingPunct="1">
                        <a:lnSpc>
                          <a:spcPts val="124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/>
                      </a:r>
                      <a:b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</a:b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31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331640" y="2101498"/>
            <a:ext cx="6461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Counting of Cars Leaving and Entering the New Campus (veh.)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35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Pedestrian Counting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030325"/>
              </p:ext>
            </p:extLst>
          </p:nvPr>
        </p:nvGraphicFramePr>
        <p:xfrm>
          <a:off x="971600" y="1741458"/>
          <a:ext cx="7200800" cy="183842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04256"/>
                <a:gridCol w="1728192"/>
                <a:gridCol w="1728192"/>
                <a:gridCol w="1440160"/>
              </a:tblGrid>
              <a:tr h="367685">
                <a:tc>
                  <a:txBody>
                    <a:bodyPr/>
                    <a:lstStyle/>
                    <a:p>
                      <a:pPr marL="240030" marR="24193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Location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9095" indent="-82550" algn="l">
                        <a:lnSpc>
                          <a:spcPct val="102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2:00pm to 3:00pm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315" indent="-82550" algn="l">
                        <a:lnSpc>
                          <a:spcPct val="102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3:00pm to 4:00pm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88315" marR="49085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Total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67685">
                <a:tc>
                  <a:txBody>
                    <a:bodyPr/>
                    <a:lstStyle/>
                    <a:p>
                      <a:pPr marL="240030" marR="245110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On Sidewalk (To West)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96570" marR="49657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5290" marR="4152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88315" marR="48450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597</a:t>
                      </a:r>
                    </a:p>
                  </a:txBody>
                  <a:tcPr marL="0" marR="0" marT="0" marB="0"/>
                </a:tc>
              </a:tr>
              <a:tr h="367685">
                <a:tc>
                  <a:txBody>
                    <a:bodyPr/>
                    <a:lstStyle/>
                    <a:p>
                      <a:pPr marL="240030" marR="24511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On Street (To West)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1015" marR="49657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206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735" marR="41529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7685">
                <a:tc>
                  <a:txBody>
                    <a:bodyPr/>
                    <a:lstStyle/>
                    <a:p>
                      <a:pPr marL="235585" marR="24511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On Sidewalk (To East)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96570" marR="49657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52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5290" marR="41529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488315" marR="484505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665</a:t>
                      </a:r>
                    </a:p>
                  </a:txBody>
                  <a:tcPr marL="0" marR="0" marT="0" marB="0"/>
                </a:tc>
              </a:tr>
              <a:tr h="367685">
                <a:tc>
                  <a:txBody>
                    <a:bodyPr/>
                    <a:lstStyle/>
                    <a:p>
                      <a:pPr marL="235585" marR="24511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On Street (To East)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1015" marR="49657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291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735" marR="41529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349</a:t>
                      </a: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538473"/>
              </p:ext>
            </p:extLst>
          </p:nvPr>
        </p:nvGraphicFramePr>
        <p:xfrm>
          <a:off x="899592" y="4549770"/>
          <a:ext cx="7344816" cy="154260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44216"/>
                <a:gridCol w="1224136"/>
                <a:gridCol w="1368152"/>
                <a:gridCol w="1152128"/>
                <a:gridCol w="1656184"/>
              </a:tblGrid>
              <a:tr h="370840">
                <a:tc>
                  <a:txBody>
                    <a:bodyPr/>
                    <a:lstStyle/>
                    <a:p>
                      <a:pPr marL="104140" marR="10604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Period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9075" indent="-50800" algn="l">
                        <a:lnSpc>
                          <a:spcPct val="103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Direction of movement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0" marR="83820" indent="-1905" algn="ctr">
                        <a:lnSpc>
                          <a:spcPct val="103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Total Pedestrian</a:t>
                      </a:r>
                      <a:r>
                        <a:rPr lang="en-US" sz="1400" b="1" spc="-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per hour (flow rate)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6545" indent="-137160" algn="l">
                        <a:lnSpc>
                          <a:spcPct val="103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Max 15 min interval volume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7630" marR="9080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Peak 15 min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107315" marR="106045" algn="ctr">
                        <a:lnSpc>
                          <a:spcPts val="1115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US" sz="1400" b="1" dirty="0" smtClean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US" sz="1400" b="1" dirty="0" smtClean="0">
                          <a:effectLst/>
                          <a:latin typeface="Times New Roman"/>
                          <a:ea typeface="Times New Roman"/>
                        </a:rPr>
                        <a:t>Sun</a:t>
                      </a: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. 7:15am-8:15am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indent="-142240" algn="l">
                        <a:lnSpc>
                          <a:spcPct val="10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Entering the campus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39179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2274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93065" algn="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1220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marR="9080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7:30am – 7:45am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109220" marR="1060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Sun. 2:00pm-3:00pm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indent="-128270" algn="l">
                        <a:lnSpc>
                          <a:spcPct val="102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Leaving the campus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391795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1778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8625" algn="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849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090" marR="90805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2:45pm-3:00pm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387841" y="4180438"/>
            <a:ext cx="4302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Crosswalk Pedestrian in Peak Hour (ped.)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43250" y="1372126"/>
            <a:ext cx="4174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Sidewalk Pedestrian in Peak Hour (ped.)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4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70625" cy="4913967"/>
          </a:xfrm>
          <a:prstGeom prst="rect">
            <a:avLst/>
          </a:prstGeom>
          <a:noFill/>
          <a:ln w="38100" cmpd="thinThick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2411760" y="1043444"/>
            <a:ext cx="4563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Sidewalks and Crosswalk front New Campus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Transportation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96238"/>
              </p:ext>
            </p:extLst>
          </p:nvPr>
        </p:nvGraphicFramePr>
        <p:xfrm>
          <a:off x="827584" y="2276872"/>
          <a:ext cx="7344816" cy="290004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56128"/>
                <a:gridCol w="1016000"/>
                <a:gridCol w="1016000"/>
                <a:gridCol w="1016000"/>
                <a:gridCol w="1016000"/>
                <a:gridCol w="1624688"/>
              </a:tblGrid>
              <a:tr h="370840">
                <a:tc>
                  <a:txBody>
                    <a:bodyPr/>
                    <a:lstStyle/>
                    <a:p>
                      <a:pPr marL="44450" marR="5397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Time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1440" marR="10096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Type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4630" indent="73025" algn="l">
                        <a:lnSpc>
                          <a:spcPct val="102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No. of Vehicles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indent="-59690" algn="l">
                        <a:lnSpc>
                          <a:spcPct val="102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Total No. of Passenger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indent="86360" algn="l">
                        <a:lnSpc>
                          <a:spcPct val="102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Capacity (Passenger)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698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Coming From/To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355" marR="5397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</a:rPr>
                        <a:t>7:15am-8:15am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97155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Bus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6400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18770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290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450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Come from Nablus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990" marR="5397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2:00pm-3:00pm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97155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Bus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6400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1877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778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Go to Nablus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355" marR="5397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7:15am-8:15am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95885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Office Taxi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020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331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22580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1165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1324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Come from Nablus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990" marR="5397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2:00pm-3:00pm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97155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Office Taxi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0205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111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1877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391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algn="l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444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778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Go to Nablus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355" marR="5397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7:15am-8:15am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100965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Shared Taxi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020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268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22580" algn="ctr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1072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algn="l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1072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84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Come from Nablus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6990" marR="5397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</a:rPr>
                        <a:t>2:00pm-3:00pm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 marR="100965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Shared Taxi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0205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261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8770" marR="322580" algn="ctr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Times New Roman"/>
                        </a:rPr>
                        <a:t>1044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655" algn="l">
                        <a:lnSpc>
                          <a:spcPct val="115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1044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785" marR="5778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Go to Nablus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85448" y="1916832"/>
            <a:ext cx="4878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Data Collection for Public Transportation (veh.)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8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Parking Study 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مخطط 1"/>
          <p:cNvGraphicFramePr/>
          <p:nvPr>
            <p:extLst>
              <p:ext uri="{D42A27DB-BD31-4B8C-83A1-F6EECF244321}">
                <p14:modId xmlns:p14="http://schemas.microsoft.com/office/powerpoint/2010/main" val="2681576157"/>
              </p:ext>
            </p:extLst>
          </p:nvPr>
        </p:nvGraphicFramePr>
        <p:xfrm>
          <a:off x="1547664" y="1916832"/>
          <a:ext cx="62452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2034552" y="1547500"/>
            <a:ext cx="500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Accumulation Curve for Al-Maktoum Parking</a:t>
            </a:r>
            <a:endParaRPr lang="en-US" dirty="0"/>
          </a:p>
        </p:txBody>
      </p:sp>
      <p:sp>
        <p:nvSpPr>
          <p:cNvPr id="3" name="Flowchart: Process 2"/>
          <p:cNvSpPr/>
          <p:nvPr/>
        </p:nvSpPr>
        <p:spPr>
          <a:xfrm>
            <a:off x="971600" y="1916832"/>
            <a:ext cx="7128792" cy="432048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18002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2264704"/>
            <a:ext cx="0" cy="37444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27584" y="226470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27584" y="357301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51820" y="486916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51820" y="598623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Flowchart: Alternate Process 15"/>
          <p:cNvSpPr/>
          <p:nvPr/>
        </p:nvSpPr>
        <p:spPr>
          <a:xfrm>
            <a:off x="2411760" y="1976672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Peak Hour 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9" name="Flowchart: Alternate Process 18"/>
          <p:cNvSpPr/>
          <p:nvPr/>
        </p:nvSpPr>
        <p:spPr>
          <a:xfrm>
            <a:off x="4549136" y="1975544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Peak Volume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0" name="Flowchart: Alternate Process 19"/>
          <p:cNvSpPr/>
          <p:nvPr/>
        </p:nvSpPr>
        <p:spPr>
          <a:xfrm>
            <a:off x="6705912" y="1975544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Peak Hour Factor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2411760" y="3284984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Supply</a:t>
            </a:r>
            <a:endParaRPr lang="en-US" dirty="0"/>
          </a:p>
        </p:txBody>
      </p:sp>
      <p:sp>
        <p:nvSpPr>
          <p:cNvPr id="22" name="Flowchart: Alternate Process 21"/>
          <p:cNvSpPr/>
          <p:nvPr/>
        </p:nvSpPr>
        <p:spPr>
          <a:xfrm>
            <a:off x="4549136" y="3284984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Demand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3" name="Flowchart: Alternate Process 22"/>
          <p:cNvSpPr/>
          <p:nvPr/>
        </p:nvSpPr>
        <p:spPr>
          <a:xfrm>
            <a:off x="2411760" y="4581128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LOS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4" name="Flowchart: Alternate Process 23"/>
          <p:cNvSpPr/>
          <p:nvPr/>
        </p:nvSpPr>
        <p:spPr>
          <a:xfrm>
            <a:off x="4549136" y="4581128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Delay 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5" name="Flowchart: Alternate Process 24"/>
          <p:cNvSpPr/>
          <p:nvPr/>
        </p:nvSpPr>
        <p:spPr>
          <a:xfrm>
            <a:off x="2411760" y="5698200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Frequency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6" name="Flowchart: Alternate Process 25"/>
          <p:cNvSpPr/>
          <p:nvPr/>
        </p:nvSpPr>
        <p:spPr>
          <a:xfrm>
            <a:off x="4549136" y="5698200"/>
            <a:ext cx="1656184" cy="5760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Efficiency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Intersections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250254"/>
              </p:ext>
            </p:extLst>
          </p:nvPr>
        </p:nvGraphicFramePr>
        <p:xfrm>
          <a:off x="1714355" y="1639112"/>
          <a:ext cx="5901690" cy="5695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1967230"/>
                <a:gridCol w="1967230"/>
                <a:gridCol w="1967230"/>
              </a:tblGrid>
              <a:tr h="288290">
                <a:tc>
                  <a:txBody>
                    <a:bodyPr/>
                    <a:lstStyle/>
                    <a:p>
                      <a:pPr marL="167005" marR="16764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 marR="45402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PHV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9385" marR="16637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PHF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81305">
                <a:tc>
                  <a:txBody>
                    <a:bodyPr/>
                    <a:lstStyle/>
                    <a:p>
                      <a:pPr marL="165735" marR="171450" algn="ctr">
                        <a:lnSpc>
                          <a:spcPct val="115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7:15am - 8:15am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 marR="45339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1768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 marR="162560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88173"/>
              </p:ext>
            </p:extLst>
          </p:nvPr>
        </p:nvGraphicFramePr>
        <p:xfrm>
          <a:off x="1650572" y="2780928"/>
          <a:ext cx="6029256" cy="39154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1495991"/>
                <a:gridCol w="1504950"/>
                <a:gridCol w="759460"/>
                <a:gridCol w="754380"/>
                <a:gridCol w="755015"/>
                <a:gridCol w="759460"/>
              </a:tblGrid>
              <a:tr h="110364">
                <a:tc gridSpan="6">
                  <a:txBody>
                    <a:bodyPr/>
                    <a:lstStyle/>
                    <a:p>
                      <a:pPr marL="2020570" marR="202755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Delay, Queue and level of service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pPr marL="452755" marR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065" marR="6438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EB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87655" marR="2857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WB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7655" marR="2889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990">
                <a:tc>
                  <a:txBody>
                    <a:bodyPr/>
                    <a:lstStyle/>
                    <a:p>
                      <a:pPr marR="18161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Lane configuration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954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 + U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3990">
                <a:tc>
                  <a:txBody>
                    <a:bodyPr/>
                    <a:lstStyle/>
                    <a:p>
                      <a:pPr marL="527050" marR="53276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V(vph)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635" marR="25590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499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19875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3990">
                <a:tc>
                  <a:txBody>
                    <a:bodyPr/>
                    <a:lstStyle/>
                    <a:p>
                      <a:pPr marL="527050" marR="53276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C(vph)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811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19875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68910">
                <a:tc>
                  <a:txBody>
                    <a:bodyPr/>
                    <a:lstStyle/>
                    <a:p>
                      <a:pPr marR="15303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Lane v/c  ratio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8275" marR="16954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0.639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20193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0.736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0.246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36550">
                <a:tc>
                  <a:txBody>
                    <a:bodyPr/>
                    <a:lstStyle/>
                    <a:p>
                      <a:pPr marL="567055" marR="216535" indent="-33909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95% queue length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4.7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 marR="20193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35915">
                <a:tc>
                  <a:txBody>
                    <a:bodyPr/>
                    <a:lstStyle/>
                    <a:p>
                      <a:pPr marL="617220" indent="-462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Control delay (sec)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16.941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172.2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15.1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1450">
                <a:tc>
                  <a:txBody>
                    <a:bodyPr/>
                    <a:lstStyle/>
                    <a:p>
                      <a:pPr marL="527050" marR="5219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LOS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1450">
                <a:tc>
                  <a:txBody>
                    <a:bodyPr/>
                    <a:lstStyle/>
                    <a:p>
                      <a:pPr marR="139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 delay(sec)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7.4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55.2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297180" marR="2165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 LOS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6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990">
                <a:tc>
                  <a:txBody>
                    <a:bodyPr/>
                    <a:lstStyle/>
                    <a:p>
                      <a:pPr marL="2374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Intersection LOS</a:t>
                      </a:r>
                      <a:endParaRPr lang="en-US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627784" y="1300558"/>
            <a:ext cx="40748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PH, PHV &amp; PHF for Al-Amryia Intersection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2297984" y="2398368"/>
            <a:ext cx="5494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LOS for Al-Amryia Intersection from Vehicles Only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15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Pedestrian Sidewalk Analysis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36235"/>
              </p:ext>
            </p:extLst>
          </p:nvPr>
        </p:nvGraphicFramePr>
        <p:xfrm>
          <a:off x="2411760" y="2060848"/>
          <a:ext cx="4392488" cy="345638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2238350"/>
                <a:gridCol w="2154138"/>
              </a:tblGrid>
              <a:tr h="621557">
                <a:tc>
                  <a:txBody>
                    <a:bodyPr/>
                    <a:lstStyle/>
                    <a:p>
                      <a:pPr marR="254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Direction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892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the </a:t>
                      </a:r>
                      <a:endParaRPr lang="en-US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3845" marR="28892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University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38075">
                <a:tc>
                  <a:txBody>
                    <a:bodyPr/>
                    <a:lstStyle/>
                    <a:p>
                      <a:pPr marR="317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min peak (v)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448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23195">
                <a:tc>
                  <a:txBody>
                    <a:bodyPr/>
                    <a:lstStyle/>
                    <a:p>
                      <a:pPr marR="25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width (m)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448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24022">
                <a:tc>
                  <a:txBody>
                    <a:bodyPr/>
                    <a:lstStyle/>
                    <a:p>
                      <a:pPr marR="6985"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Tree (m)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4480" algn="ctr">
                        <a:lnSpc>
                          <a:spcPts val="126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02140">
                <a:tc>
                  <a:txBody>
                    <a:bodyPr/>
                    <a:lstStyle/>
                    <a:p>
                      <a:pPr marR="254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Wall face(m)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448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02140">
                <a:tc>
                  <a:txBody>
                    <a:bodyPr/>
                    <a:lstStyle/>
                    <a:p>
                      <a:pPr marR="31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Effective width (m)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44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02140">
                <a:tc>
                  <a:txBody>
                    <a:bodyPr/>
                    <a:lstStyle/>
                    <a:p>
                      <a:pPr marR="762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(P /min / m)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845" marR="28892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32.3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621557">
                <a:tc>
                  <a:txBody>
                    <a:bodyPr/>
                    <a:lstStyle/>
                    <a:p>
                      <a:pPr marR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LOS (average condition)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621557">
                <a:tc>
                  <a:txBody>
                    <a:bodyPr/>
                    <a:lstStyle/>
                    <a:p>
                      <a:pPr marR="381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LOS (platoon condition)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91150" y="1728264"/>
            <a:ext cx="2666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LOS for Pedestrian Sidewalk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09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Transportation Analysis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698484"/>
              </p:ext>
            </p:extLst>
          </p:nvPr>
        </p:nvGraphicFramePr>
        <p:xfrm>
          <a:off x="1810907" y="2276872"/>
          <a:ext cx="5627370" cy="10934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1409065"/>
                <a:gridCol w="1496044"/>
                <a:gridCol w="1317641"/>
                <a:gridCol w="1404620"/>
              </a:tblGrid>
              <a:tr h="648072">
                <a:tc>
                  <a:txBody>
                    <a:bodyPr/>
                    <a:lstStyle/>
                    <a:p>
                      <a:pPr marL="86995" marR="895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Direction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-39814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Headway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(min)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280" marR="895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Frequency (taxi /hr)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 marR="28575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Efficiency (ὰ)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45376">
                <a:tc>
                  <a:txBody>
                    <a:bodyPr/>
                    <a:lstStyle/>
                    <a:p>
                      <a:pPr marL="84455" marR="8953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Nablus center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3245" marR="56197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0.22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280" marR="8699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 marR="27749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459240" y="1913424"/>
            <a:ext cx="2330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Analysis of Shared Taxis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657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Parking Analysis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556655"/>
              </p:ext>
            </p:extLst>
          </p:nvPr>
        </p:nvGraphicFramePr>
        <p:xfrm>
          <a:off x="1043608" y="1628800"/>
          <a:ext cx="7416824" cy="31536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1944216"/>
                <a:gridCol w="1440160"/>
                <a:gridCol w="1152128"/>
                <a:gridCol w="1296144"/>
                <a:gridCol w="1584176"/>
              </a:tblGrid>
              <a:tr h="342900">
                <a:tc>
                  <a:txBody>
                    <a:bodyPr/>
                    <a:lstStyle/>
                    <a:p>
                      <a:pPr marL="301625" marR="143510" algn="l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2880" marR="137160" indent="63500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Turnover (veh / space)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 indent="50165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Demand (space.hr)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 indent="91440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Supply (space.hr)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-78105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Demand / Supply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98475">
                <a:tc>
                  <a:txBody>
                    <a:bodyPr/>
                    <a:lstStyle/>
                    <a:p>
                      <a:pPr marL="301625" marR="143510" indent="-1397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Al-Jneid Parking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8780"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1.33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31165" algn="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0" marR="420370"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6875" algn="ctr">
                        <a:lnSpc>
                          <a:spcPts val="121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96570">
                <a:tc>
                  <a:txBody>
                    <a:bodyPr/>
                    <a:lstStyle/>
                    <a:p>
                      <a:pPr marL="301625" marR="143510" indent="-14224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Al-Maktoom Parking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878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31165" algn="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0" marR="4203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687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34060">
                <a:tc>
                  <a:txBody>
                    <a:bodyPr/>
                    <a:lstStyle/>
                    <a:p>
                      <a:pPr marL="288290" marR="285750" indent="1778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spc="-15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Nablus- Qalqilya </a:t>
                      </a:r>
                      <a:r>
                        <a:rPr lang="en-US" sz="1400" spc="-2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Parking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8780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1.57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3116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0" marR="420370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6875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0.78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95935">
                <a:tc>
                  <a:txBody>
                    <a:bodyPr/>
                    <a:lstStyle/>
                    <a:p>
                      <a:pPr marL="301625" marR="154305" indent="-13779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Alaa-Aldean Parking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6875" marR="40005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60375" algn="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0" marR="4203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687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585705">
                <a:tc>
                  <a:txBody>
                    <a:bodyPr/>
                    <a:lstStyle/>
                    <a:p>
                      <a:pPr marL="306070" marR="246380" indent="-5524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Weighted average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8780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1.24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3116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9100" marR="420370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8145" marR="396875" algn="ct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0.63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7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18002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Notched Right Arrow 27"/>
          <p:cNvSpPr/>
          <p:nvPr/>
        </p:nvSpPr>
        <p:spPr>
          <a:xfrm>
            <a:off x="366444" y="1932801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043608" y="184075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Notched Right Arrow 29"/>
          <p:cNvSpPr/>
          <p:nvPr/>
        </p:nvSpPr>
        <p:spPr>
          <a:xfrm>
            <a:off x="357356" y="2544869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043608" y="245282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Methodology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Notched Right Arrow 32"/>
          <p:cNvSpPr/>
          <p:nvPr/>
        </p:nvSpPr>
        <p:spPr>
          <a:xfrm>
            <a:off x="357356" y="3156937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043608" y="3064894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Collection and Analysis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Notched Right Arrow 34"/>
          <p:cNvSpPr/>
          <p:nvPr/>
        </p:nvSpPr>
        <p:spPr>
          <a:xfrm>
            <a:off x="336780" y="3791296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043608" y="3695186"/>
            <a:ext cx="3172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Evaluation of Alternatives  </a:t>
            </a:r>
          </a:p>
        </p:txBody>
      </p:sp>
      <p:sp>
        <p:nvSpPr>
          <p:cNvPr id="37" name="Notched Right Arrow 36"/>
          <p:cNvSpPr/>
          <p:nvPr/>
        </p:nvSpPr>
        <p:spPr>
          <a:xfrm>
            <a:off x="342660" y="4473162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035648" y="4373118"/>
            <a:ext cx="3172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Evaluation of Alternatives  </a:t>
            </a:r>
          </a:p>
        </p:txBody>
      </p:sp>
      <p:sp>
        <p:nvSpPr>
          <p:cNvPr id="39" name="Notched Right Arrow 38"/>
          <p:cNvSpPr/>
          <p:nvPr/>
        </p:nvSpPr>
        <p:spPr>
          <a:xfrm>
            <a:off x="347124" y="5112654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40" name="Notched Right Arrow 39"/>
          <p:cNvSpPr/>
          <p:nvPr/>
        </p:nvSpPr>
        <p:spPr>
          <a:xfrm>
            <a:off x="336780" y="5692606"/>
            <a:ext cx="504056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043608" y="5020611"/>
            <a:ext cx="30604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Design and Cost Estimate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035648" y="5600563"/>
            <a:ext cx="40719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Conclusions and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4974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Growth Rate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403648" y="4509120"/>
            <a:ext cx="63892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1403648" y="2780928"/>
            <a:ext cx="504056" cy="1728192"/>
          </a:xfrm>
          <a:prstGeom prst="flowChart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7277308" y="1916832"/>
            <a:ext cx="504056" cy="2592288"/>
          </a:xfrm>
          <a:prstGeom prst="flowChart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259632" y="342435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2014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7049402" y="2802578"/>
            <a:ext cx="98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2015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40747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 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078232" y="4261738"/>
            <a:ext cx="5760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88024" y="40747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Count (veh)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28275" y="23751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6444 veh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092240" y="152543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6689 veh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68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>
              <a:gd name="adj1" fmla="val 52400"/>
            </a:avLst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4464496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EVALUATION OF ALTERNATIVES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47600" y="1667108"/>
            <a:ext cx="48965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047600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944144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Flowchart: Alternate Process 9"/>
          <p:cNvSpPr/>
          <p:nvPr/>
        </p:nvSpPr>
        <p:spPr>
          <a:xfrm>
            <a:off x="1130960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Short Term Solution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6027504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Long Term Solution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975592" y="368333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012032" y="368333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Flowchart: Alternate Process 14"/>
          <p:cNvSpPr/>
          <p:nvPr/>
        </p:nvSpPr>
        <p:spPr>
          <a:xfrm>
            <a:off x="1066960" y="4547428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Three Alternatives 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6" name="Flowchart: Alternate Process 15"/>
          <p:cNvSpPr/>
          <p:nvPr/>
        </p:nvSpPr>
        <p:spPr>
          <a:xfrm>
            <a:off x="6075928" y="4556548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Three Alternatives 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>
            <a:off x="7012032" y="5492652"/>
            <a:ext cx="0" cy="456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572000" y="5949280"/>
            <a:ext cx="35283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Flowchart: Alternate Process 21"/>
          <p:cNvSpPr/>
          <p:nvPr/>
        </p:nvSpPr>
        <p:spPr>
          <a:xfrm>
            <a:off x="3923928" y="6165304"/>
            <a:ext cx="1296144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Tunnel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5" name="Flowchart: Alternate Process 24"/>
          <p:cNvSpPr/>
          <p:nvPr/>
        </p:nvSpPr>
        <p:spPr>
          <a:xfrm>
            <a:off x="5683440" y="6165304"/>
            <a:ext cx="132859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Multi </a:t>
            </a:r>
            <a:r>
              <a:rPr lang="en-US" dirty="0" smtClean="0"/>
              <a:t>Storey </a:t>
            </a:r>
            <a:endParaRPr lang="en-US" dirty="0"/>
          </a:p>
        </p:txBody>
      </p:sp>
      <p:sp>
        <p:nvSpPr>
          <p:cNvPr id="26" name="Flowchart: Alternate Process 25"/>
          <p:cNvSpPr/>
          <p:nvPr/>
        </p:nvSpPr>
        <p:spPr>
          <a:xfrm>
            <a:off x="7452320" y="6165304"/>
            <a:ext cx="1296144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New Street</a:t>
            </a:r>
          </a:p>
        </p:txBody>
      </p:sp>
      <p:cxnSp>
        <p:nvCxnSpPr>
          <p:cNvPr id="28" name="Straight Arrow Connector 27"/>
          <p:cNvCxnSpPr>
            <a:endCxn id="22" idx="0"/>
          </p:cNvCxnSpPr>
          <p:nvPr/>
        </p:nvCxnSpPr>
        <p:spPr>
          <a:xfrm>
            <a:off x="4572000" y="59492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365040" y="59492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100392" y="59492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5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First Alternative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92888" cy="524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4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Strengths And Weaknesses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Analyses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456240" y="1628800"/>
            <a:ext cx="63367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56240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92944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539552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Strengths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56840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Weaknesses</a:t>
            </a:r>
            <a:endParaRPr lang="en-US" b="1" dirty="0">
              <a:solidFill>
                <a:schemeClr val="dk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376352" y="33924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792944" y="33741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332236" y="4221088"/>
            <a:ext cx="387972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Enhance the LOS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Less potential of accident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Better traffic circulation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delay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716016" y="4221088"/>
            <a:ext cx="412104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Unexpected behavior of private car drivers toward probable use of the faster public transportation lane.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Congestion at terminal A because it should handle the download and the upload of the students. </a:t>
            </a:r>
          </a:p>
        </p:txBody>
      </p:sp>
    </p:spTree>
    <p:extLst>
      <p:ext uri="{BB962C8B-B14F-4D97-AF65-F5344CB8AC3E}">
        <p14:creationId xmlns:p14="http://schemas.microsoft.com/office/powerpoint/2010/main" val="12651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Al-Amryia intersection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LOS(Before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061507"/>
              </p:ext>
            </p:extLst>
          </p:nvPr>
        </p:nvGraphicFramePr>
        <p:xfrm>
          <a:off x="1548130" y="2463800"/>
          <a:ext cx="6480254" cy="36152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1799734"/>
                <a:gridCol w="1219691"/>
                <a:gridCol w="940549"/>
                <a:gridCol w="792088"/>
                <a:gridCol w="792088"/>
                <a:gridCol w="936104"/>
              </a:tblGrid>
              <a:tr h="185420">
                <a:tc gridSpan="6">
                  <a:txBody>
                    <a:bodyPr/>
                    <a:lstStyle/>
                    <a:p>
                      <a:pPr marL="2020570" marR="202755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Delay, Queue and level of service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pPr marL="452755" marR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065" marR="6438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EB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87655" marR="2857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WB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7655" marR="2889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990">
                <a:tc>
                  <a:txBody>
                    <a:bodyPr/>
                    <a:lstStyle/>
                    <a:p>
                      <a:pPr marR="18161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Lane configuration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954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 + U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3990">
                <a:tc>
                  <a:txBody>
                    <a:bodyPr/>
                    <a:lstStyle/>
                    <a:p>
                      <a:pPr marL="527050" marR="53276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V(vph)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635" marR="25590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19875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3990">
                <a:tc>
                  <a:txBody>
                    <a:bodyPr/>
                    <a:lstStyle/>
                    <a:p>
                      <a:pPr marL="527050" marR="53276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C(vph)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811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19875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68910">
                <a:tc>
                  <a:txBody>
                    <a:bodyPr/>
                    <a:lstStyle/>
                    <a:p>
                      <a:pPr marR="15303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Lane v/c  ratio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8275" marR="16954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0.639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20193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0.736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0.246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36550">
                <a:tc>
                  <a:txBody>
                    <a:bodyPr/>
                    <a:lstStyle/>
                    <a:p>
                      <a:pPr marL="567055" marR="216535" indent="-33909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95% queue length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4.7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 marR="20193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35915">
                <a:tc>
                  <a:txBody>
                    <a:bodyPr/>
                    <a:lstStyle/>
                    <a:p>
                      <a:pPr marL="617220" indent="-462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HCM Control delay (sec)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16.941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0"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172.2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15.1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1450">
                <a:tc>
                  <a:txBody>
                    <a:bodyPr/>
                    <a:lstStyle/>
                    <a:p>
                      <a:pPr marL="527050" marR="5219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LOS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1450">
                <a:tc>
                  <a:txBody>
                    <a:bodyPr/>
                    <a:lstStyle/>
                    <a:p>
                      <a:pPr marR="139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 delay(sec)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marR="1689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55.2</a:t>
                      </a:r>
                      <a:endParaRPr lang="en-US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297180" marR="2165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Approach LOS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63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990">
                <a:tc>
                  <a:txBody>
                    <a:bodyPr/>
                    <a:lstStyle/>
                    <a:p>
                      <a:pPr marL="2374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Intersection LOS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411760" y="2132856"/>
            <a:ext cx="5220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LOS for Al-Amryia Intersection from Vehicles Only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49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Applying the first alternative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2831"/>
              </p:ext>
            </p:extLst>
          </p:nvPr>
        </p:nvGraphicFramePr>
        <p:xfrm>
          <a:off x="1603375" y="2598420"/>
          <a:ext cx="5937250" cy="362712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494155"/>
                <a:gridCol w="828675"/>
                <a:gridCol w="641350"/>
                <a:gridCol w="1492250"/>
                <a:gridCol w="1480820"/>
              </a:tblGrid>
              <a:tr h="0">
                <a:tc grid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Delay, Queue and level of service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Approach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EB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WB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NB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Lane configuration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T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  <a:cs typeface="+mn-cs"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V(vph)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1179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150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1290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  <a:cs typeface="+mn-cs"/>
                        </a:rPr>
                        <a:t>136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C(vph)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ar-SA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Lane v/c ratio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0.42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95% queue length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16.2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Control delay 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C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Approach delay(sec)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24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Approach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C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445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Intersection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C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187624" y="2179884"/>
            <a:ext cx="8316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Al-Amryia Intersection LOS for the First Alternative with the Current Volume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910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Five Years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197763"/>
              </p:ext>
            </p:extLst>
          </p:nvPr>
        </p:nvGraphicFramePr>
        <p:xfrm>
          <a:off x="1603375" y="2682240"/>
          <a:ext cx="5937250" cy="341376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494155"/>
                <a:gridCol w="828675"/>
                <a:gridCol w="641350"/>
                <a:gridCol w="1492250"/>
                <a:gridCol w="148082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Approach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EB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WB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NB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Lane configuration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  <a:cs typeface="+mn-cs"/>
                        </a:rPr>
                        <a:t>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  <a:cs typeface="+mn-cs"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V(vph)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1438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  <a:cs typeface="+mn-cs"/>
                        </a:rPr>
                        <a:t>183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1574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166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C(vph)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ar-SA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Lane v/c ratio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0.51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95% queue length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HCM Control delay 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30.7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Approach delay(sec)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30.7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Approach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445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Intersection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91680" y="2263208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Al-Amryia Intersection LOS for the New Situation after Five Years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2035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Pedestrian(Before and After) 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084174"/>
              </p:ext>
            </p:extLst>
          </p:nvPr>
        </p:nvGraphicFramePr>
        <p:xfrm>
          <a:off x="611560" y="1556792"/>
          <a:ext cx="4219383" cy="22597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{ED083AE6-46FA-4A59-8FB0-9F97EB10719F}</a:tableStyleId>
              </a:tblPr>
              <a:tblGrid>
                <a:gridCol w="2016224"/>
                <a:gridCol w="2203159"/>
              </a:tblGrid>
              <a:tr h="218874">
                <a:tc>
                  <a:txBody>
                    <a:bodyPr/>
                    <a:lstStyle/>
                    <a:p>
                      <a:pPr marL="121285" marR="12128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Direction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8460" marR="36639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NB &amp; SB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96842">
                <a:tc>
                  <a:txBody>
                    <a:bodyPr/>
                    <a:lstStyle/>
                    <a:p>
                      <a:pPr marL="121285" marR="11620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4175" marR="366395" algn="ctr">
                        <a:lnSpc>
                          <a:spcPts val="1245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7:15am-8:15am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18874">
                <a:tc>
                  <a:txBody>
                    <a:bodyPr/>
                    <a:lstStyle/>
                    <a:p>
                      <a:pPr marL="121285" marR="12001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7825" marR="36639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1342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38524">
                <a:tc>
                  <a:txBody>
                    <a:bodyPr/>
                    <a:lstStyle/>
                    <a:p>
                      <a:pPr marL="0" marR="186055" indent="-503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Avg. Pedestrian Speed (m/s 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7825" marR="366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1.25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18874">
                <a:tc>
                  <a:txBody>
                    <a:bodyPr/>
                    <a:lstStyle/>
                    <a:p>
                      <a:pPr marL="121285" marR="128270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Length (m)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9730" marR="366395" algn="ctr">
                        <a:lnSpc>
                          <a:spcPct val="115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18874">
                <a:tc>
                  <a:txBody>
                    <a:bodyPr/>
                    <a:lstStyle/>
                    <a:p>
                      <a:pPr marL="121285" marR="128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Width (m)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50264">
                <a:tc>
                  <a:txBody>
                    <a:bodyPr/>
                    <a:lstStyle/>
                    <a:p>
                      <a:pPr marL="121285" marR="129540" algn="ctr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LOS (platoon condition)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229812"/>
              </p:ext>
            </p:extLst>
          </p:nvPr>
        </p:nvGraphicFramePr>
        <p:xfrm>
          <a:off x="4624592" y="4221089"/>
          <a:ext cx="3855795" cy="2386239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968166"/>
                <a:gridCol w="1887629"/>
              </a:tblGrid>
              <a:tr h="26767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Direction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SB &amp; NB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767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PH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7:15am - 8:15am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767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PHV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1000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533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Avg. Pedestrian Speed (m/s 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1.25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12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Length (m)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13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12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Width (m)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4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529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LOS (platoon condition)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331640" y="1196752"/>
            <a:ext cx="24453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LOS for Pedestrian </a:t>
            </a:r>
            <a:r>
              <a:rPr lang="en-US" sz="1600" b="1" dirty="0" smtClean="0"/>
              <a:t>before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507062" y="3863328"/>
            <a:ext cx="22858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LOS for Pedestrian after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77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Alternative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776539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0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Strengths And Weaknesses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Analyses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56240" y="1628800"/>
            <a:ext cx="63367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456240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792944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39552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Strengths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856840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Weaknesses</a:t>
            </a:r>
            <a:endParaRPr lang="en-US" b="1" dirty="0">
              <a:solidFill>
                <a:schemeClr val="dk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76352" y="33924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792944" y="33741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32236" y="4221088"/>
            <a:ext cx="387972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Enhance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LOS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Less potential of accident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Better traffic circulation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del ay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Its easer for the student to use the north gate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16016" y="4215352"/>
            <a:ext cx="412104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congestion in the north gate; because there is not enough space to upload and download the passengers in addition to some parking problems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9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98376"/>
            <a:ext cx="18002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Flowchart: Connector 22"/>
          <p:cNvSpPr/>
          <p:nvPr/>
        </p:nvSpPr>
        <p:spPr>
          <a:xfrm>
            <a:off x="6876256" y="2423814"/>
            <a:ext cx="1944216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Roads and Intersections 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3307244" y="1916835"/>
            <a:ext cx="2609788" cy="2279096"/>
          </a:xfrm>
          <a:prstGeom prst="flowChartConnector">
            <a:avLst/>
          </a:prstGeom>
          <a:gradFill>
            <a:gsLst>
              <a:gs pos="84000">
                <a:srgbClr val="C2BFAD">
                  <a:lumMod val="0"/>
                </a:srgbClr>
              </a:gs>
              <a:gs pos="89332">
                <a:srgbClr val="C0BDAB"/>
              </a:gs>
              <a:gs pos="94672">
                <a:srgbClr val="BEBBA9"/>
              </a:gs>
              <a:gs pos="76002">
                <a:srgbClr val="C4C1B1"/>
              </a:gs>
              <a:gs pos="71328">
                <a:srgbClr val="C6C3B3"/>
              </a:gs>
              <a:gs pos="66348">
                <a:srgbClr val="C8C5B5"/>
              </a:gs>
              <a:gs pos="51300">
                <a:srgbClr val="CDCBBB"/>
              </a:gs>
              <a:gs pos="0">
                <a:schemeClr val="lt2">
                  <a:tint val="70000"/>
                </a:schemeClr>
              </a:gs>
              <a:gs pos="100000">
                <a:schemeClr val="lt2">
                  <a:shade val="8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/>
            <a:bevelB prst="angle"/>
          </a:sp3d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Project </a:t>
            </a:r>
          </a:p>
          <a:p>
            <a:pPr algn="ctr"/>
            <a:r>
              <a:rPr lang="en-US" b="1" dirty="0" smtClean="0">
                <a:solidFill>
                  <a:schemeClr val="dk1"/>
                </a:solidFill>
              </a:rPr>
              <a:t>( Study Area ) </a:t>
            </a:r>
          </a:p>
          <a:p>
            <a:pPr algn="ctr"/>
            <a:r>
              <a:rPr lang="en-US" b="1" dirty="0" smtClean="0"/>
              <a:t>( New Campus )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3" name="Flowchart: Connector 2"/>
          <p:cNvSpPr/>
          <p:nvPr/>
        </p:nvSpPr>
        <p:spPr>
          <a:xfrm>
            <a:off x="467544" y="2479751"/>
            <a:ext cx="1965224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Nablus</a:t>
            </a:r>
            <a:endParaRPr lang="en-US" dirty="0"/>
          </a:p>
        </p:txBody>
      </p:sp>
      <p:sp>
        <p:nvSpPr>
          <p:cNvPr id="20" name="Flowchart: Connector 19"/>
          <p:cNvSpPr/>
          <p:nvPr/>
        </p:nvSpPr>
        <p:spPr>
          <a:xfrm>
            <a:off x="1403649" y="4326035"/>
            <a:ext cx="1903596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Parking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1" name="Flowchart: Connector 20"/>
          <p:cNvSpPr/>
          <p:nvPr/>
        </p:nvSpPr>
        <p:spPr>
          <a:xfrm>
            <a:off x="3767843" y="5229200"/>
            <a:ext cx="1917194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Pedestrian 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2" name="Flowchart: Connector 21"/>
          <p:cNvSpPr/>
          <p:nvPr/>
        </p:nvSpPr>
        <p:spPr>
          <a:xfrm>
            <a:off x="6079904" y="4326035"/>
            <a:ext cx="1876472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Vehicles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7" name="Notched Right Arrow 6"/>
          <p:cNvSpPr/>
          <p:nvPr/>
        </p:nvSpPr>
        <p:spPr>
          <a:xfrm rot="10800000">
            <a:off x="2555776" y="3056383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Notched Right Arrow 30"/>
          <p:cNvSpPr/>
          <p:nvPr/>
        </p:nvSpPr>
        <p:spPr>
          <a:xfrm rot="8770264">
            <a:off x="2983208" y="4135349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Notched Right Arrow 42"/>
          <p:cNvSpPr/>
          <p:nvPr/>
        </p:nvSpPr>
        <p:spPr>
          <a:xfrm rot="5400000">
            <a:off x="4288102" y="4627028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Notched Right Arrow 43"/>
          <p:cNvSpPr/>
          <p:nvPr/>
        </p:nvSpPr>
        <p:spPr>
          <a:xfrm rot="2680472">
            <a:off x="5755868" y="4050033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Notched Right Arrow 44"/>
          <p:cNvSpPr/>
          <p:nvPr/>
        </p:nvSpPr>
        <p:spPr>
          <a:xfrm>
            <a:off x="6064392" y="3056380"/>
            <a:ext cx="648072" cy="2286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Curved Connector 46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6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Third Alternative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9992" y="126876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187624" y="2312312"/>
            <a:ext cx="6768752" cy="151216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Download The Passengers From The New Terminal A  And The Upload From The Ring Road: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Strengths And Weaknesses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Analyses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56240" y="1628800"/>
            <a:ext cx="63367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456240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792944" y="16288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39552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Strengths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856840" y="2492896"/>
            <a:ext cx="1872208" cy="7920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dk1"/>
                </a:solidFill>
              </a:rPr>
              <a:t>Weaknesses</a:t>
            </a:r>
            <a:endParaRPr lang="en-US" b="1" dirty="0">
              <a:solidFill>
                <a:schemeClr val="dk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76352" y="339241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792944" y="33741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32236" y="4221088"/>
            <a:ext cx="387972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Enhance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LOS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Less potential of accident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Better traffic circulation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del ay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Its easer for the student to use the north gate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16016" y="4215352"/>
            <a:ext cx="4121044" cy="2520280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May have parking problem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Long-Term Solution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547664" y="1844824"/>
            <a:ext cx="590465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452320" y="18448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99992" y="18448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44576" y="18448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28452" y="2726072"/>
            <a:ext cx="2232248" cy="115212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Tunnel for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edestrian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83868" y="2703208"/>
            <a:ext cx="2232248" cy="115212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Multi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Building for parking 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336196" y="2692920"/>
            <a:ext cx="2232248" cy="115212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Proposed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Street</a:t>
            </a:r>
            <a:endParaRPr lang="en-US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19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Tunnel for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Pedestrian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4" y="1700808"/>
            <a:ext cx="8782431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7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Benefits of this project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202814"/>
              </p:ext>
            </p:extLst>
          </p:nvPr>
        </p:nvGraphicFramePr>
        <p:xfrm>
          <a:off x="395536" y="1412776"/>
          <a:ext cx="6009257" cy="3699132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512276"/>
                <a:gridCol w="838725"/>
                <a:gridCol w="649128"/>
                <a:gridCol w="1510348"/>
                <a:gridCol w="1498780"/>
              </a:tblGrid>
              <a:tr h="217596">
                <a:tc grid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Delay, Queue and level of service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Approach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EB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WB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NB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Lane configuration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T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V(vph)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1438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66115" algn="ctr"/>
                          <a:tab pos="1332865" algn="r"/>
                        </a:tabLst>
                      </a:pPr>
                      <a:r>
                        <a:rPr lang="en-US" sz="1400" b="1">
                          <a:effectLst/>
                        </a:rPr>
                        <a:t>183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1574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166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C(vph)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ar-SA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750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HCM Lane v/c ratio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HCM 95% queue length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HCM Control delay 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17.3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Approach delay(sec)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17.3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Approach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-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-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C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Intersection LOS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C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6660232" y="1412776"/>
            <a:ext cx="2232248" cy="3744416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Reduction </a:t>
            </a:r>
            <a:r>
              <a:rPr lang="en-US" b="1" dirty="0"/>
              <a:t>of the number of accidents between vehicles and pedestrians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 Increase </a:t>
            </a:r>
            <a:r>
              <a:rPr lang="en-US" b="1" dirty="0"/>
              <a:t>of the LOS for the highway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52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Storey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Building for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Parking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205560" cy="54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0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Proposed a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Street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72" y="1196752"/>
            <a:ext cx="7560840" cy="51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3672408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Design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Selected Alternative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47600" y="1667108"/>
            <a:ext cx="48965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047600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944144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Flowchart: Alternate Process 8"/>
          <p:cNvSpPr/>
          <p:nvPr/>
        </p:nvSpPr>
        <p:spPr>
          <a:xfrm>
            <a:off x="1130960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Short Term Solution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6027504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Long Term Solution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012032" y="368333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860032" y="4509120"/>
            <a:ext cx="35283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Flowchart: Alternate Process 16"/>
          <p:cNvSpPr/>
          <p:nvPr/>
        </p:nvSpPr>
        <p:spPr>
          <a:xfrm>
            <a:off x="4302784" y="4725144"/>
            <a:ext cx="1296144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Tunnel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8" name="Flowchart: Alternate Process 17"/>
          <p:cNvSpPr/>
          <p:nvPr/>
        </p:nvSpPr>
        <p:spPr>
          <a:xfrm>
            <a:off x="6062296" y="4725144"/>
            <a:ext cx="132859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Multi </a:t>
            </a:r>
            <a:r>
              <a:rPr lang="en-US" dirty="0" smtClean="0"/>
              <a:t>Storey </a:t>
            </a:r>
            <a:endParaRPr lang="en-US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7831176" y="4725144"/>
            <a:ext cx="1296144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New Street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860032" y="450912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653072" y="450912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388424" y="450912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1259632" y="4043372"/>
            <a:ext cx="0" cy="255398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259632" y="404337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Flowchart: Alternate Process 26"/>
          <p:cNvSpPr/>
          <p:nvPr/>
        </p:nvSpPr>
        <p:spPr>
          <a:xfrm>
            <a:off x="1907704" y="3827348"/>
            <a:ext cx="136815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Terminals 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259632" y="472514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259484" y="532036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278728" y="594928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Flowchart: Alternate Process 30"/>
          <p:cNvSpPr/>
          <p:nvPr/>
        </p:nvSpPr>
        <p:spPr>
          <a:xfrm>
            <a:off x="1907704" y="4509120"/>
            <a:ext cx="136815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Roads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2" name="Flowchart: Alternate Process 31"/>
          <p:cNvSpPr/>
          <p:nvPr/>
        </p:nvSpPr>
        <p:spPr>
          <a:xfrm>
            <a:off x="1907704" y="5104338"/>
            <a:ext cx="136815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Parking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3" name="Flowchart: Alternate Process 32"/>
          <p:cNvSpPr/>
          <p:nvPr/>
        </p:nvSpPr>
        <p:spPr>
          <a:xfrm>
            <a:off x="1907704" y="5733256"/>
            <a:ext cx="136815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Entrance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278728" y="65973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Flowchart: Alternate Process 35"/>
          <p:cNvSpPr/>
          <p:nvPr/>
        </p:nvSpPr>
        <p:spPr>
          <a:xfrm>
            <a:off x="1907704" y="6381328"/>
            <a:ext cx="1368152" cy="432048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Roundabout</a:t>
            </a:r>
          </a:p>
        </p:txBody>
      </p:sp>
    </p:spTree>
    <p:extLst>
      <p:ext uri="{BB962C8B-B14F-4D97-AF65-F5344CB8AC3E}">
        <p14:creationId xmlns:p14="http://schemas.microsoft.com/office/powerpoint/2010/main" val="34529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Mohammed\Documents\مشروع تخرج\pri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57081" cy="484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75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Terminals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979712" y="1556792"/>
            <a:ext cx="518457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79712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64288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2276872"/>
            <a:ext cx="3168352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the Public Space Between the University and Al-Juneid Prison (Terminal A and </a:t>
            </a:r>
            <a:r>
              <a:rPr lang="en-US" dirty="0" smtClean="0"/>
              <a:t>B)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60032" y="2276872"/>
            <a:ext cx="3240360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the Terminal on the Ring Road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58" y="1268760"/>
            <a:ext cx="7628483" cy="5184576"/>
          </a:xfrm>
          <a:prstGeom prst="rect">
            <a:avLst/>
          </a:prstGeom>
          <a:noFill/>
          <a:ln w="38100" cmpd="thinThick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2" name="Flowchart: Process 1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Study Area and Specific Existing Facilities of Interest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Terminals</a:t>
            </a:r>
            <a:r>
              <a:rPr lang="ar-JO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A and B )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7411" name="Picture 3" descr="C:\Users\Mohammed\Documents\مشروع تخرج\pri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96" y="1633368"/>
            <a:ext cx="8661592" cy="430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5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ohammed\Documents\مشروع تخرج\pri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7" y="1113319"/>
            <a:ext cx="9130313" cy="511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33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ohammed\Documents\مشروع تخرج\pri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091833" cy="271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Mohammed\Documents\مشروع تخرج\pri\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5"/>
            <a:ext cx="4716016" cy="278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Mohammed\Documents\مشروع تخرج\pri\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76" y="3645025"/>
            <a:ext cx="4392488" cy="27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53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Terminals</a:t>
            </a:r>
            <a:r>
              <a:rPr lang="ar-JO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Ring Road )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0482" name="Picture 2" descr="C:\Users\Mohammed\Documents\مشروع تخرج\pri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8935549" cy="402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1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Mohammed\Documents\مشروع تخرج\pri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7" y="951024"/>
            <a:ext cx="9147447" cy="468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3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Mohammed\Documents\مشروع تخرج\pri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" y="1700808"/>
            <a:ext cx="9092035" cy="35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Roads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979712" y="1556792"/>
            <a:ext cx="518457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79712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64288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2276872"/>
            <a:ext cx="3168352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Nablus-Qalqilya Roadway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60032" y="2276872"/>
            <a:ext cx="3240360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Mohammad Bin-Rashid Al-Maktoum Ring Road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Nablus-Qalqilya Roadway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3554" name="Picture 2" descr="C:\Users\Mohammed\Documents\مشروع تخرج\pri\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7459"/>
            <a:ext cx="9144000" cy="464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2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Mohammed\Documents\مشروع تخرج\pri\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508000"/>
            <a:ext cx="9061450" cy="58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5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Mohammad Bin-Rashid Al-Maktoum Ring Road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5602" name="Picture 2" descr="C:\Users\Mohammed\Documents\مشروع تخرج\pri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24865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1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Problem Definition 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109860" y="1564794"/>
            <a:ext cx="7068296" cy="4752528"/>
            <a:chOff x="0" y="0"/>
            <a:chExt cx="8244" cy="4752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244" cy="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" y="92"/>
              <a:ext cx="7939" cy="4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80" y="59"/>
              <a:ext cx="7997" cy="4532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2677585" y="1198632"/>
            <a:ext cx="3859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Congestion on Nablus-Qalqilya 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5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Mohammed\Documents\مشروع تخرج\pri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76225"/>
            <a:ext cx="8375650" cy="630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92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Parking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7650" name="Picture 2" descr="C:\Users\Mohammed\Documents\مشروع تخرج\pri\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179" y="1052736"/>
            <a:ext cx="4806826" cy="574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42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Mohammed\Documents\مشروع تخرج\pri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3094"/>
            <a:ext cx="9017032" cy="509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31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ohammed\Documents\مشروع تخرج\pri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935549" cy="402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498432"/>
              </p:ext>
            </p:extLst>
          </p:nvPr>
        </p:nvGraphicFramePr>
        <p:xfrm>
          <a:off x="1655994" y="5013176"/>
          <a:ext cx="5623560" cy="84525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2811780"/>
                <a:gridCol w="2811780"/>
              </a:tblGrid>
              <a:tr h="0"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Location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Supply (space.hr)</a:t>
                      </a:r>
                      <a:endParaRPr lang="en-US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Alaa-Aldean Parking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Ring Road</a:t>
                      </a:r>
                      <a:endParaRPr lang="en-US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79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544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12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Roundabout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979712" y="1556792"/>
            <a:ext cx="518457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79712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64288" y="155679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2276872"/>
            <a:ext cx="3168352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Al-Maktoum Roundabout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60032" y="2276872"/>
            <a:ext cx="3240360" cy="259228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Al-Juneid Roundabout 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2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52"/>
            <a:ext cx="4615461" cy="34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 descr="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461" y="3449637"/>
            <a:ext cx="4551363" cy="34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6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Al-Maktoum Roundabout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3794" name="Picture 2" descr="C:\Users\Mohammed\Documents\مشروع تخرج\pri\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74464"/>
            <a:ext cx="8418430" cy="55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1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Mohammed\Documents\مشروع تخرج\pri\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17940" cy="508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2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Al-Juneid Roundabout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5842" name="Picture 2" descr="C:\Users\Mohammed\Documents\مشروع تخرج\pri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8" y="1268760"/>
            <a:ext cx="8205167" cy="513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9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Mohammed\Documents\مشروع تخرج\pri\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77439" cy="49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3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9"/>
          <p:cNvSpPr/>
          <p:nvPr/>
        </p:nvSpPr>
        <p:spPr>
          <a:xfrm>
            <a:off x="1475656" y="62068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Problem Definition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06894" y="1254469"/>
            <a:ext cx="4357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Pedestrians Crossing between the </a:t>
            </a:r>
            <a:r>
              <a:rPr lang="en-US" b="1" dirty="0" smtClean="0"/>
              <a:t>Vehicles</a:t>
            </a:r>
            <a:endParaRPr lang="en-US" dirty="0"/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114232" y="1623800"/>
            <a:ext cx="7059552" cy="4901543"/>
            <a:chOff x="0" y="0"/>
            <a:chExt cx="8244" cy="5148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244" cy="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" y="89"/>
              <a:ext cx="7937" cy="4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82" y="59"/>
              <a:ext cx="7997" cy="4925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17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for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Long Term Solution ( Tunnel )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7890" name="Picture 2" descr="C:\Users\Mohammed\Documents\مشروع تخرج\pri\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91795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C:\Users\Mohammed\Documents\مشروع تخرج\pri\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144" y="1141872"/>
            <a:ext cx="4104456" cy="552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9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Mohammed\Documents\مشروع تخرج\pri\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9600"/>
            <a:ext cx="8651114" cy="544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 storey Building for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Parking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&amp; the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Street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عنصر نائب للمحتوى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60764"/>
            <a:ext cx="8424936" cy="545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216024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Bill of Quantity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883562"/>
              </p:ext>
            </p:extLst>
          </p:nvPr>
        </p:nvGraphicFramePr>
        <p:xfrm>
          <a:off x="1748789" y="1988840"/>
          <a:ext cx="5646421" cy="426720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338899"/>
                <a:gridCol w="1439371"/>
                <a:gridCol w="989409"/>
                <a:gridCol w="629566"/>
                <a:gridCol w="809805"/>
                <a:gridCol w="143937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No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Item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Quantity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Unit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Unit cost $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Total coast $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 gridSpan="6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Short Term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Reflective pavement marketing 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  <a:cs typeface="+mn-cs"/>
                        </a:rPr>
                        <a:t>3000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 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unit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300000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Curbstone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8740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218500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Pedestrian fence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2210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55250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Pavement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7360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161920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Plain concrete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165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3300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Marketing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Job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500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1500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Sign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45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Unit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800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36000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Table speed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120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2160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Retaining wall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200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1700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340000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 gridSpan="6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Long Term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New Street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2400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>
                          <a:effectLst/>
                          <a:cs typeface="+mn-cs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22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52800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Tunnel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300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 dirty="0">
                          <a:effectLst/>
                          <a:cs typeface="+mn-cs"/>
                        </a:rPr>
                        <a:t>2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1450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435000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12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Multi storey building for parking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cs typeface="+mn-cs"/>
                        </a:rPr>
                        <a:t>6000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m</a:t>
                      </a:r>
                      <a:r>
                        <a:rPr lang="en-US" sz="1400" b="1" baseline="30000" dirty="0">
                          <a:effectLst/>
                          <a:cs typeface="+mn-cs"/>
                        </a:rPr>
                        <a:t>2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300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cs typeface="+mn-cs"/>
                        </a:rPr>
                        <a:t>1800000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16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216024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Bill of Quantity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47600" y="1667108"/>
            <a:ext cx="48965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047600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944144" y="16671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Flowchart: Alternate Process 8"/>
          <p:cNvSpPr/>
          <p:nvPr/>
        </p:nvSpPr>
        <p:spPr>
          <a:xfrm>
            <a:off x="1130960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Short Term Solution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6027504" y="2646072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Long Term Solution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7704" y="37170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020272" y="37170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Flowchart: Alternate Process 12"/>
          <p:cNvSpPr/>
          <p:nvPr/>
        </p:nvSpPr>
        <p:spPr>
          <a:xfrm>
            <a:off x="971600" y="4365104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1118630 $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6084168" y="4365104"/>
            <a:ext cx="1872208" cy="93610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2287800 $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26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1800200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Mohammed\Documents\مشروع تخرج\pri\Capture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400800" cy="282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96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2664296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Recommendations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5536" y="1916832"/>
            <a:ext cx="8640960" cy="4752528"/>
          </a:xfrm>
          <a:prstGeom prst="round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It is recommended to make traffic studies for the ring road</a:t>
            </a:r>
            <a:endParaRPr lang="en-US" b="1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 Redesign </a:t>
            </a:r>
            <a:r>
              <a:rPr lang="en-US" b="1" dirty="0"/>
              <a:t>of Alaa- Aldean </a:t>
            </a:r>
            <a:r>
              <a:rPr lang="en-US" b="1" dirty="0" smtClean="0"/>
              <a:t>parking</a:t>
            </a:r>
            <a:endParaRPr lang="en-US" b="1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 Build </a:t>
            </a:r>
            <a:r>
              <a:rPr lang="en-US" b="1" dirty="0"/>
              <a:t>two pedestrian </a:t>
            </a:r>
            <a:r>
              <a:rPr lang="en-US" b="1" dirty="0" smtClean="0"/>
              <a:t>bridge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P</a:t>
            </a:r>
            <a:r>
              <a:rPr lang="en-US" b="1" dirty="0" smtClean="0"/>
              <a:t>rovide an enforcement to organize traffic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Nablus municipality is encouraged to implement the project of constructing public transportation </a:t>
            </a:r>
            <a:r>
              <a:rPr lang="en-US" b="1" dirty="0" smtClean="0"/>
              <a:t>terminal</a:t>
            </a:r>
            <a:endParaRPr lang="en-US" b="1" dirty="0"/>
          </a:p>
          <a:p>
            <a:pPr>
              <a:lnSpc>
                <a:spcPct val="200000"/>
              </a:lnSpc>
            </a:pPr>
            <a:r>
              <a:rPr lang="en-US" b="1" dirty="0"/>
              <a:t>6. Marking the street to specify travel lanes and parking lanes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6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4034" name="Picture 2" descr="C:\Users\Mohammed\Documents\مشروع تخرج\صور اخيره\19899259-27fc-4909-8f8a-5760244fd47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39900"/>
            <a:ext cx="5616624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6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Objectives of the Study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9552" y="1419648"/>
            <a:ext cx="7992888" cy="5354856"/>
            <a:chOff x="374944" y="1413928"/>
            <a:chExt cx="7992888" cy="5354856"/>
          </a:xfrm>
        </p:grpSpPr>
        <p:sp>
          <p:nvSpPr>
            <p:cNvPr id="2" name="Oval 1"/>
            <p:cNvSpPr/>
            <p:nvPr/>
          </p:nvSpPr>
          <p:spPr>
            <a:xfrm>
              <a:off x="374944" y="1413928"/>
              <a:ext cx="3889608" cy="266429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1002">
              <a:schemeClr val="lt2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3376" y="1413928"/>
              <a:ext cx="4104456" cy="266429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1002">
              <a:schemeClr val="lt2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74944" y="4104488"/>
              <a:ext cx="3888429" cy="266429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1002">
              <a:schemeClr val="lt2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272536" y="4104488"/>
              <a:ext cx="4095296" cy="266429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1002">
              <a:schemeClr val="lt2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</p:grpSp>
      <p:sp>
        <p:nvSpPr>
          <p:cNvPr id="13" name="Quad Arrow 12"/>
          <p:cNvSpPr/>
          <p:nvPr/>
        </p:nvSpPr>
        <p:spPr>
          <a:xfrm rot="19051629">
            <a:off x="4103945" y="3819325"/>
            <a:ext cx="648072" cy="648072"/>
          </a:xfrm>
          <a:prstGeom prst="quadArrow">
            <a:avLst/>
          </a:prstGeom>
          <a:gradFill>
            <a:gsLst>
              <a:gs pos="0">
                <a:schemeClr val="accent2">
                  <a:tint val="98000"/>
                  <a:shade val="25000"/>
                  <a:satMod val="250000"/>
                </a:schemeClr>
              </a:gs>
              <a:gs pos="68000">
                <a:schemeClr val="accent2">
                  <a:tint val="86000"/>
                  <a:satMod val="115000"/>
                </a:schemeClr>
              </a:gs>
              <a:gs pos="100000">
                <a:schemeClr val="accent2">
                  <a:tint val="50000"/>
                  <a:satMod val="150000"/>
                </a:schemeClr>
              </a:gs>
            </a:gsLst>
            <a:path path="circle">
              <a:fillToRect l="50000" t="130000" r="50000" b="-30000"/>
            </a:path>
          </a:gradFill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Mohammed\Documents\مشروع تخرج\pri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64" y="1871980"/>
            <a:ext cx="3724183" cy="17596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ohammed\Documents\مشروع تخرج\pri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35" y="1575059"/>
            <a:ext cx="2048313" cy="23534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ohammed\Documents\مشروع تخرج\pri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831" y="4066588"/>
            <a:ext cx="2551870" cy="27868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ohammed\Documents\مشروع تخرج\pri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093" y="4281998"/>
            <a:ext cx="4046238" cy="23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5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0"/>
            <a:ext cx="9144000" cy="1196752"/>
          </a:xfrm>
          <a:prstGeom prst="curvedConnector3">
            <a:avLst/>
          </a:prstGeom>
          <a:ln w="28575">
            <a:solidFill>
              <a:schemeClr val="tx1">
                <a:alpha val="50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0" y="598376"/>
            <a:ext cx="1872208" cy="794802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002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Data Collection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>
            <a:off x="2627784" y="2492896"/>
            <a:ext cx="3384376" cy="1944216"/>
          </a:xfrm>
          <a:prstGeom prst="bentConnector3">
            <a:avLst/>
          </a:prstGeom>
          <a:ln w="73025" cmpd="sng"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  <a:scene3d>
            <a:camera prst="orthographicFront"/>
            <a:lightRig rig="twoPt" dir="t"/>
          </a:scene3d>
          <a:sp3d prstMaterial="powder">
            <a:bevelT w="152400" h="50800" prst="softRound"/>
            <a:bevelB prst="relaxedInset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Flowchart: Connector 6"/>
          <p:cNvSpPr/>
          <p:nvPr/>
        </p:nvSpPr>
        <p:spPr>
          <a:xfrm>
            <a:off x="6372200" y="3789040"/>
            <a:ext cx="2160240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Perform Additional Studies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Flowchart: Connector 9"/>
          <p:cNvSpPr/>
          <p:nvPr/>
        </p:nvSpPr>
        <p:spPr>
          <a:xfrm>
            <a:off x="323528" y="1808820"/>
            <a:ext cx="2160240" cy="1368152"/>
          </a:xfrm>
          <a:prstGeom prst="flowChartConnector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Existing Data</a:t>
            </a: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0"/>
                <a:lumOff val="100000"/>
                <a:alpha val="0"/>
              </a:schemeClr>
            </a:gs>
            <a:gs pos="100000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456240" y="580148"/>
            <a:ext cx="6336704" cy="360040"/>
          </a:xfrm>
          <a:prstGeom prst="flowChartProcess">
            <a:avLst/>
          </a:prstGeom>
          <a:gradFill flip="none" rotWithShape="1">
            <a:gsLst>
              <a:gs pos="0">
                <a:srgbClr val="C4C2B2"/>
              </a:gs>
              <a:gs pos="0">
                <a:srgbClr val="0D0C0B"/>
              </a:gs>
              <a:gs pos="1350">
                <a:srgbClr val="040303"/>
              </a:gs>
              <a:gs pos="0">
                <a:srgbClr val="67665E"/>
              </a:gs>
              <a:gs pos="99000">
                <a:srgbClr val="CBC9BA"/>
              </a:gs>
              <a:gs pos="0">
                <a:srgbClr val="CCCABB">
                  <a:lumMod val="0"/>
                </a:srgbClr>
              </a:gs>
              <a:gs pos="4000">
                <a:srgbClr val="272523"/>
              </a:gs>
              <a:gs pos="0">
                <a:srgbClr val="CECCBD"/>
              </a:gs>
              <a:gs pos="0">
                <a:schemeClr val="lt2">
                  <a:tint val="70000"/>
                </a:schemeClr>
              </a:gs>
              <a:gs pos="6000">
                <a:schemeClr val="bg1">
                  <a:lumMod val="0"/>
                  <a:lumOff val="100000"/>
                  <a:alpha val="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prst="slop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Vehicles Counting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56934"/>
              </p:ext>
            </p:extLst>
          </p:nvPr>
        </p:nvGraphicFramePr>
        <p:xfrm>
          <a:off x="1576592" y="2780928"/>
          <a:ext cx="6096000" cy="12852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Nablus Qalqilya (Eastbound)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effectLst/>
                        </a:rPr>
                        <a:t>Qalqilya Nablus (Westbound)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6704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051720" y="2367332"/>
            <a:ext cx="533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Data </a:t>
            </a:r>
            <a:r>
              <a:rPr lang="en-US" b="1" dirty="0"/>
              <a:t>Collection for Nablus-Qalqilya </a:t>
            </a:r>
            <a:r>
              <a:rPr lang="en-US" b="1" dirty="0" smtClean="0"/>
              <a:t>Roadway (veh.)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73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804</TotalTime>
  <Words>1574</Words>
  <Application>Microsoft Office PowerPoint</Application>
  <PresentationFormat>On-screen Show (4:3)</PresentationFormat>
  <Paragraphs>729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Couture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Mohammed</cp:lastModifiedBy>
  <cp:revision>45</cp:revision>
  <dcterms:created xsi:type="dcterms:W3CDTF">2016-12-23T06:01:48Z</dcterms:created>
  <dcterms:modified xsi:type="dcterms:W3CDTF">2016-12-23T19:32:11Z</dcterms:modified>
</cp:coreProperties>
</file>