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</p:sldIdLst>
  <p:sldSz cx="18288000" cy="10287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Sniglet" panose="020B0604020202020204" charset="0"/>
      <p:regular r:id="rId26"/>
    </p:embeddedFont>
    <p:embeddedFont>
      <p:font typeface="TT Firs Neue" panose="020B0604020202020204" charset="0"/>
      <p:regular r:id="rId27"/>
    </p:embeddedFont>
    <p:embeddedFont>
      <p:font typeface="TT Firs Neue Bold" panose="020B0604020202020204" charset="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50" d="100"/>
          <a:sy n="50" d="100"/>
        </p:scale>
        <p:origin x="946" y="43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04/09/2025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5410457"/>
            <a:ext cx="10176507" cy="23959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26"/>
              </a:lnSpc>
            </a:pPr>
            <a:r>
              <a:rPr lang="en-US" sz="12007" spc="-840">
                <a:solidFill>
                  <a:srgbClr val="02C1C2"/>
                </a:solidFill>
                <a:latin typeface="TT Firs Neue"/>
                <a:ea typeface="TT Firs Neue"/>
                <a:cs typeface="TT Firs Neue"/>
                <a:sym typeface="TT Firs Neue"/>
              </a:rPr>
              <a:t>WAIRO</a:t>
            </a:r>
          </a:p>
          <a:p>
            <a:pPr algn="l">
              <a:lnSpc>
                <a:spcPts val="8091"/>
              </a:lnSpc>
            </a:pPr>
            <a:r>
              <a:rPr lang="en-US" sz="9408" spc="-658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(</a:t>
            </a:r>
            <a:r>
              <a:rPr lang="en-US" sz="9408" spc="-658">
                <a:solidFill>
                  <a:srgbClr val="02C1C2"/>
                </a:solidFill>
                <a:latin typeface="TT Firs Neue"/>
                <a:ea typeface="TT Firs Neue"/>
                <a:cs typeface="TT Firs Neue"/>
                <a:sym typeface="TT Firs Neue"/>
              </a:rPr>
              <a:t>WAI</a:t>
            </a:r>
            <a:r>
              <a:rPr lang="en-US" sz="9408" spc="-658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TER </a:t>
            </a:r>
            <a:r>
              <a:rPr lang="en-US" sz="9408" spc="-658">
                <a:solidFill>
                  <a:srgbClr val="02C1C2"/>
                </a:solidFill>
                <a:latin typeface="TT Firs Neue"/>
                <a:ea typeface="TT Firs Neue"/>
                <a:cs typeface="TT Firs Neue"/>
                <a:sym typeface="TT Firs Neue"/>
              </a:rPr>
              <a:t>RO</a:t>
            </a:r>
            <a:r>
              <a:rPr lang="en-US" sz="9408" spc="-658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BOT)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8157679"/>
            <a:ext cx="10265037" cy="60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00"/>
              </a:lnSpc>
            </a:pPr>
            <a:r>
              <a:rPr lang="en-US" sz="5000" spc="-35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BY ADAM AKRAM &amp;  QAIS ABUHWEIDI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72E030-26CE-4711-8558-64DFF97F2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207" y="1181100"/>
            <a:ext cx="4419600" cy="57721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71155" y="5563160"/>
            <a:ext cx="3956567" cy="3872385"/>
          </a:xfrm>
          <a:custGeom>
            <a:avLst/>
            <a:gdLst/>
            <a:ahLst/>
            <a:cxnLst/>
            <a:rect l="l" t="t" r="r" b="b"/>
            <a:pathLst>
              <a:path w="3956567" h="3872385">
                <a:moveTo>
                  <a:pt x="0" y="0"/>
                </a:moveTo>
                <a:lnTo>
                  <a:pt x="3956567" y="0"/>
                </a:lnTo>
                <a:lnTo>
                  <a:pt x="3956567" y="3872385"/>
                </a:lnTo>
                <a:lnTo>
                  <a:pt x="0" y="38723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572685" y="5651782"/>
            <a:ext cx="4358894" cy="3783762"/>
          </a:xfrm>
          <a:custGeom>
            <a:avLst/>
            <a:gdLst/>
            <a:ahLst/>
            <a:cxnLst/>
            <a:rect l="l" t="t" r="r" b="b"/>
            <a:pathLst>
              <a:path w="4358894" h="3783762">
                <a:moveTo>
                  <a:pt x="0" y="0"/>
                </a:moveTo>
                <a:lnTo>
                  <a:pt x="4358894" y="0"/>
                </a:lnTo>
                <a:lnTo>
                  <a:pt x="4358894" y="3783763"/>
                </a:lnTo>
                <a:lnTo>
                  <a:pt x="0" y="37837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262804" y="2823384"/>
            <a:ext cx="6397625" cy="71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3"/>
              </a:lnSpc>
              <a:spcBef>
                <a:spcPct val="0"/>
              </a:spcBef>
            </a:pPr>
            <a:r>
              <a:rPr lang="en-US" sz="4187" b="1" spc="11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ACTUATORS/DRIVERS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271155" y="4772507"/>
            <a:ext cx="4059238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H-BRIDGE DRIVERS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395811" y="4772507"/>
            <a:ext cx="2712641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DC MOTORS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290885" y="5556986"/>
            <a:ext cx="4019777" cy="4019777"/>
          </a:xfrm>
          <a:custGeom>
            <a:avLst/>
            <a:gdLst/>
            <a:ahLst/>
            <a:cxnLst/>
            <a:rect l="l" t="t" r="r" b="b"/>
            <a:pathLst>
              <a:path w="4019777" h="4019777">
                <a:moveTo>
                  <a:pt x="0" y="0"/>
                </a:moveTo>
                <a:lnTo>
                  <a:pt x="4019777" y="0"/>
                </a:lnTo>
                <a:lnTo>
                  <a:pt x="4019777" y="4019777"/>
                </a:lnTo>
                <a:lnTo>
                  <a:pt x="0" y="4019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742243" y="5556986"/>
            <a:ext cx="4019777" cy="4019777"/>
          </a:xfrm>
          <a:custGeom>
            <a:avLst/>
            <a:gdLst/>
            <a:ahLst/>
            <a:cxnLst/>
            <a:rect l="l" t="t" r="r" b="b"/>
            <a:pathLst>
              <a:path w="4019777" h="4019777">
                <a:moveTo>
                  <a:pt x="0" y="0"/>
                </a:moveTo>
                <a:lnTo>
                  <a:pt x="4019777" y="0"/>
                </a:lnTo>
                <a:lnTo>
                  <a:pt x="4019777" y="4019777"/>
                </a:lnTo>
                <a:lnTo>
                  <a:pt x="0" y="40197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370111" y="2823384"/>
            <a:ext cx="2183011" cy="71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3"/>
              </a:lnSpc>
              <a:spcBef>
                <a:spcPct val="0"/>
              </a:spcBef>
            </a:pPr>
            <a:r>
              <a:rPr lang="en-US" sz="4187" b="1" spc="11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POWER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708809" y="4772507"/>
            <a:ext cx="3183930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POWER BANKS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072458" y="4772507"/>
            <a:ext cx="3359348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12V 9A BATTERY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312866" y="5559171"/>
            <a:ext cx="3975815" cy="3975815"/>
          </a:xfrm>
          <a:custGeom>
            <a:avLst/>
            <a:gdLst/>
            <a:ahLst/>
            <a:cxnLst/>
            <a:rect l="l" t="t" r="r" b="b"/>
            <a:pathLst>
              <a:path w="3975815" h="3975815">
                <a:moveTo>
                  <a:pt x="0" y="0"/>
                </a:moveTo>
                <a:lnTo>
                  <a:pt x="3975815" y="0"/>
                </a:lnTo>
                <a:lnTo>
                  <a:pt x="3975815" y="3975815"/>
                </a:lnTo>
                <a:lnTo>
                  <a:pt x="0" y="39758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818573" y="6216679"/>
            <a:ext cx="6367506" cy="3041621"/>
          </a:xfrm>
          <a:custGeom>
            <a:avLst/>
            <a:gdLst/>
            <a:ahLst/>
            <a:cxnLst/>
            <a:rect l="l" t="t" r="r" b="b"/>
            <a:pathLst>
              <a:path w="6367506" h="3041621">
                <a:moveTo>
                  <a:pt x="0" y="0"/>
                </a:moveTo>
                <a:lnTo>
                  <a:pt x="6367506" y="0"/>
                </a:lnTo>
                <a:lnTo>
                  <a:pt x="6367506" y="3041621"/>
                </a:lnTo>
                <a:lnTo>
                  <a:pt x="0" y="30416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406028" y="2823384"/>
            <a:ext cx="2111177" cy="71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3"/>
              </a:lnSpc>
              <a:spcBef>
                <a:spcPct val="0"/>
              </a:spcBef>
            </a:pPr>
            <a:r>
              <a:rPr lang="en-US" sz="4187" b="1" spc="11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SOUND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157278" y="4772507"/>
            <a:ext cx="2286992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AMPLIFIER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727698" y="4772507"/>
            <a:ext cx="2048867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SPEAKER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316416" y="3755386"/>
            <a:ext cx="4108307" cy="4057067"/>
          </a:xfrm>
          <a:custGeom>
            <a:avLst/>
            <a:gdLst/>
            <a:ahLst/>
            <a:cxnLst/>
            <a:rect l="l" t="t" r="r" b="b"/>
            <a:pathLst>
              <a:path w="4108307" h="4057067">
                <a:moveTo>
                  <a:pt x="0" y="0"/>
                </a:moveTo>
                <a:lnTo>
                  <a:pt x="4108306" y="0"/>
                </a:lnTo>
                <a:lnTo>
                  <a:pt x="4108306" y="4057067"/>
                </a:lnTo>
                <a:lnTo>
                  <a:pt x="0" y="40570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599" t="-30066" r="-24134" b="-2662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234868" y="988106"/>
            <a:ext cx="2238046" cy="4795814"/>
          </a:xfrm>
          <a:custGeom>
            <a:avLst/>
            <a:gdLst/>
            <a:ahLst/>
            <a:cxnLst/>
            <a:rect l="l" t="t" r="r" b="b"/>
            <a:pathLst>
              <a:path w="2238046" h="4795814">
                <a:moveTo>
                  <a:pt x="0" y="0"/>
                </a:moveTo>
                <a:lnTo>
                  <a:pt x="2238047" y="0"/>
                </a:lnTo>
                <a:lnTo>
                  <a:pt x="2238047" y="4795814"/>
                </a:lnTo>
                <a:lnTo>
                  <a:pt x="0" y="47958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152398" y="6617628"/>
            <a:ext cx="2427997" cy="3456901"/>
          </a:xfrm>
          <a:custGeom>
            <a:avLst/>
            <a:gdLst/>
            <a:ahLst/>
            <a:cxnLst/>
            <a:rect l="l" t="t" r="r" b="b"/>
            <a:pathLst>
              <a:path w="2427997" h="3456901">
                <a:moveTo>
                  <a:pt x="0" y="0"/>
                </a:moveTo>
                <a:lnTo>
                  <a:pt x="2427997" y="0"/>
                </a:lnTo>
                <a:lnTo>
                  <a:pt x="2427997" y="3456901"/>
                </a:lnTo>
                <a:lnTo>
                  <a:pt x="0" y="34569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968564" y="3099126"/>
            <a:ext cx="4564063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LOGIC LEVEL SHIFTER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232892" y="238606"/>
            <a:ext cx="4241999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4X4 MATRIX KEYPAD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637816" y="5948337"/>
            <a:ext cx="3621484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RUBBER WHEELS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15556" y="2495349"/>
            <a:ext cx="16892468" cy="7791651"/>
          </a:xfrm>
          <a:custGeom>
            <a:avLst/>
            <a:gdLst/>
            <a:ahLst/>
            <a:cxnLst/>
            <a:rect l="l" t="t" r="r" b="b"/>
            <a:pathLst>
              <a:path w="16892468" h="7791651">
                <a:moveTo>
                  <a:pt x="0" y="0"/>
                </a:moveTo>
                <a:lnTo>
                  <a:pt x="16892468" y="0"/>
                </a:lnTo>
                <a:lnTo>
                  <a:pt x="16892468" y="7791651"/>
                </a:lnTo>
                <a:lnTo>
                  <a:pt x="0" y="77916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15556" y="538240"/>
            <a:ext cx="6688503" cy="1858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37"/>
              </a:lnSpc>
            </a:pPr>
            <a:r>
              <a:rPr lang="en-US" sz="5508" spc="-38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SYSTEM ARCHITECTURE OVERVIEW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3446328"/>
            <a:ext cx="5907537" cy="5746003"/>
          </a:xfrm>
          <a:custGeom>
            <a:avLst/>
            <a:gdLst/>
            <a:ahLst/>
            <a:cxnLst/>
            <a:rect l="l" t="t" r="r" b="b"/>
            <a:pathLst>
              <a:path w="5907537" h="5746003">
                <a:moveTo>
                  <a:pt x="0" y="0"/>
                </a:moveTo>
                <a:lnTo>
                  <a:pt x="5907537" y="0"/>
                </a:lnTo>
                <a:lnTo>
                  <a:pt x="5907537" y="5746003"/>
                </a:lnTo>
                <a:lnTo>
                  <a:pt x="0" y="5746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119831"/>
            <a:ext cx="14769641" cy="1083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SOFTWARE &amp; CLOUD TOOLS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936237" y="3647221"/>
            <a:ext cx="11242845" cy="4040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09879" lvl="1" indent="-354940" algn="l">
              <a:lnSpc>
                <a:spcPts val="4603"/>
              </a:lnSpc>
              <a:buFont typeface="Arial"/>
              <a:buChar char="•"/>
            </a:pPr>
            <a:r>
              <a:rPr lang="en-US" sz="3288" b="1" spc="-230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ARDUINO IDE</a:t>
            </a:r>
          </a:p>
          <a:p>
            <a:pPr marL="709879" lvl="1" indent="-354940" algn="l">
              <a:lnSpc>
                <a:spcPts val="4603"/>
              </a:lnSpc>
              <a:buFont typeface="Arial"/>
              <a:buChar char="•"/>
            </a:pPr>
            <a:r>
              <a:rPr lang="en-US" sz="3288" b="1" spc="-230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GOOGLE CLOUD SPEECH-TO-TEXT (STT) (CONVERT VOICE TO TEXT).</a:t>
            </a:r>
          </a:p>
          <a:p>
            <a:pPr marL="709879" lvl="1" indent="-354940" algn="l">
              <a:lnSpc>
                <a:spcPts val="4603"/>
              </a:lnSpc>
              <a:buFont typeface="Arial"/>
              <a:buChar char="•"/>
            </a:pPr>
            <a:r>
              <a:rPr lang="en-US" sz="3288" b="1" spc="-230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LARGE LANGUAGE MODEL (LLM) (PROCESS CUSTOMER ORDERS).</a:t>
            </a:r>
          </a:p>
          <a:p>
            <a:pPr marL="709879" lvl="1" indent="-354940" algn="l">
              <a:lnSpc>
                <a:spcPts val="4603"/>
              </a:lnSpc>
              <a:buFont typeface="Arial"/>
              <a:buChar char="•"/>
            </a:pPr>
            <a:r>
              <a:rPr lang="en-US" sz="3288" b="1" spc="-230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TEXT-TO-SPEECH (TTS) (ROBOT’S VERBAL RESPONSES).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7382718"/>
            <a:ext cx="1935403" cy="1875582"/>
          </a:xfrm>
          <a:custGeom>
            <a:avLst/>
            <a:gdLst/>
            <a:ahLst/>
            <a:cxnLst/>
            <a:rect l="l" t="t" r="r" b="b"/>
            <a:pathLst>
              <a:path w="1935403" h="1875582">
                <a:moveTo>
                  <a:pt x="0" y="0"/>
                </a:moveTo>
                <a:lnTo>
                  <a:pt x="1935403" y="0"/>
                </a:lnTo>
                <a:lnTo>
                  <a:pt x="1935403" y="1875582"/>
                </a:lnTo>
                <a:lnTo>
                  <a:pt x="0" y="18755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504045" y="2476305"/>
            <a:ext cx="3839192" cy="5968145"/>
          </a:xfrm>
          <a:custGeom>
            <a:avLst/>
            <a:gdLst/>
            <a:ahLst/>
            <a:cxnLst/>
            <a:rect l="l" t="t" r="r" b="b"/>
            <a:pathLst>
              <a:path w="3839192" h="5968145">
                <a:moveTo>
                  <a:pt x="0" y="0"/>
                </a:moveTo>
                <a:lnTo>
                  <a:pt x="3839192" y="0"/>
                </a:lnTo>
                <a:lnTo>
                  <a:pt x="3839192" y="5968146"/>
                </a:lnTo>
                <a:lnTo>
                  <a:pt x="0" y="59681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7695" t="-7277" r="-39029" b="-19272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014026"/>
            <a:ext cx="10227054" cy="9550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880"/>
              </a:lnSpc>
            </a:pPr>
            <a:r>
              <a:rPr lang="en-US" sz="8000" spc="-56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 BRAIN &amp; PROCESSING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638997" y="3936543"/>
            <a:ext cx="10418826" cy="2980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43"/>
              </a:lnSpc>
              <a:spcBef>
                <a:spcPct val="0"/>
              </a:spcBef>
            </a:pPr>
            <a:r>
              <a:rPr lang="en-US" sz="3387" b="1" spc="-23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THE ROBOT'S COMMAND CENTER THAT MANAGES:</a:t>
            </a:r>
          </a:p>
          <a:p>
            <a:pPr marL="731469" lvl="1" indent="-365734" algn="l">
              <a:lnSpc>
                <a:spcPts val="4743"/>
              </a:lnSpc>
              <a:buAutoNum type="arabicPeriod"/>
            </a:pPr>
            <a:r>
              <a:rPr lang="en-US" sz="3387" spc="-237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ORDER PROCESSING FROM CUSTOMERS.</a:t>
            </a:r>
          </a:p>
          <a:p>
            <a:pPr marL="731469" lvl="1" indent="-365734" algn="l">
              <a:lnSpc>
                <a:spcPts val="4743"/>
              </a:lnSpc>
              <a:buAutoNum type="arabicPeriod"/>
            </a:pPr>
            <a:r>
              <a:rPr lang="en-US" sz="3387" spc="-237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COMMUNICATION WITH KITCHEN STAFF.</a:t>
            </a:r>
          </a:p>
          <a:p>
            <a:pPr marL="731469" lvl="1" indent="-365734" algn="l">
              <a:lnSpc>
                <a:spcPts val="4743"/>
              </a:lnSpc>
              <a:buAutoNum type="arabicPeriod"/>
            </a:pPr>
            <a:r>
              <a:rPr lang="en-US" sz="3387" spc="-237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NAVIGATION INSTRUCTIONS TO MOVEMENT SYSTEM.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7499007"/>
            <a:ext cx="10124268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PROJECT LIMITATIONS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3153194"/>
            <a:ext cx="8160215" cy="2153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NETWORK DEPENDENCY</a:t>
            </a:r>
          </a:p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NAVIGATION CHALLENGES</a:t>
            </a:r>
          </a:p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INTERCITY ROAD CLOSURES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882C9-263E-417D-949B-2B3F5D771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0" y="1402117"/>
            <a:ext cx="5838825" cy="748276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044987"/>
            <a:ext cx="4984318" cy="2401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67"/>
              </a:lnSpc>
            </a:pPr>
            <a:r>
              <a:rPr lang="en-US" sz="10543" spc="-738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FUTURE WORK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45544" y="4173285"/>
            <a:ext cx="8160215" cy="2153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Advanced Navigation</a:t>
            </a:r>
          </a:p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Offline Voice Processing</a:t>
            </a:r>
          </a:p>
          <a:p>
            <a:pPr marL="882595" lvl="1" indent="-441297" algn="l">
              <a:lnSpc>
                <a:spcPts val="5723"/>
              </a:lnSpc>
              <a:buFont typeface="Arial"/>
              <a:buChar char="•"/>
            </a:pPr>
            <a:r>
              <a:rPr lang="en-US" sz="4087" b="1" spc="-286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Improved Customer Interface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96C92-0BBC-4BBE-94CF-69F2CD3C6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0" y="190500"/>
            <a:ext cx="6800850" cy="927912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56974" y="4516301"/>
            <a:ext cx="13174052" cy="21558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00"/>
              </a:lnSpc>
            </a:pPr>
            <a:r>
              <a:rPr lang="en-US" sz="18023" spc="-1261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DEMO VIDEO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44000" y="1104385"/>
            <a:ext cx="8115300" cy="108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7"/>
              </a:lnSpc>
            </a:pPr>
            <a:r>
              <a:rPr lang="en-US" sz="9008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INTRODUCTION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221770" y="3946270"/>
            <a:ext cx="9037530" cy="3449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60"/>
              </a:lnSpc>
            </a:pPr>
            <a:r>
              <a:rPr lang="en-US" sz="3000" b="1" spc="453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Imagine walking into a restaurant, placing your order effortlessly, and having your food delivered quickly and accurately without human intervention. This is the future of dining with WAIRO, our autonomous waiter robot!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14AA1E-00CF-468B-AB95-952505BB7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57425"/>
            <a:ext cx="4419600" cy="57721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56974" y="4516301"/>
            <a:ext cx="13174052" cy="21558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00"/>
              </a:lnSpc>
            </a:pPr>
            <a:r>
              <a:rPr lang="en-US" sz="18023" spc="-1261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347302" y="1104385"/>
            <a:ext cx="5911998" cy="108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7"/>
              </a:lnSpc>
            </a:pPr>
            <a:r>
              <a:rPr lang="en-US" sz="9008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PROBLEMS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7839644" y="4098080"/>
            <a:ext cx="1045420" cy="1045420"/>
            <a:chOff x="0" y="0"/>
            <a:chExt cx="1393893" cy="1393893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393893" cy="1393893"/>
              <a:chOff x="0" y="0"/>
              <a:chExt cx="8128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30563" y="134126"/>
              <a:ext cx="1132768" cy="1132768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199"/>
                  </a:lnSpc>
                </a:pPr>
                <a:r>
                  <a:rPr lang="en-US" sz="2799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01</a:t>
                </a:r>
              </a:p>
            </p:txBody>
          </p:sp>
        </p:grpSp>
      </p:grpSp>
      <p:sp>
        <p:nvSpPr>
          <p:cNvPr id="10" name="TextBox 10"/>
          <p:cNvSpPr txBox="1"/>
          <p:nvPr/>
        </p:nvSpPr>
        <p:spPr>
          <a:xfrm>
            <a:off x="9026712" y="4423623"/>
            <a:ext cx="8956645" cy="537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70"/>
              </a:lnSpc>
            </a:pPr>
            <a:r>
              <a:rPr lang="en-US" sz="4500" b="1" spc="-315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Human Limitations in Restaurants: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700967" y="5503297"/>
            <a:ext cx="886067" cy="886067"/>
            <a:chOff x="0" y="0"/>
            <a:chExt cx="1181422" cy="1181422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181422" cy="1181422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110661" y="113681"/>
              <a:ext cx="960100" cy="960100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50"/>
                  </a:lnSpc>
                </a:pPr>
                <a:r>
                  <a:rPr lang="en-US" sz="2300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A</a:t>
                </a:r>
              </a:p>
            </p:txBody>
          </p:sp>
        </p:grpSp>
      </p:grpSp>
      <p:sp>
        <p:nvSpPr>
          <p:cNvPr id="18" name="TextBox 18"/>
          <p:cNvSpPr txBox="1"/>
          <p:nvPr/>
        </p:nvSpPr>
        <p:spPr>
          <a:xfrm>
            <a:off x="9824979" y="5621649"/>
            <a:ext cx="6831935" cy="893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sz="3000" spc="-21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Long wait times during peak hours due to overwhelmed staff.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8700967" y="6700346"/>
            <a:ext cx="886067" cy="886067"/>
            <a:chOff x="0" y="0"/>
            <a:chExt cx="1181422" cy="1181422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1181422" cy="1181422"/>
              <a:chOff x="0" y="0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2" name="TextBox 22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>
              <a:off x="110661" y="113681"/>
              <a:ext cx="960100" cy="960100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50"/>
                  </a:lnSpc>
                </a:pPr>
                <a:r>
                  <a:rPr lang="en-US" sz="2300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B</a:t>
                </a:r>
              </a:p>
            </p:txBody>
          </p:sp>
        </p:grpSp>
      </p:grpSp>
      <p:sp>
        <p:nvSpPr>
          <p:cNvPr id="26" name="TextBox 26"/>
          <p:cNvSpPr txBox="1"/>
          <p:nvPr/>
        </p:nvSpPr>
        <p:spPr>
          <a:xfrm>
            <a:off x="9824979" y="6818698"/>
            <a:ext cx="6831935" cy="893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sz="3000" spc="-21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Human errors in order-taking and delivery (e.g., wrong orders, delays).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4C45159-B02D-4E72-BF0C-F7B6E922A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02245"/>
            <a:ext cx="6712936" cy="70388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347302" y="1104385"/>
            <a:ext cx="5911998" cy="108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7"/>
              </a:lnSpc>
            </a:pPr>
            <a:r>
              <a:rPr lang="en-US" sz="9008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PROBLEMS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7839644" y="4098080"/>
            <a:ext cx="1045420" cy="1045420"/>
            <a:chOff x="0" y="0"/>
            <a:chExt cx="1393893" cy="1393893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393893" cy="1393893"/>
              <a:chOff x="0" y="0"/>
              <a:chExt cx="8128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30563" y="134126"/>
              <a:ext cx="1132768" cy="1132768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199"/>
                  </a:lnSpc>
                </a:pPr>
                <a:r>
                  <a:rPr lang="en-US" sz="2799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02</a:t>
                </a:r>
              </a:p>
            </p:txBody>
          </p:sp>
        </p:grpSp>
      </p:grpSp>
      <p:sp>
        <p:nvSpPr>
          <p:cNvPr id="10" name="TextBox 10"/>
          <p:cNvSpPr txBox="1"/>
          <p:nvPr/>
        </p:nvSpPr>
        <p:spPr>
          <a:xfrm>
            <a:off x="9026712" y="4423623"/>
            <a:ext cx="8956645" cy="537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70"/>
              </a:lnSpc>
            </a:pPr>
            <a:r>
              <a:rPr lang="en-US" sz="4500" b="1" spc="-315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Operational Inefficiency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700967" y="5503297"/>
            <a:ext cx="886067" cy="886067"/>
            <a:chOff x="0" y="0"/>
            <a:chExt cx="1181422" cy="1181422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181422" cy="1181422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110661" y="113681"/>
              <a:ext cx="960100" cy="960100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50"/>
                  </a:lnSpc>
                </a:pPr>
                <a:r>
                  <a:rPr lang="en-US" sz="2300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A</a:t>
                </a:r>
              </a:p>
            </p:txBody>
          </p:sp>
        </p:grpSp>
      </p:grpSp>
      <p:sp>
        <p:nvSpPr>
          <p:cNvPr id="18" name="TextBox 18"/>
          <p:cNvSpPr txBox="1"/>
          <p:nvPr/>
        </p:nvSpPr>
        <p:spPr>
          <a:xfrm>
            <a:off x="9824979" y="5512822"/>
            <a:ext cx="6831935" cy="8934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sz="3000" spc="-21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Repetitive tasks (order-taking, food delivery) consume staff time.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8700967" y="6700346"/>
            <a:ext cx="886067" cy="886067"/>
            <a:chOff x="0" y="0"/>
            <a:chExt cx="1181422" cy="1181422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1181422" cy="1181422"/>
              <a:chOff x="0" y="0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2" name="TextBox 22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>
              <a:off x="110661" y="113681"/>
              <a:ext cx="960100" cy="960100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50"/>
                  </a:lnSpc>
                </a:pPr>
                <a:r>
                  <a:rPr lang="en-US" sz="2300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B</a:t>
                </a:r>
              </a:p>
            </p:txBody>
          </p:sp>
        </p:grpSp>
      </p:grpSp>
      <p:sp>
        <p:nvSpPr>
          <p:cNvPr id="26" name="TextBox 26"/>
          <p:cNvSpPr txBox="1"/>
          <p:nvPr/>
        </p:nvSpPr>
        <p:spPr>
          <a:xfrm>
            <a:off x="9824979" y="6925257"/>
            <a:ext cx="6831935" cy="445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sz="3000" spc="-21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High labor costs for restaurant owners.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A8FC573-0CFE-4424-8B54-C93FED81A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188699"/>
            <a:ext cx="6621701" cy="69431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347302" y="1104385"/>
            <a:ext cx="5911998" cy="108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7"/>
              </a:lnSpc>
            </a:pPr>
            <a:r>
              <a:rPr lang="en-US" sz="9008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PROBLEMS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7839644" y="4098080"/>
            <a:ext cx="1045420" cy="1045420"/>
            <a:chOff x="0" y="0"/>
            <a:chExt cx="1393893" cy="1393893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393893" cy="1393893"/>
              <a:chOff x="0" y="0"/>
              <a:chExt cx="8128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130563" y="134126"/>
              <a:ext cx="1132768" cy="1132768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9" name="TextBox 9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199"/>
                  </a:lnSpc>
                </a:pPr>
                <a:r>
                  <a:rPr lang="en-US" sz="2799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03</a:t>
                </a:r>
              </a:p>
            </p:txBody>
          </p:sp>
        </p:grpSp>
      </p:grpSp>
      <p:sp>
        <p:nvSpPr>
          <p:cNvPr id="10" name="TextBox 10"/>
          <p:cNvSpPr txBox="1"/>
          <p:nvPr/>
        </p:nvSpPr>
        <p:spPr>
          <a:xfrm>
            <a:off x="9026712" y="4423623"/>
            <a:ext cx="8956645" cy="5372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870"/>
              </a:lnSpc>
            </a:pPr>
            <a:r>
              <a:rPr lang="en-US" sz="4500" b="1" spc="-315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Customer Experience Gaps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700967" y="5503297"/>
            <a:ext cx="886067" cy="886067"/>
            <a:chOff x="0" y="0"/>
            <a:chExt cx="1181422" cy="1181422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181422" cy="1181422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99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110661" y="113681"/>
              <a:ext cx="960100" cy="960100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A245E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0"/>
                <a:ext cx="660400" cy="7366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450"/>
                  </a:lnSpc>
                </a:pPr>
                <a:r>
                  <a:rPr lang="en-US" sz="2300">
                    <a:solidFill>
                      <a:srgbClr val="FFFFFF"/>
                    </a:solidFill>
                    <a:latin typeface="Sniglet"/>
                    <a:ea typeface="Sniglet"/>
                    <a:cs typeface="Sniglet"/>
                    <a:sym typeface="Sniglet"/>
                  </a:rPr>
                  <a:t>A</a:t>
                </a:r>
              </a:p>
            </p:txBody>
          </p:sp>
        </p:grpSp>
      </p:grpSp>
      <p:sp>
        <p:nvSpPr>
          <p:cNvPr id="18" name="TextBox 18"/>
          <p:cNvSpPr txBox="1"/>
          <p:nvPr/>
        </p:nvSpPr>
        <p:spPr>
          <a:xfrm>
            <a:off x="9895802" y="5728208"/>
            <a:ext cx="6052874" cy="445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sz="3000" spc="-21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Lack of interactive dining experiences.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C84E9C1-CAB6-4056-AA51-55F155FF7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43" y="1735518"/>
            <a:ext cx="7186690" cy="75355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535884" y="8438587"/>
            <a:ext cx="5935119" cy="1083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OBJECTIVE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3829492"/>
            <a:ext cx="8704966" cy="1932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91"/>
              </a:lnSpc>
            </a:pPr>
            <a:r>
              <a:rPr lang="en-US" sz="4314" spc="-302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Develop an autonomous robot for order-taking and food delivery using IR navigation, RFID, and voice interaction.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665DCA-F019-438E-9CFB-B707D09EF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0" y="1257300"/>
            <a:ext cx="6256566" cy="65582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924151" y="5596617"/>
            <a:ext cx="5537465" cy="3661683"/>
          </a:xfrm>
          <a:custGeom>
            <a:avLst/>
            <a:gdLst/>
            <a:ahLst/>
            <a:cxnLst/>
            <a:rect l="l" t="t" r="r" b="b"/>
            <a:pathLst>
              <a:path w="5537465" h="3661683">
                <a:moveTo>
                  <a:pt x="0" y="0"/>
                </a:moveTo>
                <a:lnTo>
                  <a:pt x="5537465" y="0"/>
                </a:lnTo>
                <a:lnTo>
                  <a:pt x="5537465" y="3661683"/>
                </a:lnTo>
                <a:lnTo>
                  <a:pt x="0" y="36616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431" r="-243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604618" y="5596617"/>
            <a:ext cx="4654682" cy="3661683"/>
          </a:xfrm>
          <a:custGeom>
            <a:avLst/>
            <a:gdLst/>
            <a:ahLst/>
            <a:cxnLst/>
            <a:rect l="l" t="t" r="r" b="b"/>
            <a:pathLst>
              <a:path w="4654682" h="3661683">
                <a:moveTo>
                  <a:pt x="0" y="0"/>
                </a:moveTo>
                <a:lnTo>
                  <a:pt x="4654682" y="0"/>
                </a:lnTo>
                <a:lnTo>
                  <a:pt x="4654682" y="3661683"/>
                </a:lnTo>
                <a:lnTo>
                  <a:pt x="0" y="3661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333653" y="3099126"/>
            <a:ext cx="5057180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b="1" spc="-265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MICROCONTROLLERS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4005640" y="4772507"/>
            <a:ext cx="1315442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ESP32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389039" y="4772507"/>
            <a:ext cx="4573786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ARDUINO MEGA 2560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768172" y="5627404"/>
            <a:ext cx="5967919" cy="3978613"/>
          </a:xfrm>
          <a:custGeom>
            <a:avLst/>
            <a:gdLst/>
            <a:ahLst/>
            <a:cxnLst/>
            <a:rect l="l" t="t" r="r" b="b"/>
            <a:pathLst>
              <a:path w="5967919" h="3978613">
                <a:moveTo>
                  <a:pt x="0" y="0"/>
                </a:moveTo>
                <a:lnTo>
                  <a:pt x="5967919" y="0"/>
                </a:lnTo>
                <a:lnTo>
                  <a:pt x="5967919" y="3978613"/>
                </a:lnTo>
                <a:lnTo>
                  <a:pt x="0" y="39786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947584" y="5627404"/>
            <a:ext cx="3431554" cy="3978613"/>
          </a:xfrm>
          <a:custGeom>
            <a:avLst/>
            <a:gdLst/>
            <a:ahLst/>
            <a:cxnLst/>
            <a:rect l="l" t="t" r="r" b="b"/>
            <a:pathLst>
              <a:path w="3431554" h="3978613">
                <a:moveTo>
                  <a:pt x="0" y="0"/>
                </a:moveTo>
                <a:lnTo>
                  <a:pt x="3431554" y="0"/>
                </a:lnTo>
                <a:lnTo>
                  <a:pt x="3431554" y="3978613"/>
                </a:lnTo>
                <a:lnTo>
                  <a:pt x="0" y="39786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058762" y="2823384"/>
            <a:ext cx="2805708" cy="71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3"/>
              </a:lnSpc>
              <a:spcBef>
                <a:spcPct val="0"/>
              </a:spcBef>
            </a:pPr>
            <a:r>
              <a:rPr lang="en-US" sz="4187" b="1" spc="11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SENSORS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394849" y="4772507"/>
            <a:ext cx="2537024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IR SENSORS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314922" y="4772507"/>
            <a:ext cx="4874419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ULTRASONIC SENSORS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83034" y="5470968"/>
            <a:ext cx="4938196" cy="3884714"/>
          </a:xfrm>
          <a:custGeom>
            <a:avLst/>
            <a:gdLst/>
            <a:ahLst/>
            <a:cxnLst/>
            <a:rect l="l" t="t" r="r" b="b"/>
            <a:pathLst>
              <a:path w="4938196" h="3884714">
                <a:moveTo>
                  <a:pt x="0" y="0"/>
                </a:moveTo>
                <a:lnTo>
                  <a:pt x="4938196" y="0"/>
                </a:lnTo>
                <a:lnTo>
                  <a:pt x="4938196" y="3884715"/>
                </a:lnTo>
                <a:lnTo>
                  <a:pt x="0" y="3884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295161" y="5441839"/>
            <a:ext cx="3913844" cy="3913844"/>
          </a:xfrm>
          <a:custGeom>
            <a:avLst/>
            <a:gdLst/>
            <a:ahLst/>
            <a:cxnLst/>
            <a:rect l="l" t="t" r="r" b="b"/>
            <a:pathLst>
              <a:path w="3913844" h="3913844">
                <a:moveTo>
                  <a:pt x="0" y="0"/>
                </a:moveTo>
                <a:lnTo>
                  <a:pt x="3913843" y="0"/>
                </a:lnTo>
                <a:lnTo>
                  <a:pt x="3913843" y="3913844"/>
                </a:lnTo>
                <a:lnTo>
                  <a:pt x="0" y="39138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028700" y="1119831"/>
            <a:ext cx="10927457" cy="206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40"/>
              </a:lnSpc>
            </a:pPr>
            <a:r>
              <a:rPr lang="en-US" sz="9000" spc="-630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HARDWARE COMPONENTS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058762" y="2823384"/>
            <a:ext cx="2805708" cy="71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3"/>
              </a:lnSpc>
              <a:spcBef>
                <a:spcPct val="0"/>
              </a:spcBef>
            </a:pPr>
            <a:r>
              <a:rPr lang="en-US" sz="4187" b="1" spc="117">
                <a:solidFill>
                  <a:srgbClr val="2A245E"/>
                </a:solidFill>
                <a:latin typeface="TT Firs Neue Bold"/>
                <a:ea typeface="TT Firs Neue Bold"/>
                <a:cs typeface="TT Firs Neue Bold"/>
                <a:sym typeface="TT Firs Neue Bold"/>
              </a:rPr>
              <a:t>SENSORS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819114" y="4772507"/>
            <a:ext cx="4963319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INMP441 MICROPHONE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017961" y="4772507"/>
            <a:ext cx="5468342" cy="6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03"/>
              </a:lnSpc>
              <a:spcBef>
                <a:spcPct val="0"/>
              </a:spcBef>
            </a:pPr>
            <a:r>
              <a:rPr lang="en-US" sz="3787" spc="-265">
                <a:solidFill>
                  <a:srgbClr val="2A245E"/>
                </a:solidFill>
                <a:latin typeface="TT Firs Neue"/>
                <a:ea typeface="TT Firs Neue"/>
                <a:cs typeface="TT Firs Neue"/>
                <a:sym typeface="TT Firs Neue"/>
              </a:rPr>
              <a:t>RFID MODULE + NFC TAGS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289</Words>
  <Application>Microsoft Office PowerPoint</Application>
  <PresentationFormat>Custom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TT Firs Neue</vt:lpstr>
      <vt:lpstr>Sniglet</vt:lpstr>
      <vt:lpstr>TT Firs Neue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Wairo (Waiter Robot)</dc:title>
  <cp:lastModifiedBy>Qais Hweidi</cp:lastModifiedBy>
  <cp:revision>2</cp:revision>
  <dcterms:created xsi:type="dcterms:W3CDTF">2006-08-16T00:00:00Z</dcterms:created>
  <dcterms:modified xsi:type="dcterms:W3CDTF">2025-09-04T19:58:24Z</dcterms:modified>
  <dc:identifier>DAGrSUH08MQ</dc:identifier>
</cp:coreProperties>
</file>