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308" r:id="rId15"/>
    <p:sldId id="309" r:id="rId16"/>
    <p:sldId id="310" r:id="rId17"/>
    <p:sldId id="269" r:id="rId18"/>
    <p:sldId id="271" r:id="rId19"/>
    <p:sldId id="272" r:id="rId20"/>
    <p:sldId id="273" r:id="rId21"/>
    <p:sldId id="280" r:id="rId22"/>
    <p:sldId id="281" r:id="rId23"/>
    <p:sldId id="274" r:id="rId24"/>
    <p:sldId id="275" r:id="rId25"/>
    <p:sldId id="276" r:id="rId26"/>
    <p:sldId id="277" r:id="rId27"/>
    <p:sldId id="278" r:id="rId28"/>
    <p:sldId id="279" r:id="rId29"/>
    <p:sldId id="282" r:id="rId30"/>
    <p:sldId id="284" r:id="rId31"/>
    <p:sldId id="285" r:id="rId32"/>
    <p:sldId id="283" r:id="rId33"/>
    <p:sldId id="286" r:id="rId34"/>
    <p:sldId id="317" r:id="rId35"/>
    <p:sldId id="318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26" r:id="rId44"/>
    <p:sldId id="327" r:id="rId45"/>
    <p:sldId id="328" r:id="rId46"/>
    <p:sldId id="329" r:id="rId47"/>
    <p:sldId id="330" r:id="rId48"/>
    <p:sldId id="331" r:id="rId49"/>
    <p:sldId id="287" r:id="rId50"/>
    <p:sldId id="288" r:id="rId51"/>
    <p:sldId id="289" r:id="rId52"/>
    <p:sldId id="290" r:id="rId53"/>
    <p:sldId id="291" r:id="rId54"/>
    <p:sldId id="292" r:id="rId55"/>
    <p:sldId id="293" r:id="rId56"/>
    <p:sldId id="295" r:id="rId57"/>
    <p:sldId id="296" r:id="rId58"/>
    <p:sldId id="297" r:id="rId59"/>
    <p:sldId id="294" r:id="rId60"/>
    <p:sldId id="298" r:id="rId61"/>
    <p:sldId id="299" r:id="rId62"/>
    <p:sldId id="300" r:id="rId63"/>
    <p:sldId id="301" r:id="rId64"/>
    <p:sldId id="302" r:id="rId65"/>
    <p:sldId id="303" r:id="rId66"/>
    <p:sldId id="304" r:id="rId67"/>
    <p:sldId id="306" r:id="rId68"/>
    <p:sldId id="305" r:id="rId69"/>
    <p:sldId id="307" r:id="rId70"/>
    <p:sldId id="311" r:id="rId71"/>
    <p:sldId id="332" r:id="rId72"/>
    <p:sldId id="333" r:id="rId73"/>
    <p:sldId id="312" r:id="rId74"/>
    <p:sldId id="313" r:id="rId75"/>
    <p:sldId id="314" r:id="rId76"/>
    <p:sldId id="315" r:id="rId77"/>
    <p:sldId id="316" r:id="rId78"/>
    <p:sldId id="334" r:id="rId7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6" autoAdjust="0"/>
    <p:restoredTop sz="94660"/>
  </p:normalViewPr>
  <p:slideViewPr>
    <p:cSldViewPr snapToGrid="0">
      <p:cViewPr varScale="1">
        <p:scale>
          <a:sx n="88" d="100"/>
          <a:sy n="88" d="100"/>
        </p:scale>
        <p:origin x="31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FAB28E3-FBBD-40EF-A06F-6CE9B9B10A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6618" y="1022205"/>
            <a:ext cx="2064327" cy="1831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4FB893ED-92CC-45F0-B3A7-C48788C6E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5884" y="3184236"/>
            <a:ext cx="287611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ar-JO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Najah National University</a:t>
            </a:r>
            <a:br>
              <a:rPr lang="en-US" altLang="ar-JO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ar-JO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 College </a:t>
            </a:r>
            <a:br>
              <a:rPr lang="en-US" altLang="ar-JO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ar-JO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</a:p>
        </p:txBody>
      </p:sp>
      <p:sp>
        <p:nvSpPr>
          <p:cNvPr id="7" name="Rectangle 122">
            <a:extLst>
              <a:ext uri="{FF2B5EF4-FFF2-40B4-BE49-F238E27FC236}">
                <a16:creationId xmlns:a16="http://schemas.microsoft.com/office/drawing/2014/main" id="{4D89A8D6-8715-4425-ADAE-39C86C310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5884" y="4087090"/>
            <a:ext cx="326808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ES" altLang="ar-JO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altLang="ar-JO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</a:t>
            </a:r>
            <a:r>
              <a:rPr lang="es-ES" altLang="ar-JO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 Noran Malhas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altLang="ar-JO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es-ES" altLang="ar-JO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Malak</a:t>
            </a:r>
            <a:r>
              <a:rPr lang="es-ES" altLang="ar-JO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ar-JO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Ghannam</a:t>
            </a:r>
            <a:r>
              <a:rPr lang="es-ES" altLang="ar-JO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altLang="ar-JO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altLang="ar-JO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s-ES" altLang="ar-JO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Gharam</a:t>
            </a:r>
            <a:r>
              <a:rPr lang="es-ES" altLang="ar-JO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Odeh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662491-F0EC-47F8-AF1A-E534A8249A7F}"/>
              </a:ext>
            </a:extLst>
          </p:cNvPr>
          <p:cNvSpPr/>
          <p:nvPr/>
        </p:nvSpPr>
        <p:spPr>
          <a:xfrm>
            <a:off x="9412866" y="5528018"/>
            <a:ext cx="27791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altLang="ar-JO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 : </a:t>
            </a:r>
            <a:r>
              <a:rPr lang="es-ES" altLang="ar-JO" sz="1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Dr.Monther</a:t>
            </a:r>
            <a:r>
              <a:rPr lang="es-ES" altLang="ar-JO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ar-JO" sz="1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Dwikat</a:t>
            </a:r>
            <a:r>
              <a:rPr lang="es-ES" altLang="ar-JO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9DA526-5EF5-408A-BB6E-42D3C0A1F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34290"/>
            <a:ext cx="9157855" cy="538941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442670D-E660-484B-8745-5A7A026CC34E}"/>
              </a:ext>
            </a:extLst>
          </p:cNvPr>
          <p:cNvSpPr/>
          <p:nvPr/>
        </p:nvSpPr>
        <p:spPr>
          <a:xfrm>
            <a:off x="-158029" y="4451192"/>
            <a:ext cx="312290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Front"/>
              <a:lightRig rig="threePt" dir="t"/>
            </a:scene3d>
          </a:bodyPr>
          <a:lstStyle/>
          <a:p>
            <a:pPr algn="ctr"/>
            <a:r>
              <a:rPr lang="en-US" sz="4000" b="1" dirty="0">
                <a:ln w="0"/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Graduation Project II</a:t>
            </a:r>
            <a:endParaRPr lang="en-US" sz="4000" b="1" cap="none" spc="0" dirty="0">
              <a:ln w="0"/>
              <a:solidFill>
                <a:schemeClr val="tx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512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224C-EEC8-495A-8F19-B6C5CC04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Western Elevation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6AA610-318B-421E-87CA-F520D3F713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514" y="3424428"/>
            <a:ext cx="8171544" cy="32040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C13922-2375-49A3-9E53-B405E883C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0514" y="229543"/>
            <a:ext cx="8171544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154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224C-EEC8-495A-8F19-B6C5CC04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Section A-A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2C9351-6A31-4078-80EE-76EA2C2E2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514" y="1123838"/>
            <a:ext cx="8084457" cy="460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741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224C-EEC8-495A-8F19-B6C5CC04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Section B-B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789A6D-96AD-4A98-8906-09F753058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114" y="1262743"/>
            <a:ext cx="7721600" cy="446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955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224C-EEC8-495A-8F19-B6C5CC04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Spaces in the School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30DD16-31DC-40AB-9158-F17DB8D05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029" y="890742"/>
            <a:ext cx="7924799" cy="4808877"/>
          </a:xfrm>
          <a:prstGeom prst="rect">
            <a:avLst/>
          </a:prstGeom>
        </p:spPr>
      </p:pic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9E4BF3B2-42E7-47DE-A030-7CEBC8C00B9D}"/>
              </a:ext>
            </a:extLst>
          </p:cNvPr>
          <p:cNvSpPr/>
          <p:nvPr/>
        </p:nvSpPr>
        <p:spPr>
          <a:xfrm>
            <a:off x="9840686" y="3424428"/>
            <a:ext cx="319314" cy="286657"/>
          </a:xfrm>
          <a:prstGeom prst="mathMultiply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1E7BE554-4205-4CB3-9D68-02A587D31515}"/>
              </a:ext>
            </a:extLst>
          </p:cNvPr>
          <p:cNvSpPr/>
          <p:nvPr/>
        </p:nvSpPr>
        <p:spPr>
          <a:xfrm>
            <a:off x="9840686" y="5381175"/>
            <a:ext cx="319314" cy="286657"/>
          </a:xfrm>
          <a:prstGeom prst="mathMultiply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62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Evacuation Ground floor Plan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55191" y="863600"/>
            <a:ext cx="5942294" cy="512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736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Evacuation First floor plan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1946" y="863600"/>
            <a:ext cx="5748783" cy="512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435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Evacuation Second floor plan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8738" y="884486"/>
            <a:ext cx="7315200" cy="507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4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A27FF-1C88-4365-8CB6-5C9F95833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Structural  Design </a:t>
            </a:r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FF8646B5-7C8C-49B8-9F6D-D358DF9DED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0301" y="1123837"/>
            <a:ext cx="7315200" cy="418346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4D29EE8-6EEC-47A1-A669-CB0236EC9B39}"/>
              </a:ext>
            </a:extLst>
          </p:cNvPr>
          <p:cNvSpPr/>
          <p:nvPr/>
        </p:nvSpPr>
        <p:spPr>
          <a:xfrm>
            <a:off x="5740125" y="5527352"/>
            <a:ext cx="3655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3D Model in ETABS </a:t>
            </a:r>
          </a:p>
        </p:txBody>
      </p:sp>
    </p:spTree>
    <p:extLst>
      <p:ext uri="{BB962C8B-B14F-4D97-AF65-F5344CB8AC3E}">
        <p14:creationId xmlns:p14="http://schemas.microsoft.com/office/powerpoint/2010/main" val="842714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Compatibility check 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71" y="1123838"/>
            <a:ext cx="6905502" cy="460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20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 check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3097" y="2316481"/>
            <a:ext cx="8151223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294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41372-373F-4144-ACAB-660CDDBB7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Outline</a:t>
            </a:r>
            <a:r>
              <a:rPr lang="en-US" sz="5400" dirty="0"/>
              <a:t> </a:t>
            </a:r>
            <a:r>
              <a:rPr lang="en-US" sz="5400" b="1" dirty="0"/>
              <a:t>Project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339A9-2651-4467-BA5E-695EE441C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Project Description</a:t>
            </a:r>
          </a:p>
          <a:p>
            <a:r>
              <a:rPr lang="en-US" sz="2800" dirty="0"/>
              <a:t>Architectural Design </a:t>
            </a:r>
          </a:p>
          <a:p>
            <a:r>
              <a:rPr lang="en-US" sz="2800" dirty="0"/>
              <a:t>Structural Design </a:t>
            </a:r>
          </a:p>
          <a:p>
            <a:r>
              <a:rPr lang="en-US" sz="2800" dirty="0"/>
              <a:t>Environmental Design </a:t>
            </a:r>
          </a:p>
          <a:p>
            <a:r>
              <a:rPr lang="en-US" sz="2800" dirty="0"/>
              <a:t>Electrical Design </a:t>
            </a:r>
          </a:p>
          <a:p>
            <a:r>
              <a:rPr lang="en-US" sz="2800" dirty="0"/>
              <a:t>Mechanical Design </a:t>
            </a:r>
          </a:p>
          <a:p>
            <a:r>
              <a:rPr lang="en-US" sz="2800" dirty="0"/>
              <a:t>Project Management &amp; Quality Surveying</a:t>
            </a:r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4561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Local Equilibrium check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3760" y="2229394"/>
            <a:ext cx="8316686" cy="207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91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Seismic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According to the projects’ location which is in Nablus, then the seismic zone factor is 0.2</a:t>
            </a:r>
          </a:p>
          <a:p>
            <a:pPr lvl="0"/>
            <a:r>
              <a:rPr lang="en-US" dirty="0"/>
              <a:t>The projects’ soil type (</a:t>
            </a:r>
            <a:r>
              <a:rPr lang="en-US" dirty="0" err="1"/>
              <a:t>Sc</a:t>
            </a:r>
            <a:r>
              <a:rPr lang="en-US" dirty="0"/>
              <a:t>), Acceleration coefficient (Ca) = 0.24, Velocity coefficient (</a:t>
            </a:r>
            <a:r>
              <a:rPr lang="en-US" dirty="0" err="1"/>
              <a:t>Cv</a:t>
            </a:r>
            <a:r>
              <a:rPr lang="en-US" dirty="0"/>
              <a:t>) = 0.32.</a:t>
            </a:r>
          </a:p>
          <a:p>
            <a:pPr lvl="0"/>
            <a:r>
              <a:rPr lang="en-US" dirty="0"/>
              <a:t>Importance factor of the building is I= 1.5</a:t>
            </a:r>
          </a:p>
          <a:p>
            <a:pPr lvl="0"/>
            <a:r>
              <a:rPr lang="en-US" dirty="0"/>
              <a:t>The system which is used in this seismic design is </a:t>
            </a:r>
            <a:r>
              <a:rPr lang="en-US" dirty="0" smtClean="0"/>
              <a:t>Building Frame system </a:t>
            </a:r>
            <a:r>
              <a:rPr lang="en-US" dirty="0"/>
              <a:t>with a response modification factor (R) of 5.5 for both directions.</a:t>
            </a:r>
          </a:p>
          <a:p>
            <a:pPr lvl="0"/>
            <a:r>
              <a:rPr lang="en-US" dirty="0"/>
              <a:t>The response spectrum scale factor = 2675, where the scale factor = </a:t>
            </a:r>
            <a:r>
              <a:rPr lang="en-US" i="1" dirty="0"/>
              <a:t>(I/R) *g, g=</a:t>
            </a:r>
            <a:r>
              <a:rPr lang="en-US" dirty="0"/>
              <a:t>9810.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0910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Time period check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1515291"/>
            <a:ext cx="7315200" cy="3900252"/>
          </a:xfrm>
        </p:spPr>
      </p:pic>
      <p:sp>
        <p:nvSpPr>
          <p:cNvPr id="5" name="TextBox 4"/>
          <p:cNvSpPr txBox="1"/>
          <p:nvPr/>
        </p:nvSpPr>
        <p:spPr>
          <a:xfrm>
            <a:off x="3727269" y="783771"/>
            <a:ext cx="7456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 period manually = 0.55 sec</a:t>
            </a:r>
          </a:p>
          <a:p>
            <a:r>
              <a:rPr lang="en-US" dirty="0"/>
              <a:t>Time period from ETABS = 0.53</a:t>
            </a:r>
          </a:p>
        </p:txBody>
      </p:sp>
    </p:spTree>
    <p:extLst>
      <p:ext uri="{BB962C8B-B14F-4D97-AF65-F5344CB8AC3E}">
        <p14:creationId xmlns:p14="http://schemas.microsoft.com/office/powerpoint/2010/main" val="2363740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Slab Design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96937" y="879566"/>
            <a:ext cx="7811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Two-way voided slab(U-Boot) is used in this design, because it uses less concrete, has less deflection, and the U-boot that was used  materials that can be recycled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937" y="1802896"/>
            <a:ext cx="7698377" cy="26549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01440" y="5129349"/>
            <a:ext cx="7707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Thickness of slab = 42 cm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9344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Retaining wall 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1790" y="863600"/>
            <a:ext cx="6629095" cy="512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8999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Retaining wall Detailing  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8738" y="1358673"/>
            <a:ext cx="7315200" cy="413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43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Longitudinal Section </a:t>
            </a:r>
          </a:p>
        </p:txBody>
      </p:sp>
      <p:pic>
        <p:nvPicPr>
          <p:cNvPr id="4" name="Content Placeholder 3" descr="D:\Capture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37479" y="976270"/>
            <a:ext cx="6592388" cy="49359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94755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Sections in Beam</a:t>
            </a:r>
          </a:p>
        </p:txBody>
      </p:sp>
      <p:pic>
        <p:nvPicPr>
          <p:cNvPr id="4" name="Content Placeholder 3" descr="C:\Users\malak\Desktop\57057871_613062565826937_2574767541729624064_n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9" y="3429000"/>
            <a:ext cx="7315200" cy="2611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939" y="1026855"/>
            <a:ext cx="7935335" cy="181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940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Section In column 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1883832"/>
            <a:ext cx="7315200" cy="308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0090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5D272-775F-4D5C-8A40-78A80DE1D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Water Tank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813D55-F5AA-4595-974A-8A0227DB6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532" y="359719"/>
            <a:ext cx="7133414" cy="54600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E0BBA4D-4B53-43A0-ACED-88EA64EF0023}"/>
              </a:ext>
            </a:extLst>
          </p:cNvPr>
          <p:cNvSpPr/>
          <p:nvPr/>
        </p:nvSpPr>
        <p:spPr>
          <a:xfrm>
            <a:off x="5781689" y="5725020"/>
            <a:ext cx="2978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Water Pressure </a:t>
            </a:r>
          </a:p>
        </p:txBody>
      </p:sp>
    </p:spTree>
    <p:extLst>
      <p:ext uri="{BB962C8B-B14F-4D97-AF65-F5344CB8AC3E}">
        <p14:creationId xmlns:p14="http://schemas.microsoft.com/office/powerpoint/2010/main" val="2352229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A27FF-1C88-4365-8CB6-5C9F95833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Architectural Design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3E3D26-AB3F-4958-8412-E68AF620A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745" y="504371"/>
            <a:ext cx="7344227" cy="613954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649639E-D082-42E4-9621-ED1A2C73C09B}"/>
              </a:ext>
            </a:extLst>
          </p:cNvPr>
          <p:cNvSpPr/>
          <p:nvPr/>
        </p:nvSpPr>
        <p:spPr>
          <a:xfrm>
            <a:off x="3954659" y="3794649"/>
            <a:ext cx="188008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Ground Floor</a:t>
            </a:r>
          </a:p>
        </p:txBody>
      </p:sp>
    </p:spTree>
    <p:extLst>
      <p:ext uri="{BB962C8B-B14F-4D97-AF65-F5344CB8AC3E}">
        <p14:creationId xmlns:p14="http://schemas.microsoft.com/office/powerpoint/2010/main" val="366549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DB640-9C94-48B2-891C-6D42583D8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Soil Pressure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FC7CF-1124-4B21-8392-05A3D70B71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35"/>
          <a:stretch/>
        </p:blipFill>
        <p:spPr>
          <a:xfrm>
            <a:off x="3814401" y="894427"/>
            <a:ext cx="6878010" cy="5007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3511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1984B-A51B-43E8-B181-2A4EBC1CB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Earthquake Load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046A80-C70B-4DF6-936A-A50C9844BA8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946" y="762001"/>
            <a:ext cx="5791199" cy="447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5677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4D271-F63E-4BE5-97EF-38101FDAF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Water Tank </a:t>
            </a:r>
            <a:r>
              <a:rPr lang="en-US" dirty="0" smtClean="0"/>
              <a:t>slab Checks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BC9B2F-D4B4-413E-A487-4E3F51198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673" y="318656"/>
            <a:ext cx="5029199" cy="347984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182DE9C-13C2-48CF-B035-28A6A22B9FEA}"/>
              </a:ext>
            </a:extLst>
          </p:cNvPr>
          <p:cNvSpPr/>
          <p:nvPr/>
        </p:nvSpPr>
        <p:spPr>
          <a:xfrm>
            <a:off x="8704998" y="2718583"/>
            <a:ext cx="3201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Compatibility check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C05FAC-CBC7-4CB1-BE1D-A555D750A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4072822"/>
            <a:ext cx="7619999" cy="139833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4207AF-5896-4D88-8384-1A5E71763645}"/>
              </a:ext>
            </a:extLst>
          </p:cNvPr>
          <p:cNvSpPr/>
          <p:nvPr/>
        </p:nvSpPr>
        <p:spPr>
          <a:xfrm>
            <a:off x="6288602" y="6075318"/>
            <a:ext cx="2815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Equilibrium check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4B25C4-CF65-4B1A-AA67-75A112EB1547}"/>
              </a:ext>
            </a:extLst>
          </p:cNvPr>
          <p:cNvSpPr/>
          <p:nvPr/>
        </p:nvSpPr>
        <p:spPr>
          <a:xfrm>
            <a:off x="3992880" y="5573184"/>
            <a:ext cx="39068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Live Load Manually =4*4*5 = 80KN</a:t>
            </a:r>
          </a:p>
        </p:txBody>
      </p:sp>
    </p:spTree>
    <p:extLst>
      <p:ext uri="{BB962C8B-B14F-4D97-AF65-F5344CB8AC3E}">
        <p14:creationId xmlns:p14="http://schemas.microsoft.com/office/powerpoint/2010/main" val="12889839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EC928-494B-49EE-B244-86E6A912A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Water Tank Details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542A97-B054-40D6-8932-00A89C6F5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992" y="518160"/>
            <a:ext cx="5037260" cy="606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8850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53394" y="949234"/>
            <a:ext cx="78638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Reverberation time (RT60) was estimated for the following spaces: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Classroom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Library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Teachers’ 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Headmasters’ room</a:t>
            </a:r>
          </a:p>
        </p:txBody>
      </p:sp>
    </p:spTree>
    <p:extLst>
      <p:ext uri="{BB962C8B-B14F-4D97-AF65-F5344CB8AC3E}">
        <p14:creationId xmlns:p14="http://schemas.microsoft.com/office/powerpoint/2010/main" val="14650926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RT60 for headmasters’ room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799E4D-3136-4C90-BB10-647B82F83FF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642844" y="737615"/>
            <a:ext cx="5257801" cy="2634343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3F45169-2FBD-48AC-824F-663283CFD9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719756"/>
              </p:ext>
            </p:extLst>
          </p:nvPr>
        </p:nvGraphicFramePr>
        <p:xfrm>
          <a:off x="6681048" y="3698750"/>
          <a:ext cx="5083630" cy="2326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9136">
                  <a:extLst>
                    <a:ext uri="{9D8B030D-6E8A-4147-A177-3AD203B41FA5}">
                      <a16:colId xmlns:a16="http://schemas.microsoft.com/office/drawing/2014/main" val="2132103466"/>
                    </a:ext>
                  </a:extLst>
                </a:gridCol>
                <a:gridCol w="1672247">
                  <a:extLst>
                    <a:ext uri="{9D8B030D-6E8A-4147-A177-3AD203B41FA5}">
                      <a16:colId xmlns:a16="http://schemas.microsoft.com/office/drawing/2014/main" val="3313646454"/>
                    </a:ext>
                  </a:extLst>
                </a:gridCol>
                <a:gridCol w="1672247">
                  <a:extLst>
                    <a:ext uri="{9D8B030D-6E8A-4147-A177-3AD203B41FA5}">
                      <a16:colId xmlns:a16="http://schemas.microsoft.com/office/drawing/2014/main" val="2648149388"/>
                    </a:ext>
                  </a:extLst>
                </a:gridCol>
              </a:tblGrid>
              <a:tr h="2103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FREQUNECY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50% occ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100% occ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9195148"/>
                  </a:ext>
                </a:extLst>
              </a:tr>
              <a:tr h="2103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8411946"/>
                  </a:ext>
                </a:extLst>
              </a:tr>
              <a:tr h="32911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142841"/>
                  </a:ext>
                </a:extLst>
              </a:tr>
              <a:tr h="2103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2539476"/>
                  </a:ext>
                </a:extLst>
              </a:tr>
              <a:tr h="3147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500Hz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22544"/>
                  </a:ext>
                </a:extLst>
              </a:tr>
              <a:tr h="2103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8294157"/>
                  </a:ext>
                </a:extLst>
              </a:tr>
              <a:tr h="2103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0.62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7969466"/>
                  </a:ext>
                </a:extLst>
              </a:tr>
              <a:tr h="2103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7352055"/>
                  </a:ext>
                </a:extLst>
              </a:tr>
              <a:tr h="2103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0007998"/>
                  </a:ext>
                </a:extLst>
              </a:tr>
              <a:tr h="2103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220358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42844" y="4328160"/>
            <a:ext cx="2749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Range For RT60 is between (0.6-1.2)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6797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Transmission Class (STC).</a:t>
            </a:r>
          </a:p>
        </p:txBody>
      </p:sp>
      <p:pic>
        <p:nvPicPr>
          <p:cNvPr id="4" name="Content Placeholder 3" descr="https://scontent.fjrs2-1.fna.fbcdn.net/v/t1.15752-9/58543623_624520758010991_1261269776999645184_n.png?_nc_cat=107&amp;_nc_ht=scontent.fjrs2-1.fna&amp;oh=87ef1bb2bba5e6d9254096b26efd1a7d&amp;oe=5D32B7E8">
            <a:extLst>
              <a:ext uri="{FF2B5EF4-FFF2-40B4-BE49-F238E27FC236}">
                <a16:creationId xmlns:a16="http://schemas.microsoft.com/office/drawing/2014/main" id="{8F0B98FA-E135-4711-A2A3-67D80056A8B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363" y="603745"/>
            <a:ext cx="3938978" cy="54922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579223" y="975360"/>
            <a:ext cx="39885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By using INSUL program , STC for external wall was founded 53</a:t>
            </a:r>
            <a:r>
              <a:rPr lang="en-US" sz="2400" dirty="0"/>
              <a:t>.</a:t>
            </a:r>
            <a:r>
              <a:rPr lang="en-US" sz="2400" dirty="0" smtClean="0"/>
              <a:t> Whereas, STC standard is 40</a:t>
            </a:r>
          </a:p>
        </p:txBody>
      </p:sp>
    </p:spTree>
    <p:extLst>
      <p:ext uri="{BB962C8B-B14F-4D97-AF65-F5344CB8AC3E}">
        <p14:creationId xmlns:p14="http://schemas.microsoft.com/office/powerpoint/2010/main" val="22207882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Transmission Class (STC).</a:t>
            </a:r>
          </a:p>
        </p:txBody>
      </p:sp>
      <p:pic>
        <p:nvPicPr>
          <p:cNvPr id="4" name="Content Placeholder 3" descr="https://scontent.fjrs2-1.fna.fbcdn.net/v/t1.15752-9/59093790_1916935648410321_4361725548934725632_n.png?_nc_cat=101&amp;_nc_ht=scontent.fjrs2-1.fna&amp;oh=0210a99d00e3d9404c68457702f08224&amp;oe=5D383BEB">
            <a:extLst>
              <a:ext uri="{FF2B5EF4-FFF2-40B4-BE49-F238E27FC236}">
                <a16:creationId xmlns:a16="http://schemas.microsoft.com/office/drawing/2014/main" id="{CAC693D3-01F3-414E-9369-DE284FE96D2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424" y="603745"/>
            <a:ext cx="3955701" cy="537904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3535680" y="946110"/>
            <a:ext cx="43542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By using INSUL program , STC for </a:t>
            </a:r>
            <a:r>
              <a:rPr lang="en-US" sz="2400" dirty="0" smtClean="0"/>
              <a:t>internal </a:t>
            </a:r>
            <a:r>
              <a:rPr lang="en-US" sz="2400" dirty="0"/>
              <a:t>wall was founded </a:t>
            </a:r>
            <a:r>
              <a:rPr lang="en-US" sz="2400" dirty="0" smtClean="0"/>
              <a:t>47. </a:t>
            </a:r>
            <a:r>
              <a:rPr lang="en-US" sz="2400" dirty="0"/>
              <a:t>Whereas, STC standard is </a:t>
            </a:r>
            <a:r>
              <a:rPr lang="en-US" sz="2400" dirty="0" smtClean="0"/>
              <a:t>38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88085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194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Shading 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32592A8-450F-4342-9AAF-865DC34B420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41466" y="677749"/>
            <a:ext cx="4572000" cy="2743200"/>
          </a:xfrm>
          <a:prstGeom prst="rect">
            <a:avLst/>
          </a:prstGeom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88E01C01-0B22-4742-8FF1-EDD51482084A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t="3727"/>
          <a:stretch/>
        </p:blipFill>
        <p:spPr>
          <a:xfrm>
            <a:off x="3444785" y="3420949"/>
            <a:ext cx="4572000" cy="27432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E3A18C9-12DA-43B8-B611-187D71478C92}"/>
              </a:ext>
            </a:extLst>
          </p:cNvPr>
          <p:cNvSpPr txBox="1">
            <a:spLocks/>
          </p:cNvSpPr>
          <p:nvPr/>
        </p:nvSpPr>
        <p:spPr>
          <a:xfrm>
            <a:off x="3514486" y="1412855"/>
            <a:ext cx="3726980" cy="11075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Shadows from building in 21/1 at 8:00 am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D1C5825-F969-4EDC-A3E0-E0387C885754}"/>
              </a:ext>
            </a:extLst>
          </p:cNvPr>
          <p:cNvSpPr txBox="1">
            <a:spLocks/>
          </p:cNvSpPr>
          <p:nvPr/>
        </p:nvSpPr>
        <p:spPr>
          <a:xfrm>
            <a:off x="8261169" y="4317886"/>
            <a:ext cx="3088342" cy="949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hadows from building in 21/7 at 8:00 am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95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224C-EEC8-495A-8F19-B6C5CC04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First Floor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F21735-F005-45FA-AA80-825BF6FFA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856" y="332885"/>
            <a:ext cx="7460343" cy="618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62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wall Layer 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507B600-B4C2-44E2-8FA4-E14809C1E8F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49152" y="810072"/>
            <a:ext cx="4598895" cy="45058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83622" y="5463410"/>
            <a:ext cx="5988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0.377 w/m</a:t>
            </a:r>
            <a:r>
              <a:rPr lang="en-US" sz="28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61912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wall Layer 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7E6B217-0AD8-4071-839E-EA63FA42951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2661" y="869576"/>
            <a:ext cx="5314576" cy="39562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48518" y="5235388"/>
            <a:ext cx="4697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=1. 228 w/m</a:t>
            </a:r>
            <a:r>
              <a:rPr lang="en-US" sz="28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95813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Floor Layer 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EACD17D-75F4-40B5-B905-B6537B6399A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94729" y="1123837"/>
            <a:ext cx="5439242" cy="3800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9223" y="5401854"/>
            <a:ext cx="5172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=0.319  </a:t>
            </a: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w/m</a:t>
            </a:r>
            <a:r>
              <a:rPr lang="en-US" sz="28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1077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Roof Layer 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CFA48C2-BDA3-4867-800B-21778D9B22D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3189" y="1123837"/>
            <a:ext cx="4603469" cy="38803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46376" y="5567082"/>
            <a:ext cx="389964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=0.36 w/m</a:t>
            </a:r>
            <a:r>
              <a:rPr lang="en-US" sz="28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8595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Glazing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(triple</a:t>
            </a:r>
            <a:r>
              <a:rPr lang="ar-AE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glazing)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570" y="1801906"/>
            <a:ext cx="7350121" cy="2207999"/>
          </a:xfrm>
        </p:spPr>
      </p:pic>
    </p:spTree>
    <p:extLst>
      <p:ext uri="{BB962C8B-B14F-4D97-AF65-F5344CB8AC3E}">
        <p14:creationId xmlns:p14="http://schemas.microsoft.com/office/powerpoint/2010/main" val="10076213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Analysis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518F5F-F626-4B93-AA73-62D5C6D0192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6541" y="899720"/>
            <a:ext cx="7385144" cy="43435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07106" y="5725020"/>
            <a:ext cx="4554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Comfort for the school building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8335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Analysis 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42A62C9-B4BF-47A7-9F61-C1D534FF3EC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3105" y="926613"/>
            <a:ext cx="7535303" cy="43396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87788" y="5725020"/>
            <a:ext cx="5127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Air, radiant and operative temperatures.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1271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Analysis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93" y="1613647"/>
            <a:ext cx="7586424" cy="27294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00282" y="4706471"/>
            <a:ext cx="5369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Site and source energy of the school building </a:t>
            </a:r>
            <a:endParaRPr lang="ar-AE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365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Daylight</a:t>
            </a:r>
            <a:endParaRPr lang="en-US" dirty="0"/>
          </a:p>
        </p:txBody>
      </p:sp>
      <p:pic>
        <p:nvPicPr>
          <p:cNvPr id="4" name="Content Placeholder 3" descr="https://scontent.fjrs2-1.fna.fbcdn.net/v/t1.15752-9/59064524_572156496640303_4832086315375788032_n.png?_nc_cat=103&amp;_nc_ht=scontent.fjrs2-1.fna&amp;oh=a5536c4678cf65e8bcbb870937e0f149&amp;oe=5D3AC830">
            <a:extLst>
              <a:ext uri="{FF2B5EF4-FFF2-40B4-BE49-F238E27FC236}">
                <a16:creationId xmlns:a16="http://schemas.microsoft.com/office/drawing/2014/main" id="{4323337F-BD9F-4462-A2FA-41F644F2B21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430306"/>
            <a:ext cx="5069074" cy="3145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scontent.fjrs2-1.fna.fbcdn.net/v/t1.15752-9/58698635_2446773895340851_222039213518880768_n.png?_nc_cat=107&amp;_nc_ht=scontent.fjrs2-1.fna&amp;oh=392be86ebb5e2f517be4c1115e1d0edf&amp;oe=5D70AFCF">
            <a:extLst>
              <a:ext uri="{FF2B5EF4-FFF2-40B4-BE49-F238E27FC236}">
                <a16:creationId xmlns:a16="http://schemas.microsoft.com/office/drawing/2014/main" id="{3F767FA2-B8F5-4236-AB9D-5FA2FF2918F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285" y="3926541"/>
            <a:ext cx="4674422" cy="267148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528285" y="1237129"/>
            <a:ext cx="266632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Ground floor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530591" y="4924801"/>
            <a:ext cx="266632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First floor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6815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F12DF-8C2C-4A96-81BE-509E3072A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Electrical Design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AA2CFB-2686-4772-8C29-ABBFC39C3CFD}"/>
              </a:ext>
            </a:extLst>
          </p:cNvPr>
          <p:cNvSpPr/>
          <p:nvPr/>
        </p:nvSpPr>
        <p:spPr>
          <a:xfrm>
            <a:off x="3328482" y="925717"/>
            <a:ext cx="86105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</a:rPr>
              <a:t>Lighting was designed by using </a:t>
            </a:r>
            <a:r>
              <a:rPr lang="en-US" sz="3600" b="0" cap="none" spc="0" dirty="0" err="1" smtClean="0">
                <a:ln w="0"/>
                <a:solidFill>
                  <a:schemeClr val="tx1"/>
                </a:solidFill>
              </a:rPr>
              <a:t>DIAlux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</a:rPr>
              <a:t> EVO for five spaces:</a:t>
            </a:r>
            <a:endParaRPr lang="en-US" sz="36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969D34-35C9-4A06-95E4-E627729F4EEE}"/>
              </a:ext>
            </a:extLst>
          </p:cNvPr>
          <p:cNvSpPr/>
          <p:nvPr/>
        </p:nvSpPr>
        <p:spPr>
          <a:xfrm>
            <a:off x="4029523" y="2599676"/>
            <a:ext cx="511447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200" b="0" cap="none" spc="0" dirty="0">
                <a:ln w="0"/>
                <a:solidFill>
                  <a:schemeClr val="tx1"/>
                </a:solidFill>
              </a:rPr>
              <a:t>Headmaster Room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200" dirty="0">
                <a:ln w="0"/>
              </a:rPr>
              <a:t>Secretary Room 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200" b="0" cap="none" spc="0" dirty="0">
                <a:ln w="0"/>
                <a:solidFill>
                  <a:schemeClr val="tx1"/>
                </a:solidFill>
              </a:rPr>
              <a:t>Waiting Room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200" dirty="0">
                <a:ln w="0"/>
              </a:rPr>
              <a:t>Clinic 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200" dirty="0">
                <a:ln w="0"/>
              </a:rPr>
              <a:t>Classroom </a:t>
            </a:r>
            <a:endParaRPr lang="en-US" sz="3200" b="0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473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224C-EEC8-495A-8F19-B6C5CC04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Second Floor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8223F8-6115-4EC3-AE5A-328F3C395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6914" y="275771"/>
            <a:ext cx="7474857" cy="628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2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76985-BB20-4215-8038-1A4120507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Manager Room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465304-AD55-4B17-B6E3-4F3D6E3C300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560" y="711060"/>
            <a:ext cx="7498080" cy="501396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2F40D12-088A-49E1-B56B-188675E3EF2B}"/>
              </a:ext>
            </a:extLst>
          </p:cNvPr>
          <p:cNvSpPr/>
          <p:nvPr/>
        </p:nvSpPr>
        <p:spPr>
          <a:xfrm>
            <a:off x="5639823" y="5854552"/>
            <a:ext cx="44566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3D Model By </a:t>
            </a:r>
            <a:r>
              <a:rPr lang="en-US" sz="3200" b="1" dirty="0" err="1"/>
              <a:t>DIAlux</a:t>
            </a:r>
            <a:r>
              <a:rPr lang="en-US" sz="3200" b="1" dirty="0"/>
              <a:t> Evo</a:t>
            </a:r>
          </a:p>
        </p:txBody>
      </p:sp>
    </p:spTree>
    <p:extLst>
      <p:ext uri="{BB962C8B-B14F-4D97-AF65-F5344CB8AC3E}">
        <p14:creationId xmlns:p14="http://schemas.microsoft.com/office/powerpoint/2010/main" val="7433207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7368-6DF6-4853-84C7-31641EE54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0BFC3D-A3C3-4DD4-945B-CAB5270294F0}"/>
              </a:ext>
            </a:extLst>
          </p:cNvPr>
          <p:cNvSpPr/>
          <p:nvPr/>
        </p:nvSpPr>
        <p:spPr>
          <a:xfrm>
            <a:off x="3711972" y="1297792"/>
            <a:ext cx="80970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500 Lux </a:t>
            </a:r>
            <a:r>
              <a:rPr lang="en-US" sz="3200" b="1" dirty="0" smtClean="0"/>
              <a:t>is required for the </a:t>
            </a:r>
            <a:r>
              <a:rPr lang="en-US" sz="3200" b="1" dirty="0"/>
              <a:t>Headmaster Room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A1258B-977B-4203-BA0D-E56F925DA6A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754880" y="2270760"/>
            <a:ext cx="5501640" cy="28498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6017EAD-5C3F-4B92-881A-6609BE89C2B5}"/>
              </a:ext>
            </a:extLst>
          </p:cNvPr>
          <p:cNvSpPr/>
          <p:nvPr/>
        </p:nvSpPr>
        <p:spPr>
          <a:xfrm>
            <a:off x="4954236" y="5560208"/>
            <a:ext cx="5165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/>
              <a:t>The Lux that </a:t>
            </a:r>
            <a:r>
              <a:rPr lang="en-US" sz="2400" dirty="0" smtClean="0"/>
              <a:t>was achieved </a:t>
            </a:r>
            <a:r>
              <a:rPr lang="en-US" sz="2400" dirty="0"/>
              <a:t>in the space </a:t>
            </a:r>
          </a:p>
        </p:txBody>
      </p:sp>
    </p:spTree>
    <p:extLst>
      <p:ext uri="{BB962C8B-B14F-4D97-AF65-F5344CB8AC3E}">
        <p14:creationId xmlns:p14="http://schemas.microsoft.com/office/powerpoint/2010/main" val="12491936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B7388-0F95-45F9-8C94-4FE0C403B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dirty="0"/>
              <a:t>Luminaire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DEEAE5-CAF9-46CB-8278-1CC4B4F338FD}"/>
              </a:ext>
            </a:extLst>
          </p:cNvPr>
          <p:cNvSpPr/>
          <p:nvPr/>
        </p:nvSpPr>
        <p:spPr>
          <a:xfrm>
            <a:off x="3650531" y="893004"/>
            <a:ext cx="7376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/>
              <a:t>Two </a:t>
            </a:r>
            <a:r>
              <a:rPr lang="en-US" sz="2400" dirty="0" smtClean="0"/>
              <a:t>Types of luminaires </a:t>
            </a:r>
            <a:r>
              <a:rPr lang="en-US" sz="2400" dirty="0"/>
              <a:t>were used in Headmaster room 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442957-09EB-42CF-970E-4B80428D036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130040" y="1568958"/>
            <a:ext cx="6918960" cy="25610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B7B641-DD26-4305-8650-D14A36DF1EA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130040" y="4511969"/>
            <a:ext cx="6918960" cy="202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1763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4274B-EB96-47D9-9ECB-4D24B583A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Lighting Distribution plan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813079-4FF1-4C16-8F54-86F71AF3EF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218622" y="911133"/>
            <a:ext cx="7013258" cy="502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82214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1B369-2A4E-4713-A79A-5F3C71AFC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Number of lighting in each floor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2C651BF-85D4-430F-B029-DB6A7908C9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200349"/>
              </p:ext>
            </p:extLst>
          </p:nvPr>
        </p:nvGraphicFramePr>
        <p:xfrm>
          <a:off x="3733800" y="1493519"/>
          <a:ext cx="7711440" cy="3870961"/>
        </p:xfrm>
        <a:graphic>
          <a:graphicData uri="http://schemas.openxmlformats.org/drawingml/2006/table">
            <a:tbl>
              <a:tblPr firstRow="1" firstCol="1" bandRow="1"/>
              <a:tblGrid>
                <a:gridCol w="502920">
                  <a:extLst>
                    <a:ext uri="{9D8B030D-6E8A-4147-A177-3AD203B41FA5}">
                      <a16:colId xmlns:a16="http://schemas.microsoft.com/office/drawing/2014/main" val="1074587053"/>
                    </a:ext>
                  </a:extLst>
                </a:gridCol>
                <a:gridCol w="4810791">
                  <a:extLst>
                    <a:ext uri="{9D8B030D-6E8A-4147-A177-3AD203B41FA5}">
                      <a16:colId xmlns:a16="http://schemas.microsoft.com/office/drawing/2014/main" val="638393326"/>
                    </a:ext>
                  </a:extLst>
                </a:gridCol>
                <a:gridCol w="738015">
                  <a:extLst>
                    <a:ext uri="{9D8B030D-6E8A-4147-A177-3AD203B41FA5}">
                      <a16:colId xmlns:a16="http://schemas.microsoft.com/office/drawing/2014/main" val="3125381264"/>
                    </a:ext>
                  </a:extLst>
                </a:gridCol>
                <a:gridCol w="738015">
                  <a:extLst>
                    <a:ext uri="{9D8B030D-6E8A-4147-A177-3AD203B41FA5}">
                      <a16:colId xmlns:a16="http://schemas.microsoft.com/office/drawing/2014/main" val="4046479042"/>
                    </a:ext>
                  </a:extLst>
                </a:gridCol>
                <a:gridCol w="921699">
                  <a:extLst>
                    <a:ext uri="{9D8B030D-6E8A-4147-A177-3AD203B41FA5}">
                      <a16:colId xmlns:a16="http://schemas.microsoft.com/office/drawing/2014/main" val="3934560498"/>
                    </a:ext>
                  </a:extLst>
                </a:gridCol>
              </a:tblGrid>
              <a:tr h="4810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Article name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DBG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DBF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DBS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705861"/>
                  </a:ext>
                </a:extLst>
              </a:tr>
              <a:tr h="4810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Philips Lighting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5570880"/>
                  </a:ext>
                </a:extLst>
              </a:tr>
              <a:tr h="4810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Dropper Hi-Flux 2500K Led Strip 200mm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5021145"/>
                  </a:ext>
                </a:extLst>
              </a:tr>
              <a:tr h="4810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D70-S195 LED 3000 840 SI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165430"/>
                  </a:ext>
                </a:extLst>
              </a:tr>
              <a:tr h="4810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SM540C PSD L1480 OC LED50S/840 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3765090"/>
                  </a:ext>
                </a:extLst>
              </a:tr>
              <a:tr h="9844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ALGORITMO SOSPENSIONE 2368mm LED 4000K EMISSIONE DIRETTA WALL WASHER  / INDIRETTA LED DIMMER  BIANCO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824894"/>
                  </a:ext>
                </a:extLst>
              </a:tr>
              <a:tr h="4810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CHAL PRO LED3000-840 HFIX RMB W6 [STD]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7703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53632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8C59D-962D-4C39-80B3-E78576791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Wattage for each type used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0B2D4D1-6461-47DD-96D2-6AC26C029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776762"/>
              </p:ext>
            </p:extLst>
          </p:nvPr>
        </p:nvGraphicFramePr>
        <p:xfrm>
          <a:off x="4145280" y="1554480"/>
          <a:ext cx="7010401" cy="3637638"/>
        </p:xfrm>
        <a:graphic>
          <a:graphicData uri="http://schemas.openxmlformats.org/drawingml/2006/table">
            <a:tbl>
              <a:tblPr firstRow="1" firstCol="1" bandRow="1"/>
              <a:tblGrid>
                <a:gridCol w="455961">
                  <a:extLst>
                    <a:ext uri="{9D8B030D-6E8A-4147-A177-3AD203B41FA5}">
                      <a16:colId xmlns:a16="http://schemas.microsoft.com/office/drawing/2014/main" val="2629597288"/>
                    </a:ext>
                  </a:extLst>
                </a:gridCol>
                <a:gridCol w="5699513">
                  <a:extLst>
                    <a:ext uri="{9D8B030D-6E8A-4147-A177-3AD203B41FA5}">
                      <a16:colId xmlns:a16="http://schemas.microsoft.com/office/drawing/2014/main" val="1737704829"/>
                    </a:ext>
                  </a:extLst>
                </a:gridCol>
                <a:gridCol w="854927">
                  <a:extLst>
                    <a:ext uri="{9D8B030D-6E8A-4147-A177-3AD203B41FA5}">
                      <a16:colId xmlns:a16="http://schemas.microsoft.com/office/drawing/2014/main" val="1013344196"/>
                    </a:ext>
                  </a:extLst>
                </a:gridCol>
              </a:tblGrid>
              <a:tr h="4432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Article name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watt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968901"/>
                  </a:ext>
                </a:extLst>
              </a:tr>
              <a:tr h="4432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Philips Lighting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474639"/>
                  </a:ext>
                </a:extLst>
              </a:tr>
              <a:tr h="4432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Dropper Hi-Flux 2500K Led Strip 200mm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885110"/>
                  </a:ext>
                </a:extLst>
              </a:tr>
              <a:tr h="4432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D70-S195 LED 3000 840 SI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394030"/>
                  </a:ext>
                </a:extLst>
              </a:tr>
              <a:tr h="4432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SM540C PSD L1480 OC LED50S/840 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992063"/>
                  </a:ext>
                </a:extLst>
              </a:tr>
              <a:tr h="9069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ALGORITMO SOSPENSIONE 2368mm LED 4000K EMISSIONE DIRETTA WALL WASHER  / INDIRETTA LED DIMMER  BIANCO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083130"/>
                  </a:ext>
                </a:extLst>
              </a:tr>
              <a:tr h="4432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CHAL PRO LED3000-840 HFIX RMB W6 [STD]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5963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838377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CE4BE-7D56-460E-B6C4-BB19AF973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 Floor Lighting Plan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FC2EBA-C8EE-4B8E-9CB8-E79EC5C37AB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191000" y="665988"/>
            <a:ext cx="6979920" cy="551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06013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CE4BE-7D56-460E-B6C4-BB19AF973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Floor Lighting Plan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06012-3066-4934-832E-D26370D69629}"/>
              </a:ext>
            </a:extLst>
          </p:cNvPr>
          <p:cNvPicPr/>
          <p:nvPr/>
        </p:nvPicPr>
        <p:blipFill rotWithShape="1">
          <a:blip r:embed="rId2"/>
          <a:srcRect b="1499"/>
          <a:stretch/>
        </p:blipFill>
        <p:spPr bwMode="auto">
          <a:xfrm>
            <a:off x="4191000" y="685800"/>
            <a:ext cx="7086600" cy="57607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604467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CE4BE-7D56-460E-B6C4-BB19AF973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Floor Lighting Plan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048794-3634-446C-935F-9A83C65874A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069080" y="746760"/>
            <a:ext cx="7132319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3519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5D7A9-6C5D-447D-8A19-367169CBC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Number of </a:t>
            </a:r>
            <a:r>
              <a:rPr lang="en-US" dirty="0" smtClean="0"/>
              <a:t>Outlets </a:t>
            </a:r>
            <a:r>
              <a:rPr lang="en-US" dirty="0"/>
              <a:t>in each floor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2565F2C-47C6-481F-9753-2C254EC8B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941183"/>
              </p:ext>
            </p:extLst>
          </p:nvPr>
        </p:nvGraphicFramePr>
        <p:xfrm>
          <a:off x="4783138" y="2042160"/>
          <a:ext cx="5486400" cy="2621280"/>
        </p:xfrm>
        <a:graphic>
          <a:graphicData uri="http://schemas.openxmlformats.org/drawingml/2006/table">
            <a:tbl>
              <a:tblPr firstRow="1" firstCol="1" bandRow="1"/>
              <a:tblGrid>
                <a:gridCol w="1858645">
                  <a:extLst>
                    <a:ext uri="{9D8B030D-6E8A-4147-A177-3AD203B41FA5}">
                      <a16:colId xmlns:a16="http://schemas.microsoft.com/office/drawing/2014/main" val="1425640878"/>
                    </a:ext>
                  </a:extLst>
                </a:gridCol>
                <a:gridCol w="1834515">
                  <a:extLst>
                    <a:ext uri="{9D8B030D-6E8A-4147-A177-3AD203B41FA5}">
                      <a16:colId xmlns:a16="http://schemas.microsoft.com/office/drawing/2014/main" val="212334254"/>
                    </a:ext>
                  </a:extLst>
                </a:gridCol>
                <a:gridCol w="1793240">
                  <a:extLst>
                    <a:ext uri="{9D8B030D-6E8A-4147-A177-3AD203B41FA5}">
                      <a16:colId xmlns:a16="http://schemas.microsoft.com/office/drawing/2014/main" val="3365978609"/>
                    </a:ext>
                  </a:extLst>
                </a:gridCol>
              </a:tblGrid>
              <a:tr h="67073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Distribution boards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Outlets (2Amp)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Special loads (10Amp)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657214"/>
                  </a:ext>
                </a:extLst>
              </a:tr>
              <a:tr h="67073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DBG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176229"/>
                  </a:ext>
                </a:extLst>
              </a:tr>
              <a:tr h="6399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DBF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4964182"/>
                  </a:ext>
                </a:extLst>
              </a:tr>
              <a:tr h="6399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DBS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1F376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313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557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224C-EEC8-495A-8F19-B6C5CC04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Site Plan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35BCAE-F5F0-44C6-B92B-395350EA9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32229"/>
            <a:ext cx="8171543" cy="624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7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CE4BE-7D56-460E-B6C4-BB19AF973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 Floor Socket Plan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9834C9-FC85-4195-865B-9462C7467B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5" b="-1"/>
          <a:stretch/>
        </p:blipFill>
        <p:spPr>
          <a:xfrm>
            <a:off x="3825240" y="579120"/>
            <a:ext cx="7406640" cy="591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34224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CE4BE-7D56-460E-B6C4-BB19AF973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Floor Socket Plan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510E9C-2C6F-4266-BD54-CA08480D3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7120" y="640080"/>
            <a:ext cx="7741919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6826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CE4BE-7D56-460E-B6C4-BB19AF973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Floor Socket Plan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49E224-1571-4171-B5EB-55DE49687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040" y="323088"/>
            <a:ext cx="7757160" cy="620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47054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DDD8E-2FF6-4BFE-9D58-E3B8488BC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Photovoltaic  </a:t>
            </a:r>
            <a:r>
              <a:rPr lang="en-US" dirty="0"/>
              <a:t>system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886" y="1706881"/>
            <a:ext cx="7582045" cy="2087880"/>
          </a:xfrm>
        </p:spPr>
      </p:pic>
      <p:sp>
        <p:nvSpPr>
          <p:cNvPr id="6" name="TextBox 5"/>
          <p:cNvSpPr txBox="1"/>
          <p:nvPr/>
        </p:nvSpPr>
        <p:spPr>
          <a:xfrm>
            <a:off x="5503817" y="4302034"/>
            <a:ext cx="3544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PV Cells distribution on the roof of the Academic school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32712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 of the PV Cells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 lang="en-US" dirty="0"/>
                  <a:t>Site: Bet Dagan </a:t>
                </a:r>
              </a:p>
              <a:p>
                <a:pPr lvl="0"/>
                <a:r>
                  <a:rPr lang="en-US" dirty="0"/>
                  <a:t>Tilt angle (α): 32 </a:t>
                </a:r>
              </a:p>
              <a:p>
                <a:pPr lvl="0"/>
                <a:r>
                  <a:rPr lang="en-US" dirty="0"/>
                  <a:t>Cells were oriented to the south </a:t>
                </a:r>
              </a:p>
              <a:p>
                <a:pPr lvl="0"/>
                <a:r>
                  <a:rPr lang="en-US" dirty="0"/>
                  <a:t>Type of the model: SPR-E20-435-COM</a:t>
                </a:r>
              </a:p>
              <a:p>
                <a:pPr lvl="0"/>
                <a:r>
                  <a:rPr lang="en-US" dirty="0"/>
                  <a:t>Manufacturer: Sun power</a:t>
                </a:r>
              </a:p>
              <a:p>
                <a:pPr lvl="0"/>
                <a:r>
                  <a:rPr lang="en-US" dirty="0"/>
                  <a:t>Module area: 2.162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lvl="0"/>
                <a:r>
                  <a:rPr lang="en-US" dirty="0"/>
                  <a:t>Total module area: 143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lvl="0"/>
                <a:r>
                  <a:rPr lang="en-US" dirty="0"/>
                  <a:t>Cells area: 1.962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lvl="0"/>
                <a:r>
                  <a:rPr lang="en-US" dirty="0"/>
                  <a:t>Total cells area: 130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lvl="0"/>
                <a:r>
                  <a:rPr lang="en-US" dirty="0"/>
                  <a:t>Number of modules: 66 module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135631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353" y="2623547"/>
            <a:ext cx="7744376" cy="1861367"/>
          </a:xfrm>
        </p:spPr>
      </p:pic>
    </p:spTree>
    <p:extLst>
      <p:ext uri="{BB962C8B-B14F-4D97-AF65-F5344CB8AC3E}">
        <p14:creationId xmlns:p14="http://schemas.microsoft.com/office/powerpoint/2010/main" val="320994901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Payback Period </a:t>
            </a:r>
            <a:endParaRPr lang="en-US" dirty="0"/>
          </a:p>
        </p:txBody>
      </p:sp>
      <p:pic>
        <p:nvPicPr>
          <p:cNvPr id="4" name="Content Placeholder 3" descr="C:\Users\malak\Desktop\1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840" y="827314"/>
            <a:ext cx="7135382" cy="375313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093029" y="5103223"/>
            <a:ext cx="7167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/>
              <a:t>Initial cost of the system: 40,194 $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28397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Water supply System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Water Drainage System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HVAC System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Firefighting System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524496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supply System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6297" y="2665254"/>
            <a:ext cx="3879863" cy="115780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480663" y="1565215"/>
            <a:ext cx="4296591" cy="371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9393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drainage System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3448" y="2705290"/>
            <a:ext cx="4000500" cy="14382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0334" y="772447"/>
            <a:ext cx="4161503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434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224C-EEC8-495A-8F19-B6C5CC04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Southern Elevation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853247-24AB-4F0C-939A-07A3F6948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567" y="296598"/>
            <a:ext cx="8265432" cy="31278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53EBED-461B-47DD-81B5-8A2D26824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111" y="3390028"/>
            <a:ext cx="7460343" cy="312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Manholes distribution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7775" y="415182"/>
            <a:ext cx="5854754" cy="614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39358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HVAC System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2774" y="603624"/>
            <a:ext cx="5017961" cy="5304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23408" y="1425388"/>
            <a:ext cx="32093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Radiator design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eating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for each space of building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543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First Floor </a:t>
            </a:r>
            <a:endParaRPr lang="en-US" dirty="0"/>
          </a:p>
        </p:txBody>
      </p:sp>
      <p:pic>
        <p:nvPicPr>
          <p:cNvPr id="4" name="Content Placeholder 12">
            <a:extLst>
              <a:ext uri="{FF2B5EF4-FFF2-40B4-BE49-F238E27FC236}">
                <a16:creationId xmlns:a16="http://schemas.microsoft.com/office/drawing/2014/main" id="{31FC47DD-72F4-4F99-9EC1-3F122D1E8727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1" r="11290"/>
          <a:stretch/>
        </p:blipFill>
        <p:spPr>
          <a:xfrm>
            <a:off x="4374776" y="851646"/>
            <a:ext cx="6463553" cy="51457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05718" y="5997388"/>
            <a:ext cx="503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Distribution </a:t>
            </a:r>
            <a:r>
              <a:rPr lang="en-US" b="1" dirty="0"/>
              <a:t>of radiator in first </a:t>
            </a:r>
            <a:r>
              <a:rPr lang="en-US" b="1" dirty="0" smtClean="0"/>
              <a:t>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57928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hoses Ground floor plan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5246" y="863600"/>
            <a:ext cx="4602184" cy="512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3962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hoses First floor Plan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C:\Users\malak\Desktop\13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733" y="863600"/>
            <a:ext cx="4637209" cy="5121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036587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Extinguisher Ground floor plan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8738" y="1333027"/>
            <a:ext cx="7315200" cy="418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160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Extinguisher First floor Plan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90265" y="2613542"/>
            <a:ext cx="3300548" cy="3111478"/>
          </a:xfrm>
          <a:prstGeom prst="rect">
            <a:avLst/>
          </a:prstGeom>
        </p:spPr>
      </p:pic>
      <p:pic>
        <p:nvPicPr>
          <p:cNvPr id="5" name="Content Placeholder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691069" y="505097"/>
            <a:ext cx="3685091" cy="31807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58491" y="3753394"/>
            <a:ext cx="2586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Fire Extinguisher In the Corridor 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59931" y="6052457"/>
            <a:ext cx="3239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Fire Extinguisher In the Computer Lab and Library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31630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Extinguisher Second Floor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0440" y="348342"/>
            <a:ext cx="3685091" cy="318071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8438606" y="2416999"/>
            <a:ext cx="3047365" cy="26549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50100" y="3529057"/>
            <a:ext cx="2481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Fire Extinguisher In the Corridor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790985" y="5338355"/>
            <a:ext cx="2342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Fire Extinguisher In Arts and Crafts room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58548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Quantity Survey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7695" y="2283605"/>
            <a:ext cx="6110171" cy="228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468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224C-EEC8-495A-8F19-B6C5CC04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Northern Elevation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651E9A-D515-4994-A524-7D4DC27E1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6285" y="667204"/>
            <a:ext cx="7575323" cy="24678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01462D-C3FC-4A6F-A891-D09FA3F01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604" y="3424428"/>
            <a:ext cx="7990683" cy="276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14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224C-EEC8-495A-8F19-B6C5CC04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Eastern Elevation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44FC67-4664-44B3-9F2B-57E8EEE67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8230" y="355600"/>
            <a:ext cx="7431314" cy="27504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CCAD1-EA9F-410D-AE7D-FB1B5D856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970" y="3106056"/>
            <a:ext cx="7982859" cy="33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076608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1791</TotalTime>
  <Words>894</Words>
  <Application>Microsoft Office PowerPoint</Application>
  <PresentationFormat>Widescreen</PresentationFormat>
  <Paragraphs>260</Paragraphs>
  <Slides>78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7" baseType="lpstr">
      <vt:lpstr>Arial</vt:lpstr>
      <vt:lpstr>Calibri</vt:lpstr>
      <vt:lpstr>Cambria Math</vt:lpstr>
      <vt:lpstr>Corbel</vt:lpstr>
      <vt:lpstr>Tahoma</vt:lpstr>
      <vt:lpstr>Times New Roman</vt:lpstr>
      <vt:lpstr>Wingdings</vt:lpstr>
      <vt:lpstr>Wingdings 2</vt:lpstr>
      <vt:lpstr>Frame</vt:lpstr>
      <vt:lpstr>PowerPoint Presentation</vt:lpstr>
      <vt:lpstr>Outline Project </vt:lpstr>
      <vt:lpstr>Architectural Design </vt:lpstr>
      <vt:lpstr>First Floor</vt:lpstr>
      <vt:lpstr>Second Floor</vt:lpstr>
      <vt:lpstr>Site Plan </vt:lpstr>
      <vt:lpstr>Southern Elevation </vt:lpstr>
      <vt:lpstr>Northern Elevation </vt:lpstr>
      <vt:lpstr>Eastern Elevation </vt:lpstr>
      <vt:lpstr>Western Elevation </vt:lpstr>
      <vt:lpstr>Section A-A</vt:lpstr>
      <vt:lpstr>Section B-B</vt:lpstr>
      <vt:lpstr>Spaces in the School</vt:lpstr>
      <vt:lpstr>Evacuation Ground floor Plan </vt:lpstr>
      <vt:lpstr>Evacuation First floor plan </vt:lpstr>
      <vt:lpstr>Evacuation Second floor plan</vt:lpstr>
      <vt:lpstr>Structural  Design </vt:lpstr>
      <vt:lpstr>Compatibility check </vt:lpstr>
      <vt:lpstr>Equilibrium check </vt:lpstr>
      <vt:lpstr>Local Equilibrium check </vt:lpstr>
      <vt:lpstr>Seismic Design </vt:lpstr>
      <vt:lpstr>Time period check </vt:lpstr>
      <vt:lpstr>Slab Design </vt:lpstr>
      <vt:lpstr>Retaining wall </vt:lpstr>
      <vt:lpstr>Retaining wall Detailing  </vt:lpstr>
      <vt:lpstr>Longitudinal Section </vt:lpstr>
      <vt:lpstr>Sections in Beam</vt:lpstr>
      <vt:lpstr>Section In column </vt:lpstr>
      <vt:lpstr>Water Tank </vt:lpstr>
      <vt:lpstr>Soil Pressure </vt:lpstr>
      <vt:lpstr>Earthquake Load</vt:lpstr>
      <vt:lpstr> Water Tank slab Checks </vt:lpstr>
      <vt:lpstr>Water Tank Details </vt:lpstr>
      <vt:lpstr>Environmental Design </vt:lpstr>
      <vt:lpstr>RT60 for headmasters’ room </vt:lpstr>
      <vt:lpstr>Sound Transmission Class (STC).</vt:lpstr>
      <vt:lpstr>Sound Transmission Class (STC).</vt:lpstr>
      <vt:lpstr>Passive Analysis</vt:lpstr>
      <vt:lpstr>Shading </vt:lpstr>
      <vt:lpstr>External wall Layer </vt:lpstr>
      <vt:lpstr>Internal wall Layer </vt:lpstr>
      <vt:lpstr>Floor Layer </vt:lpstr>
      <vt:lpstr>Roof Layer </vt:lpstr>
      <vt:lpstr>Glazing (triple glazing)</vt:lpstr>
      <vt:lpstr>Thermal Analysis</vt:lpstr>
      <vt:lpstr>Thermal Analysis </vt:lpstr>
      <vt:lpstr>Thermal Analysis </vt:lpstr>
      <vt:lpstr>Daylight</vt:lpstr>
      <vt:lpstr>Electrical Design </vt:lpstr>
      <vt:lpstr>Manager Room </vt:lpstr>
      <vt:lpstr>Requirements </vt:lpstr>
      <vt:lpstr>Types of Luminaire </vt:lpstr>
      <vt:lpstr>Lighting Distribution plan  </vt:lpstr>
      <vt:lpstr>Number of lighting in each floor </vt:lpstr>
      <vt:lpstr>Wattage for each type used </vt:lpstr>
      <vt:lpstr>Ground Floor Lighting Plan</vt:lpstr>
      <vt:lpstr>First Floor Lighting Plan</vt:lpstr>
      <vt:lpstr>Second Floor Lighting Plan</vt:lpstr>
      <vt:lpstr>Number of Outlets in each floor </vt:lpstr>
      <vt:lpstr>Ground Floor Socket Plan</vt:lpstr>
      <vt:lpstr>First Floor Socket Plan</vt:lpstr>
      <vt:lpstr>Second Floor Socket Plan</vt:lpstr>
      <vt:lpstr>Photovoltaic  system </vt:lpstr>
      <vt:lpstr>Specifications of the PV Cells </vt:lpstr>
      <vt:lpstr>Results </vt:lpstr>
      <vt:lpstr>Payback Period </vt:lpstr>
      <vt:lpstr>Mechanical Design </vt:lpstr>
      <vt:lpstr>Water supply System</vt:lpstr>
      <vt:lpstr>Water drainage System </vt:lpstr>
      <vt:lpstr>Manholes distribution </vt:lpstr>
      <vt:lpstr>HVAC System </vt:lpstr>
      <vt:lpstr>First Floor </vt:lpstr>
      <vt:lpstr>Fire hoses Ground floor plan </vt:lpstr>
      <vt:lpstr>Fire hoses First floor Plan  </vt:lpstr>
      <vt:lpstr>Fire Extinguisher Ground floor plan</vt:lpstr>
      <vt:lpstr>Fire Extinguisher First floor Plan </vt:lpstr>
      <vt:lpstr>Fire Extinguisher Second Floor </vt:lpstr>
      <vt:lpstr>Quantity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noran malhas</dc:creator>
  <cp:lastModifiedBy>malak</cp:lastModifiedBy>
  <cp:revision>44</cp:revision>
  <dcterms:created xsi:type="dcterms:W3CDTF">2019-05-18T07:37:07Z</dcterms:created>
  <dcterms:modified xsi:type="dcterms:W3CDTF">2019-05-20T07:35:52Z</dcterms:modified>
</cp:coreProperties>
</file>