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25" r:id="rId2"/>
    <p:sldId id="324" r:id="rId3"/>
    <p:sldId id="256" r:id="rId4"/>
    <p:sldId id="257" r:id="rId5"/>
    <p:sldId id="258" r:id="rId6"/>
    <p:sldId id="259" r:id="rId7"/>
    <p:sldId id="310" r:id="rId8"/>
    <p:sldId id="260" r:id="rId9"/>
    <p:sldId id="285" r:id="rId10"/>
    <p:sldId id="288" r:id="rId11"/>
    <p:sldId id="291" r:id="rId12"/>
    <p:sldId id="294" r:id="rId13"/>
    <p:sldId id="297" r:id="rId14"/>
    <p:sldId id="300" r:id="rId15"/>
    <p:sldId id="303" r:id="rId16"/>
    <p:sldId id="309" r:id="rId17"/>
    <p:sldId id="311" r:id="rId18"/>
    <p:sldId id="312" r:id="rId19"/>
    <p:sldId id="313" r:id="rId20"/>
    <p:sldId id="314" r:id="rId21"/>
    <p:sldId id="315" r:id="rId22"/>
    <p:sldId id="316" r:id="rId23"/>
    <p:sldId id="323" r:id="rId24"/>
    <p:sldId id="322" r:id="rId25"/>
    <p:sldId id="317" r:id="rId26"/>
    <p:sldId id="321" r:id="rId27"/>
    <p:sldId id="319" r:id="rId28"/>
    <p:sldId id="320" r:id="rId29"/>
    <p:sldId id="326"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100" d="100"/>
          <a:sy n="100" d="100"/>
        </p:scale>
        <p:origin x="58" y="-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1073DB0-9557-44F6-B8F4-CDAECE4C5061}" type="datetimeFigureOut">
              <a:rPr lang="en-US" smtClean="0"/>
              <a:t>6/8/2023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8FD43A-324C-479C-A707-1EEB489B4CDC}" type="slidenum">
              <a:rPr lang="en-US" smtClean="0"/>
              <a:t>‹#›</a:t>
            </a:fld>
            <a:endParaRPr lang="en-US"/>
          </a:p>
        </p:txBody>
      </p:sp>
    </p:spTree>
    <p:extLst>
      <p:ext uri="{BB962C8B-B14F-4D97-AF65-F5344CB8AC3E}">
        <p14:creationId xmlns:p14="http://schemas.microsoft.com/office/powerpoint/2010/main" val="27616046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1073DB0-9557-44F6-B8F4-CDAECE4C5061}" type="datetimeFigureOut">
              <a:rPr lang="en-US" smtClean="0"/>
              <a:t>6/8/2023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8FD43A-324C-479C-A707-1EEB489B4CDC}" type="slidenum">
              <a:rPr lang="en-US" smtClean="0"/>
              <a:t>‹#›</a:t>
            </a:fld>
            <a:endParaRPr lang="en-US"/>
          </a:p>
        </p:txBody>
      </p:sp>
    </p:spTree>
    <p:extLst>
      <p:ext uri="{BB962C8B-B14F-4D97-AF65-F5344CB8AC3E}">
        <p14:creationId xmlns:p14="http://schemas.microsoft.com/office/powerpoint/2010/main" val="2017176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1073DB0-9557-44F6-B8F4-CDAECE4C5061}" type="datetimeFigureOut">
              <a:rPr lang="en-US" smtClean="0"/>
              <a:t>6/8/2023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8FD43A-324C-479C-A707-1EEB489B4CDC}"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8635521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1073DB0-9557-44F6-B8F4-CDAECE4C5061}" type="datetimeFigureOut">
              <a:rPr lang="en-US" smtClean="0"/>
              <a:t>6/8/2023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8FD43A-324C-479C-A707-1EEB489B4CDC}" type="slidenum">
              <a:rPr lang="en-US" smtClean="0"/>
              <a:t>‹#›</a:t>
            </a:fld>
            <a:endParaRPr lang="en-US"/>
          </a:p>
        </p:txBody>
      </p:sp>
    </p:spTree>
    <p:extLst>
      <p:ext uri="{BB962C8B-B14F-4D97-AF65-F5344CB8AC3E}">
        <p14:creationId xmlns:p14="http://schemas.microsoft.com/office/powerpoint/2010/main" val="30304358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1073DB0-9557-44F6-B8F4-CDAECE4C5061}" type="datetimeFigureOut">
              <a:rPr lang="en-US" smtClean="0"/>
              <a:t>6/8/2023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8FD43A-324C-479C-A707-1EEB489B4CDC}"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6641407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1073DB0-9557-44F6-B8F4-CDAECE4C5061}" type="datetimeFigureOut">
              <a:rPr lang="en-US" smtClean="0"/>
              <a:t>6/8/2023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8FD43A-324C-479C-A707-1EEB489B4CDC}" type="slidenum">
              <a:rPr lang="en-US" smtClean="0"/>
              <a:t>‹#›</a:t>
            </a:fld>
            <a:endParaRPr lang="en-US"/>
          </a:p>
        </p:txBody>
      </p:sp>
    </p:spTree>
    <p:extLst>
      <p:ext uri="{BB962C8B-B14F-4D97-AF65-F5344CB8AC3E}">
        <p14:creationId xmlns:p14="http://schemas.microsoft.com/office/powerpoint/2010/main" val="32152268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1073DB0-9557-44F6-B8F4-CDAECE4C5061}" type="datetimeFigureOut">
              <a:rPr lang="en-US" smtClean="0"/>
              <a:t>6/8/2023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8FD43A-324C-479C-A707-1EEB489B4CDC}" type="slidenum">
              <a:rPr lang="en-US" smtClean="0"/>
              <a:t>‹#›</a:t>
            </a:fld>
            <a:endParaRPr lang="en-US"/>
          </a:p>
        </p:txBody>
      </p:sp>
    </p:spTree>
    <p:extLst>
      <p:ext uri="{BB962C8B-B14F-4D97-AF65-F5344CB8AC3E}">
        <p14:creationId xmlns:p14="http://schemas.microsoft.com/office/powerpoint/2010/main" val="2815861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1073DB0-9557-44F6-B8F4-CDAECE4C5061}" type="datetimeFigureOut">
              <a:rPr lang="en-US" smtClean="0"/>
              <a:t>6/8/2023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8FD43A-324C-479C-A707-1EEB489B4CDC}" type="slidenum">
              <a:rPr lang="en-US" smtClean="0"/>
              <a:t>‹#›</a:t>
            </a:fld>
            <a:endParaRPr lang="en-US"/>
          </a:p>
        </p:txBody>
      </p:sp>
    </p:spTree>
    <p:extLst>
      <p:ext uri="{BB962C8B-B14F-4D97-AF65-F5344CB8AC3E}">
        <p14:creationId xmlns:p14="http://schemas.microsoft.com/office/powerpoint/2010/main" val="19077395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1073DB0-9557-44F6-B8F4-CDAECE4C5061}" type="datetimeFigureOut">
              <a:rPr lang="en-US" smtClean="0"/>
              <a:t>6/8/2023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8FD43A-324C-479C-A707-1EEB489B4CDC}" type="slidenum">
              <a:rPr lang="en-US" smtClean="0"/>
              <a:t>‹#›</a:t>
            </a:fld>
            <a:endParaRPr lang="en-US"/>
          </a:p>
        </p:txBody>
      </p:sp>
    </p:spTree>
    <p:extLst>
      <p:ext uri="{BB962C8B-B14F-4D97-AF65-F5344CB8AC3E}">
        <p14:creationId xmlns:p14="http://schemas.microsoft.com/office/powerpoint/2010/main" val="42075559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1073DB0-9557-44F6-B8F4-CDAECE4C5061}" type="datetimeFigureOut">
              <a:rPr lang="en-US" smtClean="0"/>
              <a:t>6/8/2023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8FD43A-324C-479C-A707-1EEB489B4CDC}" type="slidenum">
              <a:rPr lang="en-US" smtClean="0"/>
              <a:t>‹#›</a:t>
            </a:fld>
            <a:endParaRPr lang="en-US"/>
          </a:p>
        </p:txBody>
      </p:sp>
    </p:spTree>
    <p:extLst>
      <p:ext uri="{BB962C8B-B14F-4D97-AF65-F5344CB8AC3E}">
        <p14:creationId xmlns:p14="http://schemas.microsoft.com/office/powerpoint/2010/main" val="7696722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1073DB0-9557-44F6-B8F4-CDAECE4C5061}" type="datetimeFigureOut">
              <a:rPr lang="en-US" smtClean="0"/>
              <a:t>6/8/2023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8FD43A-324C-479C-A707-1EEB489B4CDC}" type="slidenum">
              <a:rPr lang="en-US" smtClean="0"/>
              <a:t>‹#›</a:t>
            </a:fld>
            <a:endParaRPr lang="en-US"/>
          </a:p>
        </p:txBody>
      </p:sp>
    </p:spTree>
    <p:extLst>
      <p:ext uri="{BB962C8B-B14F-4D97-AF65-F5344CB8AC3E}">
        <p14:creationId xmlns:p14="http://schemas.microsoft.com/office/powerpoint/2010/main" val="41653778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1073DB0-9557-44F6-B8F4-CDAECE4C5061}" type="datetimeFigureOut">
              <a:rPr lang="en-US" smtClean="0"/>
              <a:t>6/8/2023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8FD43A-324C-479C-A707-1EEB489B4CDC}" type="slidenum">
              <a:rPr lang="en-US" smtClean="0"/>
              <a:t>‹#›</a:t>
            </a:fld>
            <a:endParaRPr lang="en-US"/>
          </a:p>
        </p:txBody>
      </p:sp>
    </p:spTree>
    <p:extLst>
      <p:ext uri="{BB962C8B-B14F-4D97-AF65-F5344CB8AC3E}">
        <p14:creationId xmlns:p14="http://schemas.microsoft.com/office/powerpoint/2010/main" val="15026329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1073DB0-9557-44F6-B8F4-CDAECE4C5061}" type="datetimeFigureOut">
              <a:rPr lang="en-US" smtClean="0"/>
              <a:t>6/8/2023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8FD43A-324C-479C-A707-1EEB489B4CDC}" type="slidenum">
              <a:rPr lang="en-US" smtClean="0"/>
              <a:t>‹#›</a:t>
            </a:fld>
            <a:endParaRPr lang="en-US"/>
          </a:p>
        </p:txBody>
      </p:sp>
    </p:spTree>
    <p:extLst>
      <p:ext uri="{BB962C8B-B14F-4D97-AF65-F5344CB8AC3E}">
        <p14:creationId xmlns:p14="http://schemas.microsoft.com/office/powerpoint/2010/main" val="15529020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073DB0-9557-44F6-B8F4-CDAECE4C5061}" type="datetimeFigureOut">
              <a:rPr lang="en-US" smtClean="0"/>
              <a:t>6/8/2023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8FD43A-324C-479C-A707-1EEB489B4CDC}" type="slidenum">
              <a:rPr lang="en-US" smtClean="0"/>
              <a:t>‹#›</a:t>
            </a:fld>
            <a:endParaRPr lang="en-US"/>
          </a:p>
        </p:txBody>
      </p:sp>
    </p:spTree>
    <p:extLst>
      <p:ext uri="{BB962C8B-B14F-4D97-AF65-F5344CB8AC3E}">
        <p14:creationId xmlns:p14="http://schemas.microsoft.com/office/powerpoint/2010/main" val="1488317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1073DB0-9557-44F6-B8F4-CDAECE4C5061}" type="datetimeFigureOut">
              <a:rPr lang="en-US" smtClean="0"/>
              <a:t>6/8/2023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8FD43A-324C-479C-A707-1EEB489B4CDC}" type="slidenum">
              <a:rPr lang="en-US" smtClean="0"/>
              <a:t>‹#›</a:t>
            </a:fld>
            <a:endParaRPr lang="en-US"/>
          </a:p>
        </p:txBody>
      </p:sp>
    </p:spTree>
    <p:extLst>
      <p:ext uri="{BB962C8B-B14F-4D97-AF65-F5344CB8AC3E}">
        <p14:creationId xmlns:p14="http://schemas.microsoft.com/office/powerpoint/2010/main" val="13391830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1073DB0-9557-44F6-B8F4-CDAECE4C5061}" type="datetimeFigureOut">
              <a:rPr lang="en-US" smtClean="0"/>
              <a:t>6/8/2023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8FD43A-324C-479C-A707-1EEB489B4CDC}" type="slidenum">
              <a:rPr lang="en-US" smtClean="0"/>
              <a:t>‹#›</a:t>
            </a:fld>
            <a:endParaRPr lang="en-US"/>
          </a:p>
        </p:txBody>
      </p:sp>
    </p:spTree>
    <p:extLst>
      <p:ext uri="{BB962C8B-B14F-4D97-AF65-F5344CB8AC3E}">
        <p14:creationId xmlns:p14="http://schemas.microsoft.com/office/powerpoint/2010/main" val="26736609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1073DB0-9557-44F6-B8F4-CDAECE4C5061}" type="datetimeFigureOut">
              <a:rPr lang="en-US" smtClean="0"/>
              <a:t>6/8/2023</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8C8FD43A-324C-479C-A707-1EEB489B4CDC}" type="slidenum">
              <a:rPr lang="en-US" smtClean="0"/>
              <a:t>‹#›</a:t>
            </a:fld>
            <a:endParaRPr lang="en-US"/>
          </a:p>
        </p:txBody>
      </p:sp>
    </p:spTree>
    <p:extLst>
      <p:ext uri="{BB962C8B-B14F-4D97-AF65-F5344CB8AC3E}">
        <p14:creationId xmlns:p14="http://schemas.microsoft.com/office/powerpoint/2010/main" val="32795501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D9A094-96BF-A3E0-A534-6C5BFA26A1D5}"/>
              </a:ext>
            </a:extLst>
          </p:cNvPr>
          <p:cNvSpPr>
            <a:spLocks noGrp="1"/>
          </p:cNvSpPr>
          <p:nvPr>
            <p:ph type="title"/>
          </p:nvPr>
        </p:nvSpPr>
        <p:spPr>
          <a:xfrm>
            <a:off x="1507067" y="475861"/>
            <a:ext cx="7766936" cy="6382139"/>
          </a:xfrm>
        </p:spPr>
        <p:txBody>
          <a:bodyPr vert="horz" lIns="91440" tIns="45720" rIns="91440" bIns="45720" rtlCol="0" anchor="b">
            <a:normAutofit/>
          </a:bodyPr>
          <a:lstStyle/>
          <a:p>
            <a:pPr marL="0" marR="0" algn="ctr">
              <a:lnSpc>
                <a:spcPct val="115000"/>
              </a:lnSpc>
              <a:spcBef>
                <a:spcPct val="0"/>
              </a:spcBef>
              <a:spcAft>
                <a:spcPts val="1000"/>
              </a:spcAft>
            </a:pPr>
            <a:r>
              <a:rPr lang="en-US" sz="18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Studying the installation of a solar cell system for </a:t>
            </a:r>
            <a:r>
              <a:rPr lang="en-US" sz="1800" b="1" dirty="0" err="1">
                <a:solidFill>
                  <a:schemeClr val="tx1"/>
                </a:solidFill>
                <a:effectLst/>
                <a:latin typeface="Times New Roman" panose="02020603050405020304" pitchFamily="18" charset="0"/>
                <a:ea typeface="Calibri" panose="020F0502020204030204" pitchFamily="34" charset="0"/>
                <a:cs typeface="Arial" panose="020B0604020202020204" pitchFamily="34" charset="0"/>
              </a:rPr>
              <a:t>Rafidia</a:t>
            </a:r>
            <a:r>
              <a:rPr lang="en-US" sz="18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 Hospital</a:t>
            </a:r>
            <a:br>
              <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rPr>
            </a:br>
            <a:r>
              <a:rPr lang="en-US" sz="18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 </a:t>
            </a:r>
            <a:br>
              <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rPr>
            </a:br>
            <a:r>
              <a:rPr lang="en-US" sz="18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Graduation Project #2</a:t>
            </a:r>
            <a:br>
              <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rPr>
            </a:br>
            <a:r>
              <a:rPr lang="ar-SA"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br>
              <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rPr>
            </a:br>
            <a:r>
              <a:rPr lang="en-US" sz="18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By:</a:t>
            </a:r>
            <a:br>
              <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rPr>
            </a:br>
            <a:r>
              <a:rPr lang="en-US" sz="18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Ahmad </a:t>
            </a:r>
            <a:r>
              <a:rPr lang="en-US" sz="1800" dirty="0" err="1">
                <a:solidFill>
                  <a:schemeClr val="tx1"/>
                </a:solidFill>
                <a:effectLst/>
                <a:latin typeface="Times New Roman" panose="02020603050405020304" pitchFamily="18" charset="0"/>
                <a:ea typeface="Calibri" panose="020F0502020204030204" pitchFamily="34" charset="0"/>
                <a:cs typeface="Arial" panose="020B0604020202020204" pitchFamily="34" charset="0"/>
              </a:rPr>
              <a:t>Halboni</a:t>
            </a:r>
            <a:br>
              <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rPr>
            </a:br>
            <a:r>
              <a:rPr lang="en-US" sz="1800" dirty="0" err="1">
                <a:solidFill>
                  <a:schemeClr val="tx1"/>
                </a:solidFill>
                <a:effectLst/>
                <a:latin typeface="Times New Roman" panose="02020603050405020304" pitchFamily="18" charset="0"/>
                <a:ea typeface="Calibri" panose="020F0502020204030204" pitchFamily="34" charset="0"/>
                <a:cs typeface="Arial" panose="020B0604020202020204" pitchFamily="34" charset="0"/>
              </a:rPr>
              <a:t>Qusai</a:t>
            </a:r>
            <a:r>
              <a:rPr lang="en-US" sz="18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 </a:t>
            </a:r>
            <a:r>
              <a:rPr lang="en-US" sz="1800" dirty="0" err="1">
                <a:solidFill>
                  <a:schemeClr val="tx1"/>
                </a:solidFill>
                <a:effectLst/>
                <a:latin typeface="Times New Roman" panose="02020603050405020304" pitchFamily="18" charset="0"/>
                <a:ea typeface="Calibri" panose="020F0502020204030204" pitchFamily="34" charset="0"/>
                <a:cs typeface="Arial" panose="020B0604020202020204" pitchFamily="34" charset="0"/>
              </a:rPr>
              <a:t>Yassen</a:t>
            </a:r>
            <a:br>
              <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rPr>
            </a:br>
            <a:r>
              <a:rPr lang="en-US" sz="18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 </a:t>
            </a:r>
            <a:br>
              <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rPr>
            </a:br>
            <a:r>
              <a:rPr lang="en-US" sz="18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 </a:t>
            </a:r>
            <a:br>
              <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rPr>
            </a:br>
            <a:r>
              <a:rPr lang="ar-SA"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br>
              <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rPr>
            </a:br>
            <a:r>
              <a:rPr lang="en-US" sz="18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Supervisor:</a:t>
            </a:r>
            <a:br>
              <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rPr>
            </a:br>
            <a:r>
              <a:rPr lang="en-US" sz="18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Dr. Mohammed </a:t>
            </a:r>
            <a:r>
              <a:rPr lang="en-US" sz="1800" dirty="0" err="1">
                <a:solidFill>
                  <a:schemeClr val="tx1"/>
                </a:solidFill>
                <a:effectLst/>
                <a:latin typeface="Times New Roman" panose="02020603050405020304" pitchFamily="18" charset="0"/>
                <a:ea typeface="Calibri" panose="020F0502020204030204" pitchFamily="34" charset="0"/>
                <a:cs typeface="Arial" panose="020B0604020202020204" pitchFamily="34" charset="0"/>
              </a:rPr>
              <a:t>Alsayed</a:t>
            </a:r>
            <a:br>
              <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rPr>
            </a:br>
            <a:r>
              <a:rPr lang="ar-SA"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br>
              <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rPr>
            </a:br>
            <a:r>
              <a:rPr lang="en-US" sz="18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10/6/2023</a:t>
            </a:r>
            <a:br>
              <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rPr>
            </a:br>
            <a:r>
              <a:rPr lang="en-US" sz="1800"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 </a:t>
            </a:r>
            <a:br>
              <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rPr>
            </a:br>
            <a:endParaRPr lang="en-US" sz="1200" dirty="0">
              <a:solidFill>
                <a:schemeClr val="tx1"/>
              </a:solidFill>
            </a:endParaRPr>
          </a:p>
        </p:txBody>
      </p:sp>
      <p:sp>
        <p:nvSpPr>
          <p:cNvPr id="3" name="Slide Number Placeholder 2">
            <a:extLst>
              <a:ext uri="{FF2B5EF4-FFF2-40B4-BE49-F238E27FC236}">
                <a16:creationId xmlns:a16="http://schemas.microsoft.com/office/drawing/2014/main" id="{4BB3AE08-8D13-2F13-2E26-191BB3755AA9}"/>
              </a:ext>
            </a:extLst>
          </p:cNvPr>
          <p:cNvSpPr>
            <a:spLocks noGrp="1"/>
          </p:cNvSpPr>
          <p:nvPr>
            <p:ph type="sldNum" sz="quarter" idx="12"/>
          </p:nvPr>
        </p:nvSpPr>
        <p:spPr/>
        <p:txBody>
          <a:bodyPr/>
          <a:lstStyle/>
          <a:p>
            <a:fld id="{51845F5A-061D-4825-9AE9-D7794091C6CF}" type="slidenum">
              <a:rPr lang="en-US" smtClean="0"/>
              <a:t>1</a:t>
            </a:fld>
            <a:endParaRPr lang="en-US"/>
          </a:p>
        </p:txBody>
      </p:sp>
      <p:pic>
        <p:nvPicPr>
          <p:cNvPr id="2050" name="Picture 2" descr="C:\Users\صل على النبي\Desktop\najah.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89939" y="257908"/>
            <a:ext cx="1617784" cy="11488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29676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a:t>Inverter</a:t>
            </a: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39552" y="1382788"/>
            <a:ext cx="3816424" cy="3957632"/>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1183" y="1382788"/>
            <a:ext cx="3697585" cy="3697585"/>
          </a:xfrm>
          <a:prstGeom prst="rect">
            <a:avLst/>
          </a:prstGeom>
        </p:spPr>
      </p:pic>
      <p:sp>
        <p:nvSpPr>
          <p:cNvPr id="3" name="Slide Number Placeholder 2">
            <a:extLst>
              <a:ext uri="{FF2B5EF4-FFF2-40B4-BE49-F238E27FC236}">
                <a16:creationId xmlns:a16="http://schemas.microsoft.com/office/drawing/2014/main" id="{FBB55A4C-8D87-10FF-7099-5286475613CA}"/>
              </a:ext>
            </a:extLst>
          </p:cNvPr>
          <p:cNvSpPr>
            <a:spLocks noGrp="1"/>
          </p:cNvSpPr>
          <p:nvPr>
            <p:ph type="sldNum" sz="quarter" idx="12"/>
          </p:nvPr>
        </p:nvSpPr>
        <p:spPr/>
        <p:txBody>
          <a:bodyPr/>
          <a:lstStyle/>
          <a:p>
            <a:fld id="{51845F5A-061D-4825-9AE9-D7794091C6CF}" type="slidenum">
              <a:rPr lang="en-US" smtClean="0"/>
              <a:t>10</a:t>
            </a:fld>
            <a:endParaRPr lang="en-US"/>
          </a:p>
        </p:txBody>
      </p:sp>
    </p:spTree>
    <p:extLst>
      <p:ext uri="{BB962C8B-B14F-4D97-AF65-F5344CB8AC3E}">
        <p14:creationId xmlns:p14="http://schemas.microsoft.com/office/powerpoint/2010/main" val="30942854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a:t>cables</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35300" y="2160588"/>
            <a:ext cx="3881437" cy="3881437"/>
          </a:xfrm>
        </p:spPr>
      </p:pic>
      <p:sp>
        <p:nvSpPr>
          <p:cNvPr id="3" name="Slide Number Placeholder 2">
            <a:extLst>
              <a:ext uri="{FF2B5EF4-FFF2-40B4-BE49-F238E27FC236}">
                <a16:creationId xmlns:a16="http://schemas.microsoft.com/office/drawing/2014/main" id="{D18EBE51-95DD-1272-D202-AC49954BA0B5}"/>
              </a:ext>
            </a:extLst>
          </p:cNvPr>
          <p:cNvSpPr>
            <a:spLocks noGrp="1"/>
          </p:cNvSpPr>
          <p:nvPr>
            <p:ph type="sldNum" sz="quarter" idx="12"/>
          </p:nvPr>
        </p:nvSpPr>
        <p:spPr/>
        <p:txBody>
          <a:bodyPr/>
          <a:lstStyle/>
          <a:p>
            <a:fld id="{51845F5A-061D-4825-9AE9-D7794091C6CF}" type="slidenum">
              <a:rPr lang="en-US" smtClean="0"/>
              <a:t>11</a:t>
            </a:fld>
            <a:endParaRPr lang="en-US"/>
          </a:p>
        </p:txBody>
      </p:sp>
    </p:spTree>
    <p:extLst>
      <p:ext uri="{BB962C8B-B14F-4D97-AF65-F5344CB8AC3E}">
        <p14:creationId xmlns:p14="http://schemas.microsoft.com/office/powerpoint/2010/main" val="24369726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a:r>
              <a:rPr lang="en-US" sz="3600">
                <a:latin typeface="Times New Roman" panose="02020603050405020304" pitchFamily="18" charset="0"/>
                <a:cs typeface="Times New Roman" panose="02020603050405020304" pitchFamily="18" charset="0"/>
              </a:rPr>
              <a:t>Things to keep in mind regarding cables:</a:t>
            </a:r>
          </a:p>
        </p:txBody>
      </p:sp>
      <p:sp>
        <p:nvSpPr>
          <p:cNvPr id="3" name="Content Placeholder 2"/>
          <p:cNvSpPr>
            <a:spLocks noGrp="1"/>
          </p:cNvSpPr>
          <p:nvPr>
            <p:ph idx="1"/>
          </p:nvPr>
        </p:nvSpPr>
        <p:spPr/>
        <p:txBody>
          <a:bodyPr>
            <a:normAutofit/>
          </a:bodyPr>
          <a:lstStyle/>
          <a:p>
            <a:pPr algn="just"/>
            <a:r>
              <a:rPr lang="en-US"/>
              <a:t>It is preferable that the cable lengths in the DC circuit be as short as possible.</a:t>
            </a:r>
          </a:p>
          <a:p>
            <a:pPr algn="just"/>
            <a:endParaRPr lang="ar-SA"/>
          </a:p>
          <a:p>
            <a:pPr algn="just"/>
            <a:r>
              <a:rPr lang="en-US"/>
              <a:t>To be able to withstand the conditions that may arise due to the external environment, as well as to take into account the voltage and current conditions in the network to which this project will be connected. This includes the heating effect of current and solar generation</a:t>
            </a:r>
          </a:p>
        </p:txBody>
      </p:sp>
      <p:sp>
        <p:nvSpPr>
          <p:cNvPr id="4" name="Slide Number Placeholder 3">
            <a:extLst>
              <a:ext uri="{FF2B5EF4-FFF2-40B4-BE49-F238E27FC236}">
                <a16:creationId xmlns:a16="http://schemas.microsoft.com/office/drawing/2014/main" id="{489F42E8-2C10-8196-42A6-9083D0C4047B}"/>
              </a:ext>
            </a:extLst>
          </p:cNvPr>
          <p:cNvSpPr>
            <a:spLocks noGrp="1"/>
          </p:cNvSpPr>
          <p:nvPr>
            <p:ph type="sldNum" sz="quarter" idx="12"/>
          </p:nvPr>
        </p:nvSpPr>
        <p:spPr/>
        <p:txBody>
          <a:bodyPr/>
          <a:lstStyle/>
          <a:p>
            <a:fld id="{51845F5A-061D-4825-9AE9-D7794091C6CF}" type="slidenum">
              <a:rPr lang="en-US" smtClean="0"/>
              <a:t>12</a:t>
            </a:fld>
            <a:endParaRPr lang="en-US"/>
          </a:p>
        </p:txBody>
      </p:sp>
    </p:spTree>
    <p:extLst>
      <p:ext uri="{BB962C8B-B14F-4D97-AF65-F5344CB8AC3E}">
        <p14:creationId xmlns:p14="http://schemas.microsoft.com/office/powerpoint/2010/main" val="41442117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0026"/>
          </a:xfrm>
        </p:spPr>
        <p:txBody>
          <a:bodyPr>
            <a:normAutofit fontScale="90000"/>
          </a:bodyPr>
          <a:lstStyle/>
          <a:p>
            <a:endParaRPr lang="en-US"/>
          </a:p>
        </p:txBody>
      </p:sp>
      <p:sp>
        <p:nvSpPr>
          <p:cNvPr id="3" name="Content Placeholder 2"/>
          <p:cNvSpPr>
            <a:spLocks noGrp="1"/>
          </p:cNvSpPr>
          <p:nvPr>
            <p:ph idx="1"/>
          </p:nvPr>
        </p:nvSpPr>
        <p:spPr>
          <a:xfrm>
            <a:off x="457200" y="692696"/>
            <a:ext cx="8229600" cy="5433467"/>
          </a:xfrm>
        </p:spPr>
        <p:txBody>
          <a:bodyPr/>
          <a:lstStyle/>
          <a:p>
            <a:pPr algn="just"/>
            <a:r>
              <a:rPr lang="en-US">
                <a:latin typeface="Times New Roman" panose="02020603050405020304" pitchFamily="18" charset="0"/>
                <a:cs typeface="Times New Roman" panose="02020603050405020304" pitchFamily="18" charset="0"/>
              </a:rPr>
              <a:t>Taking into account the temperature when choosing the cable, and it is preferable to choose it at a temperature</a:t>
            </a:r>
            <a:r>
              <a:rPr lang="ar-SA">
                <a:latin typeface="Times New Roman" panose="02020603050405020304" pitchFamily="18" charset="0"/>
                <a:cs typeface="Times New Roman" panose="02020603050405020304" pitchFamily="18" charset="0"/>
              </a:rPr>
              <a:t> </a:t>
            </a:r>
            <a:r>
              <a:rPr lang="en-US">
                <a:latin typeface="Times New Roman" panose="02020603050405020304" pitchFamily="18" charset="0"/>
                <a:cs typeface="Times New Roman" panose="02020603050405020304" pitchFamily="18" charset="0"/>
              </a:rPr>
              <a:t>(-15 to 80 Celsius)</a:t>
            </a:r>
            <a:r>
              <a:rPr lang="ar-SA">
                <a:latin typeface="Times New Roman" panose="02020603050405020304" pitchFamily="18" charset="0"/>
                <a:cs typeface="Times New Roman" panose="02020603050405020304" pitchFamily="18" charset="0"/>
              </a:rPr>
              <a:t>.</a:t>
            </a:r>
          </a:p>
          <a:p>
            <a:pPr algn="just"/>
            <a:endParaRPr lang="ar-SA">
              <a:latin typeface="Times New Roman" panose="02020603050405020304" pitchFamily="18" charset="0"/>
              <a:cs typeface="Times New Roman" panose="02020603050405020304" pitchFamily="18" charset="0"/>
            </a:endParaRPr>
          </a:p>
          <a:p>
            <a:pPr algn="just"/>
            <a:endParaRPr lang="ar-SA">
              <a:latin typeface="Times New Roman" panose="02020603050405020304" pitchFamily="18" charset="0"/>
              <a:cs typeface="Times New Roman" panose="02020603050405020304" pitchFamily="18" charset="0"/>
            </a:endParaRPr>
          </a:p>
          <a:p>
            <a:pPr algn="just"/>
            <a:r>
              <a:rPr lang="en-US">
                <a:latin typeface="Times New Roman" panose="02020603050405020304" pitchFamily="18" charset="0"/>
                <a:cs typeface="Times New Roman" panose="02020603050405020304" pitchFamily="18" charset="0"/>
              </a:rPr>
              <a:t>Regarding cable colors, red is for the positive pole and black is for the negative pole</a:t>
            </a:r>
            <a:r>
              <a:rPr lang="ar-SA">
                <a:latin typeface="Times New Roman" panose="02020603050405020304" pitchFamily="18" charset="0"/>
                <a:cs typeface="Times New Roman" panose="02020603050405020304" pitchFamily="18" charset="0"/>
              </a:rPr>
              <a:t>.</a:t>
            </a:r>
            <a:endParaRPr lang="en-US">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1D363C1E-D8B0-5386-F4BD-2AB43217FFF2}"/>
              </a:ext>
            </a:extLst>
          </p:cNvPr>
          <p:cNvSpPr>
            <a:spLocks noGrp="1"/>
          </p:cNvSpPr>
          <p:nvPr>
            <p:ph type="sldNum" sz="quarter" idx="12"/>
          </p:nvPr>
        </p:nvSpPr>
        <p:spPr/>
        <p:txBody>
          <a:bodyPr/>
          <a:lstStyle/>
          <a:p>
            <a:fld id="{51845F5A-061D-4825-9AE9-D7794091C6CF}" type="slidenum">
              <a:rPr lang="en-US" smtClean="0"/>
              <a:t>13</a:t>
            </a:fld>
            <a:endParaRPr lang="en-US"/>
          </a:p>
        </p:txBody>
      </p:sp>
    </p:spTree>
    <p:extLst>
      <p:ext uri="{BB962C8B-B14F-4D97-AF65-F5344CB8AC3E}">
        <p14:creationId xmlns:p14="http://schemas.microsoft.com/office/powerpoint/2010/main" val="829337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018"/>
          </a:xfrm>
        </p:spPr>
        <p:txBody>
          <a:bodyPr>
            <a:normAutofit fontScale="90000"/>
          </a:bodyPr>
          <a:lstStyle/>
          <a:p>
            <a:endParaRPr lang="en-US"/>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78502" y="2160588"/>
            <a:ext cx="8195033" cy="3881437"/>
          </a:xfrm>
        </p:spPr>
      </p:pic>
      <p:sp>
        <p:nvSpPr>
          <p:cNvPr id="3" name="Slide Number Placeholder 2">
            <a:extLst>
              <a:ext uri="{FF2B5EF4-FFF2-40B4-BE49-F238E27FC236}">
                <a16:creationId xmlns:a16="http://schemas.microsoft.com/office/drawing/2014/main" id="{8AB66A6F-550F-EF41-DCB1-C23C844A3C5D}"/>
              </a:ext>
            </a:extLst>
          </p:cNvPr>
          <p:cNvSpPr>
            <a:spLocks noGrp="1"/>
          </p:cNvSpPr>
          <p:nvPr>
            <p:ph type="sldNum" sz="quarter" idx="12"/>
          </p:nvPr>
        </p:nvSpPr>
        <p:spPr/>
        <p:txBody>
          <a:bodyPr/>
          <a:lstStyle/>
          <a:p>
            <a:fld id="{51845F5A-061D-4825-9AE9-D7794091C6CF}" type="slidenum">
              <a:rPr lang="en-US" smtClean="0"/>
              <a:t>14</a:t>
            </a:fld>
            <a:endParaRPr lang="en-US"/>
          </a:p>
        </p:txBody>
      </p:sp>
    </p:spTree>
    <p:extLst>
      <p:ext uri="{BB962C8B-B14F-4D97-AF65-F5344CB8AC3E}">
        <p14:creationId xmlns:p14="http://schemas.microsoft.com/office/powerpoint/2010/main" val="25473090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a:t>Accessories</a:t>
            </a:r>
            <a:endParaRPr lang="en-US"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03848" y="2420888"/>
            <a:ext cx="3034045" cy="2160240"/>
          </a:xfr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9707" y="1124744"/>
            <a:ext cx="2636912" cy="2592288"/>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34570" y="3329512"/>
            <a:ext cx="1725862" cy="2907800"/>
          </a:xfrm>
          <a:prstGeom prst="rect">
            <a:avLst/>
          </a:prstGeom>
        </p:spPr>
      </p:pic>
      <p:sp>
        <p:nvSpPr>
          <p:cNvPr id="3" name="Slide Number Placeholder 2">
            <a:extLst>
              <a:ext uri="{FF2B5EF4-FFF2-40B4-BE49-F238E27FC236}">
                <a16:creationId xmlns:a16="http://schemas.microsoft.com/office/drawing/2014/main" id="{D0CE233F-40B8-FD7D-2997-B8A35FF468F7}"/>
              </a:ext>
            </a:extLst>
          </p:cNvPr>
          <p:cNvSpPr>
            <a:spLocks noGrp="1"/>
          </p:cNvSpPr>
          <p:nvPr>
            <p:ph type="sldNum" sz="quarter" idx="12"/>
          </p:nvPr>
        </p:nvSpPr>
        <p:spPr/>
        <p:txBody>
          <a:bodyPr/>
          <a:lstStyle/>
          <a:p>
            <a:fld id="{51845F5A-061D-4825-9AE9-D7794091C6CF}" type="slidenum">
              <a:rPr lang="en-US" smtClean="0"/>
              <a:t>15</a:t>
            </a:fld>
            <a:endParaRPr lang="en-US"/>
          </a:p>
        </p:txBody>
      </p:sp>
    </p:spTree>
    <p:extLst>
      <p:ext uri="{BB962C8B-B14F-4D97-AF65-F5344CB8AC3E}">
        <p14:creationId xmlns:p14="http://schemas.microsoft.com/office/powerpoint/2010/main" val="29483651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just"/>
            <a:r>
              <a:rPr lang="en-US" sz="3600">
                <a:latin typeface="Times New Roman" panose="02020603050405020304" pitchFamily="18" charset="0"/>
                <a:cs typeface="Times New Roman" panose="02020603050405020304" pitchFamily="18" charset="0"/>
              </a:rPr>
              <a:t>Mechanism for calculating net metering system for NEDCO</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88394" y="2160588"/>
            <a:ext cx="5175249" cy="3881437"/>
          </a:xfrm>
        </p:spPr>
      </p:pic>
      <p:sp>
        <p:nvSpPr>
          <p:cNvPr id="3" name="Slide Number Placeholder 2">
            <a:extLst>
              <a:ext uri="{FF2B5EF4-FFF2-40B4-BE49-F238E27FC236}">
                <a16:creationId xmlns:a16="http://schemas.microsoft.com/office/drawing/2014/main" id="{C6D0612A-BCF4-ECE2-7F73-487B02C2E3F5}"/>
              </a:ext>
            </a:extLst>
          </p:cNvPr>
          <p:cNvSpPr>
            <a:spLocks noGrp="1"/>
          </p:cNvSpPr>
          <p:nvPr>
            <p:ph type="sldNum" sz="quarter" idx="12"/>
          </p:nvPr>
        </p:nvSpPr>
        <p:spPr/>
        <p:txBody>
          <a:bodyPr/>
          <a:lstStyle/>
          <a:p>
            <a:fld id="{51845F5A-061D-4825-9AE9-D7794091C6CF}" type="slidenum">
              <a:rPr lang="en-US" smtClean="0"/>
              <a:t>16</a:t>
            </a:fld>
            <a:endParaRPr lang="en-US"/>
          </a:p>
        </p:txBody>
      </p:sp>
    </p:spTree>
    <p:extLst>
      <p:ext uri="{BB962C8B-B14F-4D97-AF65-F5344CB8AC3E}">
        <p14:creationId xmlns:p14="http://schemas.microsoft.com/office/powerpoint/2010/main" val="13069639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6F40C-0386-0494-BD04-B604701C6AE7}"/>
              </a:ext>
            </a:extLst>
          </p:cNvPr>
          <p:cNvSpPr>
            <a:spLocks noGrp="1"/>
          </p:cNvSpPr>
          <p:nvPr>
            <p:ph type="title"/>
          </p:nvPr>
        </p:nvSpPr>
        <p:spPr/>
        <p:txBody>
          <a:bodyPr/>
          <a:lstStyle/>
          <a:p>
            <a:pPr algn="ctr"/>
            <a:r>
              <a:rPr lang="en-US" dirty="0"/>
              <a:t>Design </a:t>
            </a:r>
          </a:p>
        </p:txBody>
      </p:sp>
      <p:pic>
        <p:nvPicPr>
          <p:cNvPr id="4" name="Content Placeholder 3" descr="A screenshot of a computer&#10;&#10;Description automatically generated">
            <a:extLst>
              <a:ext uri="{FF2B5EF4-FFF2-40B4-BE49-F238E27FC236}">
                <a16:creationId xmlns:a16="http://schemas.microsoft.com/office/drawing/2014/main" id="{1C6ABE40-D451-987C-8F6E-A2A7FBC28ED5}"/>
              </a:ext>
            </a:extLst>
          </p:cNvPr>
          <p:cNvPicPr>
            <a:picLocks noGrp="1" noChangeAspect="1"/>
          </p:cNvPicPr>
          <p:nvPr>
            <p:ph idx="1"/>
          </p:nvPr>
        </p:nvPicPr>
        <p:blipFill rotWithShape="1">
          <a:blip r:embed="rId2"/>
          <a:srcRect l="39231" t="39628" r="21423" b="31228"/>
          <a:stretch/>
        </p:blipFill>
        <p:spPr bwMode="auto">
          <a:xfrm>
            <a:off x="1378220" y="1930401"/>
            <a:ext cx="9080229" cy="366992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1061454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11F7E5-3F53-B051-A076-300DA4EBA06D}"/>
              </a:ext>
            </a:extLst>
          </p:cNvPr>
          <p:cNvSpPr>
            <a:spLocks noGrp="1"/>
          </p:cNvSpPr>
          <p:nvPr>
            <p:ph type="title"/>
          </p:nvPr>
        </p:nvSpPr>
        <p:spPr/>
        <p:txBody>
          <a:bodyPr/>
          <a:lstStyle/>
          <a:p>
            <a:pPr algn="ctr"/>
            <a:r>
              <a:rPr lang="en-US" dirty="0"/>
              <a:t>Design </a:t>
            </a:r>
          </a:p>
        </p:txBody>
      </p:sp>
      <p:pic>
        <p:nvPicPr>
          <p:cNvPr id="4" name="Content Placeholder 3">
            <a:extLst>
              <a:ext uri="{FF2B5EF4-FFF2-40B4-BE49-F238E27FC236}">
                <a16:creationId xmlns:a16="http://schemas.microsoft.com/office/drawing/2014/main" id="{2C9FC277-6294-92E6-AFE2-1D800BC9BC56}"/>
              </a:ext>
            </a:extLst>
          </p:cNvPr>
          <p:cNvPicPr>
            <a:picLocks noGrp="1" noChangeAspect="1"/>
          </p:cNvPicPr>
          <p:nvPr>
            <p:ph idx="1"/>
          </p:nvPr>
        </p:nvPicPr>
        <p:blipFill rotWithShape="1">
          <a:blip r:embed="rId2"/>
          <a:srcRect l="39359" t="13219" r="19845" b="52482"/>
          <a:stretch/>
        </p:blipFill>
        <p:spPr bwMode="auto">
          <a:xfrm>
            <a:off x="677334" y="1590675"/>
            <a:ext cx="9552515" cy="42748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7520402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01E7D-45B1-5281-AD2E-E4277AEFF587}"/>
              </a:ext>
            </a:extLst>
          </p:cNvPr>
          <p:cNvSpPr>
            <a:spLocks noGrp="1"/>
          </p:cNvSpPr>
          <p:nvPr>
            <p:ph type="title"/>
          </p:nvPr>
        </p:nvSpPr>
        <p:spPr/>
        <p:txBody>
          <a:bodyPr/>
          <a:lstStyle/>
          <a:p>
            <a:pPr algn="ctr"/>
            <a:r>
              <a:rPr lang="en-US" dirty="0"/>
              <a:t>Design </a:t>
            </a:r>
          </a:p>
        </p:txBody>
      </p:sp>
      <p:pic>
        <p:nvPicPr>
          <p:cNvPr id="4" name="Content Placeholder 3">
            <a:extLst>
              <a:ext uri="{FF2B5EF4-FFF2-40B4-BE49-F238E27FC236}">
                <a16:creationId xmlns:a16="http://schemas.microsoft.com/office/drawing/2014/main" id="{37BB967B-0C56-0D23-53FA-61FDEC5A316B}"/>
              </a:ext>
            </a:extLst>
          </p:cNvPr>
          <p:cNvPicPr>
            <a:picLocks noGrp="1" noChangeAspect="1"/>
          </p:cNvPicPr>
          <p:nvPr>
            <p:ph idx="1"/>
          </p:nvPr>
        </p:nvPicPr>
        <p:blipFill rotWithShape="1">
          <a:blip r:embed="rId2"/>
          <a:srcRect l="38787" t="10396" r="19352" b="50208"/>
          <a:stretch/>
        </p:blipFill>
        <p:spPr bwMode="auto">
          <a:xfrm>
            <a:off x="1309977" y="2160588"/>
            <a:ext cx="7332084" cy="388143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5002135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443803-3E1C-649E-F9B1-5BA17AA047D8}"/>
              </a:ext>
            </a:extLst>
          </p:cNvPr>
          <p:cNvSpPr>
            <a:spLocks noGrp="1"/>
          </p:cNvSpPr>
          <p:nvPr>
            <p:ph type="ctrTitle"/>
          </p:nvPr>
        </p:nvSpPr>
        <p:spPr>
          <a:xfrm>
            <a:off x="1621367" y="887117"/>
            <a:ext cx="7766936" cy="857863"/>
          </a:xfrm>
        </p:spPr>
        <p:txBody>
          <a:bodyPr/>
          <a:lstStyle/>
          <a:p>
            <a:pPr algn="ctr"/>
            <a:r>
              <a:rPr lang="en-US" dirty="0"/>
              <a:t>outline</a:t>
            </a:r>
          </a:p>
        </p:txBody>
      </p:sp>
      <p:sp>
        <p:nvSpPr>
          <p:cNvPr id="3" name="Subtitle 2">
            <a:extLst>
              <a:ext uri="{FF2B5EF4-FFF2-40B4-BE49-F238E27FC236}">
                <a16:creationId xmlns:a16="http://schemas.microsoft.com/office/drawing/2014/main" id="{36B79ABE-2ACB-814F-3F70-F39E84CD2F6E}"/>
              </a:ext>
            </a:extLst>
          </p:cNvPr>
          <p:cNvSpPr>
            <a:spLocks noGrp="1"/>
          </p:cNvSpPr>
          <p:nvPr>
            <p:ph type="subTitle" idx="1"/>
          </p:nvPr>
        </p:nvSpPr>
        <p:spPr>
          <a:xfrm>
            <a:off x="1621367" y="1744980"/>
            <a:ext cx="7766936" cy="3288261"/>
          </a:xfrm>
        </p:spPr>
        <p:txBody>
          <a:bodyPr>
            <a:normAutofit fontScale="92500" lnSpcReduction="20000"/>
          </a:bodyPr>
          <a:lstStyle/>
          <a:p>
            <a:pPr marL="285750" indent="-285750" algn="l">
              <a:buFont typeface="Wingdings" panose="05000000000000000000" pitchFamily="2" charset="2"/>
              <a:buChar char="Ø"/>
            </a:pPr>
            <a:r>
              <a:rPr lang="en-US" b="1" dirty="0"/>
              <a:t> </a:t>
            </a:r>
            <a:r>
              <a:rPr lang="en-US" b="1" dirty="0">
                <a:solidFill>
                  <a:schemeClr val="tx1"/>
                </a:solidFill>
              </a:rPr>
              <a:t>Abstract.</a:t>
            </a:r>
          </a:p>
          <a:p>
            <a:pPr marL="285750" indent="-285750" algn="l">
              <a:buFont typeface="Wingdings" panose="05000000000000000000" pitchFamily="2" charset="2"/>
              <a:buChar char="Ø"/>
            </a:pPr>
            <a:r>
              <a:rPr lang="en-US" b="1" dirty="0">
                <a:solidFill>
                  <a:schemeClr val="tx1"/>
                </a:solidFill>
              </a:rPr>
              <a:t>Introduction. </a:t>
            </a:r>
          </a:p>
          <a:p>
            <a:pPr marL="285750" indent="-285750" algn="l">
              <a:buFont typeface="Wingdings" panose="05000000000000000000" pitchFamily="2" charset="2"/>
              <a:buChar char="Ø"/>
            </a:pPr>
            <a:r>
              <a:rPr lang="en-US" sz="1800" b="1" dirty="0">
                <a:solidFill>
                  <a:schemeClr val="tx1"/>
                </a:solidFill>
                <a:effectLst/>
                <a:latin typeface="Calibri" panose="020F0502020204030204" pitchFamily="34" charset="0"/>
                <a:ea typeface="Calibri" panose="020F0502020204030204" pitchFamily="34" charset="0"/>
                <a:cs typeface="Arial" panose="020B0604020202020204" pitchFamily="34" charset="0"/>
              </a:rPr>
              <a:t>Power shot strategy of EQA.</a:t>
            </a:r>
          </a:p>
          <a:p>
            <a:pPr marL="285750" indent="-285750" algn="l">
              <a:buFont typeface="Wingdings" panose="05000000000000000000" pitchFamily="2" charset="2"/>
              <a:buChar char="Ø"/>
            </a:pPr>
            <a:r>
              <a:rPr lang="en-US" sz="1800" b="1" dirty="0">
                <a:solidFill>
                  <a:schemeClr val="tx1"/>
                </a:solidFill>
                <a:effectLst/>
                <a:latin typeface="Calibri" panose="020F0502020204030204" pitchFamily="34" charset="0"/>
                <a:ea typeface="Calibri" panose="020F0502020204030204" pitchFamily="34" charset="0"/>
                <a:cs typeface="Arial" panose="020B0604020202020204" pitchFamily="34" charset="0"/>
              </a:rPr>
              <a:t>Description the  Project .</a:t>
            </a:r>
          </a:p>
          <a:p>
            <a:pPr marL="285750" indent="-285750" algn="l">
              <a:buFont typeface="Wingdings" panose="05000000000000000000" pitchFamily="2" charset="2"/>
              <a:buChar char="Ø"/>
            </a:pPr>
            <a:r>
              <a:rPr lang="en-US" sz="1800" b="1" dirty="0">
                <a:solidFill>
                  <a:schemeClr val="tx1"/>
                </a:solidFill>
                <a:latin typeface="Times New Roman" panose="02020603050405020304" pitchFamily="18" charset="0"/>
                <a:cs typeface="Times New Roman" panose="02020603050405020304" pitchFamily="18" charset="0"/>
              </a:rPr>
              <a:t>PV system components.</a:t>
            </a:r>
          </a:p>
          <a:p>
            <a:pPr marL="285750" indent="-285750" algn="l">
              <a:buFont typeface="Wingdings" panose="05000000000000000000" pitchFamily="2" charset="2"/>
              <a:buChar char="Ø"/>
            </a:pPr>
            <a:r>
              <a:rPr lang="en-US"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Design .</a:t>
            </a:r>
          </a:p>
          <a:p>
            <a:pPr marL="285750" indent="-285750" algn="l">
              <a:buFont typeface="Wingdings" panose="05000000000000000000" pitchFamily="2" charset="2"/>
              <a:buChar char="Ø"/>
            </a:pPr>
            <a:r>
              <a:rPr lang="en-US" sz="1800" b="1" dirty="0">
                <a:solidFill>
                  <a:schemeClr val="tx1"/>
                </a:solidFill>
                <a:effectLst/>
                <a:latin typeface="Times New Roman" panose="02020603050405020304" pitchFamily="18" charset="0"/>
                <a:ea typeface="Calibri" panose="020F0502020204030204" pitchFamily="34" charset="0"/>
              </a:rPr>
              <a:t>financial accounts of the system. </a:t>
            </a:r>
            <a:endParaRPr lang="en-US"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endParaRPr>
          </a:p>
          <a:p>
            <a:pPr marL="285750" indent="-285750" algn="l">
              <a:buFont typeface="Wingdings" panose="05000000000000000000" pitchFamily="2" charset="2"/>
              <a:buChar char="Ø"/>
            </a:pPr>
            <a:r>
              <a:rPr lang="en-US" sz="18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Equations used in</a:t>
            </a:r>
            <a:r>
              <a:rPr lang="ar-JO" sz="18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 </a:t>
            </a:r>
            <a:r>
              <a:rPr lang="en-US" b="1" dirty="0">
                <a:solidFill>
                  <a:schemeClr val="tx1"/>
                </a:solidFill>
                <a:latin typeface="Times New Roman" panose="02020603050405020304" pitchFamily="18" charset="0"/>
                <a:ea typeface="Calibri" panose="020F0502020204030204" pitchFamily="34" charset="0"/>
                <a:cs typeface="Arial" panose="020B0604020202020204" pitchFamily="34" charset="0"/>
              </a:rPr>
              <a:t>PV</a:t>
            </a:r>
            <a:r>
              <a:rPr lang="en-US" sz="18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rPr>
              <a:t> system design.</a:t>
            </a:r>
          </a:p>
          <a:p>
            <a:pPr marL="285750" indent="-285750" algn="l">
              <a:buFont typeface="Wingdings" panose="05000000000000000000" pitchFamily="2" charset="2"/>
              <a:buChar char="Ø"/>
            </a:pPr>
            <a:r>
              <a:rPr lang="en-US" sz="1800" b="1" dirty="0">
                <a:solidFill>
                  <a:schemeClr val="tx1"/>
                </a:solidFill>
                <a:effectLst/>
                <a:latin typeface="Calibri" panose="020F0502020204030204" pitchFamily="34" charset="0"/>
                <a:ea typeface="Calibri" panose="020F0502020204030204" pitchFamily="34" charset="0"/>
                <a:cs typeface="Arial" panose="020B0604020202020204" pitchFamily="34" charset="0"/>
              </a:rPr>
              <a:t>Conclusions .</a:t>
            </a:r>
            <a:br>
              <a:rPr lang="en-US" sz="1800" dirty="0">
                <a:effectLst/>
                <a:latin typeface="Calibri" panose="020F0502020204030204" pitchFamily="34" charset="0"/>
                <a:ea typeface="Calibri" panose="020F0502020204030204" pitchFamily="34" charset="0"/>
                <a:cs typeface="Arial" panose="020B0604020202020204" pitchFamily="34" charset="0"/>
              </a:rPr>
            </a:br>
            <a:endParaRPr lang="en-US" sz="1800" b="1" dirty="0">
              <a:effectLst/>
              <a:latin typeface="Calibri" panose="020F0502020204030204" pitchFamily="34" charset="0"/>
              <a:ea typeface="Calibri" panose="020F0502020204030204" pitchFamily="34" charset="0"/>
              <a:cs typeface="Arial" panose="020B0604020202020204" pitchFamily="34" charset="0"/>
            </a:endParaRPr>
          </a:p>
          <a:p>
            <a:pPr marL="285750" indent="-285750" algn="l">
              <a:buFont typeface="Wingdings" panose="05000000000000000000" pitchFamily="2" charset="2"/>
              <a:buChar char="Ø"/>
            </a:pPr>
            <a:endParaRPr lang="en-US" dirty="0"/>
          </a:p>
        </p:txBody>
      </p:sp>
    </p:spTree>
    <p:extLst>
      <p:ext uri="{BB962C8B-B14F-4D97-AF65-F5344CB8AC3E}">
        <p14:creationId xmlns:p14="http://schemas.microsoft.com/office/powerpoint/2010/main" val="29482495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E89FDD-5464-F0E6-7A82-8157D384C667}"/>
              </a:ext>
            </a:extLst>
          </p:cNvPr>
          <p:cNvSpPr>
            <a:spLocks noGrp="1"/>
          </p:cNvSpPr>
          <p:nvPr>
            <p:ph type="title"/>
          </p:nvPr>
        </p:nvSpPr>
        <p:spPr/>
        <p:txBody>
          <a:bodyPr/>
          <a:lstStyle/>
          <a:p>
            <a:pPr algn="ctr"/>
            <a:r>
              <a:rPr lang="en-US" dirty="0"/>
              <a:t>Design </a:t>
            </a:r>
          </a:p>
        </p:txBody>
      </p:sp>
      <p:pic>
        <p:nvPicPr>
          <p:cNvPr id="4" name="Content Placeholder 3">
            <a:extLst>
              <a:ext uri="{FF2B5EF4-FFF2-40B4-BE49-F238E27FC236}">
                <a16:creationId xmlns:a16="http://schemas.microsoft.com/office/drawing/2014/main" id="{8AF3C2C2-F593-E32B-60E5-B5546653D149}"/>
              </a:ext>
            </a:extLst>
          </p:cNvPr>
          <p:cNvPicPr>
            <a:picLocks noGrp="1" noChangeAspect="1"/>
          </p:cNvPicPr>
          <p:nvPr>
            <p:ph idx="1"/>
          </p:nvPr>
        </p:nvPicPr>
        <p:blipFill rotWithShape="1">
          <a:blip r:embed="rId2"/>
          <a:srcRect l="38717" t="49870" r="19102" b="6324"/>
          <a:stretch/>
        </p:blipFill>
        <p:spPr bwMode="auto">
          <a:xfrm>
            <a:off x="1" y="2160588"/>
            <a:ext cx="9934574" cy="388143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243825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849CA0-2F2C-7FD7-B4BE-6F9A369D4F11}"/>
              </a:ext>
            </a:extLst>
          </p:cNvPr>
          <p:cNvSpPr>
            <a:spLocks noGrp="1"/>
          </p:cNvSpPr>
          <p:nvPr>
            <p:ph type="title"/>
          </p:nvPr>
        </p:nvSpPr>
        <p:spPr/>
        <p:txBody>
          <a:bodyPr/>
          <a:lstStyle/>
          <a:p>
            <a:pPr algn="ctr"/>
            <a:r>
              <a:rPr lang="en-US" dirty="0"/>
              <a:t>Design </a:t>
            </a:r>
          </a:p>
        </p:txBody>
      </p:sp>
      <p:pic>
        <p:nvPicPr>
          <p:cNvPr id="9" name="Content Placeholder 8" descr="A picture containing diagram, screenshot, line, plan&#10;&#10;Description automatically generated">
            <a:extLst>
              <a:ext uri="{FF2B5EF4-FFF2-40B4-BE49-F238E27FC236}">
                <a16:creationId xmlns:a16="http://schemas.microsoft.com/office/drawing/2014/main" id="{64C75C4B-FD06-E5C4-FE00-F342FC6A658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82663" y="1930401"/>
            <a:ext cx="7772717" cy="3937664"/>
          </a:xfrm>
        </p:spPr>
      </p:pic>
    </p:spTree>
    <p:extLst>
      <p:ext uri="{BB962C8B-B14F-4D97-AF65-F5344CB8AC3E}">
        <p14:creationId xmlns:p14="http://schemas.microsoft.com/office/powerpoint/2010/main" val="42398127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2628A-17CB-1EDE-2E86-7C129B0F8324}"/>
              </a:ext>
            </a:extLst>
          </p:cNvPr>
          <p:cNvSpPr>
            <a:spLocks noGrp="1"/>
          </p:cNvSpPr>
          <p:nvPr>
            <p:ph type="title"/>
          </p:nvPr>
        </p:nvSpPr>
        <p:spPr/>
        <p:txBody>
          <a:bodyPr/>
          <a:lstStyle/>
          <a:p>
            <a:pPr algn="ctr"/>
            <a:r>
              <a:rPr lang="en-US" dirty="0"/>
              <a:t>Design </a:t>
            </a:r>
          </a:p>
        </p:txBody>
      </p:sp>
      <p:pic>
        <p:nvPicPr>
          <p:cNvPr id="4" name="Content Placeholder 4" descr="A diagram of electrical wiring&#10;&#10;Description automatically generated with low confidence">
            <a:extLst>
              <a:ext uri="{FF2B5EF4-FFF2-40B4-BE49-F238E27FC236}">
                <a16:creationId xmlns:a16="http://schemas.microsoft.com/office/drawing/2014/main" id="{2D05529D-7142-3004-9320-0AF9B16EC55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91348" y="1930400"/>
            <a:ext cx="8168640" cy="4244340"/>
          </a:xfrm>
        </p:spPr>
      </p:pic>
    </p:spTree>
    <p:extLst>
      <p:ext uri="{BB962C8B-B14F-4D97-AF65-F5344CB8AC3E}">
        <p14:creationId xmlns:p14="http://schemas.microsoft.com/office/powerpoint/2010/main" val="23614513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94DA5F-9EE5-12E9-4DC0-978AC76CC30D}"/>
              </a:ext>
            </a:extLst>
          </p:cNvPr>
          <p:cNvSpPr>
            <a:spLocks noGrp="1"/>
          </p:cNvSpPr>
          <p:nvPr>
            <p:ph type="title"/>
          </p:nvPr>
        </p:nvSpPr>
        <p:spPr/>
        <p:txBody>
          <a:bodyPr/>
          <a:lstStyle/>
          <a:p>
            <a:endParaRPr lang="en-US"/>
          </a:p>
        </p:txBody>
      </p:sp>
      <p:pic>
        <p:nvPicPr>
          <p:cNvPr id="7" name="Content Placeholder 6">
            <a:extLst>
              <a:ext uri="{FF2B5EF4-FFF2-40B4-BE49-F238E27FC236}">
                <a16:creationId xmlns:a16="http://schemas.microsoft.com/office/drawing/2014/main" id="{6E88FDD9-F818-E8FD-EDDB-7B39A04405B6}"/>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77334" y="945197"/>
            <a:ext cx="7985760" cy="4967605"/>
          </a:xfrm>
          <a:prstGeom prst="rect">
            <a:avLst/>
          </a:prstGeom>
        </p:spPr>
      </p:pic>
    </p:spTree>
    <p:extLst>
      <p:ext uri="{BB962C8B-B14F-4D97-AF65-F5344CB8AC3E}">
        <p14:creationId xmlns:p14="http://schemas.microsoft.com/office/powerpoint/2010/main" val="13079030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754576-25DE-5145-475F-05C421A537EF}"/>
              </a:ext>
            </a:extLst>
          </p:cNvPr>
          <p:cNvSpPr>
            <a:spLocks noGrp="1"/>
          </p:cNvSpPr>
          <p:nvPr>
            <p:ph type="title"/>
          </p:nvPr>
        </p:nvSpPr>
        <p:spPr/>
        <p:txBody>
          <a:bodyPr/>
          <a:lstStyle/>
          <a:p>
            <a:endParaRPr lang="en-US"/>
          </a:p>
        </p:txBody>
      </p:sp>
      <p:pic>
        <p:nvPicPr>
          <p:cNvPr id="4" name="Content Placeholder 3">
            <a:extLst>
              <a:ext uri="{FF2B5EF4-FFF2-40B4-BE49-F238E27FC236}">
                <a16:creationId xmlns:a16="http://schemas.microsoft.com/office/drawing/2014/main" id="{FEBB0430-400D-85EE-C10A-C4B96B44E50A}"/>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520480" y="2160588"/>
            <a:ext cx="2911077" cy="3881437"/>
          </a:xfrm>
          <a:prstGeom prst="rect">
            <a:avLst/>
          </a:prstGeom>
        </p:spPr>
      </p:pic>
    </p:spTree>
    <p:extLst>
      <p:ext uri="{BB962C8B-B14F-4D97-AF65-F5344CB8AC3E}">
        <p14:creationId xmlns:p14="http://schemas.microsoft.com/office/powerpoint/2010/main" val="829942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3CE23D-ECC3-B5A8-DF3E-6AB68F84D3F6}"/>
              </a:ext>
            </a:extLst>
          </p:cNvPr>
          <p:cNvSpPr>
            <a:spLocks noGrp="1"/>
          </p:cNvSpPr>
          <p:nvPr>
            <p:ph type="title"/>
          </p:nvPr>
        </p:nvSpPr>
        <p:spPr/>
        <p:txBody>
          <a:bodyPr>
            <a:normAutofit/>
          </a:bodyPr>
          <a:lstStyle/>
          <a:p>
            <a:pPr algn="ctr"/>
            <a:r>
              <a:rPr lang="en-US" sz="4000" dirty="0">
                <a:effectLst/>
                <a:latin typeface="Times New Roman" panose="02020603050405020304" pitchFamily="18" charset="0"/>
                <a:ea typeface="Calibri" panose="020F0502020204030204" pitchFamily="34" charset="0"/>
              </a:rPr>
              <a:t>financial accounts of the system </a:t>
            </a:r>
            <a:endParaRPr lang="en-US" sz="4000" dirty="0"/>
          </a:p>
        </p:txBody>
      </p:sp>
      <p:graphicFrame>
        <p:nvGraphicFramePr>
          <p:cNvPr id="4" name="Content Placeholder 3">
            <a:extLst>
              <a:ext uri="{FF2B5EF4-FFF2-40B4-BE49-F238E27FC236}">
                <a16:creationId xmlns:a16="http://schemas.microsoft.com/office/drawing/2014/main" id="{D0875038-B3C8-378F-0889-B41788E9A9D0}"/>
              </a:ext>
            </a:extLst>
          </p:cNvPr>
          <p:cNvGraphicFramePr>
            <a:graphicFrameLocks noGrp="1"/>
          </p:cNvGraphicFramePr>
          <p:nvPr>
            <p:ph idx="1"/>
            <p:extLst>
              <p:ext uri="{D42A27DB-BD31-4B8C-83A1-F6EECF244321}">
                <p14:modId xmlns:p14="http://schemas.microsoft.com/office/powerpoint/2010/main" val="3426764455"/>
              </p:ext>
            </p:extLst>
          </p:nvPr>
        </p:nvGraphicFramePr>
        <p:xfrm>
          <a:off x="1337469" y="2219166"/>
          <a:ext cx="7277100" cy="3810000"/>
        </p:xfrm>
        <a:graphic>
          <a:graphicData uri="http://schemas.openxmlformats.org/drawingml/2006/table">
            <a:tbl>
              <a:tblPr firstRow="1" firstCol="1" bandRow="1">
                <a:tableStyleId>{5C22544A-7EE6-4342-B048-85BDC9FD1C3A}</a:tableStyleId>
              </a:tblPr>
              <a:tblGrid>
                <a:gridCol w="1841500">
                  <a:extLst>
                    <a:ext uri="{9D8B030D-6E8A-4147-A177-3AD203B41FA5}">
                      <a16:colId xmlns:a16="http://schemas.microsoft.com/office/drawing/2014/main" val="501090443"/>
                    </a:ext>
                  </a:extLst>
                </a:gridCol>
                <a:gridCol w="1676400">
                  <a:extLst>
                    <a:ext uri="{9D8B030D-6E8A-4147-A177-3AD203B41FA5}">
                      <a16:colId xmlns:a16="http://schemas.microsoft.com/office/drawing/2014/main" val="4078427981"/>
                    </a:ext>
                  </a:extLst>
                </a:gridCol>
                <a:gridCol w="1739900">
                  <a:extLst>
                    <a:ext uri="{9D8B030D-6E8A-4147-A177-3AD203B41FA5}">
                      <a16:colId xmlns:a16="http://schemas.microsoft.com/office/drawing/2014/main" val="669751417"/>
                    </a:ext>
                  </a:extLst>
                </a:gridCol>
                <a:gridCol w="2019300">
                  <a:extLst>
                    <a:ext uri="{9D8B030D-6E8A-4147-A177-3AD203B41FA5}">
                      <a16:colId xmlns:a16="http://schemas.microsoft.com/office/drawing/2014/main" val="2063377864"/>
                    </a:ext>
                  </a:extLst>
                </a:gridCol>
              </a:tblGrid>
              <a:tr h="190500">
                <a:tc>
                  <a:txBody>
                    <a:bodyPr/>
                    <a:lstStyle/>
                    <a:p>
                      <a:pPr marL="0" marR="0" algn="ctr">
                        <a:lnSpc>
                          <a:spcPct val="115000"/>
                        </a:lnSpc>
                        <a:spcBef>
                          <a:spcPts val="0"/>
                        </a:spcBef>
                        <a:spcAft>
                          <a:spcPts val="0"/>
                        </a:spcAft>
                      </a:pPr>
                      <a:r>
                        <a:rPr lang="en-US" sz="1100">
                          <a:effectLst/>
                        </a:rPr>
                        <a:t>Part</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Price/nis</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Quantity</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Total of price/nis</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extLst>
                  <a:ext uri="{0D108BD9-81ED-4DB2-BD59-A6C34878D82A}">
                    <a16:rowId xmlns:a16="http://schemas.microsoft.com/office/drawing/2014/main" val="2480104174"/>
                  </a:ext>
                </a:extLst>
              </a:tr>
              <a:tr h="190500">
                <a:tc>
                  <a:txBody>
                    <a:bodyPr/>
                    <a:lstStyle/>
                    <a:p>
                      <a:pPr marL="0" marR="0" algn="ctr">
                        <a:lnSpc>
                          <a:spcPct val="115000"/>
                        </a:lnSpc>
                        <a:spcBef>
                          <a:spcPts val="0"/>
                        </a:spcBef>
                        <a:spcAft>
                          <a:spcPts val="0"/>
                        </a:spcAft>
                      </a:pPr>
                      <a:r>
                        <a:rPr lang="en-US" sz="1100">
                          <a:effectLst/>
                        </a:rPr>
                        <a:t>Pv panel</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780</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132</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102960</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extLst>
                  <a:ext uri="{0D108BD9-81ED-4DB2-BD59-A6C34878D82A}">
                    <a16:rowId xmlns:a16="http://schemas.microsoft.com/office/drawing/2014/main" val="3299763840"/>
                  </a:ext>
                </a:extLst>
              </a:tr>
              <a:tr h="190500">
                <a:tc>
                  <a:txBody>
                    <a:bodyPr/>
                    <a:lstStyle/>
                    <a:p>
                      <a:pPr marL="0" marR="0" algn="ctr">
                        <a:lnSpc>
                          <a:spcPct val="115000"/>
                        </a:lnSpc>
                        <a:spcBef>
                          <a:spcPts val="0"/>
                        </a:spcBef>
                        <a:spcAft>
                          <a:spcPts val="0"/>
                        </a:spcAft>
                      </a:pPr>
                      <a:r>
                        <a:rPr lang="en-US" sz="1100">
                          <a:effectLst/>
                        </a:rPr>
                        <a:t>Inverter</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5600</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8</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44800</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extLst>
                  <a:ext uri="{0D108BD9-81ED-4DB2-BD59-A6C34878D82A}">
                    <a16:rowId xmlns:a16="http://schemas.microsoft.com/office/drawing/2014/main" val="2430714406"/>
                  </a:ext>
                </a:extLst>
              </a:tr>
              <a:tr h="190500">
                <a:tc>
                  <a:txBody>
                    <a:bodyPr/>
                    <a:lstStyle/>
                    <a:p>
                      <a:pPr marL="0" marR="0" algn="ctr">
                        <a:lnSpc>
                          <a:spcPct val="115000"/>
                        </a:lnSpc>
                        <a:spcBef>
                          <a:spcPts val="0"/>
                        </a:spcBef>
                        <a:spcAft>
                          <a:spcPts val="0"/>
                        </a:spcAft>
                      </a:pPr>
                      <a:r>
                        <a:rPr lang="en-US" sz="1100">
                          <a:effectLst/>
                        </a:rPr>
                        <a:t>Earth Cable10 mm</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9</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110</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990</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extLst>
                  <a:ext uri="{0D108BD9-81ED-4DB2-BD59-A6C34878D82A}">
                    <a16:rowId xmlns:a16="http://schemas.microsoft.com/office/drawing/2014/main" val="837438387"/>
                  </a:ext>
                </a:extLst>
              </a:tr>
              <a:tr h="190500">
                <a:tc>
                  <a:txBody>
                    <a:bodyPr/>
                    <a:lstStyle/>
                    <a:p>
                      <a:pPr marL="0" marR="0" algn="ctr">
                        <a:lnSpc>
                          <a:spcPct val="115000"/>
                        </a:lnSpc>
                        <a:spcBef>
                          <a:spcPts val="0"/>
                        </a:spcBef>
                        <a:spcAft>
                          <a:spcPts val="0"/>
                        </a:spcAft>
                      </a:pPr>
                      <a:r>
                        <a:rPr lang="en-US" sz="1100">
                          <a:effectLst/>
                        </a:rPr>
                        <a:t>Earth Cable 16mm</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16</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25</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400</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extLst>
                  <a:ext uri="{0D108BD9-81ED-4DB2-BD59-A6C34878D82A}">
                    <a16:rowId xmlns:a16="http://schemas.microsoft.com/office/drawing/2014/main" val="775061687"/>
                  </a:ext>
                </a:extLst>
              </a:tr>
              <a:tr h="190500">
                <a:tc>
                  <a:txBody>
                    <a:bodyPr/>
                    <a:lstStyle/>
                    <a:p>
                      <a:pPr marL="0" marR="0" algn="ctr">
                        <a:lnSpc>
                          <a:spcPct val="115000"/>
                        </a:lnSpc>
                        <a:spcBef>
                          <a:spcPts val="0"/>
                        </a:spcBef>
                        <a:spcAft>
                          <a:spcPts val="0"/>
                        </a:spcAft>
                      </a:pPr>
                      <a:r>
                        <a:rPr lang="en-US" sz="1100">
                          <a:effectLst/>
                        </a:rPr>
                        <a:t>Cable ac 4 *75mm</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95</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25</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2375</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extLst>
                  <a:ext uri="{0D108BD9-81ED-4DB2-BD59-A6C34878D82A}">
                    <a16:rowId xmlns:a16="http://schemas.microsoft.com/office/drawing/2014/main" val="544060185"/>
                  </a:ext>
                </a:extLst>
              </a:tr>
              <a:tr h="190500">
                <a:tc>
                  <a:txBody>
                    <a:bodyPr/>
                    <a:lstStyle/>
                    <a:p>
                      <a:pPr marL="0" marR="0" algn="ctr">
                        <a:lnSpc>
                          <a:spcPct val="115000"/>
                        </a:lnSpc>
                        <a:spcBef>
                          <a:spcPts val="0"/>
                        </a:spcBef>
                        <a:spcAft>
                          <a:spcPts val="0"/>
                        </a:spcAft>
                      </a:pPr>
                      <a:r>
                        <a:rPr lang="en-US" sz="1100">
                          <a:effectLst/>
                        </a:rPr>
                        <a:t>Earth cable 35mm</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30</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30</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900</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extLst>
                  <a:ext uri="{0D108BD9-81ED-4DB2-BD59-A6C34878D82A}">
                    <a16:rowId xmlns:a16="http://schemas.microsoft.com/office/drawing/2014/main" val="1117691342"/>
                  </a:ext>
                </a:extLst>
              </a:tr>
              <a:tr h="190500">
                <a:tc>
                  <a:txBody>
                    <a:bodyPr/>
                    <a:lstStyle/>
                    <a:p>
                      <a:pPr marL="0" marR="0" algn="ctr">
                        <a:lnSpc>
                          <a:spcPct val="115000"/>
                        </a:lnSpc>
                        <a:spcBef>
                          <a:spcPts val="0"/>
                        </a:spcBef>
                        <a:spcAft>
                          <a:spcPts val="0"/>
                        </a:spcAft>
                      </a:pPr>
                      <a:r>
                        <a:rPr lang="en-US" sz="1100">
                          <a:effectLst/>
                        </a:rPr>
                        <a:t>Cable dc 6mm</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4</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200</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800</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extLst>
                  <a:ext uri="{0D108BD9-81ED-4DB2-BD59-A6C34878D82A}">
                    <a16:rowId xmlns:a16="http://schemas.microsoft.com/office/drawing/2014/main" val="78293846"/>
                  </a:ext>
                </a:extLst>
              </a:tr>
              <a:tr h="190500">
                <a:tc>
                  <a:txBody>
                    <a:bodyPr/>
                    <a:lstStyle/>
                    <a:p>
                      <a:pPr marL="0" marR="0" algn="ctr">
                        <a:lnSpc>
                          <a:spcPct val="115000"/>
                        </a:lnSpc>
                        <a:spcBef>
                          <a:spcPts val="0"/>
                        </a:spcBef>
                        <a:spcAft>
                          <a:spcPts val="0"/>
                        </a:spcAft>
                      </a:pPr>
                      <a:r>
                        <a:rPr lang="en-US" sz="1100">
                          <a:effectLst/>
                        </a:rPr>
                        <a:t>Earth leakage</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250</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8</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2000</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extLst>
                  <a:ext uri="{0D108BD9-81ED-4DB2-BD59-A6C34878D82A}">
                    <a16:rowId xmlns:a16="http://schemas.microsoft.com/office/drawing/2014/main" val="2222405869"/>
                  </a:ext>
                </a:extLst>
              </a:tr>
              <a:tr h="190500">
                <a:tc>
                  <a:txBody>
                    <a:bodyPr/>
                    <a:lstStyle/>
                    <a:p>
                      <a:pPr marL="0" marR="0" algn="ctr">
                        <a:lnSpc>
                          <a:spcPct val="115000"/>
                        </a:lnSpc>
                        <a:spcBef>
                          <a:spcPts val="0"/>
                        </a:spcBef>
                        <a:spcAft>
                          <a:spcPts val="0"/>
                        </a:spcAft>
                      </a:pPr>
                      <a:r>
                        <a:rPr lang="en-US" sz="1100">
                          <a:effectLst/>
                        </a:rPr>
                        <a:t>Iron box for CB</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350</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3</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1050</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extLst>
                  <a:ext uri="{0D108BD9-81ED-4DB2-BD59-A6C34878D82A}">
                    <a16:rowId xmlns:a16="http://schemas.microsoft.com/office/drawing/2014/main" val="2722649152"/>
                  </a:ext>
                </a:extLst>
              </a:tr>
              <a:tr h="190500">
                <a:tc>
                  <a:txBody>
                    <a:bodyPr/>
                    <a:lstStyle/>
                    <a:p>
                      <a:pPr marL="0" marR="0" algn="ctr">
                        <a:lnSpc>
                          <a:spcPct val="115000"/>
                        </a:lnSpc>
                        <a:spcBef>
                          <a:spcPts val="0"/>
                        </a:spcBef>
                        <a:spcAft>
                          <a:spcPts val="0"/>
                        </a:spcAft>
                      </a:pPr>
                      <a:r>
                        <a:rPr lang="en-US" sz="1100">
                          <a:effectLst/>
                        </a:rPr>
                        <a:t>Surge arresters dc</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125</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12</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1500</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extLst>
                  <a:ext uri="{0D108BD9-81ED-4DB2-BD59-A6C34878D82A}">
                    <a16:rowId xmlns:a16="http://schemas.microsoft.com/office/drawing/2014/main" val="2360403653"/>
                  </a:ext>
                </a:extLst>
              </a:tr>
              <a:tr h="190500">
                <a:tc>
                  <a:txBody>
                    <a:bodyPr/>
                    <a:lstStyle/>
                    <a:p>
                      <a:pPr marL="0" marR="0" algn="ctr">
                        <a:lnSpc>
                          <a:spcPct val="115000"/>
                        </a:lnSpc>
                        <a:spcBef>
                          <a:spcPts val="0"/>
                        </a:spcBef>
                        <a:spcAft>
                          <a:spcPts val="0"/>
                        </a:spcAft>
                      </a:pPr>
                      <a:r>
                        <a:rPr lang="en-US" sz="1100">
                          <a:effectLst/>
                        </a:rPr>
                        <a:t>Surge arresters ac</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165</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1</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165</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extLst>
                  <a:ext uri="{0D108BD9-81ED-4DB2-BD59-A6C34878D82A}">
                    <a16:rowId xmlns:a16="http://schemas.microsoft.com/office/drawing/2014/main" val="2217479374"/>
                  </a:ext>
                </a:extLst>
              </a:tr>
              <a:tr h="190500">
                <a:tc>
                  <a:txBody>
                    <a:bodyPr/>
                    <a:lstStyle/>
                    <a:p>
                      <a:pPr marL="0" marR="0" algn="ctr">
                        <a:lnSpc>
                          <a:spcPct val="115000"/>
                        </a:lnSpc>
                        <a:spcBef>
                          <a:spcPts val="0"/>
                        </a:spcBef>
                        <a:spcAft>
                          <a:spcPts val="0"/>
                        </a:spcAft>
                      </a:pPr>
                      <a:r>
                        <a:rPr lang="en-US" sz="1100">
                          <a:effectLst/>
                        </a:rPr>
                        <a:t>Circet breaker ac</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200</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8</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1600</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extLst>
                  <a:ext uri="{0D108BD9-81ED-4DB2-BD59-A6C34878D82A}">
                    <a16:rowId xmlns:a16="http://schemas.microsoft.com/office/drawing/2014/main" val="3856358575"/>
                  </a:ext>
                </a:extLst>
              </a:tr>
              <a:tr h="190500">
                <a:tc>
                  <a:txBody>
                    <a:bodyPr/>
                    <a:lstStyle/>
                    <a:p>
                      <a:pPr marL="0" marR="0" algn="ctr">
                        <a:lnSpc>
                          <a:spcPct val="115000"/>
                        </a:lnSpc>
                        <a:spcBef>
                          <a:spcPts val="0"/>
                        </a:spcBef>
                        <a:spcAft>
                          <a:spcPts val="0"/>
                        </a:spcAft>
                      </a:pPr>
                      <a:r>
                        <a:rPr lang="en-US" sz="1100">
                          <a:effectLst/>
                        </a:rPr>
                        <a:t>Circet breaker dc</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180</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24</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4320</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extLst>
                  <a:ext uri="{0D108BD9-81ED-4DB2-BD59-A6C34878D82A}">
                    <a16:rowId xmlns:a16="http://schemas.microsoft.com/office/drawing/2014/main" val="39661733"/>
                  </a:ext>
                </a:extLst>
              </a:tr>
              <a:tr h="190500">
                <a:tc>
                  <a:txBody>
                    <a:bodyPr/>
                    <a:lstStyle/>
                    <a:p>
                      <a:pPr marL="0" marR="0" algn="ctr">
                        <a:lnSpc>
                          <a:spcPct val="115000"/>
                        </a:lnSpc>
                        <a:spcBef>
                          <a:spcPts val="0"/>
                        </a:spcBef>
                        <a:spcAft>
                          <a:spcPts val="0"/>
                        </a:spcAft>
                      </a:pPr>
                      <a:r>
                        <a:rPr lang="en-US" sz="1100">
                          <a:effectLst/>
                        </a:rPr>
                        <a:t>structure</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19000</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1</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19000</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extLst>
                  <a:ext uri="{0D108BD9-81ED-4DB2-BD59-A6C34878D82A}">
                    <a16:rowId xmlns:a16="http://schemas.microsoft.com/office/drawing/2014/main" val="2709933538"/>
                  </a:ext>
                </a:extLst>
              </a:tr>
              <a:tr h="190500">
                <a:tc>
                  <a:txBody>
                    <a:bodyPr/>
                    <a:lstStyle/>
                    <a:p>
                      <a:pPr marL="0" marR="0" algn="ctr">
                        <a:lnSpc>
                          <a:spcPct val="115000"/>
                        </a:lnSpc>
                        <a:spcBef>
                          <a:spcPts val="0"/>
                        </a:spcBef>
                        <a:spcAft>
                          <a:spcPts val="0"/>
                        </a:spcAft>
                      </a:pPr>
                      <a:r>
                        <a:rPr lang="en-US" sz="1100">
                          <a:effectLst/>
                        </a:rPr>
                        <a:t>Clamp</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5</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264</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1320</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extLst>
                  <a:ext uri="{0D108BD9-81ED-4DB2-BD59-A6C34878D82A}">
                    <a16:rowId xmlns:a16="http://schemas.microsoft.com/office/drawing/2014/main" val="1137436071"/>
                  </a:ext>
                </a:extLst>
              </a:tr>
              <a:tr h="190500">
                <a:tc>
                  <a:txBody>
                    <a:bodyPr/>
                    <a:lstStyle/>
                    <a:p>
                      <a:pPr marL="0" marR="0" algn="ctr">
                        <a:lnSpc>
                          <a:spcPct val="115000"/>
                        </a:lnSpc>
                        <a:spcBef>
                          <a:spcPts val="0"/>
                        </a:spcBef>
                        <a:spcAft>
                          <a:spcPts val="0"/>
                        </a:spcAft>
                      </a:pPr>
                      <a:r>
                        <a:rPr lang="en-US" sz="1100">
                          <a:effectLst/>
                        </a:rPr>
                        <a:t>trench</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95</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15</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1425</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extLst>
                  <a:ext uri="{0D108BD9-81ED-4DB2-BD59-A6C34878D82A}">
                    <a16:rowId xmlns:a16="http://schemas.microsoft.com/office/drawing/2014/main" val="744626217"/>
                  </a:ext>
                </a:extLst>
              </a:tr>
              <a:tr h="190500">
                <a:tc>
                  <a:txBody>
                    <a:bodyPr/>
                    <a:lstStyle/>
                    <a:p>
                      <a:pPr marL="0" marR="0" algn="ctr">
                        <a:lnSpc>
                          <a:spcPct val="115000"/>
                        </a:lnSpc>
                        <a:spcBef>
                          <a:spcPts val="0"/>
                        </a:spcBef>
                        <a:spcAft>
                          <a:spcPts val="0"/>
                        </a:spcAft>
                      </a:pPr>
                      <a:r>
                        <a:rPr lang="en-US" sz="1100">
                          <a:effectLst/>
                        </a:rPr>
                        <a:t>contingency cost</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66711</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1</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66711</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extLst>
                  <a:ext uri="{0D108BD9-81ED-4DB2-BD59-A6C34878D82A}">
                    <a16:rowId xmlns:a16="http://schemas.microsoft.com/office/drawing/2014/main" val="2121184560"/>
                  </a:ext>
                </a:extLst>
              </a:tr>
              <a:tr h="190500">
                <a:tc>
                  <a:txBody>
                    <a:bodyPr/>
                    <a:lstStyle/>
                    <a:p>
                      <a:pPr marL="0" marR="0" algn="ctr">
                        <a:lnSpc>
                          <a:spcPct val="115000"/>
                        </a:lnSpc>
                        <a:spcBef>
                          <a:spcPts val="0"/>
                        </a:spcBef>
                        <a:spcAft>
                          <a:spcPts val="0"/>
                        </a:spcAft>
                      </a:pPr>
                      <a:r>
                        <a:rPr lang="en-US" sz="1100">
                          <a:effectLst/>
                        </a:rPr>
                        <a:t>other </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5000</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1</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5000</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extLst>
                  <a:ext uri="{0D108BD9-81ED-4DB2-BD59-A6C34878D82A}">
                    <a16:rowId xmlns:a16="http://schemas.microsoft.com/office/drawing/2014/main" val="2299338818"/>
                  </a:ext>
                </a:extLst>
              </a:tr>
              <a:tr h="190500">
                <a:tc>
                  <a:txBody>
                    <a:bodyPr/>
                    <a:lstStyle/>
                    <a:p>
                      <a:pPr marL="0" marR="0" algn="l">
                        <a:lnSpc>
                          <a:spcPct val="115000"/>
                        </a:lnSpc>
                        <a:spcBef>
                          <a:spcPts val="0"/>
                        </a:spcBef>
                        <a:spcAft>
                          <a:spcPts val="0"/>
                        </a:spcAft>
                      </a:pPr>
                      <a:r>
                        <a:rPr lang="en-US" sz="1100">
                          <a:effectLst/>
                        </a:rPr>
                        <a:t>                         total </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l">
                        <a:lnSpc>
                          <a:spcPct val="115000"/>
                        </a:lnSpc>
                        <a:spcBef>
                          <a:spcPts val="0"/>
                        </a:spcBef>
                        <a:spcAft>
                          <a:spcPts val="0"/>
                        </a:spcAft>
                      </a:pPr>
                      <a:r>
                        <a:rPr lang="en-US" sz="1100">
                          <a:effectLst/>
                        </a:rPr>
                        <a:t> </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l">
                        <a:lnSpc>
                          <a:spcPct val="115000"/>
                        </a:lnSpc>
                        <a:spcBef>
                          <a:spcPts val="0"/>
                        </a:spcBef>
                        <a:spcAft>
                          <a:spcPts val="0"/>
                        </a:spcAft>
                      </a:pPr>
                      <a:r>
                        <a:rPr lang="en-US" sz="1100">
                          <a:effectLst/>
                        </a:rPr>
                        <a:t> </a:t>
                      </a:r>
                      <a:endParaRPr lang="en-US" sz="110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dirty="0">
                          <a:effectLst/>
                        </a:rPr>
                        <a:t>257316</a:t>
                      </a:r>
                      <a:endParaRPr lang="en-US" sz="1100" dirty="0">
                        <a:effectLst/>
                        <a:latin typeface="Calibri" panose="020F0502020204030204" pitchFamily="34" charset="0"/>
                        <a:ea typeface="Calibri" panose="020F0502020204030204" pitchFamily="34" charset="0"/>
                        <a:cs typeface="Arial" panose="020B0604020202090204" pitchFamily="34" charset="0"/>
                      </a:endParaRPr>
                    </a:p>
                  </a:txBody>
                  <a:tcPr marL="68580" marR="68580" marT="0" marB="0" anchor="ctr"/>
                </a:tc>
                <a:extLst>
                  <a:ext uri="{0D108BD9-81ED-4DB2-BD59-A6C34878D82A}">
                    <a16:rowId xmlns:a16="http://schemas.microsoft.com/office/drawing/2014/main" val="30863489"/>
                  </a:ext>
                </a:extLst>
              </a:tr>
            </a:tbl>
          </a:graphicData>
        </a:graphic>
      </p:graphicFrame>
    </p:spTree>
    <p:extLst>
      <p:ext uri="{BB962C8B-B14F-4D97-AF65-F5344CB8AC3E}">
        <p14:creationId xmlns:p14="http://schemas.microsoft.com/office/powerpoint/2010/main" val="7635769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A213FB-9A0D-DB71-9DA1-92242B5267F0}"/>
              </a:ext>
            </a:extLst>
          </p:cNvPr>
          <p:cNvSpPr>
            <a:spLocks noGrp="1"/>
          </p:cNvSpPr>
          <p:nvPr>
            <p:ph type="title"/>
          </p:nvPr>
        </p:nvSpPr>
        <p:spPr/>
        <p:txBody>
          <a:bodyPr/>
          <a:lstStyle/>
          <a:p>
            <a:pPr algn="ctr"/>
            <a:r>
              <a:rPr lang="en-US" sz="3600" dirty="0">
                <a:effectLst/>
                <a:latin typeface="Times New Roman" panose="02020603050405020304" pitchFamily="18" charset="0"/>
                <a:ea typeface="Calibri" panose="020F0502020204030204" pitchFamily="34" charset="0"/>
              </a:rPr>
              <a:t>financial accounts of the system </a:t>
            </a:r>
            <a:endParaRPr lang="en-US" dirty="0"/>
          </a:p>
        </p:txBody>
      </p:sp>
      <p:sp>
        <p:nvSpPr>
          <p:cNvPr id="3" name="Content Placeholder 2">
            <a:extLst>
              <a:ext uri="{FF2B5EF4-FFF2-40B4-BE49-F238E27FC236}">
                <a16:creationId xmlns:a16="http://schemas.microsoft.com/office/drawing/2014/main" id="{8ADB9F2C-76A3-69AF-3561-6D52584769D1}"/>
              </a:ext>
            </a:extLst>
          </p:cNvPr>
          <p:cNvSpPr>
            <a:spLocks noGrp="1"/>
          </p:cNvSpPr>
          <p:nvPr>
            <p:ph idx="1"/>
          </p:nvPr>
        </p:nvSpPr>
        <p:spPr/>
        <p:txBody>
          <a:bodyPr/>
          <a:lstStyle/>
          <a:p>
            <a:r>
              <a:rPr lang="en-US" dirty="0"/>
              <a:t>The financial engineering calculations of the system show the expenses and revenues of the system for the life cycle of 25 years, and the system needs approximately 4 years to reinvest and with 24% rate of return.</a:t>
            </a:r>
          </a:p>
        </p:txBody>
      </p:sp>
    </p:spTree>
    <p:extLst>
      <p:ext uri="{BB962C8B-B14F-4D97-AF65-F5344CB8AC3E}">
        <p14:creationId xmlns:p14="http://schemas.microsoft.com/office/powerpoint/2010/main" val="20838463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C76B-027B-7F84-13B7-C9D0DCE324E1}"/>
              </a:ext>
            </a:extLst>
          </p:cNvPr>
          <p:cNvSpPr>
            <a:spLocks noGrp="1"/>
          </p:cNvSpPr>
          <p:nvPr>
            <p:ph type="title"/>
          </p:nvPr>
        </p:nvSpPr>
        <p:spPr/>
        <p:txBody>
          <a:bodyPr/>
          <a:lstStyle/>
          <a:p>
            <a:pPr algn="ctr"/>
            <a:r>
              <a:rPr lang="en-US" sz="3600" b="1" dirty="0">
                <a:effectLst/>
                <a:latin typeface="Times New Roman" panose="02020603050405020304" pitchFamily="18" charset="0"/>
                <a:ea typeface="Calibri" panose="020F0502020204030204" pitchFamily="34" charset="0"/>
                <a:cs typeface="Arial" panose="020B0604020202020204" pitchFamily="34" charset="0"/>
              </a:rPr>
              <a:t>Equations used in</a:t>
            </a:r>
            <a:r>
              <a:rPr lang="ar-JO" sz="3600" b="1" dirty="0">
                <a:effectLst/>
                <a:latin typeface="Times New Roman" panose="02020603050405020304" pitchFamily="18" charset="0"/>
                <a:ea typeface="Calibri" panose="020F0502020204030204" pitchFamily="34" charset="0"/>
                <a:cs typeface="Arial" panose="020B0604020202020204" pitchFamily="34" charset="0"/>
              </a:rPr>
              <a:t> </a:t>
            </a:r>
            <a:r>
              <a:rPr lang="en-US" b="1" dirty="0">
                <a:latin typeface="Times New Roman" panose="02020603050405020304" pitchFamily="18" charset="0"/>
                <a:ea typeface="Calibri" panose="020F0502020204030204" pitchFamily="34" charset="0"/>
                <a:cs typeface="Arial" panose="020B0604020202020204" pitchFamily="34" charset="0"/>
              </a:rPr>
              <a:t>PV</a:t>
            </a:r>
            <a:r>
              <a:rPr lang="en-US" sz="3600" b="1" dirty="0">
                <a:effectLst/>
                <a:latin typeface="Times New Roman" panose="02020603050405020304" pitchFamily="18" charset="0"/>
                <a:ea typeface="Calibri" panose="020F0502020204030204" pitchFamily="34" charset="0"/>
                <a:cs typeface="Arial" panose="020B0604020202020204" pitchFamily="34" charset="0"/>
              </a:rPr>
              <a:t> system design:</a:t>
            </a:r>
            <a:br>
              <a:rPr lang="en-US" sz="3600" dirty="0">
                <a:effectLst/>
                <a:latin typeface="Calibri" panose="020F0502020204030204" pitchFamily="34" charset="0"/>
                <a:ea typeface="Calibri" panose="020F0502020204030204" pitchFamily="34" charset="0"/>
                <a:cs typeface="Arial" panose="020B0604020202020204" pitchFamily="34" charset="0"/>
              </a:rPr>
            </a:br>
            <a:endParaRPr lang="en-US" dirty="0"/>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0A781B1F-12FD-ECD7-AEE7-162FED77C169}"/>
                  </a:ext>
                </a:extLst>
              </p:cNvPr>
              <p:cNvSpPr>
                <a:spLocks noGrp="1"/>
              </p:cNvSpPr>
              <p:nvPr>
                <p:ph idx="1"/>
              </p:nvPr>
            </p:nvSpPr>
            <p:spPr>
              <a:xfrm>
                <a:off x="677334" y="2160589"/>
                <a:ext cx="8596668" cy="4598351"/>
              </a:xfrm>
            </p:spPr>
            <p:txBody>
              <a:bodyPr>
                <a:normAutofit fontScale="85000" lnSpcReduction="10000"/>
              </a:bodyPr>
              <a:lstStyle/>
              <a:p>
                <a:pPr marL="0" marR="0" indent="0" algn="just">
                  <a:lnSpc>
                    <a:spcPct val="115000"/>
                  </a:lnSpc>
                  <a:spcBef>
                    <a:spcPts val="0"/>
                  </a:spcBef>
                  <a:spcAft>
                    <a:spcPts val="1000"/>
                  </a:spcAft>
                  <a:buNone/>
                </a:pPr>
                <a:endParaRPr lang="en-US"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15000"/>
                  </a:lnSpc>
                  <a:spcBef>
                    <a:spcPts val="0"/>
                  </a:spcBef>
                  <a:spcAft>
                    <a:spcPts val="1000"/>
                  </a:spcAft>
                </a:pPr>
                <a14:m>
                  <m:oMath xmlns:m="http://schemas.openxmlformats.org/officeDocument/2006/math">
                    <m:r>
                      <a:rPr lang="en-US" i="1">
                        <a:effectLst/>
                        <a:latin typeface="Cambria Math" panose="02040503050406030204" pitchFamily="18" charset="0"/>
                        <a:ea typeface="Calibri" panose="020F0502020204030204" pitchFamily="34" charset="0"/>
                        <a:cs typeface="Times New Roman" panose="02020603050405020304" pitchFamily="18" charset="0"/>
                      </a:rPr>
                      <m:t>𝑘𝑊𝑝</m:t>
                    </m:r>
                    <m:r>
                      <a:rPr lang="en-US" i="1">
                        <a:effectLst/>
                        <a:latin typeface="Cambria Math" panose="02040503050406030204" pitchFamily="18" charset="0"/>
                        <a:ea typeface="Calibri" panose="020F0502020204030204" pitchFamily="34" charset="0"/>
                        <a:cs typeface="Times New Roman" panose="02020603050405020304" pitchFamily="18" charset="0"/>
                      </a:rPr>
                      <m:t>=</m:t>
                    </m:r>
                    <m:r>
                      <a:rPr lang="en-US" i="1">
                        <a:effectLst/>
                        <a:latin typeface="Cambria Math" panose="02040503050406030204" pitchFamily="18" charset="0"/>
                        <a:ea typeface="Calibri" panose="020F0502020204030204" pitchFamily="34" charset="0"/>
                        <a:cs typeface="Times New Roman" panose="02020603050405020304" pitchFamily="18" charset="0"/>
                      </a:rPr>
                      <m:t>𝑛</m:t>
                    </m:r>
                    <m:r>
                      <a:rPr lang="en-US" i="1">
                        <a:effectLst/>
                        <a:latin typeface="Cambria Math" panose="02040503050406030204" pitchFamily="18" charset="0"/>
                        <a:ea typeface="Calibri" panose="020F0502020204030204" pitchFamily="34" charset="0"/>
                        <a:cs typeface="Times New Roman" panose="02020603050405020304" pitchFamily="18" charset="0"/>
                      </a:rPr>
                      <m:t>∗</m:t>
                    </m:r>
                    <m:r>
                      <a:rPr lang="en-US" i="1">
                        <a:effectLst/>
                        <a:latin typeface="Cambria Math" panose="02040503050406030204" pitchFamily="18" charset="0"/>
                        <a:ea typeface="Calibri" panose="020F0502020204030204" pitchFamily="34" charset="0"/>
                        <a:cs typeface="Times New Roman" panose="02020603050405020304" pitchFamily="18" charset="0"/>
                      </a:rPr>
                      <m:t>𝑊𝑝</m:t>
                    </m:r>
                    <m:r>
                      <a:rPr lang="en-US" i="1">
                        <a:effectLst/>
                        <a:latin typeface="Cambria Math" panose="02040503050406030204" pitchFamily="18" charset="0"/>
                        <a:ea typeface="Calibri" panose="020F0502020204030204" pitchFamily="34" charset="0"/>
                        <a:cs typeface="Times New Roman" panose="02020603050405020304" pitchFamily="18" charset="0"/>
                      </a:rPr>
                      <m:t>/1000</m:t>
                    </m:r>
                  </m:oMath>
                </a14:m>
                <a:endParaRPr lang="en-US"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15000"/>
                  </a:lnSpc>
                  <a:spcBef>
                    <a:spcPts val="0"/>
                  </a:spcBef>
                  <a:spcAft>
                    <a:spcPts val="1000"/>
                  </a:spcAft>
                </a:pPr>
                <a14:m>
                  <m:oMath xmlns:m="http://schemas.openxmlformats.org/officeDocument/2006/math">
                    <m:r>
                      <a:rPr lang="en-US" i="1">
                        <a:effectLst/>
                        <a:latin typeface="Cambria Math" panose="02040503050406030204" pitchFamily="18" charset="0"/>
                        <a:ea typeface="Calibri" panose="020F0502020204030204" pitchFamily="34" charset="0"/>
                        <a:cs typeface="Times New Roman" panose="02020603050405020304" pitchFamily="18" charset="0"/>
                      </a:rPr>
                      <m:t>𝑁𝑢𝑚𝑏𝑒𝑟</m:t>
                    </m:r>
                    <m:r>
                      <a:rPr lang="en-US" i="1">
                        <a:effectLst/>
                        <a:latin typeface="Cambria Math" panose="02040503050406030204" pitchFamily="18" charset="0"/>
                        <a:ea typeface="Calibri" panose="020F0502020204030204" pitchFamily="34" charset="0"/>
                        <a:cs typeface="Times New Roman" panose="02020603050405020304" pitchFamily="18" charset="0"/>
                      </a:rPr>
                      <m:t> </m:t>
                    </m:r>
                    <m:r>
                      <a:rPr lang="en-US" i="1">
                        <a:effectLst/>
                        <a:latin typeface="Cambria Math" panose="02040503050406030204" pitchFamily="18" charset="0"/>
                        <a:ea typeface="Calibri" panose="020F0502020204030204" pitchFamily="34" charset="0"/>
                        <a:cs typeface="Times New Roman" panose="02020603050405020304" pitchFamily="18" charset="0"/>
                      </a:rPr>
                      <m:t>𝑜𝑓𝑃𝑉</m:t>
                    </m:r>
                    <m:r>
                      <a:rPr lang="en-US" i="1">
                        <a:effectLst/>
                        <a:latin typeface="Cambria Math" panose="02040503050406030204" pitchFamily="18" charset="0"/>
                        <a:ea typeface="Calibri" panose="020F0502020204030204" pitchFamily="34" charset="0"/>
                        <a:cs typeface="Times New Roman" panose="02020603050405020304" pitchFamily="18" charset="0"/>
                      </a:rPr>
                      <m:t> </m:t>
                    </m:r>
                    <m:r>
                      <a:rPr lang="en-US" i="1">
                        <a:effectLst/>
                        <a:latin typeface="Cambria Math" panose="02040503050406030204" pitchFamily="18" charset="0"/>
                        <a:ea typeface="Calibri" panose="020F0502020204030204" pitchFamily="34" charset="0"/>
                        <a:cs typeface="Times New Roman" panose="02020603050405020304" pitchFamily="18" charset="0"/>
                      </a:rPr>
                      <m:t>𝑟𝑒𝑞𝑢𝑖𝑒𝑟𝑑</m:t>
                    </m:r>
                    <m:r>
                      <a:rPr lang="en-US" i="1">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i="1">
                            <a:effectLst/>
                            <a:latin typeface="Cambria Math" panose="02040503050406030204" pitchFamily="18" charset="0"/>
                            <a:ea typeface="Calibri" panose="020F0502020204030204" pitchFamily="34" charset="0"/>
                            <a:cs typeface="Times New Roman" panose="02020603050405020304" pitchFamily="18" charset="0"/>
                          </a:rPr>
                          <m:t>𝑃𝑜𝑤𝑒𝑟</m:t>
                        </m:r>
                        <m:r>
                          <a:rPr lang="en-US" i="1">
                            <a:effectLst/>
                            <a:latin typeface="Cambria Math" panose="02040503050406030204" pitchFamily="18" charset="0"/>
                            <a:ea typeface="Calibri" panose="020F0502020204030204" pitchFamily="34" charset="0"/>
                            <a:cs typeface="Times New Roman" panose="02020603050405020304" pitchFamily="18" charset="0"/>
                          </a:rPr>
                          <m:t> </m:t>
                        </m:r>
                        <m:r>
                          <a:rPr lang="en-US" i="1">
                            <a:effectLst/>
                            <a:latin typeface="Cambria Math" panose="02040503050406030204" pitchFamily="18" charset="0"/>
                            <a:ea typeface="Calibri" panose="020F0502020204030204" pitchFamily="34" charset="0"/>
                            <a:cs typeface="Times New Roman" panose="02020603050405020304" pitchFamily="18" charset="0"/>
                          </a:rPr>
                          <m:t>𝑃𝑉</m:t>
                        </m:r>
                      </m:num>
                      <m:den>
                        <m:r>
                          <a:rPr lang="en-US" i="1">
                            <a:effectLst/>
                            <a:latin typeface="Cambria Math" panose="02040503050406030204" pitchFamily="18" charset="0"/>
                            <a:ea typeface="Calibri" panose="020F0502020204030204" pitchFamily="34" charset="0"/>
                            <a:cs typeface="Times New Roman" panose="02020603050405020304" pitchFamily="18" charset="0"/>
                          </a:rPr>
                          <m:t>𝑃𝑜𝑤𝑒𝑟</m:t>
                        </m:r>
                        <m:r>
                          <a:rPr lang="en-US" i="1">
                            <a:effectLst/>
                            <a:latin typeface="Cambria Math" panose="02040503050406030204" pitchFamily="18" charset="0"/>
                            <a:ea typeface="Calibri" panose="020F0502020204030204" pitchFamily="34" charset="0"/>
                            <a:cs typeface="Times New Roman" panose="02020603050405020304" pitchFamily="18" charset="0"/>
                          </a:rPr>
                          <m:t> </m:t>
                        </m:r>
                        <m:r>
                          <a:rPr lang="en-US" i="1">
                            <a:effectLst/>
                            <a:latin typeface="Cambria Math" panose="02040503050406030204" pitchFamily="18" charset="0"/>
                            <a:ea typeface="Calibri" panose="020F0502020204030204" pitchFamily="34" charset="0"/>
                            <a:cs typeface="Times New Roman" panose="02020603050405020304" pitchFamily="18" charset="0"/>
                          </a:rPr>
                          <m:t>𝑃𝑉</m:t>
                        </m:r>
                        <m:r>
                          <a:rPr lang="en-US" i="1">
                            <a:effectLst/>
                            <a:latin typeface="Cambria Math" panose="02040503050406030204" pitchFamily="18" charset="0"/>
                            <a:ea typeface="Calibri" panose="020F0502020204030204" pitchFamily="34" charset="0"/>
                            <a:cs typeface="Times New Roman" panose="02020603050405020304" pitchFamily="18" charset="0"/>
                          </a:rPr>
                          <m:t> </m:t>
                        </m:r>
                        <m:r>
                          <a:rPr lang="en-US" i="1">
                            <a:effectLst/>
                            <a:latin typeface="Cambria Math" panose="02040503050406030204" pitchFamily="18" charset="0"/>
                            <a:ea typeface="Calibri" panose="020F0502020204030204" pitchFamily="34" charset="0"/>
                            <a:cs typeface="Times New Roman" panose="02020603050405020304" pitchFamily="18" charset="0"/>
                          </a:rPr>
                          <m:t>𝑠𝑖𝑛𝑔𝑙𝑒</m:t>
                        </m:r>
                      </m:den>
                    </m:f>
                  </m:oMath>
                </a14:m>
                <a:endParaRPr lang="en-US"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15000"/>
                  </a:lnSpc>
                  <a:spcBef>
                    <a:spcPts val="0"/>
                  </a:spcBef>
                  <a:spcAft>
                    <a:spcPts val="1000"/>
                  </a:spcAft>
                </a:pPr>
                <a14:m>
                  <m:oMath xmlns:m="http://schemas.openxmlformats.org/officeDocument/2006/math">
                    <m:r>
                      <a:rPr lang="en-US" i="1">
                        <a:effectLst/>
                        <a:latin typeface="Cambria Math" panose="02040503050406030204" pitchFamily="18" charset="0"/>
                        <a:ea typeface="Calibri" panose="020F0502020204030204" pitchFamily="34" charset="0"/>
                        <a:cs typeface="Times New Roman" panose="02020603050405020304" pitchFamily="18" charset="0"/>
                      </a:rPr>
                      <m:t>𝐸𝑝</m:t>
                    </m:r>
                    <m:r>
                      <a:rPr lang="en-US" i="1">
                        <a:effectLst/>
                        <a:latin typeface="Cambria Math" panose="02040503050406030204" pitchFamily="18" charset="0"/>
                        <a:ea typeface="Calibri" panose="020F0502020204030204" pitchFamily="34" charset="0"/>
                        <a:cs typeface="Times New Roman" panose="02020603050405020304" pitchFamily="18" charset="0"/>
                      </a:rPr>
                      <m:t>=</m:t>
                    </m:r>
                    <m:r>
                      <a:rPr lang="en-US" i="1">
                        <a:effectLst/>
                        <a:latin typeface="Cambria Math" panose="02040503050406030204" pitchFamily="18" charset="0"/>
                        <a:ea typeface="Calibri" panose="020F0502020204030204" pitchFamily="34" charset="0"/>
                        <a:cs typeface="Times New Roman" panose="02020603050405020304" pitchFamily="18" charset="0"/>
                      </a:rPr>
                      <m:t>𝐸𝑚𝑎</m:t>
                    </m:r>
                    <m:r>
                      <a:rPr lang="en-US" i="1">
                        <a:effectLst/>
                        <a:latin typeface="Cambria Math" panose="02040503050406030204" pitchFamily="18" charset="0"/>
                        <a:ea typeface="Calibri" panose="020F0502020204030204" pitchFamily="34" charset="0"/>
                        <a:cs typeface="Times New Roman" panose="02020603050405020304" pitchFamily="18" charset="0"/>
                      </a:rPr>
                      <m:t>∗</m:t>
                    </m:r>
                    <m:r>
                      <a:rPr lang="en-US" i="1">
                        <a:effectLst/>
                        <a:latin typeface="Cambria Math" panose="02040503050406030204" pitchFamily="18" charset="0"/>
                        <a:ea typeface="Calibri" panose="020F0502020204030204" pitchFamily="34" charset="0"/>
                        <a:cs typeface="Times New Roman" panose="02020603050405020304" pitchFamily="18" charset="0"/>
                      </a:rPr>
                      <m:t>𝑘𝑊𝑝</m:t>
                    </m:r>
                    <m:r>
                      <a:rPr lang="en-US" i="1">
                        <a:effectLst/>
                        <a:latin typeface="Cambria Math" panose="02040503050406030204" pitchFamily="18" charset="0"/>
                        <a:ea typeface="Calibri" panose="020F0502020204030204" pitchFamily="34" charset="0"/>
                        <a:cs typeface="Times New Roman" panose="02020603050405020304" pitchFamily="18" charset="0"/>
                      </a:rPr>
                      <m:t>∗</m:t>
                    </m:r>
                    <m:r>
                      <a:rPr lang="en-US" i="1">
                        <a:effectLst/>
                        <a:latin typeface="Cambria Math" panose="02040503050406030204" pitchFamily="18" charset="0"/>
                        <a:ea typeface="Calibri" panose="020F0502020204030204" pitchFamily="34" charset="0"/>
                        <a:cs typeface="Times New Roman" panose="02020603050405020304" pitchFamily="18" charset="0"/>
                      </a:rPr>
                      <m:t>ꞃ</m:t>
                    </m:r>
                  </m:oMath>
                </a14:m>
                <a:endParaRPr lang="en-US"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15000"/>
                  </a:lnSpc>
                  <a:spcBef>
                    <a:spcPts val="0"/>
                  </a:spcBef>
                  <a:spcAft>
                    <a:spcPts val="1000"/>
                  </a:spcAft>
                  <a:tabLst>
                    <a:tab pos="3895725" algn="l"/>
                  </a:tabLst>
                </a:pPr>
                <a14:m>
                  <m:oMath xmlns:m="http://schemas.openxmlformats.org/officeDocument/2006/math">
                    <m:r>
                      <a:rPr lang="en-US" i="1">
                        <a:effectLst/>
                        <a:latin typeface="Cambria Math" panose="02040503050406030204" pitchFamily="18" charset="0"/>
                        <a:ea typeface="Calibri" panose="020F0502020204030204" pitchFamily="34" charset="0"/>
                        <a:cs typeface="Times New Roman" panose="02020603050405020304" pitchFamily="18" charset="0"/>
                      </a:rPr>
                      <m:t>𝐹𝑖𝑙𝑙</m:t>
                    </m:r>
                    <m:r>
                      <a:rPr lang="en-US" i="1">
                        <a:effectLst/>
                        <a:latin typeface="Cambria Math" panose="02040503050406030204" pitchFamily="18" charset="0"/>
                        <a:ea typeface="Calibri" panose="020F0502020204030204" pitchFamily="34" charset="0"/>
                        <a:cs typeface="Times New Roman" panose="02020603050405020304" pitchFamily="18" charset="0"/>
                      </a:rPr>
                      <m:t> </m:t>
                    </m:r>
                    <m:r>
                      <a:rPr lang="en-US" i="1">
                        <a:effectLst/>
                        <a:latin typeface="Cambria Math" panose="02040503050406030204" pitchFamily="18" charset="0"/>
                        <a:ea typeface="Calibri" panose="020F0502020204030204" pitchFamily="34" charset="0"/>
                        <a:cs typeface="Times New Roman" panose="02020603050405020304" pitchFamily="18" charset="0"/>
                      </a:rPr>
                      <m:t>𝑓𝑎𝑐𝑡𝑜𝑟</m:t>
                    </m:r>
                    <m:r>
                      <a:rPr lang="en-US" i="1">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i="1">
                            <a:effectLst/>
                            <a:latin typeface="Cambria Math" panose="02040503050406030204" pitchFamily="18" charset="0"/>
                            <a:ea typeface="Calibri" panose="020F0502020204030204" pitchFamily="34" charset="0"/>
                            <a:cs typeface="Times New Roman" panose="02020603050405020304" pitchFamily="18" charset="0"/>
                          </a:rPr>
                          <m:t>𝑃𝑚𝑎𝑥</m:t>
                        </m:r>
                      </m:num>
                      <m:den>
                        <m:r>
                          <a:rPr lang="en-US" i="1">
                            <a:effectLst/>
                            <a:latin typeface="Cambria Math" panose="02040503050406030204" pitchFamily="18" charset="0"/>
                            <a:ea typeface="Calibri" panose="020F0502020204030204" pitchFamily="34" charset="0"/>
                            <a:cs typeface="Times New Roman" panose="02020603050405020304" pitchFamily="18" charset="0"/>
                          </a:rPr>
                          <m:t>𝑉𝑜𝑐</m:t>
                        </m:r>
                        <m:r>
                          <a:rPr lang="en-US" i="1">
                            <a:effectLst/>
                            <a:latin typeface="Cambria Math" panose="02040503050406030204" pitchFamily="18" charset="0"/>
                            <a:ea typeface="Calibri" panose="020F0502020204030204" pitchFamily="34" charset="0"/>
                            <a:cs typeface="Times New Roman" panose="02020603050405020304" pitchFamily="18" charset="0"/>
                          </a:rPr>
                          <m:t>∗</m:t>
                        </m:r>
                        <m:r>
                          <a:rPr lang="en-US" i="1">
                            <a:effectLst/>
                            <a:latin typeface="Cambria Math" panose="02040503050406030204" pitchFamily="18" charset="0"/>
                            <a:ea typeface="Calibri" panose="020F0502020204030204" pitchFamily="34" charset="0"/>
                            <a:cs typeface="Times New Roman" panose="02020603050405020304" pitchFamily="18" charset="0"/>
                          </a:rPr>
                          <m:t>𝐼𝑠𝑐</m:t>
                        </m:r>
                      </m:den>
                    </m:f>
                  </m:oMath>
                </a14:m>
                <a:r>
                  <a:rPr lang="en-US" dirty="0">
                    <a:effectLst/>
                    <a:latin typeface="Times New Roman" panose="02020603050405020304" pitchFamily="18" charset="0"/>
                    <a:ea typeface="Calibri" panose="020F0502020204030204" pitchFamily="34" charset="0"/>
                    <a:cs typeface="Arial" panose="020B0604020202020204" pitchFamily="34" charset="0"/>
                  </a:rPr>
                  <a:t>	</a:t>
                </a:r>
                <a:endParaRPr lang="en-US"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15000"/>
                  </a:lnSpc>
                  <a:spcBef>
                    <a:spcPts val="0"/>
                  </a:spcBef>
                  <a:spcAft>
                    <a:spcPts val="1000"/>
                  </a:spcAft>
                </a:pPr>
                <a14:m>
                  <m:oMath xmlns:m="http://schemas.openxmlformats.org/officeDocument/2006/math">
                    <m:r>
                      <a:rPr lang="en-US" i="1">
                        <a:effectLst/>
                        <a:latin typeface="Cambria Math" panose="02040503050406030204" pitchFamily="18" charset="0"/>
                        <a:ea typeface="Times New Roman" panose="02020603050405020304" pitchFamily="18" charset="0"/>
                        <a:cs typeface="Times New Roman" panose="02020603050405020304" pitchFamily="18" charset="0"/>
                      </a:rPr>
                      <m:t>𝑃𝑉</m:t>
                    </m:r>
                    <m:r>
                      <a:rPr lang="en-US"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i="1">
                        <a:effectLst/>
                        <a:latin typeface="Cambria Math" panose="02040503050406030204" pitchFamily="18" charset="0"/>
                        <a:ea typeface="Times New Roman" panose="02020603050405020304" pitchFamily="18" charset="0"/>
                        <a:cs typeface="Times New Roman" panose="02020603050405020304" pitchFamily="18" charset="0"/>
                      </a:rPr>
                      <m:t>𝑜𝑛</m:t>
                    </m:r>
                    <m:r>
                      <a:rPr lang="en-US"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i="1">
                        <a:effectLst/>
                        <a:latin typeface="Cambria Math" panose="02040503050406030204" pitchFamily="18" charset="0"/>
                        <a:ea typeface="Times New Roman" panose="02020603050405020304" pitchFamily="18" charset="0"/>
                        <a:cs typeface="Times New Roman" panose="02020603050405020304" pitchFamily="18" charset="0"/>
                      </a:rPr>
                      <m:t>𝑠𝑒𝑟𝑖𝑒𝑠</m:t>
                    </m:r>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i="1">
                            <a:effectLst/>
                            <a:latin typeface="Cambria Math" panose="02040503050406030204" pitchFamily="18" charset="0"/>
                            <a:ea typeface="Times New Roman" panose="02020603050405020304" pitchFamily="18" charset="0"/>
                            <a:cs typeface="Times New Roman" panose="02020603050405020304" pitchFamily="18" charset="0"/>
                          </a:rPr>
                          <m:t>𝑃𝑉</m:t>
                        </m:r>
                        <m:r>
                          <a:rPr lang="en-US"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i="1">
                            <a:effectLst/>
                            <a:latin typeface="Cambria Math" panose="02040503050406030204" pitchFamily="18" charset="0"/>
                            <a:ea typeface="Times New Roman" panose="02020603050405020304" pitchFamily="18" charset="0"/>
                            <a:cs typeface="Times New Roman" panose="02020603050405020304" pitchFamily="18" charset="0"/>
                          </a:rPr>
                          <m:t>𝑚𝑜𝑑𝑢𝑙𝑒</m:t>
                        </m:r>
                        <m:r>
                          <a:rPr lang="en-US"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i="1">
                            <a:effectLst/>
                            <a:latin typeface="Cambria Math" panose="02040503050406030204" pitchFamily="18" charset="0"/>
                            <a:ea typeface="Times New Roman" panose="02020603050405020304" pitchFamily="18" charset="0"/>
                            <a:cs typeface="Times New Roman" panose="02020603050405020304" pitchFamily="18" charset="0"/>
                          </a:rPr>
                          <m:t>𝑣𝑜𝑙𝑡𝑎𝑔𝑒</m:t>
                        </m:r>
                        <m:r>
                          <a:rPr lang="en-US" i="1">
                            <a:effectLst/>
                            <a:latin typeface="Cambria Math" panose="02040503050406030204" pitchFamily="18" charset="0"/>
                            <a:ea typeface="Times New Roman" panose="02020603050405020304" pitchFamily="18" charset="0"/>
                            <a:cs typeface="Times New Roman" panose="02020603050405020304" pitchFamily="18" charset="0"/>
                          </a:rPr>
                          <m:t> </m:t>
                        </m:r>
                      </m:num>
                      <m:den>
                        <m:r>
                          <a:rPr lang="en-US" i="1">
                            <a:effectLst/>
                            <a:latin typeface="Cambria Math" panose="02040503050406030204" pitchFamily="18" charset="0"/>
                            <a:ea typeface="Times New Roman" panose="02020603050405020304" pitchFamily="18" charset="0"/>
                            <a:cs typeface="Times New Roman" panose="02020603050405020304" pitchFamily="18" charset="0"/>
                          </a:rPr>
                          <m:t>𝑣𝑜𝑙𝑡𝑎𝑔𝑒</m:t>
                        </m:r>
                        <m:r>
                          <a:rPr lang="en-US"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i="1">
                            <a:effectLst/>
                            <a:latin typeface="Cambria Math" panose="02040503050406030204" pitchFamily="18" charset="0"/>
                            <a:ea typeface="Times New Roman" panose="02020603050405020304" pitchFamily="18" charset="0"/>
                            <a:cs typeface="Times New Roman" panose="02020603050405020304" pitchFamily="18" charset="0"/>
                          </a:rPr>
                          <m:t>𝑎𝑡</m:t>
                        </m:r>
                        <m:r>
                          <a:rPr lang="en-US"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i="1">
                            <a:effectLst/>
                            <a:latin typeface="Cambria Math" panose="02040503050406030204" pitchFamily="18" charset="0"/>
                            <a:ea typeface="Times New Roman" panose="02020603050405020304" pitchFamily="18" charset="0"/>
                            <a:cs typeface="Times New Roman" panose="02020603050405020304" pitchFamily="18" charset="0"/>
                          </a:rPr>
                          <m:t>𝑜𝑝𝑒𝑟𝑎𝑡𝑖𝑛𝑔</m:t>
                        </m:r>
                        <m:r>
                          <a:rPr lang="en-US"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i="1">
                            <a:effectLst/>
                            <a:latin typeface="Cambria Math" panose="02040503050406030204" pitchFamily="18" charset="0"/>
                            <a:ea typeface="Times New Roman" panose="02020603050405020304" pitchFamily="18" charset="0"/>
                            <a:cs typeface="Times New Roman" panose="02020603050405020304" pitchFamily="18" charset="0"/>
                          </a:rPr>
                          <m:t>𝑐𝑜𝑛𝑑𝑖𝑡𝑖𝑜𝑛</m:t>
                        </m:r>
                      </m:den>
                    </m:f>
                  </m:oMath>
                </a14:m>
                <a:endParaRPr lang="en-US"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15000"/>
                  </a:lnSpc>
                  <a:spcBef>
                    <a:spcPts val="0"/>
                  </a:spcBef>
                  <a:spcAft>
                    <a:spcPts val="1000"/>
                  </a:spcAft>
                </a:pPr>
                <a14:m>
                  <m:oMath xmlns:m="http://schemas.openxmlformats.org/officeDocument/2006/math">
                    <m:r>
                      <a:rPr lang="en-US" i="1">
                        <a:effectLst/>
                        <a:latin typeface="Cambria Math" panose="02040503050406030204" pitchFamily="18" charset="0"/>
                        <a:ea typeface="Times New Roman" panose="02020603050405020304" pitchFamily="18" charset="0"/>
                        <a:cs typeface="Times New Roman" panose="02020603050405020304" pitchFamily="18" charset="0"/>
                      </a:rPr>
                      <m:t>𝑃𝑉</m:t>
                    </m:r>
                    <m:r>
                      <a:rPr lang="en-US"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i="1">
                        <a:effectLst/>
                        <a:latin typeface="Cambria Math" panose="02040503050406030204" pitchFamily="18" charset="0"/>
                        <a:ea typeface="Times New Roman" panose="02020603050405020304" pitchFamily="18" charset="0"/>
                        <a:cs typeface="Times New Roman" panose="02020603050405020304" pitchFamily="18" charset="0"/>
                      </a:rPr>
                      <m:t>𝑜𝑛</m:t>
                    </m:r>
                    <m:r>
                      <a:rPr lang="en-US"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i="1">
                        <a:effectLst/>
                        <a:latin typeface="Cambria Math" panose="02040503050406030204" pitchFamily="18" charset="0"/>
                        <a:ea typeface="Times New Roman" panose="02020603050405020304" pitchFamily="18" charset="0"/>
                        <a:cs typeface="Times New Roman" panose="02020603050405020304" pitchFamily="18" charset="0"/>
                      </a:rPr>
                      <m:t>𝑝𝑎𝑟𝑎𝑙𝑙𝑒𝑙</m:t>
                    </m:r>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i="1">
                            <a:effectLst/>
                            <a:latin typeface="Cambria Math" panose="02040503050406030204" pitchFamily="18" charset="0"/>
                            <a:ea typeface="Times New Roman" panose="02020603050405020304" pitchFamily="18" charset="0"/>
                            <a:cs typeface="Times New Roman" panose="02020603050405020304" pitchFamily="18" charset="0"/>
                          </a:rPr>
                          <m:t>𝑛𝑢𝑚𝑏𝑒𝑟</m:t>
                        </m:r>
                        <m:r>
                          <a:rPr lang="en-US"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i="1">
                            <a:effectLst/>
                            <a:latin typeface="Cambria Math" panose="02040503050406030204" pitchFamily="18" charset="0"/>
                            <a:ea typeface="Times New Roman" panose="02020603050405020304" pitchFamily="18" charset="0"/>
                            <a:cs typeface="Times New Roman" panose="02020603050405020304" pitchFamily="18" charset="0"/>
                          </a:rPr>
                          <m:t>𝑜𝑓</m:t>
                        </m:r>
                        <m:r>
                          <a:rPr lang="en-US"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i="1">
                            <a:effectLst/>
                            <a:latin typeface="Cambria Math" panose="02040503050406030204" pitchFamily="18" charset="0"/>
                            <a:ea typeface="Times New Roman" panose="02020603050405020304" pitchFamily="18" charset="0"/>
                            <a:cs typeface="Times New Roman" panose="02020603050405020304" pitchFamily="18" charset="0"/>
                          </a:rPr>
                          <m:t>𝑃𝑉</m:t>
                        </m:r>
                      </m:num>
                      <m:den>
                        <m:r>
                          <a:rPr lang="en-US" i="1">
                            <a:effectLst/>
                            <a:latin typeface="Cambria Math" panose="02040503050406030204" pitchFamily="18" charset="0"/>
                            <a:ea typeface="Times New Roman" panose="02020603050405020304" pitchFamily="18" charset="0"/>
                            <a:cs typeface="Times New Roman" panose="02020603050405020304" pitchFamily="18" charset="0"/>
                          </a:rPr>
                          <m:t>𝑛𝑢𝑚𝑏𝑒𝑟</m:t>
                        </m:r>
                        <m:r>
                          <a:rPr lang="en-US"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i="1">
                            <a:effectLst/>
                            <a:latin typeface="Cambria Math" panose="02040503050406030204" pitchFamily="18" charset="0"/>
                            <a:ea typeface="Times New Roman" panose="02020603050405020304" pitchFamily="18" charset="0"/>
                            <a:cs typeface="Times New Roman" panose="02020603050405020304" pitchFamily="18" charset="0"/>
                          </a:rPr>
                          <m:t>𝑜𝑓</m:t>
                        </m:r>
                        <m:r>
                          <a:rPr lang="en-US"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i="1">
                            <a:effectLst/>
                            <a:latin typeface="Cambria Math" panose="02040503050406030204" pitchFamily="18" charset="0"/>
                            <a:ea typeface="Times New Roman" panose="02020603050405020304" pitchFamily="18" charset="0"/>
                            <a:cs typeface="Times New Roman" panose="02020603050405020304" pitchFamily="18" charset="0"/>
                          </a:rPr>
                          <m:t>𝑃𝑉</m:t>
                        </m:r>
                        <m:r>
                          <a:rPr lang="en-US"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i="1">
                            <a:effectLst/>
                            <a:latin typeface="Cambria Math" panose="02040503050406030204" pitchFamily="18" charset="0"/>
                            <a:ea typeface="Times New Roman" panose="02020603050405020304" pitchFamily="18" charset="0"/>
                            <a:cs typeface="Times New Roman" panose="02020603050405020304" pitchFamily="18" charset="0"/>
                          </a:rPr>
                          <m:t>𝑖𝑛</m:t>
                        </m:r>
                        <m:r>
                          <a:rPr lang="en-US"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i="1">
                            <a:effectLst/>
                            <a:latin typeface="Cambria Math" panose="02040503050406030204" pitchFamily="18" charset="0"/>
                            <a:ea typeface="Times New Roman" panose="02020603050405020304" pitchFamily="18" charset="0"/>
                            <a:cs typeface="Times New Roman" panose="02020603050405020304" pitchFamily="18" charset="0"/>
                          </a:rPr>
                          <m:t>𝑠𝑒𝑟𝑒𝑖𝑠</m:t>
                        </m:r>
                      </m:den>
                    </m:f>
                  </m:oMath>
                </a14:m>
                <a:endParaRPr lang="en-US"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15000"/>
                  </a:lnSpc>
                  <a:spcBef>
                    <a:spcPts val="0"/>
                  </a:spcBef>
                  <a:spcAft>
                    <a:spcPts val="1000"/>
                  </a:spcAft>
                  <a:tabLst>
                    <a:tab pos="809625" algn="l"/>
                  </a:tabLst>
                </a:pPr>
                <a:r>
                  <a:rPr lang="en-US" sz="1800" b="1" dirty="0">
                    <a:effectLst/>
                    <a:latin typeface="Times New Roman" panose="02020603050405020304" pitchFamily="18" charset="0"/>
                    <a:ea typeface="Times New Roman" panose="02020603050405020304" pitchFamily="18" charset="0"/>
                    <a:cs typeface="Arial" panose="020B0604020202090204" pitchFamily="34" charset="0"/>
                  </a:rPr>
                  <a:t>Economic equation:</a:t>
                </a:r>
                <a:endParaRPr lang="en-US" sz="1800" dirty="0">
                  <a:effectLst/>
                  <a:latin typeface="Calibri" panose="020F0502020204030204" pitchFamily="34" charset="0"/>
                  <a:ea typeface="Calibri" panose="020F0502020204030204" pitchFamily="34" charset="0"/>
                  <a:cs typeface="Arial" panose="020B0604020202090204" pitchFamily="34" charset="0"/>
                </a:endParaRPr>
              </a:p>
              <a:p>
                <a:r>
                  <a:rPr lang="en-US" sz="1800" dirty="0">
                    <a:effectLst/>
                    <a:latin typeface="Times New Roman" panose="02020603050405020304" pitchFamily="18" charset="0"/>
                    <a:ea typeface="Times New Roman" panose="02020603050405020304" pitchFamily="18" charset="0"/>
                    <a:cs typeface="Arial" panose="020B0604020202090204" pitchFamily="34" charset="0"/>
                  </a:rPr>
                  <a:t>PW=first cost </a:t>
                </a:r>
                <a:r>
                  <a:rPr lang="en-US" dirty="0"/>
                  <a:t>(P/A,</a:t>
                </a:r>
                <a:r>
                  <a:rPr lang="en-US" dirty="0" err="1"/>
                  <a:t>i</a:t>
                </a:r>
                <a:r>
                  <a:rPr lang="en-US" dirty="0"/>
                  <a:t>%,n)</a:t>
                </a:r>
              </a:p>
              <a:p>
                <a:pPr marL="0" marR="0" algn="just">
                  <a:lnSpc>
                    <a:spcPct val="115000"/>
                  </a:lnSpc>
                  <a:spcBef>
                    <a:spcPts val="0"/>
                  </a:spcBef>
                  <a:spcAft>
                    <a:spcPts val="1000"/>
                  </a:spcAft>
                  <a:tabLst>
                    <a:tab pos="809625" algn="l"/>
                  </a:tabLst>
                </a:pPr>
                <a:r>
                  <a:rPr lang="en-US" sz="1800" dirty="0">
                    <a:effectLst/>
                    <a:latin typeface="Times New Roman" panose="02020603050405020304" pitchFamily="18" charset="0"/>
                    <a:ea typeface="Times New Roman" panose="02020603050405020304" pitchFamily="18" charset="0"/>
                    <a:cs typeface="Arial" panose="020B0604020202090204" pitchFamily="34" charset="0"/>
                  </a:rPr>
                  <a:t>SPP=initial investment / net annual cash flow </a:t>
                </a:r>
                <a:endParaRPr lang="en-US" sz="1800" dirty="0">
                  <a:effectLst/>
                  <a:latin typeface="Calibri" panose="020F0502020204030204" pitchFamily="34" charset="0"/>
                  <a:ea typeface="Calibri" panose="020F0502020204030204" pitchFamily="34" charset="0"/>
                  <a:cs typeface="Arial" panose="020B0604020202090204" pitchFamily="34" charset="0"/>
                </a:endParaRPr>
              </a:p>
              <a:p>
                <a:pPr marL="0" marR="0" indent="0" algn="just">
                  <a:lnSpc>
                    <a:spcPct val="115000"/>
                  </a:lnSpc>
                  <a:spcBef>
                    <a:spcPts val="0"/>
                  </a:spcBef>
                  <a:spcAft>
                    <a:spcPts val="1000"/>
                  </a:spcAft>
                  <a:buNone/>
                </a:pPr>
                <a:endParaRPr lang="en-US"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mc:Choice>
        <mc:Fallback>
          <p:sp>
            <p:nvSpPr>
              <p:cNvPr id="3" name="Content Placeholder 2">
                <a:extLst>
                  <a:ext uri="{FF2B5EF4-FFF2-40B4-BE49-F238E27FC236}">
                    <a16:creationId xmlns:a16="http://schemas.microsoft.com/office/drawing/2014/main" id="{0A781B1F-12FD-ECD7-AEE7-162FED77C169}"/>
                  </a:ext>
                </a:extLst>
              </p:cNvPr>
              <p:cNvSpPr>
                <a:spLocks noGrp="1" noRot="1" noChangeAspect="1" noMove="1" noResize="1" noEditPoints="1" noAdjustHandles="1" noChangeArrowheads="1" noChangeShapeType="1" noTextEdit="1"/>
              </p:cNvSpPr>
              <p:nvPr>
                <p:ph idx="1"/>
              </p:nvPr>
            </p:nvSpPr>
            <p:spPr>
              <a:xfrm>
                <a:off x="677334" y="2160589"/>
                <a:ext cx="8596668" cy="4598351"/>
              </a:xfrm>
              <a:blipFill>
                <a:blip r:embed="rId2"/>
                <a:stretch>
                  <a:fillRect/>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2903910E-2A32-85C0-E482-68C6733F6272}"/>
              </a:ext>
            </a:extLst>
          </p:cNvPr>
          <p:cNvSpPr>
            <a:spLocks noGrp="1"/>
          </p:cNvSpPr>
          <p:nvPr>
            <p:ph type="sldNum" sz="quarter" idx="12"/>
          </p:nvPr>
        </p:nvSpPr>
        <p:spPr/>
        <p:txBody>
          <a:bodyPr/>
          <a:lstStyle/>
          <a:p>
            <a:fld id="{51845F5A-061D-4825-9AE9-D7794091C6CF}" type="slidenum">
              <a:rPr lang="en-US" smtClean="0"/>
              <a:t>27</a:t>
            </a:fld>
            <a:endParaRPr lang="en-US"/>
          </a:p>
        </p:txBody>
      </p:sp>
    </p:spTree>
    <p:extLst>
      <p:ext uri="{BB962C8B-B14F-4D97-AF65-F5344CB8AC3E}">
        <p14:creationId xmlns:p14="http://schemas.microsoft.com/office/powerpoint/2010/main" val="37332621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5A256B-5F26-7E3C-1B78-A7588E20D6AB}"/>
              </a:ext>
            </a:extLst>
          </p:cNvPr>
          <p:cNvSpPr>
            <a:spLocks noGrp="1"/>
          </p:cNvSpPr>
          <p:nvPr>
            <p:ph type="title"/>
          </p:nvPr>
        </p:nvSpPr>
        <p:spPr/>
        <p:txBody>
          <a:bodyPr/>
          <a:lstStyle/>
          <a:p>
            <a:pPr algn="ctr"/>
            <a:r>
              <a:rPr lang="en-US" dirty="0"/>
              <a:t>Conclusions</a:t>
            </a:r>
          </a:p>
        </p:txBody>
      </p:sp>
      <p:sp>
        <p:nvSpPr>
          <p:cNvPr id="3" name="Content Placeholder 2">
            <a:extLst>
              <a:ext uri="{FF2B5EF4-FFF2-40B4-BE49-F238E27FC236}">
                <a16:creationId xmlns:a16="http://schemas.microsoft.com/office/drawing/2014/main" id="{8128B798-8210-E9D6-D799-255C41AB33B5}"/>
              </a:ext>
            </a:extLst>
          </p:cNvPr>
          <p:cNvSpPr>
            <a:spLocks noGrp="1"/>
          </p:cNvSpPr>
          <p:nvPr>
            <p:ph idx="1"/>
          </p:nvPr>
        </p:nvSpPr>
        <p:spPr/>
        <p:txBody>
          <a:bodyPr/>
          <a:lstStyle/>
          <a:p>
            <a:r>
              <a:rPr lang="en-US" b="1" dirty="0"/>
              <a:t>The use of renewable energy is one of the necessary things these days in order to reduce emissions from the use of fossil </a:t>
            </a:r>
            <a:r>
              <a:rPr lang="en-US" b="1" dirty="0" err="1"/>
              <a:t>fuels.Where</a:t>
            </a:r>
            <a:r>
              <a:rPr lang="en-US" b="1" dirty="0"/>
              <a:t> the hospital's energy consumption reaches 110 MWh, and the system produces approximately 156 MWh energy per year.it was found that the system that will be installed covers the loads of one of the two meters with a capacity of 87 kilowatts, which is what has been worked on, in addition to that it will bring financial benefit to the hospital after four years, and the money that was spent on this bill will be used to develop the parts of the hospital.</a:t>
            </a:r>
          </a:p>
        </p:txBody>
      </p:sp>
    </p:spTree>
    <p:extLst>
      <p:ext uri="{BB962C8B-B14F-4D97-AF65-F5344CB8AC3E}">
        <p14:creationId xmlns:p14="http://schemas.microsoft.com/office/powerpoint/2010/main" val="30214306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11D63A-F79B-FDB8-F643-259FA9661900}"/>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AD456202-CE85-3B32-815C-036637B4D9F7}"/>
              </a:ext>
            </a:extLst>
          </p:cNvPr>
          <p:cNvSpPr>
            <a:spLocks noGrp="1"/>
          </p:cNvSpPr>
          <p:nvPr>
            <p:ph idx="1"/>
          </p:nvPr>
        </p:nvSpPr>
        <p:spPr/>
        <p:txBody>
          <a:bodyPr/>
          <a:lstStyle/>
          <a:p>
            <a:pPr algn="ctr"/>
            <a:endParaRPr lang="en-US" dirty="0"/>
          </a:p>
          <a:p>
            <a:pPr algn="ctr"/>
            <a:endParaRPr lang="en-US" dirty="0"/>
          </a:p>
          <a:p>
            <a:pPr algn="ctr"/>
            <a:endParaRPr lang="en-US" dirty="0"/>
          </a:p>
          <a:p>
            <a:pPr marL="0" indent="0" algn="ctr">
              <a:buNone/>
            </a:pPr>
            <a:r>
              <a:rPr lang="en-US" sz="6000" dirty="0"/>
              <a:t>Thank you </a:t>
            </a:r>
          </a:p>
        </p:txBody>
      </p:sp>
    </p:spTree>
    <p:extLst>
      <p:ext uri="{BB962C8B-B14F-4D97-AF65-F5344CB8AC3E}">
        <p14:creationId xmlns:p14="http://schemas.microsoft.com/office/powerpoint/2010/main" val="157638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9CCE50-F51C-6F33-9DDA-E2355911A369}"/>
              </a:ext>
            </a:extLst>
          </p:cNvPr>
          <p:cNvSpPr>
            <a:spLocks noGrp="1"/>
          </p:cNvSpPr>
          <p:nvPr>
            <p:ph type="ctrTitle"/>
          </p:nvPr>
        </p:nvSpPr>
        <p:spPr>
          <a:xfrm>
            <a:off x="1507067" y="-91405"/>
            <a:ext cx="7766936" cy="1646302"/>
          </a:xfrm>
        </p:spPr>
        <p:txBody>
          <a:bodyPr/>
          <a:lstStyle/>
          <a:p>
            <a:pPr algn="ctr"/>
            <a:r>
              <a:rPr lang="en-US" dirty="0"/>
              <a:t>Abstract </a:t>
            </a:r>
          </a:p>
        </p:txBody>
      </p:sp>
      <p:sp>
        <p:nvSpPr>
          <p:cNvPr id="3" name="Subtitle 2">
            <a:extLst>
              <a:ext uri="{FF2B5EF4-FFF2-40B4-BE49-F238E27FC236}">
                <a16:creationId xmlns:a16="http://schemas.microsoft.com/office/drawing/2014/main" id="{CAE013F8-CF5A-C260-5306-B9062E766999}"/>
              </a:ext>
            </a:extLst>
          </p:cNvPr>
          <p:cNvSpPr>
            <a:spLocks noGrp="1"/>
          </p:cNvSpPr>
          <p:nvPr>
            <p:ph type="subTitle" idx="1"/>
          </p:nvPr>
        </p:nvSpPr>
        <p:spPr>
          <a:xfrm>
            <a:off x="1539897" y="1852321"/>
            <a:ext cx="7766936" cy="4212577"/>
          </a:xfrm>
        </p:spPr>
        <p:txBody>
          <a:bodyPr>
            <a:normAutofit/>
          </a:bodyPr>
          <a:lstStyle/>
          <a:p>
            <a:pPr marL="0" marR="0" algn="just">
              <a:lnSpc>
                <a:spcPct val="115000"/>
              </a:lnSpc>
              <a:spcBef>
                <a:spcPts val="0"/>
              </a:spcBef>
              <a:spcAft>
                <a:spcPts val="10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In this study, the idea of installing a solar cell system was discussed for the </a:t>
            </a:r>
            <a:r>
              <a:rPr lang="en-US" sz="1800" b="1" dirty="0" err="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Rafidia</a:t>
            </a: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Governmental Hospital building, which is located within the concession of the Northern Electricity Distribution Company. </a:t>
            </a:r>
          </a:p>
          <a:p>
            <a:pPr marL="0" marR="0" algn="just">
              <a:lnSpc>
                <a:spcPct val="115000"/>
              </a:lnSpc>
              <a:spcBef>
                <a:spcPts val="0"/>
              </a:spcBef>
              <a:spcAft>
                <a:spcPts val="10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p>
            <a:pPr marL="0" marR="0" algn="just">
              <a:lnSpc>
                <a:spcPct val="115000"/>
              </a:lnSpc>
              <a:spcBef>
                <a:spcPts val="0"/>
              </a:spcBef>
              <a:spcAft>
                <a:spcPts val="1000"/>
              </a:spcAft>
            </a:pPr>
            <a:r>
              <a:rPr lang="en-US"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The net metering system was used according to the company's requirements and in accordance with the Energy Quality Authority laws agreed upon by the Council of Ministers for the year 2015</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a:t>
            </a:r>
          </a:p>
          <a:p>
            <a:endParaRPr lang="en-US" dirty="0"/>
          </a:p>
        </p:txBody>
      </p:sp>
    </p:spTree>
    <p:extLst>
      <p:ext uri="{BB962C8B-B14F-4D97-AF65-F5344CB8AC3E}">
        <p14:creationId xmlns:p14="http://schemas.microsoft.com/office/powerpoint/2010/main" val="12850227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C801D4-8C7A-5DFD-FC6A-D3E8F30DE330}"/>
              </a:ext>
            </a:extLst>
          </p:cNvPr>
          <p:cNvSpPr>
            <a:spLocks noGrp="1"/>
          </p:cNvSpPr>
          <p:nvPr>
            <p:ph type="title"/>
          </p:nvPr>
        </p:nvSpPr>
        <p:spPr/>
        <p:txBody>
          <a:bodyPr/>
          <a:lstStyle/>
          <a:p>
            <a:pPr algn="ctr"/>
            <a:r>
              <a:rPr lang="en-US" sz="3600" b="1" dirty="0">
                <a:latin typeface="Times New Roman" panose="02020603050405020304" pitchFamily="18" charset="0"/>
                <a:ea typeface="Calibri" panose="020F0502020204030204" pitchFamily="34" charset="0"/>
                <a:cs typeface="Arial" panose="020B0604020202020204" pitchFamily="34" charset="0"/>
              </a:rPr>
              <a:t>Introduction</a:t>
            </a:r>
            <a:endParaRPr lang="en-US" dirty="0"/>
          </a:p>
        </p:txBody>
      </p:sp>
      <p:sp>
        <p:nvSpPr>
          <p:cNvPr id="3" name="Content Placeholder 2">
            <a:extLst>
              <a:ext uri="{FF2B5EF4-FFF2-40B4-BE49-F238E27FC236}">
                <a16:creationId xmlns:a16="http://schemas.microsoft.com/office/drawing/2014/main" id="{74CCFAF9-7399-0943-ACA5-CB0D951938A6}"/>
              </a:ext>
            </a:extLst>
          </p:cNvPr>
          <p:cNvSpPr>
            <a:spLocks noGrp="1"/>
          </p:cNvSpPr>
          <p:nvPr>
            <p:ph idx="1"/>
          </p:nvPr>
        </p:nvSpPr>
        <p:spPr/>
        <p:txBody>
          <a:bodyPr>
            <a:normAutofit lnSpcReduction="10000"/>
          </a:bodyPr>
          <a:lstStyle/>
          <a:p>
            <a:pPr algn="just"/>
            <a:r>
              <a:rPr lang="en-US" b="1" dirty="0"/>
              <a:t>Our world lacks many low-carbon and low-price alternative energy alternatives to fossil fuels, and until we reach those alternatives, we will continue to face energy problems in this world.</a:t>
            </a:r>
          </a:p>
          <a:p>
            <a:pPr algn="just"/>
            <a:endParaRPr lang="en-US" b="1" dirty="0"/>
          </a:p>
          <a:p>
            <a:pPr algn="just"/>
            <a:r>
              <a:rPr lang="en-US" b="1" dirty="0"/>
              <a:t>Other energy problems of the same importance are the lack of access by many people to sufficient energy in full, in addition to negative consequences for them and the environment</a:t>
            </a:r>
          </a:p>
          <a:p>
            <a:pPr algn="just"/>
            <a:endParaRPr lang="en-US" sz="1800" b="1"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15000"/>
              </a:lnSpc>
              <a:spcBef>
                <a:spcPts val="0"/>
              </a:spcBef>
              <a:spcAft>
                <a:spcPts val="1000"/>
              </a:spcAft>
            </a:pPr>
            <a:r>
              <a:rPr lang="en-US" sz="2000" b="1" dirty="0">
                <a:effectLst/>
                <a:latin typeface="Calibri" panose="020F0502020204030204" pitchFamily="34" charset="0"/>
                <a:ea typeface="Calibri" panose="020F0502020204030204" pitchFamily="34" charset="0"/>
                <a:cs typeface="Arial" panose="020B0604020202020204" pitchFamily="34" charset="0"/>
              </a:rPr>
              <a:t>The problem that dominates the general situation related to energy is climate change the problem of climate change is a great threat to the nature in which we live and affects our well-being and the well-being of those who will live after us.</a:t>
            </a:r>
          </a:p>
          <a:p>
            <a:endParaRPr lang="en-US" dirty="0"/>
          </a:p>
        </p:txBody>
      </p:sp>
    </p:spTree>
    <p:extLst>
      <p:ext uri="{BB962C8B-B14F-4D97-AF65-F5344CB8AC3E}">
        <p14:creationId xmlns:p14="http://schemas.microsoft.com/office/powerpoint/2010/main" val="13640631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433763-D70C-70B4-FC17-1696B906157D}"/>
              </a:ext>
            </a:extLst>
          </p:cNvPr>
          <p:cNvSpPr>
            <a:spLocks noGrp="1"/>
          </p:cNvSpPr>
          <p:nvPr>
            <p:ph type="title"/>
          </p:nvPr>
        </p:nvSpPr>
        <p:spPr/>
        <p:txBody>
          <a:bodyPr/>
          <a:lstStyle/>
          <a:p>
            <a:pPr algn="ctr"/>
            <a:r>
              <a:rPr lang="en-US" sz="3600" b="1" dirty="0">
                <a:effectLst/>
                <a:latin typeface="Calibri" panose="020F0502020204030204" pitchFamily="34" charset="0"/>
                <a:ea typeface="Calibri" panose="020F0502020204030204" pitchFamily="34" charset="0"/>
                <a:cs typeface="Arial" panose="020B0604020202020204" pitchFamily="34" charset="0"/>
              </a:rPr>
              <a:t>Power shot strategy of EQA:</a:t>
            </a:r>
            <a:endParaRPr lang="en-US" dirty="0"/>
          </a:p>
        </p:txBody>
      </p:sp>
      <p:sp>
        <p:nvSpPr>
          <p:cNvPr id="3" name="Content Placeholder 2">
            <a:extLst>
              <a:ext uri="{FF2B5EF4-FFF2-40B4-BE49-F238E27FC236}">
                <a16:creationId xmlns:a16="http://schemas.microsoft.com/office/drawing/2014/main" id="{2B9E85DE-E7BD-37C6-33C3-BAD1207E138E}"/>
              </a:ext>
            </a:extLst>
          </p:cNvPr>
          <p:cNvSpPr>
            <a:spLocks noGrp="1"/>
          </p:cNvSpPr>
          <p:nvPr>
            <p:ph idx="1"/>
          </p:nvPr>
        </p:nvSpPr>
        <p:spPr/>
        <p:txBody>
          <a:bodyPr/>
          <a:lstStyle/>
          <a:p>
            <a:r>
              <a:rPr lang="en-US" sz="1800" b="1" dirty="0">
                <a:effectLst/>
                <a:latin typeface="Calibri" panose="020F0502020204030204" pitchFamily="34" charset="0"/>
                <a:ea typeface="Calibri" panose="020F0502020204030204" pitchFamily="34" charset="0"/>
                <a:cs typeface="Arial" panose="020B0604020202020204" pitchFamily="34" charset="0"/>
              </a:rPr>
              <a:t>It has been pointed out that Palestine's strategy in the year 2030 aims to reach 300 megawatts of energy generated from alternative environmentally friendly sources, especially since there is currently a technology that depends on molten salt technology and not only on solar energy.</a:t>
            </a:r>
          </a:p>
          <a:p>
            <a:endParaRPr lang="en-US" dirty="0"/>
          </a:p>
        </p:txBody>
      </p:sp>
    </p:spTree>
    <p:extLst>
      <p:ext uri="{BB962C8B-B14F-4D97-AF65-F5344CB8AC3E}">
        <p14:creationId xmlns:p14="http://schemas.microsoft.com/office/powerpoint/2010/main" val="20157966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3EF5E4-4EF4-03B7-CCB5-0D36AACD205C}"/>
              </a:ext>
            </a:extLst>
          </p:cNvPr>
          <p:cNvSpPr>
            <a:spLocks noGrp="1"/>
          </p:cNvSpPr>
          <p:nvPr>
            <p:ph type="title"/>
          </p:nvPr>
        </p:nvSpPr>
        <p:spPr/>
        <p:txBody>
          <a:bodyPr/>
          <a:lstStyle/>
          <a:p>
            <a:pPr algn="ctr"/>
            <a:r>
              <a:rPr lang="en-US" sz="3600" b="1" dirty="0">
                <a:effectLst/>
                <a:latin typeface="Calibri" panose="020F0502020204030204" pitchFamily="34" charset="0"/>
                <a:ea typeface="Calibri" panose="020F0502020204030204" pitchFamily="34" charset="0"/>
                <a:cs typeface="Arial" panose="020B0604020202020204" pitchFamily="34" charset="0"/>
              </a:rPr>
              <a:t>Description the  Project :</a:t>
            </a:r>
            <a:endParaRPr lang="en-US" dirty="0"/>
          </a:p>
        </p:txBody>
      </p:sp>
      <p:sp>
        <p:nvSpPr>
          <p:cNvPr id="3" name="Content Placeholder 2">
            <a:extLst>
              <a:ext uri="{FF2B5EF4-FFF2-40B4-BE49-F238E27FC236}">
                <a16:creationId xmlns:a16="http://schemas.microsoft.com/office/drawing/2014/main" id="{99E465CA-BB0D-9BC4-EB25-34704BCEF7C3}"/>
              </a:ext>
            </a:extLst>
          </p:cNvPr>
          <p:cNvSpPr>
            <a:spLocks noGrp="1"/>
          </p:cNvSpPr>
          <p:nvPr>
            <p:ph idx="1"/>
          </p:nvPr>
        </p:nvSpPr>
        <p:spPr/>
        <p:txBody>
          <a:bodyPr/>
          <a:lstStyle/>
          <a:p>
            <a:r>
              <a:rPr lang="en-US" b="1" dirty="0"/>
              <a:t>In this project, a solar cell system was designed for </a:t>
            </a:r>
            <a:r>
              <a:rPr lang="en-US" b="1" dirty="0" err="1"/>
              <a:t>Rafidia</a:t>
            </a:r>
            <a:r>
              <a:rPr lang="en-US" b="1" dirty="0"/>
              <a:t> Governmental Hospital with a capacity of 87 kilowatts to cover part of the exorbitant electricity expenses consumed by the hospital. In this report, we will address several issues related to system design.</a:t>
            </a:r>
          </a:p>
        </p:txBody>
      </p:sp>
    </p:spTree>
    <p:extLst>
      <p:ext uri="{BB962C8B-B14F-4D97-AF65-F5344CB8AC3E}">
        <p14:creationId xmlns:p14="http://schemas.microsoft.com/office/powerpoint/2010/main" val="6040200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3F615-DF6C-6B33-7FD4-654F1AA1CE66}"/>
              </a:ext>
            </a:extLst>
          </p:cNvPr>
          <p:cNvSpPr>
            <a:spLocks noGrp="1"/>
          </p:cNvSpPr>
          <p:nvPr>
            <p:ph type="title"/>
          </p:nvPr>
        </p:nvSpPr>
        <p:spPr/>
        <p:txBody>
          <a:bodyPr/>
          <a:lstStyle/>
          <a:p>
            <a:endParaRPr lang="en-US"/>
          </a:p>
        </p:txBody>
      </p:sp>
      <p:pic>
        <p:nvPicPr>
          <p:cNvPr id="5" name="Content Placeholder 4" descr="A picture containing text, screenshot, carmine, street&#10;&#10;Description automatically generated">
            <a:extLst>
              <a:ext uri="{FF2B5EF4-FFF2-40B4-BE49-F238E27FC236}">
                <a16:creationId xmlns:a16="http://schemas.microsoft.com/office/drawing/2014/main" id="{6EB075E6-4AD2-712C-A89E-19F0E110170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2575" y="2191544"/>
            <a:ext cx="6153150" cy="3819525"/>
          </a:xfrm>
        </p:spPr>
      </p:pic>
    </p:spTree>
    <p:extLst>
      <p:ext uri="{BB962C8B-B14F-4D97-AF65-F5344CB8AC3E}">
        <p14:creationId xmlns:p14="http://schemas.microsoft.com/office/powerpoint/2010/main" val="9859594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0F24E0-467E-18A3-0C71-83185801A9C2}"/>
              </a:ext>
            </a:extLst>
          </p:cNvPr>
          <p:cNvSpPr>
            <a:spLocks noGrp="1"/>
          </p:cNvSpPr>
          <p:nvPr>
            <p:ph type="title"/>
          </p:nvPr>
        </p:nvSpPr>
        <p:spPr/>
        <p:txBody>
          <a:bodyPr/>
          <a:lstStyle/>
          <a:p>
            <a:pPr algn="ctr"/>
            <a:r>
              <a:rPr lang="en-US" sz="4000" dirty="0">
                <a:latin typeface="Times New Roman" panose="02020603050405020304" pitchFamily="18" charset="0"/>
                <a:cs typeface="Times New Roman" panose="02020603050405020304" pitchFamily="18" charset="0"/>
              </a:rPr>
              <a:t>PV system components:</a:t>
            </a:r>
            <a:br>
              <a:rPr lang="en-US" sz="1800" dirty="0">
                <a:effectLst/>
                <a:latin typeface="Calibri" panose="020F0502020204030204" pitchFamily="34" charset="0"/>
                <a:ea typeface="Calibri" panose="020F0502020204030204" pitchFamily="34" charset="0"/>
                <a:cs typeface="Arial" panose="020B0604020202090204" pitchFamily="34" charset="0"/>
              </a:rPr>
            </a:br>
            <a:endParaRPr lang="en-US" dirty="0"/>
          </a:p>
        </p:txBody>
      </p:sp>
      <p:sp>
        <p:nvSpPr>
          <p:cNvPr id="3" name="Content Placeholder 2">
            <a:extLst>
              <a:ext uri="{FF2B5EF4-FFF2-40B4-BE49-F238E27FC236}">
                <a16:creationId xmlns:a16="http://schemas.microsoft.com/office/drawing/2014/main" id="{FD30EE31-82B2-50B8-C6DA-EE73D75ECBEA}"/>
              </a:ext>
            </a:extLst>
          </p:cNvPr>
          <p:cNvSpPr>
            <a:spLocks noGrp="1"/>
          </p:cNvSpPr>
          <p:nvPr>
            <p:ph idx="1"/>
          </p:nvPr>
        </p:nvSpPr>
        <p:spPr/>
        <p:txBody>
          <a:bodyPr/>
          <a:lstStyle/>
          <a:p>
            <a:r>
              <a:rPr lang="en-US" dirty="0"/>
              <a:t>Solar PV:</a:t>
            </a:r>
          </a:p>
          <a:p>
            <a:endParaRPr lang="en-US" dirty="0"/>
          </a:p>
          <a:p>
            <a:r>
              <a:rPr lang="en-US" dirty="0"/>
              <a:t>Inverter</a:t>
            </a:r>
          </a:p>
          <a:p>
            <a:endParaRPr lang="en-US" dirty="0"/>
          </a:p>
          <a:p>
            <a:r>
              <a:rPr lang="en-US" dirty="0"/>
              <a:t>Cables</a:t>
            </a:r>
          </a:p>
          <a:p>
            <a:endParaRPr lang="en-US" dirty="0"/>
          </a:p>
          <a:p>
            <a:r>
              <a:rPr lang="en-US" dirty="0"/>
              <a:t>Accessories</a:t>
            </a:r>
          </a:p>
          <a:p>
            <a:endParaRPr lang="en-US" dirty="0"/>
          </a:p>
        </p:txBody>
      </p:sp>
    </p:spTree>
    <p:extLst>
      <p:ext uri="{BB962C8B-B14F-4D97-AF65-F5344CB8AC3E}">
        <p14:creationId xmlns:p14="http://schemas.microsoft.com/office/powerpoint/2010/main" val="29564808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a:t>Solar PV</a:t>
            </a: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25853" y="2160588"/>
            <a:ext cx="6900332" cy="3881437"/>
          </a:xfrm>
        </p:spPr>
      </p:pic>
      <p:sp>
        <p:nvSpPr>
          <p:cNvPr id="3" name="Slide Number Placeholder 2">
            <a:extLst>
              <a:ext uri="{FF2B5EF4-FFF2-40B4-BE49-F238E27FC236}">
                <a16:creationId xmlns:a16="http://schemas.microsoft.com/office/drawing/2014/main" id="{57DB994A-D3B8-E0C0-94B8-DD926F2041B1}"/>
              </a:ext>
            </a:extLst>
          </p:cNvPr>
          <p:cNvSpPr>
            <a:spLocks noGrp="1"/>
          </p:cNvSpPr>
          <p:nvPr>
            <p:ph type="sldNum" sz="quarter" idx="12"/>
          </p:nvPr>
        </p:nvSpPr>
        <p:spPr/>
        <p:txBody>
          <a:bodyPr/>
          <a:lstStyle/>
          <a:p>
            <a:fld id="{51845F5A-061D-4825-9AE9-D7794091C6CF}" type="slidenum">
              <a:rPr lang="en-US" smtClean="0"/>
              <a:t>9</a:t>
            </a:fld>
            <a:endParaRPr lang="en-US"/>
          </a:p>
        </p:txBody>
      </p:sp>
    </p:spTree>
    <p:extLst>
      <p:ext uri="{BB962C8B-B14F-4D97-AF65-F5344CB8AC3E}">
        <p14:creationId xmlns:p14="http://schemas.microsoft.com/office/powerpoint/2010/main" val="2683092350"/>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71</TotalTime>
  <Words>874</Words>
  <Application>Microsoft Office PowerPoint</Application>
  <PresentationFormat>Widescreen</PresentationFormat>
  <Paragraphs>162</Paragraphs>
  <Slides>29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29</vt:i4>
      </vt:variant>
    </vt:vector>
  </HeadingPairs>
  <TitlesOfParts>
    <vt:vector size="37" baseType="lpstr">
      <vt:lpstr>Arial</vt:lpstr>
      <vt:lpstr>Calibri</vt:lpstr>
      <vt:lpstr>Cambria Math</vt:lpstr>
      <vt:lpstr>Times New Roman</vt:lpstr>
      <vt:lpstr>Trebuchet MS</vt:lpstr>
      <vt:lpstr>Wingdings</vt:lpstr>
      <vt:lpstr>Wingdings 3</vt:lpstr>
      <vt:lpstr>Facet</vt:lpstr>
      <vt:lpstr>Studying the installation of a solar cell system for Rafidia Hospital   Graduation Project #2   By: Ahmad Halboni Qusai Yassen       Supervisor: Dr. Mohammed Alsayed   10/6/2023   </vt:lpstr>
      <vt:lpstr>outline</vt:lpstr>
      <vt:lpstr>Abstract </vt:lpstr>
      <vt:lpstr>Introduction</vt:lpstr>
      <vt:lpstr>Power shot strategy of EQA:</vt:lpstr>
      <vt:lpstr>Description the  Project :</vt:lpstr>
      <vt:lpstr>PowerPoint Presentation</vt:lpstr>
      <vt:lpstr>PV system components: </vt:lpstr>
      <vt:lpstr>Solar PV</vt:lpstr>
      <vt:lpstr>Inverter</vt:lpstr>
      <vt:lpstr>cables</vt:lpstr>
      <vt:lpstr>Things to keep in mind regarding cables:</vt:lpstr>
      <vt:lpstr>PowerPoint Presentation</vt:lpstr>
      <vt:lpstr>PowerPoint Presentation</vt:lpstr>
      <vt:lpstr>Accessories</vt:lpstr>
      <vt:lpstr>Mechanism for calculating net metering system for NEDCO</vt:lpstr>
      <vt:lpstr>Design </vt:lpstr>
      <vt:lpstr>Design </vt:lpstr>
      <vt:lpstr>Design </vt:lpstr>
      <vt:lpstr>Design </vt:lpstr>
      <vt:lpstr>Design </vt:lpstr>
      <vt:lpstr>Design </vt:lpstr>
      <vt:lpstr>PowerPoint Presentation</vt:lpstr>
      <vt:lpstr>PowerPoint Presentation</vt:lpstr>
      <vt:lpstr>financial accounts of the system </vt:lpstr>
      <vt:lpstr>financial accounts of the system </vt:lpstr>
      <vt:lpstr>Equations used in PV system design: </vt:lpstr>
      <vt:lpstr>Conclusions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Abstract </dc:title>
  <dc:creator>Qusai Yaseen</dc:creator>
  <cp:lastModifiedBy>Qusai Yaseen</cp:lastModifiedBy>
  <cp:revision>10</cp:revision>
  <dcterms:created xsi:type="dcterms:W3CDTF">2023-06-08T08:41:53Z</dcterms:created>
  <dcterms:modified xsi:type="dcterms:W3CDTF">2023-06-08T09:53:29Z</dcterms:modified>
</cp:coreProperties>
</file>