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1"/>
  </p:notesMasterIdLst>
  <p:sldIdLst>
    <p:sldId id="295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3" r:id="rId10"/>
    <p:sldId id="284" r:id="rId11"/>
    <p:sldId id="274" r:id="rId12"/>
    <p:sldId id="275" r:id="rId13"/>
    <p:sldId id="276" r:id="rId14"/>
    <p:sldId id="256" r:id="rId15"/>
    <p:sldId id="257" r:id="rId16"/>
    <p:sldId id="259" r:id="rId17"/>
    <p:sldId id="260" r:id="rId18"/>
    <p:sldId id="277" r:id="rId19"/>
    <p:sldId id="281" r:id="rId20"/>
    <p:sldId id="280" r:id="rId21"/>
    <p:sldId id="282" r:id="rId22"/>
    <p:sldId id="294" r:id="rId23"/>
    <p:sldId id="293" r:id="rId24"/>
    <p:sldId id="278" r:id="rId25"/>
    <p:sldId id="279" r:id="rId26"/>
    <p:sldId id="283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286" r:id="rId45"/>
    <p:sldId id="287" r:id="rId46"/>
    <p:sldId id="288" r:id="rId47"/>
    <p:sldId id="289" r:id="rId48"/>
    <p:sldId id="290" r:id="rId49"/>
    <p:sldId id="29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93" autoAdjust="0"/>
    <p:restoredTop sz="94660"/>
  </p:normalViewPr>
  <p:slideViewPr>
    <p:cSldViewPr>
      <p:cViewPr>
        <p:scale>
          <a:sx n="70" d="100"/>
          <a:sy n="70" d="100"/>
        </p:scale>
        <p:origin x="-123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67488-7BD7-4EFE-B0E6-F784AE5FA1CE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79BC4-D169-4DC6-913E-7DDDC33A8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EB25ED-005E-4DB0-9088-19C329EE4900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84AB7F-D4C4-418F-8632-B383AA33C313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3E4D-2F40-4C20-A129-F30F5CAA0576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DB60-50F1-481A-B827-07A8C9F78569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B9D172-9C16-427C-9F0B-80F51C0D2536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D3AC7DC-DF18-464E-88C5-B51AA3859B44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778D-DC59-482F-B729-5525A9832676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AF3D-3CA4-4637-A0CF-0833A0C6B659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DD3C2A-DE65-439D-9E08-CE18EB1A4CDE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55B9-E0E7-41C3-B311-6B6AD0F2052D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5A5F024-2CA3-41A4-8946-630C783BE956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FE82A4-8022-4F6A-890F-33860B5B8A58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43B6CA-4315-4729-A2AA-3E8BA2B0552E}" type="datetime1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EDD1A2-29B5-4FD8-855B-607C5406A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oleObject" Target="../embeddings/oleObject2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smtClean="0"/>
              <a:t>AN-NAJAH NATIONAL UNIVERSITY</a:t>
            </a:r>
            <a:endParaRPr lang="en-US" sz="2400" dirty="0" smtClean="0"/>
          </a:p>
          <a:p>
            <a:pPr algn="ctr"/>
            <a:r>
              <a:rPr lang="en-US" sz="2400" b="1" dirty="0" smtClean="0"/>
              <a:t>FACULTY OF ENGINEERING</a:t>
            </a:r>
            <a:endParaRPr lang="en-US" sz="2400" dirty="0" smtClean="0"/>
          </a:p>
          <a:p>
            <a:pPr algn="ctr"/>
            <a:r>
              <a:rPr lang="en-US" sz="2400" b="1" dirty="0" smtClean="0"/>
              <a:t>MECHANICAL ENGINEERING</a:t>
            </a:r>
            <a:r>
              <a:rPr lang="en-US" sz="2400" dirty="0" smtClean="0"/>
              <a:t> </a:t>
            </a:r>
            <a:r>
              <a:rPr lang="en-US" sz="2400" b="1" dirty="0" smtClean="0"/>
              <a:t>DEPARTMANT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 </a:t>
            </a:r>
          </a:p>
          <a:p>
            <a:pPr algn="ctr"/>
            <a:r>
              <a:rPr lang="en-US" sz="2400" b="1" i="1" dirty="0" smtClean="0"/>
              <a:t>Mechanical Systems for jenin headquarter building</a:t>
            </a:r>
          </a:p>
          <a:p>
            <a:pPr algn="ctr"/>
            <a:endParaRPr lang="en-US" sz="2400" b="1" i="1" dirty="0" smtClean="0"/>
          </a:p>
          <a:p>
            <a:pPr algn="ctr"/>
            <a:endParaRPr lang="en-US" sz="2400" b="1" i="1" dirty="0" smtClean="0"/>
          </a:p>
          <a:p>
            <a:pPr algn="ctr"/>
            <a:endParaRPr lang="en-US" sz="2400" b="1" i="1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b="1" u="sng" dirty="0" smtClean="0"/>
              <a:t>Supervisor</a:t>
            </a:r>
            <a:r>
              <a:rPr lang="en-US" sz="2400" b="1" dirty="0" smtClean="0"/>
              <a:t>:				</a:t>
            </a:r>
            <a:r>
              <a:rPr lang="en-US" sz="2400" b="1" u="sng" dirty="0" smtClean="0"/>
              <a:t>The Students</a:t>
            </a:r>
            <a:r>
              <a:rPr lang="en-US" sz="2400" b="1" dirty="0" smtClean="0"/>
              <a:t>: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sz="1600" b="1" dirty="0" smtClean="0"/>
              <a:t> </a:t>
            </a:r>
            <a:r>
              <a:rPr lang="en-US" sz="1600" b="1" u="sng" dirty="0" smtClean="0"/>
              <a:t>Inc. Ramez </a:t>
            </a:r>
            <a:r>
              <a:rPr lang="en-US" sz="1600" b="1" u="sng" dirty="0" err="1" smtClean="0"/>
              <a:t>Khaldi</a:t>
            </a:r>
            <a:r>
              <a:rPr lang="en-US" sz="1600" b="1" dirty="0" smtClean="0"/>
              <a:t>                                       </a:t>
            </a:r>
            <a:r>
              <a:rPr lang="en-US" sz="1600" b="1" dirty="0" err="1" smtClean="0"/>
              <a:t>Malek</a:t>
            </a:r>
            <a:r>
              <a:rPr lang="en-US" sz="1600" b="1" dirty="0" smtClean="0"/>
              <a:t> Abu Al </a:t>
            </a:r>
            <a:r>
              <a:rPr lang="en-US" sz="1600" b="1" dirty="0" err="1" smtClean="0"/>
              <a:t>Wafa</a:t>
            </a:r>
            <a:r>
              <a:rPr lang="en-US" sz="1600" b="1" dirty="0" smtClean="0"/>
              <a:t>              (10718619)</a:t>
            </a:r>
          </a:p>
          <a:p>
            <a:r>
              <a:rPr lang="en-US" sz="1600" b="1" dirty="0" smtClean="0"/>
              <a:t>                                                                               Mohammed </a:t>
            </a:r>
            <a:r>
              <a:rPr lang="en-US" sz="1600" b="1" dirty="0" err="1" smtClean="0"/>
              <a:t>Taffal</a:t>
            </a:r>
            <a:r>
              <a:rPr lang="en-US" sz="1600" b="1" dirty="0" smtClean="0"/>
              <a:t>                (10717104)</a:t>
            </a:r>
            <a:endParaRPr lang="en-US" sz="1600" dirty="0" smtClean="0"/>
          </a:p>
          <a:p>
            <a:r>
              <a:rPr lang="en-US" sz="1600" b="1" dirty="0" smtClean="0"/>
              <a:t>		                                                </a:t>
            </a:r>
            <a:r>
              <a:rPr lang="en-US" sz="1600" b="1" dirty="0" err="1" smtClean="0"/>
              <a:t>Bahij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Darrouza</a:t>
            </a:r>
            <a:r>
              <a:rPr lang="en-US" sz="1600" b="1" dirty="0" smtClean="0"/>
              <a:t>	                   (10718487)</a:t>
            </a:r>
            <a:endParaRPr lang="en-US" sz="1600" dirty="0" smtClean="0"/>
          </a:p>
          <a:p>
            <a:r>
              <a:rPr lang="en-US" sz="1600" b="1" dirty="0" smtClean="0"/>
              <a:t>					  </a:t>
            </a:r>
            <a:r>
              <a:rPr lang="en-US" sz="1600" b="1" dirty="0" err="1" smtClean="0"/>
              <a:t>Samer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Yassen</a:t>
            </a:r>
            <a:r>
              <a:rPr lang="en-US" sz="1600" b="1" dirty="0" smtClean="0"/>
              <a:t> 	                   (10718598)</a:t>
            </a:r>
            <a:endParaRPr lang="en-US" sz="1600" dirty="0" smtClean="0"/>
          </a:p>
          <a:p>
            <a:r>
              <a:rPr lang="en-US" sz="1600" b="1" dirty="0" smtClean="0"/>
              <a:t>					</a:t>
            </a:r>
            <a:endParaRPr lang="en-US" sz="1600" dirty="0" smtClean="0"/>
          </a:p>
          <a:p>
            <a:r>
              <a:rPr lang="en-US" sz="1600" b="1" dirty="0" smtClean="0"/>
              <a:t>                                                           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TAFFAL\Desktop\PIC\BUILD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6934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457200"/>
            <a:ext cx="721383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000" b="1" i="1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DESCRIPTION OF THE BUILDING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INSIDE AND OUTSIDE CONDITIONS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752600"/>
          <a:ext cx="7467598" cy="4495800"/>
        </p:xfrm>
        <a:graphic>
          <a:graphicData uri="http://schemas.openxmlformats.org/drawingml/2006/table">
            <a:tbl>
              <a:tblPr/>
              <a:tblGrid>
                <a:gridCol w="3908400"/>
                <a:gridCol w="2025534"/>
                <a:gridCol w="1533664"/>
              </a:tblGrid>
              <a:tr h="89916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Temperature (°c)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Humidity ratio (%)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16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Inside building(winter)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16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Inside building(summer)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16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Outside building(winter)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16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Outside building(summer)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UNCONDITIONED TEMPERATURE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2362200"/>
          <a:ext cx="4953000" cy="2514600"/>
        </p:xfrm>
        <a:graphic>
          <a:graphicData uri="http://schemas.openxmlformats.org/drawingml/2006/table">
            <a:tbl>
              <a:tblPr/>
              <a:tblGrid>
                <a:gridCol w="2190376"/>
                <a:gridCol w="2762624"/>
              </a:tblGrid>
              <a:tr h="12573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Unconditioned </a:t>
                      </a:r>
                      <a:r>
                        <a:rPr lang="en-US" sz="2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</a:t>
                      </a: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nter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15.65 (°c)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Unconditioned summer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30.8 (°c)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i="1" dirty="0" smtClean="0"/>
              <a:t>OVERALL HEAT TRANSFER COEFFICIENT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05000" y="2133600"/>
          <a:ext cx="5029200" cy="3810000"/>
        </p:xfrm>
        <a:graphic>
          <a:graphicData uri="http://schemas.openxmlformats.org/drawingml/2006/table">
            <a:tbl>
              <a:tblPr/>
              <a:tblGrid>
                <a:gridCol w="2429070"/>
                <a:gridCol w="2600130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walls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0.81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/ m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en-US" sz="12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internal walls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/ m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 C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ceiling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W/ m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 C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5.8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W/ m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 C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windows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W/ m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 C</a:t>
                      </a:r>
                      <a:r>
                        <a:rPr lang="en-US" sz="12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467600" cy="1143000"/>
          </a:xfrm>
        </p:spPr>
        <p:txBody>
          <a:bodyPr/>
          <a:lstStyle/>
          <a:p>
            <a:pPr algn="ctr"/>
            <a:r>
              <a:rPr lang="en-US" b="1" i="1" dirty="0" smtClean="0"/>
              <a:t>HEATING LOAD</a:t>
            </a:r>
            <a:endParaRPr lang="en-US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524000"/>
          <a:ext cx="6324600" cy="4724398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3276600"/>
                <a:gridCol w="3048000"/>
              </a:tblGrid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FLOOR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HEATING </a:t>
                      </a:r>
                      <a:r>
                        <a:rPr lang="en-US" sz="2400" u="none" strike="noStrike" dirty="0" smtClean="0"/>
                        <a:t>LOAD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GROUND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44.207KW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FIRST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31.764KW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SECOND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25.433KW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THIRD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35.967KW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ROOF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22.334KW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4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TOTAL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159.705KW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pPr algn="ctr"/>
            <a:r>
              <a:rPr lang="en-US" b="1" i="1" dirty="0" smtClean="0"/>
              <a:t>COOLING LOAD</a:t>
            </a:r>
            <a:endParaRPr lang="en-US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600200"/>
          <a:ext cx="6629399" cy="4648197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598393"/>
                <a:gridCol w="1677002"/>
                <a:gridCol w="1677002"/>
                <a:gridCol w="1677002"/>
              </a:tblGrid>
              <a:tr h="12772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FLOOR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SENSIBLE LOAD </a:t>
                      </a:r>
                      <a:r>
                        <a:rPr lang="en-US" sz="2400" u="none" strike="noStrike" dirty="0" smtClean="0"/>
                        <a:t>(KW)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LATENT LOAD </a:t>
                      </a:r>
                      <a:r>
                        <a:rPr lang="en-US" sz="2400" u="none" strike="noStrike" dirty="0" smtClean="0"/>
                        <a:t>(KW)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TOTAL LOAD </a:t>
                      </a:r>
                      <a:r>
                        <a:rPr lang="en-US" sz="2400" u="none" strike="noStrike" dirty="0" smtClean="0"/>
                        <a:t>(KW)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1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GROUND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54.46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43.66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98.12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1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/>
                        <a:t>FIRST</a:t>
                      </a:r>
                      <a:endParaRPr lang="en-US" sz="2400" b="0" i="0" u="none" strike="noStrike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38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36.62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74.62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1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/>
                        <a:t>SECOND</a:t>
                      </a:r>
                      <a:endParaRPr lang="en-US" sz="2400" b="0" i="0" u="none" strike="noStrike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39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39.5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78.5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1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/>
                        <a:t>THIRD</a:t>
                      </a:r>
                      <a:endParaRPr lang="en-US" sz="2400" b="0" i="0" u="none" strike="noStrike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42.22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39.3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81.52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1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/>
                        <a:t>ROOF</a:t>
                      </a:r>
                      <a:endParaRPr lang="en-US" sz="2400" b="0" i="0" u="none" strike="noStrike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27.2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21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48.2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1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/>
                        <a:t>TOTAL</a:t>
                      </a:r>
                      <a:endParaRPr lang="en-US" sz="2400" b="0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200.1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180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/>
                        <a:t>380.1</a:t>
                      </a:r>
                      <a:endParaRPr lang="en-US" sz="2400" b="1" i="0" u="none" strike="noStrike" dirty="0">
                        <a:solidFill>
                          <a:srgbClr val="632423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COMPONENT OF THE SYSTEM</a:t>
            </a:r>
            <a:endParaRPr lang="en-US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2667000"/>
          <a:ext cx="4876800" cy="3810001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750046"/>
                <a:gridCol w="1563377"/>
                <a:gridCol w="1563377"/>
              </a:tblGrid>
              <a:tr h="771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Indoor unit name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Indoor unit total load(W)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CFM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61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FXSQ-8M-32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3600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350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44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FXSQ-8M-50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5600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550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44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FXSQ-8M-63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7100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770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44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FXSQ-8M-80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9000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990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44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FXSQ-8M-100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11200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1027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44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FXSQ-8M-125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14000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1400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667000"/>
            <a:ext cx="2362200" cy="163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715000" y="4572000"/>
            <a:ext cx="224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Concealed ceiling unit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09800" y="1600200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/>
              <a:t>INDOOR UNITS</a:t>
            </a:r>
            <a:endParaRPr lang="en-US" sz="2800" b="1" u="sng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COMPONENT OF THE SYSTEM</a:t>
            </a:r>
            <a:endParaRPr lang="en-US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2438399"/>
          <a:ext cx="5181600" cy="396240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859424"/>
                <a:gridCol w="1661088"/>
                <a:gridCol w="1661088"/>
              </a:tblGrid>
              <a:tr h="905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Outdoor unit name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Outdoor unit total </a:t>
                      </a:r>
                      <a:r>
                        <a:rPr lang="en-US" sz="1200" u="none" strike="noStrike" dirty="0" smtClean="0"/>
                        <a:t>load(KW</a:t>
                      </a:r>
                      <a:r>
                        <a:rPr lang="en-US" sz="1200" u="none" strike="noStrike" dirty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Floor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26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REYQ-P-36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101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GROUND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8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REYQ-P-26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FIRST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8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REYQ-P-28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78.5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SECOND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8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REYQ-P-28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78.5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THIRD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8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REYQ-P-18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/>
                        <a:t>50.4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ROOF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8433" name="Picture 1" descr="C:\Users\TAFFAL\Desktop\vr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590800"/>
            <a:ext cx="2209800" cy="22098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971800" y="1447800"/>
            <a:ext cx="27382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/>
              <a:t>OUTDOOR UNITS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PIPE 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Toshiba software to design the pipe sizing.</a:t>
            </a:r>
          </a:p>
          <a:p>
            <a:r>
              <a:rPr lang="en-US" dirty="0" smtClean="0"/>
              <a:t>Each floor connected  Separately to its outdoor units.</a:t>
            </a:r>
          </a:p>
          <a:p>
            <a:r>
              <a:rPr lang="en-US" b="1" dirty="0" smtClean="0"/>
              <a:t>Pipe size depend on :-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Desistance between indoor unit and outdoor unit.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load of the indoor unit.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52400" y="0"/>
          <a:ext cx="7924800" cy="6858000"/>
        </p:xfrm>
        <a:graphic>
          <a:graphicData uri="http://schemas.openxmlformats.org/presentationml/2006/ole">
            <p:oleObj spid="_x0000_s5124" name="Acrobat Document" r:id="rId3" imgW="5657143" imgH="8059275" progId="AcroExch.Document.7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b="1" i="1" dirty="0" smtClean="0"/>
              <a:t>Variable Refrigerant Volume </a:t>
            </a:r>
            <a:endParaRPr lang="ar-SA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819400"/>
            <a:ext cx="785814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i="1" dirty="0" smtClean="0">
                <a:latin typeface="+mj-lt"/>
                <a:ea typeface="+mj-ea"/>
                <a:cs typeface="+mj-cs"/>
              </a:rPr>
              <a:t>VRV III (Heat Recovery</a:t>
            </a:r>
            <a:r>
              <a:rPr lang="en-US" sz="3600" dirty="0" smtClean="0">
                <a:latin typeface="Arial Black" pitchFamily="34" charset="0"/>
              </a:rPr>
              <a:t>)</a:t>
            </a:r>
            <a:endParaRPr lang="ar-SA" sz="36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105400"/>
            <a:ext cx="914400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i="1" dirty="0" smtClean="0">
                <a:latin typeface="+mj-lt"/>
                <a:ea typeface="+mj-ea"/>
                <a:cs typeface="+mj-cs"/>
              </a:rPr>
              <a:t>Intelligent air-conditioning technology</a:t>
            </a:r>
            <a:endParaRPr lang="ar-SA" sz="4400" b="1" i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AFFAL\Desktop\PIC\groundGAS-Mo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630400" y="-4267200"/>
            <a:ext cx="27155776" cy="2286952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DUCT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r>
              <a:rPr lang="en-US" dirty="0" smtClean="0"/>
              <a:t>Duct design using constant pressure drop method.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3048001"/>
          <a:ext cx="6934201" cy="2822725"/>
        </p:xfrm>
        <a:graphic>
          <a:graphicData uri="http://schemas.openxmlformats.org/drawingml/2006/table">
            <a:tbl>
              <a:tblPr/>
              <a:tblGrid>
                <a:gridCol w="717235"/>
                <a:gridCol w="671007"/>
                <a:gridCol w="734045"/>
                <a:gridCol w="715833"/>
                <a:gridCol w="689217"/>
                <a:gridCol w="1381237"/>
                <a:gridCol w="594660"/>
                <a:gridCol w="771868"/>
                <a:gridCol w="659099"/>
              </a:tblGrid>
              <a:tr h="43115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Section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CFM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 (m3/s)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Velocity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P/L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Area(m</a:t>
                      </a:r>
                      <a:r>
                        <a:rPr lang="en-US" sz="12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D(m)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high(mm)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width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(m/s)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A-B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770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0.2986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B-C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0.1136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0.0291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0.1927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C-D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0.2273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0.0541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0.2626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D-E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0.1136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0.0291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0.1927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from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V*2200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Equation 6.1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Fig D-1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constant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volume flow rate/velocity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from area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From table (D-2)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502" marR="66502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TAFFAL\Desktop\Main_Project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57946"/>
            <a:ext cx="9144000" cy="360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TAFFAL\Desktop\po\Untitle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6960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DUCT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Three duct systems :-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Supply and return.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Fresh air.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exhaust air (for baths).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AFFAL\Desktop\PIC\groundHVAC-Mo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76400" y="-2971800"/>
            <a:ext cx="27155776" cy="2286952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AFFAL\Desktop\PIC\groundfresh-Mo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801600" y="-4576763"/>
            <a:ext cx="27155776" cy="2286952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TAFFAL\Desktop\PIC\Main_Project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143000"/>
          </a:xfrm>
          <a:solidFill>
            <a:schemeClr val="bg1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Plumbing System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229600" cy="4525963"/>
          </a:xfrm>
        </p:spPr>
        <p:txBody>
          <a:bodyPr>
            <a:normAutofit/>
          </a:bodyPr>
          <a:lstStyle/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>	       </a:t>
            </a:r>
          </a:p>
          <a:p>
            <a:pPr marL="109537" indent="0" algn="ctr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b="1" dirty="0" smtClean="0"/>
              <a:t>                Potable water system </a:t>
            </a: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Domestic Hot water system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Domestic Cold water system</a:t>
            </a:r>
          </a:p>
          <a:p>
            <a:pPr marL="109537" indent="0"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109537" indent="0" algn="ctr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b="1" dirty="0" smtClean="0"/>
              <a:t>                Flush valve system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Water for W.C’s</a:t>
            </a:r>
            <a:endParaRPr lang="en-CA" dirty="0">
              <a:solidFill>
                <a:srgbClr val="92D05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 rot="-1157083">
            <a:off x="4267200" y="5029200"/>
            <a:ext cx="4083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92D050"/>
                </a:solidFill>
              </a:rPr>
              <a:t>GREEN HOUSE BUILDING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8229600" cy="4525963"/>
          </a:xfrm>
        </p:spPr>
        <p:txBody>
          <a:bodyPr>
            <a:normAutofit/>
          </a:bodyPr>
          <a:lstStyle/>
          <a:p>
            <a:pPr marL="109537" indent="0" algn="ctr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200" dirty="0" smtClean="0"/>
              <a:t>Sanitation System</a:t>
            </a:r>
          </a:p>
          <a:p>
            <a:pPr marL="109537" indent="0" algn="ctr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/>
              <a:t>Black water( W.C’s, Kitchen sink)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/>
              <a:t>Gray water (Lavatory's, Showers)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/>
              <a:t>Storm water (Rain)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Plumbing System</a:t>
            </a:r>
            <a:br>
              <a:rPr lang="en-US" dirty="0"/>
            </a:b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CA" smtClean="0"/>
              <a:t>Pressure by gravity.</a:t>
            </a:r>
          </a:p>
          <a:p>
            <a:r>
              <a:rPr lang="en-CA" smtClean="0"/>
              <a:t>Dived the building into two zone’s ( Two raisers).</a:t>
            </a:r>
          </a:p>
          <a:p>
            <a:endParaRPr lang="en-CA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467600" cy="42703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Potable water system </a:t>
            </a:r>
            <a:endParaRPr lang="en-US" b="1" i="1" dirty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438400"/>
            <a:ext cx="718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VRV III</a:t>
            </a:r>
            <a:r>
              <a:rPr lang="ar-SA" dirty="0" smtClean="0"/>
              <a:t> </a:t>
            </a:r>
            <a:r>
              <a:rPr lang="en-US" b="1" i="1" dirty="0" smtClean="0"/>
              <a:t>system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382000" cy="4800600"/>
          </a:xfrm>
        </p:spPr>
        <p:txBody>
          <a:bodyPr/>
          <a:lstStyle/>
          <a:p>
            <a:r>
              <a:rPr lang="en-US" sz="4000" dirty="0" smtClean="0"/>
              <a:t>It is a highly intelligent air-conditioning system uses a gas not water as refrigerant.</a:t>
            </a:r>
          </a:p>
          <a:p>
            <a:pPr algn="just" rtl="0"/>
            <a:r>
              <a:rPr lang="en-US" sz="4000" dirty="0" smtClean="0"/>
              <a:t>it is connected with a control system to give each zone of the building the comfort temperature humidity and air motion it need  </a:t>
            </a:r>
          </a:p>
          <a:p>
            <a:pPr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467600" cy="42703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  domestic cold water system </a:t>
            </a:r>
            <a:endParaRPr lang="en-US" b="1" i="1" dirty="0"/>
          </a:p>
        </p:txBody>
      </p:sp>
      <p:sp>
        <p:nvSpPr>
          <p:cNvPr id="11267" name="Content Placeholder 1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229600" cy="4953000"/>
          </a:xfrm>
        </p:spPr>
        <p:txBody>
          <a:bodyPr/>
          <a:lstStyle/>
          <a:p>
            <a:r>
              <a:rPr lang="en-CA" smtClean="0"/>
              <a:t>Pipe sizing:</a:t>
            </a:r>
          </a:p>
          <a:p>
            <a:endParaRPr lang="en-CA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2209800"/>
          <a:ext cx="3886200" cy="2871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105"/>
                <a:gridCol w="1271270"/>
                <a:gridCol w="1393825"/>
              </a:tblGrid>
              <a:tr h="220345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Main vertical 2'' for both raiser</a:t>
                      </a:r>
                      <a:endParaRPr lang="en-CA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20345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Main horizontal feeder to collector </a:t>
                      </a:r>
                      <a:endParaRPr lang="en-CA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4298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Floor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BY Riser 1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 BY Riser 2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8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Basement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0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ground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first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second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1.5”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1.5”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third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 ¼”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Roof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 ¼”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1.5”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95800" y="2209800"/>
          <a:ext cx="4114800" cy="27490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7561"/>
                <a:gridCol w="1518039"/>
                <a:gridCol w="1219200"/>
              </a:tblGrid>
              <a:tr h="8168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 dirty="0">
                          <a:effectLst/>
                        </a:rPr>
                        <a:t>Floor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 dirty="0">
                          <a:effectLst/>
                        </a:rPr>
                        <a:t>Critical </a:t>
                      </a:r>
                      <a:endParaRPr lang="en-CA" sz="11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 dirty="0" smtClean="0">
                          <a:effectLst/>
                        </a:rPr>
                        <a:t>Fixture </a:t>
                      </a:r>
                      <a:r>
                        <a:rPr lang="en-CA" sz="1100" dirty="0">
                          <a:effectLst/>
                        </a:rPr>
                        <a:t>Zone 1 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 Critical Fixture Zone 2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Basement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3/8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0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ground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 dirty="0">
                          <a:effectLst/>
                        </a:rPr>
                        <a:t>1/2"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No change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 dirty="0">
                          <a:effectLst/>
                        </a:rPr>
                        <a:t>first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No change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second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third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Roof 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4558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100" dirty="0">
                          <a:effectLst/>
                        </a:rPr>
                        <a:t>Other fixture like table 6-15 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342" name="TextBox 7"/>
          <p:cNvSpPr txBox="1">
            <a:spLocks noChangeArrowheads="1"/>
          </p:cNvSpPr>
          <p:nvPr/>
        </p:nvSpPr>
        <p:spPr bwMode="auto">
          <a:xfrm flipH="1">
            <a:off x="1981200" y="5649913"/>
            <a:ext cx="6064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>
                <a:solidFill>
                  <a:srgbClr val="FF0000"/>
                </a:solidFill>
              </a:rPr>
              <a:t>*Note:Two pumps need for roof floor.</a:t>
            </a:r>
          </a:p>
          <a:p>
            <a:r>
              <a:rPr lang="en-CA">
                <a:solidFill>
                  <a:srgbClr val="FF0000"/>
                </a:solidFill>
              </a:rPr>
              <a:t>Type </a:t>
            </a:r>
            <a:r>
              <a:rPr lang="de-DE"/>
              <a:t>Wilo-Stratos 50/1-8 PN 6/10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579438"/>
          </a:xfrm>
          <a:solidFill>
            <a:schemeClr val="bg2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CA" b="1" i="1" dirty="0" smtClean="0"/>
              <a:t>W.C FLUSH VALVE SYSTEM 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CA" dirty="0" smtClean="0"/>
              <a:t>Using storm water (Rain) .</a:t>
            </a: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endParaRPr lang="en-CA" dirty="0" smtClean="0"/>
          </a:p>
          <a:p>
            <a:pPr marL="457200" indent="-45720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CA" dirty="0" smtClean="0"/>
              <a:t>For public floors.</a:t>
            </a: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CA" dirty="0" smtClean="0"/>
              <a:t>350 </a:t>
            </a:r>
            <a:r>
              <a:rPr lang="en-CA" dirty="0"/>
              <a:t>F.U its mean need 120 gpm</a:t>
            </a:r>
            <a:r>
              <a:rPr lang="en-CA" dirty="0" smtClean="0"/>
              <a:t>.</a:t>
            </a:r>
          </a:p>
          <a:p>
            <a:pPr marL="137160" indent="0" fontAlgn="auto">
              <a:spcAft>
                <a:spcPts val="0"/>
              </a:spcAft>
              <a:buFont typeface="Wingdings"/>
              <a:buNone/>
              <a:defRPr/>
            </a:pPr>
            <a:endParaRPr lang="en-CA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CA" dirty="0" smtClean="0"/>
              <a:t>Tanks </a:t>
            </a:r>
            <a:r>
              <a:rPr lang="en-CA" dirty="0"/>
              <a:t>capacity= </a:t>
            </a:r>
            <a:r>
              <a:rPr lang="en-CA" dirty="0" smtClean="0"/>
              <a:t>120*3.7*120=53 </a:t>
            </a:r>
            <a:r>
              <a:rPr lang="en-CA" dirty="0"/>
              <a:t>m</a:t>
            </a:r>
            <a:r>
              <a:rPr lang="en-CA" baseline="30000" dirty="0"/>
              <a:t>3</a:t>
            </a:r>
            <a:endParaRPr lang="en-CA" dirty="0"/>
          </a:p>
          <a:p>
            <a:pPr marL="137160" indent="0" fontAlgn="auto">
              <a:spcAft>
                <a:spcPts val="0"/>
              </a:spcAft>
              <a:buFont typeface="Wingdings"/>
              <a:buNone/>
              <a:defRPr/>
            </a:pPr>
            <a:endParaRPr lang="en-CA" dirty="0"/>
          </a:p>
          <a:p>
            <a:pPr marL="457200" indent="-45720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/>
          </a:p>
        </p:txBody>
      </p:sp>
      <p:pic>
        <p:nvPicPr>
          <p:cNvPr id="12292" name="Picture 2" descr="http://image.made-in-china.com/2f0j00teCQPjchEskK/1-NPT-Flush-Valve-Toil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676400"/>
            <a:ext cx="20574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4"/>
          <p:cNvSpPr txBox="1">
            <a:spLocks noChangeArrowheads="1"/>
          </p:cNvSpPr>
          <p:nvPr/>
        </p:nvSpPr>
        <p:spPr bwMode="auto">
          <a:xfrm rot="-612099">
            <a:off x="2022475" y="5384800"/>
            <a:ext cx="4083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solidFill>
                  <a:srgbClr val="92D050"/>
                </a:solidFill>
              </a:rPr>
              <a:t>GREEN HOUSE BUILDING </a:t>
            </a:r>
          </a:p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572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CA" b="1" i="1" dirty="0" smtClean="0"/>
              <a:t>W.C FLUSH VALVE SYSTEM </a:t>
            </a:r>
            <a:endParaRPr lang="en-CA" b="1" i="1" dirty="0"/>
          </a:p>
        </p:txBody>
      </p:sp>
      <p:sp>
        <p:nvSpPr>
          <p:cNvPr id="13315" name="TextBox 7"/>
          <p:cNvSpPr txBox="1">
            <a:spLocks noChangeArrowheads="1"/>
          </p:cNvSpPr>
          <p:nvPr/>
        </p:nvSpPr>
        <p:spPr bwMode="auto">
          <a:xfrm rot="-3861056">
            <a:off x="-859631" y="2059782"/>
            <a:ext cx="4083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solidFill>
                  <a:srgbClr val="92D050"/>
                </a:solidFill>
              </a:rPr>
              <a:t>GREEN HOUSE BUILDING </a:t>
            </a:r>
          </a:p>
          <a:p>
            <a:endParaRPr lang="en-CA"/>
          </a:p>
        </p:txBody>
      </p:sp>
      <p:pic>
        <p:nvPicPr>
          <p:cNvPr id="13316" name="Picture 1"/>
          <p:cNvPicPr>
            <a:picLocks noChangeAspect="1" noChangeArrowheads="1"/>
          </p:cNvPicPr>
          <p:nvPr/>
        </p:nvPicPr>
        <p:blipFill>
          <a:blip r:embed="rId2"/>
          <a:srcRect b="5667"/>
          <a:stretch>
            <a:fillRect/>
          </a:stretch>
        </p:blipFill>
        <p:spPr bwMode="auto">
          <a:xfrm>
            <a:off x="1828800" y="1295400"/>
            <a:ext cx="6705600" cy="519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9925" y="533400"/>
            <a:ext cx="7467600" cy="503238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CA" dirty="0" smtClean="0"/>
              <a:t>W.C FLUSH VALVE SYSTEM 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133600" y="2206625"/>
          <a:ext cx="5105400" cy="2233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2303"/>
                <a:gridCol w="1534880"/>
                <a:gridCol w="1648217"/>
              </a:tblGrid>
              <a:tr h="0">
                <a:tc gridSpan="3">
                  <a:txBody>
                    <a:bodyPr/>
                    <a:lstStyle/>
                    <a:p>
                      <a:pPr lvl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           </a:t>
                      </a:r>
                      <a:r>
                        <a:rPr lang="en-CA" sz="1400" dirty="0" smtClean="0">
                          <a:effectLst/>
                        </a:rPr>
                        <a:t>Main </a:t>
                      </a:r>
                      <a:r>
                        <a:rPr lang="en-CA" sz="1400" dirty="0">
                          <a:effectLst/>
                        </a:rPr>
                        <a:t>vertical 3'' for Raiser 1 &amp; 2.5"for Raiser 2  </a:t>
                      </a:r>
                      <a:endParaRPr lang="en-CA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1877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Main horizontal feeder to collector </a:t>
                      </a:r>
                      <a:endParaRPr lang="en-CA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187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Floor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BY Riser 1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 BY Riser 2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Basement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1.5”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effectLst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ground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1.5”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1.5”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first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1.5”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1.5”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third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</a:rPr>
                        <a:t>2”</a:t>
                      </a:r>
                      <a:endParaRPr lang="en-CA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2”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33600" y="4572000"/>
          <a:ext cx="5181600" cy="54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3887"/>
                <a:gridCol w="1629127"/>
                <a:gridCol w="1868586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For all the floor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effectLst/>
                        </a:rPr>
                        <a:t>F.U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Min pipe size 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W.C FLUSH VALVE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</a:rPr>
                        <a:t>1"</a:t>
                      </a:r>
                      <a:endParaRPr lang="en-CA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4383" name="TextBox 6"/>
          <p:cNvSpPr txBox="1">
            <a:spLocks noChangeArrowheads="1"/>
          </p:cNvSpPr>
          <p:nvPr/>
        </p:nvSpPr>
        <p:spPr bwMode="auto">
          <a:xfrm>
            <a:off x="457200" y="1541463"/>
            <a:ext cx="1760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Pipe sizing:</a:t>
            </a:r>
          </a:p>
        </p:txBody>
      </p:sp>
      <p:sp>
        <p:nvSpPr>
          <p:cNvPr id="14384" name="TextBox 7"/>
          <p:cNvSpPr txBox="1">
            <a:spLocks noChangeArrowheads="1"/>
          </p:cNvSpPr>
          <p:nvPr/>
        </p:nvSpPr>
        <p:spPr bwMode="auto">
          <a:xfrm rot="-612099">
            <a:off x="2362200" y="5638800"/>
            <a:ext cx="4083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solidFill>
                  <a:srgbClr val="92D050"/>
                </a:solidFill>
              </a:rPr>
              <a:t>GREEN HOUSE BUILDING </a:t>
            </a:r>
          </a:p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924800" cy="48768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Daily water demand 4600 liter.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Solar collector 13 plate.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Evacuated type </a:t>
            </a:r>
            <a:r>
              <a:rPr lang="en-CA" b="1" dirty="0" smtClean="0"/>
              <a:t>OVSOL</a:t>
            </a:r>
            <a:r>
              <a:rPr lang="en-CA" dirty="0" smtClean="0"/>
              <a:t>,</a:t>
            </a:r>
          </a:p>
          <a:p>
            <a:pPr marL="109537" indent="0" fontAlgn="auto">
              <a:spcAft>
                <a:spcPts val="0"/>
              </a:spcAft>
              <a:buFont typeface="Wingdings"/>
              <a:buNone/>
              <a:defRPr/>
            </a:pPr>
            <a:r>
              <a:rPr lang="en-CA" dirty="0"/>
              <a:t> </a:t>
            </a:r>
            <a:r>
              <a:rPr lang="en-CA" dirty="0" smtClean="0"/>
              <a:t>  16 </a:t>
            </a:r>
            <a:r>
              <a:rPr lang="en-CA" dirty="0"/>
              <a:t>tube </a:t>
            </a:r>
            <a:r>
              <a:rPr lang="en-CA" dirty="0" smtClean="0"/>
              <a:t>collector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 smtClean="0"/>
          </a:p>
          <a:p>
            <a:pPr marL="109537" indent="0"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</p:txBody>
      </p:sp>
      <p:pic>
        <p:nvPicPr>
          <p:cNvPr id="15363" name="Picture 5" descr="http://www.ecoairpump.co.uk/images/solar_collector_evacuated_tube_modu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2075" y="4267200"/>
            <a:ext cx="3133725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9863" y="1752600"/>
            <a:ext cx="1371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2130425"/>
          <a:ext cx="5181600" cy="1985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3973"/>
                <a:gridCol w="343027"/>
                <a:gridCol w="2514600"/>
              </a:tblGrid>
              <a:tr h="384810">
                <a:tc gridSpan="3">
                  <a:txBody>
                    <a:bodyPr/>
                    <a:lstStyle/>
                    <a:p>
                      <a:pPr lvl="1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storage tank has capacity 2000 liter</a:t>
                      </a:r>
                      <a:endParaRPr lang="en-CA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81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 heat need to heat tank</a:t>
                      </a:r>
                      <a:endParaRPr lang="en-CA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CA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41800 KJ</a:t>
                      </a:r>
                      <a:endParaRPr lang="en-CA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0480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 hour operation for solar system=8 hours</a:t>
                      </a:r>
                      <a:endParaRPr lang="en-CA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time to heat</a:t>
                      </a:r>
                      <a:endParaRPr lang="en-CA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28800 sec </a:t>
                      </a:r>
                      <a:endParaRPr lang="en-CA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heat </a:t>
                      </a:r>
                      <a:endParaRPr lang="en-CA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14.5 KW</a:t>
                      </a:r>
                      <a:endParaRPr lang="en-CA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381000"/>
            <a:ext cx="8229600" cy="5334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sp>
        <p:nvSpPr>
          <p:cNvPr id="15385" name="TextBox 8"/>
          <p:cNvSpPr txBox="1">
            <a:spLocks noChangeArrowheads="1"/>
          </p:cNvSpPr>
          <p:nvPr/>
        </p:nvSpPr>
        <p:spPr bwMode="auto">
          <a:xfrm rot="-612099">
            <a:off x="727075" y="5672138"/>
            <a:ext cx="4083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solidFill>
                  <a:srgbClr val="92D050"/>
                </a:solidFill>
              </a:rPr>
              <a:t>GREEN HOUSE BUILDING </a:t>
            </a:r>
          </a:p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CA" dirty="0"/>
              <a:t>Gross area on the </a:t>
            </a:r>
            <a:r>
              <a:rPr lang="en-CA" dirty="0" smtClean="0"/>
              <a:t>Top=54m</a:t>
            </a:r>
            <a:r>
              <a:rPr lang="en-CA" baseline="30000" dirty="0" smtClean="0"/>
              <a:t>2</a:t>
            </a:r>
            <a:r>
              <a:rPr lang="en-CA" dirty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CA" dirty="0" smtClean="0"/>
              <a:t>Heat exchanger </a:t>
            </a: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r>
              <a:rPr lang="en-CA" dirty="0" smtClean="0"/>
              <a:t>   Ribbed-tube </a:t>
            </a:r>
            <a:r>
              <a:rPr lang="en-CA" dirty="0"/>
              <a:t>heat exchanger with 9KW output. </a:t>
            </a:r>
            <a:endParaRPr lang="en-CA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 smtClean="0"/>
          </a:p>
          <a:p>
            <a:pPr marL="109537" indent="0" fontAlgn="auto">
              <a:spcAft>
                <a:spcPts val="0"/>
              </a:spcAft>
              <a:buFont typeface="Wingdings"/>
              <a:buNone/>
              <a:defRPr/>
            </a:pPr>
            <a:endParaRPr lang="en-CA" dirty="0" smtClean="0"/>
          </a:p>
          <a:p>
            <a:pPr marL="109537" indent="0" fontAlgn="auto">
              <a:spcAft>
                <a:spcPts val="0"/>
              </a:spcAft>
              <a:buFont typeface="Wingdings"/>
              <a:buNone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CA" dirty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429125"/>
            <a:ext cx="41148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381000"/>
            <a:ext cx="8229600" cy="5334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sz="quarter" idx="1"/>
          </p:nvPr>
        </p:nvSpPr>
        <p:spPr>
          <a:xfrm>
            <a:off x="590550" y="1295400"/>
            <a:ext cx="8229600" cy="4525963"/>
          </a:xfrm>
        </p:spPr>
        <p:txBody>
          <a:bodyPr/>
          <a:lstStyle/>
          <a:p>
            <a:r>
              <a:rPr lang="en-CA" dirty="0" smtClean="0"/>
              <a:t>Pipe sizing: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2438400"/>
          <a:ext cx="3997642" cy="2971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2472"/>
                <a:gridCol w="849630"/>
                <a:gridCol w="1145540"/>
              </a:tblGrid>
              <a:tr h="33020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Main Vertical 1.5” for both Raiser 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3020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Main horizontal feeder to collector 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Floor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BY Riser 1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BY Riser 2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Basement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 ¼”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¼”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¼”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third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0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Roof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1”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1”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419600" y="2438400"/>
          <a:ext cx="4397024" cy="2971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0803"/>
                <a:gridCol w="1764348"/>
                <a:gridCol w="1301873"/>
              </a:tblGrid>
              <a:tr h="9286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Floor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Critical Fixture Zone 1  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Critical Fixture Zone 2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1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Basement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1/2"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</a:tr>
              <a:tr h="291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1/2"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1/2"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1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1/2"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1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1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third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1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Roof 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 ''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1/2"</a:t>
                      </a:r>
                      <a:endParaRPr lang="en-CA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1873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Other fixture like table 6-15  </a:t>
                      </a:r>
                      <a:endParaRPr lang="en-CA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87" name="TextBox 8"/>
          <p:cNvSpPr txBox="1">
            <a:spLocks noChangeArrowheads="1"/>
          </p:cNvSpPr>
          <p:nvPr/>
        </p:nvSpPr>
        <p:spPr bwMode="auto">
          <a:xfrm flipH="1">
            <a:off x="3851275" y="6096000"/>
            <a:ext cx="5073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>
                <a:solidFill>
                  <a:srgbClr val="FF0000"/>
                </a:solidFill>
              </a:rPr>
              <a:t>*Note: Need pump for roof floor 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381000"/>
            <a:ext cx="8229600" cy="5334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381000"/>
            <a:ext cx="8229600" cy="5334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sp>
        <p:nvSpPr>
          <p:cNvPr id="225295" name="Rectangle 15"/>
          <p:cNvSpPr>
            <a:spLocks noChangeArrowheads="1"/>
          </p:cNvSpPr>
          <p:nvPr/>
        </p:nvSpPr>
        <p:spPr bwMode="auto">
          <a:xfrm>
            <a:off x="1820863" y="3267075"/>
            <a:ext cx="3538537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/>
            </a:pPr>
            <a:endParaRPr lang="en-US" dirty="0">
              <a:effectLst>
                <a:outerShdw blurRad="38100" dist="38100" dir="2700000" algn="tl">
                  <a:srgbClr val="010199"/>
                </a:outerShdw>
              </a:effectLst>
              <a:latin typeface="Arial" charset="0"/>
            </a:endParaRPr>
          </a:p>
        </p:txBody>
      </p:sp>
      <p:sp>
        <p:nvSpPr>
          <p:cNvPr id="225298" name="Rectangle 18"/>
          <p:cNvSpPr>
            <a:spLocks noChangeArrowheads="1"/>
          </p:cNvSpPr>
          <p:nvPr/>
        </p:nvSpPr>
        <p:spPr bwMode="auto">
          <a:xfrm>
            <a:off x="5430838" y="3292475"/>
            <a:ext cx="3713162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/>
            </a:pPr>
            <a:endParaRPr lang="en-US" dirty="0">
              <a:effectLst>
                <a:outerShdw blurRad="38100" dist="38100" dir="2700000" algn="tl">
                  <a:srgbClr val="010199"/>
                </a:outerShdw>
              </a:effectLst>
              <a:latin typeface="Arial" charset="0"/>
            </a:endParaRPr>
          </a:p>
        </p:txBody>
      </p:sp>
      <p:graphicFrame>
        <p:nvGraphicFramePr>
          <p:cNvPr id="18437" name="Object 1"/>
          <p:cNvGraphicFramePr>
            <a:graphicFrameLocks noChangeAspect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35842" name="AutoCAD Drawing" r:id="rId4" imgW="0" imgH="0" progId="AutoCAD.Drawing.17">
              <p:embed/>
            </p:oleObj>
          </a:graphicData>
        </a:graphic>
      </p:graphicFrame>
      <p:pic>
        <p:nvPicPr>
          <p:cNvPr id="18438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6925" y="2743200"/>
            <a:ext cx="27844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9" name="TextBox 5"/>
          <p:cNvSpPr txBox="1">
            <a:spLocks noChangeArrowheads="1"/>
          </p:cNvSpPr>
          <p:nvPr/>
        </p:nvSpPr>
        <p:spPr bwMode="auto">
          <a:xfrm>
            <a:off x="381000" y="2235200"/>
            <a:ext cx="35052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de-DE" sz="1800"/>
              <a:t>Wilo-Stratos-Z 40/1-8 PN 6/10</a:t>
            </a:r>
            <a:endParaRPr lang="en-CA" sz="180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8440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37113" y="2743200"/>
            <a:ext cx="3276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41" name="TextBox 6"/>
          <p:cNvSpPr txBox="1">
            <a:spLocks noChangeArrowheads="1"/>
          </p:cNvSpPr>
          <p:nvPr/>
        </p:nvSpPr>
        <p:spPr bwMode="auto">
          <a:xfrm>
            <a:off x="4876800" y="2235200"/>
            <a:ext cx="323691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de-DE" sz="1800"/>
              <a:t>Wilo-Stratos 50/1-9 PN 6/10</a:t>
            </a:r>
            <a:endParaRPr lang="en-CA" sz="180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381000" y="5422900"/>
          <a:ext cx="3810001" cy="9009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200"/>
                <a:gridCol w="585313"/>
                <a:gridCol w="863842"/>
                <a:gridCol w="1141646"/>
              </a:tblGrid>
              <a:tr h="900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All floor circulation pump 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1 gpm 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6 </a:t>
                      </a:r>
                      <a:r>
                        <a:rPr lang="en-CA" sz="1400" dirty="0" err="1">
                          <a:effectLst/>
                        </a:rPr>
                        <a:t>ft</a:t>
                      </a:r>
                      <a:r>
                        <a:rPr lang="en-CA" sz="1400" dirty="0">
                          <a:effectLst/>
                        </a:rPr>
                        <a:t> 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2030910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724400" y="5359274"/>
          <a:ext cx="3124200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6026"/>
                <a:gridCol w="581774"/>
                <a:gridCol w="762000"/>
                <a:gridCol w="914400"/>
              </a:tblGrid>
              <a:tr h="838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Roof hot water  zone 1 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20 gpm 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16.4 </a:t>
                      </a:r>
                      <a:r>
                        <a:rPr lang="en-CA" sz="1400" dirty="0" err="1">
                          <a:effectLst/>
                        </a:rPr>
                        <a:t>ft</a:t>
                      </a:r>
                      <a:r>
                        <a:rPr lang="en-CA" sz="1400" dirty="0">
                          <a:effectLst/>
                        </a:rPr>
                        <a:t> 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2030600</a:t>
                      </a:r>
                      <a:endParaRPr lang="en-CA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8466" name="TextBox 9"/>
          <p:cNvSpPr txBox="1">
            <a:spLocks noChangeArrowheads="1"/>
          </p:cNvSpPr>
          <p:nvPr/>
        </p:nvSpPr>
        <p:spPr bwMode="auto">
          <a:xfrm>
            <a:off x="796925" y="1620838"/>
            <a:ext cx="2784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Circulating pump </a:t>
            </a:r>
          </a:p>
        </p:txBody>
      </p:sp>
      <p:sp>
        <p:nvSpPr>
          <p:cNvPr id="18467" name="TextBox 10"/>
          <p:cNvSpPr txBox="1">
            <a:spLocks noChangeArrowheads="1"/>
          </p:cNvSpPr>
          <p:nvPr/>
        </p:nvSpPr>
        <p:spPr bwMode="auto">
          <a:xfrm>
            <a:off x="4822825" y="1620838"/>
            <a:ext cx="3549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Two pumps for roof floor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467600" cy="50323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295400"/>
            <a:ext cx="6705600" cy="5029200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22288" y="457200"/>
            <a:ext cx="7467600" cy="50323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graphicFrame>
        <p:nvGraphicFramePr>
          <p:cNvPr id="20483" name="Content Placeholder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57200" y="2084388"/>
          <a:ext cx="7467600" cy="3905250"/>
        </p:xfrm>
        <a:graphic>
          <a:graphicData uri="http://schemas.openxmlformats.org/presentationml/2006/ole">
            <p:oleObj spid="_x0000_s36866" name="AutoCAD Drawing" r:id="rId3" imgW="10001160" imgH="5229360" progId="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1524000" y="2074863"/>
          <a:ext cx="6096000" cy="2706687"/>
        </p:xfrm>
        <a:graphic>
          <a:graphicData uri="http://schemas.openxmlformats.org/presentationml/2006/ole">
            <p:oleObj spid="_x0000_s36867" name="AutoCAD Drawing" r:id="rId4" imgW="12011040" imgH="5334120" progId="AutoCAD.Drawing.17">
              <p:embed/>
            </p:oleObj>
          </a:graphicData>
        </a:graphic>
      </p:graphicFrame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990600"/>
            <a:ext cx="8077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/>
              <a:t>VRV. HOW DOES IT </a:t>
            </a:r>
            <a:r>
              <a:rPr lang="en-US" b="1" i="1" dirty="0" smtClean="0"/>
              <a:t>WORK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rtl="0">
              <a:buNone/>
            </a:pPr>
            <a:r>
              <a:rPr lang="en-US" dirty="0" smtClean="0"/>
              <a:t>    </a:t>
            </a:r>
            <a:r>
              <a:rPr lang="en-US" sz="2600" dirty="0" smtClean="0"/>
              <a:t>At </a:t>
            </a:r>
            <a:r>
              <a:rPr lang="en-US" sz="2600" dirty="0"/>
              <a:t>the heart of our system is a highly </a:t>
            </a:r>
            <a:r>
              <a:rPr lang="en-US" sz="2600" dirty="0" smtClean="0"/>
              <a:t>intelligent inverter-driven </a:t>
            </a:r>
            <a:r>
              <a:rPr lang="en-US" sz="2600" dirty="0"/>
              <a:t>compressor. This </a:t>
            </a:r>
            <a:r>
              <a:rPr lang="en-US" sz="2600" dirty="0" smtClean="0"/>
              <a:t>advanced technology </a:t>
            </a:r>
            <a:r>
              <a:rPr lang="en-US" sz="2600" dirty="0"/>
              <a:t>enables the output of the outdoor </a:t>
            </a:r>
            <a:r>
              <a:rPr lang="en-US" sz="2600" dirty="0" smtClean="0"/>
              <a:t>unit to </a:t>
            </a:r>
            <a:r>
              <a:rPr lang="en-US" sz="2600" dirty="0"/>
              <a:t>be modulated by the cooling or heating </a:t>
            </a:r>
            <a:r>
              <a:rPr lang="en-US" sz="2600" dirty="0" smtClean="0"/>
              <a:t>demands of </a:t>
            </a:r>
            <a:r>
              <a:rPr lang="en-US" sz="2600" dirty="0"/>
              <a:t>the zone that it controls. Available in </a:t>
            </a:r>
            <a:r>
              <a:rPr lang="en-US" sz="2600" dirty="0" smtClean="0"/>
              <a:t>both </a:t>
            </a:r>
            <a:r>
              <a:rPr lang="en-US" sz="2600" dirty="0"/>
              <a:t>heat pump and heat recovery formats, </a:t>
            </a:r>
            <a:r>
              <a:rPr lang="en-US" sz="2600" dirty="0" smtClean="0"/>
              <a:t>this advanced </a:t>
            </a:r>
            <a:r>
              <a:rPr lang="en-US" sz="2600" dirty="0"/>
              <a:t>system allows for individual control of </a:t>
            </a:r>
            <a:r>
              <a:rPr lang="en-US" sz="2600" dirty="0" smtClean="0"/>
              <a:t>up to </a:t>
            </a:r>
            <a:r>
              <a:rPr lang="en-US" sz="2600" dirty="0"/>
              <a:t>20 indoor units of varying capacities and types </a:t>
            </a:r>
            <a:r>
              <a:rPr lang="en-US" sz="2600" dirty="0" smtClean="0"/>
              <a:t>at a </a:t>
            </a:r>
            <a:r>
              <a:rPr lang="en-US" sz="2600" dirty="0"/>
              <a:t>connection ratio of 50%–130%, compared </a:t>
            </a:r>
            <a:r>
              <a:rPr lang="en-US" sz="2600" dirty="0" smtClean="0"/>
              <a:t>to outdoor </a:t>
            </a:r>
            <a:r>
              <a:rPr lang="en-US" sz="2600" dirty="0"/>
              <a:t>unit capacity</a:t>
            </a:r>
            <a:r>
              <a:rPr lang="en-US" dirty="0"/>
              <a:t>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467600" cy="50323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i="1" dirty="0" smtClean="0"/>
              <a:t>Domestic Hot water system </a:t>
            </a:r>
            <a:endParaRPr lang="en-US" b="1" i="1" dirty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3813"/>
            <a:ext cx="8458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/>
              <a:t>S</a:t>
            </a:r>
            <a:r>
              <a:rPr lang="en-US" sz="4400" b="1" i="1" dirty="0"/>
              <a:t>anitation </a:t>
            </a:r>
            <a:r>
              <a:rPr lang="en-US" sz="4000" b="1" i="1" dirty="0"/>
              <a:t>S</a:t>
            </a:r>
            <a:r>
              <a:rPr lang="en-US" sz="4400" b="1" i="1" dirty="0"/>
              <a:t>ystem</a:t>
            </a:r>
            <a:br>
              <a:rPr lang="en-US" sz="4400" b="1" i="1" dirty="0"/>
            </a:br>
            <a:endParaRPr lang="en-CA" b="1" i="1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219200"/>
            <a:ext cx="7620000" cy="4800600"/>
          </a:xfr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/>
              <a:t>S</a:t>
            </a:r>
            <a:r>
              <a:rPr lang="en-US" sz="4400" b="1" i="1" dirty="0"/>
              <a:t>anitation </a:t>
            </a:r>
            <a:r>
              <a:rPr lang="en-US" sz="4000" b="1" i="1" dirty="0"/>
              <a:t>S</a:t>
            </a:r>
            <a:r>
              <a:rPr lang="en-US" sz="4400" b="1" i="1" dirty="0"/>
              <a:t>ystem</a:t>
            </a:r>
            <a:br>
              <a:rPr lang="en-US" sz="4400" b="1" i="1" dirty="0"/>
            </a:br>
            <a:endParaRPr lang="en-CA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/>
              <a:t>S</a:t>
            </a:r>
            <a:r>
              <a:rPr lang="en-US" sz="4400" b="1" i="1" dirty="0"/>
              <a:t>anitation </a:t>
            </a:r>
            <a:r>
              <a:rPr lang="en-US" sz="4000" b="1" i="1" dirty="0"/>
              <a:t>S</a:t>
            </a:r>
            <a:r>
              <a:rPr lang="en-US" sz="4400" b="1" i="1" dirty="0"/>
              <a:t>ystem</a:t>
            </a:r>
            <a:br>
              <a:rPr lang="en-US" sz="4400" b="1" i="1" dirty="0"/>
            </a:br>
            <a:endParaRPr lang="en-CA" b="1" i="1" dirty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690562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799"/>
            <a:ext cx="7772400" cy="1143001"/>
          </a:xfrm>
        </p:spPr>
        <p:txBody>
          <a:bodyPr>
            <a:normAutofit/>
          </a:bodyPr>
          <a:lstStyle/>
          <a:p>
            <a:pPr algn="ctr"/>
            <a:r>
              <a:rPr lang="en-US" b="1" i="1" dirty="0"/>
              <a:t>fire protection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7467600" cy="41148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There are two fire protection systems in our design: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1- manual : </a:t>
            </a:r>
            <a:r>
              <a:rPr lang="en-US" sz="2800" b="0" dirty="0" smtClean="0">
                <a:solidFill>
                  <a:schemeClr val="tx1"/>
                </a:solidFill>
              </a:rPr>
              <a:t>Fire extinguishers and Fire cabinet 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2- automatic:</a:t>
            </a:r>
            <a:r>
              <a:rPr lang="en-US" sz="2800" b="0" dirty="0" smtClean="0">
                <a:solidFill>
                  <a:schemeClr val="tx1"/>
                </a:solidFill>
              </a:rPr>
              <a:t> Sprinklers 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900" b="1" i="1" dirty="0" smtClean="0"/>
              <a:t>Sprinkler system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we use this system in 2 </a:t>
            </a:r>
            <a:r>
              <a:rPr lang="en-US" sz="2800" dirty="0"/>
              <a:t>archive rooms, mechanical room , electrical room </a:t>
            </a:r>
            <a:r>
              <a:rPr lang="en-US" sz="2800" dirty="0" smtClean="0"/>
              <a:t>and shelter.</a:t>
            </a:r>
            <a:endParaRPr lang="en-US" sz="2800" dirty="0"/>
          </a:p>
          <a:p>
            <a:r>
              <a:rPr lang="en-US" sz="2800" dirty="0" smtClean="0"/>
              <a:t>Procedure in designing this system we depend on the area and some tables as (number of sprinklers , pipe size of sprinklers )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 descr="C:\Users\abu samra\Desktop\elmshroooo3 jahez\sprinkler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495800"/>
            <a:ext cx="1714500" cy="21336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Fire extinguishers 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This system is used to maximize the safety of the fire fighting . </a:t>
            </a:r>
          </a:p>
          <a:p>
            <a:r>
              <a:rPr lang="en-US" sz="2800" dirty="0" smtClean="0"/>
              <a:t>We put these extinguishers in each lobby and in the places that can any person use it .</a:t>
            </a:r>
            <a:endParaRPr lang="en-US" sz="2800" dirty="0"/>
          </a:p>
        </p:txBody>
      </p:sp>
      <p:pic>
        <p:nvPicPr>
          <p:cNvPr id="4" name="Picture 3" descr="C:\Users\TAFFAL\Desktop\308px-FireExtinguisherAB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267200"/>
            <a:ext cx="1562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Fire cabinet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 design the Fire</a:t>
            </a:r>
            <a:r>
              <a:rPr lang="en-US" sz="2800" b="1" dirty="0" smtClean="0"/>
              <a:t> </a:t>
            </a:r>
            <a:r>
              <a:rPr lang="en-US" sz="2800" dirty="0" smtClean="0"/>
              <a:t>cabinet in every floor as a main system of fire fighting . </a:t>
            </a:r>
          </a:p>
          <a:p>
            <a:r>
              <a:rPr lang="en-US" sz="2800" dirty="0" smtClean="0"/>
              <a:t>We design it’s pipe to reach any point in the floor and we find the maximum distance equal 30 m .</a:t>
            </a:r>
          </a:p>
        </p:txBody>
      </p:sp>
      <p:pic>
        <p:nvPicPr>
          <p:cNvPr id="1026" name="Picture 2" descr="C:\Users\abu samra\Desktop\elmshroooo3 jahez\227742_924f68d77fccdc0ddacd52178b470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191000"/>
            <a:ext cx="2209800" cy="2438400"/>
          </a:xfrm>
          <a:prstGeom prst="rect">
            <a:avLst/>
          </a:prstGeom>
          <a:noFill/>
        </p:spPr>
      </p:pic>
      <p:pic>
        <p:nvPicPr>
          <p:cNvPr id="1027" name="Picture 3" descr="C:\Users\abu samra\Desktop\elmshroooo3 jahez\_Images_cabinet-wh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572000"/>
            <a:ext cx="2905125" cy="21336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FFAL\Desktop\ground1 fire-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601200" cy="841073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Quantities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 have used a software called “Autodesk RIVIT” and via this software we model the building into 3 dimensions and we make a BOQ  schedules for :</a:t>
            </a:r>
          </a:p>
          <a:p>
            <a:r>
              <a:rPr lang="en-US" sz="2800" dirty="0" smtClean="0"/>
              <a:t>Exhaust system </a:t>
            </a:r>
          </a:p>
          <a:p>
            <a:r>
              <a:rPr lang="en-US" sz="2800" dirty="0" smtClean="0"/>
              <a:t>Indoor units 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0"/>
            <a:ext cx="6934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609600"/>
            <a:ext cx="32496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i="1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Heat Recovery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system advantages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/>
              <a:t>ADVANCED ZONING CAPABILITIES </a:t>
            </a:r>
            <a:r>
              <a:rPr lang="en-US" b="1" dirty="0" smtClean="0"/>
              <a:t>provide </a:t>
            </a:r>
            <a:r>
              <a:rPr lang="en-US" dirty="0" smtClean="0"/>
              <a:t>complete </a:t>
            </a:r>
            <a:r>
              <a:rPr lang="en-US" dirty="0"/>
              <a:t>control and Absolute Comfort over </a:t>
            </a:r>
            <a:r>
              <a:rPr lang="en-US" dirty="0" smtClean="0"/>
              <a:t>every square </a:t>
            </a:r>
            <a:r>
              <a:rPr lang="en-US" dirty="0"/>
              <a:t>inch of your environment regardless </a:t>
            </a:r>
            <a:r>
              <a:rPr lang="en-US" dirty="0" smtClean="0"/>
              <a:t>of building </a:t>
            </a:r>
            <a:r>
              <a:rPr lang="en-US" dirty="0"/>
              <a:t>size, configuration or </a:t>
            </a:r>
            <a:r>
              <a:rPr lang="en-US" dirty="0" smtClean="0"/>
              <a:t>function.</a:t>
            </a:r>
          </a:p>
          <a:p>
            <a:pPr algn="l" rtl="0"/>
            <a:r>
              <a:rPr lang="en-US" b="1" dirty="0"/>
              <a:t>ENERGY EFFICIENCY and lower </a:t>
            </a:r>
            <a:r>
              <a:rPr lang="en-US" b="1" dirty="0" smtClean="0"/>
              <a:t>operating </a:t>
            </a:r>
            <a:r>
              <a:rPr lang="en-US" dirty="0" smtClean="0"/>
              <a:t>costs </a:t>
            </a:r>
            <a:r>
              <a:rPr lang="en-US" dirty="0"/>
              <a:t>result from being able to control each zone </a:t>
            </a:r>
            <a:r>
              <a:rPr lang="en-US" dirty="0" smtClean="0"/>
              <a:t>or room individually.</a:t>
            </a:r>
          </a:p>
          <a:p>
            <a:pPr algn="l" rtl="0"/>
            <a:r>
              <a:rPr lang="en-US" dirty="0" smtClean="0"/>
              <a:t>At temperature below zero the water will </a:t>
            </a:r>
            <a:r>
              <a:rPr lang="en-US" sz="3500" b="1" dirty="0" smtClean="0"/>
              <a:t>freeze</a:t>
            </a:r>
            <a:r>
              <a:rPr lang="en-US" dirty="0" smtClean="0"/>
              <a:t> but R410A won’t.</a:t>
            </a:r>
          </a:p>
          <a:p>
            <a:pPr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system advantages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VRV </a:t>
            </a:r>
            <a:r>
              <a:rPr lang="en-US" sz="3000" b="1" dirty="0"/>
              <a:t>is simple </a:t>
            </a:r>
            <a:r>
              <a:rPr lang="en-US" sz="3000" dirty="0"/>
              <a:t>system, since you can connect one outdoor unit to 64 indoor units</a:t>
            </a:r>
            <a:r>
              <a:rPr lang="en-US" sz="3000" dirty="0" smtClean="0"/>
              <a:t>.</a:t>
            </a:r>
            <a:endParaRPr lang="ar-SA" sz="3000" dirty="0"/>
          </a:p>
          <a:p>
            <a:pPr algn="l" rtl="0"/>
            <a:r>
              <a:rPr lang="en-US" sz="3000" b="1" dirty="0"/>
              <a:t>No need </a:t>
            </a:r>
            <a:r>
              <a:rPr lang="en-US" sz="3000" dirty="0"/>
              <a:t>for big shafts for VRV system, since bigger pipe that can be used with VRV system is (1.5) inch. </a:t>
            </a:r>
            <a:endParaRPr lang="ar-SA" sz="3000" dirty="0"/>
          </a:p>
          <a:p>
            <a:pPr algn="l" rtl="0"/>
            <a:r>
              <a:rPr lang="en-US" sz="3000" dirty="0"/>
              <a:t>VRV outdoor units are smaller foot print than any other systems especially with the chiller system. 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system advantages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3000" b="1" dirty="0" smtClean="0"/>
              <a:t>VRV </a:t>
            </a:r>
            <a:r>
              <a:rPr lang="en-US" sz="3000" b="1" dirty="0"/>
              <a:t>system </a:t>
            </a:r>
            <a:r>
              <a:rPr lang="en-US" sz="3000" dirty="0"/>
              <a:t>work with refrigerant R410A that is friendly to environment nature. </a:t>
            </a:r>
            <a:endParaRPr lang="ar-SA" sz="3000" dirty="0"/>
          </a:p>
          <a:p>
            <a:pPr algn="l" rtl="0"/>
            <a:r>
              <a:rPr lang="en-US" sz="3000" dirty="0"/>
              <a:t>In Palestine, you can’t find any person that can make service for chiller system, but for VRV system you can find. </a:t>
            </a:r>
            <a:endParaRPr lang="ar-SA" sz="3000" dirty="0"/>
          </a:p>
          <a:p>
            <a:pPr algn="l" rtl="0"/>
            <a:r>
              <a:rPr lang="en-US" sz="3000" dirty="0"/>
              <a:t>VRV DAIKIN is made in </a:t>
            </a:r>
            <a:r>
              <a:rPr lang="en-US" sz="3000" b="1" dirty="0"/>
              <a:t>JAPAN. </a:t>
            </a:r>
          </a:p>
          <a:p>
            <a:pPr algn="l" rtl="0"/>
            <a:endParaRPr lang="en-US" dirty="0"/>
          </a:p>
          <a:p>
            <a:pPr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/>
              <a:t>DESCRIPTION OF THE 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r>
              <a:rPr lang="en-GB" sz="2800" dirty="0" smtClean="0"/>
              <a:t>building in jenin city</a:t>
            </a:r>
          </a:p>
          <a:p>
            <a:r>
              <a:rPr lang="en-GB" sz="2800" dirty="0" smtClean="0"/>
              <a:t>building consists of six floors.</a:t>
            </a:r>
          </a:p>
          <a:p>
            <a:r>
              <a:rPr lang="en-GB" sz="2800" dirty="0" smtClean="0"/>
              <a:t>each floor has area of 600 m².</a:t>
            </a:r>
          </a:p>
          <a:p>
            <a:r>
              <a:rPr lang="en-GB" sz="2800" dirty="0" smtClean="0"/>
              <a:t>building face sits at the north-east orientation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EDD1A2-29B5-4FD8-855B-607C5406AC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545</TotalTime>
  <Words>1431</Words>
  <Application>Microsoft Office PowerPoint</Application>
  <PresentationFormat>On-screen Show (4:3)</PresentationFormat>
  <Paragraphs>504</Paragraphs>
  <Slides>49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Oriel</vt:lpstr>
      <vt:lpstr>Acrobat Document</vt:lpstr>
      <vt:lpstr>AutoCAD Drawing</vt:lpstr>
      <vt:lpstr>Slide 1</vt:lpstr>
      <vt:lpstr>Variable Refrigerant Volume </vt:lpstr>
      <vt:lpstr>VRV III system</vt:lpstr>
      <vt:lpstr>VRV. HOW DOES IT WORK</vt:lpstr>
      <vt:lpstr>Slide 5</vt:lpstr>
      <vt:lpstr>system advantages</vt:lpstr>
      <vt:lpstr>system advantages</vt:lpstr>
      <vt:lpstr>system advantages</vt:lpstr>
      <vt:lpstr>DESCRIPTION OF THE BUILDING</vt:lpstr>
      <vt:lpstr>Slide 10</vt:lpstr>
      <vt:lpstr>INSIDE AND OUTSIDE CONDITIONS</vt:lpstr>
      <vt:lpstr>UNCONDITIONED TEMPERATURE</vt:lpstr>
      <vt:lpstr>OVERALL HEAT TRANSFER COEFFICIENT</vt:lpstr>
      <vt:lpstr>HEATING LOAD</vt:lpstr>
      <vt:lpstr>COOLING LOAD</vt:lpstr>
      <vt:lpstr>COMPONENT OF THE SYSTEM</vt:lpstr>
      <vt:lpstr>COMPONENT OF THE SYSTEM</vt:lpstr>
      <vt:lpstr>PIPE SIZING</vt:lpstr>
      <vt:lpstr>Slide 19</vt:lpstr>
      <vt:lpstr>Slide 20</vt:lpstr>
      <vt:lpstr>DUCT DESIGN </vt:lpstr>
      <vt:lpstr>Slide 22</vt:lpstr>
      <vt:lpstr>DUCT DESIGN </vt:lpstr>
      <vt:lpstr>Slide 24</vt:lpstr>
      <vt:lpstr>Slide 25</vt:lpstr>
      <vt:lpstr>Slide 26</vt:lpstr>
      <vt:lpstr>Plumbing System </vt:lpstr>
      <vt:lpstr>Plumbing System </vt:lpstr>
      <vt:lpstr>Potable water system </vt:lpstr>
      <vt:lpstr>  domestic cold water system </vt:lpstr>
      <vt:lpstr>W.C FLUSH VALVE SYSTEM </vt:lpstr>
      <vt:lpstr>W.C FLUSH VALVE SYSTEM </vt:lpstr>
      <vt:lpstr>W.C FLUSH VALVE SYSTEM </vt:lpstr>
      <vt:lpstr>Domestic Hot water system </vt:lpstr>
      <vt:lpstr>Domestic Hot water system </vt:lpstr>
      <vt:lpstr>Domestic Hot water system </vt:lpstr>
      <vt:lpstr>Domestic Hot water system </vt:lpstr>
      <vt:lpstr>Domestic Hot water system </vt:lpstr>
      <vt:lpstr>Domestic Hot water system </vt:lpstr>
      <vt:lpstr>Domestic Hot water system </vt:lpstr>
      <vt:lpstr>Sanitation System </vt:lpstr>
      <vt:lpstr>Sanitation System </vt:lpstr>
      <vt:lpstr>Sanitation System </vt:lpstr>
      <vt:lpstr>fire protection</vt:lpstr>
      <vt:lpstr> Sprinkler system </vt:lpstr>
      <vt:lpstr>Fire extinguishers </vt:lpstr>
      <vt:lpstr>Fire cabinet</vt:lpstr>
      <vt:lpstr>Slide 48</vt:lpstr>
      <vt:lpstr>Quantities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HEATING LOAD</dc:title>
  <dc:creator>TAFFAL</dc:creator>
  <cp:lastModifiedBy>TAFFAL</cp:lastModifiedBy>
  <cp:revision>61</cp:revision>
  <dcterms:created xsi:type="dcterms:W3CDTF">2012-05-21T08:48:47Z</dcterms:created>
  <dcterms:modified xsi:type="dcterms:W3CDTF">2012-05-22T18:48:11Z</dcterms:modified>
</cp:coreProperties>
</file>