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96" r:id="rId1"/>
  </p:sldMasterIdLst>
  <p:sldIdLst>
    <p:sldId id="340" r:id="rId2"/>
    <p:sldId id="304" r:id="rId3"/>
    <p:sldId id="256" r:id="rId4"/>
    <p:sldId id="257" r:id="rId5"/>
    <p:sldId id="265" r:id="rId6"/>
    <p:sldId id="267" r:id="rId7"/>
    <p:sldId id="262" r:id="rId8"/>
    <p:sldId id="258" r:id="rId9"/>
    <p:sldId id="259" r:id="rId10"/>
    <p:sldId id="260" r:id="rId11"/>
    <p:sldId id="268" r:id="rId12"/>
    <p:sldId id="261" r:id="rId13"/>
    <p:sldId id="264" r:id="rId14"/>
    <p:sldId id="266" r:id="rId15"/>
    <p:sldId id="263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7" r:id="rId25"/>
    <p:sldId id="337" r:id="rId26"/>
    <p:sldId id="278" r:id="rId27"/>
    <p:sldId id="279" r:id="rId28"/>
    <p:sldId id="280" r:id="rId29"/>
    <p:sldId id="281" r:id="rId30"/>
    <p:sldId id="282" r:id="rId31"/>
    <p:sldId id="283" r:id="rId32"/>
    <p:sldId id="285" r:id="rId33"/>
    <p:sldId id="284" r:id="rId34"/>
    <p:sldId id="301" r:id="rId35"/>
    <p:sldId id="305" r:id="rId36"/>
    <p:sldId id="286" r:id="rId37"/>
    <p:sldId id="287" r:id="rId38"/>
    <p:sldId id="288" r:id="rId39"/>
    <p:sldId id="289" r:id="rId40"/>
    <p:sldId id="290" r:id="rId41"/>
    <p:sldId id="292" r:id="rId42"/>
    <p:sldId id="294" r:id="rId43"/>
    <p:sldId id="303" r:id="rId44"/>
    <p:sldId id="295" r:id="rId45"/>
    <p:sldId id="293" r:id="rId46"/>
    <p:sldId id="296" r:id="rId47"/>
    <p:sldId id="297" r:id="rId48"/>
    <p:sldId id="298" r:id="rId49"/>
    <p:sldId id="291" r:id="rId50"/>
    <p:sldId id="299" r:id="rId51"/>
    <p:sldId id="300" r:id="rId52"/>
    <p:sldId id="306" r:id="rId53"/>
    <p:sldId id="307" r:id="rId54"/>
    <p:sldId id="308" r:id="rId55"/>
    <p:sldId id="309" r:id="rId56"/>
    <p:sldId id="310" r:id="rId57"/>
    <p:sldId id="311" r:id="rId58"/>
    <p:sldId id="326" r:id="rId59"/>
    <p:sldId id="327" r:id="rId60"/>
    <p:sldId id="328" r:id="rId61"/>
    <p:sldId id="330" r:id="rId62"/>
    <p:sldId id="331" r:id="rId63"/>
    <p:sldId id="333" r:id="rId64"/>
    <p:sldId id="334" r:id="rId65"/>
    <p:sldId id="338" r:id="rId66"/>
    <p:sldId id="312" r:id="rId67"/>
    <p:sldId id="313" r:id="rId68"/>
    <p:sldId id="314" r:id="rId69"/>
    <p:sldId id="315" r:id="rId70"/>
    <p:sldId id="316" r:id="rId71"/>
    <p:sldId id="317" r:id="rId72"/>
    <p:sldId id="318" r:id="rId73"/>
    <p:sldId id="319" r:id="rId74"/>
    <p:sldId id="320" r:id="rId75"/>
    <p:sldId id="321" r:id="rId76"/>
    <p:sldId id="322" r:id="rId77"/>
    <p:sldId id="323" r:id="rId78"/>
    <p:sldId id="324" r:id="rId79"/>
    <p:sldId id="325" r:id="rId80"/>
    <p:sldId id="302" r:id="rId81"/>
  </p:sldIdLst>
  <p:sldSz cx="9144000" cy="6858000" type="screen4x3"/>
  <p:notesSz cx="6858000" cy="9144000"/>
  <p:defaultTextStyle>
    <a:defPPr>
      <a:defRPr lang="ar-JO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4380"/>
    <p:restoredTop sz="94660"/>
  </p:normalViewPr>
  <p:slideViewPr>
    <p:cSldViewPr>
      <p:cViewPr varScale="1">
        <p:scale>
          <a:sx n="69" d="100"/>
          <a:sy n="69" d="100"/>
        </p:scale>
        <p:origin x="-54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84" Type="http://schemas.openxmlformats.org/officeDocument/2006/relationships/theme" Target="theme/theme1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presProps" Target="presProps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34.wmf"/><Relationship Id="rId1" Type="http://schemas.openxmlformats.org/officeDocument/2006/relationships/image" Target="../media/image33.wmf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Title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5" name="Subtitle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1" name="Date Placeholder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A95C7549-0BF6-47D1-8928-2BCE35314F47}" type="datetimeFigureOut">
              <a:rPr lang="ar-JO" smtClean="0"/>
              <a:pPr/>
              <a:t>24/02/1434</a:t>
            </a:fld>
            <a:endParaRPr lang="ar-JO"/>
          </a:p>
        </p:txBody>
      </p:sp>
      <p:sp>
        <p:nvSpPr>
          <p:cNvPr id="18" name="Footer Placeholder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ar-JO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814647C4-5BFA-443D-887B-D87D0AB9F3D5}" type="slidenum">
              <a:rPr lang="ar-JO" smtClean="0"/>
              <a:pPr/>
              <a:t>‹#›</a:t>
            </a:fld>
            <a:endParaRPr lang="ar-JO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95C7549-0BF6-47D1-8928-2BCE35314F47}" type="datetimeFigureOut">
              <a:rPr lang="ar-JO" smtClean="0"/>
              <a:pPr/>
              <a:t>24/02/1434</a:t>
            </a:fld>
            <a:endParaRPr lang="ar-J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J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14647C4-5BFA-443D-887B-D87D0AB9F3D5}" type="slidenum">
              <a:rPr lang="ar-JO" smtClean="0"/>
              <a:pPr/>
              <a:t>‹#›</a:t>
            </a:fld>
            <a:endParaRPr lang="ar-JO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A95C7549-0BF6-47D1-8928-2BCE35314F47}" type="datetimeFigureOut">
              <a:rPr lang="ar-JO" smtClean="0"/>
              <a:pPr/>
              <a:t>24/02/1434</a:t>
            </a:fld>
            <a:endParaRPr lang="ar-J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ar-J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814647C4-5BFA-443D-887B-D87D0AB9F3D5}" type="slidenum">
              <a:rPr lang="ar-JO" smtClean="0"/>
              <a:pPr/>
              <a:t>‹#›</a:t>
            </a:fld>
            <a:endParaRPr lang="ar-JO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95C7549-0BF6-47D1-8928-2BCE35314F47}" type="datetimeFigureOut">
              <a:rPr lang="ar-JO" smtClean="0"/>
              <a:pPr/>
              <a:t>24/02/1434</a:t>
            </a:fld>
            <a:endParaRPr lang="ar-J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J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14647C4-5BFA-443D-887B-D87D0AB9F3D5}" type="slidenum">
              <a:rPr lang="ar-JO" smtClean="0"/>
              <a:pPr/>
              <a:t>‹#›</a:t>
            </a:fld>
            <a:endParaRPr lang="ar-JO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A95C7549-0BF6-47D1-8928-2BCE35314F47}" type="datetimeFigureOut">
              <a:rPr lang="ar-JO" smtClean="0"/>
              <a:pPr/>
              <a:t>24/02/1434</a:t>
            </a:fld>
            <a:endParaRPr lang="ar-J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ar-J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814647C4-5BFA-443D-887B-D87D0AB9F3D5}" type="slidenum">
              <a:rPr lang="ar-JO" smtClean="0"/>
              <a:pPr/>
              <a:t>‹#›</a:t>
            </a:fld>
            <a:endParaRPr lang="ar-JO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95C7549-0BF6-47D1-8928-2BCE35314F47}" type="datetimeFigureOut">
              <a:rPr lang="ar-JO" smtClean="0"/>
              <a:pPr/>
              <a:t>24/02/1434</a:t>
            </a:fld>
            <a:endParaRPr lang="ar-J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J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14647C4-5BFA-443D-887B-D87D0AB9F3D5}" type="slidenum">
              <a:rPr lang="ar-JO" smtClean="0"/>
              <a:pPr/>
              <a:t>‹#›</a:t>
            </a:fld>
            <a:endParaRPr lang="ar-JO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95C7549-0BF6-47D1-8928-2BCE35314F47}" type="datetimeFigureOut">
              <a:rPr lang="ar-JO" smtClean="0"/>
              <a:pPr/>
              <a:t>24/02/1434</a:t>
            </a:fld>
            <a:endParaRPr lang="ar-JO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JO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14647C4-5BFA-443D-887B-D87D0AB9F3D5}" type="slidenum">
              <a:rPr lang="ar-JO" smtClean="0"/>
              <a:pPr/>
              <a:t>‹#›</a:t>
            </a:fld>
            <a:endParaRPr lang="ar-JO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95C7549-0BF6-47D1-8928-2BCE35314F47}" type="datetimeFigureOut">
              <a:rPr lang="ar-JO" smtClean="0"/>
              <a:pPr/>
              <a:t>24/02/1434</a:t>
            </a:fld>
            <a:endParaRPr lang="ar-J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J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14647C4-5BFA-443D-887B-D87D0AB9F3D5}" type="slidenum">
              <a:rPr lang="ar-JO" smtClean="0"/>
              <a:pPr/>
              <a:t>‹#›</a:t>
            </a:fld>
            <a:endParaRPr lang="ar-JO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A95C7549-0BF6-47D1-8928-2BCE35314F47}" type="datetimeFigureOut">
              <a:rPr lang="ar-JO" smtClean="0"/>
              <a:pPr/>
              <a:t>24/02/1434</a:t>
            </a:fld>
            <a:endParaRPr lang="ar-J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ar-J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14647C4-5BFA-443D-887B-D87D0AB9F3D5}" type="slidenum">
              <a:rPr lang="ar-JO" smtClean="0"/>
              <a:pPr/>
              <a:t>‹#›</a:t>
            </a:fld>
            <a:endParaRPr lang="ar-JO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95C7549-0BF6-47D1-8928-2BCE35314F47}" type="datetimeFigureOut">
              <a:rPr lang="ar-JO" smtClean="0"/>
              <a:pPr/>
              <a:t>24/02/1434</a:t>
            </a:fld>
            <a:endParaRPr lang="ar-J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J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14647C4-5BFA-443D-887B-D87D0AB9F3D5}" type="slidenum">
              <a:rPr lang="ar-JO" smtClean="0"/>
              <a:pPr/>
              <a:t>‹#›</a:t>
            </a:fld>
            <a:endParaRPr lang="ar-JO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95C7549-0BF6-47D1-8928-2BCE35314F47}" type="datetimeFigureOut">
              <a:rPr lang="ar-JO" smtClean="0"/>
              <a:pPr/>
              <a:t>24/02/1434</a:t>
            </a:fld>
            <a:endParaRPr lang="ar-J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J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14647C4-5BFA-443D-887B-D87D0AB9F3D5}" type="slidenum">
              <a:rPr lang="ar-JO" smtClean="0"/>
              <a:pPr/>
              <a:t>‹#›</a:t>
            </a:fld>
            <a:endParaRPr lang="ar-JO"/>
          </a:p>
        </p:txBody>
      </p:sp>
      <p:sp>
        <p:nvSpPr>
          <p:cNvPr id="10" name="Picture Placeholder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Title Placeholder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1" name="Text Placeholder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7" name="Date Placeholder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A95C7549-0BF6-47D1-8928-2BCE35314F47}" type="datetimeFigureOut">
              <a:rPr lang="ar-JO" smtClean="0"/>
              <a:pPr/>
              <a:t>24/02/1434</a:t>
            </a:fld>
            <a:endParaRPr lang="ar-J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ar-JO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814647C4-5BFA-443D-887B-D87D0AB9F3D5}" type="slidenum">
              <a:rPr lang="ar-JO" smtClean="0"/>
              <a:pPr/>
              <a:t>‹#›</a:t>
            </a:fld>
            <a:endParaRPr lang="ar-JO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1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r" rtl="1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r" rtl="1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r" rtl="1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r" rtl="1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r" rtl="1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r" rtl="1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r" rtl="1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r" rtl="1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r" rtl="1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.bin"/><Relationship Id="rId3" Type="http://schemas.openxmlformats.org/officeDocument/2006/relationships/image" Target="../media/image35.png"/><Relationship Id="rId7" Type="http://schemas.openxmlformats.org/officeDocument/2006/relationships/image" Target="../media/image34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5" Type="http://schemas.openxmlformats.org/officeDocument/2006/relationships/image" Target="../media/image33.wmf"/><Relationship Id="rId4" Type="http://schemas.openxmlformats.org/officeDocument/2006/relationships/oleObject" Target="../embeddings/oleObject1.bin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6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6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2.pn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6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6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6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0.png"/><Relationship Id="rId1" Type="http://schemas.openxmlformats.org/officeDocument/2006/relationships/slideLayout" Target="../slideLayouts/slideLayout6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0.png"/><Relationship Id="rId1" Type="http://schemas.openxmlformats.org/officeDocument/2006/relationships/slideLayout" Target="../slideLayouts/slideLayout6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0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6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540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3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552" y="959559"/>
            <a:ext cx="7239000" cy="1143000"/>
          </a:xfrm>
        </p:spPr>
        <p:txBody>
          <a:bodyPr>
            <a:normAutofit fontScale="90000"/>
          </a:bodyPr>
          <a:lstStyle/>
          <a:p>
            <a:pPr rtl="0"/>
            <a:r>
              <a:rPr lang="en-US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3d dynamic design of sky face hotel</a:t>
            </a:r>
            <a:br>
              <a:rPr lang="en-US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971600" y="2132856"/>
            <a:ext cx="4572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pPr rtl="0"/>
            <a:r>
              <a:rPr lang="en-US" dirty="0"/>
              <a:t> </a:t>
            </a:r>
          </a:p>
          <a:p>
            <a:pPr algn="l" rtl="0"/>
            <a:r>
              <a:rPr lang="en-US" dirty="0"/>
              <a:t> </a:t>
            </a:r>
          </a:p>
          <a:p>
            <a:pPr algn="l" rtl="0"/>
            <a:r>
              <a:rPr lang="en-US" dirty="0"/>
              <a:t> </a:t>
            </a:r>
          </a:p>
          <a:p>
            <a:pPr algn="l" rtl="0"/>
            <a:r>
              <a:rPr lang="en-US" b="1" dirty="0"/>
              <a:t>Prepared by :Ahmad </a:t>
            </a:r>
            <a:r>
              <a:rPr lang="en-US" b="1" dirty="0" smtClean="0"/>
              <a:t>AL-</a:t>
            </a:r>
            <a:r>
              <a:rPr lang="en-US" b="1" dirty="0" err="1" smtClean="0"/>
              <a:t>Nuirat</a:t>
            </a:r>
            <a:endParaRPr lang="ar-SA" b="1" dirty="0" smtClean="0"/>
          </a:p>
          <a:p>
            <a:pPr algn="l" rtl="0"/>
            <a:endParaRPr lang="en-US" dirty="0"/>
          </a:p>
          <a:p>
            <a:pPr algn="l" rtl="0"/>
            <a:r>
              <a:rPr lang="en-US" b="1" dirty="0"/>
              <a:t>        </a:t>
            </a:r>
            <a:r>
              <a:rPr lang="ar-SA" b="1" dirty="0" smtClean="0"/>
              <a:t>           </a:t>
            </a:r>
            <a:r>
              <a:rPr lang="en-US" b="1" dirty="0" smtClean="0"/>
              <a:t> </a:t>
            </a:r>
            <a:r>
              <a:rPr lang="en-US" b="1" dirty="0"/>
              <a:t>Islam </a:t>
            </a:r>
            <a:r>
              <a:rPr lang="en-US" b="1" dirty="0" err="1" smtClean="0"/>
              <a:t>Zuhd</a:t>
            </a:r>
            <a:endParaRPr lang="ar-SA" b="1" dirty="0" smtClean="0"/>
          </a:p>
          <a:p>
            <a:pPr algn="l" rtl="0"/>
            <a:endParaRPr lang="en-US" dirty="0"/>
          </a:p>
          <a:p>
            <a:pPr algn="l"/>
            <a:r>
              <a:rPr lang="en-US" b="1" dirty="0"/>
              <a:t>Supervisor: </a:t>
            </a:r>
            <a:r>
              <a:rPr lang="en-US" b="1" dirty="0" err="1"/>
              <a:t>D.Abdul</a:t>
            </a:r>
            <a:r>
              <a:rPr lang="en-US" b="1" dirty="0"/>
              <a:t> </a:t>
            </a:r>
            <a:r>
              <a:rPr lang="en-US" b="1" dirty="0" err="1"/>
              <a:t>Razzaq</a:t>
            </a:r>
            <a:r>
              <a:rPr lang="en-US" b="1" dirty="0"/>
              <a:t> </a:t>
            </a:r>
            <a:r>
              <a:rPr lang="en-US" b="1" dirty="0" err="1"/>
              <a:t>Touqan</a:t>
            </a:r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578227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4546848" cy="680068"/>
          </a:xfrm>
        </p:spPr>
        <p:txBody>
          <a:bodyPr>
            <a:normAutofit/>
          </a:bodyPr>
          <a:lstStyle/>
          <a:p>
            <a:r>
              <a:rPr lang="en-US" sz="400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Introduction :</a:t>
            </a:r>
            <a:endParaRPr lang="ar-JO" dirty="0">
              <a:solidFill>
                <a:schemeClr val="accent5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74320" lvl="2" indent="-274320" algn="l" rtl="0">
              <a:spcBef>
                <a:spcPts val="600"/>
              </a:spcBef>
              <a:buClr>
                <a:schemeClr val="tx2"/>
              </a:buClr>
              <a:buSzPct val="73000"/>
            </a:pP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Structural  system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:</a:t>
            </a:r>
          </a:p>
          <a:p>
            <a:pPr algn="l" rtl="0">
              <a:lnSpc>
                <a:spcPct val="150000"/>
              </a:lnSpc>
              <a:buNone/>
            </a:pP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The structural systems</a:t>
            </a:r>
          </a:p>
          <a:p>
            <a:pPr algn="l" rtl="0">
              <a:lnSpc>
                <a:spcPct val="150000"/>
              </a:lnSpc>
              <a:buNone/>
            </a:pP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were used one</a:t>
            </a:r>
          </a:p>
          <a:p>
            <a:pPr algn="l" rtl="0">
              <a:lnSpc>
                <a:spcPct val="150000"/>
              </a:lnSpc>
              <a:buNone/>
            </a:pP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way solid slab and</a:t>
            </a:r>
          </a:p>
          <a:p>
            <a:pPr algn="l" rtl="0">
              <a:lnSpc>
                <a:spcPct val="150000"/>
              </a:lnSpc>
              <a:buNone/>
            </a:pP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two way with</a:t>
            </a:r>
          </a:p>
          <a:p>
            <a:pPr algn="l" rtl="0">
              <a:lnSpc>
                <a:spcPct val="150000"/>
              </a:lnSpc>
              <a:buNone/>
            </a:pP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drop beams in</a:t>
            </a:r>
          </a:p>
          <a:p>
            <a:pPr algn="l" rtl="0">
              <a:lnSpc>
                <a:spcPct val="150000"/>
              </a:lnSpc>
              <a:buNone/>
            </a:pP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both directions.</a:t>
            </a:r>
          </a:p>
          <a:p>
            <a:pPr marL="457200" lvl="2" indent="-457200" algn="l" rtl="0">
              <a:spcBef>
                <a:spcPts val="600"/>
              </a:spcBef>
              <a:buClr>
                <a:schemeClr val="tx2"/>
              </a:buClr>
              <a:buSzPct val="73000"/>
              <a:buFont typeface="+mj-lt"/>
              <a:buAutoNum type="arabicPeriod" startAt="2"/>
            </a:pPr>
            <a:endParaRPr lang="en-US" dirty="0" smtClean="0"/>
          </a:p>
          <a:p>
            <a:pPr marL="457200" lvl="2" indent="-457200" algn="l" rtl="0">
              <a:spcBef>
                <a:spcPts val="600"/>
              </a:spcBef>
              <a:buClr>
                <a:schemeClr val="tx2"/>
              </a:buClr>
              <a:buSzPct val="73000"/>
              <a:buFont typeface="+mj-lt"/>
              <a:buAutoNum type="arabicPeriod" startAt="2"/>
            </a:pPr>
            <a:endParaRPr lang="en-US" dirty="0" smtClean="0"/>
          </a:p>
          <a:p>
            <a:pPr marL="274320" lvl="2" indent="-274320" algn="l" rtl="0">
              <a:spcBef>
                <a:spcPts val="600"/>
              </a:spcBef>
              <a:buClr>
                <a:schemeClr val="tx2"/>
              </a:buClr>
              <a:buSzPct val="73000"/>
              <a:buFont typeface="Arial" pitchFamily="34" charset="0"/>
              <a:buChar char="•"/>
            </a:pPr>
            <a:endParaRPr lang="en-US" dirty="0" smtClean="0"/>
          </a:p>
          <a:p>
            <a:pPr marL="274320" lvl="2" indent="-274320" algn="l" rtl="0">
              <a:spcBef>
                <a:spcPts val="600"/>
              </a:spcBef>
              <a:buClr>
                <a:schemeClr val="tx2"/>
              </a:buClr>
              <a:buSzPct val="73000"/>
              <a:buFont typeface="Arial" pitchFamily="34" charset="0"/>
              <a:buChar char="•"/>
            </a:pPr>
            <a:endParaRPr lang="en-US" dirty="0" smtClean="0"/>
          </a:p>
          <a:p>
            <a:pPr marL="274320" lvl="2" indent="-274320" algn="l" rtl="0">
              <a:spcBef>
                <a:spcPts val="600"/>
              </a:spcBef>
              <a:buClr>
                <a:schemeClr val="tx2"/>
              </a:buClr>
              <a:buSzPct val="73000"/>
            </a:pPr>
            <a:endParaRPr lang="en-US" dirty="0" smtClean="0"/>
          </a:p>
          <a:p>
            <a:pPr algn="l" rtl="0">
              <a:buNone/>
            </a:pPr>
            <a:endParaRPr lang="ar-JO" dirty="0"/>
          </a:p>
        </p:txBody>
      </p:sp>
      <p:pic>
        <p:nvPicPr>
          <p:cNvPr id="6" name="Picture 5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419872" y="1196752"/>
            <a:ext cx="4531995" cy="48025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528" y="-99392"/>
            <a:ext cx="7239000" cy="1143000"/>
          </a:xfrm>
        </p:spPr>
        <p:txBody>
          <a:bodyPr/>
          <a:lstStyle/>
          <a:p>
            <a:r>
              <a:rPr lang="en-US" sz="360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Introduction :</a:t>
            </a:r>
            <a:endParaRPr lang="ar-JO" dirty="0">
              <a:solidFill>
                <a:schemeClr val="accent5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36712"/>
            <a:ext cx="7239000" cy="5619024"/>
          </a:xfrm>
        </p:spPr>
        <p:txBody>
          <a:bodyPr>
            <a:normAutofit/>
          </a:bodyPr>
          <a:lstStyle/>
          <a:p>
            <a:pPr marL="274320" lvl="2" indent="-274320" algn="l" rtl="0">
              <a:spcBef>
                <a:spcPts val="600"/>
              </a:spcBef>
              <a:buClr>
                <a:schemeClr val="tx2"/>
              </a:buClr>
              <a:buSzPct val="73000"/>
            </a:pP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Loading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274320" lvl="2" indent="-274320" algn="l" rtl="0">
              <a:lnSpc>
                <a:spcPct val="150000"/>
              </a:lnSpc>
              <a:spcBef>
                <a:spcPts val="600"/>
              </a:spcBef>
              <a:buClr>
                <a:schemeClr val="tx2"/>
              </a:buClr>
              <a:buSzPct val="73000"/>
              <a:buFont typeface="Arial" pitchFamily="34" charset="0"/>
              <a:buChar char="•"/>
            </a:pP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Vertical loads:</a:t>
            </a:r>
          </a:p>
          <a:p>
            <a:pPr marL="457200" lvl="2" indent="-457200" algn="l" rtl="0">
              <a:lnSpc>
                <a:spcPct val="150000"/>
              </a:lnSpc>
              <a:spcBef>
                <a:spcPts val="600"/>
              </a:spcBef>
              <a:buClr>
                <a:schemeClr val="tx2"/>
              </a:buClr>
              <a:buSzPct val="73000"/>
              <a:buFont typeface="+mj-lt"/>
              <a:buAutoNum type="arabicPeriod"/>
            </a:pP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Dead loads:  it consists of  weight of all permanent  construction </a:t>
            </a:r>
            <a:endParaRPr lang="en-US" sz="2200" baseline="30000" dirty="0" smtClean="0">
              <a:latin typeface="Times New Roman" pitchFamily="18" charset="0"/>
              <a:cs typeface="Times New Roman" pitchFamily="18" charset="0"/>
            </a:endParaRPr>
          </a:p>
          <a:p>
            <a:pPr marL="457200" lvl="2" indent="-457200" algn="l" rtl="0">
              <a:lnSpc>
                <a:spcPct val="150000"/>
              </a:lnSpc>
              <a:spcBef>
                <a:spcPts val="600"/>
              </a:spcBef>
              <a:buClr>
                <a:schemeClr val="tx2"/>
              </a:buClr>
              <a:buSzPct val="73000"/>
              <a:buFont typeface="+mj-lt"/>
              <a:buAutoNum type="arabicPeriod"/>
            </a:pP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super imposed dead load = 5.4kN/m</a:t>
            </a:r>
            <a:r>
              <a:rPr lang="en-US" sz="2200" baseline="30000" dirty="0" smtClean="0">
                <a:latin typeface="Times New Roman" pitchFamily="18" charset="0"/>
                <a:cs typeface="Times New Roman" pitchFamily="18" charset="0"/>
              </a:rPr>
              <a:t>2  </a:t>
            </a:r>
            <a:endParaRPr lang="en-US" sz="2200" dirty="0" smtClean="0">
              <a:latin typeface="Times New Roman" pitchFamily="18" charset="0"/>
              <a:cs typeface="Times New Roman" pitchFamily="18" charset="0"/>
            </a:endParaRPr>
          </a:p>
          <a:p>
            <a:pPr marL="457200" lvl="2" indent="-457200" algn="l" rtl="0">
              <a:lnSpc>
                <a:spcPct val="150000"/>
              </a:lnSpc>
              <a:spcBef>
                <a:spcPts val="600"/>
              </a:spcBef>
              <a:buClr>
                <a:schemeClr val="tx2"/>
              </a:buClr>
              <a:buSzPct val="73000"/>
              <a:buFont typeface="+mj-lt"/>
              <a:buAutoNum type="arabicPeriod"/>
            </a:pP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Live load :from table 4-1 in ASCE/SEI 7-05 code.  For this  building, LL = 2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kN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/m</a:t>
            </a:r>
            <a:r>
              <a:rPr lang="en-US" sz="2200" baseline="30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for slab</a:t>
            </a:r>
            <a:r>
              <a:rPr lang="en-US" sz="2200" baseline="-25000" dirty="0" smtClean="0">
                <a:latin typeface="Times New Roman" pitchFamily="18" charset="0"/>
                <a:cs typeface="Times New Roman" pitchFamily="18" charset="0"/>
              </a:rPr>
              <a:t>1,2,3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 , LL =4.8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kN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/m</a:t>
            </a:r>
            <a:r>
              <a:rPr lang="en-US" sz="2200" baseline="30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for slab </a:t>
            </a:r>
            <a:r>
              <a:rPr lang="en-US" sz="2200" baseline="-25000" dirty="0" smtClean="0">
                <a:latin typeface="Times New Roman" pitchFamily="18" charset="0"/>
                <a:cs typeface="Times New Roman" pitchFamily="18" charset="0"/>
              </a:rPr>
              <a:t>roof 4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, and LL=10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kN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/m</a:t>
            </a:r>
            <a:r>
              <a:rPr lang="en-US" sz="2200" baseline="30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for slab </a:t>
            </a:r>
            <a:r>
              <a:rPr lang="en-US" sz="2200" baseline="-25000" dirty="0" smtClean="0">
                <a:latin typeface="Times New Roman" pitchFamily="18" charset="0"/>
                <a:cs typeface="Times New Roman" pitchFamily="18" charset="0"/>
              </a:rPr>
              <a:t>roof 5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457200" lvl="2" indent="-457200" algn="l" rtl="0">
              <a:lnSpc>
                <a:spcPct val="150000"/>
              </a:lnSpc>
              <a:spcBef>
                <a:spcPts val="600"/>
              </a:spcBef>
              <a:buClr>
                <a:schemeClr val="tx2"/>
              </a:buClr>
              <a:buSzPct val="73000"/>
              <a:buFont typeface="Arial" pitchFamily="34" charset="0"/>
              <a:buChar char="•"/>
            </a:pP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Lateral load from water pressure .</a:t>
            </a:r>
          </a:p>
          <a:p>
            <a:pPr algn="l" rtl="0"/>
            <a:endParaRPr lang="ar-JO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4257676" cy="680068"/>
          </a:xfrm>
        </p:spPr>
        <p:txBody>
          <a:bodyPr/>
          <a:lstStyle/>
          <a:p>
            <a:r>
              <a:rPr lang="en-US" sz="360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Introduction :</a:t>
            </a:r>
            <a:endParaRPr lang="ar-JO" dirty="0">
              <a:solidFill>
                <a:schemeClr val="accent5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96752"/>
            <a:ext cx="7239000" cy="5258984"/>
          </a:xfrm>
        </p:spPr>
        <p:txBody>
          <a:bodyPr>
            <a:normAutofit/>
          </a:bodyPr>
          <a:lstStyle/>
          <a:p>
            <a:pPr algn="l" rtl="0">
              <a:buFont typeface="Wingdings 2" pitchFamily="18" charset="2"/>
              <a:buChar char=""/>
            </a:pP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Computer programs was used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457200" lvl="0" indent="-457200" algn="l" rtl="0">
              <a:buNone/>
            </a:pP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SAP2000 (v14.2.4) program.</a:t>
            </a:r>
          </a:p>
          <a:p>
            <a:pPr lvl="0" algn="l" rtl="0">
              <a:buNone/>
            </a:pP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457200" lvl="2" indent="-457200" algn="l" rtl="0">
              <a:spcBef>
                <a:spcPts val="600"/>
              </a:spcBef>
              <a:buClr>
                <a:schemeClr val="tx2"/>
              </a:buClr>
              <a:buSzPct val="73000"/>
              <a:buFont typeface="Courier New" pitchFamily="49" charset="0"/>
              <a:buChar char="o"/>
            </a:pP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Loads combination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457200" lvl="2" indent="-457200" algn="l" rtl="0">
              <a:spcBef>
                <a:spcPts val="600"/>
              </a:spcBef>
              <a:buClr>
                <a:schemeClr val="tx2"/>
              </a:buClr>
              <a:buSzPct val="73000"/>
              <a:buNone/>
            </a:pP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Wu= 1.4D.L</a:t>
            </a:r>
          </a:p>
          <a:p>
            <a:pPr marL="457200" lvl="2" indent="-457200" algn="l" rtl="0">
              <a:spcBef>
                <a:spcPts val="600"/>
              </a:spcBef>
              <a:buClr>
                <a:schemeClr val="tx2"/>
              </a:buClr>
              <a:buSzPct val="73000"/>
              <a:buNone/>
            </a:pP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Wu= 1.2D.L+ 1.6L.L</a:t>
            </a:r>
          </a:p>
          <a:p>
            <a:pPr marL="457200" lvl="2" indent="-457200" algn="l" rtl="0">
              <a:spcBef>
                <a:spcPts val="600"/>
              </a:spcBef>
              <a:buClr>
                <a:schemeClr val="tx2"/>
              </a:buClr>
              <a:buSzPct val="73000"/>
              <a:buNone/>
            </a:pP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Wu= 1.2D.L +1.0L.L ±1.0E</a:t>
            </a:r>
          </a:p>
          <a:p>
            <a:pPr marL="457200" lvl="2" indent="-457200" algn="l" rtl="0">
              <a:spcBef>
                <a:spcPts val="600"/>
              </a:spcBef>
              <a:buClr>
                <a:schemeClr val="tx2"/>
              </a:buClr>
              <a:buSzPct val="73000"/>
              <a:buNone/>
            </a:pP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Wu= 0.9D.L ±1.0E</a:t>
            </a:r>
          </a:p>
          <a:p>
            <a:pPr marL="457200" lvl="2" indent="-457200" algn="l" rtl="0">
              <a:spcBef>
                <a:spcPts val="600"/>
              </a:spcBef>
              <a:buClr>
                <a:schemeClr val="tx2"/>
              </a:buClr>
              <a:buSzPct val="73000"/>
              <a:buNone/>
            </a:pPr>
            <a:endParaRPr lang="en-US" dirty="0" smtClean="0"/>
          </a:p>
          <a:p>
            <a:pPr marL="457200" lvl="2" indent="-457200" algn="l" rtl="0">
              <a:spcBef>
                <a:spcPts val="600"/>
              </a:spcBef>
              <a:buClr>
                <a:schemeClr val="tx2"/>
              </a:buClr>
              <a:buSzPct val="73000"/>
              <a:buNone/>
            </a:pPr>
            <a:endParaRPr lang="en-US" dirty="0" smtClean="0"/>
          </a:p>
          <a:p>
            <a:pPr marL="457200" lvl="2" indent="-457200" algn="l" rtl="0">
              <a:spcBef>
                <a:spcPts val="600"/>
              </a:spcBef>
              <a:buClr>
                <a:schemeClr val="tx2"/>
              </a:buClr>
              <a:buSzPct val="73000"/>
              <a:buNone/>
            </a:pPr>
            <a:endParaRPr lang="en-US" dirty="0" smtClean="0"/>
          </a:p>
          <a:p>
            <a:pPr marL="457200" lvl="2" indent="-457200" algn="l" rtl="0">
              <a:spcBef>
                <a:spcPts val="600"/>
              </a:spcBef>
              <a:buClr>
                <a:schemeClr val="tx2"/>
              </a:buClr>
              <a:buSzPct val="73000"/>
              <a:buFont typeface="Courier New" pitchFamily="49" charset="0"/>
              <a:buChar char="o"/>
            </a:pPr>
            <a:endParaRPr lang="en-US" dirty="0" smtClean="0"/>
          </a:p>
          <a:p>
            <a:pPr marL="457200" indent="-457200" algn="l" rtl="0">
              <a:buFont typeface="Courier New" pitchFamily="49" charset="0"/>
              <a:buChar char="o"/>
            </a:pPr>
            <a:endParaRPr lang="en-US" sz="2000" dirty="0" smtClean="0"/>
          </a:p>
          <a:p>
            <a:pPr lvl="0" algn="l" rtl="0">
              <a:buNone/>
            </a:pPr>
            <a:endParaRPr lang="en-US" sz="2000" dirty="0" smtClean="0"/>
          </a:p>
          <a:p>
            <a:pPr algn="l" rtl="0">
              <a:buNone/>
            </a:pPr>
            <a:endParaRPr lang="ar-JO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28596" y="3357562"/>
            <a:ext cx="7242048" cy="1143000"/>
          </a:xfrm>
        </p:spPr>
        <p:txBody>
          <a:bodyPr>
            <a:normAutofit fontScale="90000"/>
          </a:bodyPr>
          <a:lstStyle/>
          <a:p>
            <a:pPr lvl="0"/>
            <a:r>
              <a:rPr lang="en-US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Chapter 2: Preliminary Design And Checks</a:t>
            </a:r>
            <a:br>
              <a:rPr lang="en-US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endParaRPr lang="en-US" dirty="0">
              <a:solidFill>
                <a:schemeClr val="accent5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512" y="188640"/>
            <a:ext cx="8424936" cy="720080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Preliminary Design And Checks</a:t>
            </a:r>
            <a:endParaRPr lang="ar-JO" dirty="0">
              <a:solidFill>
                <a:schemeClr val="accent5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96752"/>
            <a:ext cx="7239000" cy="5258984"/>
          </a:xfrm>
        </p:spPr>
        <p:txBody>
          <a:bodyPr>
            <a:normAutofit/>
          </a:bodyPr>
          <a:lstStyle/>
          <a:p>
            <a:pPr marL="274320" lvl="1" indent="-274320" algn="l" rtl="0">
              <a:spcBef>
                <a:spcPts val="600"/>
              </a:spcBef>
              <a:buClr>
                <a:schemeClr val="tx2"/>
              </a:buClr>
              <a:buSzPct val="73000"/>
              <a:buFont typeface="Wingdings" pitchFamily="2" charset="2"/>
              <a:buChar char="Ø"/>
            </a:pPr>
            <a:r>
              <a:rPr lang="en-US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Slabs</a:t>
            </a:r>
          </a:p>
          <a:p>
            <a:pPr marL="274320" lvl="1" indent="-274320" algn="l" rtl="0">
              <a:spcBef>
                <a:spcPts val="600"/>
              </a:spcBef>
              <a:buClr>
                <a:schemeClr val="tx2"/>
              </a:buClr>
              <a:buSzPct val="73000"/>
              <a:buNone/>
            </a:pPr>
            <a:r>
              <a:rPr lang="en-US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Min thickness:</a:t>
            </a:r>
          </a:p>
          <a:p>
            <a:pPr marL="274320" lvl="1" indent="-274320" algn="l" rtl="0">
              <a:lnSpc>
                <a:spcPct val="150000"/>
              </a:lnSpc>
              <a:spcBef>
                <a:spcPts val="600"/>
              </a:spcBef>
              <a:buClr>
                <a:schemeClr val="tx2"/>
              </a:buClr>
              <a:buSzPct val="73000"/>
              <a:buNone/>
            </a:pPr>
            <a:r>
              <a:rPr lang="en-US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Table 9.5(a) in ACI-Code318-11:</a:t>
            </a:r>
          </a:p>
          <a:p>
            <a:pPr marL="274320" lvl="1" indent="-274320" algn="l" rtl="0">
              <a:lnSpc>
                <a:spcPct val="150000"/>
              </a:lnSpc>
              <a:spcBef>
                <a:spcPts val="600"/>
              </a:spcBef>
              <a:buClr>
                <a:schemeClr val="tx2"/>
              </a:buClr>
              <a:buSzPct val="73000"/>
              <a:buNone/>
            </a:pPr>
            <a:r>
              <a:rPr lang="en-US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The most critical span is 5 m length </a:t>
            </a:r>
          </a:p>
          <a:p>
            <a:pPr marL="274320" lvl="1" indent="-274320" algn="l" rtl="0">
              <a:lnSpc>
                <a:spcPct val="150000"/>
              </a:lnSpc>
              <a:spcBef>
                <a:spcPts val="600"/>
              </a:spcBef>
              <a:buClr>
                <a:schemeClr val="tx2"/>
              </a:buClr>
              <a:buSzPct val="73000"/>
              <a:buNone/>
            </a:pPr>
            <a:r>
              <a:rPr lang="en-US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For one end cont. span: hmin = Ln /2</a:t>
            </a:r>
            <a:r>
              <a:rPr lang="ar-SA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endParaRPr lang="en-US" sz="2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274320" lvl="1" indent="-274320" algn="l" rtl="0">
              <a:lnSpc>
                <a:spcPct val="150000"/>
              </a:lnSpc>
              <a:spcBef>
                <a:spcPts val="600"/>
              </a:spcBef>
              <a:buClr>
                <a:schemeClr val="tx2"/>
              </a:buClr>
              <a:buSzPct val="73000"/>
              <a:buNone/>
            </a:pPr>
            <a:r>
              <a:rPr lang="en-US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For both end cont. span: hmin = Ln /28</a:t>
            </a:r>
          </a:p>
          <a:p>
            <a:pPr marL="274320" lvl="1" indent="-274320" algn="l" rtl="0">
              <a:lnSpc>
                <a:spcPct val="150000"/>
              </a:lnSpc>
              <a:spcBef>
                <a:spcPts val="600"/>
              </a:spcBef>
              <a:buClr>
                <a:schemeClr val="tx2"/>
              </a:buClr>
              <a:buSzPct val="73000"/>
              <a:buNone/>
            </a:pPr>
            <a:r>
              <a:rPr lang="en-US" sz="2200" b="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210 mm </a:t>
            </a:r>
            <a:r>
              <a:rPr lang="en-US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thickness for slabs1,2,3,roof4 , and</a:t>
            </a:r>
            <a:r>
              <a:rPr lang="en-US" sz="220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250mm</a:t>
            </a:r>
            <a:r>
              <a:rPr lang="en-US" sz="220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for slab roof5</a:t>
            </a:r>
            <a:endParaRPr lang="en-US" sz="2200" b="1" dirty="0" smtClean="0"/>
          </a:p>
          <a:p>
            <a:pPr marL="274320" lvl="1" indent="-274320" algn="l" rtl="0">
              <a:spcBef>
                <a:spcPts val="600"/>
              </a:spcBef>
              <a:buClr>
                <a:schemeClr val="tx2"/>
              </a:buClr>
              <a:buSzPct val="73000"/>
              <a:buNone/>
            </a:pPr>
            <a:r>
              <a:rPr lang="en-US" sz="2400" b="1" dirty="0" smtClean="0"/>
              <a:t> </a:t>
            </a:r>
          </a:p>
          <a:p>
            <a:pPr algn="l" rtl="0"/>
            <a:endParaRPr lang="ar-JO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504" y="320040"/>
            <a:ext cx="8712968" cy="660688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Preliminary Design And Checks</a:t>
            </a:r>
            <a:endParaRPr lang="ar-JO" dirty="0">
              <a:solidFill>
                <a:schemeClr val="accent5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24744"/>
            <a:ext cx="7239000" cy="5330992"/>
          </a:xfrm>
        </p:spPr>
        <p:txBody>
          <a:bodyPr>
            <a:normAutofit/>
          </a:bodyPr>
          <a:lstStyle/>
          <a:p>
            <a:pPr algn="l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Check slab for shear: </a:t>
            </a:r>
          </a:p>
          <a:p>
            <a:pPr algn="l" rtl="0">
              <a:lnSpc>
                <a:spcPct val="150000"/>
              </a:lnSpc>
              <a:buNone/>
            </a:pP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Own weight of slab</a:t>
            </a:r>
            <a:r>
              <a:rPr lang="en-US" sz="2200" baseline="-25000" dirty="0" smtClean="0">
                <a:latin typeface="Times New Roman" pitchFamily="18" charset="0"/>
                <a:cs typeface="Times New Roman" pitchFamily="18" charset="0"/>
              </a:rPr>
              <a:t>1,2,3,roof4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=5.25 KN/m². </a:t>
            </a:r>
          </a:p>
          <a:p>
            <a:pPr algn="l" rtl="0">
              <a:lnSpc>
                <a:spcPct val="150000"/>
              </a:lnSpc>
              <a:buNone/>
            </a:pP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Own weight of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slab</a:t>
            </a:r>
            <a:r>
              <a:rPr lang="en-US" sz="2200" baseline="-25000" dirty="0" smtClean="0">
                <a:latin typeface="Times New Roman" pitchFamily="18" charset="0"/>
                <a:cs typeface="Times New Roman" pitchFamily="18" charset="0"/>
              </a:rPr>
              <a:t>roof5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=6.25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KN/m².                   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                  </a:t>
            </a:r>
          </a:p>
          <a:p>
            <a:pPr algn="l" rtl="0">
              <a:lnSpc>
                <a:spcPct val="150000"/>
              </a:lnSpc>
              <a:buNone/>
            </a:pP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Wu for slab </a:t>
            </a:r>
            <a:r>
              <a:rPr lang="en-US" sz="2200" baseline="-25000" dirty="0" smtClean="0">
                <a:latin typeface="Times New Roman" pitchFamily="18" charset="0"/>
                <a:cs typeface="Times New Roman" pitchFamily="18" charset="0"/>
              </a:rPr>
              <a:t>1,2,3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= 15.98 KN/m² </a:t>
            </a:r>
          </a:p>
          <a:p>
            <a:pPr algn="l" rtl="0">
              <a:lnSpc>
                <a:spcPct val="150000"/>
              </a:lnSpc>
              <a:buNone/>
            </a:pP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Wu slab </a:t>
            </a:r>
            <a:r>
              <a:rPr lang="en-US" sz="2200" baseline="-25000" dirty="0" smtClean="0">
                <a:latin typeface="Times New Roman" pitchFamily="18" charset="0"/>
                <a:cs typeface="Times New Roman" pitchFamily="18" charset="0"/>
              </a:rPr>
              <a:t>roof 4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= 20.46 KN/m². </a:t>
            </a:r>
          </a:p>
          <a:p>
            <a:pPr algn="l" rtl="0">
              <a:lnSpc>
                <a:spcPct val="150000"/>
              </a:lnSpc>
              <a:buNone/>
            </a:pP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Wu slab </a:t>
            </a:r>
            <a:r>
              <a:rPr lang="en-US" sz="2200" baseline="-25000" dirty="0" smtClean="0">
                <a:latin typeface="Times New Roman" pitchFamily="18" charset="0"/>
                <a:cs typeface="Times New Roman" pitchFamily="18" charset="0"/>
              </a:rPr>
              <a:t>roof 5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= 29.98 KN/m². </a:t>
            </a:r>
          </a:p>
          <a:p>
            <a:pPr algn="l" rtl="0">
              <a:lnSpc>
                <a:spcPct val="150000"/>
              </a:lnSpc>
              <a:buNone/>
            </a:pP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slab</a:t>
            </a:r>
            <a:r>
              <a:rPr lang="en-US" sz="2200" baseline="-25000" dirty="0" smtClean="0">
                <a:latin typeface="Times New Roman" pitchFamily="18" charset="0"/>
                <a:cs typeface="Times New Roman" pitchFamily="18" charset="0"/>
              </a:rPr>
              <a:t>roof4 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Vu =50.85 KN.    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Φv</a:t>
            </a:r>
            <a:r>
              <a:rPr lang="en-US" sz="2200" baseline="-25000" dirty="0" err="1" smtClean="0">
                <a:latin typeface="Times New Roman" pitchFamily="18" charset="0"/>
                <a:cs typeface="Times New Roman" pitchFamily="18" charset="0"/>
              </a:rPr>
              <a:t>C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=97.98 KN</a:t>
            </a:r>
          </a:p>
          <a:p>
            <a:pPr algn="l" rtl="0">
              <a:lnSpc>
                <a:spcPct val="150000"/>
              </a:lnSpc>
              <a:buNone/>
            </a:pP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slab</a:t>
            </a:r>
            <a:r>
              <a:rPr lang="en-US" sz="2200" baseline="-25000" dirty="0" err="1" smtClean="0">
                <a:latin typeface="Times New Roman" pitchFamily="18" charset="0"/>
                <a:cs typeface="Times New Roman" pitchFamily="18" charset="0"/>
              </a:rPr>
              <a:t>roof</a:t>
            </a:r>
            <a:r>
              <a:rPr lang="ar-SA" sz="2200" baseline="-25000" dirty="0" smtClean="0">
                <a:latin typeface="Times New Roman" pitchFamily="18" charset="0"/>
                <a:cs typeface="Times New Roman" pitchFamily="18" charset="0"/>
              </a:rPr>
              <a:t>5</a:t>
            </a:r>
            <a:r>
              <a:rPr lang="en-US" sz="2200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Vu =73.3 KN.    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Φv</a:t>
            </a:r>
            <a:r>
              <a:rPr lang="en-US" sz="2200" baseline="-25000" dirty="0" err="1">
                <a:latin typeface="Times New Roman" pitchFamily="18" charset="0"/>
                <a:cs typeface="Times New Roman" pitchFamily="18" charset="0"/>
              </a:rPr>
              <a:t>C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=122.47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KN</a:t>
            </a:r>
          </a:p>
          <a:p>
            <a:pPr algn="l" rtl="0">
              <a:buNone/>
            </a:pPr>
            <a:r>
              <a:rPr lang="en-US" sz="2200" b="1" dirty="0" smtClean="0">
                <a:latin typeface="Times New Roman" pitchFamily="18" charset="0"/>
                <a:cs typeface="Times New Roman" pitchFamily="18" charset="0"/>
              </a:rPr>
              <a:t>Vu&lt; </a:t>
            </a:r>
            <a:r>
              <a:rPr lang="en-US" sz="2200" b="1" dirty="0" err="1" smtClean="0">
                <a:latin typeface="Times New Roman" pitchFamily="18" charset="0"/>
                <a:cs typeface="Times New Roman" pitchFamily="18" charset="0"/>
              </a:rPr>
              <a:t>ØVc</a:t>
            </a:r>
            <a:r>
              <a:rPr lang="en-US" sz="2200" b="1" dirty="0" smtClean="0">
                <a:latin typeface="Times New Roman" pitchFamily="18" charset="0"/>
                <a:cs typeface="Times New Roman" pitchFamily="18" charset="0"/>
              </a:rPr>
              <a:t>____________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OK. </a:t>
            </a:r>
          </a:p>
          <a:p>
            <a:pPr algn="l" rtl="0"/>
            <a:endParaRPr lang="ar-JO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52" y="188640"/>
            <a:ext cx="8507288" cy="688535"/>
          </a:xfrm>
        </p:spPr>
        <p:txBody>
          <a:bodyPr>
            <a:normAutofit fontScale="90000"/>
          </a:bodyPr>
          <a:lstStyle/>
          <a:p>
            <a:r>
              <a:rPr lang="en-US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Preliminary Design And Checks</a:t>
            </a:r>
            <a:endParaRPr lang="ar-JO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algn="l" rtl="0">
              <a:buFont typeface="Wingdings" pitchFamily="2" charset="2"/>
              <a:buChar char="Ø"/>
            </a:pPr>
            <a:r>
              <a:rPr lang="en-US" sz="2200" b="1" dirty="0" smtClean="0">
                <a:latin typeface="Times New Roman" pitchFamily="18" charset="0"/>
                <a:cs typeface="Times New Roman" pitchFamily="18" charset="0"/>
              </a:rPr>
              <a:t>beams depths:</a:t>
            </a:r>
          </a:p>
          <a:p>
            <a:pPr lvl="0" algn="l" rtl="0">
              <a:buNone/>
            </a:pP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From table 9.5(a) in ACI-Code318-11: </a:t>
            </a:r>
            <a:endParaRPr lang="en-US" sz="2200" b="1" dirty="0" smtClean="0">
              <a:latin typeface="Times New Roman" pitchFamily="18" charset="0"/>
              <a:cs typeface="Times New Roman" pitchFamily="18" charset="0"/>
            </a:endParaRPr>
          </a:p>
          <a:p>
            <a:pPr lvl="0" algn="l" rtl="0">
              <a:buNone/>
            </a:pPr>
            <a:endParaRPr lang="en-US" sz="2000" dirty="0"/>
          </a:p>
        </p:txBody>
      </p:sp>
      <p:pic>
        <p:nvPicPr>
          <p:cNvPr id="5" name="Picture 4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7544" y="2636912"/>
            <a:ext cx="7560840" cy="35283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71600" y="476672"/>
            <a:ext cx="6264696" cy="6192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520" y="320040"/>
            <a:ext cx="8640960" cy="948720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Preliminary Design And Checks</a:t>
            </a:r>
            <a:endParaRPr lang="ar-JO" dirty="0">
              <a:solidFill>
                <a:schemeClr val="accent5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539552" y="1628800"/>
                <a:ext cx="7239000" cy="4846320"/>
              </a:xfrm>
            </p:spPr>
            <p:txBody>
              <a:bodyPr>
                <a:normAutofit fontScale="92500" lnSpcReduction="20000"/>
              </a:bodyPr>
              <a:lstStyle/>
              <a:p>
                <a:pPr lvl="0" algn="l" rtl="0">
                  <a:lnSpc>
                    <a:spcPct val="150000"/>
                  </a:lnSpc>
                  <a:buFont typeface="Wingdings" pitchFamily="2" charset="2"/>
                  <a:buChar char="Ø"/>
                </a:pPr>
                <a:r>
                  <a:rPr lang="en-US" sz="2400" b="1" dirty="0" smtClean="0">
                    <a:latin typeface="Times New Roman" pitchFamily="18" charset="0"/>
                    <a:cs typeface="Times New Roman" pitchFamily="18" charset="0"/>
                  </a:rPr>
                  <a:t>Columns dimensions: </a:t>
                </a:r>
              </a:p>
              <a:p>
                <a:pPr lvl="0" algn="l" rtl="0">
                  <a:lnSpc>
                    <a:spcPct val="150000"/>
                  </a:lnSpc>
                  <a:buNone/>
                </a:pPr>
                <a:r>
                  <a:rPr lang="en-US" sz="2400" dirty="0" smtClean="0">
                    <a:latin typeface="Times New Roman" pitchFamily="18" charset="0"/>
                    <a:cs typeface="Times New Roman" pitchFamily="18" charset="0"/>
                  </a:rPr>
                  <a:t>column( k17) :</a:t>
                </a:r>
              </a:p>
              <a:p>
                <a:pPr lvl="0" algn="l" rtl="0">
                  <a:lnSpc>
                    <a:spcPct val="150000"/>
                  </a:lnSpc>
                  <a:buNone/>
                </a:pPr>
                <a:r>
                  <a:rPr lang="en-US" sz="2400" dirty="0" smtClean="0">
                    <a:latin typeface="Times New Roman" pitchFamily="18" charset="0"/>
                    <a:cs typeface="Times New Roman" pitchFamily="18" charset="0"/>
                  </a:rPr>
                  <a:t>The ultimate load = </a:t>
                </a:r>
                <a:r>
                  <a:rPr lang="en-US" sz="2000" dirty="0">
                    <a:latin typeface="Times New Roman" pitchFamily="18" charset="0"/>
                    <a:cs typeface="Times New Roman" pitchFamily="18" charset="0"/>
                  </a:rPr>
                  <a:t>6136.59 </a:t>
                </a:r>
                <a:r>
                  <a:rPr lang="en-US" sz="2400" dirty="0" smtClean="0">
                    <a:latin typeface="Times New Roman" pitchFamily="18" charset="0"/>
                    <a:cs typeface="Times New Roman" pitchFamily="18" charset="0"/>
                  </a:rPr>
                  <a:t> KN</a:t>
                </a:r>
              </a:p>
              <a:p>
                <a:pPr algn="l" rtl="0">
                  <a:lnSpc>
                    <a:spcPct val="150000"/>
                  </a:lnSpc>
                  <a:buNone/>
                </a:pPr>
                <a:r>
                  <a:rPr lang="en-US" sz="2400" dirty="0" err="1" smtClean="0">
                    <a:latin typeface="Times New Roman" pitchFamily="18" charset="0"/>
                    <a:cs typeface="Times New Roman" pitchFamily="18" charset="0"/>
                  </a:rPr>
                  <a:t>Pu</a:t>
                </a:r>
                <a:r>
                  <a:rPr lang="en-US" sz="2400" dirty="0" smtClean="0">
                    <a:latin typeface="Times New Roman" pitchFamily="18" charset="0"/>
                    <a:cs typeface="Times New Roman" pitchFamily="18" charset="0"/>
                  </a:rPr>
                  <a:t> =</a:t>
                </a:r>
                <a:r>
                  <a:rPr lang="en-US" sz="2400" dirty="0" err="1" smtClean="0">
                    <a:latin typeface="Times New Roman" pitchFamily="18" charset="0"/>
                    <a:cs typeface="Times New Roman" pitchFamily="18" charset="0"/>
                  </a:rPr>
                  <a:t>Øδ</a:t>
                </a:r>
                <a:r>
                  <a:rPr lang="en-US" sz="2400" dirty="0" smtClean="0">
                    <a:latin typeface="Times New Roman" pitchFamily="18" charset="0"/>
                    <a:cs typeface="Times New Roman" pitchFamily="18" charset="0"/>
                  </a:rPr>
                  <a:t> (0.85*</a:t>
                </a:r>
                <a:r>
                  <a:rPr lang="en-US" sz="2400" dirty="0" err="1" smtClean="0">
                    <a:latin typeface="Times New Roman" pitchFamily="18" charset="0"/>
                    <a:cs typeface="Times New Roman" pitchFamily="18" charset="0"/>
                  </a:rPr>
                  <a:t>f’c</a:t>
                </a:r>
                <a:r>
                  <a:rPr lang="en-US" sz="2400" dirty="0" smtClean="0">
                    <a:latin typeface="Times New Roman" pitchFamily="18" charset="0"/>
                    <a:cs typeface="Times New Roman" pitchFamily="18" charset="0"/>
                  </a:rPr>
                  <a:t>*Ac + </a:t>
                </a:r>
                <a:r>
                  <a:rPr lang="en-US" sz="2400" dirty="0" err="1" smtClean="0">
                    <a:latin typeface="Times New Roman" pitchFamily="18" charset="0"/>
                    <a:cs typeface="Times New Roman" pitchFamily="18" charset="0"/>
                  </a:rPr>
                  <a:t>fy</a:t>
                </a:r>
                <a:r>
                  <a:rPr lang="en-US" sz="2400" dirty="0" smtClean="0">
                    <a:latin typeface="Times New Roman" pitchFamily="18" charset="0"/>
                    <a:cs typeface="Times New Roman" pitchFamily="18" charset="0"/>
                  </a:rPr>
                  <a:t>*As) </a:t>
                </a:r>
              </a:p>
              <a:p>
                <a:pPr algn="l" rtl="0">
                  <a:lnSpc>
                    <a:spcPct val="150000"/>
                  </a:lnSpc>
                  <a:buNone/>
                </a:pPr>
                <a:r>
                  <a:rPr lang="en-US" sz="2400" dirty="0" smtClean="0">
                    <a:latin typeface="Times New Roman" pitchFamily="18" charset="0"/>
                    <a:cs typeface="Times New Roman" pitchFamily="18" charset="0"/>
                  </a:rPr>
                  <a:t>reinforcement ratio ρ = 0.01. </a:t>
                </a:r>
              </a:p>
              <a:p>
                <a:pPr marL="0" indent="0" algn="l" rtl="0">
                  <a:buNone/>
                </a:pPr>
                <a:r>
                  <a:rPr lang="en-US" sz="2000" dirty="0">
                    <a:latin typeface="Times New Roman" pitchFamily="18" charset="0"/>
                    <a:cs typeface="Times New Roman" pitchFamily="18" charset="0"/>
                  </a:rPr>
                  <a:t>Ag = 400822.52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000" i="1">
                            <a:latin typeface="Cambria Math"/>
                          </a:rPr>
                        </m:ctrlPr>
                      </m:sSupPr>
                      <m:e>
                        <m:r>
                          <a:rPr lang="en-US" sz="2000" i="1">
                            <a:latin typeface="Cambria Math"/>
                          </a:rPr>
                          <m:t>𝑚𝑚</m:t>
                        </m:r>
                      </m:e>
                      <m:sup>
                        <m:r>
                          <a:rPr lang="en-US" sz="2000" i="1">
                            <a:latin typeface="Cambria Math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2000" dirty="0">
                    <a:latin typeface="Times New Roman" pitchFamily="18" charset="0"/>
                    <a:cs typeface="Times New Roman" pitchFamily="18" charset="0"/>
                  </a:rPr>
                  <a:t> </a:t>
                </a:r>
              </a:p>
              <a:p>
                <a:pPr algn="l" rtl="0">
                  <a:lnSpc>
                    <a:spcPct val="150000"/>
                  </a:lnSpc>
                  <a:buNone/>
                </a:pPr>
                <a:r>
                  <a:rPr lang="en-US" sz="2400" dirty="0" smtClean="0">
                    <a:latin typeface="Times New Roman" pitchFamily="18" charset="0"/>
                    <a:cs typeface="Times New Roman" pitchFamily="18" charset="0"/>
                  </a:rPr>
                  <a:t>Root foot Ag = </a:t>
                </a:r>
                <a:r>
                  <a:rPr lang="en-US" sz="2000" dirty="0">
                    <a:latin typeface="Times New Roman" pitchFamily="18" charset="0"/>
                    <a:cs typeface="Times New Roman" pitchFamily="18" charset="0"/>
                  </a:rPr>
                  <a:t>633.11 </a:t>
                </a:r>
                <a:r>
                  <a:rPr lang="en-US" sz="2000" dirty="0" smtClean="0">
                    <a:latin typeface="Times New Roman" pitchFamily="18" charset="0"/>
                    <a:cs typeface="Times New Roman" pitchFamily="18" charset="0"/>
                  </a:rPr>
                  <a:t>mm</a:t>
                </a:r>
                <a:endParaRPr lang="en-US" sz="2400" dirty="0" smtClean="0">
                  <a:latin typeface="Times New Roman" pitchFamily="18" charset="0"/>
                  <a:cs typeface="Times New Roman" pitchFamily="18" charset="0"/>
                </a:endParaRPr>
              </a:p>
              <a:p>
                <a:pPr algn="l" rtl="0">
                  <a:lnSpc>
                    <a:spcPct val="150000"/>
                  </a:lnSpc>
                  <a:buNone/>
                </a:pPr>
                <a:r>
                  <a:rPr lang="en-US" sz="2400" dirty="0" smtClean="0">
                    <a:latin typeface="Times New Roman" pitchFamily="18" charset="0"/>
                    <a:cs typeface="Times New Roman" pitchFamily="18" charset="0"/>
                  </a:rPr>
                  <a:t>Use column dimensions of 800x800.</a:t>
                </a:r>
              </a:p>
              <a:p>
                <a:pPr algn="l" rtl="0">
                  <a:buNone/>
                </a:pPr>
                <a:r>
                  <a:rPr lang="en-US" sz="2400" b="1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</a:p>
              <a:p>
                <a:pPr algn="l" rtl="0">
                  <a:buNone/>
                </a:pPr>
                <a:r>
                  <a:rPr lang="en-US" sz="2400" dirty="0" smtClean="0"/>
                  <a:t> </a:t>
                </a:r>
              </a:p>
              <a:p>
                <a:pPr algn="l" rtl="0">
                  <a:buNone/>
                </a:pPr>
                <a:endParaRPr lang="en-US" sz="2000" dirty="0" smtClean="0"/>
              </a:p>
              <a:p>
                <a:pPr lvl="0" algn="l" rtl="0">
                  <a:buNone/>
                </a:pPr>
                <a:endParaRPr lang="en-US" sz="2000" dirty="0" smtClean="0"/>
              </a:p>
              <a:p>
                <a:pPr algn="l" rtl="0">
                  <a:buNone/>
                </a:pPr>
                <a:endParaRPr lang="en-US" sz="2800" b="1" dirty="0" smtClean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39552" y="1628800"/>
                <a:ext cx="7239000" cy="4846320"/>
              </a:xfrm>
              <a:blipFill rotWithShape="1">
                <a:blip r:embed="rId2"/>
                <a:stretch>
                  <a:fillRect l="-109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3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4876" y="1928802"/>
            <a:ext cx="4429124" cy="3405897"/>
          </a:xfrm>
          <a:prstGeom prst="rect">
            <a:avLst/>
          </a:prstGeom>
          <a:ln w="38100" cap="sq">
            <a:solidFill>
              <a:schemeClr val="accent2">
                <a:lumMod val="75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03648" y="-1"/>
            <a:ext cx="5616624" cy="26788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03648" y="2717430"/>
            <a:ext cx="5749699" cy="4023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Tips to be covered </a:t>
            </a:r>
            <a:endParaRPr lang="ar-JO" dirty="0">
              <a:solidFill>
                <a:schemeClr val="accent5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2910" y="2714620"/>
            <a:ext cx="6115064" cy="2819716"/>
          </a:xfrm>
        </p:spPr>
        <p:txBody>
          <a:bodyPr>
            <a:normAutofit fontScale="92500" lnSpcReduction="20000"/>
          </a:bodyPr>
          <a:lstStyle/>
          <a:p>
            <a:pPr algn="l" rtl="0">
              <a:lnSpc>
                <a:spcPct val="150000"/>
              </a:lnSpc>
            </a:pP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Introduction</a:t>
            </a:r>
          </a:p>
          <a:p>
            <a:pPr algn="l" rtl="0">
              <a:lnSpc>
                <a:spcPct val="150000"/>
              </a:lnSpc>
            </a:pP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Preliminary Design And Checks</a:t>
            </a:r>
          </a:p>
          <a:p>
            <a:pPr algn="l" rtl="0">
              <a:lnSpc>
                <a:spcPct val="150000"/>
              </a:lnSpc>
            </a:pP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Static design </a:t>
            </a:r>
          </a:p>
          <a:p>
            <a:pPr algn="l" rtl="0">
              <a:lnSpc>
                <a:spcPct val="150000"/>
              </a:lnSpc>
            </a:pP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Dynamic checks and design </a:t>
            </a:r>
            <a:endParaRPr lang="ar-SA" sz="32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l" rtl="0">
              <a:lnSpc>
                <a:spcPct val="150000"/>
              </a:lnSpc>
              <a:buNone/>
            </a:pPr>
            <a:endParaRPr lang="en-US" dirty="0" smtClean="0"/>
          </a:p>
          <a:p>
            <a:pPr algn="l" rtl="0"/>
            <a:endParaRPr lang="en-US" dirty="0" smtClean="0"/>
          </a:p>
          <a:p>
            <a:pPr algn="l" rtl="0">
              <a:buNone/>
            </a:pPr>
            <a:endParaRPr lang="ar-JO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512" y="332656"/>
            <a:ext cx="8075240" cy="537192"/>
          </a:xfrm>
        </p:spPr>
        <p:txBody>
          <a:bodyPr>
            <a:normAutofit fontScale="90000"/>
          </a:bodyPr>
          <a:lstStyle/>
          <a:p>
            <a:r>
              <a:rPr lang="en-US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Preliminary Design And Checks</a:t>
            </a:r>
            <a:endParaRPr lang="ar-JO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8596" y="1071546"/>
            <a:ext cx="7267604" cy="5384190"/>
          </a:xfrm>
        </p:spPr>
        <p:txBody>
          <a:bodyPr/>
          <a:lstStyle/>
          <a:p>
            <a:pPr marL="274320" lvl="1" indent="-274320" algn="l" rtl="0">
              <a:spcBef>
                <a:spcPts val="600"/>
              </a:spcBef>
              <a:buClr>
                <a:schemeClr val="tx2"/>
              </a:buClr>
              <a:buSzPct val="73000"/>
              <a:buNone/>
            </a:pPr>
            <a:r>
              <a:rPr lang="en-US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Checks and SAP model Verification: </a:t>
            </a:r>
          </a:p>
          <a:p>
            <a:pPr marL="274320" lvl="1" indent="-274320" algn="l" rtl="0">
              <a:spcBef>
                <a:spcPts val="600"/>
              </a:spcBef>
              <a:buClr>
                <a:schemeClr val="tx2"/>
              </a:buClr>
              <a:buSzPct val="73000"/>
              <a:buFont typeface="Wingdings" pitchFamily="2" charset="2"/>
              <a:buChar char="Ø"/>
            </a:pPr>
            <a:r>
              <a:rPr lang="en-US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Compatibility</a:t>
            </a: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274320" lvl="1" indent="-274320" algn="l" rtl="0">
              <a:spcBef>
                <a:spcPts val="600"/>
              </a:spcBef>
              <a:buClr>
                <a:schemeClr val="tx2"/>
              </a:buClr>
              <a:buSzPct val="73000"/>
              <a:buNone/>
            </a:pP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The compatibility of the model was checked and it was OK</a:t>
            </a:r>
            <a:endParaRPr lang="en-US" sz="20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 rtl="0"/>
            <a:endParaRPr lang="ar-JO" dirty="0"/>
          </a:p>
        </p:txBody>
      </p:sp>
      <p:pic>
        <p:nvPicPr>
          <p:cNvPr id="542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2564904"/>
            <a:ext cx="4968552" cy="406717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5">
                <a:lumMod val="5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504" y="332656"/>
            <a:ext cx="8147248" cy="608630"/>
          </a:xfrm>
        </p:spPr>
        <p:txBody>
          <a:bodyPr>
            <a:normAutofit fontScale="90000"/>
          </a:bodyPr>
          <a:lstStyle/>
          <a:p>
            <a:r>
              <a:rPr lang="en-US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Preliminary Design And Checks</a:t>
            </a:r>
            <a:endParaRPr lang="ar-JO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8596" y="1071546"/>
            <a:ext cx="7715304" cy="5384190"/>
          </a:xfrm>
        </p:spPr>
        <p:txBody>
          <a:bodyPr>
            <a:normAutofit lnSpcReduction="10000"/>
          </a:bodyPr>
          <a:lstStyle/>
          <a:p>
            <a:pPr algn="l" rtl="0">
              <a:buNone/>
            </a:pP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Checks and SAP model Verification: </a:t>
            </a:r>
          </a:p>
          <a:p>
            <a:pPr lvl="0" algn="l" rtl="0">
              <a:buFont typeface="Wingdings" pitchFamily="2" charset="2"/>
              <a:buChar char="Ø"/>
            </a:pP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Equilibrium : </a:t>
            </a:r>
          </a:p>
          <a:p>
            <a:pPr algn="l" rtl="0">
              <a:buNone/>
            </a:pP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Equilibrium in the vertical direction (due to gravity loads )</a:t>
            </a: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lvl="0" algn="l" rtl="0">
              <a:buFont typeface="Wingdings" pitchFamily="2" charset="2"/>
              <a:buChar char="Ø"/>
            </a:pPr>
            <a:endParaRPr lang="en-US" sz="2000" dirty="0" smtClean="0"/>
          </a:p>
          <a:p>
            <a:pPr algn="l" rtl="0"/>
            <a:endParaRPr lang="en-US" dirty="0" smtClean="0"/>
          </a:p>
          <a:p>
            <a:pPr algn="l" rtl="0"/>
            <a:endParaRPr lang="en-US" dirty="0" smtClean="0"/>
          </a:p>
          <a:p>
            <a:pPr algn="l" rtl="0"/>
            <a:endParaRPr lang="en-US" dirty="0" smtClean="0"/>
          </a:p>
          <a:p>
            <a:pPr algn="l" rtl="0"/>
            <a:endParaRPr lang="en-US" dirty="0" smtClean="0"/>
          </a:p>
          <a:p>
            <a:pPr algn="l" rtl="0">
              <a:lnSpc>
                <a:spcPct val="150000"/>
              </a:lnSpc>
              <a:buNone/>
            </a:pP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l" rtl="0">
              <a:lnSpc>
                <a:spcPct val="150000"/>
              </a:lnSpc>
              <a:buNone/>
            </a:pPr>
            <a:endParaRPr lang="en-US" sz="2000" dirty="0">
              <a:latin typeface="Times New Roman" pitchFamily="18" charset="0"/>
              <a:cs typeface="Times New Roman" pitchFamily="18" charset="0"/>
            </a:endParaRPr>
          </a:p>
          <a:p>
            <a:pPr algn="l" rtl="0">
              <a:lnSpc>
                <a:spcPct val="150000"/>
              </a:lnSpc>
              <a:buNone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Thus, the errors between hand solution and SAP results are very small and less than </a:t>
            </a:r>
            <a:r>
              <a:rPr lang="ar-SA" sz="2000" dirty="0">
                <a:latin typeface="Times New Roman" pitchFamily="18" charset="0"/>
                <a:cs typeface="Times New Roman" pitchFamily="18" charset="0"/>
              </a:rPr>
              <a:t>5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%,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so accept results. </a:t>
            </a:r>
          </a:p>
          <a:p>
            <a:pPr algn="l" rtl="0"/>
            <a:endParaRPr lang="ar-JO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02819950"/>
              </p:ext>
            </p:extLst>
          </p:nvPr>
        </p:nvGraphicFramePr>
        <p:xfrm>
          <a:off x="251520" y="2348880"/>
          <a:ext cx="7272808" cy="129614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818202"/>
                <a:gridCol w="1818202"/>
                <a:gridCol w="1818202"/>
                <a:gridCol w="1818202"/>
              </a:tblGrid>
              <a:tr h="333695">
                <a:tc>
                  <a:txBody>
                    <a:bodyPr/>
                    <a:lstStyle/>
                    <a:p>
                      <a:pPr marL="274320" marR="0" indent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71450" algn="l"/>
                        </a:tabLst>
                      </a:pPr>
                      <a:r>
                        <a:rPr lang="en-US" sz="1200" dirty="0">
                          <a:effectLst/>
                        </a:rPr>
                        <a:t>Load type</a:t>
                      </a:r>
                      <a:endParaRPr lang="en-US" sz="1200" b="1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274320" marR="0" indent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71450" algn="l"/>
                        </a:tabLst>
                      </a:pPr>
                      <a:r>
                        <a:rPr lang="en-US" sz="1200">
                          <a:effectLst/>
                        </a:rPr>
                        <a:t>Hand results (KN)</a:t>
                      </a:r>
                      <a:endParaRPr lang="en-US" sz="1200" b="1">
                        <a:solidFill>
                          <a:srgbClr val="000000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274320" marR="0" indent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71450" algn="l"/>
                        </a:tabLst>
                      </a:pPr>
                      <a:r>
                        <a:rPr lang="en-US" sz="1200">
                          <a:effectLst/>
                        </a:rPr>
                        <a:t>SAP results (KN)</a:t>
                      </a:r>
                      <a:endParaRPr lang="en-US" sz="1200" b="1">
                        <a:solidFill>
                          <a:srgbClr val="000000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274320" marR="0" indent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71450" algn="l"/>
                        </a:tabLst>
                      </a:pPr>
                      <a:r>
                        <a:rPr lang="en-US" sz="1200">
                          <a:effectLst/>
                        </a:rPr>
                        <a:t>Error %</a:t>
                      </a:r>
                      <a:endParaRPr lang="en-US" sz="1200" b="1">
                        <a:solidFill>
                          <a:srgbClr val="000000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2081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71450" algn="l"/>
                        </a:tabLst>
                      </a:pPr>
                      <a:r>
                        <a:rPr lang="en-US" sz="1200">
                          <a:effectLst/>
                        </a:rPr>
                        <a:t>live load</a:t>
                      </a:r>
                      <a:endParaRPr lang="en-US" sz="1200">
                        <a:effectLst/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71450" algn="l"/>
                        </a:tabLst>
                      </a:pPr>
                      <a:r>
                        <a:rPr lang="en-US" sz="1200">
                          <a:effectLst/>
                        </a:rPr>
                        <a:t>15729.804</a:t>
                      </a:r>
                      <a:endParaRPr lang="en-US" sz="1200">
                        <a:effectLst/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71450" algn="l"/>
                        </a:tabLst>
                      </a:pPr>
                      <a:r>
                        <a:rPr lang="en-US" sz="1200">
                          <a:effectLst/>
                        </a:rPr>
                        <a:t>16264.172</a:t>
                      </a:r>
                      <a:endParaRPr lang="en-US" sz="1200">
                        <a:effectLst/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71450" algn="l"/>
                        </a:tabLst>
                      </a:pPr>
                      <a:r>
                        <a:rPr lang="en-US" sz="1200">
                          <a:effectLst/>
                        </a:rPr>
                        <a:t>3.28</a:t>
                      </a:r>
                      <a:endParaRPr lang="en-US" sz="1200">
                        <a:effectLst/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32081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71450" algn="l"/>
                        </a:tabLst>
                      </a:pPr>
                      <a:r>
                        <a:rPr lang="en-US" sz="1200">
                          <a:effectLst/>
                        </a:rPr>
                        <a:t>SID  load</a:t>
                      </a:r>
                      <a:endParaRPr lang="en-US" sz="1200">
                        <a:effectLst/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71450" algn="l"/>
                        </a:tabLst>
                      </a:pPr>
                      <a:r>
                        <a:rPr lang="en-US" sz="1200">
                          <a:effectLst/>
                        </a:rPr>
                        <a:t>20069.856</a:t>
                      </a:r>
                      <a:endParaRPr lang="en-US" sz="1200">
                        <a:effectLst/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71450" algn="l"/>
                        </a:tabLst>
                      </a:pPr>
                      <a:r>
                        <a:rPr lang="en-US" sz="1200">
                          <a:effectLst/>
                        </a:rPr>
                        <a:t>20614.71</a:t>
                      </a:r>
                      <a:endParaRPr lang="en-US" sz="1200">
                        <a:effectLst/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71450" algn="l"/>
                        </a:tabLst>
                      </a:pPr>
                      <a:r>
                        <a:rPr lang="en-US" sz="1200">
                          <a:effectLst/>
                        </a:rPr>
                        <a:t>2.64</a:t>
                      </a:r>
                      <a:endParaRPr lang="en-US" sz="1200">
                        <a:effectLst/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32081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71450" algn="l"/>
                        </a:tabLst>
                      </a:pPr>
                      <a:r>
                        <a:rPr lang="en-US" sz="1200">
                          <a:effectLst/>
                        </a:rPr>
                        <a:t>dead load</a:t>
                      </a:r>
                      <a:endParaRPr lang="en-US" sz="1200">
                        <a:effectLst/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71450" algn="l"/>
                        </a:tabLst>
                      </a:pPr>
                      <a:r>
                        <a:rPr lang="en-US" sz="1200">
                          <a:effectLst/>
                        </a:rPr>
                        <a:t>42479.38</a:t>
                      </a:r>
                      <a:endParaRPr lang="en-US" sz="1200">
                        <a:effectLst/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71450" algn="l"/>
                        </a:tabLst>
                      </a:pPr>
                      <a:r>
                        <a:rPr lang="en-US" sz="1200" dirty="0">
                          <a:effectLst/>
                        </a:rPr>
                        <a:t>42057.665</a:t>
                      </a:r>
                      <a:endParaRPr lang="en-US" sz="1200" dirty="0">
                        <a:effectLst/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71450" algn="l"/>
                        </a:tabLst>
                      </a:pPr>
                      <a:r>
                        <a:rPr lang="en-US" sz="1200" dirty="0">
                          <a:effectLst/>
                        </a:rPr>
                        <a:t>1</a:t>
                      </a:r>
                      <a:endParaRPr lang="en-US" sz="1200" dirty="0">
                        <a:effectLst/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49267666"/>
              </p:ext>
            </p:extLst>
          </p:nvPr>
        </p:nvGraphicFramePr>
        <p:xfrm>
          <a:off x="323528" y="3861048"/>
          <a:ext cx="7200800" cy="131215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728192"/>
                <a:gridCol w="1872208"/>
                <a:gridCol w="1800200"/>
                <a:gridCol w="1800200"/>
              </a:tblGrid>
              <a:tr h="234314">
                <a:tc>
                  <a:txBody>
                    <a:bodyPr/>
                    <a:lstStyle/>
                    <a:p>
                      <a:pPr marL="274320" marR="0" indent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71450" algn="l"/>
                        </a:tabLst>
                      </a:pPr>
                      <a:r>
                        <a:rPr lang="en-US" sz="1200" dirty="0">
                          <a:effectLst/>
                        </a:rPr>
                        <a:t>Load type</a:t>
                      </a:r>
                      <a:endParaRPr lang="en-US" sz="1200" b="1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274320" marR="0" indent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71450" algn="l"/>
                        </a:tabLst>
                      </a:pPr>
                      <a:r>
                        <a:rPr lang="en-US" sz="1200">
                          <a:effectLst/>
                        </a:rPr>
                        <a:t>Hand results (KN)</a:t>
                      </a:r>
                      <a:endParaRPr lang="en-US" sz="1200" b="1">
                        <a:solidFill>
                          <a:srgbClr val="000000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274320" marR="0" indent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71450" algn="l"/>
                        </a:tabLst>
                      </a:pPr>
                      <a:r>
                        <a:rPr lang="en-US" sz="1200" dirty="0">
                          <a:effectLst/>
                        </a:rPr>
                        <a:t>SAP results (KN)</a:t>
                      </a:r>
                      <a:endParaRPr lang="en-US" sz="1200" b="1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274320" marR="0" indent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71450" algn="l"/>
                        </a:tabLst>
                      </a:pPr>
                      <a:r>
                        <a:rPr lang="en-US" sz="1200">
                          <a:effectLst/>
                        </a:rPr>
                        <a:t>Error %</a:t>
                      </a:r>
                      <a:endParaRPr lang="en-US" sz="1200" b="1">
                        <a:solidFill>
                          <a:srgbClr val="000000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6946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71450" algn="l"/>
                        </a:tabLst>
                      </a:pPr>
                      <a:r>
                        <a:rPr lang="en-US" sz="1200" dirty="0">
                          <a:effectLst/>
                        </a:rPr>
                        <a:t>live load</a:t>
                      </a:r>
                      <a:endParaRPr lang="en-US" sz="1200" dirty="0">
                        <a:effectLst/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71450" algn="l"/>
                        </a:tabLst>
                      </a:pPr>
                      <a:r>
                        <a:rPr lang="en-US" sz="1200">
                          <a:effectLst/>
                        </a:rPr>
                        <a:t>11991.84</a:t>
                      </a:r>
                      <a:endParaRPr lang="en-US" sz="1200">
                        <a:effectLst/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71450" algn="l"/>
                        </a:tabLst>
                      </a:pPr>
                      <a:r>
                        <a:rPr lang="en-US" sz="1200">
                          <a:effectLst/>
                        </a:rPr>
                        <a:t>11921.736</a:t>
                      </a:r>
                      <a:endParaRPr lang="en-US" sz="1200">
                        <a:effectLst/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71450" algn="l"/>
                        </a:tabLst>
                      </a:pPr>
                      <a:r>
                        <a:rPr lang="en-US" sz="1200">
                          <a:effectLst/>
                        </a:rPr>
                        <a:t>0.5</a:t>
                      </a:r>
                      <a:endParaRPr lang="en-US" sz="1200">
                        <a:effectLst/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26946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71450" algn="l"/>
                        </a:tabLst>
                      </a:pPr>
                      <a:r>
                        <a:rPr lang="en-US" sz="1200">
                          <a:effectLst/>
                        </a:rPr>
                        <a:t>SID  load</a:t>
                      </a:r>
                      <a:endParaRPr lang="en-US" sz="1200">
                        <a:effectLst/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71450" algn="l"/>
                        </a:tabLst>
                      </a:pPr>
                      <a:r>
                        <a:rPr lang="en-US" sz="1200">
                          <a:effectLst/>
                        </a:rPr>
                        <a:t>24943.68</a:t>
                      </a:r>
                      <a:endParaRPr lang="en-US" sz="1200">
                        <a:effectLst/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71450" algn="l"/>
                        </a:tabLst>
                      </a:pPr>
                      <a:r>
                        <a:rPr lang="en-US" sz="1200">
                          <a:effectLst/>
                        </a:rPr>
                        <a:t>25461.972</a:t>
                      </a:r>
                      <a:endParaRPr lang="en-US" sz="1200">
                        <a:effectLst/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71450" algn="l"/>
                        </a:tabLst>
                      </a:pPr>
                      <a:r>
                        <a:rPr lang="en-US" sz="1200">
                          <a:effectLst/>
                        </a:rPr>
                        <a:t>2.03</a:t>
                      </a:r>
                      <a:endParaRPr lang="en-US" sz="1200">
                        <a:effectLst/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26946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71450" algn="l"/>
                        </a:tabLst>
                      </a:pPr>
                      <a:r>
                        <a:rPr lang="en-US" sz="1200">
                          <a:effectLst/>
                        </a:rPr>
                        <a:t>dead load</a:t>
                      </a:r>
                      <a:endParaRPr lang="en-US" sz="1200">
                        <a:effectLst/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71450" algn="l"/>
                        </a:tabLst>
                      </a:pPr>
                      <a:r>
                        <a:rPr lang="en-US" sz="1200">
                          <a:effectLst/>
                        </a:rPr>
                        <a:t>43109.816</a:t>
                      </a:r>
                      <a:endParaRPr lang="en-US" sz="1200">
                        <a:effectLst/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71450" algn="l"/>
                        </a:tabLst>
                      </a:pPr>
                      <a:r>
                        <a:rPr lang="en-US" sz="1200">
                          <a:effectLst/>
                        </a:rPr>
                        <a:t>45355.04</a:t>
                      </a:r>
                      <a:endParaRPr lang="en-US" sz="1200">
                        <a:effectLst/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71450" algn="l"/>
                        </a:tabLst>
                      </a:pPr>
                      <a:r>
                        <a:rPr lang="en-US" sz="1200">
                          <a:effectLst/>
                        </a:rPr>
                        <a:t>4.9</a:t>
                      </a:r>
                      <a:endParaRPr lang="en-US" sz="1200">
                        <a:effectLst/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26946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71450" algn="l"/>
                        </a:tabLst>
                      </a:pPr>
                      <a:r>
                        <a:rPr lang="en-US" sz="1200">
                          <a:effectLst/>
                        </a:rPr>
                        <a:t>water load</a:t>
                      </a:r>
                      <a:endParaRPr lang="en-US" sz="1200">
                        <a:effectLst/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71450" algn="l"/>
                        </a:tabLst>
                      </a:pPr>
                      <a:r>
                        <a:rPr lang="en-US" sz="1200">
                          <a:effectLst/>
                        </a:rPr>
                        <a:t>3000</a:t>
                      </a:r>
                      <a:endParaRPr lang="en-US" sz="1200">
                        <a:effectLst/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71450" algn="l"/>
                        </a:tabLst>
                      </a:pPr>
                      <a:r>
                        <a:rPr lang="en-US" sz="1200">
                          <a:effectLst/>
                        </a:rPr>
                        <a:t>3000</a:t>
                      </a:r>
                      <a:endParaRPr lang="en-US" sz="1200">
                        <a:effectLst/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71450" algn="l"/>
                        </a:tabLst>
                      </a:pPr>
                      <a:r>
                        <a:rPr lang="en-US" sz="1200" dirty="0">
                          <a:effectLst/>
                        </a:rPr>
                        <a:t>0</a:t>
                      </a:r>
                      <a:endParaRPr lang="en-US" sz="1200" dirty="0">
                        <a:effectLst/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4282" y="332656"/>
            <a:ext cx="8003232" cy="608630"/>
          </a:xfrm>
        </p:spPr>
        <p:txBody>
          <a:bodyPr>
            <a:normAutofit fontScale="90000"/>
          </a:bodyPr>
          <a:lstStyle/>
          <a:p>
            <a:r>
              <a:rPr lang="en-US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Preliminary Design And Checks</a:t>
            </a:r>
            <a:endParaRPr lang="ar-JO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 rtl="0">
              <a:buNone/>
            </a:pP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Checks and SAP model Verification: </a:t>
            </a:r>
          </a:p>
          <a:p>
            <a:pPr lvl="0" algn="l" rtl="0">
              <a:buFont typeface="Wingdings" pitchFamily="2" charset="2"/>
              <a:buChar char="Ø"/>
            </a:pP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Equilibrium </a:t>
            </a:r>
            <a:r>
              <a:rPr lang="en-US" sz="2400" b="1" i="1" dirty="0" smtClean="0"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pPr algn="l" rtl="0">
              <a:buNone/>
            </a:pP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Equilibrium in lateral direction </a:t>
            </a:r>
          </a:p>
          <a:p>
            <a:pPr lvl="0" algn="l" rtl="0">
              <a:buFont typeface="Wingdings" pitchFamily="2" charset="2"/>
              <a:buChar char="Ø"/>
            </a:pPr>
            <a:endParaRPr lang="en-US" sz="2200" b="1" i="1" dirty="0" smtClean="0">
              <a:latin typeface="Times New Roman" pitchFamily="18" charset="0"/>
              <a:cs typeface="Times New Roman" pitchFamily="18" charset="0"/>
            </a:endParaRPr>
          </a:p>
          <a:p>
            <a:pPr algn="l" rtl="0">
              <a:buNone/>
            </a:pP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From hand calculation both x and</a:t>
            </a:r>
          </a:p>
          <a:p>
            <a:pPr algn="l" rtl="0">
              <a:buNone/>
            </a:pP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Y force =0.</a:t>
            </a:r>
            <a:endParaRPr lang="ar-JO" sz="2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صورة 1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99868" y="2071678"/>
            <a:ext cx="3244132" cy="2727816"/>
          </a:xfrm>
          <a:prstGeom prst="rect">
            <a:avLst/>
          </a:prstGeom>
          <a:ln w="38100" cap="sq">
            <a:solidFill>
              <a:schemeClr val="accent2">
                <a:lumMod val="75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Picture 5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4805530"/>
            <a:ext cx="6982382" cy="1656184"/>
          </a:xfrm>
          <a:prstGeom prst="rect">
            <a:avLst/>
          </a:prstGeom>
          <a:noFill/>
          <a:ln w="28575">
            <a:solidFill>
              <a:schemeClr val="accent5">
                <a:lumMod val="50000"/>
              </a:schemeClr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512" y="332656"/>
            <a:ext cx="8219256" cy="608630"/>
          </a:xfrm>
        </p:spPr>
        <p:txBody>
          <a:bodyPr>
            <a:normAutofit fontScale="90000"/>
          </a:bodyPr>
          <a:lstStyle/>
          <a:p>
            <a:r>
              <a:rPr lang="en-US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Preliminary Design And Checks</a:t>
            </a:r>
            <a:endParaRPr lang="ar-JO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980728"/>
            <a:ext cx="7239000" cy="1008112"/>
          </a:xfrm>
        </p:spPr>
        <p:txBody>
          <a:bodyPr/>
          <a:lstStyle/>
          <a:p>
            <a:pPr algn="l" rtl="0">
              <a:buNone/>
            </a:pP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Checks and SAP model Verification: </a:t>
            </a:r>
          </a:p>
          <a:p>
            <a:pPr lvl="0" algn="l" rtl="0">
              <a:buFont typeface="Wingdings" pitchFamily="2" charset="2"/>
              <a:buChar char="Ø"/>
            </a:pP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Stress-strain Relationship: </a:t>
            </a: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l" rtl="0"/>
            <a:endParaRPr lang="ar-JO" dirty="0"/>
          </a:p>
        </p:txBody>
      </p:sp>
      <p:pic>
        <p:nvPicPr>
          <p:cNvPr id="5" name="Picture 4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75657" y="1988840"/>
            <a:ext cx="5616624" cy="4536504"/>
          </a:xfrm>
          <a:prstGeom prst="rect">
            <a:avLst/>
          </a:prstGeom>
          <a:ln w="88900" cap="sq" cmpd="thickThin">
            <a:solidFill>
              <a:schemeClr val="accent5">
                <a:lumMod val="50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2844" y="332656"/>
            <a:ext cx="8075240" cy="608630"/>
          </a:xfrm>
        </p:spPr>
        <p:txBody>
          <a:bodyPr>
            <a:normAutofit fontScale="90000"/>
          </a:bodyPr>
          <a:lstStyle/>
          <a:p>
            <a:r>
              <a:rPr lang="en-US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Preliminary Design And Checks</a:t>
            </a:r>
            <a:endParaRPr lang="ar-JO" dirty="0"/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5" name="Content Placeholder 4"/>
              <p:cNvGraphicFramePr>
                <a:graphicFrameLocks noGrp="1"/>
              </p:cNvGraphicFramePr>
              <p:nvPr>
                <p:ph idx="1"/>
                <p:extLst>
                  <p:ext uri="{D42A27DB-BD31-4B8C-83A1-F6EECF244321}">
                    <p14:modId xmlns:p14="http://schemas.microsoft.com/office/powerpoint/2010/main" val="894523950"/>
                  </p:ext>
                </p:extLst>
              </p:nvPr>
            </p:nvGraphicFramePr>
            <p:xfrm>
              <a:off x="539551" y="1268760"/>
              <a:ext cx="7272808" cy="2088231"/>
            </p:xfrm>
            <a:graphic>
              <a:graphicData uri="http://schemas.openxmlformats.org/drawingml/2006/table">
                <a:tbl>
                  <a:tblPr firstRow="1" firstCol="1" bandRow="1">
                    <a:tableStyleId>{5C22544A-7EE6-4342-B048-85BDC9FD1C3A}</a:tableStyleId>
                  </a:tblPr>
                  <a:tblGrid>
                    <a:gridCol w="1017473"/>
                    <a:gridCol w="835882"/>
                    <a:gridCol w="835882"/>
                    <a:gridCol w="1054921"/>
                    <a:gridCol w="1054921"/>
                    <a:gridCol w="1043615"/>
                    <a:gridCol w="715057"/>
                    <a:gridCol w="715057"/>
                  </a:tblGrid>
                  <a:tr h="573270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 dirty="0">
                              <a:effectLst/>
                            </a:rPr>
                            <a:t>panel ID </a:t>
                          </a:r>
                          <a:endParaRPr lang="en-US" sz="1200" dirty="0">
                            <a:effectLst/>
                            <a:latin typeface="Times New Roman"/>
                            <a:ea typeface="Calibri"/>
                            <a:cs typeface="Arial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panel location</a:t>
                          </a:r>
                          <a:endParaRPr lang="en-US" sz="1200">
                            <a:effectLst/>
                            <a:latin typeface="Times New Roman"/>
                            <a:ea typeface="Calibri"/>
                            <a:cs typeface="Arial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14:m>
                            <m:oMath xmlns:m="http://schemas.openxmlformats.org/officeDocument/2006/math">
                              <m:sSubSup>
                                <m:sSubSupPr>
                                  <m:ctrlPr>
                                    <a:rPr lang="en-US" sz="1200" i="1">
                                      <a:effectLst/>
                                      <a:latin typeface="Cambria Math"/>
                                    </a:rPr>
                                  </m:ctrlPr>
                                </m:sSubSupPr>
                                <m:e>
                                  <m:r>
                                    <a:rPr lang="en-US" sz="1200">
                                      <a:effectLst/>
                                      <a:latin typeface="Cambria Math"/>
                                    </a:rPr>
                                    <m:t>𝑴</m:t>
                                  </m:r>
                                </m:e>
                                <m:sub>
                                  <m:r>
                                    <a:rPr lang="en-US" sz="1200">
                                      <a:effectLst/>
                                      <a:latin typeface="Cambria Math"/>
                                    </a:rPr>
                                    <m:t>𝒖</m:t>
                                  </m:r>
                                </m:sub>
                                <m:sup>
                                  <m:r>
                                    <a:rPr lang="en-US" sz="1200">
                                      <a:effectLst/>
                                      <a:latin typeface="Cambria Math"/>
                                    </a:rPr>
                                    <m:t>−</m:t>
                                  </m:r>
                                </m:sup>
                              </m:sSubSup>
                            </m:oMath>
                          </a14:m>
                          <a:r>
                            <a:rPr lang="en-US" sz="1200">
                              <a:effectLst/>
                            </a:rPr>
                            <a:t>(left)</a:t>
                          </a:r>
                          <a:endParaRPr lang="en-US" sz="1200">
                            <a:effectLst/>
                            <a:latin typeface="Times New Roman"/>
                            <a:ea typeface="Calibri"/>
                            <a:cs typeface="Arial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Sup>
                                  <m:sSubSupPr>
                                    <m:ctrlPr>
                                      <a:rPr lang="en-US" sz="1200" i="1">
                                        <a:effectLst/>
                                        <a:latin typeface="Cambria Math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en-US" sz="1200">
                                        <a:effectLst/>
                                        <a:latin typeface="Cambria Math"/>
                                      </a:rPr>
                                      <m:t>𝑴</m:t>
                                    </m:r>
                                  </m:e>
                                  <m:sub>
                                    <m:r>
                                      <a:rPr lang="en-US" sz="1200">
                                        <a:effectLst/>
                                        <a:latin typeface="Cambria Math"/>
                                      </a:rPr>
                                      <m:t>𝒖</m:t>
                                    </m:r>
                                  </m:sub>
                                  <m:sup>
                                    <m:r>
                                      <a:rPr lang="en-US" sz="1200">
                                        <a:effectLst/>
                                        <a:latin typeface="Cambria Math"/>
                                      </a:rPr>
                                      <m:t>+</m:t>
                                    </m:r>
                                  </m:sup>
                                </m:sSubSup>
                              </m:oMath>
                            </m:oMathPara>
                          </a14:m>
                          <a:endParaRPr lang="en-US" sz="1200">
                            <a:effectLst/>
                            <a:latin typeface="Times New Roman"/>
                            <a:ea typeface="Calibri"/>
                            <a:cs typeface="Arial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14:m>
                            <m:oMath xmlns:m="http://schemas.openxmlformats.org/officeDocument/2006/math">
                              <m:sSubSup>
                                <m:sSubSupPr>
                                  <m:ctrlPr>
                                    <a:rPr lang="en-US" sz="1200" i="1">
                                      <a:effectLst/>
                                      <a:latin typeface="Cambria Math"/>
                                    </a:rPr>
                                  </m:ctrlPr>
                                </m:sSubSupPr>
                                <m:e>
                                  <m:r>
                                    <a:rPr lang="en-US" sz="1200">
                                      <a:effectLst/>
                                      <a:latin typeface="Cambria Math"/>
                                    </a:rPr>
                                    <m:t>𝑴</m:t>
                                  </m:r>
                                </m:e>
                                <m:sub>
                                  <m:r>
                                    <a:rPr lang="en-US" sz="1200">
                                      <a:effectLst/>
                                      <a:latin typeface="Cambria Math"/>
                                    </a:rPr>
                                    <m:t>𝒖</m:t>
                                  </m:r>
                                </m:sub>
                                <m:sup>
                                  <m:r>
                                    <a:rPr lang="en-US" sz="1200">
                                      <a:effectLst/>
                                      <a:latin typeface="Cambria Math"/>
                                    </a:rPr>
                                    <m:t>−</m:t>
                                  </m:r>
                                </m:sup>
                              </m:sSubSup>
                            </m:oMath>
                          </a14:m>
                          <a:r>
                            <a:rPr lang="en-US" sz="1200">
                              <a:effectLst/>
                            </a:rPr>
                            <a:t> (right)</a:t>
                          </a:r>
                          <a:endParaRPr lang="en-US" sz="1200">
                            <a:effectLst/>
                            <a:latin typeface="Times New Roman"/>
                            <a:ea typeface="Calibri"/>
                            <a:cs typeface="Arial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M average</a:t>
                          </a:r>
                          <a:endParaRPr lang="en-US" sz="1200">
                            <a:effectLst/>
                            <a:latin typeface="Times New Roman"/>
                            <a:ea typeface="Calibri"/>
                            <a:cs typeface="Arial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wl2/8</a:t>
                          </a:r>
                          <a:endParaRPr lang="en-US" sz="1200">
                            <a:effectLst/>
                            <a:latin typeface="Times New Roman"/>
                            <a:ea typeface="Calibri"/>
                            <a:cs typeface="Arial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 dirty="0">
                              <a:effectLst/>
                            </a:rPr>
                            <a:t>error%</a:t>
                          </a:r>
                          <a:endParaRPr lang="en-US" sz="1200" dirty="0">
                            <a:effectLst/>
                            <a:latin typeface="Times New Roman"/>
                            <a:ea typeface="Calibri"/>
                            <a:cs typeface="Arial"/>
                          </a:endParaRPr>
                        </a:p>
                      </a:txBody>
                      <a:tcPr marL="68580" marR="68580" marT="0" marB="0"/>
                    </a:tc>
                  </a:tr>
                  <a:tr h="286635">
                    <a:tc rowSpan="3"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s1</a:t>
                          </a:r>
                          <a:endParaRPr lang="en-US" sz="1200">
                            <a:effectLst/>
                            <a:latin typeface="Times New Roman"/>
                            <a:ea typeface="Calibri"/>
                            <a:cs typeface="Arial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1200" i="1">
                                        <a:effectLst/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1200">
                                        <a:effectLst/>
                                        <a:latin typeface="Cambria Math"/>
                                      </a:rPr>
                                      <m:t>𝑠𝑙𝑎𝑏𝑠</m:t>
                                    </m:r>
                                  </m:e>
                                  <m:sub>
                                    <m:r>
                                      <a:rPr lang="en-US" sz="1200">
                                        <a:effectLst/>
                                        <a:latin typeface="Cambria Math"/>
                                      </a:rPr>
                                      <m:t>1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sz="1200">
                            <a:effectLst/>
                            <a:latin typeface="Times New Roman"/>
                            <a:ea typeface="Calibri"/>
                            <a:cs typeface="Arial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33</a:t>
                          </a:r>
                          <a:endParaRPr lang="en-US" sz="1200">
                            <a:effectLst/>
                            <a:latin typeface="Times New Roman"/>
                            <a:ea typeface="Calibri"/>
                            <a:cs typeface="Arial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21</a:t>
                          </a:r>
                          <a:endParaRPr lang="en-US" sz="1200">
                            <a:effectLst/>
                            <a:latin typeface="Times New Roman"/>
                            <a:ea typeface="Calibri"/>
                            <a:cs typeface="Arial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19</a:t>
                          </a:r>
                          <a:endParaRPr lang="en-US" sz="1200">
                            <a:effectLst/>
                            <a:latin typeface="Times New Roman"/>
                            <a:ea typeface="Calibri"/>
                            <a:cs typeface="Arial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47</a:t>
                          </a:r>
                          <a:endParaRPr lang="en-US" sz="1200">
                            <a:effectLst/>
                            <a:latin typeface="Times New Roman"/>
                            <a:ea typeface="Calibri"/>
                            <a:cs typeface="Arial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49.94</a:t>
                          </a:r>
                          <a:endParaRPr lang="en-US" sz="1200">
                            <a:effectLst/>
                            <a:latin typeface="Times New Roman"/>
                            <a:ea typeface="Calibri"/>
                            <a:cs typeface="Arial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-6.25</a:t>
                          </a:r>
                          <a:endParaRPr lang="en-US" sz="1200">
                            <a:effectLst/>
                            <a:latin typeface="Times New Roman"/>
                            <a:ea typeface="Calibri"/>
                            <a:cs typeface="Arial"/>
                          </a:endParaRPr>
                        </a:p>
                      </a:txBody>
                      <a:tcPr marL="68580" marR="68580" marT="0" marB="0"/>
                    </a:tc>
                  </a:tr>
                  <a:tr h="313897">
                    <a:tc v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1200" i="1">
                                        <a:effectLst/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1200">
                                        <a:effectLst/>
                                        <a:latin typeface="Cambria Math"/>
                                      </a:rPr>
                                      <m:t>𝑠𝑙𝑎𝑏</m:t>
                                    </m:r>
                                  </m:e>
                                  <m:sub>
                                    <m:r>
                                      <a:rPr lang="en-US" sz="1200">
                                        <a:effectLst/>
                                        <a:latin typeface="Cambria Math"/>
                                      </a:rPr>
                                      <m:t>𝑟𝑜𝑜𝑓</m:t>
                                    </m:r>
                                    <m:r>
                                      <a:rPr lang="en-US" sz="1200">
                                        <a:effectLst/>
                                        <a:latin typeface="Cambria Math"/>
                                      </a:rPr>
                                      <m:t>4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sz="1200">
                            <a:effectLst/>
                            <a:latin typeface="Times New Roman"/>
                            <a:ea typeface="Calibri"/>
                            <a:cs typeface="Arial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42</a:t>
                          </a:r>
                          <a:endParaRPr lang="en-US" sz="1200">
                            <a:effectLst/>
                            <a:latin typeface="Times New Roman"/>
                            <a:ea typeface="Calibri"/>
                            <a:cs typeface="Arial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27</a:t>
                          </a:r>
                          <a:endParaRPr lang="en-US" sz="1200">
                            <a:effectLst/>
                            <a:latin typeface="Times New Roman"/>
                            <a:ea typeface="Calibri"/>
                            <a:cs typeface="Arial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31</a:t>
                          </a:r>
                          <a:endParaRPr lang="en-US" sz="1200">
                            <a:effectLst/>
                            <a:latin typeface="Times New Roman"/>
                            <a:ea typeface="Calibri"/>
                            <a:cs typeface="Arial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63.5</a:t>
                          </a:r>
                          <a:endParaRPr lang="en-US" sz="1200">
                            <a:effectLst/>
                            <a:latin typeface="Times New Roman"/>
                            <a:ea typeface="Calibri"/>
                            <a:cs typeface="Arial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63.94</a:t>
                          </a:r>
                          <a:endParaRPr lang="en-US" sz="1200">
                            <a:effectLst/>
                            <a:latin typeface="Times New Roman"/>
                            <a:ea typeface="Calibri"/>
                            <a:cs typeface="Arial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-0.7</a:t>
                          </a:r>
                          <a:endParaRPr lang="en-US" sz="1200">
                            <a:effectLst/>
                            <a:latin typeface="Times New Roman"/>
                            <a:ea typeface="Calibri"/>
                            <a:cs typeface="Arial"/>
                          </a:endParaRPr>
                        </a:p>
                      </a:txBody>
                      <a:tcPr marL="68580" marR="68580" marT="0" marB="0"/>
                    </a:tc>
                  </a:tr>
                  <a:tr h="313897">
                    <a:tc v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1200" i="1">
                                        <a:effectLst/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1200">
                                        <a:effectLst/>
                                        <a:latin typeface="Cambria Math"/>
                                      </a:rPr>
                                      <m:t>𝑠𝑙𝑎𝑏</m:t>
                                    </m:r>
                                  </m:e>
                                  <m:sub>
                                    <m:r>
                                      <a:rPr lang="en-US" sz="1200">
                                        <a:effectLst/>
                                        <a:latin typeface="Cambria Math"/>
                                      </a:rPr>
                                      <m:t>𝑟𝑜𝑜𝑓</m:t>
                                    </m:r>
                                    <m:r>
                                      <a:rPr lang="en-US" sz="1200">
                                        <a:effectLst/>
                                        <a:latin typeface="Cambria Math"/>
                                      </a:rPr>
                                      <m:t>5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sz="1200">
                            <a:effectLst/>
                            <a:latin typeface="Times New Roman"/>
                            <a:ea typeface="Calibri"/>
                            <a:cs typeface="Arial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60</a:t>
                          </a:r>
                          <a:endParaRPr lang="en-US" sz="1200">
                            <a:effectLst/>
                            <a:latin typeface="Times New Roman"/>
                            <a:ea typeface="Calibri"/>
                            <a:cs typeface="Arial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46</a:t>
                          </a:r>
                          <a:endParaRPr lang="en-US" sz="1200">
                            <a:effectLst/>
                            <a:latin typeface="Times New Roman"/>
                            <a:ea typeface="Calibri"/>
                            <a:cs typeface="Arial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33</a:t>
                          </a:r>
                          <a:endParaRPr lang="en-US" sz="1200">
                            <a:effectLst/>
                            <a:latin typeface="Times New Roman"/>
                            <a:ea typeface="Calibri"/>
                            <a:cs typeface="Arial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92.5</a:t>
                          </a:r>
                          <a:endParaRPr lang="en-US" sz="1200">
                            <a:effectLst/>
                            <a:latin typeface="Times New Roman"/>
                            <a:ea typeface="Calibri"/>
                            <a:cs typeface="Arial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93.69</a:t>
                          </a:r>
                          <a:endParaRPr lang="en-US" sz="1200">
                            <a:effectLst/>
                            <a:latin typeface="Times New Roman"/>
                            <a:ea typeface="Calibri"/>
                            <a:cs typeface="Arial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-1.2</a:t>
                          </a:r>
                          <a:endParaRPr lang="en-US" sz="1200">
                            <a:effectLst/>
                            <a:latin typeface="Times New Roman"/>
                            <a:ea typeface="Calibri"/>
                            <a:cs typeface="Arial"/>
                          </a:endParaRPr>
                        </a:p>
                      </a:txBody>
                      <a:tcPr marL="68580" marR="68580" marT="0" marB="0"/>
                    </a:tc>
                  </a:tr>
                  <a:tr h="286635">
                    <a:tc rowSpan="2"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 dirty="0">
                              <a:effectLst/>
                            </a:rPr>
                            <a:t>s2</a:t>
                          </a:r>
                          <a:endParaRPr lang="en-US" sz="1200" dirty="0">
                            <a:effectLst/>
                            <a:latin typeface="Times New Roman"/>
                            <a:ea typeface="Calibri"/>
                            <a:cs typeface="Arial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1200" i="1">
                                        <a:effectLst/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1200">
                                        <a:effectLst/>
                                        <a:latin typeface="Cambria Math"/>
                                      </a:rPr>
                                      <m:t>𝑠𝑙𝑎𝑏𝑠</m:t>
                                    </m:r>
                                  </m:e>
                                  <m:sub>
                                    <m:r>
                                      <a:rPr lang="en-US" sz="1200">
                                        <a:effectLst/>
                                        <a:latin typeface="Cambria Math"/>
                                      </a:rPr>
                                      <m:t>1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sz="1200">
                            <a:effectLst/>
                            <a:latin typeface="Times New Roman"/>
                            <a:ea typeface="Calibri"/>
                            <a:cs typeface="Arial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38</a:t>
                          </a:r>
                          <a:endParaRPr lang="en-US" sz="1200">
                            <a:effectLst/>
                            <a:latin typeface="Times New Roman"/>
                            <a:ea typeface="Calibri"/>
                            <a:cs typeface="Arial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15</a:t>
                          </a:r>
                          <a:endParaRPr lang="en-US" sz="1200">
                            <a:effectLst/>
                            <a:latin typeface="Times New Roman"/>
                            <a:ea typeface="Calibri"/>
                            <a:cs typeface="Arial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31</a:t>
                          </a:r>
                          <a:endParaRPr lang="en-US" sz="1200">
                            <a:effectLst/>
                            <a:latin typeface="Times New Roman"/>
                            <a:ea typeface="Calibri"/>
                            <a:cs typeface="Arial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49.5</a:t>
                          </a:r>
                          <a:endParaRPr lang="en-US" sz="1200">
                            <a:effectLst/>
                            <a:latin typeface="Times New Roman"/>
                            <a:ea typeface="Calibri"/>
                            <a:cs typeface="Arial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49.94</a:t>
                          </a:r>
                          <a:endParaRPr lang="en-US" sz="1200">
                            <a:effectLst/>
                            <a:latin typeface="Times New Roman"/>
                            <a:ea typeface="Calibri"/>
                            <a:cs typeface="Arial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-0.89</a:t>
                          </a:r>
                          <a:endParaRPr lang="en-US" sz="1200">
                            <a:effectLst/>
                            <a:latin typeface="Times New Roman"/>
                            <a:ea typeface="Calibri"/>
                            <a:cs typeface="Arial"/>
                          </a:endParaRPr>
                        </a:p>
                      </a:txBody>
                      <a:tcPr marL="68580" marR="68580" marT="0" marB="0"/>
                    </a:tc>
                  </a:tr>
                  <a:tr h="313897">
                    <a:tc v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1200" i="1">
                                        <a:effectLst/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1200">
                                        <a:effectLst/>
                                        <a:latin typeface="Cambria Math"/>
                                      </a:rPr>
                                      <m:t>𝑠𝑙𝑎𝑏</m:t>
                                    </m:r>
                                  </m:e>
                                  <m:sub>
                                    <m:r>
                                      <a:rPr lang="en-US" sz="1200">
                                        <a:effectLst/>
                                        <a:latin typeface="Cambria Math"/>
                                      </a:rPr>
                                      <m:t>𝑟𝑜𝑜𝑓</m:t>
                                    </m:r>
                                    <m:r>
                                      <a:rPr lang="en-US" sz="1200">
                                        <a:effectLst/>
                                        <a:latin typeface="Cambria Math"/>
                                      </a:rPr>
                                      <m:t>4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sz="1200">
                            <a:effectLst/>
                            <a:latin typeface="Times New Roman"/>
                            <a:ea typeface="Calibri"/>
                            <a:cs typeface="Arial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66</a:t>
                          </a:r>
                          <a:endParaRPr lang="en-US" sz="1200">
                            <a:effectLst/>
                            <a:latin typeface="Times New Roman"/>
                            <a:ea typeface="Calibri"/>
                            <a:cs typeface="Arial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22</a:t>
                          </a:r>
                          <a:endParaRPr lang="en-US" sz="1200">
                            <a:effectLst/>
                            <a:latin typeface="Times New Roman"/>
                            <a:ea typeface="Calibri"/>
                            <a:cs typeface="Arial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23</a:t>
                          </a:r>
                          <a:endParaRPr lang="en-US" sz="1200">
                            <a:effectLst/>
                            <a:latin typeface="Times New Roman"/>
                            <a:ea typeface="Calibri"/>
                            <a:cs typeface="Arial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66.5</a:t>
                          </a:r>
                          <a:endParaRPr lang="en-US" sz="1200">
                            <a:effectLst/>
                            <a:latin typeface="Times New Roman"/>
                            <a:ea typeface="Calibri"/>
                            <a:cs typeface="Arial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63.94</a:t>
                          </a:r>
                          <a:endParaRPr lang="en-US" sz="1200">
                            <a:effectLst/>
                            <a:latin typeface="Times New Roman"/>
                            <a:ea typeface="Calibri"/>
                            <a:cs typeface="Arial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 dirty="0">
                              <a:effectLst/>
                            </a:rPr>
                            <a:t>3.84</a:t>
                          </a:r>
                          <a:endParaRPr lang="en-US" sz="1200" dirty="0">
                            <a:effectLst/>
                            <a:latin typeface="Times New Roman"/>
                            <a:ea typeface="Calibri"/>
                            <a:cs typeface="Arial"/>
                          </a:endParaRPr>
                        </a:p>
                      </a:txBody>
                      <a:tcPr marL="68580" marR="68580" marT="0" marB="0"/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5" name="Content Placeholder 4"/>
              <p:cNvGraphicFramePr>
                <a:graphicFrameLocks noGrp="1"/>
              </p:cNvGraphicFramePr>
              <p:nvPr>
                <p:ph idx="1"/>
                <p:extLst>
                  <p:ext uri="{D42A27DB-BD31-4B8C-83A1-F6EECF244321}">
                    <p14:modId xmlns:p14="http://schemas.microsoft.com/office/powerpoint/2010/main" val="894523950"/>
                  </p:ext>
                </p:extLst>
              </p:nvPr>
            </p:nvGraphicFramePr>
            <p:xfrm>
              <a:off x="539551" y="1268760"/>
              <a:ext cx="7272808" cy="2088231"/>
            </p:xfrm>
            <a:graphic>
              <a:graphicData uri="http://schemas.openxmlformats.org/drawingml/2006/table">
                <a:tbl>
                  <a:tblPr firstRow="1" firstCol="1" bandRow="1">
                    <a:tableStyleId>{5C22544A-7EE6-4342-B048-85BDC9FD1C3A}</a:tableStyleId>
                  </a:tblPr>
                  <a:tblGrid>
                    <a:gridCol w="1017473"/>
                    <a:gridCol w="835882"/>
                    <a:gridCol w="835882"/>
                    <a:gridCol w="1054921"/>
                    <a:gridCol w="1054921"/>
                    <a:gridCol w="1043615"/>
                    <a:gridCol w="715057"/>
                    <a:gridCol w="715057"/>
                  </a:tblGrid>
                  <a:tr h="573270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 dirty="0">
                              <a:effectLst/>
                            </a:rPr>
                            <a:t>panel ID </a:t>
                          </a:r>
                          <a:endParaRPr lang="en-US" sz="1200" dirty="0">
                            <a:effectLst/>
                            <a:latin typeface="Times New Roman"/>
                            <a:ea typeface="Calibri"/>
                            <a:cs typeface="Arial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panel location</a:t>
                          </a:r>
                          <a:endParaRPr lang="en-US" sz="1200">
                            <a:effectLst/>
                            <a:latin typeface="Times New Roman"/>
                            <a:ea typeface="Calibri"/>
                            <a:cs typeface="Arial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>
                        <a:blipFill rotWithShape="1">
                          <a:blip r:embed="rId2"/>
                          <a:stretch>
                            <a:fillRect l="-222628" t="-5319" r="-548905" b="-26489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>
                        <a:blipFill rotWithShape="1">
                          <a:blip r:embed="rId2"/>
                          <a:stretch>
                            <a:fillRect l="-255491" t="-5319" r="-334682" b="-26489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>
                        <a:blipFill rotWithShape="1">
                          <a:blip r:embed="rId2"/>
                          <a:stretch>
                            <a:fillRect l="-355491" t="-5319" r="-234682" b="-26489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M average</a:t>
                          </a:r>
                          <a:endParaRPr lang="en-US" sz="1200">
                            <a:effectLst/>
                            <a:latin typeface="Times New Roman"/>
                            <a:ea typeface="Calibri"/>
                            <a:cs typeface="Arial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wl2/8</a:t>
                          </a:r>
                          <a:endParaRPr lang="en-US" sz="1200">
                            <a:effectLst/>
                            <a:latin typeface="Times New Roman"/>
                            <a:ea typeface="Calibri"/>
                            <a:cs typeface="Arial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 dirty="0">
                              <a:effectLst/>
                            </a:rPr>
                            <a:t>error%</a:t>
                          </a:r>
                          <a:endParaRPr lang="en-US" sz="1200" dirty="0">
                            <a:effectLst/>
                            <a:latin typeface="Times New Roman"/>
                            <a:ea typeface="Calibri"/>
                            <a:cs typeface="Arial"/>
                          </a:endParaRPr>
                        </a:p>
                      </a:txBody>
                      <a:tcPr marL="68580" marR="68580" marT="0" marB="0"/>
                    </a:tc>
                  </a:tr>
                  <a:tr h="286635">
                    <a:tc rowSpan="3"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s1</a:t>
                          </a:r>
                          <a:endParaRPr lang="en-US" sz="1200">
                            <a:effectLst/>
                            <a:latin typeface="Times New Roman"/>
                            <a:ea typeface="Calibri"/>
                            <a:cs typeface="Arial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>
                        <a:blipFill rotWithShape="1">
                          <a:blip r:embed="rId2"/>
                          <a:stretch>
                            <a:fillRect l="-122628" t="-210638" r="-648905" b="-42978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33</a:t>
                          </a:r>
                          <a:endParaRPr lang="en-US" sz="1200">
                            <a:effectLst/>
                            <a:latin typeface="Times New Roman"/>
                            <a:ea typeface="Calibri"/>
                            <a:cs typeface="Arial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21</a:t>
                          </a:r>
                          <a:endParaRPr lang="en-US" sz="1200">
                            <a:effectLst/>
                            <a:latin typeface="Times New Roman"/>
                            <a:ea typeface="Calibri"/>
                            <a:cs typeface="Arial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19</a:t>
                          </a:r>
                          <a:endParaRPr lang="en-US" sz="1200">
                            <a:effectLst/>
                            <a:latin typeface="Times New Roman"/>
                            <a:ea typeface="Calibri"/>
                            <a:cs typeface="Arial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47</a:t>
                          </a:r>
                          <a:endParaRPr lang="en-US" sz="1200">
                            <a:effectLst/>
                            <a:latin typeface="Times New Roman"/>
                            <a:ea typeface="Calibri"/>
                            <a:cs typeface="Arial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49.94</a:t>
                          </a:r>
                          <a:endParaRPr lang="en-US" sz="1200">
                            <a:effectLst/>
                            <a:latin typeface="Times New Roman"/>
                            <a:ea typeface="Calibri"/>
                            <a:cs typeface="Arial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-6.25</a:t>
                          </a:r>
                          <a:endParaRPr lang="en-US" sz="1200">
                            <a:effectLst/>
                            <a:latin typeface="Times New Roman"/>
                            <a:ea typeface="Calibri"/>
                            <a:cs typeface="Arial"/>
                          </a:endParaRPr>
                        </a:p>
                      </a:txBody>
                      <a:tcPr marL="68580" marR="68580" marT="0" marB="0"/>
                    </a:tc>
                  </a:tr>
                  <a:tr h="313897">
                    <a:tc v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>
                        <a:blipFill rotWithShape="1">
                          <a:blip r:embed="rId2"/>
                          <a:stretch>
                            <a:fillRect l="-122628" t="-280769" r="-648905" b="-28846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42</a:t>
                          </a:r>
                          <a:endParaRPr lang="en-US" sz="1200">
                            <a:effectLst/>
                            <a:latin typeface="Times New Roman"/>
                            <a:ea typeface="Calibri"/>
                            <a:cs typeface="Arial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27</a:t>
                          </a:r>
                          <a:endParaRPr lang="en-US" sz="1200">
                            <a:effectLst/>
                            <a:latin typeface="Times New Roman"/>
                            <a:ea typeface="Calibri"/>
                            <a:cs typeface="Arial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31</a:t>
                          </a:r>
                          <a:endParaRPr lang="en-US" sz="1200">
                            <a:effectLst/>
                            <a:latin typeface="Times New Roman"/>
                            <a:ea typeface="Calibri"/>
                            <a:cs typeface="Arial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63.5</a:t>
                          </a:r>
                          <a:endParaRPr lang="en-US" sz="1200">
                            <a:effectLst/>
                            <a:latin typeface="Times New Roman"/>
                            <a:ea typeface="Calibri"/>
                            <a:cs typeface="Arial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63.94</a:t>
                          </a:r>
                          <a:endParaRPr lang="en-US" sz="1200">
                            <a:effectLst/>
                            <a:latin typeface="Times New Roman"/>
                            <a:ea typeface="Calibri"/>
                            <a:cs typeface="Arial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-0.7</a:t>
                          </a:r>
                          <a:endParaRPr lang="en-US" sz="1200">
                            <a:effectLst/>
                            <a:latin typeface="Times New Roman"/>
                            <a:ea typeface="Calibri"/>
                            <a:cs typeface="Arial"/>
                          </a:endParaRPr>
                        </a:p>
                      </a:txBody>
                      <a:tcPr marL="68580" marR="68580" marT="0" marB="0"/>
                    </a:tc>
                  </a:tr>
                  <a:tr h="313897">
                    <a:tc v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>
                        <a:blipFill rotWithShape="1">
                          <a:blip r:embed="rId2"/>
                          <a:stretch>
                            <a:fillRect l="-122628" t="-388235" r="-648905" b="-19411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60</a:t>
                          </a:r>
                          <a:endParaRPr lang="en-US" sz="1200">
                            <a:effectLst/>
                            <a:latin typeface="Times New Roman"/>
                            <a:ea typeface="Calibri"/>
                            <a:cs typeface="Arial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46</a:t>
                          </a:r>
                          <a:endParaRPr lang="en-US" sz="1200">
                            <a:effectLst/>
                            <a:latin typeface="Times New Roman"/>
                            <a:ea typeface="Calibri"/>
                            <a:cs typeface="Arial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33</a:t>
                          </a:r>
                          <a:endParaRPr lang="en-US" sz="1200">
                            <a:effectLst/>
                            <a:latin typeface="Times New Roman"/>
                            <a:ea typeface="Calibri"/>
                            <a:cs typeface="Arial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92.5</a:t>
                          </a:r>
                          <a:endParaRPr lang="en-US" sz="1200">
                            <a:effectLst/>
                            <a:latin typeface="Times New Roman"/>
                            <a:ea typeface="Calibri"/>
                            <a:cs typeface="Arial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93.69</a:t>
                          </a:r>
                          <a:endParaRPr lang="en-US" sz="1200">
                            <a:effectLst/>
                            <a:latin typeface="Times New Roman"/>
                            <a:ea typeface="Calibri"/>
                            <a:cs typeface="Arial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-1.2</a:t>
                          </a:r>
                          <a:endParaRPr lang="en-US" sz="1200">
                            <a:effectLst/>
                            <a:latin typeface="Times New Roman"/>
                            <a:ea typeface="Calibri"/>
                            <a:cs typeface="Arial"/>
                          </a:endParaRPr>
                        </a:p>
                      </a:txBody>
                      <a:tcPr marL="68580" marR="68580" marT="0" marB="0"/>
                    </a:tc>
                  </a:tr>
                  <a:tr h="286635">
                    <a:tc rowSpan="2"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 dirty="0">
                              <a:effectLst/>
                            </a:rPr>
                            <a:t>s2</a:t>
                          </a:r>
                          <a:endParaRPr lang="en-US" sz="1200" dirty="0">
                            <a:effectLst/>
                            <a:latin typeface="Times New Roman"/>
                            <a:ea typeface="Calibri"/>
                            <a:cs typeface="Arial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>
                        <a:blipFill rotWithShape="1">
                          <a:blip r:embed="rId2"/>
                          <a:stretch>
                            <a:fillRect l="-122628" t="-529787" r="-648905" b="-11063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38</a:t>
                          </a:r>
                          <a:endParaRPr lang="en-US" sz="1200">
                            <a:effectLst/>
                            <a:latin typeface="Times New Roman"/>
                            <a:ea typeface="Calibri"/>
                            <a:cs typeface="Arial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15</a:t>
                          </a:r>
                          <a:endParaRPr lang="en-US" sz="1200">
                            <a:effectLst/>
                            <a:latin typeface="Times New Roman"/>
                            <a:ea typeface="Calibri"/>
                            <a:cs typeface="Arial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31</a:t>
                          </a:r>
                          <a:endParaRPr lang="en-US" sz="1200">
                            <a:effectLst/>
                            <a:latin typeface="Times New Roman"/>
                            <a:ea typeface="Calibri"/>
                            <a:cs typeface="Arial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49.5</a:t>
                          </a:r>
                          <a:endParaRPr lang="en-US" sz="1200">
                            <a:effectLst/>
                            <a:latin typeface="Times New Roman"/>
                            <a:ea typeface="Calibri"/>
                            <a:cs typeface="Arial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49.94</a:t>
                          </a:r>
                          <a:endParaRPr lang="en-US" sz="1200">
                            <a:effectLst/>
                            <a:latin typeface="Times New Roman"/>
                            <a:ea typeface="Calibri"/>
                            <a:cs typeface="Arial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-0.89</a:t>
                          </a:r>
                          <a:endParaRPr lang="en-US" sz="1200">
                            <a:effectLst/>
                            <a:latin typeface="Times New Roman"/>
                            <a:ea typeface="Calibri"/>
                            <a:cs typeface="Arial"/>
                          </a:endParaRPr>
                        </a:p>
                      </a:txBody>
                      <a:tcPr marL="68580" marR="68580" marT="0" marB="0"/>
                    </a:tc>
                  </a:tr>
                  <a:tr h="313897">
                    <a:tc v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>
                        <a:blipFill rotWithShape="1">
                          <a:blip r:embed="rId2"/>
                          <a:stretch>
                            <a:fillRect l="-122628" t="-569231" r="-64890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66</a:t>
                          </a:r>
                          <a:endParaRPr lang="en-US" sz="1200">
                            <a:effectLst/>
                            <a:latin typeface="Times New Roman"/>
                            <a:ea typeface="Calibri"/>
                            <a:cs typeface="Arial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22</a:t>
                          </a:r>
                          <a:endParaRPr lang="en-US" sz="1200">
                            <a:effectLst/>
                            <a:latin typeface="Times New Roman"/>
                            <a:ea typeface="Calibri"/>
                            <a:cs typeface="Arial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23</a:t>
                          </a:r>
                          <a:endParaRPr lang="en-US" sz="1200">
                            <a:effectLst/>
                            <a:latin typeface="Times New Roman"/>
                            <a:ea typeface="Calibri"/>
                            <a:cs typeface="Arial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66.5</a:t>
                          </a:r>
                          <a:endParaRPr lang="en-US" sz="1200">
                            <a:effectLst/>
                            <a:latin typeface="Times New Roman"/>
                            <a:ea typeface="Calibri"/>
                            <a:cs typeface="Arial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63.94</a:t>
                          </a:r>
                          <a:endParaRPr lang="en-US" sz="1200">
                            <a:effectLst/>
                            <a:latin typeface="Times New Roman"/>
                            <a:ea typeface="Calibri"/>
                            <a:cs typeface="Arial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 dirty="0">
                              <a:effectLst/>
                            </a:rPr>
                            <a:t>3.84</a:t>
                          </a:r>
                          <a:endParaRPr lang="en-US" sz="1200" dirty="0">
                            <a:effectLst/>
                            <a:latin typeface="Times New Roman"/>
                            <a:ea typeface="Calibri"/>
                            <a:cs typeface="Arial"/>
                          </a:endParaRPr>
                        </a:p>
                      </a:txBody>
                      <a:tcPr marL="68580" marR="68580" marT="0" marB="0"/>
                    </a:tc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6" name="Table 5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462109112"/>
                  </p:ext>
                </p:extLst>
              </p:nvPr>
            </p:nvGraphicFramePr>
            <p:xfrm>
              <a:off x="539552" y="3789040"/>
              <a:ext cx="7272808" cy="2127164"/>
            </p:xfrm>
            <a:graphic>
              <a:graphicData uri="http://schemas.openxmlformats.org/drawingml/2006/table">
                <a:tbl>
                  <a:tblPr firstRow="1" firstCol="1" bandRow="1">
                    <a:tableStyleId>{5C22544A-7EE6-4342-B048-85BDC9FD1C3A}</a:tableStyleId>
                  </a:tblPr>
                  <a:tblGrid>
                    <a:gridCol w="1008112"/>
                    <a:gridCol w="864096"/>
                    <a:gridCol w="845912"/>
                    <a:gridCol w="992768"/>
                    <a:gridCol w="1041640"/>
                    <a:gridCol w="1080120"/>
                    <a:gridCol w="720080"/>
                    <a:gridCol w="720080"/>
                  </a:tblGrid>
                  <a:tr h="381692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 dirty="0">
                              <a:effectLst/>
                            </a:rPr>
                            <a:t>beam ID</a:t>
                          </a:r>
                          <a:endParaRPr lang="en-US" sz="1200" dirty="0">
                            <a:effectLst/>
                            <a:latin typeface="Times New Roman"/>
                            <a:ea typeface="Calibri"/>
                            <a:cs typeface="Arial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beam location</a:t>
                          </a:r>
                          <a:endParaRPr lang="en-US" sz="1200">
                            <a:effectLst/>
                            <a:latin typeface="Times New Roman"/>
                            <a:ea typeface="Calibri"/>
                            <a:cs typeface="Arial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14:m>
                            <m:oMath xmlns:m="http://schemas.openxmlformats.org/officeDocument/2006/math">
                              <m:sSubSup>
                                <m:sSubSupPr>
                                  <m:ctrlPr>
                                    <a:rPr lang="en-US" sz="1200" i="1">
                                      <a:effectLst/>
                                      <a:latin typeface="Cambria Math"/>
                                    </a:rPr>
                                  </m:ctrlPr>
                                </m:sSubSupPr>
                                <m:e>
                                  <m:r>
                                    <a:rPr lang="en-US" sz="1200">
                                      <a:effectLst/>
                                      <a:latin typeface="Cambria Math"/>
                                    </a:rPr>
                                    <m:t>𝑴</m:t>
                                  </m:r>
                                </m:e>
                                <m:sub>
                                  <m:r>
                                    <a:rPr lang="en-US" sz="1200">
                                      <a:effectLst/>
                                      <a:latin typeface="Cambria Math"/>
                                    </a:rPr>
                                    <m:t>𝒖</m:t>
                                  </m:r>
                                </m:sub>
                                <m:sup>
                                  <m:r>
                                    <a:rPr lang="en-US" sz="1200">
                                      <a:effectLst/>
                                      <a:latin typeface="Cambria Math"/>
                                    </a:rPr>
                                    <m:t>−</m:t>
                                  </m:r>
                                </m:sup>
                              </m:sSubSup>
                            </m:oMath>
                          </a14:m>
                          <a:r>
                            <a:rPr lang="en-US" sz="1200">
                              <a:effectLst/>
                            </a:rPr>
                            <a:t>(left)</a:t>
                          </a:r>
                          <a:endParaRPr lang="en-US" sz="1200">
                            <a:effectLst/>
                            <a:latin typeface="Times New Roman"/>
                            <a:ea typeface="Calibri"/>
                            <a:cs typeface="Arial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Sup>
                                  <m:sSubSupPr>
                                    <m:ctrlPr>
                                      <a:rPr lang="en-US" sz="1200" i="1">
                                        <a:effectLst/>
                                        <a:latin typeface="Cambria Math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en-US" sz="1200">
                                        <a:effectLst/>
                                        <a:latin typeface="Cambria Math"/>
                                      </a:rPr>
                                      <m:t>𝑴</m:t>
                                    </m:r>
                                  </m:e>
                                  <m:sub>
                                    <m:r>
                                      <a:rPr lang="en-US" sz="1200">
                                        <a:effectLst/>
                                        <a:latin typeface="Cambria Math"/>
                                      </a:rPr>
                                      <m:t>𝒖</m:t>
                                    </m:r>
                                  </m:sub>
                                  <m:sup>
                                    <m:r>
                                      <a:rPr lang="en-US" sz="1200">
                                        <a:effectLst/>
                                        <a:latin typeface="Cambria Math"/>
                                      </a:rPr>
                                      <m:t>+</m:t>
                                    </m:r>
                                  </m:sup>
                                </m:sSubSup>
                              </m:oMath>
                            </m:oMathPara>
                          </a14:m>
                          <a:endParaRPr lang="en-US" sz="1200">
                            <a:effectLst/>
                            <a:latin typeface="Times New Roman"/>
                            <a:ea typeface="Calibri"/>
                            <a:cs typeface="Arial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14:m>
                            <m:oMath xmlns:m="http://schemas.openxmlformats.org/officeDocument/2006/math">
                              <m:sSubSup>
                                <m:sSubSupPr>
                                  <m:ctrlPr>
                                    <a:rPr lang="en-US" sz="1200" i="1">
                                      <a:effectLst/>
                                      <a:latin typeface="Cambria Math"/>
                                    </a:rPr>
                                  </m:ctrlPr>
                                </m:sSubSupPr>
                                <m:e>
                                  <m:r>
                                    <a:rPr lang="en-US" sz="1200">
                                      <a:effectLst/>
                                      <a:latin typeface="Cambria Math"/>
                                    </a:rPr>
                                    <m:t>𝑴</m:t>
                                  </m:r>
                                </m:e>
                                <m:sub>
                                  <m:r>
                                    <a:rPr lang="en-US" sz="1200">
                                      <a:effectLst/>
                                      <a:latin typeface="Cambria Math"/>
                                    </a:rPr>
                                    <m:t>𝒖</m:t>
                                  </m:r>
                                </m:sub>
                                <m:sup>
                                  <m:r>
                                    <a:rPr lang="en-US" sz="1200">
                                      <a:effectLst/>
                                      <a:latin typeface="Cambria Math"/>
                                    </a:rPr>
                                    <m:t>−</m:t>
                                  </m:r>
                                </m:sup>
                              </m:sSubSup>
                            </m:oMath>
                          </a14:m>
                          <a:r>
                            <a:rPr lang="en-US" sz="1200">
                              <a:effectLst/>
                            </a:rPr>
                            <a:t>(right)</a:t>
                          </a:r>
                          <a:endParaRPr lang="en-US" sz="1200">
                            <a:effectLst/>
                            <a:latin typeface="Times New Roman"/>
                            <a:ea typeface="Calibri"/>
                            <a:cs typeface="Arial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M average</a:t>
                          </a:r>
                          <a:endParaRPr lang="en-US" sz="1200">
                            <a:effectLst/>
                            <a:latin typeface="Times New Roman"/>
                            <a:ea typeface="Calibri"/>
                            <a:cs typeface="Arial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wl 2/ 8</a:t>
                          </a:r>
                          <a:endParaRPr lang="en-US" sz="1200">
                            <a:effectLst/>
                            <a:latin typeface="Times New Roman"/>
                            <a:ea typeface="Calibri"/>
                            <a:cs typeface="Arial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 dirty="0" smtClean="0">
                              <a:effectLst/>
                            </a:rPr>
                            <a:t>Error%</a:t>
                          </a:r>
                          <a:endParaRPr lang="en-US" sz="1200" dirty="0">
                            <a:effectLst/>
                            <a:latin typeface="Times New Roman"/>
                            <a:ea typeface="Calibri"/>
                            <a:cs typeface="Arial"/>
                          </a:endParaRPr>
                        </a:p>
                      </a:txBody>
                      <a:tcPr marL="68580" marR="68580" marT="0" marB="0"/>
                    </a:tc>
                  </a:tr>
                  <a:tr h="341308">
                    <a:tc rowSpan="3"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 dirty="0">
                              <a:effectLst/>
                            </a:rPr>
                            <a:t>beam 1</a:t>
                          </a:r>
                          <a:endParaRPr lang="en-US" sz="1200" dirty="0">
                            <a:effectLst/>
                            <a:latin typeface="Times New Roman"/>
                            <a:ea typeface="Calibri"/>
                            <a:cs typeface="Arial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1200" i="1">
                                        <a:effectLst/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m:rPr>
                                        <m:sty m:val="p"/>
                                      </m:rPr>
                                      <a:rPr lang="en-US" sz="1200">
                                        <a:effectLst/>
                                        <a:latin typeface="Cambria Math"/>
                                      </a:rPr>
                                      <m:t>slabs</m:t>
                                    </m:r>
                                  </m:e>
                                  <m:sub>
                                    <m:r>
                                      <a:rPr lang="en-US" sz="1200">
                                        <a:effectLst/>
                                        <a:latin typeface="Cambria Math"/>
                                      </a:rPr>
                                      <m:t>1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sz="1200" dirty="0">
                            <a:effectLst/>
                            <a:latin typeface="Times New Roman"/>
                            <a:ea typeface="Calibri"/>
                            <a:cs typeface="Arial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 dirty="0">
                              <a:effectLst/>
                            </a:rPr>
                            <a:t>1617.75</a:t>
                          </a:r>
                          <a:endParaRPr lang="en-US" sz="1200" dirty="0">
                            <a:effectLst/>
                            <a:latin typeface="Times New Roman"/>
                            <a:ea typeface="Calibri"/>
                            <a:cs typeface="Arial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880</a:t>
                          </a:r>
                          <a:endParaRPr lang="en-US" sz="1200">
                            <a:effectLst/>
                            <a:latin typeface="Times New Roman"/>
                            <a:ea typeface="Calibri"/>
                            <a:cs typeface="Arial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1569.5</a:t>
                          </a:r>
                          <a:endParaRPr lang="en-US" sz="1200">
                            <a:effectLst/>
                            <a:latin typeface="Times New Roman"/>
                            <a:ea typeface="Calibri"/>
                            <a:cs typeface="Arial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2473.625</a:t>
                          </a:r>
                          <a:endParaRPr lang="en-US" sz="1200">
                            <a:effectLst/>
                            <a:latin typeface="Times New Roman"/>
                            <a:ea typeface="Calibri"/>
                            <a:cs typeface="Arial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2430.47</a:t>
                          </a:r>
                          <a:endParaRPr lang="en-US" sz="1200">
                            <a:effectLst/>
                            <a:latin typeface="Times New Roman"/>
                            <a:ea typeface="Calibri"/>
                            <a:cs typeface="Arial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1.74</a:t>
                          </a:r>
                          <a:endParaRPr lang="en-US" sz="1200">
                            <a:effectLst/>
                            <a:latin typeface="Times New Roman"/>
                            <a:ea typeface="Calibri"/>
                            <a:cs typeface="Arial"/>
                          </a:endParaRPr>
                        </a:p>
                      </a:txBody>
                      <a:tcPr marL="68580" marR="68580" marT="0" marB="0"/>
                    </a:tc>
                  </a:tr>
                  <a:tr h="341308">
                    <a:tc v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1200" i="1">
                                        <a:effectLst/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m:rPr>
                                        <m:sty m:val="p"/>
                                      </m:rPr>
                                      <a:rPr lang="en-US" sz="1200">
                                        <a:effectLst/>
                                        <a:latin typeface="Cambria Math"/>
                                      </a:rPr>
                                      <m:t>slab</m:t>
                                    </m:r>
                                  </m:e>
                                  <m:sub>
                                    <m:r>
                                      <m:rPr>
                                        <m:sty m:val="p"/>
                                      </m:rPr>
                                      <a:rPr lang="en-US" sz="1200">
                                        <a:effectLst/>
                                        <a:latin typeface="Cambria Math"/>
                                      </a:rPr>
                                      <m:t>roof</m:t>
                                    </m:r>
                                    <m:r>
                                      <a:rPr lang="en-US" sz="1200">
                                        <a:effectLst/>
                                        <a:latin typeface="Cambria Math"/>
                                      </a:rPr>
                                      <m:t>4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sz="1200">
                            <a:effectLst/>
                            <a:latin typeface="Times New Roman"/>
                            <a:ea typeface="Calibri"/>
                            <a:cs typeface="Arial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2002.03</a:t>
                          </a:r>
                          <a:endParaRPr lang="en-US" sz="1200">
                            <a:effectLst/>
                            <a:latin typeface="Times New Roman"/>
                            <a:ea typeface="Calibri"/>
                            <a:cs typeface="Arial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1064</a:t>
                          </a:r>
                          <a:endParaRPr lang="en-US" sz="1200">
                            <a:effectLst/>
                            <a:latin typeface="Times New Roman"/>
                            <a:ea typeface="Calibri"/>
                            <a:cs typeface="Arial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2039.87</a:t>
                          </a:r>
                          <a:endParaRPr lang="en-US" sz="1200">
                            <a:effectLst/>
                            <a:latin typeface="Times New Roman"/>
                            <a:ea typeface="Calibri"/>
                            <a:cs typeface="Arial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3084.95</a:t>
                          </a:r>
                          <a:endParaRPr lang="en-US" sz="1200">
                            <a:effectLst/>
                            <a:latin typeface="Times New Roman"/>
                            <a:ea typeface="Calibri"/>
                            <a:cs typeface="Arial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3035.52</a:t>
                          </a:r>
                          <a:endParaRPr lang="en-US" sz="1200">
                            <a:effectLst/>
                            <a:latin typeface="Times New Roman"/>
                            <a:ea typeface="Calibri"/>
                            <a:cs typeface="Arial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1.6</a:t>
                          </a:r>
                          <a:endParaRPr lang="en-US" sz="1200">
                            <a:effectLst/>
                            <a:latin typeface="Times New Roman"/>
                            <a:ea typeface="Calibri"/>
                            <a:cs typeface="Arial"/>
                          </a:endParaRPr>
                        </a:p>
                      </a:txBody>
                      <a:tcPr marL="68580" marR="68580" marT="0" marB="0"/>
                    </a:tc>
                  </a:tr>
                  <a:tr h="341308">
                    <a:tc v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1200" i="1">
                                        <a:effectLst/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m:rPr>
                                        <m:sty m:val="p"/>
                                      </m:rPr>
                                      <a:rPr lang="en-US" sz="1200">
                                        <a:effectLst/>
                                        <a:latin typeface="Cambria Math"/>
                                      </a:rPr>
                                      <m:t>slab</m:t>
                                    </m:r>
                                  </m:e>
                                  <m:sub>
                                    <m:r>
                                      <m:rPr>
                                        <m:sty m:val="p"/>
                                      </m:rPr>
                                      <a:rPr lang="en-US" sz="1200">
                                        <a:effectLst/>
                                        <a:latin typeface="Cambria Math"/>
                                      </a:rPr>
                                      <m:t>roof</m:t>
                                    </m:r>
                                    <m:r>
                                      <a:rPr lang="en-US" sz="1200">
                                        <a:effectLst/>
                                        <a:latin typeface="Cambria Math"/>
                                      </a:rPr>
                                      <m:t>5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sz="1200">
                            <a:effectLst/>
                            <a:latin typeface="Times New Roman"/>
                            <a:ea typeface="Calibri"/>
                            <a:cs typeface="Arial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3003.19</a:t>
                          </a:r>
                          <a:endParaRPr lang="en-US" sz="1200">
                            <a:effectLst/>
                            <a:latin typeface="Times New Roman"/>
                            <a:ea typeface="Calibri"/>
                            <a:cs typeface="Arial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1777</a:t>
                          </a:r>
                          <a:endParaRPr lang="en-US" sz="1200">
                            <a:effectLst/>
                            <a:latin typeface="Times New Roman"/>
                            <a:ea typeface="Calibri"/>
                            <a:cs typeface="Arial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2463.37</a:t>
                          </a:r>
                          <a:endParaRPr lang="en-US" sz="1200">
                            <a:effectLst/>
                            <a:latin typeface="Times New Roman"/>
                            <a:ea typeface="Calibri"/>
                            <a:cs typeface="Arial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4510.28</a:t>
                          </a:r>
                          <a:endParaRPr lang="en-US" sz="1200">
                            <a:effectLst/>
                            <a:latin typeface="Times New Roman"/>
                            <a:ea typeface="Calibri"/>
                            <a:cs typeface="Arial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4308.29</a:t>
                          </a:r>
                          <a:endParaRPr lang="en-US" sz="1200">
                            <a:effectLst/>
                            <a:latin typeface="Times New Roman"/>
                            <a:ea typeface="Calibri"/>
                            <a:cs typeface="Arial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4.48</a:t>
                          </a:r>
                          <a:endParaRPr lang="en-US" sz="1200">
                            <a:effectLst/>
                            <a:latin typeface="Times New Roman"/>
                            <a:ea typeface="Calibri"/>
                            <a:cs typeface="Arial"/>
                          </a:endParaRPr>
                        </a:p>
                      </a:txBody>
                      <a:tcPr marL="68580" marR="68580" marT="0" marB="0"/>
                    </a:tc>
                  </a:tr>
                  <a:tr h="341308">
                    <a:tc rowSpan="2"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 dirty="0">
                              <a:effectLst/>
                            </a:rPr>
                            <a:t>beam 2</a:t>
                          </a:r>
                          <a:endParaRPr lang="en-US" sz="1200" dirty="0">
                            <a:effectLst/>
                            <a:latin typeface="Times New Roman"/>
                            <a:ea typeface="Calibri"/>
                            <a:cs typeface="Arial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1200" i="1">
                                        <a:effectLst/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m:rPr>
                                        <m:sty m:val="p"/>
                                      </m:rPr>
                                      <a:rPr lang="en-US" sz="1200">
                                        <a:effectLst/>
                                        <a:latin typeface="Cambria Math"/>
                                      </a:rPr>
                                      <m:t>slabs</m:t>
                                    </m:r>
                                  </m:e>
                                  <m:sub>
                                    <m:r>
                                      <a:rPr lang="en-US" sz="1200">
                                        <a:effectLst/>
                                        <a:latin typeface="Cambria Math"/>
                                      </a:rPr>
                                      <m:t>1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sz="1200">
                            <a:effectLst/>
                            <a:latin typeface="Times New Roman"/>
                            <a:ea typeface="Calibri"/>
                            <a:cs typeface="Arial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655.44</a:t>
                          </a:r>
                          <a:endParaRPr lang="en-US" sz="1200">
                            <a:effectLst/>
                            <a:latin typeface="Times New Roman"/>
                            <a:ea typeface="Calibri"/>
                            <a:cs typeface="Arial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393</a:t>
                          </a:r>
                          <a:endParaRPr lang="en-US" sz="1200">
                            <a:effectLst/>
                            <a:latin typeface="Times New Roman"/>
                            <a:ea typeface="Calibri"/>
                            <a:cs typeface="Arial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689.44</a:t>
                          </a:r>
                          <a:endParaRPr lang="en-US" sz="1200">
                            <a:effectLst/>
                            <a:latin typeface="Times New Roman"/>
                            <a:ea typeface="Calibri"/>
                            <a:cs typeface="Arial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1065.44</a:t>
                          </a:r>
                          <a:endParaRPr lang="en-US" sz="1200">
                            <a:effectLst/>
                            <a:latin typeface="Times New Roman"/>
                            <a:ea typeface="Calibri"/>
                            <a:cs typeface="Arial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1072.25</a:t>
                          </a:r>
                          <a:endParaRPr lang="en-US" sz="1200">
                            <a:effectLst/>
                            <a:latin typeface="Times New Roman"/>
                            <a:ea typeface="Calibri"/>
                            <a:cs typeface="Arial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-0.64</a:t>
                          </a:r>
                          <a:endParaRPr lang="en-US" sz="1200">
                            <a:effectLst/>
                            <a:latin typeface="Times New Roman"/>
                            <a:ea typeface="Calibri"/>
                            <a:cs typeface="Arial"/>
                          </a:endParaRPr>
                        </a:p>
                      </a:txBody>
                      <a:tcPr marL="68580" marR="68580" marT="0" marB="0"/>
                    </a:tc>
                  </a:tr>
                  <a:tr h="341308">
                    <a:tc v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1200" i="1">
                                        <a:effectLst/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m:rPr>
                                        <m:sty m:val="p"/>
                                      </m:rPr>
                                      <a:rPr lang="en-US" sz="1200">
                                        <a:effectLst/>
                                        <a:latin typeface="Cambria Math"/>
                                      </a:rPr>
                                      <m:t>slab</m:t>
                                    </m:r>
                                  </m:e>
                                  <m:sub>
                                    <m:r>
                                      <m:rPr>
                                        <m:sty m:val="p"/>
                                      </m:rPr>
                                      <a:rPr lang="en-US" sz="1200">
                                        <a:effectLst/>
                                        <a:latin typeface="Cambria Math"/>
                                      </a:rPr>
                                      <m:t>roof</m:t>
                                    </m:r>
                                    <m:r>
                                      <a:rPr lang="en-US" sz="1200">
                                        <a:effectLst/>
                                        <a:latin typeface="Cambria Math"/>
                                      </a:rPr>
                                      <m:t>4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sz="1200">
                            <a:effectLst/>
                            <a:latin typeface="Times New Roman"/>
                            <a:ea typeface="Calibri"/>
                            <a:cs typeface="Arial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756.78</a:t>
                          </a:r>
                          <a:endParaRPr lang="en-US" sz="1200">
                            <a:effectLst/>
                            <a:latin typeface="Times New Roman"/>
                            <a:ea typeface="Calibri"/>
                            <a:cs typeface="Arial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502</a:t>
                          </a:r>
                          <a:endParaRPr lang="en-US" sz="1200">
                            <a:effectLst/>
                            <a:latin typeface="Times New Roman"/>
                            <a:ea typeface="Calibri"/>
                            <a:cs typeface="Arial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725.7</a:t>
                          </a:r>
                          <a:endParaRPr lang="en-US" sz="1200">
                            <a:effectLst/>
                            <a:latin typeface="Times New Roman"/>
                            <a:ea typeface="Calibri"/>
                            <a:cs typeface="Arial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1243.24</a:t>
                          </a:r>
                          <a:endParaRPr lang="en-US" sz="1200">
                            <a:effectLst/>
                            <a:latin typeface="Times New Roman"/>
                            <a:ea typeface="Calibri"/>
                            <a:cs typeface="Arial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1352.25</a:t>
                          </a:r>
                          <a:endParaRPr lang="en-US" sz="1200">
                            <a:effectLst/>
                            <a:latin typeface="Times New Roman"/>
                            <a:ea typeface="Calibri"/>
                            <a:cs typeface="Arial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 dirty="0">
                              <a:effectLst/>
                            </a:rPr>
                            <a:t>-8.76</a:t>
                          </a:r>
                          <a:endParaRPr lang="en-US" sz="1200" dirty="0">
                            <a:effectLst/>
                            <a:latin typeface="Times New Roman"/>
                            <a:ea typeface="Calibri"/>
                            <a:cs typeface="Arial"/>
                          </a:endParaRPr>
                        </a:p>
                      </a:txBody>
                      <a:tcPr marL="68580" marR="68580" marT="0" marB="0"/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6" name="Table 5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462109112"/>
                  </p:ext>
                </p:extLst>
              </p:nvPr>
            </p:nvGraphicFramePr>
            <p:xfrm>
              <a:off x="539552" y="3789040"/>
              <a:ext cx="7272808" cy="2127164"/>
            </p:xfrm>
            <a:graphic>
              <a:graphicData uri="http://schemas.openxmlformats.org/drawingml/2006/table">
                <a:tbl>
                  <a:tblPr firstRow="1" firstCol="1" bandRow="1">
                    <a:tableStyleId>{5C22544A-7EE6-4342-B048-85BDC9FD1C3A}</a:tableStyleId>
                  </a:tblPr>
                  <a:tblGrid>
                    <a:gridCol w="1008112"/>
                    <a:gridCol w="864096"/>
                    <a:gridCol w="845912"/>
                    <a:gridCol w="992768"/>
                    <a:gridCol w="1041640"/>
                    <a:gridCol w="1080120"/>
                    <a:gridCol w="720080"/>
                    <a:gridCol w="720080"/>
                  </a:tblGrid>
                  <a:tr h="420624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 dirty="0">
                              <a:effectLst/>
                            </a:rPr>
                            <a:t>beam ID</a:t>
                          </a:r>
                          <a:endParaRPr lang="en-US" sz="1200" dirty="0">
                            <a:effectLst/>
                            <a:latin typeface="Times New Roman"/>
                            <a:ea typeface="Calibri"/>
                            <a:cs typeface="Arial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beam location</a:t>
                          </a:r>
                          <a:endParaRPr lang="en-US" sz="1200">
                            <a:effectLst/>
                            <a:latin typeface="Times New Roman"/>
                            <a:ea typeface="Calibri"/>
                            <a:cs typeface="Arial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>
                        <a:blipFill rotWithShape="1">
                          <a:blip r:embed="rId3"/>
                          <a:stretch>
                            <a:fillRect l="-221583" t="-8696" r="-537410" b="-40579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>
                        <a:blipFill rotWithShape="1">
                          <a:blip r:embed="rId3"/>
                          <a:stretch>
                            <a:fillRect l="-274233" t="-8696" r="-358282" b="-40579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>
                        <a:blipFill rotWithShape="1">
                          <a:blip r:embed="rId3"/>
                          <a:stretch>
                            <a:fillRect l="-356725" t="-8696" r="-241520" b="-40579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M average</a:t>
                          </a:r>
                          <a:endParaRPr lang="en-US" sz="1200">
                            <a:effectLst/>
                            <a:latin typeface="Times New Roman"/>
                            <a:ea typeface="Calibri"/>
                            <a:cs typeface="Arial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wl 2/ 8</a:t>
                          </a:r>
                          <a:endParaRPr lang="en-US" sz="1200">
                            <a:effectLst/>
                            <a:latin typeface="Times New Roman"/>
                            <a:ea typeface="Calibri"/>
                            <a:cs typeface="Arial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 dirty="0" smtClean="0">
                              <a:effectLst/>
                            </a:rPr>
                            <a:t>Error%</a:t>
                          </a:r>
                          <a:endParaRPr lang="en-US" sz="1200" dirty="0">
                            <a:effectLst/>
                            <a:latin typeface="Times New Roman"/>
                            <a:ea typeface="Calibri"/>
                            <a:cs typeface="Arial"/>
                          </a:endParaRPr>
                        </a:p>
                      </a:txBody>
                      <a:tcPr marL="68580" marR="68580" marT="0" marB="0"/>
                    </a:tc>
                  </a:tr>
                  <a:tr h="341308">
                    <a:tc rowSpan="3"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 dirty="0">
                              <a:effectLst/>
                            </a:rPr>
                            <a:t>beam 1</a:t>
                          </a:r>
                          <a:endParaRPr lang="en-US" sz="1200" dirty="0">
                            <a:effectLst/>
                            <a:latin typeface="Times New Roman"/>
                            <a:ea typeface="Calibri"/>
                            <a:cs typeface="Arial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>
                        <a:blipFill rotWithShape="1">
                          <a:blip r:embed="rId3"/>
                          <a:stretch>
                            <a:fillRect l="-116901" t="-133929" r="-623944" b="-4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 dirty="0">
                              <a:effectLst/>
                            </a:rPr>
                            <a:t>1617.75</a:t>
                          </a:r>
                          <a:endParaRPr lang="en-US" sz="1200" dirty="0">
                            <a:effectLst/>
                            <a:latin typeface="Times New Roman"/>
                            <a:ea typeface="Calibri"/>
                            <a:cs typeface="Arial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880</a:t>
                          </a:r>
                          <a:endParaRPr lang="en-US" sz="1200">
                            <a:effectLst/>
                            <a:latin typeface="Times New Roman"/>
                            <a:ea typeface="Calibri"/>
                            <a:cs typeface="Arial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1569.5</a:t>
                          </a:r>
                          <a:endParaRPr lang="en-US" sz="1200">
                            <a:effectLst/>
                            <a:latin typeface="Times New Roman"/>
                            <a:ea typeface="Calibri"/>
                            <a:cs typeface="Arial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2473.625</a:t>
                          </a:r>
                          <a:endParaRPr lang="en-US" sz="1200">
                            <a:effectLst/>
                            <a:latin typeface="Times New Roman"/>
                            <a:ea typeface="Calibri"/>
                            <a:cs typeface="Arial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2430.47</a:t>
                          </a:r>
                          <a:endParaRPr lang="en-US" sz="1200">
                            <a:effectLst/>
                            <a:latin typeface="Times New Roman"/>
                            <a:ea typeface="Calibri"/>
                            <a:cs typeface="Arial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1.74</a:t>
                          </a:r>
                          <a:endParaRPr lang="en-US" sz="1200">
                            <a:effectLst/>
                            <a:latin typeface="Times New Roman"/>
                            <a:ea typeface="Calibri"/>
                            <a:cs typeface="Arial"/>
                          </a:endParaRPr>
                        </a:p>
                      </a:txBody>
                      <a:tcPr marL="68580" marR="68580" marT="0" marB="0"/>
                    </a:tc>
                  </a:tr>
                  <a:tr h="341308">
                    <a:tc v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>
                        <a:blipFill rotWithShape="1">
                          <a:blip r:embed="rId3"/>
                          <a:stretch>
                            <a:fillRect l="-116901" t="-233929" r="-623944" b="-3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2002.03</a:t>
                          </a:r>
                          <a:endParaRPr lang="en-US" sz="1200">
                            <a:effectLst/>
                            <a:latin typeface="Times New Roman"/>
                            <a:ea typeface="Calibri"/>
                            <a:cs typeface="Arial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1064</a:t>
                          </a:r>
                          <a:endParaRPr lang="en-US" sz="1200">
                            <a:effectLst/>
                            <a:latin typeface="Times New Roman"/>
                            <a:ea typeface="Calibri"/>
                            <a:cs typeface="Arial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2039.87</a:t>
                          </a:r>
                          <a:endParaRPr lang="en-US" sz="1200">
                            <a:effectLst/>
                            <a:latin typeface="Times New Roman"/>
                            <a:ea typeface="Calibri"/>
                            <a:cs typeface="Arial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3084.95</a:t>
                          </a:r>
                          <a:endParaRPr lang="en-US" sz="1200">
                            <a:effectLst/>
                            <a:latin typeface="Times New Roman"/>
                            <a:ea typeface="Calibri"/>
                            <a:cs typeface="Arial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3035.52</a:t>
                          </a:r>
                          <a:endParaRPr lang="en-US" sz="1200">
                            <a:effectLst/>
                            <a:latin typeface="Times New Roman"/>
                            <a:ea typeface="Calibri"/>
                            <a:cs typeface="Arial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1.6</a:t>
                          </a:r>
                          <a:endParaRPr lang="en-US" sz="1200">
                            <a:effectLst/>
                            <a:latin typeface="Times New Roman"/>
                            <a:ea typeface="Calibri"/>
                            <a:cs typeface="Arial"/>
                          </a:endParaRPr>
                        </a:p>
                      </a:txBody>
                      <a:tcPr marL="68580" marR="68580" marT="0" marB="0"/>
                    </a:tc>
                  </a:tr>
                  <a:tr h="341308">
                    <a:tc v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>
                        <a:blipFill rotWithShape="1">
                          <a:blip r:embed="rId3"/>
                          <a:stretch>
                            <a:fillRect l="-116901" t="-333929" r="-623944" b="-2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3003.19</a:t>
                          </a:r>
                          <a:endParaRPr lang="en-US" sz="1200">
                            <a:effectLst/>
                            <a:latin typeface="Times New Roman"/>
                            <a:ea typeface="Calibri"/>
                            <a:cs typeface="Arial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1777</a:t>
                          </a:r>
                          <a:endParaRPr lang="en-US" sz="1200">
                            <a:effectLst/>
                            <a:latin typeface="Times New Roman"/>
                            <a:ea typeface="Calibri"/>
                            <a:cs typeface="Arial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2463.37</a:t>
                          </a:r>
                          <a:endParaRPr lang="en-US" sz="1200">
                            <a:effectLst/>
                            <a:latin typeface="Times New Roman"/>
                            <a:ea typeface="Calibri"/>
                            <a:cs typeface="Arial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4510.28</a:t>
                          </a:r>
                          <a:endParaRPr lang="en-US" sz="1200">
                            <a:effectLst/>
                            <a:latin typeface="Times New Roman"/>
                            <a:ea typeface="Calibri"/>
                            <a:cs typeface="Arial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4308.29</a:t>
                          </a:r>
                          <a:endParaRPr lang="en-US" sz="1200">
                            <a:effectLst/>
                            <a:latin typeface="Times New Roman"/>
                            <a:ea typeface="Calibri"/>
                            <a:cs typeface="Arial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4.48</a:t>
                          </a:r>
                          <a:endParaRPr lang="en-US" sz="1200">
                            <a:effectLst/>
                            <a:latin typeface="Times New Roman"/>
                            <a:ea typeface="Calibri"/>
                            <a:cs typeface="Arial"/>
                          </a:endParaRPr>
                        </a:p>
                      </a:txBody>
                      <a:tcPr marL="68580" marR="68580" marT="0" marB="0"/>
                    </a:tc>
                  </a:tr>
                  <a:tr h="341308">
                    <a:tc rowSpan="2"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 dirty="0">
                              <a:effectLst/>
                            </a:rPr>
                            <a:t>beam 2</a:t>
                          </a:r>
                          <a:endParaRPr lang="en-US" sz="1200" dirty="0">
                            <a:effectLst/>
                            <a:latin typeface="Times New Roman"/>
                            <a:ea typeface="Calibri"/>
                            <a:cs typeface="Arial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>
                        <a:blipFill rotWithShape="1">
                          <a:blip r:embed="rId3"/>
                          <a:stretch>
                            <a:fillRect l="-116901" t="-433929" r="-623944" b="-1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655.44</a:t>
                          </a:r>
                          <a:endParaRPr lang="en-US" sz="1200">
                            <a:effectLst/>
                            <a:latin typeface="Times New Roman"/>
                            <a:ea typeface="Calibri"/>
                            <a:cs typeface="Arial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393</a:t>
                          </a:r>
                          <a:endParaRPr lang="en-US" sz="1200">
                            <a:effectLst/>
                            <a:latin typeface="Times New Roman"/>
                            <a:ea typeface="Calibri"/>
                            <a:cs typeface="Arial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689.44</a:t>
                          </a:r>
                          <a:endParaRPr lang="en-US" sz="1200">
                            <a:effectLst/>
                            <a:latin typeface="Times New Roman"/>
                            <a:ea typeface="Calibri"/>
                            <a:cs typeface="Arial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1065.44</a:t>
                          </a:r>
                          <a:endParaRPr lang="en-US" sz="1200">
                            <a:effectLst/>
                            <a:latin typeface="Times New Roman"/>
                            <a:ea typeface="Calibri"/>
                            <a:cs typeface="Arial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1072.25</a:t>
                          </a:r>
                          <a:endParaRPr lang="en-US" sz="1200">
                            <a:effectLst/>
                            <a:latin typeface="Times New Roman"/>
                            <a:ea typeface="Calibri"/>
                            <a:cs typeface="Arial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-0.64</a:t>
                          </a:r>
                          <a:endParaRPr lang="en-US" sz="1200">
                            <a:effectLst/>
                            <a:latin typeface="Times New Roman"/>
                            <a:ea typeface="Calibri"/>
                            <a:cs typeface="Arial"/>
                          </a:endParaRPr>
                        </a:p>
                      </a:txBody>
                      <a:tcPr marL="68580" marR="68580" marT="0" marB="0"/>
                    </a:tc>
                  </a:tr>
                  <a:tr h="341308">
                    <a:tc v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>
                        <a:blipFill rotWithShape="1">
                          <a:blip r:embed="rId3"/>
                          <a:stretch>
                            <a:fillRect l="-116901" t="-533929" r="-62394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756.78</a:t>
                          </a:r>
                          <a:endParaRPr lang="en-US" sz="1200">
                            <a:effectLst/>
                            <a:latin typeface="Times New Roman"/>
                            <a:ea typeface="Calibri"/>
                            <a:cs typeface="Arial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502</a:t>
                          </a:r>
                          <a:endParaRPr lang="en-US" sz="1200">
                            <a:effectLst/>
                            <a:latin typeface="Times New Roman"/>
                            <a:ea typeface="Calibri"/>
                            <a:cs typeface="Arial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725.7</a:t>
                          </a:r>
                          <a:endParaRPr lang="en-US" sz="1200">
                            <a:effectLst/>
                            <a:latin typeface="Times New Roman"/>
                            <a:ea typeface="Calibri"/>
                            <a:cs typeface="Arial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1243.24</a:t>
                          </a:r>
                          <a:endParaRPr lang="en-US" sz="1200">
                            <a:effectLst/>
                            <a:latin typeface="Times New Roman"/>
                            <a:ea typeface="Calibri"/>
                            <a:cs typeface="Arial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1352.25</a:t>
                          </a:r>
                          <a:endParaRPr lang="en-US" sz="1200">
                            <a:effectLst/>
                            <a:latin typeface="Times New Roman"/>
                            <a:ea typeface="Calibri"/>
                            <a:cs typeface="Arial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 dirty="0">
                              <a:effectLst/>
                            </a:rPr>
                            <a:t>-8.76</a:t>
                          </a:r>
                          <a:endParaRPr lang="en-US" sz="1200" dirty="0">
                            <a:effectLst/>
                            <a:latin typeface="Times New Roman"/>
                            <a:ea typeface="Calibri"/>
                            <a:cs typeface="Arial"/>
                          </a:endParaRPr>
                        </a:p>
                      </a:txBody>
                      <a:tcPr marL="68580" marR="68580" marT="0" marB="0"/>
                    </a:tc>
                  </a:tr>
                </a:tbl>
              </a:graphicData>
            </a:graphic>
          </p:graphicFrame>
        </mc:Fallback>
      </mc:AlternateContent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rtl="0"/>
            <a:r>
              <a:rPr lang="en-US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Chapter </a:t>
            </a:r>
            <a:r>
              <a:rPr lang="ar-SA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Static design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5771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714348" y="785794"/>
            <a:ext cx="6255488" cy="1362075"/>
          </a:xfrm>
        </p:spPr>
        <p:txBody>
          <a:bodyPr>
            <a:normAutofit/>
          </a:bodyPr>
          <a:lstStyle/>
          <a:p>
            <a:pPr lvl="0" algn="l"/>
            <a:r>
              <a:rPr lang="en-US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Static design</a:t>
            </a:r>
            <a:r>
              <a:rPr lang="en-US" dirty="0" smtClean="0"/>
              <a:t/>
            </a:r>
            <a:br>
              <a:rPr lang="en-US" dirty="0" smtClean="0"/>
            </a:br>
            <a:endParaRPr lang="ar-JO" dirty="0"/>
          </a:p>
        </p:txBody>
      </p:sp>
      <p:sp>
        <p:nvSpPr>
          <p:cNvPr id="3" name="TextBox 2"/>
          <p:cNvSpPr txBox="1"/>
          <p:nvPr/>
        </p:nvSpPr>
        <p:spPr>
          <a:xfrm>
            <a:off x="714348" y="2357430"/>
            <a:ext cx="5929354" cy="286232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 rtl="0">
              <a:lnSpc>
                <a:spcPct val="150000"/>
              </a:lnSpc>
              <a:buFont typeface="Wingdings" pitchFamily="2" charset="2"/>
              <a:buChar char="v"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Slab design</a:t>
            </a:r>
          </a:p>
          <a:p>
            <a:pPr algn="l" rtl="0">
              <a:lnSpc>
                <a:spcPct val="150000"/>
              </a:lnSpc>
              <a:buFont typeface="Wingdings" pitchFamily="2" charset="2"/>
              <a:buChar char="v"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Column design </a:t>
            </a:r>
          </a:p>
          <a:p>
            <a:pPr algn="l" rtl="0">
              <a:lnSpc>
                <a:spcPct val="150000"/>
              </a:lnSpc>
              <a:buFont typeface="Wingdings" pitchFamily="2" charset="2"/>
              <a:buChar char="v"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Footing design</a:t>
            </a:r>
          </a:p>
          <a:p>
            <a:pPr algn="l" rtl="0">
              <a:lnSpc>
                <a:spcPct val="150000"/>
              </a:lnSpc>
              <a:buFont typeface="Wingdings" pitchFamily="2" charset="2"/>
              <a:buChar char="v"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Pool design</a:t>
            </a:r>
          </a:p>
          <a:p>
            <a:pPr algn="l" rtl="0">
              <a:lnSpc>
                <a:spcPct val="150000"/>
              </a:lnSpc>
              <a:buFont typeface="Wingdings" pitchFamily="2" charset="2"/>
              <a:buChar char="v"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Stair case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58072" cy="608630"/>
          </a:xfrm>
        </p:spPr>
        <p:txBody>
          <a:bodyPr/>
          <a:lstStyle/>
          <a:p>
            <a:r>
              <a:rPr lang="en-US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Static design</a:t>
            </a:r>
            <a:endParaRPr lang="ar-JO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28596" y="1214422"/>
            <a:ext cx="7267604" cy="5241314"/>
          </a:xfrm>
        </p:spPr>
        <p:txBody>
          <a:bodyPr/>
          <a:lstStyle/>
          <a:p>
            <a:pPr marL="274320" lvl="2" indent="-274320" algn="l" rtl="0">
              <a:spcBef>
                <a:spcPts val="600"/>
              </a:spcBef>
              <a:buClr>
                <a:schemeClr val="tx2"/>
              </a:buClr>
              <a:buSzPct val="73000"/>
              <a:buFont typeface="Wingdings" pitchFamily="2" charset="2"/>
              <a:buChar char="Ø"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Slab Design: </a:t>
            </a:r>
          </a:p>
          <a:p>
            <a:pPr marL="274320" lvl="2" indent="-274320" algn="l" rtl="0">
              <a:spcBef>
                <a:spcPts val="600"/>
              </a:spcBef>
              <a:buClr>
                <a:schemeClr val="tx2"/>
              </a:buClr>
              <a:buSzPct val="73000"/>
              <a:buFont typeface="Wingdings" pitchFamily="2" charset="2"/>
              <a:buChar char="q"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Check Deflection: </a:t>
            </a:r>
            <a:endParaRPr lang="en-US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marL="274320" lvl="2" indent="-274320" algn="l" rtl="0">
              <a:spcBef>
                <a:spcPts val="600"/>
              </a:spcBef>
              <a:buClr>
                <a:schemeClr val="tx2"/>
              </a:buClr>
              <a:buSzPct val="73000"/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The max deflection due to dead load was found at the middle of the panel between grid lines 14 and 16 that is 41.6mm</a:t>
            </a:r>
            <a:r>
              <a:rPr lang="en-US" dirty="0" smtClean="0"/>
              <a:t>.</a:t>
            </a:r>
          </a:p>
          <a:p>
            <a:pPr marL="274320" lvl="2" indent="-274320" algn="l" rtl="0">
              <a:spcBef>
                <a:spcPts val="600"/>
              </a:spcBef>
              <a:buClr>
                <a:schemeClr val="tx2"/>
              </a:buClr>
              <a:buSzPct val="73000"/>
              <a:buFont typeface="Wingdings" pitchFamily="2" charset="2"/>
              <a:buChar char="Ø"/>
            </a:pPr>
            <a:endParaRPr lang="en-US" b="1" dirty="0" smtClean="0"/>
          </a:p>
          <a:p>
            <a:pPr algn="l" rtl="0"/>
            <a:endParaRPr lang="ar-JO" dirty="0"/>
          </a:p>
        </p:txBody>
      </p:sp>
      <p:pic>
        <p:nvPicPr>
          <p:cNvPr id="6" name="صورة 35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71604" y="2857496"/>
            <a:ext cx="4540250" cy="2919724"/>
          </a:xfrm>
          <a:prstGeom prst="rect">
            <a:avLst/>
          </a:prstGeom>
          <a:ln w="38100" cap="sq">
            <a:solidFill>
              <a:schemeClr val="accent2">
                <a:lumMod val="75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58072" cy="608630"/>
          </a:xfrm>
        </p:spPr>
        <p:txBody>
          <a:bodyPr/>
          <a:lstStyle/>
          <a:p>
            <a:r>
              <a:rPr lang="en-US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Static design</a:t>
            </a:r>
            <a:endParaRPr lang="ar-JO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8596" y="928670"/>
            <a:ext cx="7267604" cy="5527066"/>
          </a:xfrm>
        </p:spPr>
        <p:txBody>
          <a:bodyPr/>
          <a:lstStyle/>
          <a:p>
            <a:pPr marL="274320" lvl="2" indent="-274320" algn="l" rtl="0">
              <a:spcBef>
                <a:spcPts val="600"/>
              </a:spcBef>
              <a:buClr>
                <a:schemeClr val="tx2"/>
              </a:buClr>
              <a:buSzPct val="73000"/>
              <a:buFont typeface="Wingdings" pitchFamily="2" charset="2"/>
              <a:buChar char="Ø"/>
            </a:pPr>
            <a:r>
              <a:rPr lang="en-US" sz="2200" b="1" dirty="0" smtClean="0">
                <a:latin typeface="Times New Roman" pitchFamily="18" charset="0"/>
                <a:cs typeface="Times New Roman" pitchFamily="18" charset="0"/>
              </a:rPr>
              <a:t>Slab Design: </a:t>
            </a:r>
          </a:p>
          <a:p>
            <a:pPr marL="274320" lvl="2" indent="-274320" algn="l" rtl="0">
              <a:spcBef>
                <a:spcPts val="600"/>
              </a:spcBef>
              <a:buClr>
                <a:schemeClr val="tx2"/>
              </a:buClr>
              <a:buSzPct val="73000"/>
              <a:buFont typeface="Wingdings" pitchFamily="2" charset="2"/>
              <a:buChar char="q"/>
            </a:pPr>
            <a:r>
              <a:rPr lang="en-US" sz="2200" b="1" dirty="0" smtClean="0">
                <a:latin typeface="Times New Roman" pitchFamily="18" charset="0"/>
                <a:cs typeface="Times New Roman" pitchFamily="18" charset="0"/>
              </a:rPr>
              <a:t>Check Deflection: </a:t>
            </a:r>
          </a:p>
          <a:p>
            <a:pPr marL="0" indent="0" algn="l" rtl="0">
              <a:buNone/>
            </a:pP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Δ dead = 4.386 mm.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0" indent="0" algn="l" rtl="0">
              <a:buNone/>
            </a:pP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Δ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Live = 4.178 mm. </a:t>
            </a:r>
          </a:p>
          <a:p>
            <a:pPr marL="274320" lvl="2" indent="-274320" algn="l" rtl="0">
              <a:lnSpc>
                <a:spcPct val="150000"/>
              </a:lnSpc>
              <a:spcBef>
                <a:spcPts val="600"/>
              </a:spcBef>
              <a:buClr>
                <a:schemeClr val="tx2"/>
              </a:buClr>
              <a:buSzPct val="73000"/>
              <a:buNone/>
            </a:pP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Δ long term =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17.128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mm. </a:t>
            </a:r>
          </a:p>
          <a:p>
            <a:pPr marL="274320" lvl="2" indent="-274320" algn="l" rtl="0">
              <a:lnSpc>
                <a:spcPct val="150000"/>
              </a:lnSpc>
              <a:spcBef>
                <a:spcPts val="600"/>
              </a:spcBef>
              <a:buClr>
                <a:schemeClr val="tx2"/>
              </a:buClr>
              <a:buSzPct val="73000"/>
              <a:buNone/>
            </a:pP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The allowable deflection = L /240 = 5000 /240 = 20.83 mm. </a:t>
            </a:r>
          </a:p>
          <a:p>
            <a:pPr marL="274320" lvl="2" indent="-274320" algn="l" rtl="0">
              <a:lnSpc>
                <a:spcPct val="150000"/>
              </a:lnSpc>
              <a:spcBef>
                <a:spcPts val="600"/>
              </a:spcBef>
              <a:buClr>
                <a:schemeClr val="tx2"/>
              </a:buClr>
              <a:buSzPct val="73000"/>
              <a:buNone/>
            </a:pP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So the slab deflection =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17.128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mm. &lt; allowable long term def. =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20.83mm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OK.</a:t>
            </a:r>
          </a:p>
          <a:p>
            <a:pPr marL="274320" lvl="2" indent="-274320" algn="l" rtl="0">
              <a:spcBef>
                <a:spcPts val="600"/>
              </a:spcBef>
              <a:buClr>
                <a:schemeClr val="tx2"/>
              </a:buClr>
              <a:buSzPct val="73000"/>
              <a:buNone/>
            </a:pPr>
            <a:endParaRPr lang="en-US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186634" cy="608630"/>
          </a:xfrm>
        </p:spPr>
        <p:txBody>
          <a:bodyPr/>
          <a:lstStyle/>
          <a:p>
            <a:r>
              <a:rPr lang="en-US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Static design</a:t>
            </a:r>
            <a:endParaRPr lang="ar-JO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124744"/>
            <a:ext cx="7239000" cy="4846320"/>
          </a:xfrm>
        </p:spPr>
        <p:txBody>
          <a:bodyPr>
            <a:normAutofit/>
          </a:bodyPr>
          <a:lstStyle/>
          <a:p>
            <a:pPr marL="274320" lvl="2" indent="-274320" algn="l" rtl="0">
              <a:spcBef>
                <a:spcPts val="600"/>
              </a:spcBef>
              <a:buClr>
                <a:schemeClr val="tx2"/>
              </a:buClr>
              <a:buSzPct val="73000"/>
              <a:buFont typeface="Wingdings" pitchFamily="2" charset="2"/>
              <a:buChar char="Ø"/>
            </a:pPr>
            <a:r>
              <a:rPr lang="en-US" sz="2200" b="1" dirty="0" smtClean="0">
                <a:latin typeface="Times New Roman" pitchFamily="18" charset="0"/>
                <a:cs typeface="Times New Roman" pitchFamily="18" charset="0"/>
              </a:rPr>
              <a:t>Slab Design: </a:t>
            </a:r>
          </a:p>
          <a:p>
            <a:pPr algn="l" rtl="0">
              <a:lnSpc>
                <a:spcPct val="150000"/>
              </a:lnSpc>
              <a:buFont typeface="Wingdings" pitchFamily="2" charset="2"/>
              <a:buChar char="q"/>
            </a:pPr>
            <a:r>
              <a:rPr lang="en-US" sz="2200" b="1" dirty="0" smtClean="0">
                <a:latin typeface="Times New Roman" pitchFamily="18" charset="0"/>
                <a:cs typeface="Times New Roman" pitchFamily="18" charset="0"/>
              </a:rPr>
              <a:t>check slab for shear :</a:t>
            </a:r>
          </a:p>
          <a:p>
            <a:pPr algn="l" rtl="0">
              <a:lnSpc>
                <a:spcPct val="150000"/>
              </a:lnSpc>
              <a:buNone/>
            </a:pP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ØVc=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122.47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KN. ,Vu slab </a:t>
            </a:r>
            <a:r>
              <a:rPr lang="en-US" sz="2200" baseline="-25000" dirty="0" smtClean="0">
                <a:latin typeface="Times New Roman" pitchFamily="18" charset="0"/>
                <a:cs typeface="Times New Roman" pitchFamily="18" charset="0"/>
              </a:rPr>
              <a:t>roof4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78.65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KN/m.</a:t>
            </a:r>
          </a:p>
          <a:p>
            <a:pPr algn="l" rtl="0">
              <a:lnSpc>
                <a:spcPct val="150000"/>
              </a:lnSpc>
              <a:buNone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122.47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  ≥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78.65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 OK </a:t>
            </a:r>
          </a:p>
          <a:p>
            <a:pPr algn="l" rtl="0">
              <a:lnSpc>
                <a:spcPct val="150000"/>
              </a:lnSpc>
              <a:buNone/>
            </a:pP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ØVc=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97.98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KN. ,Vu slab </a:t>
            </a:r>
            <a:r>
              <a:rPr lang="en-US" sz="2200" baseline="-25000" dirty="0">
                <a:latin typeface="Times New Roman" pitchFamily="18" charset="0"/>
                <a:cs typeface="Times New Roman" pitchFamily="18" charset="0"/>
              </a:rPr>
              <a:t>roof4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56.47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KN/m.</a:t>
            </a:r>
          </a:p>
          <a:p>
            <a:pPr algn="l" rtl="0">
              <a:lnSpc>
                <a:spcPct val="150000"/>
              </a:lnSpc>
              <a:buNone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122.47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  ≥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56.47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OK </a:t>
            </a:r>
          </a:p>
          <a:p>
            <a:pPr algn="l" rtl="0">
              <a:buNone/>
            </a:pPr>
            <a:endParaRPr lang="en-US" sz="2200" dirty="0" smtClean="0">
              <a:latin typeface="Times New Roman" pitchFamily="18" charset="0"/>
              <a:cs typeface="Times New Roman" pitchFamily="18" charset="0"/>
            </a:endParaRPr>
          </a:p>
          <a:p>
            <a:pPr algn="l" rtl="0">
              <a:buNone/>
            </a:pPr>
            <a:endParaRPr lang="ar-JO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28596" y="2786058"/>
            <a:ext cx="8229600" cy="1143000"/>
          </a:xfrm>
        </p:spPr>
        <p:txBody>
          <a:bodyPr>
            <a:normAutofit fontScale="90000"/>
          </a:bodyPr>
          <a:lstStyle/>
          <a:p>
            <a:pPr rtl="0"/>
            <a:r>
              <a:rPr lang="en-US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Chapter 1 :</a:t>
            </a:r>
            <a:br>
              <a:rPr lang="en-US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Introduction</a:t>
            </a:r>
            <a:endParaRPr lang="ar-JO" dirty="0">
              <a:solidFill>
                <a:schemeClr val="accent5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270855" y="116632"/>
            <a:ext cx="6572296" cy="76944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342900" lvl="0" indent="-342900" algn="l" rtl="0">
              <a:buFont typeface="Wingdings" pitchFamily="2" charset="2"/>
              <a:buChar char="q"/>
            </a:pPr>
            <a:r>
              <a:rPr lang="en-US" sz="2200" b="1" dirty="0">
                <a:latin typeface="Times New Roman" pitchFamily="18" charset="0"/>
                <a:cs typeface="Times New Roman" pitchFamily="18" charset="0"/>
              </a:rPr>
              <a:t>Design for bending moment</a:t>
            </a:r>
            <a:r>
              <a:rPr lang="en-US" sz="2200" b="1" i="1" dirty="0">
                <a:latin typeface="Times New Roman" pitchFamily="18" charset="0"/>
                <a:cs typeface="Times New Roman" pitchFamily="18" charset="0"/>
              </a:rPr>
              <a:t>: </a:t>
            </a:r>
            <a:endParaRPr lang="en-US" sz="2200" dirty="0" smtClean="0">
              <a:latin typeface="Times New Roman" pitchFamily="18" charset="0"/>
              <a:cs typeface="Times New Roman" pitchFamily="18" charset="0"/>
            </a:endParaRPr>
          </a:p>
          <a:p>
            <a:pPr algn="l" rtl="0"/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ve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&amp;+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ve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moment  m11  for slabs roof5 </a:t>
            </a:r>
            <a:endParaRPr lang="ar-JO" sz="2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4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922648" y="990124"/>
            <a:ext cx="5441315" cy="57105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90836" y="243938"/>
            <a:ext cx="5715040" cy="43088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 rtl="0"/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reinforcement for slab roof5</a:t>
            </a:r>
            <a:endParaRPr lang="ar-JO" sz="2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4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9319" y="836712"/>
            <a:ext cx="7776864" cy="4392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42910" y="571480"/>
            <a:ext cx="5500726" cy="43088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 rtl="0"/>
            <a:r>
              <a:rPr lang="en-US" sz="2200" dirty="0" smtClean="0"/>
              <a:t>-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reinforcement for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slab roof4 northern part</a:t>
            </a:r>
            <a:endParaRPr lang="ar-JO" sz="2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4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412776"/>
            <a:ext cx="7257249" cy="40324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11078" y="372525"/>
            <a:ext cx="5143536" cy="43088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 rtl="0"/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reinforcement for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slab roof4 southern part</a:t>
            </a:r>
            <a:endParaRPr lang="ar-JO" sz="2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4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1196752"/>
            <a:ext cx="7344816" cy="4824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357158" y="285728"/>
            <a:ext cx="5286412" cy="43088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 rtl="0"/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reinforcement for slabs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1,2,3 northern part</a:t>
            </a:r>
            <a:endParaRPr lang="ar-JO" sz="2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Picture 8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628800"/>
            <a:ext cx="7704856" cy="37444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57158" y="285728"/>
            <a:ext cx="5286412" cy="43088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 rtl="0"/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reinforcement for slabs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1,2,3 southern part</a:t>
            </a:r>
            <a:endParaRPr lang="ar-JO" sz="2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2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1617344"/>
            <a:ext cx="7671226" cy="44039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551394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58072" cy="537192"/>
          </a:xfrm>
        </p:spPr>
        <p:txBody>
          <a:bodyPr>
            <a:normAutofit fontScale="90000"/>
          </a:bodyPr>
          <a:lstStyle/>
          <a:p>
            <a:r>
              <a:rPr lang="en-US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Static design</a:t>
            </a:r>
            <a:endParaRPr lang="ar-JO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8596" y="1142984"/>
            <a:ext cx="7267604" cy="5312752"/>
          </a:xfrm>
        </p:spPr>
        <p:txBody>
          <a:bodyPr>
            <a:normAutofit/>
          </a:bodyPr>
          <a:lstStyle/>
          <a:p>
            <a:pPr algn="l" rtl="0">
              <a:buFont typeface="Wingdings" pitchFamily="2" charset="2"/>
              <a:buChar char="Ø"/>
            </a:pP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Design of columns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l" rtl="0">
              <a:buNone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For un-braced column:-</a:t>
            </a:r>
          </a:p>
          <a:p>
            <a:pPr algn="l" rtl="0">
              <a:buNone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Kl/r≤ 22   ……........Short column.</a:t>
            </a:r>
          </a:p>
          <a:p>
            <a:pPr algn="l" rtl="0">
              <a:buNone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Kl/r≥ 22   ………….Long column</a:t>
            </a:r>
          </a:p>
          <a:p>
            <a:pPr algn="l" rtl="0">
              <a:buFont typeface="Wingdings" pitchFamily="2" charset="2"/>
              <a:buChar char="Ø"/>
            </a:pPr>
            <a:endParaRPr lang="ar-JO" sz="2000" dirty="0"/>
          </a:p>
        </p:txBody>
      </p:sp>
      <p:pic>
        <p:nvPicPr>
          <p:cNvPr id="4" name="Picture 3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000496" y="2786058"/>
            <a:ext cx="3029212" cy="3781509"/>
          </a:xfrm>
          <a:prstGeom prst="rect">
            <a:avLst/>
          </a:prstGeom>
          <a:ln w="38100" cap="sq">
            <a:solidFill>
              <a:schemeClr val="accent2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Picture 4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7158" y="2857496"/>
            <a:ext cx="3214710" cy="3714776"/>
          </a:xfrm>
          <a:prstGeom prst="rect">
            <a:avLst/>
          </a:prstGeom>
          <a:ln w="38100" cap="sq">
            <a:solidFill>
              <a:schemeClr val="accent2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58072" cy="680068"/>
          </a:xfrm>
        </p:spPr>
        <p:txBody>
          <a:bodyPr/>
          <a:lstStyle/>
          <a:p>
            <a:r>
              <a:rPr lang="en-US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Static design</a:t>
            </a:r>
            <a:endParaRPr lang="ar-JO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0034" y="1071546"/>
            <a:ext cx="7196166" cy="5384190"/>
          </a:xfrm>
        </p:spPr>
        <p:txBody>
          <a:bodyPr/>
          <a:lstStyle/>
          <a:p>
            <a:pPr algn="l" rtl="0">
              <a:lnSpc>
                <a:spcPct val="150000"/>
              </a:lnSpc>
              <a:buNone/>
            </a:pPr>
            <a:r>
              <a:rPr lang="en-US" sz="2000" dirty="0" smtClean="0"/>
              <a:t>M </a:t>
            </a:r>
            <a:r>
              <a:rPr lang="en-US" sz="2000" baseline="-25000" dirty="0" smtClean="0"/>
              <a:t>min</a:t>
            </a:r>
            <a:r>
              <a:rPr lang="en-US" sz="2000" dirty="0" smtClean="0"/>
              <a:t> =</a:t>
            </a:r>
            <a:r>
              <a:rPr lang="en-US" sz="2000" dirty="0" err="1" smtClean="0"/>
              <a:t>Pu</a:t>
            </a:r>
            <a:r>
              <a:rPr lang="en-US" sz="2000" dirty="0" smtClean="0"/>
              <a:t>*e </a:t>
            </a:r>
            <a:r>
              <a:rPr lang="en-US" sz="2000" baseline="-25000" dirty="0" smtClean="0"/>
              <a:t>min  </a:t>
            </a:r>
          </a:p>
          <a:p>
            <a:pPr algn="l" rtl="0">
              <a:lnSpc>
                <a:spcPct val="150000"/>
              </a:lnSpc>
              <a:buNone/>
            </a:pPr>
            <a:r>
              <a:rPr lang="en-US" sz="2000" dirty="0" smtClean="0"/>
              <a:t>e </a:t>
            </a:r>
            <a:r>
              <a:rPr lang="en-US" sz="2000" baseline="-25000" dirty="0" smtClean="0"/>
              <a:t>min   </a:t>
            </a:r>
            <a:r>
              <a:rPr lang="en-US" sz="2000" dirty="0" smtClean="0"/>
              <a:t>=0.015+0.03c</a:t>
            </a:r>
            <a:r>
              <a:rPr lang="en-US" sz="2000" baseline="-25000" dirty="0" smtClean="0"/>
              <a:t> </a:t>
            </a:r>
            <a:endParaRPr lang="en-US" sz="2000" dirty="0" smtClean="0"/>
          </a:p>
          <a:p>
            <a:pPr algn="l" rtl="0">
              <a:lnSpc>
                <a:spcPct val="150000"/>
              </a:lnSpc>
              <a:buNone/>
            </a:pPr>
            <a:r>
              <a:rPr lang="en-US" sz="2000" dirty="0" smtClean="0"/>
              <a:t>Moment  M</a:t>
            </a:r>
            <a:r>
              <a:rPr lang="en-US" sz="2000" baseline="-25000" dirty="0" smtClean="0"/>
              <a:t> min    </a:t>
            </a:r>
            <a:r>
              <a:rPr lang="en-US" sz="2000" dirty="0" smtClean="0"/>
              <a:t>= </a:t>
            </a:r>
            <a:r>
              <a:rPr lang="en-US" sz="2000" dirty="0"/>
              <a:t>51.78 </a:t>
            </a:r>
            <a:r>
              <a:rPr lang="en-US" sz="2000" dirty="0" smtClean="0"/>
              <a:t>1 </a:t>
            </a:r>
            <a:r>
              <a:rPr lang="en-US" sz="2000" dirty="0" err="1" smtClean="0"/>
              <a:t>KN.m</a:t>
            </a:r>
            <a:r>
              <a:rPr lang="en-US" sz="2000" dirty="0" smtClean="0"/>
              <a:t> </a:t>
            </a:r>
          </a:p>
          <a:p>
            <a:pPr algn="l" rtl="0">
              <a:lnSpc>
                <a:spcPct val="150000"/>
              </a:lnSpc>
              <a:buNone/>
            </a:pPr>
            <a:r>
              <a:rPr lang="en-US" sz="2000" dirty="0" err="1" smtClean="0"/>
              <a:t>Pu</a:t>
            </a:r>
            <a:r>
              <a:rPr lang="en-US" sz="2000" dirty="0" smtClean="0"/>
              <a:t> =</a:t>
            </a:r>
            <a:r>
              <a:rPr lang="en-US" sz="2000" dirty="0"/>
              <a:t>1918</a:t>
            </a:r>
            <a:r>
              <a:rPr lang="en-US" sz="2000" dirty="0" smtClean="0"/>
              <a:t> KN  ,  </a:t>
            </a:r>
            <a:r>
              <a:rPr lang="en-US" sz="2000" dirty="0" err="1" smtClean="0"/>
              <a:t>Mc</a:t>
            </a:r>
            <a:r>
              <a:rPr lang="en-US" sz="2000" dirty="0" smtClean="0"/>
              <a:t> =</a:t>
            </a:r>
            <a:r>
              <a:rPr lang="en-US" sz="2000" dirty="0"/>
              <a:t>62.14KN.m </a:t>
            </a:r>
            <a:r>
              <a:rPr lang="en-US" sz="2000" dirty="0" smtClean="0"/>
              <a:t> </a:t>
            </a:r>
          </a:p>
          <a:p>
            <a:pPr algn="l" rtl="0">
              <a:lnSpc>
                <a:spcPct val="150000"/>
              </a:lnSpc>
              <a:buNone/>
            </a:pPr>
            <a:r>
              <a:rPr lang="en-US" sz="2000" dirty="0" smtClean="0"/>
              <a:t>Use =0.01   ,  </a:t>
            </a:r>
            <a:r>
              <a:rPr lang="en-US" sz="2000" dirty="0" err="1" smtClean="0"/>
              <a:t>fc</a:t>
            </a:r>
            <a:r>
              <a:rPr lang="en-US" sz="2000" dirty="0" smtClean="0"/>
              <a:t> =30 </a:t>
            </a:r>
            <a:r>
              <a:rPr lang="en-US" sz="2000" dirty="0" err="1" smtClean="0"/>
              <a:t>MPa</a:t>
            </a:r>
            <a:r>
              <a:rPr lang="en-US" sz="2000" dirty="0" smtClean="0"/>
              <a:t>  </a:t>
            </a:r>
          </a:p>
          <a:p>
            <a:pPr algn="l" rtl="0">
              <a:lnSpc>
                <a:spcPct val="150000"/>
              </a:lnSpc>
              <a:buNone/>
            </a:pPr>
            <a:r>
              <a:rPr lang="en-US" sz="2000" dirty="0" smtClean="0"/>
              <a:t>Cover in column =0.04m ,ɤ=0.8</a:t>
            </a:r>
          </a:p>
          <a:p>
            <a:pPr algn="l" rtl="0">
              <a:lnSpc>
                <a:spcPct val="150000"/>
              </a:lnSpc>
              <a:buNone/>
            </a:pPr>
            <a:r>
              <a:rPr lang="en-US" sz="2000" dirty="0" smtClean="0"/>
              <a:t> </a:t>
            </a:r>
            <a:r>
              <a:rPr lang="en-US" sz="2000" dirty="0" err="1" smtClean="0"/>
              <a:t>Pu</a:t>
            </a:r>
            <a:r>
              <a:rPr lang="en-US" sz="2000" dirty="0" smtClean="0"/>
              <a:t>/</a:t>
            </a:r>
            <a:r>
              <a:rPr lang="en-US" sz="2000" dirty="0" err="1" smtClean="0"/>
              <a:t>bh</a:t>
            </a:r>
            <a:r>
              <a:rPr lang="en-US" sz="2000" dirty="0" smtClean="0"/>
              <a:t> =1.74Ksi  , </a:t>
            </a:r>
            <a:r>
              <a:rPr lang="en-US" sz="2000" dirty="0" err="1" smtClean="0"/>
              <a:t>Mn</a:t>
            </a:r>
            <a:r>
              <a:rPr lang="en-US" sz="2000" dirty="0" smtClean="0"/>
              <a:t>/bh</a:t>
            </a:r>
            <a:r>
              <a:rPr lang="en-US" sz="2000" baseline="30000" dirty="0" smtClean="0"/>
              <a:t>2</a:t>
            </a:r>
            <a:r>
              <a:rPr lang="en-US" sz="2000" dirty="0" smtClean="0"/>
              <a:t> =0.141Ksi.</a:t>
            </a:r>
          </a:p>
          <a:p>
            <a:pPr algn="l" rtl="0">
              <a:lnSpc>
                <a:spcPct val="150000"/>
              </a:lnSpc>
              <a:buNone/>
            </a:pPr>
            <a:endParaRPr lang="en-US" sz="2000" dirty="0" smtClean="0"/>
          </a:p>
          <a:p>
            <a:pPr algn="l" rtl="0">
              <a:lnSpc>
                <a:spcPct val="150000"/>
              </a:lnSpc>
              <a:buNone/>
            </a:pPr>
            <a:r>
              <a:rPr lang="en-US" sz="2000" i="1" u="sng" dirty="0" smtClean="0"/>
              <a:t>From interaction diagram the section is adequate to carry the load and moment .</a:t>
            </a:r>
            <a:endParaRPr lang="en-US" sz="2000" dirty="0" smtClean="0"/>
          </a:p>
          <a:p>
            <a:pPr algn="l" rtl="0">
              <a:buNone/>
            </a:pPr>
            <a:endParaRPr lang="ar-JO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393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5400000">
            <a:off x="1107255" y="-392932"/>
            <a:ext cx="6286545" cy="76438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369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5400000">
            <a:off x="1321571" y="-321494"/>
            <a:ext cx="6286543" cy="73581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428604"/>
            <a:ext cx="7686700" cy="608630"/>
          </a:xfrm>
        </p:spPr>
        <p:txBody>
          <a:bodyPr>
            <a:normAutofit fontScale="90000"/>
          </a:bodyPr>
          <a:lstStyle/>
          <a:p>
            <a:pPr rtl="0"/>
            <a:r>
              <a:rPr lang="en-US" sz="400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Introduction :</a:t>
            </a:r>
            <a:endParaRPr lang="ar-JO" dirty="0">
              <a:solidFill>
                <a:schemeClr val="accent5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algn="l" rtl="0">
              <a:lnSpc>
                <a:spcPct val="160000"/>
              </a:lnSpc>
              <a:buNone/>
            </a:pP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Sky face hotel </a:t>
            </a:r>
            <a:r>
              <a:rPr lang="en-US" sz="3100" dirty="0" smtClean="0"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pPr algn="l" rtl="0">
              <a:lnSpc>
                <a:spcPct val="160000"/>
              </a:lnSpc>
              <a:buFont typeface="Wingdings" pitchFamily="2" charset="2"/>
              <a:buChar char="Ø"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A four story, Nablus city.</a:t>
            </a:r>
          </a:p>
          <a:p>
            <a:pPr algn="l" rtl="0">
              <a:lnSpc>
                <a:spcPct val="160000"/>
              </a:lnSpc>
              <a:buFont typeface="Wingdings" pitchFamily="2" charset="2"/>
              <a:buChar char="Ø"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story area = 2000 m</a:t>
            </a:r>
            <a:r>
              <a:rPr lang="en-US" baseline="30000" dirty="0" smtClean="0">
                <a:latin typeface="Times New Roman" pitchFamily="18" charset="0"/>
                <a:cs typeface="Times New Roman" pitchFamily="18" charset="0"/>
              </a:rPr>
              <a:t>2.</a:t>
            </a:r>
          </a:p>
          <a:p>
            <a:pPr algn="l" rtl="0">
              <a:lnSpc>
                <a:spcPct val="160000"/>
              </a:lnSpc>
              <a:buFont typeface="Wingdings" pitchFamily="2" charset="2"/>
              <a:buChar char="Ø"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The first story is 5.5 m</a:t>
            </a:r>
            <a:r>
              <a:rPr lang="en-US" baseline="30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height (reception, wedding hall, security, offices, restaurant, prayers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room 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and services).</a:t>
            </a:r>
          </a:p>
          <a:p>
            <a:pPr algn="l" rtl="0">
              <a:lnSpc>
                <a:spcPct val="160000"/>
              </a:lnSpc>
              <a:buFont typeface="Wingdings" pitchFamily="2" charset="2"/>
              <a:buChar char="Ø"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The upper three stories are 4m height for each, contain 26 living unit, and 18 sweat.</a:t>
            </a:r>
          </a:p>
          <a:p>
            <a:pPr algn="l" rtl="0">
              <a:lnSpc>
                <a:spcPct val="160000"/>
              </a:lnSpc>
              <a:buFont typeface="Wingdings" pitchFamily="2" charset="2"/>
              <a:buChar char="Ø"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The roof contains a swimming pool ,coffee shop.</a:t>
            </a:r>
            <a:endParaRPr lang="ar-JO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79699829"/>
              </p:ext>
            </p:extLst>
          </p:nvPr>
        </p:nvGraphicFramePr>
        <p:xfrm>
          <a:off x="323528" y="188641"/>
          <a:ext cx="7920880" cy="642477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060446"/>
                <a:gridCol w="760780"/>
                <a:gridCol w="1139214"/>
                <a:gridCol w="2758164"/>
                <a:gridCol w="1202276"/>
              </a:tblGrid>
              <a:tr h="801538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Grouping name</a:t>
                      </a:r>
                      <a:endParaRPr lang="en-US" sz="1200" dirty="0">
                        <a:solidFill>
                          <a:srgbClr val="943634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5155" marR="45155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column ID</a:t>
                      </a:r>
                      <a:endParaRPr lang="en-US" sz="1200">
                        <a:solidFill>
                          <a:srgbClr val="943634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5155" marR="45155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Dimension(m)</a:t>
                      </a:r>
                      <a:endParaRPr lang="en-US" sz="1200">
                        <a:solidFill>
                          <a:srgbClr val="943634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5155" marR="45155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Column identification using grid formation</a:t>
                      </a:r>
                      <a:endParaRPr lang="en-US" sz="1200">
                        <a:solidFill>
                          <a:srgbClr val="943634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5155" marR="45155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Longitudinal reinforcement</a:t>
                      </a:r>
                      <a:endParaRPr lang="en-US" sz="1200">
                        <a:solidFill>
                          <a:srgbClr val="943634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5155" marR="45155" marT="0" marB="0"/>
                </a:tc>
              </a:tr>
              <a:tr h="388501">
                <a:tc rowSpan="6"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col0.4</a:t>
                      </a:r>
                      <a:endParaRPr lang="en-US" sz="1200">
                        <a:solidFill>
                          <a:srgbClr val="943634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5155" marR="45155" marT="0" marB="0"/>
                </a:tc>
                <a:tc rowSpan="5"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col0.4-1</a:t>
                      </a:r>
                      <a:endParaRPr lang="en-US" sz="1200">
                        <a:solidFill>
                          <a:srgbClr val="943634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5155" marR="45155" marT="0" marB="0"/>
                </a:tc>
                <a:tc rowSpan="5"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0.4*0.4</a:t>
                      </a:r>
                      <a:endParaRPr lang="en-US" sz="1200">
                        <a:solidFill>
                          <a:srgbClr val="943634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5155" marR="45155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A-1,A-4-A-18,B-3,B-10,B-13,B-18</a:t>
                      </a:r>
                      <a:endParaRPr lang="en-US" sz="1200" dirty="0">
                        <a:solidFill>
                          <a:srgbClr val="943634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5155" marR="45155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8Ø16</a:t>
                      </a:r>
                      <a:endParaRPr lang="en-US" sz="1200">
                        <a:solidFill>
                          <a:srgbClr val="943634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5155" marR="45155" marT="0" marB="0"/>
                </a:tc>
              </a:tr>
              <a:tr h="321872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C-1,C-10,C-13,C-18,D-1</a:t>
                      </a:r>
                      <a:endParaRPr lang="en-US" sz="1200">
                        <a:solidFill>
                          <a:srgbClr val="943634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5155" marR="45155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8Ø16</a:t>
                      </a:r>
                      <a:endParaRPr lang="en-US" sz="1200">
                        <a:solidFill>
                          <a:srgbClr val="943634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5155" marR="45155" marT="0" marB="0"/>
                </a:tc>
              </a:tr>
              <a:tr h="582751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F-1,F-10,F-13,G-13,J-13,I-1,K-1,</a:t>
                      </a:r>
                    </a:p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K-10,K-13</a:t>
                      </a:r>
                      <a:endParaRPr lang="en-US" sz="1200">
                        <a:solidFill>
                          <a:srgbClr val="943634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5155" marR="45155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8Ø16</a:t>
                      </a:r>
                      <a:endParaRPr lang="en-US" sz="1200" dirty="0">
                        <a:solidFill>
                          <a:srgbClr val="943634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5155" marR="45155" marT="0" marB="0"/>
                </a:tc>
              </a:tr>
              <a:tr h="19425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M-1,N-1,N-10</a:t>
                      </a:r>
                      <a:endParaRPr lang="en-US" sz="1200">
                        <a:solidFill>
                          <a:srgbClr val="943634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5155" marR="45155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8Ø16</a:t>
                      </a:r>
                      <a:endParaRPr lang="en-US" sz="1200">
                        <a:solidFill>
                          <a:srgbClr val="943634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5155" marR="45155" marT="0" marB="0"/>
                </a:tc>
              </a:tr>
              <a:tr h="312689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O-1,O-10,P-1,P-10,P-13</a:t>
                      </a:r>
                      <a:endParaRPr lang="en-US" sz="1200">
                        <a:solidFill>
                          <a:srgbClr val="943634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5155" marR="45155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8Ø16</a:t>
                      </a:r>
                      <a:endParaRPr lang="en-US" sz="1200">
                        <a:solidFill>
                          <a:srgbClr val="943634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5155" marR="45155" marT="0" marB="0"/>
                </a:tc>
              </a:tr>
              <a:tr h="321872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col0.4-2</a:t>
                      </a:r>
                      <a:endParaRPr lang="en-US" sz="1200">
                        <a:solidFill>
                          <a:srgbClr val="943634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5155" marR="45155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0.4*0.4</a:t>
                      </a:r>
                      <a:endParaRPr lang="en-US" sz="1200">
                        <a:solidFill>
                          <a:srgbClr val="943634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5155" marR="45155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B-1</a:t>
                      </a:r>
                      <a:endParaRPr lang="en-US" sz="1200">
                        <a:solidFill>
                          <a:srgbClr val="943634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5155" marR="45155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16Ø16</a:t>
                      </a:r>
                      <a:endParaRPr lang="en-US" sz="1200">
                        <a:solidFill>
                          <a:srgbClr val="943634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5155" marR="45155" marT="0" marB="0"/>
                </a:tc>
              </a:tr>
              <a:tr h="388501">
                <a:tc rowSpan="3"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col0.5</a:t>
                      </a:r>
                      <a:endParaRPr lang="en-US" sz="1200" dirty="0">
                        <a:solidFill>
                          <a:srgbClr val="943634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5155" marR="45155" marT="0" marB="0"/>
                </a:tc>
                <a:tc rowSpan="2"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col0.5-1</a:t>
                      </a:r>
                      <a:endParaRPr lang="en-US" sz="1200">
                        <a:solidFill>
                          <a:srgbClr val="943634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5155" marR="45155" marT="0" marB="0"/>
                </a:tc>
                <a:tc rowSpan="2"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0.5*0.5</a:t>
                      </a:r>
                      <a:endParaRPr lang="en-US" sz="1200">
                        <a:solidFill>
                          <a:srgbClr val="943634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5155" marR="45155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B-14,B-16,B-17,C-3,C-14,C-16,C-17</a:t>
                      </a:r>
                      <a:endParaRPr lang="en-US" sz="1200">
                        <a:solidFill>
                          <a:srgbClr val="943634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5155" marR="45155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12Ø18</a:t>
                      </a:r>
                      <a:endParaRPr lang="en-US" sz="1200">
                        <a:solidFill>
                          <a:srgbClr val="943634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5155" marR="45155" marT="0" marB="0"/>
                </a:tc>
              </a:tr>
              <a:tr h="321872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F-3,G-15,J-15,K-15,P-18</a:t>
                      </a:r>
                      <a:endParaRPr lang="en-US" sz="1200">
                        <a:solidFill>
                          <a:srgbClr val="943634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5155" marR="45155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12Ø18</a:t>
                      </a:r>
                      <a:endParaRPr lang="en-US" sz="1200">
                        <a:solidFill>
                          <a:srgbClr val="943634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5155" marR="45155" marT="0" marB="0"/>
                </a:tc>
              </a:tr>
              <a:tr h="321872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col0.5-2</a:t>
                      </a:r>
                      <a:endParaRPr lang="en-US" sz="1200">
                        <a:solidFill>
                          <a:srgbClr val="943634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5155" marR="45155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0.5*0.5</a:t>
                      </a:r>
                      <a:endParaRPr lang="en-US" sz="1200" dirty="0">
                        <a:solidFill>
                          <a:srgbClr val="943634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5155" marR="45155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N-18,O-13,O-18,N-13</a:t>
                      </a:r>
                      <a:endParaRPr lang="en-US" sz="1200" dirty="0">
                        <a:solidFill>
                          <a:srgbClr val="943634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5155" marR="45155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14Ø18</a:t>
                      </a:r>
                      <a:endParaRPr lang="en-US" sz="1200">
                        <a:solidFill>
                          <a:srgbClr val="943634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5155" marR="45155" marT="0" marB="0"/>
                </a:tc>
              </a:tr>
              <a:tr h="582751">
                <a:tc rowSpan="4"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col0.6</a:t>
                      </a:r>
                      <a:endParaRPr lang="en-US" sz="1200">
                        <a:solidFill>
                          <a:srgbClr val="943634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5155" marR="45155" marT="0" marB="0"/>
                </a:tc>
                <a:tc rowSpan="2"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col0.6-1</a:t>
                      </a:r>
                      <a:endParaRPr lang="en-US" sz="1200">
                        <a:solidFill>
                          <a:srgbClr val="943634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5155" marR="45155" marT="0" marB="0"/>
                </a:tc>
                <a:tc rowSpan="2"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0.6*0.6</a:t>
                      </a:r>
                      <a:endParaRPr lang="en-US" sz="1200">
                        <a:solidFill>
                          <a:srgbClr val="943634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5155" marR="45155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B-6,B-7,B-9,F-9,F-16,G-14,I-3,1-7,</a:t>
                      </a:r>
                    </a:p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I-9,K-3</a:t>
                      </a:r>
                      <a:endParaRPr lang="en-US" sz="1200">
                        <a:solidFill>
                          <a:srgbClr val="943634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5155" marR="45155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16Ø18</a:t>
                      </a:r>
                      <a:endParaRPr lang="en-US" sz="1200">
                        <a:solidFill>
                          <a:srgbClr val="943634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5155" marR="45155" marT="0" marB="0"/>
                </a:tc>
              </a:tr>
              <a:tr h="582751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K-6,K-7,K-9,K-18,F-14,F-18,N-3,N-6,</a:t>
                      </a:r>
                    </a:p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N-7,N-9</a:t>
                      </a:r>
                      <a:endParaRPr lang="en-US" sz="1200">
                        <a:solidFill>
                          <a:srgbClr val="943634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5155" marR="45155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16Ø18</a:t>
                      </a:r>
                      <a:endParaRPr lang="en-US" sz="1200">
                        <a:solidFill>
                          <a:srgbClr val="943634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5155" marR="45155" marT="0" marB="0"/>
                </a:tc>
              </a:tr>
              <a:tr h="321872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col0.6-2</a:t>
                      </a:r>
                      <a:endParaRPr lang="en-US" sz="1200">
                        <a:solidFill>
                          <a:srgbClr val="943634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5155" marR="45155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0.6*0.6</a:t>
                      </a:r>
                      <a:endParaRPr lang="en-US" sz="1200">
                        <a:solidFill>
                          <a:srgbClr val="943634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5155" marR="45155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B-4,N-4,F-17</a:t>
                      </a:r>
                      <a:endParaRPr lang="en-US" sz="1200">
                        <a:solidFill>
                          <a:srgbClr val="943634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5155" marR="45155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20Ø18</a:t>
                      </a:r>
                      <a:endParaRPr lang="en-US" sz="1200">
                        <a:solidFill>
                          <a:srgbClr val="943634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5155" marR="45155" marT="0" marB="0"/>
                </a:tc>
              </a:tr>
              <a:tr h="321872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col0.6-3</a:t>
                      </a:r>
                      <a:endParaRPr lang="en-US" sz="1200">
                        <a:solidFill>
                          <a:srgbClr val="943634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5155" marR="45155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0.6*0.6</a:t>
                      </a:r>
                      <a:endParaRPr lang="en-US" sz="1200">
                        <a:solidFill>
                          <a:srgbClr val="943634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5155" marR="45155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P-3,P-4,P-6,P-7,P-9</a:t>
                      </a:r>
                      <a:endParaRPr lang="en-US" sz="1200">
                        <a:solidFill>
                          <a:srgbClr val="943634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5155" marR="45155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22Ø20</a:t>
                      </a:r>
                      <a:endParaRPr lang="en-US" sz="1200">
                        <a:solidFill>
                          <a:srgbClr val="943634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5155" marR="45155" marT="0" marB="0"/>
                </a:tc>
              </a:tr>
              <a:tr h="321872">
                <a:tc rowSpan="2"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col0.8</a:t>
                      </a:r>
                      <a:endParaRPr lang="en-US" sz="1200">
                        <a:solidFill>
                          <a:srgbClr val="943634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5155" marR="45155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col0.8-1</a:t>
                      </a:r>
                      <a:endParaRPr lang="en-US" sz="1200">
                        <a:solidFill>
                          <a:srgbClr val="943634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5155" marR="45155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0.8*0.8</a:t>
                      </a:r>
                      <a:endParaRPr lang="en-US" sz="1200">
                        <a:solidFill>
                          <a:srgbClr val="943634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5155" marR="45155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F-,F-7,I-6,K-17</a:t>
                      </a:r>
                      <a:endParaRPr lang="en-US" sz="1200">
                        <a:solidFill>
                          <a:srgbClr val="943634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5155" marR="45155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14Ø25</a:t>
                      </a:r>
                      <a:endParaRPr lang="en-US" sz="1200">
                        <a:solidFill>
                          <a:srgbClr val="943634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5155" marR="45155" marT="0" marB="0"/>
                </a:tc>
              </a:tr>
              <a:tr h="321872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col0.8-2</a:t>
                      </a:r>
                      <a:endParaRPr lang="en-US" sz="1200">
                        <a:solidFill>
                          <a:srgbClr val="943634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5155" marR="45155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0.8*0.8</a:t>
                      </a:r>
                      <a:endParaRPr lang="en-US" sz="1200">
                        <a:solidFill>
                          <a:srgbClr val="943634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5155" marR="45155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K-14,K-16,P-14,P-16,P-17</a:t>
                      </a:r>
                      <a:endParaRPr lang="en-US" sz="1200">
                        <a:solidFill>
                          <a:srgbClr val="943634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5155" marR="45155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22Ø32</a:t>
                      </a:r>
                      <a:endParaRPr lang="en-US" sz="1200" dirty="0">
                        <a:solidFill>
                          <a:srgbClr val="943634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5155" marR="45155" marT="0" marB="0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58072" cy="537192"/>
          </a:xfrm>
        </p:spPr>
        <p:txBody>
          <a:bodyPr>
            <a:normAutofit fontScale="90000"/>
          </a:bodyPr>
          <a:lstStyle/>
          <a:p>
            <a:r>
              <a:rPr lang="en-US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Static design</a:t>
            </a:r>
            <a:endParaRPr lang="ar-JO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8596" y="928670"/>
            <a:ext cx="7267604" cy="5527066"/>
          </a:xfrm>
        </p:spPr>
        <p:txBody>
          <a:bodyPr>
            <a:normAutofit/>
          </a:bodyPr>
          <a:lstStyle/>
          <a:p>
            <a:pPr lvl="0" algn="l" rtl="0">
              <a:buFont typeface="Wingdings" pitchFamily="2" charset="2"/>
              <a:buChar char="Ø"/>
            </a:pPr>
            <a:r>
              <a:rPr lang="en-US" sz="2200" b="1" dirty="0" smtClean="0">
                <a:latin typeface="Times New Roman" pitchFamily="18" charset="0"/>
                <a:cs typeface="Times New Roman" pitchFamily="18" charset="0"/>
              </a:rPr>
              <a:t>footing:</a:t>
            </a:r>
          </a:p>
          <a:p>
            <a:pPr algn="l" rtl="0">
              <a:buNone/>
            </a:pP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Bearing capacity of the soil=400KN/m</a:t>
            </a:r>
            <a:r>
              <a:rPr lang="en-US" sz="2200" baseline="30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lvl="0" algn="l" rtl="0">
              <a:buFont typeface="Wingdings" pitchFamily="2" charset="2"/>
              <a:buChar char="q"/>
            </a:pPr>
            <a:r>
              <a:rPr lang="en-US" sz="2200" b="1" dirty="0">
                <a:latin typeface="Times New Roman" pitchFamily="18" charset="0"/>
                <a:cs typeface="Times New Roman" pitchFamily="18" charset="0"/>
              </a:rPr>
              <a:t>Design of footing for column  </a:t>
            </a:r>
            <a:r>
              <a:rPr lang="en-US" sz="2200" b="1" dirty="0" smtClean="0">
                <a:latin typeface="Times New Roman" pitchFamily="18" charset="0"/>
                <a:cs typeface="Times New Roman" pitchFamily="18" charset="0"/>
              </a:rPr>
              <a:t>B-3</a:t>
            </a:r>
            <a:r>
              <a:rPr lang="en-US" sz="2200" b="1" dirty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lvl="0" algn="l" rtl="0">
              <a:lnSpc>
                <a:spcPct val="150000"/>
              </a:lnSpc>
              <a:buNone/>
            </a:pP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Column dimensions = 0.4x0.4 m</a:t>
            </a:r>
          </a:p>
          <a:p>
            <a:pPr algn="l" rtl="0">
              <a:lnSpc>
                <a:spcPct val="150000"/>
              </a:lnSpc>
              <a:buNone/>
            </a:pP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Compressive strength of concrete (fc) = 40MPa.</a:t>
            </a:r>
          </a:p>
          <a:p>
            <a:pPr algn="l" rtl="0">
              <a:lnSpc>
                <a:spcPct val="150000"/>
              </a:lnSpc>
              <a:buNone/>
            </a:pP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 service load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1640</a:t>
            </a:r>
            <a:r>
              <a:rPr lang="en-US" sz="2400" dirty="0"/>
              <a:t>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KN</a:t>
            </a:r>
            <a:endParaRPr lang="en-US" sz="2200" dirty="0">
              <a:latin typeface="Times New Roman" pitchFamily="18" charset="0"/>
              <a:cs typeface="Times New Roman" pitchFamily="18" charset="0"/>
            </a:endParaRPr>
          </a:p>
          <a:p>
            <a:pPr algn="l" rtl="0">
              <a:lnSpc>
                <a:spcPct val="150000"/>
              </a:lnSpc>
              <a:buNone/>
            </a:pP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Area=</a:t>
            </a:r>
          </a:p>
          <a:p>
            <a:pPr algn="l" rtl="0">
              <a:lnSpc>
                <a:spcPct val="150000"/>
              </a:lnSpc>
              <a:buNone/>
            </a:pP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Area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of footing =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4.1m</a:t>
            </a:r>
            <a:r>
              <a:rPr lang="en-US" sz="2200" baseline="30000" dirty="0" smtClean="0">
                <a:latin typeface="Times New Roman" pitchFamily="18" charset="0"/>
                <a:cs typeface="Times New Roman" pitchFamily="18" charset="0"/>
              </a:rPr>
              <a:t>2</a:t>
            </a:r>
            <a:endParaRPr lang="en-US" sz="2200" baseline="30000" dirty="0">
              <a:latin typeface="Times New Roman" pitchFamily="18" charset="0"/>
              <a:cs typeface="Times New Roman" pitchFamily="18" charset="0"/>
            </a:endParaRPr>
          </a:p>
          <a:p>
            <a:pPr algn="l" rtl="0">
              <a:lnSpc>
                <a:spcPct val="150000"/>
              </a:lnSpc>
              <a:buNone/>
            </a:pP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The root of area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2.03m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L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= 2.5 m.</a:t>
            </a:r>
          </a:p>
          <a:p>
            <a:pPr algn="l" rtl="0">
              <a:buNone/>
            </a:pPr>
            <a:endParaRPr lang="en-US" sz="2200" dirty="0" smtClean="0">
              <a:latin typeface="Times New Roman" pitchFamily="18" charset="0"/>
              <a:cs typeface="Times New Roman" pitchFamily="18" charset="0"/>
            </a:endParaRPr>
          </a:p>
          <a:p>
            <a:pPr algn="l" rtl="0">
              <a:buNone/>
            </a:pPr>
            <a:endParaRPr lang="en-US" sz="2000" dirty="0" smtClean="0"/>
          </a:p>
          <a:p>
            <a:pPr lvl="0" algn="l" rtl="0">
              <a:buNone/>
            </a:pPr>
            <a:endParaRPr lang="en-US" b="1" i="1" dirty="0" smtClean="0"/>
          </a:p>
          <a:p>
            <a:pPr algn="l" rtl="0">
              <a:buNone/>
            </a:pPr>
            <a:endParaRPr lang="ar-JO" dirty="0"/>
          </a:p>
        </p:txBody>
      </p:sp>
      <p:pic>
        <p:nvPicPr>
          <p:cNvPr id="5" name="Picture 1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395130" y="3814251"/>
            <a:ext cx="1857388" cy="85725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58072" cy="608630"/>
          </a:xfrm>
        </p:spPr>
        <p:txBody>
          <a:bodyPr/>
          <a:lstStyle/>
          <a:p>
            <a:r>
              <a:rPr lang="en-US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Static design</a:t>
            </a:r>
            <a:endParaRPr lang="ar-JO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0034" y="1000108"/>
            <a:ext cx="7267604" cy="5455628"/>
          </a:xfrm>
        </p:spPr>
        <p:txBody>
          <a:bodyPr>
            <a:normAutofit/>
          </a:bodyPr>
          <a:lstStyle/>
          <a:p>
            <a:pPr algn="l" rtl="0">
              <a:buFont typeface="Wingdings" pitchFamily="2" charset="2"/>
              <a:buChar char="q"/>
            </a:pP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For design:</a:t>
            </a:r>
          </a:p>
          <a:p>
            <a:pPr algn="l" rtl="0">
              <a:lnSpc>
                <a:spcPct val="150000"/>
              </a:lnSpc>
              <a:buNone/>
            </a:pP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Area  of footing =6.25m</a:t>
            </a:r>
            <a:r>
              <a:rPr lang="en-US" sz="2200" baseline="30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200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l" rtl="0">
              <a:lnSpc>
                <a:spcPct val="150000"/>
              </a:lnSpc>
              <a:buFont typeface="Courier New" pitchFamily="49" charset="0"/>
              <a:buChar char="o"/>
            </a:pP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dirty="0" smtClean="0">
                <a:latin typeface="Times New Roman" pitchFamily="18" charset="0"/>
                <a:cs typeface="Times New Roman" pitchFamily="18" charset="0"/>
              </a:rPr>
              <a:t>Check wide beam shear</a:t>
            </a:r>
            <a:endParaRPr lang="en-US" sz="2200" baseline="-25000" dirty="0" smtClean="0">
              <a:latin typeface="Times New Roman" pitchFamily="18" charset="0"/>
              <a:cs typeface="Times New Roman" pitchFamily="18" charset="0"/>
            </a:endParaRPr>
          </a:p>
          <a:p>
            <a:pPr algn="l" rtl="0">
              <a:lnSpc>
                <a:spcPct val="150000"/>
              </a:lnSpc>
              <a:buNone/>
            </a:pP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ØVc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= 0.75fc^0.5  L*d/6</a:t>
            </a:r>
          </a:p>
          <a:p>
            <a:pPr algn="l" rtl="0">
              <a:lnSpc>
                <a:spcPct val="150000"/>
              </a:lnSpc>
              <a:buNone/>
            </a:pP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ØVc= </a:t>
            </a:r>
            <a:r>
              <a:rPr lang="en-US" sz="2200" i="1" dirty="0">
                <a:latin typeface="Times New Roman" pitchFamily="18" charset="0"/>
                <a:cs typeface="Times New Roman" pitchFamily="18" charset="0"/>
              </a:rPr>
              <a:t>830.09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KN</a:t>
            </a:r>
          </a:p>
          <a:p>
            <a:pPr algn="l" rtl="0">
              <a:lnSpc>
                <a:spcPct val="150000"/>
              </a:lnSpc>
              <a:buNone/>
            </a:pP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Vu =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q</a:t>
            </a:r>
            <a:r>
              <a:rPr lang="en-US" sz="2200" baseline="-25000" dirty="0" err="1" smtClean="0">
                <a:latin typeface="Times New Roman" pitchFamily="18" charset="0"/>
                <a:cs typeface="Times New Roman" pitchFamily="18" charset="0"/>
              </a:rPr>
              <a:t>u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[ L/2– (c/2+d) ]</a:t>
            </a:r>
          </a:p>
          <a:p>
            <a:pPr algn="l" rtl="0">
              <a:lnSpc>
                <a:spcPct val="150000"/>
              </a:lnSpc>
              <a:buNone/>
            </a:pP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Vu=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483.34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KN</a:t>
            </a:r>
          </a:p>
          <a:p>
            <a:pPr algn="l" rtl="0">
              <a:lnSpc>
                <a:spcPct val="150000"/>
              </a:lnSpc>
              <a:buNone/>
            </a:pP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Vu &lt;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ØVc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. Wide beam shear OK</a:t>
            </a:r>
            <a:r>
              <a:rPr lang="en-US" sz="2200" i="1" dirty="0" smtClean="0"/>
              <a:t>.</a:t>
            </a:r>
          </a:p>
          <a:p>
            <a:pPr algn="l" rtl="0">
              <a:buNone/>
            </a:pPr>
            <a:endParaRPr lang="en-US" sz="2000" i="1" dirty="0" smtClean="0"/>
          </a:p>
          <a:p>
            <a:pPr algn="l" rtl="0">
              <a:buNone/>
            </a:pPr>
            <a:endParaRPr lang="ar-JO" sz="2000" dirty="0"/>
          </a:p>
        </p:txBody>
      </p:sp>
      <p:pic>
        <p:nvPicPr>
          <p:cNvPr id="4" name="Picture 3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72066" y="1500174"/>
            <a:ext cx="2357454" cy="30718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Static design</a:t>
            </a:r>
            <a:endParaRPr lang="ar-JO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 rtl="0">
              <a:buFont typeface="Courier New" pitchFamily="49" charset="0"/>
              <a:buChar char="o"/>
            </a:pPr>
            <a:r>
              <a:rPr lang="en-US" sz="2200" b="1" dirty="0" smtClean="0">
                <a:latin typeface="Times New Roman" pitchFamily="18" charset="0"/>
                <a:cs typeface="Times New Roman" pitchFamily="18" charset="0"/>
              </a:rPr>
              <a:t>Check punching  shear:</a:t>
            </a:r>
          </a:p>
          <a:p>
            <a:pPr algn="l" rtl="0">
              <a:lnSpc>
                <a:spcPct val="150000"/>
              </a:lnSpc>
              <a:buNone/>
            </a:pP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Qu=306.88KN /m</a:t>
            </a:r>
            <a:r>
              <a:rPr lang="en-US" sz="2200" baseline="30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l" rtl="0">
              <a:lnSpc>
                <a:spcPct val="150000"/>
              </a:lnSpc>
              <a:buNone/>
            </a:pP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ØVcp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=0.75 fc^0.5  L*d/3</a:t>
            </a:r>
          </a:p>
          <a:p>
            <a:pPr algn="l" rtl="0">
              <a:lnSpc>
                <a:spcPct val="150000"/>
              </a:lnSpc>
              <a:buNone/>
            </a:pP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ØVcp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=2178.17  KN</a:t>
            </a:r>
          </a:p>
          <a:p>
            <a:pPr algn="l" rtl="0">
              <a:lnSpc>
                <a:spcPct val="150000"/>
              </a:lnSpc>
              <a:buNone/>
            </a:pP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Vup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Pu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–(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c+d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en-US" sz="2200" baseline="30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q</a:t>
            </a:r>
            <a:r>
              <a:rPr lang="en-US" sz="2200" baseline="-25000" dirty="0" smtClean="0">
                <a:latin typeface="Times New Roman" pitchFamily="18" charset="0"/>
                <a:cs typeface="Times New Roman" pitchFamily="18" charset="0"/>
              </a:rPr>
              <a:t>u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Vup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=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1803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KN </a:t>
            </a:r>
          </a:p>
          <a:p>
            <a:pPr algn="l" rtl="0">
              <a:lnSpc>
                <a:spcPct val="150000"/>
              </a:lnSpc>
              <a:buNone/>
            </a:pP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Vup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&lt;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ØVcp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     Punching </a:t>
            </a:r>
            <a:r>
              <a:rPr lang="en-US" sz="2200" i="1" dirty="0" smtClean="0">
                <a:latin typeface="Times New Roman" pitchFamily="18" charset="0"/>
                <a:cs typeface="Times New Roman" pitchFamily="18" charset="0"/>
              </a:rPr>
              <a:t>is OK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algn="l" rtl="0"/>
            <a:endParaRPr lang="ar-JO" dirty="0"/>
          </a:p>
        </p:txBody>
      </p:sp>
      <p:pic>
        <p:nvPicPr>
          <p:cNvPr id="4" name="Picture 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72066" y="1071546"/>
            <a:ext cx="3000396" cy="39290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58072" cy="537192"/>
          </a:xfrm>
        </p:spPr>
        <p:txBody>
          <a:bodyPr>
            <a:normAutofit fontScale="90000"/>
          </a:bodyPr>
          <a:lstStyle/>
          <a:p>
            <a:r>
              <a:rPr lang="en-US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Static design</a:t>
            </a:r>
            <a:endParaRPr lang="ar-JO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00108"/>
            <a:ext cx="7186634" cy="5455628"/>
          </a:xfrm>
        </p:spPr>
        <p:txBody>
          <a:bodyPr>
            <a:normAutofit fontScale="92500" lnSpcReduction="20000"/>
          </a:bodyPr>
          <a:lstStyle/>
          <a:p>
            <a:pPr lvl="0" algn="l" rtl="0">
              <a:buFont typeface="Wingdings" pitchFamily="2" charset="2"/>
              <a:buChar char="q"/>
            </a:pP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Flexural design:</a:t>
            </a:r>
          </a:p>
          <a:p>
            <a:pPr lvl="0" algn="l" rtl="0">
              <a:buFont typeface="Wingdings" pitchFamily="2" charset="2"/>
              <a:buChar char="q"/>
            </a:pPr>
            <a:endParaRPr lang="en-US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lvl="0" algn="l" rtl="0">
              <a:buFont typeface="Wingdings" pitchFamily="2" charset="2"/>
              <a:buChar char="q"/>
            </a:pPr>
            <a:endParaRPr lang="en-US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lvl="0" algn="l" rtl="0">
              <a:buFont typeface="Wingdings" pitchFamily="2" charset="2"/>
              <a:buChar char="q"/>
            </a:pPr>
            <a:endParaRPr lang="en-US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lvl="0" algn="l" rtl="0">
              <a:buNone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Mu =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422.92</a:t>
            </a:r>
            <a:r>
              <a:rPr lang="en-US" sz="2000" dirty="0"/>
              <a:t>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KN.m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lvl="0" algn="l" rtl="0">
              <a:buNone/>
            </a:pP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lvl="0" algn="l" rtl="0">
              <a:buNone/>
            </a:pP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lvl="0" algn="l" rtl="0">
              <a:buNone/>
            </a:pP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lvl="0" algn="l" rtl="0">
              <a:lnSpc>
                <a:spcPct val="150000"/>
              </a:lnSpc>
              <a:buNone/>
            </a:pP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lvl="0" algn="l" rtl="0">
              <a:lnSpc>
                <a:spcPct val="150000"/>
              </a:lnSpc>
              <a:buNone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    =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0.00257</a:t>
            </a:r>
            <a:r>
              <a:rPr lang="en-US" sz="2000" dirty="0" smtClean="0"/>
              <a:t> </a:t>
            </a:r>
          </a:p>
          <a:p>
            <a:pPr lvl="0" algn="l" rtl="0">
              <a:lnSpc>
                <a:spcPct val="150000"/>
              </a:lnSpc>
              <a:buNone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As=         *L*d</a:t>
            </a:r>
          </a:p>
          <a:p>
            <a:pPr algn="l" rtl="0">
              <a:lnSpc>
                <a:spcPct val="150000"/>
              </a:lnSpc>
              <a:buNone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As =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2699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mm</a:t>
            </a:r>
            <a:r>
              <a:rPr lang="en-US" sz="2400" baseline="30000" dirty="0" smtClean="0">
                <a:latin typeface="Times New Roman" pitchFamily="18" charset="0"/>
                <a:cs typeface="Times New Roman" pitchFamily="18" charset="0"/>
              </a:rPr>
              <a:t>2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So use As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13ɸ18</a:t>
            </a:r>
            <a:endParaRPr lang="en-US" sz="2400" baseline="30000" dirty="0" smtClean="0">
              <a:latin typeface="Times New Roman" pitchFamily="18" charset="0"/>
              <a:cs typeface="Times New Roman" pitchFamily="18" charset="0"/>
            </a:endParaRPr>
          </a:p>
          <a:p>
            <a:pPr lvl="0" algn="l" rtl="0">
              <a:lnSpc>
                <a:spcPct val="150000"/>
              </a:lnSpc>
              <a:buNone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As shrinkage= 2250mm</a:t>
            </a:r>
            <a:r>
              <a:rPr lang="en-US" sz="2400" baseline="30000" dirty="0" smtClean="0">
                <a:latin typeface="Times New Roman" pitchFamily="18" charset="0"/>
                <a:cs typeface="Times New Roman" pitchFamily="18" charset="0"/>
              </a:rPr>
              <a:t>2</a:t>
            </a:r>
            <a:endParaRPr lang="en-US" sz="2000" dirty="0" smtClean="0"/>
          </a:p>
          <a:p>
            <a:pPr lvl="0" algn="l" rtl="0">
              <a:buNone/>
            </a:pPr>
            <a:endParaRPr lang="en-US" sz="2000" dirty="0" smtClean="0"/>
          </a:p>
          <a:p>
            <a:pPr lvl="0" algn="l" rtl="0">
              <a:buNone/>
            </a:pPr>
            <a:endParaRPr lang="en-US" sz="2000" dirty="0" smtClean="0"/>
          </a:p>
          <a:p>
            <a:pPr lvl="0" algn="l" rtl="0">
              <a:buNone/>
            </a:pPr>
            <a:endParaRPr lang="en-US" sz="2000" dirty="0" smtClean="0"/>
          </a:p>
          <a:p>
            <a:pPr lvl="0" algn="l" rtl="0">
              <a:buNone/>
            </a:pPr>
            <a:endParaRPr lang="en-US" sz="2000" dirty="0" err="1" smtClean="0"/>
          </a:p>
          <a:p>
            <a:pPr lvl="0" algn="l" rtl="0">
              <a:buNone/>
            </a:pPr>
            <a:endParaRPr lang="en-US" sz="2000" b="1" dirty="0" smtClean="0"/>
          </a:p>
        </p:txBody>
      </p:sp>
      <p:pic>
        <p:nvPicPr>
          <p:cNvPr id="5222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1473" y="1571612"/>
            <a:ext cx="2428892" cy="857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aphicFrame>
        <p:nvGraphicFramePr>
          <p:cNvPr id="52228" name="Object 4"/>
          <p:cNvGraphicFramePr>
            <a:graphicFrameLocks noChangeAspect="1"/>
          </p:cNvGraphicFramePr>
          <p:nvPr/>
        </p:nvGraphicFramePr>
        <p:xfrm>
          <a:off x="571472" y="3286124"/>
          <a:ext cx="3423491" cy="114300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387" name="Equation" r:id="rId4" imgW="2387520" imgH="685800" progId="Equation.3">
                  <p:embed/>
                </p:oleObj>
              </mc:Choice>
              <mc:Fallback>
                <p:oleObj name="Equation" r:id="rId4" imgW="2387520" imgH="685800" progId="Equation.3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1472" y="3286124"/>
                        <a:ext cx="3423491" cy="114300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2229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90072912"/>
              </p:ext>
            </p:extLst>
          </p:nvPr>
        </p:nvGraphicFramePr>
        <p:xfrm>
          <a:off x="1187624" y="4869160"/>
          <a:ext cx="357190" cy="42862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388" name="Equation" r:id="rId6" imgW="152280" imgH="164880" progId="Equation.3">
                  <p:embed/>
                </p:oleObj>
              </mc:Choice>
              <mc:Fallback>
                <p:oleObj name="Equation" r:id="rId6" imgW="152280" imgH="164880" progId="Equation.3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87624" y="4869160"/>
                        <a:ext cx="357190" cy="42862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2230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88780258"/>
              </p:ext>
            </p:extLst>
          </p:nvPr>
        </p:nvGraphicFramePr>
        <p:xfrm>
          <a:off x="491782" y="4365104"/>
          <a:ext cx="357187" cy="428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389" name="Equation" r:id="rId8" imgW="152280" imgH="164880" progId="Equation.3">
                  <p:embed/>
                </p:oleObj>
              </mc:Choice>
              <mc:Fallback>
                <p:oleObj name="Equation" r:id="rId8" imgW="152280" imgH="164880" progId="Equation.3">
                  <p:embed/>
                  <p:pic>
                    <p:nvPicPr>
                      <p:cNvPr id="0" name="Picture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1782" y="4365104"/>
                        <a:ext cx="357187" cy="4286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58072" cy="608630"/>
          </a:xfrm>
        </p:spPr>
        <p:txBody>
          <a:bodyPr/>
          <a:lstStyle/>
          <a:p>
            <a:r>
              <a:rPr lang="en-US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Static design</a:t>
            </a:r>
            <a:endParaRPr lang="ar-JO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8596" y="1142984"/>
            <a:ext cx="7267604" cy="5312752"/>
          </a:xfrm>
        </p:spPr>
        <p:txBody>
          <a:bodyPr>
            <a:normAutofit/>
          </a:bodyPr>
          <a:lstStyle/>
          <a:p>
            <a:pPr algn="l" rtl="0">
              <a:buNone/>
            </a:pPr>
            <a:endParaRPr lang="en-US" sz="2000" dirty="0" smtClean="0"/>
          </a:p>
          <a:p>
            <a:pPr algn="l" rtl="0">
              <a:buNone/>
            </a:pPr>
            <a:endParaRPr lang="en-US" sz="2000" dirty="0" smtClean="0"/>
          </a:p>
          <a:p>
            <a:pPr algn="l" rtl="0">
              <a:buNone/>
            </a:pPr>
            <a:endParaRPr lang="en-US" sz="2000" dirty="0" smtClean="0"/>
          </a:p>
        </p:txBody>
      </p:sp>
      <p:sp>
        <p:nvSpPr>
          <p:cNvPr id="5120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ar-JO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71280519"/>
              </p:ext>
            </p:extLst>
          </p:nvPr>
        </p:nvGraphicFramePr>
        <p:xfrm>
          <a:off x="323528" y="1196752"/>
          <a:ext cx="7704857" cy="540059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93142"/>
                <a:gridCol w="993142"/>
                <a:gridCol w="945086"/>
                <a:gridCol w="3492014"/>
                <a:gridCol w="1281473"/>
              </a:tblGrid>
              <a:tr h="685921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grouping name</a:t>
                      </a:r>
                      <a:endParaRPr lang="en-US" sz="1200">
                        <a:solidFill>
                          <a:srgbClr val="943634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footing ID</a:t>
                      </a:r>
                      <a:endParaRPr lang="en-US" sz="1200">
                        <a:solidFill>
                          <a:srgbClr val="943634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dimension</a:t>
                      </a:r>
                      <a:endParaRPr lang="en-US" sz="1200">
                        <a:solidFill>
                          <a:srgbClr val="943634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Column identification using grid formation </a:t>
                      </a:r>
                      <a:endParaRPr lang="en-US" sz="1200">
                        <a:solidFill>
                          <a:srgbClr val="943634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reinforcement</a:t>
                      </a:r>
                      <a:endParaRPr lang="en-US" sz="1200">
                        <a:solidFill>
                          <a:srgbClr val="943634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68592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f1</a:t>
                      </a:r>
                      <a:endParaRPr lang="en-US" sz="1200">
                        <a:solidFill>
                          <a:srgbClr val="943634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f1-1</a:t>
                      </a:r>
                      <a:endParaRPr lang="en-US" sz="1200">
                        <a:solidFill>
                          <a:srgbClr val="943634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1.5*1.5</a:t>
                      </a:r>
                      <a:endParaRPr lang="en-US" sz="1200">
                        <a:solidFill>
                          <a:srgbClr val="943634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A-1,C-1,D-1,F-1,G-13,J-13,K-1,M-1,N-1,P-1</a:t>
                      </a:r>
                      <a:endParaRPr lang="en-US" sz="1200">
                        <a:solidFill>
                          <a:srgbClr val="943634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8ɸ16</a:t>
                      </a:r>
                      <a:endParaRPr lang="en-US" sz="1200">
                        <a:solidFill>
                          <a:srgbClr val="943634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68592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f2</a:t>
                      </a:r>
                      <a:endParaRPr lang="en-US" sz="1200">
                        <a:solidFill>
                          <a:srgbClr val="943634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f2-1</a:t>
                      </a:r>
                      <a:endParaRPr lang="en-US" sz="1200">
                        <a:solidFill>
                          <a:srgbClr val="943634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2*2</a:t>
                      </a:r>
                      <a:endParaRPr lang="en-US" sz="1200">
                        <a:solidFill>
                          <a:srgbClr val="943634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A-3,A-4,A-5,A-8,A-9,A-16,A-17,</a:t>
                      </a: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A-18,B-1,C-18,J-15,O-1,P-18</a:t>
                      </a:r>
                      <a:endParaRPr lang="en-US" sz="1200">
                        <a:solidFill>
                          <a:srgbClr val="943634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10ɸ16</a:t>
                      </a:r>
                      <a:endParaRPr lang="en-US" sz="1200">
                        <a:solidFill>
                          <a:srgbClr val="943634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328499">
                <a:tc>
                  <a:txBody>
                    <a:bodyPr/>
                    <a:lstStyle/>
                    <a:p>
                      <a:endParaRPr lang="en-US" sz="1200">
                        <a:solidFill>
                          <a:srgbClr val="943634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f2-2</a:t>
                      </a:r>
                      <a:endParaRPr lang="en-US" sz="1200">
                        <a:solidFill>
                          <a:srgbClr val="943634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2*2</a:t>
                      </a:r>
                      <a:endParaRPr lang="en-US" sz="1200">
                        <a:solidFill>
                          <a:srgbClr val="943634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I-1,B-18</a:t>
                      </a:r>
                      <a:endParaRPr lang="en-US" sz="1200">
                        <a:solidFill>
                          <a:srgbClr val="943634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10ɸ18</a:t>
                      </a:r>
                      <a:endParaRPr lang="en-US" sz="1200">
                        <a:solidFill>
                          <a:srgbClr val="943634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685921">
                <a:tc rowSpan="3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f3</a:t>
                      </a:r>
                      <a:endParaRPr lang="en-US" sz="1200">
                        <a:solidFill>
                          <a:srgbClr val="943634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f3-1</a:t>
                      </a:r>
                      <a:endParaRPr lang="en-US" sz="1200">
                        <a:solidFill>
                          <a:srgbClr val="943634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2.5*2.5</a:t>
                      </a:r>
                      <a:endParaRPr lang="en-US" sz="1200">
                        <a:solidFill>
                          <a:srgbClr val="943634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A-14,B-3,B-7,B-9,B-14,B-16,B-17,C-3,C-14,</a:t>
                      </a:r>
                      <a:endParaRPr lang="en-US" sz="1200">
                        <a:solidFill>
                          <a:srgbClr val="943634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13ɸ18</a:t>
                      </a:r>
                      <a:endParaRPr lang="en-US" sz="1200">
                        <a:solidFill>
                          <a:srgbClr val="943634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685921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C-16,C-17,F-14,F-18,K-3,N-3,N-9,</a:t>
                      </a: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N-18,O-18,P-3,P-4,P-6,P-7,P-9</a:t>
                      </a:r>
                      <a:endParaRPr lang="en-US" sz="1200">
                        <a:solidFill>
                          <a:srgbClr val="943634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28499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f3-2</a:t>
                      </a:r>
                      <a:endParaRPr lang="en-US" sz="1200">
                        <a:solidFill>
                          <a:srgbClr val="943634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2.5*2.5</a:t>
                      </a:r>
                      <a:endParaRPr lang="en-US" sz="1200">
                        <a:solidFill>
                          <a:srgbClr val="943634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K-18</a:t>
                      </a:r>
                      <a:endParaRPr lang="en-US" sz="1200">
                        <a:solidFill>
                          <a:srgbClr val="943634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13ɸ20</a:t>
                      </a:r>
                      <a:endParaRPr lang="en-US" sz="1200">
                        <a:solidFill>
                          <a:srgbClr val="943634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328499"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f4</a:t>
                      </a:r>
                      <a:endParaRPr lang="en-US" sz="1200">
                        <a:solidFill>
                          <a:srgbClr val="943634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f4-1</a:t>
                      </a:r>
                      <a:endParaRPr lang="en-US" sz="1200">
                        <a:solidFill>
                          <a:srgbClr val="943634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3*3</a:t>
                      </a:r>
                      <a:endParaRPr lang="en-US" sz="1200">
                        <a:solidFill>
                          <a:srgbClr val="943634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B-4,B-6,F-16,F-17,I-3,N-4,N-6,N-7</a:t>
                      </a:r>
                      <a:endParaRPr lang="en-US" sz="1200">
                        <a:solidFill>
                          <a:srgbClr val="943634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15ɸ20</a:t>
                      </a:r>
                      <a:endParaRPr lang="en-US" sz="1200">
                        <a:solidFill>
                          <a:srgbClr val="943634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328499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f4-2</a:t>
                      </a:r>
                      <a:endParaRPr lang="en-US" sz="1200">
                        <a:solidFill>
                          <a:srgbClr val="943634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3*3</a:t>
                      </a:r>
                      <a:endParaRPr lang="en-US" sz="1200">
                        <a:solidFill>
                          <a:srgbClr val="943634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F-3,K-14</a:t>
                      </a:r>
                      <a:endParaRPr lang="en-US" sz="1200">
                        <a:solidFill>
                          <a:srgbClr val="943634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15ɸ25</a:t>
                      </a:r>
                      <a:endParaRPr lang="en-US" sz="1200">
                        <a:solidFill>
                          <a:srgbClr val="943634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32849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f5</a:t>
                      </a:r>
                      <a:endParaRPr lang="en-US" sz="1200">
                        <a:solidFill>
                          <a:srgbClr val="943634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f5-1</a:t>
                      </a:r>
                      <a:endParaRPr lang="en-US" sz="1200">
                        <a:solidFill>
                          <a:srgbClr val="943634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3.3*3.3</a:t>
                      </a:r>
                      <a:endParaRPr lang="en-US" sz="1200">
                        <a:solidFill>
                          <a:srgbClr val="943634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P-14,P-16,P-17</a:t>
                      </a:r>
                      <a:endParaRPr lang="en-US" sz="1200">
                        <a:solidFill>
                          <a:srgbClr val="943634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17ɸ20</a:t>
                      </a:r>
                      <a:endParaRPr lang="en-US" sz="1200">
                        <a:solidFill>
                          <a:srgbClr val="943634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32849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f6</a:t>
                      </a:r>
                      <a:endParaRPr lang="en-US" sz="1200">
                        <a:solidFill>
                          <a:srgbClr val="943634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f6-1</a:t>
                      </a:r>
                      <a:endParaRPr lang="en-US" sz="1200">
                        <a:solidFill>
                          <a:srgbClr val="943634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3.8*3.8</a:t>
                      </a:r>
                      <a:endParaRPr lang="en-US" sz="1200">
                        <a:solidFill>
                          <a:srgbClr val="943634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K-16,K-17</a:t>
                      </a:r>
                      <a:endParaRPr lang="en-US" sz="1200">
                        <a:solidFill>
                          <a:srgbClr val="943634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19ɸ20</a:t>
                      </a:r>
                      <a:endParaRPr lang="en-US" sz="1200" dirty="0">
                        <a:solidFill>
                          <a:srgbClr val="943634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58072" cy="608630"/>
          </a:xfrm>
        </p:spPr>
        <p:txBody>
          <a:bodyPr/>
          <a:lstStyle/>
          <a:p>
            <a:r>
              <a:rPr lang="en-US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Static design</a:t>
            </a:r>
            <a:endParaRPr lang="ar-JO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00108"/>
            <a:ext cx="7258072" cy="5455628"/>
          </a:xfrm>
        </p:spPr>
        <p:txBody>
          <a:bodyPr>
            <a:normAutofit/>
          </a:bodyPr>
          <a:lstStyle/>
          <a:p>
            <a:pPr algn="l" rtl="0">
              <a:buFont typeface="Wingdings" pitchFamily="2" charset="2"/>
              <a:buChar char="q"/>
            </a:pPr>
            <a:r>
              <a:rPr lang="en-US" sz="2200" b="1" dirty="0" smtClean="0">
                <a:latin typeface="Times New Roman" pitchFamily="18" charset="0"/>
                <a:cs typeface="Times New Roman" pitchFamily="18" charset="0"/>
              </a:rPr>
              <a:t>Design of footing F7 carrying O-10 and O-13 :</a:t>
            </a:r>
          </a:p>
          <a:p>
            <a:pPr algn="l" rtl="0">
              <a:buFont typeface="Wingdings" pitchFamily="2" charset="2"/>
              <a:buChar char="q"/>
            </a:pPr>
            <a:endParaRPr lang="en-US" sz="2000" b="1" dirty="0" smtClean="0"/>
          </a:p>
          <a:p>
            <a:pPr algn="l" rtl="0">
              <a:buFont typeface="Wingdings" pitchFamily="2" charset="2"/>
              <a:buChar char="q"/>
            </a:pPr>
            <a:endParaRPr lang="en-US" sz="2000" b="1" dirty="0" smtClean="0"/>
          </a:p>
          <a:p>
            <a:pPr algn="l" rtl="0">
              <a:buFont typeface="Wingdings" pitchFamily="2" charset="2"/>
              <a:buChar char="q"/>
            </a:pPr>
            <a:endParaRPr lang="en-US" sz="2000" b="1" dirty="0" smtClean="0"/>
          </a:p>
          <a:p>
            <a:pPr algn="l" rtl="0">
              <a:buFont typeface="Wingdings" pitchFamily="2" charset="2"/>
              <a:buChar char="q"/>
            </a:pPr>
            <a:endParaRPr lang="en-US" sz="2000" b="1" dirty="0" smtClean="0"/>
          </a:p>
          <a:p>
            <a:pPr algn="l" rtl="0">
              <a:buFont typeface="Wingdings" pitchFamily="2" charset="2"/>
              <a:buChar char="q"/>
            </a:pPr>
            <a:endParaRPr lang="en-US" sz="2000" b="1" dirty="0" smtClean="0"/>
          </a:p>
          <a:p>
            <a:pPr algn="l" rtl="0">
              <a:buFont typeface="Wingdings" pitchFamily="2" charset="2"/>
              <a:buChar char="q"/>
            </a:pPr>
            <a:endParaRPr lang="en-US" sz="2000" b="1" dirty="0" smtClean="0"/>
          </a:p>
          <a:p>
            <a:pPr algn="l" rtl="0">
              <a:buNone/>
            </a:pPr>
            <a:r>
              <a:rPr lang="en-US" sz="2000" b="1" dirty="0" smtClean="0"/>
              <a:t> </a:t>
            </a:r>
            <a:endParaRPr lang="ar-JO" sz="2000" dirty="0"/>
          </a:p>
        </p:txBody>
      </p:sp>
      <p:pic>
        <p:nvPicPr>
          <p:cNvPr id="5" name="Picture 4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215074" y="535747"/>
            <a:ext cx="2468505" cy="57864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10232221"/>
              </p:ext>
            </p:extLst>
          </p:nvPr>
        </p:nvGraphicFramePr>
        <p:xfrm>
          <a:off x="683568" y="1772816"/>
          <a:ext cx="5040560" cy="151216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178401"/>
                <a:gridCol w="1690121"/>
                <a:gridCol w="2172038"/>
              </a:tblGrid>
              <a:tr h="77236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Column ID</a:t>
                      </a:r>
                      <a:endParaRPr lang="en-US" sz="1400" dirty="0">
                        <a:effectLst/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service load KN(Ps)</a:t>
                      </a:r>
                      <a:endParaRPr lang="en-US" sz="1400">
                        <a:effectLst/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Ultimate load KN (Pu)</a:t>
                      </a:r>
                      <a:endParaRPr lang="en-US" sz="1400">
                        <a:effectLst/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3699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O-10</a:t>
                      </a:r>
                      <a:endParaRPr lang="en-US" sz="1400">
                        <a:effectLst/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838</a:t>
                      </a:r>
                      <a:endParaRPr lang="en-US" sz="1400">
                        <a:effectLst/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1059</a:t>
                      </a:r>
                      <a:endParaRPr lang="en-US" sz="1400">
                        <a:effectLst/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3699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O-13</a:t>
                      </a:r>
                      <a:endParaRPr lang="en-US" sz="1400">
                        <a:effectLst/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1359</a:t>
                      </a:r>
                      <a:endParaRPr lang="en-US" sz="1400">
                        <a:effectLst/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1751</a:t>
                      </a:r>
                      <a:endParaRPr lang="en-US" sz="1400" dirty="0">
                        <a:effectLst/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45045329"/>
              </p:ext>
            </p:extLst>
          </p:nvPr>
        </p:nvGraphicFramePr>
        <p:xfrm>
          <a:off x="683568" y="3645024"/>
          <a:ext cx="5040560" cy="194421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440160"/>
                <a:gridCol w="699155"/>
                <a:gridCol w="899795"/>
                <a:gridCol w="717550"/>
                <a:gridCol w="1283900"/>
              </a:tblGrid>
              <a:tr h="565661">
                <a:tc>
                  <a:txBody>
                    <a:bodyPr/>
                    <a:lstStyle/>
                    <a:p>
                      <a:endParaRPr lang="en-US" sz="1400" dirty="0">
                        <a:solidFill>
                          <a:srgbClr val="943634"/>
                        </a:solidFill>
                        <a:effectLst/>
                        <a:latin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C.S 1.25m</a:t>
                      </a:r>
                      <a:endParaRPr lang="en-US" sz="1400">
                        <a:solidFill>
                          <a:srgbClr val="943634"/>
                        </a:solidFill>
                        <a:effectLst/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M.S 1.25m</a:t>
                      </a:r>
                      <a:endParaRPr lang="en-US" sz="1400">
                        <a:solidFill>
                          <a:srgbClr val="943634"/>
                        </a:solidFill>
                        <a:effectLst/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C.S 1.5m</a:t>
                      </a:r>
                      <a:endParaRPr lang="en-US" sz="1400">
                        <a:solidFill>
                          <a:srgbClr val="943634"/>
                        </a:solidFill>
                        <a:effectLst/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M.S 1.5m</a:t>
                      </a:r>
                      <a:endParaRPr lang="en-US" sz="1400">
                        <a:solidFill>
                          <a:srgbClr val="943634"/>
                        </a:solidFill>
                        <a:effectLst/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56566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moment/C.S or/M.S</a:t>
                      </a:r>
                      <a:endParaRPr lang="en-US" sz="1400">
                        <a:solidFill>
                          <a:srgbClr val="943634"/>
                        </a:solidFill>
                        <a:effectLst/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385</a:t>
                      </a:r>
                      <a:endParaRPr lang="en-US" sz="1400">
                        <a:solidFill>
                          <a:srgbClr val="943634"/>
                        </a:solidFill>
                        <a:effectLst/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295</a:t>
                      </a:r>
                      <a:endParaRPr lang="en-US" sz="1400">
                        <a:solidFill>
                          <a:srgbClr val="943634"/>
                        </a:solidFill>
                        <a:effectLst/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370</a:t>
                      </a:r>
                      <a:endParaRPr lang="en-US" sz="1400">
                        <a:solidFill>
                          <a:srgbClr val="943634"/>
                        </a:solidFill>
                        <a:effectLst/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225</a:t>
                      </a:r>
                      <a:endParaRPr lang="en-US" sz="1400">
                        <a:solidFill>
                          <a:srgbClr val="943634"/>
                        </a:solidFill>
                        <a:effectLst/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27108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0.0047</a:t>
                      </a:r>
                      <a:endParaRPr lang="en-US" sz="1400">
                        <a:solidFill>
                          <a:srgbClr val="943634"/>
                        </a:solidFill>
                        <a:effectLst/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0.0036</a:t>
                      </a:r>
                      <a:endParaRPr lang="en-US" sz="1400">
                        <a:solidFill>
                          <a:srgbClr val="943634"/>
                        </a:solidFill>
                        <a:effectLst/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0.0037</a:t>
                      </a:r>
                      <a:endParaRPr lang="en-US" sz="1400">
                        <a:solidFill>
                          <a:srgbClr val="943634"/>
                        </a:solidFill>
                        <a:effectLst/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0.0023</a:t>
                      </a:r>
                      <a:endParaRPr lang="en-US" sz="1400">
                        <a:solidFill>
                          <a:srgbClr val="943634"/>
                        </a:solidFill>
                        <a:effectLst/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27090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As</a:t>
                      </a:r>
                      <a:endParaRPr lang="en-US" sz="1400">
                        <a:solidFill>
                          <a:srgbClr val="943634"/>
                        </a:solidFill>
                        <a:effectLst/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2468</a:t>
                      </a:r>
                      <a:endParaRPr lang="en-US" sz="1400">
                        <a:solidFill>
                          <a:srgbClr val="943634"/>
                        </a:solidFill>
                        <a:effectLst/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1890</a:t>
                      </a:r>
                      <a:endParaRPr lang="en-US" sz="1400">
                        <a:solidFill>
                          <a:srgbClr val="943634"/>
                        </a:solidFill>
                        <a:effectLst/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2331</a:t>
                      </a:r>
                      <a:endParaRPr lang="en-US" sz="1400">
                        <a:solidFill>
                          <a:srgbClr val="943634"/>
                        </a:solidFill>
                        <a:effectLst/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1449</a:t>
                      </a:r>
                      <a:endParaRPr lang="en-US" sz="1400">
                        <a:solidFill>
                          <a:srgbClr val="943634"/>
                        </a:solidFill>
                        <a:effectLst/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27090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As. Bars</a:t>
                      </a:r>
                      <a:endParaRPr lang="en-US" sz="1400">
                        <a:solidFill>
                          <a:srgbClr val="943634"/>
                        </a:solidFill>
                        <a:effectLst/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13ɸ16</a:t>
                      </a:r>
                      <a:endParaRPr lang="en-US" sz="1400">
                        <a:solidFill>
                          <a:srgbClr val="943634"/>
                        </a:solidFill>
                        <a:effectLst/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13ɸ14</a:t>
                      </a:r>
                      <a:endParaRPr lang="en-US" sz="1400">
                        <a:solidFill>
                          <a:srgbClr val="943634"/>
                        </a:solidFill>
                        <a:effectLst/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15ɸ14</a:t>
                      </a:r>
                      <a:endParaRPr lang="en-US" sz="1400">
                        <a:solidFill>
                          <a:srgbClr val="943634"/>
                        </a:solidFill>
                        <a:effectLst/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15ɸ12</a:t>
                      </a:r>
                      <a:endParaRPr lang="en-US" sz="1400" dirty="0">
                        <a:solidFill>
                          <a:srgbClr val="943634"/>
                        </a:solidFill>
                        <a:effectLst/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58072" cy="608630"/>
          </a:xfrm>
        </p:spPr>
        <p:txBody>
          <a:bodyPr/>
          <a:lstStyle/>
          <a:p>
            <a:r>
              <a:rPr lang="en-US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Static design</a:t>
            </a:r>
            <a:endParaRPr lang="ar-JO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00108"/>
            <a:ext cx="7186634" cy="5455628"/>
          </a:xfrm>
        </p:spPr>
        <p:txBody>
          <a:bodyPr/>
          <a:lstStyle/>
          <a:p>
            <a:pPr lvl="0" algn="l" rtl="0">
              <a:buFont typeface="Wingdings" pitchFamily="2" charset="2"/>
              <a:buChar char="q"/>
            </a:pPr>
            <a:r>
              <a:rPr lang="en-US" sz="2200" b="1" dirty="0" smtClean="0">
                <a:latin typeface="Times New Roman" pitchFamily="18" charset="0"/>
                <a:cs typeface="Times New Roman" pitchFamily="18" charset="0"/>
              </a:rPr>
              <a:t>Check wide beam shear was satisfied</a:t>
            </a:r>
            <a:endParaRPr lang="en-US" sz="2200" dirty="0" smtClean="0">
              <a:latin typeface="Times New Roman" pitchFamily="18" charset="0"/>
              <a:cs typeface="Times New Roman" pitchFamily="18" charset="0"/>
            </a:endParaRPr>
          </a:p>
          <a:p>
            <a:pPr algn="l" rtl="0">
              <a:lnSpc>
                <a:spcPct val="150000"/>
              </a:lnSpc>
              <a:buFont typeface="Wingdings" pitchFamily="2" charset="2"/>
              <a:buChar char="q"/>
            </a:pPr>
            <a:r>
              <a:rPr lang="en-US" sz="2200" b="1" dirty="0" smtClean="0">
                <a:latin typeface="Times New Roman" pitchFamily="18" charset="0"/>
                <a:cs typeface="Times New Roman" pitchFamily="18" charset="0"/>
              </a:rPr>
              <a:t>Check punching  </a:t>
            </a:r>
            <a:r>
              <a:rPr lang="en-US" sz="2200" b="1" dirty="0">
                <a:latin typeface="Times New Roman" pitchFamily="18" charset="0"/>
                <a:cs typeface="Times New Roman" pitchFamily="18" charset="0"/>
              </a:rPr>
              <a:t>shear was </a:t>
            </a:r>
            <a:r>
              <a:rPr lang="en-US" sz="2200" b="1" dirty="0" smtClean="0">
                <a:latin typeface="Times New Roman" pitchFamily="18" charset="0"/>
                <a:cs typeface="Times New Roman" pitchFamily="18" charset="0"/>
              </a:rPr>
              <a:t>satisfied</a:t>
            </a:r>
          </a:p>
          <a:p>
            <a:pPr marL="0" indent="0" algn="l" rtl="0">
              <a:lnSpc>
                <a:spcPct val="150000"/>
              </a:lnSpc>
              <a:buNone/>
            </a:pPr>
            <a:endParaRPr lang="en-US" sz="2000" dirty="0" smtClean="0"/>
          </a:p>
          <a:p>
            <a:pPr algn="l" rtl="0">
              <a:buNone/>
            </a:pPr>
            <a:endParaRPr lang="en-US" sz="2000" dirty="0" smtClean="0"/>
          </a:p>
          <a:p>
            <a:pPr algn="l" rtl="0">
              <a:buNone/>
            </a:pPr>
            <a:endParaRPr lang="en-US" sz="2000" dirty="0" smtClean="0"/>
          </a:p>
          <a:p>
            <a:pPr algn="l" rtl="0">
              <a:buNone/>
            </a:pPr>
            <a:endParaRPr lang="en-US" sz="2000" dirty="0" smtClean="0"/>
          </a:p>
          <a:p>
            <a:pPr lvl="0" algn="l" rtl="0">
              <a:buNone/>
            </a:pPr>
            <a:endParaRPr lang="en-US" sz="2000" dirty="0" smtClean="0"/>
          </a:p>
          <a:p>
            <a:pPr algn="l" rtl="0">
              <a:buNone/>
            </a:pPr>
            <a:endParaRPr lang="ar-JO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94812598"/>
              </p:ext>
            </p:extLst>
          </p:nvPr>
        </p:nvGraphicFramePr>
        <p:xfrm>
          <a:off x="611559" y="2132857"/>
          <a:ext cx="7200800" cy="381641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371894"/>
                <a:gridCol w="1399036"/>
                <a:gridCol w="1981351"/>
                <a:gridCol w="2448519"/>
              </a:tblGrid>
              <a:tr h="789931"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footing f7</a:t>
                      </a:r>
                      <a:endParaRPr lang="en-US" sz="1400" dirty="0">
                        <a:solidFill>
                          <a:srgbClr val="943634"/>
                        </a:solidFill>
                        <a:effectLst/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dimensions</a:t>
                      </a:r>
                      <a:endParaRPr lang="en-US" sz="1400">
                        <a:solidFill>
                          <a:srgbClr val="943634"/>
                        </a:solidFill>
                        <a:effectLst/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Reinforcement in long </a:t>
                      </a:r>
                      <a:r>
                        <a:rPr lang="en-US" sz="1400" dirty="0" smtClean="0">
                          <a:effectLst/>
                        </a:rPr>
                        <a:t>direction </a:t>
                      </a:r>
                      <a:r>
                        <a:rPr lang="en-US" sz="1400" dirty="0">
                          <a:effectLst/>
                        </a:rPr>
                        <a:t>.</a:t>
                      </a:r>
                      <a:endParaRPr lang="en-US" sz="1400" dirty="0">
                        <a:solidFill>
                          <a:srgbClr val="943634"/>
                        </a:solidFill>
                        <a:effectLst/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effectLst/>
                        </a:rPr>
                        <a:t>Reinforcement in short </a:t>
                      </a:r>
                      <a:r>
                        <a:rPr lang="en-US" sz="1400" dirty="0" smtClean="0">
                          <a:effectLst/>
                        </a:rPr>
                        <a:t>direction .</a:t>
                      </a:r>
                      <a:endParaRPr lang="en-US" sz="1400" dirty="0" smtClean="0">
                        <a:solidFill>
                          <a:srgbClr val="943634"/>
                        </a:solidFill>
                        <a:effectLst/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378311"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O-10,O-13</a:t>
                      </a:r>
                      <a:endParaRPr lang="en-US" sz="1400">
                        <a:solidFill>
                          <a:srgbClr val="943634"/>
                        </a:solidFill>
                        <a:effectLst/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3*2.5</a:t>
                      </a:r>
                      <a:endParaRPr lang="en-US" sz="1400">
                        <a:solidFill>
                          <a:srgbClr val="943634"/>
                        </a:solidFill>
                        <a:effectLst/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26ɸ16</a:t>
                      </a:r>
                      <a:endParaRPr lang="en-US" sz="1400">
                        <a:solidFill>
                          <a:srgbClr val="943634"/>
                        </a:solidFill>
                        <a:effectLst/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30ɸ14</a:t>
                      </a:r>
                      <a:endParaRPr lang="en-US" sz="1400">
                        <a:solidFill>
                          <a:srgbClr val="943634"/>
                        </a:solidFill>
                        <a:effectLst/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378311"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A-10,A-13</a:t>
                      </a:r>
                      <a:endParaRPr lang="en-US" sz="1400">
                        <a:solidFill>
                          <a:srgbClr val="943634"/>
                        </a:solidFill>
                        <a:effectLst/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3*2.5</a:t>
                      </a:r>
                      <a:endParaRPr lang="en-US" sz="1400">
                        <a:solidFill>
                          <a:srgbClr val="943634"/>
                        </a:solidFill>
                        <a:effectLst/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26ɸ16</a:t>
                      </a:r>
                      <a:endParaRPr lang="en-US" sz="1400" dirty="0">
                        <a:solidFill>
                          <a:srgbClr val="943634"/>
                        </a:solidFill>
                        <a:effectLst/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30ɸ14</a:t>
                      </a:r>
                      <a:endParaRPr lang="en-US" sz="1400">
                        <a:solidFill>
                          <a:srgbClr val="943634"/>
                        </a:solidFill>
                        <a:effectLst/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378311"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C-10,C-13</a:t>
                      </a:r>
                      <a:endParaRPr lang="en-US" sz="1400">
                        <a:solidFill>
                          <a:srgbClr val="943634"/>
                        </a:solidFill>
                        <a:effectLst/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3*2.5</a:t>
                      </a:r>
                      <a:endParaRPr lang="en-US" sz="1400">
                        <a:solidFill>
                          <a:srgbClr val="943634"/>
                        </a:solidFill>
                        <a:effectLst/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26ɸ16</a:t>
                      </a:r>
                      <a:endParaRPr lang="en-US" sz="1400">
                        <a:solidFill>
                          <a:srgbClr val="943634"/>
                        </a:solidFill>
                        <a:effectLst/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30ɸ14</a:t>
                      </a:r>
                      <a:endParaRPr lang="en-US" sz="1400">
                        <a:solidFill>
                          <a:srgbClr val="943634"/>
                        </a:solidFill>
                        <a:effectLst/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378311"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N-10,N-13</a:t>
                      </a:r>
                      <a:endParaRPr lang="en-US" sz="1400">
                        <a:solidFill>
                          <a:srgbClr val="943634"/>
                        </a:solidFill>
                        <a:effectLst/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3*2.5</a:t>
                      </a:r>
                      <a:endParaRPr lang="en-US" sz="1400">
                        <a:solidFill>
                          <a:srgbClr val="943634"/>
                        </a:solidFill>
                        <a:effectLst/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26ɸ16</a:t>
                      </a:r>
                      <a:endParaRPr lang="en-US" sz="1400">
                        <a:solidFill>
                          <a:srgbClr val="943634"/>
                        </a:solidFill>
                        <a:effectLst/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30ɸ14</a:t>
                      </a:r>
                      <a:endParaRPr lang="en-US" sz="1400">
                        <a:solidFill>
                          <a:srgbClr val="943634"/>
                        </a:solidFill>
                        <a:effectLst/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378311"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B-10,B-13</a:t>
                      </a:r>
                      <a:endParaRPr lang="en-US" sz="1400">
                        <a:solidFill>
                          <a:srgbClr val="943634"/>
                        </a:solidFill>
                        <a:effectLst/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3*2.5</a:t>
                      </a:r>
                      <a:endParaRPr lang="en-US" sz="1400">
                        <a:solidFill>
                          <a:srgbClr val="943634"/>
                        </a:solidFill>
                        <a:effectLst/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26ɸ16</a:t>
                      </a:r>
                      <a:endParaRPr lang="en-US" sz="1400">
                        <a:solidFill>
                          <a:srgbClr val="943634"/>
                        </a:solidFill>
                        <a:effectLst/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30ɸ14</a:t>
                      </a:r>
                      <a:endParaRPr lang="en-US" sz="1400">
                        <a:solidFill>
                          <a:srgbClr val="943634"/>
                        </a:solidFill>
                        <a:effectLst/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378311"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P-10,P-13</a:t>
                      </a:r>
                      <a:endParaRPr lang="en-US" sz="1400">
                        <a:solidFill>
                          <a:srgbClr val="943634"/>
                        </a:solidFill>
                        <a:effectLst/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3*2.5</a:t>
                      </a:r>
                      <a:endParaRPr lang="en-US" sz="1400">
                        <a:solidFill>
                          <a:srgbClr val="943634"/>
                        </a:solidFill>
                        <a:effectLst/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26ɸ16</a:t>
                      </a:r>
                      <a:endParaRPr lang="en-US" sz="1400">
                        <a:solidFill>
                          <a:srgbClr val="943634"/>
                        </a:solidFill>
                        <a:effectLst/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30ɸ14</a:t>
                      </a:r>
                      <a:endParaRPr lang="en-US" sz="1400">
                        <a:solidFill>
                          <a:srgbClr val="943634"/>
                        </a:solidFill>
                        <a:effectLst/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378311"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F-10,F-13</a:t>
                      </a:r>
                      <a:endParaRPr lang="en-US" sz="1400">
                        <a:solidFill>
                          <a:srgbClr val="943634"/>
                        </a:solidFill>
                        <a:effectLst/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3*2.5</a:t>
                      </a:r>
                      <a:endParaRPr lang="en-US" sz="1400">
                        <a:solidFill>
                          <a:srgbClr val="943634"/>
                        </a:solidFill>
                        <a:effectLst/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26ɸ16</a:t>
                      </a:r>
                      <a:endParaRPr lang="en-US" sz="1400">
                        <a:solidFill>
                          <a:srgbClr val="943634"/>
                        </a:solidFill>
                        <a:effectLst/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30ɸ14</a:t>
                      </a:r>
                      <a:endParaRPr lang="en-US" sz="1400">
                        <a:solidFill>
                          <a:srgbClr val="943634"/>
                        </a:solidFill>
                        <a:effectLst/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378311"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K-10,K-13</a:t>
                      </a:r>
                      <a:endParaRPr lang="en-US" sz="1400">
                        <a:solidFill>
                          <a:srgbClr val="943634"/>
                        </a:solidFill>
                        <a:effectLst/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3*2.5</a:t>
                      </a:r>
                      <a:endParaRPr lang="en-US" sz="1400">
                        <a:solidFill>
                          <a:srgbClr val="943634"/>
                        </a:solidFill>
                        <a:effectLst/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26ɸ16</a:t>
                      </a:r>
                      <a:endParaRPr lang="en-US" sz="1400">
                        <a:solidFill>
                          <a:srgbClr val="943634"/>
                        </a:solidFill>
                        <a:effectLst/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30ɸ14</a:t>
                      </a:r>
                      <a:endParaRPr lang="en-US" sz="1400" dirty="0">
                        <a:solidFill>
                          <a:srgbClr val="943634"/>
                        </a:solidFill>
                        <a:effectLst/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58072" cy="537192"/>
          </a:xfrm>
        </p:spPr>
        <p:txBody>
          <a:bodyPr>
            <a:normAutofit fontScale="90000"/>
          </a:bodyPr>
          <a:lstStyle/>
          <a:p>
            <a:r>
              <a:rPr lang="en-US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Static design</a:t>
            </a:r>
            <a:endParaRPr lang="ar-JO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pPr lvl="0" algn="l" rtl="0">
                  <a:lnSpc>
                    <a:spcPct val="150000"/>
                  </a:lnSpc>
                  <a:buFont typeface="Wingdings" pitchFamily="2" charset="2"/>
                  <a:buChar char="q"/>
                </a:pPr>
                <a:r>
                  <a:rPr lang="en-US" sz="2000" b="1" dirty="0">
                    <a:latin typeface="Times New Roman" pitchFamily="18" charset="0"/>
                    <a:cs typeface="Times New Roman" pitchFamily="18" charset="0"/>
                  </a:rPr>
                  <a:t>Design of raft footing f8 :</a:t>
                </a:r>
                <a:endParaRPr lang="en-US" sz="2000" dirty="0">
                  <a:latin typeface="Times New Roman" pitchFamily="18" charset="0"/>
                  <a:cs typeface="Times New Roman" pitchFamily="18" charset="0"/>
                </a:endParaRPr>
              </a:p>
              <a:p>
                <a:pPr marL="0" indent="0" algn="l" rtl="0">
                  <a:buNone/>
                </a:pPr>
                <a:r>
                  <a:rPr lang="en-US" sz="2000" dirty="0">
                    <a:latin typeface="Times New Roman" pitchFamily="18" charset="0"/>
                    <a:cs typeface="Times New Roman" pitchFamily="18" charset="0"/>
                  </a:rPr>
                  <a:t>The </a:t>
                </a:r>
                <a:r>
                  <a:rPr lang="en-US" sz="2000" dirty="0" smtClean="0">
                    <a:latin typeface="Times New Roman" pitchFamily="18" charset="0"/>
                    <a:cs typeface="Times New Roman" pitchFamily="18" charset="0"/>
                  </a:rPr>
                  <a:t>KN </a:t>
                </a:r>
                <a:r>
                  <a:rPr lang="en-US" sz="2000" dirty="0">
                    <a:latin typeface="Times New Roman" pitchFamily="18" charset="0"/>
                    <a:cs typeface="Times New Roman" pitchFamily="18" charset="0"/>
                  </a:rPr>
                  <a:t>and the size of mish =0.3m . </a:t>
                </a:r>
              </a:p>
              <a:p>
                <a:pPr marL="0" indent="0" algn="l" rtl="0">
                  <a:buNone/>
                </a:pPr>
                <a:r>
                  <a:rPr lang="en-US" sz="2000" dirty="0" smtClean="0">
                    <a:latin typeface="Times New Roman" pitchFamily="18" charset="0"/>
                    <a:cs typeface="Times New Roman" pitchFamily="18" charset="0"/>
                  </a:rPr>
                  <a:t>stress </a:t>
                </a:r>
                <a:r>
                  <a:rPr lang="en-US" sz="2000" dirty="0">
                    <a:latin typeface="Times New Roman" pitchFamily="18" charset="0"/>
                    <a:cs typeface="Times New Roman" pitchFamily="18" charset="0"/>
                  </a:rPr>
                  <a:t>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000" i="1">
                            <a:latin typeface="Cambria Math"/>
                          </a:rPr>
                        </m:ctrlPr>
                      </m:sSupPr>
                      <m:e>
                        <m:r>
                          <a:rPr lang="en-US" sz="2000" i="1">
                            <a:latin typeface="Cambria Math"/>
                          </a:rPr>
                          <m:t>29</m:t>
                        </m:r>
                        <m:r>
                          <a:rPr lang="en-US" sz="2000" i="1">
                            <a:latin typeface="Cambria Math"/>
                          </a:rPr>
                          <m:t>.</m:t>
                        </m:r>
                        <m:r>
                          <a:rPr lang="en-US" sz="2000" i="1">
                            <a:latin typeface="Cambria Math"/>
                          </a:rPr>
                          <m:t>33</m:t>
                        </m:r>
                        <m:r>
                          <a:rPr lang="en-US" sz="2000" i="1">
                            <a:latin typeface="Cambria Math"/>
                          </a:rPr>
                          <m:t>/</m:t>
                        </m:r>
                        <m:r>
                          <a:rPr lang="en-US" sz="2000" i="1">
                            <a:latin typeface="Cambria Math"/>
                          </a:rPr>
                          <m:t>0</m:t>
                        </m:r>
                        <m:r>
                          <a:rPr lang="en-US" sz="2000" i="1">
                            <a:latin typeface="Cambria Math"/>
                          </a:rPr>
                          <m:t>.</m:t>
                        </m:r>
                        <m:r>
                          <a:rPr lang="en-US" sz="2000" i="1">
                            <a:latin typeface="Cambria Math"/>
                          </a:rPr>
                          <m:t>3</m:t>
                        </m:r>
                      </m:e>
                      <m:sup>
                        <m:r>
                          <a:rPr lang="en-US" sz="2000" i="1">
                            <a:latin typeface="Cambria Math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2000" dirty="0">
                    <a:latin typeface="Times New Roman" pitchFamily="18" charset="0"/>
                    <a:cs typeface="Times New Roman" pitchFamily="18" charset="0"/>
                  </a:rPr>
                  <a:t>= 325.89 </a:t>
                </a:r>
                <a:r>
                  <a:rPr lang="en-US" sz="2000" dirty="0" smtClean="0">
                    <a:latin typeface="Times New Roman" pitchFamily="18" charset="0"/>
                    <a:cs typeface="Times New Roman" pitchFamily="18" charset="0"/>
                  </a:rPr>
                  <a:t>KN/m</a:t>
                </a:r>
                <a:r>
                  <a:rPr lang="en-US" sz="2000" baseline="30000" dirty="0" smtClean="0">
                    <a:latin typeface="Times New Roman" pitchFamily="18" charset="0"/>
                    <a:cs typeface="Times New Roman" pitchFamily="18" charset="0"/>
                  </a:rPr>
                  <a:t>2</a:t>
                </a:r>
              </a:p>
              <a:p>
                <a:pPr marL="0" indent="0" algn="l" rtl="0">
                  <a:buNone/>
                </a:pPr>
                <a:r>
                  <a:rPr lang="en-US" sz="2000" baseline="30000" dirty="0" smtClean="0">
                    <a:latin typeface="Times New Roman" pitchFamily="18" charset="0"/>
                    <a:cs typeface="Times New Roman" pitchFamily="18" charset="0"/>
                  </a:rPr>
                  <a:t>  </a:t>
                </a:r>
                <a:r>
                  <a:rPr lang="en-US" sz="2000" dirty="0">
                    <a:latin typeface="Times New Roman" pitchFamily="18" charset="0"/>
                    <a:cs typeface="Times New Roman" pitchFamily="18" charset="0"/>
                  </a:rPr>
                  <a:t>where  &lt; 400 KN/m</a:t>
                </a:r>
                <a:r>
                  <a:rPr lang="en-US" sz="2000" baseline="30000" dirty="0">
                    <a:latin typeface="Times New Roman" pitchFamily="18" charset="0"/>
                    <a:cs typeface="Times New Roman" pitchFamily="18" charset="0"/>
                  </a:rPr>
                  <a:t>2  </a:t>
                </a:r>
                <a:r>
                  <a:rPr lang="en-US" sz="2000" b="1" dirty="0">
                    <a:latin typeface="Times New Roman" pitchFamily="18" charset="0"/>
                    <a:cs typeface="Times New Roman" pitchFamily="18" charset="0"/>
                  </a:rPr>
                  <a:t>    </a:t>
                </a:r>
                <a:r>
                  <a:rPr lang="en-US" sz="2000" dirty="0">
                    <a:latin typeface="Times New Roman" pitchFamily="18" charset="0"/>
                    <a:cs typeface="Times New Roman" pitchFamily="18" charset="0"/>
                  </a:rPr>
                  <a:t>OK </a:t>
                </a:r>
              </a:p>
              <a:p>
                <a:pPr lvl="0" algn="l" rtl="0">
                  <a:lnSpc>
                    <a:spcPct val="150000"/>
                  </a:lnSpc>
                  <a:buFont typeface="Wingdings" pitchFamily="2" charset="2"/>
                  <a:buChar char="q"/>
                </a:pPr>
                <a:r>
                  <a:rPr lang="en-US" sz="2000" b="1" dirty="0">
                    <a:latin typeface="Times New Roman" pitchFamily="18" charset="0"/>
                    <a:cs typeface="Times New Roman" pitchFamily="18" charset="0"/>
                  </a:rPr>
                  <a:t>Check wide beam shear</a:t>
                </a:r>
                <a:r>
                  <a:rPr lang="en-US" sz="2000" dirty="0" smtClean="0">
                    <a:latin typeface="Times New Roman" pitchFamily="18" charset="0"/>
                    <a:cs typeface="Times New Roman" pitchFamily="18" charset="0"/>
                  </a:rPr>
                  <a:t>:</a:t>
                </a:r>
              </a:p>
              <a:p>
                <a:pPr marL="0" indent="0" algn="l" rtl="0">
                  <a:buNone/>
                </a:pPr>
                <a:r>
                  <a:rPr lang="en-US" sz="2000" dirty="0" smtClean="0">
                    <a:latin typeface="Times New Roman" pitchFamily="18" charset="0"/>
                    <a:cs typeface="Times New Roman" pitchFamily="18" charset="0"/>
                  </a:rPr>
                  <a:t>h=700mm </a:t>
                </a:r>
                <a:r>
                  <a:rPr lang="en-US" sz="2000" dirty="0">
                    <a:latin typeface="Times New Roman" pitchFamily="18" charset="0"/>
                    <a:cs typeface="Times New Roman" pitchFamily="18" charset="0"/>
                  </a:rPr>
                  <a:t>d=620mm.</a:t>
                </a:r>
              </a:p>
              <a:p>
                <a:pPr marL="0" indent="0" algn="l" rtl="0">
                  <a:buNone/>
                </a:pPr>
                <a:r>
                  <a:rPr lang="en-US" sz="2000" dirty="0">
                    <a:latin typeface="Times New Roman" pitchFamily="18" charset="0"/>
                    <a:cs typeface="Times New Roman" pitchFamily="18" charset="0"/>
                  </a:rPr>
                  <a:t>ØVc </a:t>
                </a:r>
                <a:r>
                  <a:rPr lang="en-US" sz="2000" dirty="0" smtClean="0">
                    <a:latin typeface="Times New Roman" pitchFamily="18" charset="0"/>
                    <a:cs typeface="Times New Roman" pitchFamily="18" charset="0"/>
                  </a:rPr>
                  <a:t>= </a:t>
                </a:r>
                <a:r>
                  <a:rPr lang="en-US" sz="2000" dirty="0">
                    <a:latin typeface="Times New Roman" pitchFamily="18" charset="0"/>
                    <a:cs typeface="Times New Roman" pitchFamily="18" charset="0"/>
                  </a:rPr>
                  <a:t>490 </a:t>
                </a:r>
                <a:r>
                  <a:rPr lang="en-US" sz="2000" dirty="0" smtClean="0">
                    <a:latin typeface="Times New Roman" pitchFamily="18" charset="0"/>
                    <a:cs typeface="Times New Roman" pitchFamily="18" charset="0"/>
                  </a:rPr>
                  <a:t>KN/m</a:t>
                </a:r>
              </a:p>
              <a:p>
                <a:pPr lvl="0" algn="l" rtl="0">
                  <a:buFont typeface="Wingdings" pitchFamily="2" charset="2"/>
                  <a:buChar char="q"/>
                </a:pPr>
                <a:r>
                  <a:rPr lang="en-US" sz="2000" b="1" dirty="0">
                    <a:latin typeface="Times New Roman" pitchFamily="18" charset="0"/>
                    <a:cs typeface="Times New Roman" pitchFamily="18" charset="0"/>
                  </a:rPr>
                  <a:t>Check punching shear</a:t>
                </a:r>
                <a:r>
                  <a:rPr lang="en-US" sz="2000" dirty="0" smtClean="0">
                    <a:latin typeface="Times New Roman" pitchFamily="18" charset="0"/>
                    <a:cs typeface="Times New Roman" pitchFamily="18" charset="0"/>
                  </a:rPr>
                  <a:t>:</a:t>
                </a:r>
              </a:p>
              <a:p>
                <a:pPr marL="0" indent="0" algn="l" rtl="0">
                  <a:buNone/>
                </a:pPr>
                <a:r>
                  <a:rPr lang="en-US" sz="2000" dirty="0" err="1">
                    <a:latin typeface="Times New Roman" pitchFamily="18" charset="0"/>
                    <a:cs typeface="Times New Roman" pitchFamily="18" charset="0"/>
                  </a:rPr>
                  <a:t>ØVcp</a:t>
                </a:r>
                <a:r>
                  <a:rPr lang="en-US" sz="2000" dirty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000" dirty="0" smtClean="0">
                    <a:latin typeface="Times New Roman" pitchFamily="18" charset="0"/>
                    <a:cs typeface="Times New Roman" pitchFamily="18" charset="0"/>
                  </a:rPr>
                  <a:t>=</a:t>
                </a:r>
                <a:r>
                  <a:rPr lang="en-US" sz="2000" dirty="0">
                    <a:latin typeface="Times New Roman" pitchFamily="18" charset="0"/>
                    <a:cs typeface="Times New Roman" pitchFamily="18" charset="0"/>
                  </a:rPr>
                  <a:t>5568.14 </a:t>
                </a:r>
                <a:r>
                  <a:rPr lang="en-US" sz="2000" dirty="0" smtClean="0">
                    <a:latin typeface="Times New Roman" pitchFamily="18" charset="0"/>
                    <a:cs typeface="Times New Roman" pitchFamily="18" charset="0"/>
                  </a:rPr>
                  <a:t>KN</a:t>
                </a:r>
              </a:p>
              <a:p>
                <a:pPr marL="0" indent="0" algn="l" rtl="0">
                  <a:buNone/>
                </a:pPr>
                <a:r>
                  <a:rPr lang="en-US" sz="2000" dirty="0" err="1">
                    <a:latin typeface="Times New Roman" pitchFamily="18" charset="0"/>
                    <a:cs typeface="Times New Roman" pitchFamily="18" charset="0"/>
                  </a:rPr>
                  <a:t>Pu</a:t>
                </a:r>
                <a:r>
                  <a:rPr lang="en-US" sz="2000" dirty="0">
                    <a:latin typeface="Times New Roman" pitchFamily="18" charset="0"/>
                    <a:cs typeface="Times New Roman" pitchFamily="18" charset="0"/>
                  </a:rPr>
                  <a:t> on column  F6= 4643 KN </a:t>
                </a:r>
              </a:p>
              <a:p>
                <a:pPr lvl="0" algn="l" rtl="0">
                  <a:buFont typeface="Wingdings" pitchFamily="2" charset="2"/>
                  <a:buChar char="q"/>
                </a:pPr>
                <a:endParaRPr lang="en-US" sz="2000" dirty="0"/>
              </a:p>
              <a:p>
                <a:pPr algn="l" rtl="0"/>
                <a:endParaRPr lang="en-US" sz="2000" dirty="0">
                  <a:latin typeface="Times New Roman" pitchFamily="18" charset="0"/>
                  <a:cs typeface="Times New Roman" pitchFamily="18" charset="0"/>
                </a:endParaRPr>
              </a:p>
              <a:p>
                <a:pPr lvl="0" algn="l" rtl="0">
                  <a:lnSpc>
                    <a:spcPct val="150000"/>
                  </a:lnSpc>
                  <a:buFont typeface="Wingdings" pitchFamily="2" charset="2"/>
                  <a:buChar char="q"/>
                </a:pPr>
                <a:endParaRPr lang="en-US" sz="2000" dirty="0"/>
              </a:p>
              <a:p>
                <a:pPr algn="l" rtl="0">
                  <a:lnSpc>
                    <a:spcPct val="150000"/>
                  </a:lnSpc>
                  <a:buFont typeface="Wingdings" pitchFamily="2" charset="2"/>
                  <a:buChar char="q"/>
                </a:pPr>
                <a:endParaRPr lang="ar-JO" sz="2000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l="-84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3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87028" y="332656"/>
            <a:ext cx="4104456" cy="3772525"/>
          </a:xfrm>
          <a:prstGeom prst="rect">
            <a:avLst/>
          </a:prstGeom>
          <a:ln w="38100" cap="sq">
            <a:solidFill>
              <a:schemeClr val="accent2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58072" cy="608630"/>
          </a:xfrm>
        </p:spPr>
        <p:txBody>
          <a:bodyPr/>
          <a:lstStyle/>
          <a:p>
            <a:r>
              <a:rPr lang="en-US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Static design</a:t>
            </a:r>
            <a:endParaRPr lang="ar-JO" dirty="0"/>
          </a:p>
        </p:txBody>
      </p:sp>
      <p:pic>
        <p:nvPicPr>
          <p:cNvPr id="6" name="Content Placeholder 5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3608" y="1196752"/>
            <a:ext cx="6048672" cy="4998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4400552" cy="894382"/>
          </a:xfrm>
        </p:spPr>
        <p:txBody>
          <a:bodyPr/>
          <a:lstStyle/>
          <a:p>
            <a:r>
              <a:rPr lang="en-US" sz="360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Introduction :</a:t>
            </a:r>
            <a:endParaRPr lang="ar-JO" dirty="0">
              <a:solidFill>
                <a:schemeClr val="accent5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 bwMode="auto">
          <a:xfrm>
            <a:off x="457200" y="1685143"/>
            <a:ext cx="7239000" cy="46958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660688"/>
          </a:xfrm>
        </p:spPr>
        <p:txBody>
          <a:bodyPr/>
          <a:lstStyle/>
          <a:p>
            <a:r>
              <a:rPr lang="en-US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Static design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l" rtl="0">
              <a:buNone/>
            </a:pP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Design 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of combined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footing f9:</a:t>
            </a:r>
          </a:p>
          <a:p>
            <a:pPr marL="0" indent="0" algn="l" rtl="0">
              <a:buNone/>
            </a:pP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h= 60cm and d = 52cm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sz="2400" b="1" dirty="0"/>
              <a:t> 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l" rtl="0">
              <a:buNone/>
            </a:pPr>
            <a:r>
              <a:rPr lang="en-US" sz="2400" dirty="0" smtClean="0"/>
              <a:t>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L = 4m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B=3 m.</a:t>
            </a:r>
            <a:endParaRPr lang="en-US" sz="2200" dirty="0" smtClean="0">
              <a:latin typeface="Times New Roman" pitchFamily="18" charset="0"/>
              <a:cs typeface="Times New Roman" pitchFamily="18" charset="0"/>
            </a:endParaRPr>
          </a:p>
          <a:p>
            <a:pPr algn="l" rtl="0"/>
            <a:endParaRPr lang="en-US" sz="2400" dirty="0"/>
          </a:p>
          <a:p>
            <a:pPr algn="l" rtl="0"/>
            <a:endParaRPr lang="en-US" sz="2400" dirty="0" smtClean="0"/>
          </a:p>
          <a:p>
            <a:pPr algn="l" rtl="0"/>
            <a:endParaRPr lang="en-US" sz="2400" dirty="0"/>
          </a:p>
          <a:p>
            <a:pPr algn="l" rtl="0"/>
            <a:endParaRPr lang="en-US" sz="2400" dirty="0" smtClean="0"/>
          </a:p>
          <a:p>
            <a:pPr marL="0" indent="0" algn="l" rtl="0">
              <a:buNone/>
            </a:pPr>
            <a:endParaRPr lang="en-US" sz="22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l" rtl="0">
              <a:buNone/>
            </a:pP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l" rtl="0">
              <a:buNone/>
            </a:pP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 marL="0" indent="0" algn="l" rtl="0">
              <a:buNone/>
            </a:pP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6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66844" y="3068960"/>
            <a:ext cx="4680520" cy="30243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8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5576" y="3501008"/>
            <a:ext cx="3672408" cy="30963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588680"/>
          </a:xfrm>
        </p:spPr>
        <p:txBody>
          <a:bodyPr/>
          <a:lstStyle/>
          <a:p>
            <a:r>
              <a:rPr lang="en-US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Static design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7200" y="1052736"/>
            <a:ext cx="7239000" cy="5403000"/>
          </a:xfrm>
        </p:spPr>
        <p:txBody>
          <a:bodyPr>
            <a:normAutofit/>
          </a:bodyPr>
          <a:lstStyle/>
          <a:p>
            <a:pPr marL="0" indent="0" algn="l" rtl="0">
              <a:buNone/>
            </a:pPr>
            <a:r>
              <a:rPr lang="en-US" sz="2200" b="1" dirty="0">
                <a:latin typeface="Times New Roman" pitchFamily="18" charset="0"/>
                <a:cs typeface="Times New Roman" pitchFamily="18" charset="0"/>
              </a:rPr>
              <a:t>Check for wide beam shear:</a:t>
            </a:r>
            <a:endParaRPr lang="en-US" sz="2200" dirty="0">
              <a:latin typeface="Times New Roman" pitchFamily="18" charset="0"/>
              <a:cs typeface="Times New Roman" pitchFamily="18" charset="0"/>
            </a:endParaRPr>
          </a:p>
          <a:p>
            <a:pPr marL="0" indent="0" algn="l" rtl="0">
              <a:buNone/>
            </a:pP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ØVc= 1233.29 KN/m</a:t>
            </a:r>
          </a:p>
          <a:p>
            <a:pPr marL="0" indent="0" algn="l" rtl="0">
              <a:buNone/>
            </a:pP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ØVc &gt; Vu  OK.</a:t>
            </a:r>
          </a:p>
          <a:p>
            <a:pPr marL="0" indent="0" algn="l" rtl="0">
              <a:buNone/>
            </a:pPr>
            <a:r>
              <a:rPr lang="en-US" sz="2200" b="1" dirty="0" smtClean="0">
                <a:latin typeface="Times New Roman" pitchFamily="18" charset="0"/>
                <a:cs typeface="Times New Roman" pitchFamily="18" charset="0"/>
              </a:rPr>
              <a:t>Check </a:t>
            </a:r>
            <a:r>
              <a:rPr lang="en-US" sz="2200" b="1" dirty="0">
                <a:latin typeface="Times New Roman" pitchFamily="18" charset="0"/>
                <a:cs typeface="Times New Roman" pitchFamily="18" charset="0"/>
              </a:rPr>
              <a:t>for punching shear</a:t>
            </a:r>
            <a:r>
              <a:rPr lang="en-US" sz="2200" b="1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0" indent="0" algn="l" rtl="0">
              <a:buNone/>
            </a:pP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Column k-14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0" indent="0" algn="l" rtl="0">
              <a:buNone/>
            </a:pP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Pu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=3666.83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KN</a:t>
            </a:r>
            <a:endParaRPr lang="en-US" sz="2200" dirty="0">
              <a:latin typeface="Times New Roman" pitchFamily="18" charset="0"/>
              <a:cs typeface="Times New Roman" pitchFamily="18" charset="0"/>
            </a:endParaRPr>
          </a:p>
          <a:p>
            <a:pPr marL="0" indent="0" algn="l" rtl="0">
              <a:buNone/>
            </a:pP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ØVcp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4341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KN</a:t>
            </a:r>
          </a:p>
          <a:p>
            <a:pPr marL="0" indent="0" algn="l" rtl="0">
              <a:buNone/>
            </a:pP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ØVcp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&gt;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Pu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OK.</a:t>
            </a:r>
          </a:p>
          <a:p>
            <a:pPr marL="0" indent="0" algn="l" rtl="0">
              <a:buNone/>
            </a:pPr>
            <a:endParaRPr lang="en-US" sz="2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6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49510" y="548680"/>
            <a:ext cx="3528391" cy="27317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660688"/>
          </a:xfrm>
        </p:spPr>
        <p:txBody>
          <a:bodyPr/>
          <a:lstStyle/>
          <a:p>
            <a:r>
              <a:rPr lang="en-US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Static design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96752"/>
            <a:ext cx="7239000" cy="5258984"/>
          </a:xfrm>
        </p:spPr>
        <p:txBody>
          <a:bodyPr/>
          <a:lstStyle/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pPr marL="0" indent="0" algn="l" rtl="0">
              <a:buNone/>
            </a:pP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Longitudinal  20ɸ20,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20ɸ16</a:t>
            </a:r>
          </a:p>
          <a:p>
            <a:pPr marL="0" indent="0" algn="l" rtl="0">
              <a:buNone/>
            </a:pP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TraversUse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26 ɸ20</a:t>
            </a:r>
          </a:p>
          <a:p>
            <a:pPr marL="0" indent="0" algn="l" rtl="0">
              <a:buNone/>
            </a:pPr>
            <a:endParaRPr lang="en-US" sz="2200" dirty="0">
              <a:latin typeface="Times New Roman" pitchFamily="18" charset="0"/>
              <a:cs typeface="Times New Roman" pitchFamily="18" charset="0"/>
            </a:endParaRPr>
          </a:p>
          <a:p>
            <a:endParaRPr lang="en-US" dirty="0"/>
          </a:p>
        </p:txBody>
      </p:sp>
      <p:pic>
        <p:nvPicPr>
          <p:cNvPr id="4" name="Picture 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35696" y="1268760"/>
            <a:ext cx="5184576" cy="26642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075407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804704"/>
          </a:xfrm>
        </p:spPr>
        <p:txBody>
          <a:bodyPr/>
          <a:lstStyle/>
          <a:p>
            <a:r>
              <a:rPr lang="en-US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Static design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68760"/>
            <a:ext cx="7239000" cy="5186976"/>
          </a:xfrm>
        </p:spPr>
        <p:txBody>
          <a:bodyPr>
            <a:normAutofit/>
          </a:bodyPr>
          <a:lstStyle/>
          <a:p>
            <a:pPr algn="l" rtl="0">
              <a:buFont typeface="Wingdings" pitchFamily="2" charset="2"/>
              <a:buChar char="q"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Pool design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0" indent="0" algn="l" rtl="0">
              <a:buNone/>
            </a:pPr>
            <a:r>
              <a:rPr lang="en-US" sz="2200" b="1" dirty="0">
                <a:latin typeface="Times New Roman" pitchFamily="18" charset="0"/>
                <a:cs typeface="Times New Roman" pitchFamily="18" charset="0"/>
              </a:rPr>
              <a:t>Pool </a:t>
            </a:r>
            <a:r>
              <a:rPr lang="en-US" sz="2200" b="1" dirty="0" smtClean="0">
                <a:latin typeface="Times New Roman" pitchFamily="18" charset="0"/>
                <a:cs typeface="Times New Roman" pitchFamily="18" charset="0"/>
              </a:rPr>
              <a:t>Wall:</a:t>
            </a:r>
          </a:p>
          <a:p>
            <a:pPr marL="0" indent="0" algn="l" rtl="0">
              <a:buNone/>
            </a:pP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Vu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, V</a:t>
            </a:r>
            <a:r>
              <a:rPr lang="en-US" sz="2200" baseline="-25000" dirty="0">
                <a:latin typeface="Times New Roman" pitchFamily="18" charset="0"/>
                <a:cs typeface="Times New Roman" pitchFamily="18" charset="0"/>
              </a:rPr>
              <a:t>13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13KN/m</a:t>
            </a:r>
          </a:p>
          <a:p>
            <a:pPr marL="0" indent="0" algn="l" rtl="0">
              <a:buNone/>
            </a:pP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V</a:t>
            </a:r>
            <a:r>
              <a:rPr lang="en-US" sz="2200" baseline="-25000" dirty="0" smtClean="0">
                <a:latin typeface="Times New Roman" pitchFamily="18" charset="0"/>
                <a:cs typeface="Times New Roman" pitchFamily="18" charset="0"/>
              </a:rPr>
              <a:t>23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=50KN/m, both less than 164.3 KN/m  Ok.</a:t>
            </a:r>
          </a:p>
          <a:p>
            <a:pPr marL="0" lvl="0" indent="0" algn="l" rtl="0">
              <a:buNone/>
            </a:pPr>
            <a:r>
              <a:rPr lang="en-US" sz="2200" b="1" dirty="0">
                <a:latin typeface="Times New Roman" pitchFamily="18" charset="0"/>
                <a:cs typeface="Times New Roman" pitchFamily="18" charset="0"/>
              </a:rPr>
              <a:t>Flexural design</a:t>
            </a:r>
            <a:r>
              <a:rPr lang="en-US" sz="2200" b="1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0" lvl="0" indent="0" algn="l" rtl="0">
              <a:buNone/>
            </a:pPr>
            <a:endParaRPr lang="en-US" sz="2200" dirty="0">
              <a:latin typeface="Times New Roman" pitchFamily="18" charset="0"/>
              <a:cs typeface="Times New Roman" pitchFamily="18" charset="0"/>
            </a:endParaRPr>
          </a:p>
          <a:p>
            <a:pPr algn="l" rtl="0">
              <a:buFont typeface="Wingdings" pitchFamily="2" charset="2"/>
              <a:buChar char="Ø"/>
            </a:pPr>
            <a:endParaRPr lang="en-US" sz="2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3861048"/>
            <a:ext cx="6624736" cy="22322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402984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660688"/>
          </a:xfrm>
        </p:spPr>
        <p:txBody>
          <a:bodyPr/>
          <a:lstStyle/>
          <a:p>
            <a:r>
              <a:rPr lang="en-US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Static design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1268760"/>
                <a:ext cx="7239000" cy="5186976"/>
              </a:xfrm>
            </p:spPr>
            <p:txBody>
              <a:bodyPr>
                <a:normAutofit fontScale="92500" lnSpcReduction="10000"/>
              </a:bodyPr>
              <a:lstStyle/>
              <a:p>
                <a:pPr marL="0" indent="0" algn="l" rtl="0">
                  <a:buNone/>
                </a:pPr>
                <a:r>
                  <a:rPr lang="en-US" sz="2400" dirty="0">
                    <a:latin typeface="Times New Roman" pitchFamily="18" charset="0"/>
                    <a:cs typeface="Times New Roman" pitchFamily="18" charset="0"/>
                  </a:rPr>
                  <a:t>Mu design =Mu from analysis *</a:t>
                </a:r>
                <a:r>
                  <a:rPr lang="en-US" sz="2400" dirty="0" err="1">
                    <a:latin typeface="Times New Roman" pitchFamily="18" charset="0"/>
                    <a:cs typeface="Times New Roman" pitchFamily="18" charset="0"/>
                  </a:rPr>
                  <a:t>Sd</a:t>
                </a:r>
                <a:r>
                  <a:rPr lang="en-US" sz="2400" dirty="0">
                    <a:latin typeface="Times New Roman" pitchFamily="18" charset="0"/>
                    <a:cs typeface="Times New Roman" pitchFamily="18" charset="0"/>
                  </a:rPr>
                  <a:t>*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/>
                      </a:rPr>
                      <m:t> </m:t>
                    </m:r>
                    <m:r>
                      <a:rPr lang="en-US" sz="2400" i="1">
                        <a:latin typeface="Cambria Math"/>
                      </a:rPr>
                      <m:t>𝜓</m:t>
                    </m:r>
                  </m:oMath>
                </a14:m>
                <a:endParaRPr lang="en-US" sz="2400" dirty="0" smtClean="0">
                  <a:latin typeface="Times New Roman" pitchFamily="18" charset="0"/>
                  <a:cs typeface="Times New Roman" pitchFamily="18" charset="0"/>
                </a:endParaRPr>
              </a:p>
              <a:p>
                <a:pPr marL="0" indent="0" algn="l" rtl="0">
                  <a:buNone/>
                </a:pPr>
                <a:r>
                  <a:rPr lang="en-US" sz="2400" dirty="0" err="1">
                    <a:latin typeface="Times New Roman" pitchFamily="18" charset="0"/>
                    <a:cs typeface="Times New Roman" pitchFamily="18" charset="0"/>
                  </a:rPr>
                  <a:t>Sd</a:t>
                </a:r>
                <a:r>
                  <a:rPr lang="en-US" sz="2400" dirty="0">
                    <a:latin typeface="Times New Roman" pitchFamily="18" charset="0"/>
                    <a:cs typeface="Times New Roman" pitchFamily="18" charset="0"/>
                  </a:rPr>
                  <a:t> 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sz="2400">
                            <a:latin typeface="Cambria Math"/>
                          </a:rPr>
                          <m:t>ɸ</m:t>
                        </m:r>
                        <m:r>
                          <a:rPr lang="en-US" sz="2400" i="1">
                            <a:latin typeface="Cambria Math"/>
                          </a:rPr>
                          <m:t>   </m:t>
                        </m:r>
                        <m:r>
                          <a:rPr lang="en-US" sz="2400" i="1">
                            <a:latin typeface="Cambria Math"/>
                          </a:rPr>
                          <m:t>𝑓𝑦</m:t>
                        </m:r>
                      </m:num>
                      <m:den>
                        <m:r>
                          <a:rPr lang="en-US" sz="2400" i="1">
                            <a:latin typeface="Cambria Math"/>
                          </a:rPr>
                          <m:t>𝛾</m:t>
                        </m:r>
                        <m:r>
                          <a:rPr lang="en-US" sz="2400" i="1">
                            <a:latin typeface="Cambria Math"/>
                          </a:rPr>
                          <m:t>  </m:t>
                        </m:r>
                        <m:r>
                          <a:rPr lang="en-US" sz="2400" i="1">
                            <a:latin typeface="Cambria Math"/>
                          </a:rPr>
                          <m:t>𝑓𝑠</m:t>
                        </m:r>
                        <m:r>
                          <a:rPr lang="en-US" sz="2400" i="1">
                            <a:latin typeface="Cambria Math"/>
                          </a:rPr>
                          <m:t> </m:t>
                        </m:r>
                        <m:r>
                          <a:rPr lang="en-US" sz="2400" i="1">
                            <a:latin typeface="Cambria Math"/>
                          </a:rPr>
                          <m:t>𝑚𝑎𝑥</m:t>
                        </m:r>
                      </m:den>
                    </m:f>
                  </m:oMath>
                </a14:m>
                <a:endParaRPr lang="en-US" sz="2400" dirty="0" smtClean="0">
                  <a:latin typeface="Times New Roman" pitchFamily="18" charset="0"/>
                  <a:cs typeface="Times New Roman" pitchFamily="18" charset="0"/>
                </a:endParaRPr>
              </a:p>
              <a:p>
                <a:pPr marL="0" indent="0" algn="l" rtl="0">
                  <a:buNone/>
                </a:pPr>
                <a14:m>
                  <m:oMath xmlns:m="http://schemas.openxmlformats.org/officeDocument/2006/math">
                    <m:r>
                      <a:rPr lang="en-US" sz="2400">
                        <a:latin typeface="Cambria Math"/>
                      </a:rPr>
                      <m:t>ɸ</m:t>
                    </m:r>
                  </m:oMath>
                </a14:m>
                <a:r>
                  <a:rPr lang="en-US" sz="2400" dirty="0">
                    <a:latin typeface="Times New Roman" pitchFamily="18" charset="0"/>
                    <a:cs typeface="Times New Roman" pitchFamily="18" charset="0"/>
                  </a:rPr>
                  <a:t>: 0.9 </a:t>
                </a:r>
                <a:r>
                  <a:rPr lang="en-US" sz="24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400" dirty="0" err="1" smtClean="0">
                    <a:latin typeface="Times New Roman" pitchFamily="18" charset="0"/>
                    <a:cs typeface="Times New Roman" pitchFamily="18" charset="0"/>
                  </a:rPr>
                  <a:t>fy</a:t>
                </a:r>
                <a:r>
                  <a:rPr lang="en-US" sz="2400" dirty="0">
                    <a:latin typeface="Times New Roman" pitchFamily="18" charset="0"/>
                    <a:cs typeface="Times New Roman" pitchFamily="18" charset="0"/>
                  </a:rPr>
                  <a:t>: Steel yield strength</a:t>
                </a:r>
              </a:p>
              <a:p>
                <a:pPr marL="0" indent="0" algn="l" rtl="0">
                  <a:buNone/>
                </a:pPr>
                <a14:m>
                  <m:oMath xmlns:m="http://schemas.openxmlformats.org/officeDocument/2006/math">
                    <m:r>
                      <a:rPr lang="en-US" sz="2400" i="1">
                        <a:latin typeface="Cambria Math"/>
                      </a:rPr>
                      <m:t>𝛾</m:t>
                    </m:r>
                  </m:oMath>
                </a14:m>
                <a:r>
                  <a:rPr lang="en-US" sz="2400" dirty="0">
                    <a:latin typeface="Times New Roman" pitchFamily="18" charset="0"/>
                    <a:cs typeface="Times New Roman" pitchFamily="18" charset="0"/>
                  </a:rPr>
                  <a:t>: factor for ultimate load which =1.4</a:t>
                </a:r>
              </a:p>
              <a:p>
                <a:pPr marL="0" indent="0" algn="l" rtl="0">
                  <a:buNone/>
                </a:pPr>
                <a:r>
                  <a:rPr lang="en-US" sz="2400" dirty="0" smtClean="0">
                    <a:latin typeface="Times New Roman" pitchFamily="18" charset="0"/>
                    <a:cs typeface="Times New Roman" pitchFamily="18" charset="0"/>
                  </a:rPr>
                  <a:t>H=300mm </a:t>
                </a:r>
                <a:r>
                  <a:rPr lang="en-US" sz="2400" dirty="0">
                    <a:latin typeface="Times New Roman" pitchFamily="18" charset="0"/>
                    <a:cs typeface="Times New Roman" pitchFamily="18" charset="0"/>
                  </a:rPr>
                  <a:t>and assume the distance between bars 20cm then </a:t>
                </a:r>
                <a:r>
                  <a:rPr lang="en-US" sz="2400" dirty="0" err="1">
                    <a:latin typeface="Times New Roman" pitchFamily="18" charset="0"/>
                    <a:cs typeface="Times New Roman" pitchFamily="18" charset="0"/>
                  </a:rPr>
                  <a:t>Sd</a:t>
                </a:r>
                <a:r>
                  <a:rPr lang="en-US" sz="2400" dirty="0">
                    <a:latin typeface="Times New Roman" pitchFamily="18" charset="0"/>
                    <a:cs typeface="Times New Roman" pitchFamily="18" charset="0"/>
                  </a:rPr>
                  <a:t>=1.54</a:t>
                </a:r>
              </a:p>
              <a:p>
                <a:pPr marL="0" indent="0" algn="l" rtl="0">
                  <a:buNone/>
                </a:pPr>
                <a:r>
                  <a:rPr lang="en-US" sz="2400" dirty="0" err="1" smtClean="0">
                    <a:latin typeface="Times New Roman" pitchFamily="18" charset="0"/>
                    <a:cs typeface="Times New Roman" pitchFamily="18" charset="0"/>
                  </a:rPr>
                  <a:t>fs</a:t>
                </a:r>
                <a:r>
                  <a:rPr lang="en-US" sz="24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400" dirty="0">
                    <a:latin typeface="Times New Roman" pitchFamily="18" charset="0"/>
                    <a:cs typeface="Times New Roman" pitchFamily="18" charset="0"/>
                  </a:rPr>
                  <a:t>max :maximum permitted stress in steel to avoid large cracks =175 </a:t>
                </a:r>
                <a:r>
                  <a:rPr lang="en-US" sz="2400" dirty="0" err="1">
                    <a:latin typeface="Times New Roman" pitchFamily="18" charset="0"/>
                    <a:cs typeface="Times New Roman" pitchFamily="18" charset="0"/>
                  </a:rPr>
                  <a:t>Mpa</a:t>
                </a:r>
                <a:endParaRPr lang="en-US" sz="2400" dirty="0">
                  <a:latin typeface="Times New Roman" pitchFamily="18" charset="0"/>
                  <a:cs typeface="Times New Roman" pitchFamily="18" charset="0"/>
                </a:endParaRPr>
              </a:p>
              <a:p>
                <a:pPr marL="0" indent="0" algn="l" rtl="0">
                  <a:buNone/>
                </a:pPr>
                <a:r>
                  <a:rPr lang="en-US" sz="2400" dirty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400" dirty="0" smtClean="0">
                    <a:latin typeface="Times New Roman" pitchFamily="18" charset="0"/>
                    <a:cs typeface="Times New Roman" pitchFamily="18" charset="0"/>
                  </a:rPr>
                  <a:t>fc 30 </a:t>
                </a:r>
                <a:r>
                  <a:rPr lang="en-US" sz="2400" dirty="0" err="1" smtClean="0">
                    <a:latin typeface="Times New Roman" pitchFamily="18" charset="0"/>
                    <a:cs typeface="Times New Roman" pitchFamily="18" charset="0"/>
                  </a:rPr>
                  <a:t>Mpa</a:t>
                </a:r>
                <a:r>
                  <a:rPr lang="en-US" sz="24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400" dirty="0">
                    <a:latin typeface="Times New Roman" pitchFamily="18" charset="0"/>
                    <a:cs typeface="Times New Roman" pitchFamily="18" charset="0"/>
                  </a:rPr>
                  <a:t>and assume percentage of steel 0.007 then </a:t>
                </a:r>
              </a:p>
              <a:p>
                <a:pPr marL="0" indent="0" algn="l" rtl="0">
                  <a:buNone/>
                </a:pPr>
                <a14:m>
                  <m:oMath xmlns:m="http://schemas.openxmlformats.org/officeDocument/2006/math">
                    <m:r>
                      <a:rPr lang="en-US" sz="2400" i="1">
                        <a:latin typeface="Cambria Math"/>
                      </a:rPr>
                      <m:t>𝜓</m:t>
                    </m:r>
                  </m:oMath>
                </a14:m>
                <a:r>
                  <a:rPr lang="en-US" sz="2400" dirty="0">
                    <a:latin typeface="Times New Roman" pitchFamily="18" charset="0"/>
                    <a:cs typeface="Times New Roman" pitchFamily="18" charset="0"/>
                  </a:rPr>
                  <a:t>= 1.044</a:t>
                </a:r>
              </a:p>
              <a:p>
                <a:pPr marL="0" indent="0" algn="l" rtl="0">
                  <a:buNone/>
                </a:pPr>
                <a:endParaRPr lang="en-US" sz="2200" dirty="0">
                  <a:latin typeface="Times New Roman" pitchFamily="18" charset="0"/>
                  <a:cs typeface="Times New Roman" pitchFamily="18" charset="0"/>
                </a:endParaRPr>
              </a:p>
              <a:p>
                <a:pPr marL="0" indent="0" algn="l" rtl="0">
                  <a:buNone/>
                </a:pPr>
                <a:endParaRPr lang="en-US" sz="2400" dirty="0" smtClean="0"/>
              </a:p>
              <a:p>
                <a:pPr marL="0" indent="0" algn="l" rtl="0">
                  <a:buNone/>
                </a:pPr>
                <a:r>
                  <a:rPr lang="en-US" sz="2400" dirty="0" smtClean="0"/>
                  <a:t> </a:t>
                </a:r>
                <a:endParaRPr lang="en-US" sz="2400" dirty="0"/>
              </a:p>
              <a:p>
                <a:pPr marL="0" indent="0" algn="l" rtl="0">
                  <a:buNone/>
                </a:pPr>
                <a:endParaRPr lang="en-US" sz="2200" dirty="0">
                  <a:latin typeface="Times New Roman" pitchFamily="18" charset="0"/>
                  <a:cs typeface="Times New Roman" pitchFamily="18" charset="0"/>
                </a:endParaRPr>
              </a:p>
              <a:p>
                <a:pPr algn="l" rtl="0"/>
                <a:endParaRPr lang="en-US" sz="22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268760"/>
                <a:ext cx="7239000" cy="5186976"/>
              </a:xfrm>
              <a:blipFill rotWithShape="1">
                <a:blip r:embed="rId2"/>
                <a:stretch>
                  <a:fillRect l="-1010" t="-129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56306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732696"/>
          </a:xfrm>
        </p:spPr>
        <p:txBody>
          <a:bodyPr/>
          <a:lstStyle/>
          <a:p>
            <a:r>
              <a:rPr lang="en-US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Static design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0" indent="0" algn="l" rtl="0">
                  <a:buNone/>
                </a:pPr>
                <a:r>
                  <a:rPr lang="en-US" sz="2800" dirty="0">
                    <a:latin typeface="Times New Roman" pitchFamily="18" charset="0"/>
                    <a:cs typeface="Times New Roman" pitchFamily="18" charset="0"/>
                  </a:rPr>
                  <a:t>For Mu design =84 </a:t>
                </a:r>
                <a:r>
                  <a:rPr lang="en-US" sz="2800" dirty="0" err="1">
                    <a:latin typeface="Times New Roman" pitchFamily="18" charset="0"/>
                    <a:cs typeface="Times New Roman" pitchFamily="18" charset="0"/>
                  </a:rPr>
                  <a:t>KN.m</a:t>
                </a:r>
                <a:r>
                  <a:rPr lang="en-US" sz="2800" dirty="0">
                    <a:latin typeface="Times New Roman" pitchFamily="18" charset="0"/>
                    <a:cs typeface="Times New Roman" pitchFamily="18" charset="0"/>
                  </a:rPr>
                  <a:t>/m</a:t>
                </a:r>
              </a:p>
              <a:p>
                <a:pPr marL="0" indent="0" algn="l" rtl="0">
                  <a:buNone/>
                </a:pPr>
                <a:r>
                  <a:rPr lang="en-US" sz="2800" dirty="0">
                    <a:latin typeface="Times New Roman" pitchFamily="18" charset="0"/>
                    <a:cs typeface="Times New Roman" pitchFamily="18" charset="0"/>
                  </a:rPr>
                  <a:t>As = 956 mm</a:t>
                </a:r>
                <a:r>
                  <a:rPr lang="en-US" sz="2800" baseline="30000" dirty="0">
                    <a:latin typeface="Times New Roman" pitchFamily="18" charset="0"/>
                    <a:cs typeface="Times New Roman" pitchFamily="18" charset="0"/>
                  </a:rPr>
                  <a:t>2</a:t>
                </a:r>
                <a:r>
                  <a:rPr lang="en-US" sz="2800" dirty="0">
                    <a:latin typeface="Times New Roman" pitchFamily="18" charset="0"/>
                    <a:cs typeface="Times New Roman" pitchFamily="18" charset="0"/>
                  </a:rPr>
                  <a:t>/m, So use 7</a:t>
                </a:r>
                <a14:m>
                  <m:oMath xmlns:m="http://schemas.openxmlformats.org/officeDocument/2006/math">
                    <m:r>
                      <a:rPr lang="en-US" sz="2800">
                        <a:latin typeface="Cambria Math"/>
                      </a:rPr>
                      <m:t> ɸ</m:t>
                    </m:r>
                  </m:oMath>
                </a14:m>
                <a:r>
                  <a:rPr lang="en-US" sz="2800" dirty="0">
                    <a:latin typeface="Times New Roman" pitchFamily="18" charset="0"/>
                    <a:cs typeface="Times New Roman" pitchFamily="18" charset="0"/>
                  </a:rPr>
                  <a:t> 14/m</a:t>
                </a:r>
              </a:p>
              <a:p>
                <a:pPr marL="0" indent="0" algn="l" rtl="0">
                  <a:buNone/>
                </a:pPr>
                <a:r>
                  <a:rPr lang="en-US" sz="2800" dirty="0">
                    <a:latin typeface="Times New Roman" pitchFamily="18" charset="0"/>
                    <a:cs typeface="Times New Roman" pitchFamily="18" charset="0"/>
                  </a:rPr>
                  <a:t>For Mu design =10KN.m/m use As </a:t>
                </a:r>
                <a:r>
                  <a:rPr lang="en-US" sz="2800" baseline="-25000" dirty="0">
                    <a:latin typeface="Times New Roman" pitchFamily="18" charset="0"/>
                    <a:cs typeface="Times New Roman" pitchFamily="18" charset="0"/>
                  </a:rPr>
                  <a:t>min</a:t>
                </a:r>
                <a:r>
                  <a:rPr lang="en-US" sz="2800" dirty="0">
                    <a:latin typeface="Times New Roman" pitchFamily="18" charset="0"/>
                    <a:cs typeface="Times New Roman" pitchFamily="18" charset="0"/>
                  </a:rPr>
                  <a:t> and 4</a:t>
                </a:r>
                <a14:m>
                  <m:oMath xmlns:m="http://schemas.openxmlformats.org/officeDocument/2006/math">
                    <m:r>
                      <a:rPr lang="en-US" sz="2800">
                        <a:latin typeface="Cambria Math"/>
                      </a:rPr>
                      <m:t>ɸ</m:t>
                    </m:r>
                  </m:oMath>
                </a14:m>
                <a:r>
                  <a:rPr lang="en-US" sz="2800" dirty="0">
                    <a:latin typeface="Times New Roman" pitchFamily="18" charset="0"/>
                    <a:cs typeface="Times New Roman" pitchFamily="18" charset="0"/>
                  </a:rPr>
                  <a:t> 10/m</a:t>
                </a:r>
              </a:p>
              <a:p>
                <a:pPr marL="0" indent="0" algn="l" rtl="0">
                  <a:buNone/>
                </a:pPr>
                <a:r>
                  <a:rPr lang="en-US" sz="2800" dirty="0">
                    <a:latin typeface="Times New Roman" pitchFamily="18" charset="0"/>
                    <a:cs typeface="Times New Roman" pitchFamily="18" charset="0"/>
                  </a:rPr>
                  <a:t>Also for horizontal</a:t>
                </a:r>
              </a:p>
              <a:p>
                <a:pPr algn="l" rtl="0"/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l="-1684" t="-125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533603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660688"/>
          </a:xfrm>
        </p:spPr>
        <p:txBody>
          <a:bodyPr/>
          <a:lstStyle/>
          <a:p>
            <a:r>
              <a:rPr lang="en-US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Static design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24744"/>
            <a:ext cx="7239000" cy="5330992"/>
          </a:xfrm>
        </p:spPr>
        <p:txBody>
          <a:bodyPr/>
          <a:lstStyle/>
          <a:p>
            <a:pPr marL="0" lvl="0" indent="0" algn="l" rtl="0">
              <a:buNone/>
            </a:pPr>
            <a:r>
              <a:rPr lang="en-US" b="1" dirty="0"/>
              <a:t>Pool slab</a:t>
            </a:r>
            <a:r>
              <a:rPr lang="en-US" dirty="0"/>
              <a:t>: </a:t>
            </a:r>
          </a:p>
          <a:p>
            <a:pPr lvl="0" algn="l" rtl="0"/>
            <a:r>
              <a:rPr lang="en-US" b="1" dirty="0"/>
              <a:t>Check wide beam shear</a:t>
            </a:r>
            <a:r>
              <a:rPr lang="en-US" dirty="0"/>
              <a:t>: </a:t>
            </a:r>
            <a:endParaRPr lang="en-US" dirty="0" smtClean="0"/>
          </a:p>
          <a:p>
            <a:pPr marL="0" indent="0" algn="l" rtl="0">
              <a:buNone/>
            </a:pPr>
            <a:r>
              <a:rPr lang="en-US" dirty="0" smtClean="0"/>
              <a:t>ØVc=239.6 </a:t>
            </a:r>
            <a:r>
              <a:rPr lang="en-US" dirty="0"/>
              <a:t>KN /</a:t>
            </a:r>
            <a:r>
              <a:rPr lang="en-US" dirty="0" smtClean="0"/>
              <a:t>m</a:t>
            </a:r>
          </a:p>
          <a:p>
            <a:pPr marL="0" lvl="0" indent="0" algn="l" rtl="0">
              <a:buNone/>
            </a:pPr>
            <a:r>
              <a:rPr lang="en-US" b="1" dirty="0" smtClean="0"/>
              <a:t>Design </a:t>
            </a:r>
            <a:r>
              <a:rPr lang="en-US" b="1" dirty="0"/>
              <a:t>for flexure</a:t>
            </a:r>
            <a:r>
              <a:rPr lang="en-US" dirty="0"/>
              <a:t>: </a:t>
            </a:r>
            <a:endParaRPr lang="en-US" dirty="0" smtClean="0"/>
          </a:p>
          <a:p>
            <a:pPr marL="0" lvl="0" indent="0" algn="l" rtl="0">
              <a:buNone/>
            </a:pPr>
            <a:endParaRPr lang="en-US" dirty="0"/>
          </a:p>
          <a:p>
            <a:pPr algn="l" rtl="0"/>
            <a:endParaRPr lang="en-US" dirty="0"/>
          </a:p>
        </p:txBody>
      </p:sp>
      <p:pic>
        <p:nvPicPr>
          <p:cNvPr id="4" name="Picture 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014108"/>
            <a:ext cx="4464496" cy="36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3968" y="3014108"/>
            <a:ext cx="4320480" cy="36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3949794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732696"/>
          </a:xfrm>
        </p:spPr>
        <p:txBody>
          <a:bodyPr/>
          <a:lstStyle/>
          <a:p>
            <a:r>
              <a:rPr lang="en-US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Static design</a:t>
            </a:r>
            <a:endParaRPr lang="en-US" dirty="0"/>
          </a:p>
        </p:txBody>
      </p:sp>
      <p:pic>
        <p:nvPicPr>
          <p:cNvPr id="4" name="Picture 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600" y="1412776"/>
            <a:ext cx="6336704" cy="48245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688052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251520" y="908720"/>
            <a:ext cx="6912768" cy="69711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>
              <a:lnSpc>
                <a:spcPct val="150000"/>
              </a:lnSpc>
              <a:buFont typeface="Wingdings" pitchFamily="2" charset="2"/>
              <a:buChar char="v"/>
            </a:pP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Stair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case</a:t>
            </a:r>
          </a:p>
          <a:p>
            <a:pPr algn="l" rtl="0">
              <a:lnSpc>
                <a:spcPct val="150000"/>
              </a:lnSpc>
            </a:pP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 marL="285750" indent="-285750" algn="l" rtl="0">
              <a:lnSpc>
                <a:spcPct val="150000"/>
              </a:lnSpc>
              <a:buFont typeface="Arial" pitchFamily="34" charset="0"/>
              <a:buChar char="•"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2 sections </a:t>
            </a:r>
          </a:p>
          <a:p>
            <a:pPr algn="l" rtl="0">
              <a:lnSpc>
                <a:spcPct val="150000"/>
              </a:lnSpc>
            </a:pP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 algn="l" rtl="0">
              <a:lnSpc>
                <a:spcPct val="150000"/>
              </a:lnSpc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marL="285750" indent="-285750" algn="l" rtl="0">
              <a:lnSpc>
                <a:spcPct val="150000"/>
              </a:lnSpc>
              <a:buFont typeface="Arial" pitchFamily="34" charset="0"/>
              <a:buChar char="•"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Dimensions </a:t>
            </a:r>
          </a:p>
          <a:p>
            <a:pPr algn="l" rtl="0">
              <a:lnSpc>
                <a:spcPct val="150000"/>
              </a:lnSpc>
            </a:pP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 algn="l" rtl="0">
              <a:lnSpc>
                <a:spcPct val="150000"/>
              </a:lnSpc>
              <a:buFont typeface="Wingdings" pitchFamily="2" charset="2"/>
              <a:buChar char="v"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algn="l" rtl="0">
              <a:lnSpc>
                <a:spcPct val="150000"/>
              </a:lnSpc>
              <a:buFont typeface="Wingdings" pitchFamily="2" charset="2"/>
              <a:buChar char="v"/>
            </a:pP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 algn="l" rtl="0">
              <a:lnSpc>
                <a:spcPct val="150000"/>
              </a:lnSpc>
              <a:buFont typeface="Wingdings" pitchFamily="2" charset="2"/>
              <a:buChar char="v"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algn="l" rtl="0">
              <a:lnSpc>
                <a:spcPct val="150000"/>
              </a:lnSpc>
              <a:buFont typeface="Wingdings" pitchFamily="2" charset="2"/>
              <a:buChar char="v"/>
            </a:pP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 algn="l" rtl="0">
              <a:lnSpc>
                <a:spcPct val="150000"/>
              </a:lnSpc>
              <a:buFont typeface="Wingdings" pitchFamily="2" charset="2"/>
              <a:buChar char="v"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algn="l" rtl="0">
              <a:lnSpc>
                <a:spcPct val="150000"/>
              </a:lnSpc>
              <a:buFont typeface="Wingdings" pitchFamily="2" charset="2"/>
              <a:buChar char="v"/>
            </a:pP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 algn="l" rtl="0">
              <a:lnSpc>
                <a:spcPct val="150000"/>
              </a:lnSpc>
              <a:buFont typeface="Wingdings" pitchFamily="2" charset="2"/>
              <a:buChar char="v"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algn="l" rtl="0">
              <a:lnSpc>
                <a:spcPct val="150000"/>
              </a:lnSpc>
              <a:buFont typeface="Wingdings" pitchFamily="2" charset="2"/>
              <a:buChar char="v"/>
            </a:pP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 algn="l" rtl="0">
              <a:lnSpc>
                <a:spcPct val="150000"/>
              </a:lnSpc>
            </a:pP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صورة 22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39752" y="1052736"/>
            <a:ext cx="4824536" cy="27363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صورة 28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39752" y="3933056"/>
            <a:ext cx="4824536" cy="2758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0960970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/>
              <p:cNvSpPr/>
              <p:nvPr/>
            </p:nvSpPr>
            <p:spPr>
              <a:xfrm>
                <a:off x="179512" y="764704"/>
                <a:ext cx="7776864" cy="788555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285750" lvl="0" indent="-285750" algn="l" rtl="0">
                  <a:buFont typeface="Arial" pitchFamily="34" charset="0"/>
                  <a:buChar char="•"/>
                </a:pPr>
                <a:r>
                  <a:rPr lang="en-US" sz="2000" b="1" dirty="0">
                    <a:latin typeface="Times New Roman" pitchFamily="18" charset="0"/>
                    <a:cs typeface="Times New Roman" pitchFamily="18" charset="0"/>
                  </a:rPr>
                  <a:t>Thickness</a:t>
                </a:r>
                <a:r>
                  <a:rPr lang="en-US" sz="2000" b="1" dirty="0" smtClean="0">
                    <a:latin typeface="Times New Roman" pitchFamily="18" charset="0"/>
                    <a:cs typeface="Times New Roman" pitchFamily="18" charset="0"/>
                  </a:rPr>
                  <a:t>:</a:t>
                </a:r>
              </a:p>
              <a:p>
                <a:pPr lvl="0" algn="l" rtl="0"/>
                <a:endParaRPr lang="en-US" sz="2000" b="1" dirty="0" smtClean="0">
                  <a:latin typeface="Times New Roman" pitchFamily="18" charset="0"/>
                  <a:cs typeface="Times New Roman" pitchFamily="18" charset="0"/>
                </a:endParaRPr>
              </a:p>
              <a:p>
                <a:pPr algn="l"/>
                <a:r>
                  <a:rPr lang="en-US" sz="2000" dirty="0">
                    <a:latin typeface="Times New Roman" pitchFamily="18" charset="0"/>
                    <a:cs typeface="Times New Roman" pitchFamily="18" charset="0"/>
                  </a:rPr>
                  <a:t>Flight span = 6.7m</a:t>
                </a:r>
              </a:p>
              <a:p>
                <a:pPr algn="l"/>
                <a:r>
                  <a:rPr lang="en-US" sz="2000" dirty="0">
                    <a:latin typeface="Times New Roman" pitchFamily="18" charset="0"/>
                    <a:cs typeface="Times New Roman" pitchFamily="18" charset="0"/>
                  </a:rPr>
                  <a:t>h</a:t>
                </a:r>
                <a:r>
                  <a:rPr lang="en-US" sz="2000" baseline="-25000" dirty="0">
                    <a:latin typeface="Times New Roman" pitchFamily="18" charset="0"/>
                    <a:cs typeface="Times New Roman" pitchFamily="18" charset="0"/>
                  </a:rPr>
                  <a:t>min</a:t>
                </a:r>
                <a:r>
                  <a:rPr lang="en-US" sz="2000" dirty="0">
                    <a:latin typeface="Times New Roman" pitchFamily="18" charset="0"/>
                    <a:cs typeface="Times New Roman" pitchFamily="18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000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sz="2000">
                            <a:latin typeface="Cambria Math"/>
                          </a:rPr>
                          <m:t>6</m:t>
                        </m:r>
                        <m:r>
                          <a:rPr lang="en-US" sz="2000">
                            <a:latin typeface="Cambria Math"/>
                          </a:rPr>
                          <m:t>.</m:t>
                        </m:r>
                        <m:r>
                          <a:rPr lang="en-US" sz="2000">
                            <a:latin typeface="Cambria Math"/>
                          </a:rPr>
                          <m:t>7</m:t>
                        </m:r>
                      </m:num>
                      <m:den>
                        <m:r>
                          <a:rPr lang="en-US" sz="2000">
                            <a:latin typeface="Cambria Math"/>
                          </a:rPr>
                          <m:t>28</m:t>
                        </m:r>
                      </m:den>
                    </m:f>
                  </m:oMath>
                </a14:m>
                <a:r>
                  <a:rPr lang="en-US" sz="2000" dirty="0">
                    <a:latin typeface="Times New Roman" pitchFamily="18" charset="0"/>
                    <a:cs typeface="Times New Roman" pitchFamily="18" charset="0"/>
                  </a:rPr>
                  <a:t> = 0.239 m </a:t>
                </a:r>
              </a:p>
              <a:p>
                <a:pPr algn="l"/>
                <a:r>
                  <a:rPr lang="en-US" sz="2000" dirty="0">
                    <a:latin typeface="Times New Roman" pitchFamily="18" charset="0"/>
                    <a:cs typeface="Times New Roman" pitchFamily="18" charset="0"/>
                  </a:rPr>
                  <a:t>So, se h=0.25m</a:t>
                </a:r>
                <a:r>
                  <a:rPr lang="en-US" sz="2000" dirty="0" smtClean="0">
                    <a:latin typeface="Times New Roman" pitchFamily="18" charset="0"/>
                    <a:cs typeface="Times New Roman" pitchFamily="18" charset="0"/>
                  </a:rPr>
                  <a:t>.</a:t>
                </a:r>
              </a:p>
              <a:p>
                <a:pPr algn="l"/>
                <a:endParaRPr lang="en-US" sz="2000" dirty="0">
                  <a:latin typeface="Times New Roman" pitchFamily="18" charset="0"/>
                  <a:cs typeface="Times New Roman" pitchFamily="18" charset="0"/>
                </a:endParaRPr>
              </a:p>
              <a:p>
                <a:pPr marL="285750" lvl="0" indent="-285750" algn="l" rtl="0">
                  <a:buFont typeface="Arial" pitchFamily="34" charset="0"/>
                  <a:buChar char="•"/>
                </a:pPr>
                <a:r>
                  <a:rPr lang="en-US" b="1" dirty="0" smtClean="0">
                    <a:latin typeface="Times New Roman" pitchFamily="18" charset="0"/>
                    <a:cs typeface="Times New Roman" pitchFamily="18" charset="0"/>
                  </a:rPr>
                  <a:t>Loads</a:t>
                </a:r>
              </a:p>
              <a:p>
                <a:pPr lvl="0" algn="l" rtl="0"/>
                <a:endParaRPr lang="en-US" b="1" dirty="0" smtClean="0">
                  <a:latin typeface="Times New Roman" pitchFamily="18" charset="0"/>
                  <a:cs typeface="Times New Roman" pitchFamily="18" charset="0"/>
                </a:endParaRPr>
              </a:p>
              <a:p>
                <a:pPr marL="342900" lvl="0" indent="-342900" algn="l" rtl="0">
                  <a:buFont typeface="+mj-lt"/>
                  <a:buAutoNum type="arabicPeriod"/>
                </a:pPr>
                <a:r>
                  <a:rPr lang="en-US" dirty="0" smtClean="0">
                    <a:latin typeface="Times New Roman" pitchFamily="18" charset="0"/>
                    <a:cs typeface="Times New Roman" pitchFamily="18" charset="0"/>
                  </a:rPr>
                  <a:t>DL= 6.25 </a:t>
                </a:r>
                <a:r>
                  <a:rPr lang="en-US" dirty="0"/>
                  <a:t>KN/m</a:t>
                </a:r>
                <a:r>
                  <a:rPr lang="en-US" baseline="30000" dirty="0"/>
                  <a:t>2</a:t>
                </a:r>
                <a:endParaRPr lang="en-US" dirty="0" smtClean="0">
                  <a:latin typeface="Times New Roman" pitchFamily="18" charset="0"/>
                  <a:cs typeface="Times New Roman" pitchFamily="18" charset="0"/>
                </a:endParaRPr>
              </a:p>
              <a:p>
                <a:pPr marL="342900" lvl="0" indent="-342900" algn="l" rtl="0">
                  <a:buFont typeface="+mj-lt"/>
                  <a:buAutoNum type="arabicPeriod"/>
                </a:pPr>
                <a:r>
                  <a:rPr lang="en-US" dirty="0" smtClean="0">
                    <a:latin typeface="Times New Roman" pitchFamily="18" charset="0"/>
                    <a:cs typeface="Times New Roman" pitchFamily="18" charset="0"/>
                  </a:rPr>
                  <a:t>LL= 5 </a:t>
                </a:r>
                <a:r>
                  <a:rPr lang="en-US" dirty="0"/>
                  <a:t>KN/m</a:t>
                </a:r>
                <a:r>
                  <a:rPr lang="en-US" baseline="30000" dirty="0"/>
                  <a:t>2</a:t>
                </a:r>
                <a:endParaRPr lang="en-US" dirty="0" smtClean="0">
                  <a:latin typeface="Times New Roman" pitchFamily="18" charset="0"/>
                  <a:cs typeface="Times New Roman" pitchFamily="18" charset="0"/>
                </a:endParaRPr>
              </a:p>
              <a:p>
                <a:pPr marL="342900" lvl="0" indent="-342900" algn="l" rtl="0">
                  <a:buFont typeface="+mj-lt"/>
                  <a:buAutoNum type="arabicPeriod"/>
                </a:pPr>
                <a:r>
                  <a:rPr lang="en-US" dirty="0" smtClean="0">
                    <a:latin typeface="Times New Roman" pitchFamily="18" charset="0"/>
                    <a:cs typeface="Times New Roman" pitchFamily="18" charset="0"/>
                  </a:rPr>
                  <a:t>SDL=4.07 </a:t>
                </a:r>
                <a:r>
                  <a:rPr lang="en-US" dirty="0"/>
                  <a:t>KN/m</a:t>
                </a:r>
                <a:r>
                  <a:rPr lang="en-US" baseline="30000" dirty="0"/>
                  <a:t>2</a:t>
                </a:r>
                <a:r>
                  <a:rPr lang="en-US" dirty="0" smtClean="0"/>
                  <a:t> </a:t>
                </a:r>
                <a:endParaRPr lang="en-US" dirty="0" smtClean="0">
                  <a:latin typeface="Times New Roman" pitchFamily="18" charset="0"/>
                  <a:cs typeface="Times New Roman" pitchFamily="18" charset="0"/>
                </a:endParaRPr>
              </a:p>
              <a:p>
                <a:pPr lvl="0" algn="l" rtl="0"/>
                <a:endParaRPr lang="en-US" b="1" dirty="0" smtClean="0">
                  <a:latin typeface="Times New Roman" pitchFamily="18" charset="0"/>
                  <a:cs typeface="Times New Roman" pitchFamily="18" charset="0"/>
                </a:endParaRPr>
              </a:p>
              <a:p>
                <a:pPr lvl="0" algn="l" rtl="0"/>
                <a:endParaRPr lang="en-US" b="1" dirty="0"/>
              </a:p>
              <a:p>
                <a:pPr lvl="0" algn="l" rtl="0"/>
                <a:endParaRPr lang="en-US" b="1" dirty="0" smtClean="0"/>
              </a:p>
              <a:p>
                <a:pPr lvl="0" algn="l" rtl="0"/>
                <a:endParaRPr lang="en-US" b="1" dirty="0"/>
              </a:p>
              <a:p>
                <a:pPr lvl="0" algn="l" rtl="0"/>
                <a:endParaRPr lang="en-US" b="1" dirty="0" smtClean="0"/>
              </a:p>
              <a:p>
                <a:pPr lvl="0" algn="l" rtl="0"/>
                <a:endParaRPr lang="en-US" b="1" dirty="0"/>
              </a:p>
              <a:p>
                <a:pPr lvl="0" algn="l" rtl="0"/>
                <a:endParaRPr lang="en-US" b="1" dirty="0" smtClean="0"/>
              </a:p>
              <a:p>
                <a:pPr lvl="0" algn="l" rtl="0"/>
                <a:endParaRPr lang="en-US" b="1" dirty="0"/>
              </a:p>
              <a:p>
                <a:pPr lvl="0" algn="l" rtl="0"/>
                <a:endParaRPr lang="en-US" b="1" dirty="0" smtClean="0"/>
              </a:p>
              <a:p>
                <a:pPr lvl="0" algn="l" rtl="0"/>
                <a:endParaRPr lang="en-US" b="1" dirty="0"/>
              </a:p>
              <a:p>
                <a:pPr lvl="0" algn="l" rtl="0"/>
                <a:endParaRPr lang="en-US" b="1" dirty="0" smtClean="0"/>
              </a:p>
              <a:p>
                <a:pPr lvl="0" algn="l" rtl="0"/>
                <a:endParaRPr lang="en-US" b="1" dirty="0"/>
              </a:p>
              <a:p>
                <a:pPr lvl="0" algn="l" rtl="0"/>
                <a:endParaRPr lang="en-US" b="1" dirty="0" smtClean="0"/>
              </a:p>
              <a:p>
                <a:pPr lvl="0" algn="l" rtl="0"/>
                <a:endParaRPr lang="en-US" b="1" dirty="0"/>
              </a:p>
              <a:p>
                <a:pPr lvl="0" algn="l" rtl="0"/>
                <a:endParaRPr lang="en-US" b="1" dirty="0" smtClean="0"/>
              </a:p>
              <a:p>
                <a:pPr lvl="0" algn="l" rtl="0"/>
                <a:endParaRPr lang="en-US" b="1" dirty="0"/>
              </a:p>
            </p:txBody>
          </p:sp>
        </mc:Choice>
        <mc:Fallback xmlns="">
          <p:sp>
            <p:nvSpPr>
              <p:cNvPr id="3" name="Rectangle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512" y="764704"/>
                <a:ext cx="7776864" cy="7885557"/>
              </a:xfrm>
              <a:prstGeom prst="rect">
                <a:avLst/>
              </a:prstGeom>
              <a:blipFill rotWithShape="1">
                <a:blip r:embed="rId2"/>
                <a:stretch>
                  <a:fillRect l="-705" t="-38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صورة 1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63888" y="1124744"/>
            <a:ext cx="3888432" cy="3456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98089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Introduction :</a:t>
            </a:r>
            <a:endParaRPr lang="ar-JO" dirty="0"/>
          </a:p>
        </p:txBody>
      </p:sp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57200" y="1785926"/>
            <a:ext cx="7543824" cy="3942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908720"/>
            <a:ext cx="838842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l" rtl="0"/>
            <a:r>
              <a:rPr lang="en-US" dirty="0"/>
              <a:t>Check for shear</a:t>
            </a:r>
            <a:r>
              <a:rPr lang="en-US" dirty="0" smtClean="0"/>
              <a:t>: reading shear values from 1D model for both sections  </a:t>
            </a:r>
            <a:endParaRPr lang="en-US" dirty="0"/>
          </a:p>
        </p:txBody>
      </p:sp>
      <p:pic>
        <p:nvPicPr>
          <p:cNvPr id="9" name="صورة 7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008" y="1301747"/>
            <a:ext cx="6792704" cy="2304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صورة 13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3284984"/>
            <a:ext cx="6624736" cy="2933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angle 10"/>
              <p:cNvSpPr/>
              <p:nvPr/>
            </p:nvSpPr>
            <p:spPr>
              <a:xfrm>
                <a:off x="2414840" y="5584769"/>
                <a:ext cx="5543312" cy="4896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dirty="0"/>
                  <a:t>Ø Vc 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i="1">
                            <a:latin typeface="Cambria Math"/>
                          </a:rPr>
                          <m:t>0</m:t>
                        </m:r>
                        <m:r>
                          <a:rPr lang="en-US" i="1">
                            <a:latin typeface="Cambria Math"/>
                          </a:rPr>
                          <m:t>.</m:t>
                        </m:r>
                        <m:r>
                          <a:rPr lang="en-US" i="1">
                            <a:latin typeface="Cambria Math"/>
                          </a:rPr>
                          <m:t>75</m:t>
                        </m:r>
                      </m:num>
                      <m:den>
                        <m:r>
                          <a:rPr lang="en-US" i="1">
                            <a:latin typeface="Cambria Math"/>
                          </a:rPr>
                          <m:t>6</m:t>
                        </m:r>
                      </m:den>
                    </m:f>
                    <m:r>
                      <a:rPr lang="en-US" i="1">
                        <a:latin typeface="Cambria Math"/>
                      </a:rPr>
                      <m:t>∗ </m:t>
                    </m:r>
                    <m:rad>
                      <m:radPr>
                        <m:degHide m:val="on"/>
                        <m:ctrlPr>
                          <a:rPr lang="en-US" i="1">
                            <a:latin typeface="Cambria Math"/>
                          </a:rPr>
                        </m:ctrlPr>
                      </m:radPr>
                      <m:deg/>
                      <m:e>
                        <m:r>
                          <a:rPr lang="en-US" i="1">
                            <a:latin typeface="Cambria Math"/>
                          </a:rPr>
                          <m:t>24</m:t>
                        </m:r>
                        <m:r>
                          <a:rPr lang="en-US" i="1">
                            <a:latin typeface="Cambria Math"/>
                          </a:rPr>
                          <m:t> </m:t>
                        </m:r>
                      </m:e>
                    </m:rad>
                  </m:oMath>
                </a14:m>
                <a:r>
                  <a:rPr lang="en-US" dirty="0"/>
                  <a:t> *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i="1">
                            <a:latin typeface="Cambria Math"/>
                          </a:rPr>
                          <m:t>1000</m:t>
                        </m:r>
                        <m:r>
                          <a:rPr lang="en-US" i="1">
                            <a:latin typeface="Cambria Math"/>
                          </a:rPr>
                          <m:t>∗</m:t>
                        </m:r>
                        <m:r>
                          <a:rPr lang="en-US" i="1">
                            <a:latin typeface="Cambria Math"/>
                          </a:rPr>
                          <m:t>210</m:t>
                        </m:r>
                      </m:num>
                      <m:den>
                        <m:r>
                          <a:rPr lang="en-US" i="1">
                            <a:latin typeface="Cambria Math"/>
                          </a:rPr>
                          <m:t>1000</m:t>
                        </m:r>
                      </m:den>
                    </m:f>
                  </m:oMath>
                </a14:m>
                <a:r>
                  <a:rPr lang="en-US" dirty="0"/>
                  <a:t> =128.6 </a:t>
                </a:r>
                <a:r>
                  <a:rPr lang="en-US" dirty="0" smtClean="0"/>
                  <a:t>KN &gt; </a:t>
                </a:r>
                <a:r>
                  <a:rPr lang="en-US" b="1" dirty="0" smtClean="0"/>
                  <a:t>Vu for both  </a:t>
                </a:r>
                <a:endParaRPr lang="en-US" dirty="0"/>
              </a:p>
            </p:txBody>
          </p:sp>
        </mc:Choice>
        <mc:Fallback xmlns="">
          <p:sp>
            <p:nvSpPr>
              <p:cNvPr id="11" name="Rectangle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14840" y="5584769"/>
                <a:ext cx="5543312" cy="489686"/>
              </a:xfrm>
              <a:prstGeom prst="rect">
                <a:avLst/>
              </a:prstGeom>
              <a:blipFill rotWithShape="1">
                <a:blip r:embed="rId4"/>
                <a:stretch>
                  <a:fillRect r="-1100" b="-5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111037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00710" y="620688"/>
            <a:ext cx="7999682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n-US" dirty="0" smtClean="0"/>
              <a:t>Flexure design : moment values from  the 1D model as shown for both section , respectively   </a:t>
            </a:r>
          </a:p>
          <a:p>
            <a:pPr algn="l"/>
            <a:endParaRPr lang="en-US" dirty="0"/>
          </a:p>
          <a:p>
            <a:pPr algn="l"/>
            <a:endParaRPr lang="en-US" dirty="0" smtClean="0"/>
          </a:p>
          <a:p>
            <a:pPr algn="l"/>
            <a:endParaRPr lang="en-US" dirty="0"/>
          </a:p>
          <a:p>
            <a:pPr algn="l"/>
            <a:endParaRPr lang="en-US" dirty="0" smtClean="0"/>
          </a:p>
          <a:p>
            <a:pPr algn="l"/>
            <a:endParaRPr lang="en-US" dirty="0"/>
          </a:p>
          <a:p>
            <a:pPr algn="l"/>
            <a:endParaRPr lang="en-US" dirty="0" smtClean="0"/>
          </a:p>
          <a:p>
            <a:pPr algn="l"/>
            <a:endParaRPr lang="en-US" dirty="0"/>
          </a:p>
          <a:p>
            <a:pPr algn="l"/>
            <a:endParaRPr lang="en-US" dirty="0" smtClean="0"/>
          </a:p>
          <a:p>
            <a:pPr algn="l"/>
            <a:endParaRPr lang="en-US" dirty="0"/>
          </a:p>
          <a:p>
            <a:pPr algn="l"/>
            <a:r>
              <a:rPr lang="en-US" dirty="0" smtClean="0"/>
              <a:t>  </a:t>
            </a:r>
            <a:endParaRPr lang="en-US" dirty="0"/>
          </a:p>
        </p:txBody>
      </p:sp>
      <p:pic>
        <p:nvPicPr>
          <p:cNvPr id="4" name="صورة 1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59632" y="1348740"/>
            <a:ext cx="6696744" cy="28723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صورة 4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35696" y="3760009"/>
            <a:ext cx="6120680" cy="29813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213899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89299334"/>
              </p:ext>
            </p:extLst>
          </p:nvPr>
        </p:nvGraphicFramePr>
        <p:xfrm>
          <a:off x="179512" y="2060846"/>
          <a:ext cx="8136904" cy="348015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455638"/>
                <a:gridCol w="1237465"/>
                <a:gridCol w="1237465"/>
                <a:gridCol w="2103168"/>
                <a:gridCol w="2103168"/>
              </a:tblGrid>
              <a:tr h="90104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Model number </a:t>
                      </a:r>
                      <a:endParaRPr lang="en-US" sz="18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Mu</a:t>
                      </a:r>
                      <a:endParaRPr lang="en-US" sz="18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ρ</a:t>
                      </a:r>
                      <a:endParaRPr lang="en-US" sz="18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As</a:t>
                      </a:r>
                      <a:endParaRPr lang="en-US" sz="18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Reinforcement/m</a:t>
                      </a:r>
                      <a:endParaRPr lang="en-US" sz="18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431721">
                <a:tc rowSpan="3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Model 1</a:t>
                      </a:r>
                      <a:endParaRPr lang="en-US" sz="18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87.5</a:t>
                      </a:r>
                      <a:endParaRPr lang="en-US" sz="18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0.005558</a:t>
                      </a:r>
                      <a:endParaRPr lang="en-US" sz="18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1168</a:t>
                      </a:r>
                      <a:endParaRPr lang="en-US" sz="18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 Ø14</a:t>
                      </a:r>
                      <a:endParaRPr lang="en-US" sz="18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431721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40.57</a:t>
                      </a:r>
                      <a:endParaRPr lang="en-US" sz="18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0.002494</a:t>
                      </a:r>
                      <a:endParaRPr lang="en-US" sz="18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524</a:t>
                      </a:r>
                      <a:endParaRPr lang="en-US" sz="18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 Ø 14</a:t>
                      </a:r>
                      <a:endParaRPr lang="en-US" sz="18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431721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87.5</a:t>
                      </a:r>
                      <a:endParaRPr lang="en-US" sz="18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0.005558</a:t>
                      </a:r>
                      <a:endParaRPr lang="en-US" sz="18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1168</a:t>
                      </a:r>
                      <a:endParaRPr lang="en-US" sz="18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 Ø14</a:t>
                      </a:r>
                      <a:endParaRPr lang="en-US" sz="18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431721">
                <a:tc rowSpan="3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Model 2</a:t>
                      </a:r>
                      <a:endParaRPr lang="en-US" sz="18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43.29</a:t>
                      </a:r>
                      <a:endParaRPr lang="en-US" sz="18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0.002666</a:t>
                      </a:r>
                      <a:endParaRPr lang="en-US" sz="18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560</a:t>
                      </a:r>
                      <a:endParaRPr lang="en-US" sz="18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 Ø 14</a:t>
                      </a:r>
                      <a:endParaRPr lang="en-US" sz="18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420506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80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en-US" sz="180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en-US" sz="180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en-US" sz="180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431721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101.23</a:t>
                      </a:r>
                      <a:endParaRPr lang="en-US" sz="18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0.006497</a:t>
                      </a:r>
                      <a:endParaRPr lang="en-US" sz="18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1365</a:t>
                      </a:r>
                      <a:endParaRPr lang="en-US" sz="18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 Ø14</a:t>
                      </a:r>
                      <a:endParaRPr lang="en-US" sz="18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5" name="Rectangle 4"/>
          <p:cNvSpPr/>
          <p:nvPr/>
        </p:nvSpPr>
        <p:spPr>
          <a:xfrm>
            <a:off x="870688" y="620688"/>
            <a:ext cx="449339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Final reinforcement for stair case 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7085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2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666140"/>
            <a:ext cx="7992888" cy="51845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Rectangle 2"/>
          <p:cNvSpPr/>
          <p:nvPr/>
        </p:nvSpPr>
        <p:spPr>
          <a:xfrm>
            <a:off x="201403" y="476672"/>
            <a:ext cx="315663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Staircase detail for section 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35667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Rectangle 2"/>
          <p:cNvSpPr/>
          <p:nvPr/>
        </p:nvSpPr>
        <p:spPr>
          <a:xfrm>
            <a:off x="201403" y="476672"/>
            <a:ext cx="315663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Staircase detail for section 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156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1560" y="2204864"/>
            <a:ext cx="7242048" cy="1143000"/>
          </a:xfrm>
        </p:spPr>
        <p:txBody>
          <a:bodyPr>
            <a:normAutofit fontScale="90000"/>
          </a:bodyPr>
          <a:lstStyle/>
          <a:p>
            <a:pPr rtl="0"/>
            <a:r>
              <a:rPr lang="en-US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Chapter </a:t>
            </a:r>
            <a:r>
              <a:rPr lang="en-US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4:</a:t>
            </a:r>
            <a:br>
              <a:rPr lang="en-US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dynamic </a:t>
            </a:r>
            <a:r>
              <a:rPr lang="en-US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design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27716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512" y="116632"/>
            <a:ext cx="7242048" cy="732696"/>
          </a:xfrm>
        </p:spPr>
        <p:txBody>
          <a:bodyPr/>
          <a:lstStyle/>
          <a:p>
            <a:r>
              <a:rPr lang="en-US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Dynamic design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/>
              <p:cNvSpPr/>
              <p:nvPr/>
            </p:nvSpPr>
            <p:spPr>
              <a:xfrm>
                <a:off x="179512" y="1087809"/>
                <a:ext cx="7992888" cy="582563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l" rtl="0"/>
                <a:r>
                  <a:rPr lang="en-US" sz="2400" dirty="0">
                    <a:latin typeface="Times New Roman" pitchFamily="18" charset="0"/>
                    <a:cs typeface="Times New Roman" pitchFamily="18" charset="0"/>
                  </a:rPr>
                  <a:t>parameters </a:t>
                </a:r>
                <a:r>
                  <a:rPr lang="en-US" sz="2400" dirty="0" smtClean="0">
                    <a:latin typeface="Times New Roman" pitchFamily="18" charset="0"/>
                    <a:cs typeface="Times New Roman" pitchFamily="18" charset="0"/>
                  </a:rPr>
                  <a:t>for dynamic </a:t>
                </a:r>
                <a:r>
                  <a:rPr lang="en-US" sz="2400" dirty="0">
                    <a:latin typeface="Times New Roman" pitchFamily="18" charset="0"/>
                    <a:cs typeface="Times New Roman" pitchFamily="18" charset="0"/>
                  </a:rPr>
                  <a:t>analysis </a:t>
                </a:r>
                <a:r>
                  <a:rPr lang="en-US" sz="2400" dirty="0" smtClean="0">
                    <a:latin typeface="Times New Roman" pitchFamily="18" charset="0"/>
                    <a:cs typeface="Times New Roman" pitchFamily="18" charset="0"/>
                  </a:rPr>
                  <a:t>and </a:t>
                </a:r>
                <a:r>
                  <a:rPr lang="en-US" sz="2400" dirty="0">
                    <a:latin typeface="Times New Roman" pitchFamily="18" charset="0"/>
                    <a:cs typeface="Times New Roman" pitchFamily="18" charset="0"/>
                  </a:rPr>
                  <a:t>design </a:t>
                </a:r>
                <a:r>
                  <a:rPr lang="en-US" sz="2400" dirty="0" smtClean="0">
                    <a:latin typeface="Times New Roman" pitchFamily="18" charset="0"/>
                    <a:cs typeface="Times New Roman" pitchFamily="18" charset="0"/>
                  </a:rPr>
                  <a:t>using </a:t>
                </a:r>
                <a:r>
                  <a:rPr lang="en-US" sz="2400" dirty="0">
                    <a:latin typeface="Times New Roman" pitchFamily="18" charset="0"/>
                    <a:cs typeface="Times New Roman" pitchFamily="18" charset="0"/>
                  </a:rPr>
                  <a:t>IBC2006 </a:t>
                </a:r>
                <a:r>
                  <a:rPr lang="en-US" sz="2400" dirty="0" smtClean="0">
                    <a:latin typeface="Times New Roman" pitchFamily="18" charset="0"/>
                    <a:cs typeface="Times New Roman" pitchFamily="18" charset="0"/>
                  </a:rPr>
                  <a:t>design code </a:t>
                </a:r>
                <a:r>
                  <a:rPr lang="en-US" sz="2400" dirty="0" smtClean="0"/>
                  <a:t>:</a:t>
                </a:r>
              </a:p>
              <a:p>
                <a:pPr algn="l" rtl="0"/>
                <a:endParaRPr lang="en-US" sz="2400" dirty="0" smtClean="0"/>
              </a:p>
              <a:p>
                <a:pPr marL="457200" indent="-457200" algn="l" rtl="0">
                  <a:buFont typeface="+mj-lt"/>
                  <a:buAutoNum type="arabicPeriod"/>
                </a:pPr>
                <a:r>
                  <a:rPr lang="en-US" sz="2000" dirty="0">
                    <a:latin typeface="Times New Roman" pitchFamily="18" charset="0"/>
                    <a:cs typeface="Times New Roman" pitchFamily="18" charset="0"/>
                  </a:rPr>
                  <a:t>Importance </a:t>
                </a:r>
                <a:r>
                  <a:rPr lang="en-US" sz="2000" dirty="0" smtClean="0">
                    <a:latin typeface="Times New Roman" pitchFamily="18" charset="0"/>
                    <a:cs typeface="Times New Roman" pitchFamily="18" charset="0"/>
                  </a:rPr>
                  <a:t>factor (</a:t>
                </a:r>
                <a:r>
                  <a:rPr lang="en-US" sz="2000" dirty="0">
                    <a:latin typeface="Times New Roman" pitchFamily="18" charset="0"/>
                    <a:cs typeface="Times New Roman" pitchFamily="18" charset="0"/>
                  </a:rPr>
                  <a:t>I</a:t>
                </a:r>
                <a:r>
                  <a:rPr lang="en-US" sz="2000" dirty="0" smtClean="0">
                    <a:latin typeface="Times New Roman" pitchFamily="18" charset="0"/>
                    <a:cs typeface="Times New Roman" pitchFamily="18" charset="0"/>
                  </a:rPr>
                  <a:t>) = 1.25</a:t>
                </a:r>
              </a:p>
              <a:p>
                <a:pPr marL="457200" indent="-457200" algn="l" rtl="0">
                  <a:buFont typeface="+mj-lt"/>
                  <a:buAutoNum type="arabicPeriod"/>
                </a:pPr>
                <a:r>
                  <a:rPr lang="en-US" sz="2000" dirty="0">
                    <a:latin typeface="Times New Roman" pitchFamily="18" charset="0"/>
                    <a:cs typeface="Times New Roman" pitchFamily="18" charset="0"/>
                  </a:rPr>
                  <a:t>Peak Ground Acceleration (PGA</a:t>
                </a:r>
                <a:r>
                  <a:rPr lang="en-US" sz="2000" dirty="0" smtClean="0">
                    <a:latin typeface="Times New Roman" pitchFamily="18" charset="0"/>
                    <a:cs typeface="Times New Roman" pitchFamily="18" charset="0"/>
                  </a:rPr>
                  <a:t>)= 0.2g</a:t>
                </a:r>
              </a:p>
              <a:p>
                <a:pPr marL="457200" indent="-457200" algn="l" rtl="0">
                  <a:buFont typeface="+mj-lt"/>
                  <a:buAutoNum type="arabicPeriod"/>
                </a:pPr>
                <a:r>
                  <a:rPr lang="en-US" sz="2000" dirty="0">
                    <a:latin typeface="Times New Roman" pitchFamily="18" charset="0"/>
                    <a:cs typeface="Times New Roman" pitchFamily="18" charset="0"/>
                  </a:rPr>
                  <a:t>Area </a:t>
                </a:r>
                <a:r>
                  <a:rPr lang="en-US" sz="2000" dirty="0" smtClean="0">
                    <a:latin typeface="Times New Roman" pitchFamily="18" charset="0"/>
                    <a:cs typeface="Times New Roman" pitchFamily="18" charset="0"/>
                  </a:rPr>
                  <a:t>mass = </a:t>
                </a:r>
                <a:r>
                  <a:rPr lang="en-US" sz="2000" dirty="0">
                    <a:latin typeface="Times New Roman" pitchFamily="18" charset="0"/>
                    <a:cs typeface="Times New Roman" pitchFamily="18" charset="0"/>
                  </a:rPr>
                  <a:t>0.55 ton/m</a:t>
                </a:r>
                <a:r>
                  <a:rPr lang="en-US" sz="2000" baseline="30000" dirty="0">
                    <a:latin typeface="Times New Roman" pitchFamily="18" charset="0"/>
                    <a:cs typeface="Times New Roman" pitchFamily="18" charset="0"/>
                  </a:rPr>
                  <a:t>2</a:t>
                </a:r>
                <a:r>
                  <a:rPr lang="en-US" sz="2000" dirty="0" smtClean="0">
                    <a:latin typeface="Times New Roman" pitchFamily="18" charset="0"/>
                    <a:cs typeface="Times New Roman" pitchFamily="18" charset="0"/>
                  </a:rPr>
                  <a:t>.</a:t>
                </a:r>
              </a:p>
              <a:p>
                <a:pPr marL="457200" indent="-457200" algn="l" rtl="0">
                  <a:buFont typeface="+mj-lt"/>
                  <a:buAutoNum type="arabicPeriod"/>
                </a:pPr>
                <a:r>
                  <a:rPr lang="en-US" sz="2000" dirty="0">
                    <a:latin typeface="Times New Roman" pitchFamily="18" charset="0"/>
                    <a:cs typeface="Times New Roman" pitchFamily="18" charset="0"/>
                  </a:rPr>
                  <a:t>The response spectrum scale factor </a:t>
                </a:r>
                <a:r>
                  <a:rPr lang="en-US" sz="2000" dirty="0" smtClean="0">
                    <a:latin typeface="Times New Roman" pitchFamily="18" charset="0"/>
                    <a:cs typeface="Times New Roman" pitchFamily="18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000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sz="2000" b="0" i="1">
                            <a:latin typeface="Cambria Math"/>
                          </a:rPr>
                          <m:t>𝑔</m:t>
                        </m:r>
                        <m:r>
                          <a:rPr lang="en-US" sz="2000" b="0" i="1">
                            <a:latin typeface="Cambria Math"/>
                          </a:rPr>
                          <m:t> </m:t>
                        </m:r>
                        <m:r>
                          <a:rPr lang="en-US" sz="2000" b="0" i="1">
                            <a:latin typeface="Cambria Math"/>
                          </a:rPr>
                          <m:t>𝐼</m:t>
                        </m:r>
                      </m:num>
                      <m:den>
                        <m:r>
                          <a:rPr lang="en-US" sz="2000" b="0" i="1">
                            <a:latin typeface="Cambria Math"/>
                          </a:rPr>
                          <m:t>𝑅</m:t>
                        </m:r>
                      </m:den>
                    </m:f>
                  </m:oMath>
                </a14:m>
                <a:r>
                  <a:rPr lang="en-US" sz="2000" dirty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000" dirty="0" smtClean="0">
                    <a:latin typeface="Times New Roman" pitchFamily="18" charset="0"/>
                    <a:cs typeface="Times New Roman" pitchFamily="18" charset="0"/>
                  </a:rPr>
                  <a:t>.</a:t>
                </a:r>
              </a:p>
              <a:p>
                <a:pPr marL="457200" indent="-457200" algn="l" rtl="0">
                  <a:buFont typeface="+mj-lt"/>
                  <a:buAutoNum type="arabicPeriod"/>
                </a:pPr>
                <a:r>
                  <a:rPr lang="en-US" sz="2000" dirty="0">
                    <a:latin typeface="Times New Roman" pitchFamily="18" charset="0"/>
                    <a:cs typeface="Times New Roman" pitchFamily="18" charset="0"/>
                  </a:rPr>
                  <a:t>Time history scale </a:t>
                </a:r>
                <a:r>
                  <a:rPr lang="en-US" sz="2000" dirty="0" smtClean="0">
                    <a:latin typeface="Times New Roman" pitchFamily="18" charset="0"/>
                    <a:cs typeface="Times New Roman" pitchFamily="18" charset="0"/>
                  </a:rPr>
                  <a:t>factor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000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sz="2000" b="0" i="1">
                            <a:latin typeface="Cambria Math"/>
                          </a:rPr>
                          <m:t>0</m:t>
                        </m:r>
                        <m:r>
                          <a:rPr lang="en-US" sz="2000" b="0" i="1">
                            <a:latin typeface="Cambria Math"/>
                          </a:rPr>
                          <m:t>.</m:t>
                        </m:r>
                        <m:r>
                          <a:rPr lang="en-US" sz="2000" b="0" i="1">
                            <a:latin typeface="Cambria Math"/>
                          </a:rPr>
                          <m:t>01</m:t>
                        </m:r>
                      </m:num>
                      <m:den>
                        <m:r>
                          <a:rPr lang="en-US" sz="2000" b="0" i="1">
                            <a:latin typeface="Cambria Math"/>
                          </a:rPr>
                          <m:t>𝑅</m:t>
                        </m:r>
                      </m:den>
                    </m:f>
                  </m:oMath>
                </a14:m>
                <a:r>
                  <a:rPr lang="en-US" sz="2000" dirty="0">
                    <a:latin typeface="Times New Roman" pitchFamily="18" charset="0"/>
                    <a:cs typeface="Times New Roman" pitchFamily="18" charset="0"/>
                  </a:rPr>
                  <a:t> *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000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sz="2000" b="0" i="1">
                            <a:latin typeface="Cambria Math"/>
                          </a:rPr>
                          <m:t>𝑃𝐺𝐴</m:t>
                        </m:r>
                        <m:r>
                          <a:rPr lang="en-US" sz="2000" b="0" i="1">
                            <a:latin typeface="Cambria Math"/>
                          </a:rPr>
                          <m:t> (</m:t>
                        </m:r>
                        <m:r>
                          <a:rPr lang="en-US" sz="2000" b="0" i="1">
                            <a:latin typeface="Cambria Math"/>
                          </a:rPr>
                          <m:t>𝑛𝑎𝑏𝑙𝑢𝑠</m:t>
                        </m:r>
                        <m:r>
                          <a:rPr lang="en-US" sz="2000" b="0" i="1">
                            <a:latin typeface="Cambria Math"/>
                          </a:rPr>
                          <m:t> </m:t>
                        </m:r>
                        <m:r>
                          <a:rPr lang="en-US" sz="2000" b="0" i="1">
                            <a:latin typeface="Cambria Math"/>
                          </a:rPr>
                          <m:t>𝑐𝑖𝑡𝑦</m:t>
                        </m:r>
                        <m:r>
                          <a:rPr lang="en-US" sz="2000" b="0" i="1">
                            <a:latin typeface="Cambria Math"/>
                          </a:rPr>
                          <m:t>)</m:t>
                        </m:r>
                      </m:num>
                      <m:den>
                        <m:r>
                          <a:rPr lang="en-US" sz="2000" b="0" i="1">
                            <a:latin typeface="Cambria Math"/>
                          </a:rPr>
                          <m:t>𝑃𝐺𝐴</m:t>
                        </m:r>
                        <m:r>
                          <a:rPr lang="en-US" sz="2000" b="0" i="1">
                            <a:latin typeface="Cambria Math"/>
                          </a:rPr>
                          <m:t> (</m:t>
                        </m:r>
                        <m:r>
                          <a:rPr lang="en-US" sz="2000" b="0" i="1">
                            <a:latin typeface="Cambria Math"/>
                          </a:rPr>
                          <m:t>𝑐𝑎𝑙𝑖𝑓𝑜𝑟𝑛𝑖𝑎</m:t>
                        </m:r>
                        <m:r>
                          <a:rPr lang="en-US" sz="2000" b="0" i="1">
                            <a:latin typeface="Cambria Math"/>
                          </a:rPr>
                          <m:t>)</m:t>
                        </m:r>
                      </m:den>
                    </m:f>
                  </m:oMath>
                </a14:m>
                <a:endParaRPr lang="en-US" sz="2000" dirty="0" smtClean="0">
                  <a:latin typeface="Times New Roman" pitchFamily="18" charset="0"/>
                  <a:cs typeface="Times New Roman" pitchFamily="18" charset="0"/>
                </a:endParaRPr>
              </a:p>
              <a:p>
                <a:pPr marL="457200" indent="-457200" algn="l" rtl="0">
                  <a:buFont typeface="+mj-lt"/>
                  <a:buAutoNum type="arabicPeriod"/>
                </a:pPr>
                <a:r>
                  <a:rPr lang="en-US" sz="2000" dirty="0">
                    <a:latin typeface="Times New Roman" pitchFamily="18" charset="0"/>
                    <a:cs typeface="Times New Roman" pitchFamily="18" charset="0"/>
                  </a:rPr>
                  <a:t>The soil </a:t>
                </a:r>
                <a:r>
                  <a:rPr lang="en-US" sz="2000" dirty="0" smtClean="0">
                    <a:latin typeface="Times New Roman" pitchFamily="18" charset="0"/>
                    <a:cs typeface="Times New Roman" pitchFamily="18" charset="0"/>
                  </a:rPr>
                  <a:t>class (rock soil) = B</a:t>
                </a:r>
              </a:p>
              <a:p>
                <a:pPr marL="457200" indent="-457200" algn="l" rtl="0">
                  <a:buFont typeface="+mj-lt"/>
                  <a:buAutoNum type="arabicPeriod"/>
                </a:pPr>
                <a:r>
                  <a:rPr lang="en-US" sz="2000" dirty="0">
                    <a:latin typeface="Times New Roman" pitchFamily="18" charset="0"/>
                    <a:cs typeface="Times New Roman" pitchFamily="18" charset="0"/>
                  </a:rPr>
                  <a:t>Spectral acceleration at short </a:t>
                </a:r>
                <a:r>
                  <a:rPr lang="en-US" sz="2000" dirty="0" smtClean="0">
                    <a:latin typeface="Times New Roman" pitchFamily="18" charset="0"/>
                    <a:cs typeface="Times New Roman" pitchFamily="18" charset="0"/>
                  </a:rPr>
                  <a:t>periods (Ss) =0.5</a:t>
                </a:r>
              </a:p>
              <a:p>
                <a:pPr marL="457200" indent="-457200" algn="l" rtl="0">
                  <a:buFont typeface="+mj-lt"/>
                  <a:buAutoNum type="arabicPeriod"/>
                </a:pPr>
                <a:r>
                  <a:rPr lang="en-US" sz="2000" dirty="0">
                    <a:latin typeface="Times New Roman" pitchFamily="18" charset="0"/>
                    <a:cs typeface="Times New Roman" pitchFamily="18" charset="0"/>
                  </a:rPr>
                  <a:t>Spectral acceleration at short periods (</a:t>
                </a:r>
                <a:r>
                  <a:rPr lang="en-US" sz="2000" dirty="0" smtClean="0">
                    <a:latin typeface="Times New Roman" pitchFamily="18" charset="0"/>
                    <a:cs typeface="Times New Roman" pitchFamily="18" charset="0"/>
                  </a:rPr>
                  <a:t>S1) =0.2</a:t>
                </a:r>
              </a:p>
              <a:p>
                <a:pPr marL="457200" indent="-457200" algn="l" rtl="0">
                  <a:buFont typeface="+mj-lt"/>
                  <a:buAutoNum type="arabicPeriod"/>
                </a:pPr>
                <a:r>
                  <a:rPr lang="en-US" sz="2000" dirty="0">
                    <a:latin typeface="Times New Roman" pitchFamily="18" charset="0"/>
                    <a:cs typeface="Times New Roman" pitchFamily="18" charset="0"/>
                  </a:rPr>
                  <a:t>site coefficients: F</a:t>
                </a:r>
                <a:r>
                  <a:rPr lang="en-US" sz="2000" baseline="-25000" dirty="0">
                    <a:latin typeface="Times New Roman" pitchFamily="18" charset="0"/>
                    <a:cs typeface="Times New Roman" pitchFamily="18" charset="0"/>
                  </a:rPr>
                  <a:t>a</a:t>
                </a:r>
                <a:r>
                  <a:rPr lang="en-US" sz="2000" dirty="0">
                    <a:latin typeface="Times New Roman" pitchFamily="18" charset="0"/>
                    <a:cs typeface="Times New Roman" pitchFamily="18" charset="0"/>
                  </a:rPr>
                  <a:t> = </a:t>
                </a:r>
                <a:r>
                  <a:rPr lang="en-US" sz="2000" dirty="0" smtClean="0">
                    <a:latin typeface="Times New Roman" pitchFamily="18" charset="0"/>
                    <a:cs typeface="Times New Roman" pitchFamily="18" charset="0"/>
                  </a:rPr>
                  <a:t>1            </a:t>
                </a:r>
                <a:r>
                  <a:rPr lang="en-US" sz="2000" dirty="0">
                    <a:latin typeface="Times New Roman" pitchFamily="18" charset="0"/>
                    <a:cs typeface="Times New Roman" pitchFamily="18" charset="0"/>
                  </a:rPr>
                  <a:t>F</a:t>
                </a:r>
                <a:r>
                  <a:rPr lang="en-US" sz="2000" baseline="-25000" dirty="0">
                    <a:latin typeface="Times New Roman" pitchFamily="18" charset="0"/>
                    <a:cs typeface="Times New Roman" pitchFamily="18" charset="0"/>
                  </a:rPr>
                  <a:t>v</a:t>
                </a:r>
                <a:r>
                  <a:rPr lang="en-US" sz="2000" dirty="0">
                    <a:latin typeface="Times New Roman" pitchFamily="18" charset="0"/>
                    <a:cs typeface="Times New Roman" pitchFamily="18" charset="0"/>
                  </a:rPr>
                  <a:t> = </a:t>
                </a:r>
                <a:r>
                  <a:rPr lang="en-US" sz="2000" dirty="0" smtClean="0">
                    <a:latin typeface="Times New Roman" pitchFamily="18" charset="0"/>
                    <a:cs typeface="Times New Roman" pitchFamily="18" charset="0"/>
                  </a:rPr>
                  <a:t>1</a:t>
                </a:r>
              </a:p>
              <a:p>
                <a:pPr marL="457200" lvl="0" indent="-457200" algn="l" rtl="0">
                  <a:buFont typeface="+mj-lt"/>
                  <a:buAutoNum type="arabicPeriod"/>
                </a:pPr>
                <a:r>
                  <a:rPr lang="en-US" sz="2000" dirty="0">
                    <a:latin typeface="Times New Roman" pitchFamily="18" charset="0"/>
                    <a:cs typeface="Times New Roman" pitchFamily="18" charset="0"/>
                  </a:rPr>
                  <a:t>The structural system to be designed is moment resisting frame system. (Intermediate moment frame) </a:t>
                </a:r>
                <a:endParaRPr lang="en-US" sz="2000" dirty="0" smtClean="0">
                  <a:latin typeface="Times New Roman" pitchFamily="18" charset="0"/>
                  <a:cs typeface="Times New Roman" pitchFamily="18" charset="0"/>
                </a:endParaRPr>
              </a:p>
              <a:p>
                <a:pPr marL="457200" lvl="0" indent="-457200" algn="l" rtl="0">
                  <a:buFont typeface="+mj-lt"/>
                  <a:buAutoNum type="arabicPeriod"/>
                </a:pPr>
                <a:r>
                  <a:rPr lang="en-US" sz="2000" dirty="0">
                    <a:latin typeface="Times New Roman" pitchFamily="18" charset="0"/>
                    <a:cs typeface="Times New Roman" pitchFamily="18" charset="0"/>
                  </a:rPr>
                  <a:t>Response modification factor (R):5</a:t>
                </a:r>
              </a:p>
              <a:p>
                <a:pPr marL="457200" indent="-457200" algn="l" rtl="0">
                  <a:buFont typeface="+mj-lt"/>
                  <a:buAutoNum type="arabicPeriod"/>
                </a:pPr>
                <a:endParaRPr lang="en-US" sz="2000" dirty="0" smtClean="0"/>
              </a:p>
              <a:p>
                <a:pPr marL="457200" indent="-457200" algn="l" rtl="0">
                  <a:buFont typeface="+mj-lt"/>
                  <a:buAutoNum type="arabicPeriod"/>
                </a:pPr>
                <a:endParaRPr lang="en-US" sz="2000" dirty="0"/>
              </a:p>
            </p:txBody>
          </p:sp>
        </mc:Choice>
        <mc:Fallback xmlns=""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512" y="1087809"/>
                <a:ext cx="7992888" cy="5825634"/>
              </a:xfrm>
              <a:prstGeom prst="rect">
                <a:avLst/>
              </a:prstGeom>
              <a:blipFill rotWithShape="1">
                <a:blip r:embed="rId2"/>
                <a:stretch>
                  <a:fillRect l="-1143" t="-837" r="-15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68397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504" y="116632"/>
            <a:ext cx="7242048" cy="638944"/>
          </a:xfrm>
        </p:spPr>
        <p:txBody>
          <a:bodyPr/>
          <a:lstStyle/>
          <a:p>
            <a:r>
              <a:rPr lang="en-US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Dynamic design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/>
              <p:cNvSpPr/>
              <p:nvPr/>
            </p:nvSpPr>
            <p:spPr>
              <a:xfrm>
                <a:off x="589615" y="764704"/>
                <a:ext cx="7128792" cy="277967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l" rtl="0"/>
                <a:r>
                  <a:rPr lang="en-US" sz="2400" dirty="0" smtClean="0">
                    <a:latin typeface="Times New Roman" pitchFamily="18" charset="0"/>
                    <a:cs typeface="Times New Roman" pitchFamily="18" charset="0"/>
                  </a:rPr>
                  <a:t>Period</a:t>
                </a:r>
              </a:p>
              <a:p>
                <a:pPr algn="l" rtl="0"/>
                <a:endParaRPr lang="en-US" sz="2400" dirty="0" smtClean="0">
                  <a:latin typeface="Times New Roman" pitchFamily="18" charset="0"/>
                  <a:cs typeface="Times New Roman" pitchFamily="18" charset="0"/>
                </a:endParaRPr>
              </a:p>
              <a:p>
                <a:pPr algn="l" rtl="0"/>
                <a:r>
                  <a:rPr lang="en-US" dirty="0" smtClean="0">
                    <a:latin typeface="Times New Roman" pitchFamily="18" charset="0"/>
                    <a:cs typeface="Times New Roman" pitchFamily="18" charset="0"/>
                  </a:rPr>
                  <a:t>Period for the structure was taken from SAP checked by </a:t>
                </a:r>
                <a:r>
                  <a:rPr lang="en-US" dirty="0">
                    <a:latin typeface="Times New Roman" pitchFamily="18" charset="0"/>
                    <a:cs typeface="Times New Roman" pitchFamily="18" charset="0"/>
                  </a:rPr>
                  <a:t>Rayleigh </a:t>
                </a:r>
                <a:r>
                  <a:rPr lang="en-US" dirty="0" smtClean="0">
                    <a:latin typeface="Times New Roman" pitchFamily="18" charset="0"/>
                    <a:cs typeface="Times New Roman" pitchFamily="18" charset="0"/>
                  </a:rPr>
                  <a:t>method   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</a:rPr>
                      <m:t>𝑇</m:t>
                    </m:r>
                    <m:r>
                      <a:rPr lang="en-US" i="1">
                        <a:latin typeface="Cambria Math"/>
                      </a:rPr>
                      <m:t>=</m:t>
                    </m:r>
                    <m:r>
                      <a:rPr lang="en-US" i="1">
                        <a:latin typeface="Cambria Math"/>
                      </a:rPr>
                      <m:t>2</m:t>
                    </m:r>
                    <m:r>
                      <a:rPr lang="en-US" i="1">
                        <a:latin typeface="Cambria Math"/>
                      </a:rPr>
                      <m:t>𝜋</m:t>
                    </m:r>
                    <m:rad>
                      <m:radPr>
                        <m:degHide m:val="on"/>
                        <m:ctrlPr>
                          <a:rPr lang="en-US" i="1">
                            <a:latin typeface="Cambria Math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en-US" i="1">
                                <a:latin typeface="Cambria Math"/>
                              </a:rPr>
                            </m:ctrlPr>
                          </m:fPr>
                          <m:num>
                            <m:nary>
                              <m:naryPr>
                                <m:chr m:val="∑"/>
                                <m:limLoc m:val="undOvr"/>
                                <m:subHide m:val="on"/>
                                <m:supHide m:val="on"/>
                                <m:ctrlPr>
                                  <a:rPr lang="en-US" i="1">
                                    <a:latin typeface="Cambria Math"/>
                                  </a:rPr>
                                </m:ctrlPr>
                              </m:naryPr>
                              <m:sub/>
                              <m:sup/>
                              <m:e>
                                <m:r>
                                  <a:rPr lang="en-US" i="1">
                                    <a:latin typeface="Cambria Math"/>
                                  </a:rPr>
                                  <m:t>𝑚</m:t>
                                </m:r>
                                <m:sSup>
                                  <m:sSupPr>
                                    <m:ctrlPr>
                                      <a:rPr lang="en-US" i="1">
                                        <a:latin typeface="Cambria Math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i="1">
                                        <a:latin typeface="Cambria Math"/>
                                      </a:rPr>
                                      <m:t>∆</m:t>
                                    </m:r>
                                  </m:e>
                                  <m:sup>
                                    <m:r>
                                      <a:rPr lang="en-US" i="1">
                                        <a:latin typeface="Cambria Math"/>
                                      </a:rPr>
                                      <m:t>2</m:t>
                                    </m:r>
                                  </m:sup>
                                </m:sSup>
                              </m:e>
                            </m:nary>
                          </m:num>
                          <m:den>
                            <m:nary>
                              <m:naryPr>
                                <m:chr m:val="∑"/>
                                <m:limLoc m:val="undOvr"/>
                                <m:subHide m:val="on"/>
                                <m:supHide m:val="on"/>
                                <m:ctrlPr>
                                  <a:rPr lang="en-US" i="1">
                                    <a:latin typeface="Cambria Math"/>
                                  </a:rPr>
                                </m:ctrlPr>
                              </m:naryPr>
                              <m:sub/>
                              <m:sup/>
                              <m:e>
                                <m:r>
                                  <a:rPr lang="en-US" i="1">
                                    <a:latin typeface="Cambria Math"/>
                                  </a:rPr>
                                  <m:t>𝐹</m:t>
                                </m:r>
                                <m:r>
                                  <a:rPr lang="en-US" i="1">
                                    <a:latin typeface="Cambria Math"/>
                                  </a:rPr>
                                  <m:t>∆</m:t>
                                </m:r>
                              </m:e>
                            </m:nary>
                          </m:den>
                        </m:f>
                      </m:e>
                    </m:rad>
                  </m:oMath>
                </a14:m>
                <a:endParaRPr lang="en-US" dirty="0">
                  <a:latin typeface="Times New Roman" pitchFamily="18" charset="0"/>
                  <a:cs typeface="Times New Roman" pitchFamily="18" charset="0"/>
                </a:endParaRPr>
              </a:p>
              <a:p>
                <a:pPr algn="l" rtl="0"/>
                <a:endParaRPr lang="en-US" dirty="0" smtClean="0">
                  <a:latin typeface="Times New Roman" pitchFamily="18" charset="0"/>
                  <a:cs typeface="Times New Roman" pitchFamily="18" charset="0"/>
                </a:endParaRPr>
              </a:p>
              <a:p>
                <a:pPr marL="342900" indent="-342900" algn="l" rtl="0">
                  <a:buFont typeface="+mj-lt"/>
                  <a:buAutoNum type="arabicPeriod"/>
                </a:pPr>
                <a:r>
                  <a:rPr lang="en-US" dirty="0" smtClean="0">
                    <a:latin typeface="Times New Roman" pitchFamily="18" charset="0"/>
                    <a:cs typeface="Times New Roman" pitchFamily="18" charset="0"/>
                  </a:rPr>
                  <a:t>For the northern part :</a:t>
                </a:r>
              </a:p>
              <a:p>
                <a:pPr algn="l" rtl="0"/>
                <a:r>
                  <a:rPr lang="en-US" dirty="0" smtClean="0"/>
                  <a:t> </a:t>
                </a:r>
              </a:p>
              <a:p>
                <a:pPr marL="342900" indent="-342900" algn="l">
                  <a:buFont typeface="+mj-lt"/>
                  <a:buAutoNum type="arabicPeriod"/>
                </a:pPr>
                <a:endParaRPr lang="en-US" dirty="0"/>
              </a:p>
            </p:txBody>
          </p:sp>
        </mc:Choice>
        <mc:Fallback xmlns="">
          <p:sp>
            <p:nvSpPr>
              <p:cNvPr id="3" name="Rectangle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9615" y="764704"/>
                <a:ext cx="7128792" cy="2779672"/>
              </a:xfrm>
              <a:prstGeom prst="rect">
                <a:avLst/>
              </a:prstGeom>
              <a:blipFill rotWithShape="1">
                <a:blip r:embed="rId2"/>
                <a:stretch>
                  <a:fillRect l="-1369" t="-1754" r="-145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14604294"/>
              </p:ext>
            </p:extLst>
          </p:nvPr>
        </p:nvGraphicFramePr>
        <p:xfrm>
          <a:off x="805639" y="3140968"/>
          <a:ext cx="6696744" cy="160535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018463"/>
                <a:gridCol w="2050197"/>
                <a:gridCol w="2001566"/>
                <a:gridCol w="1626518"/>
              </a:tblGrid>
              <a:tr h="29310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Mode</a:t>
                      </a:r>
                      <a:endParaRPr lang="en-US" sz="2000" dirty="0">
                        <a:solidFill>
                          <a:srgbClr val="943634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en-US" sz="2000" dirty="0">
                        <a:solidFill>
                          <a:srgbClr val="943634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period(sec)</a:t>
                      </a:r>
                      <a:endParaRPr lang="en-US" sz="2000">
                        <a:solidFill>
                          <a:srgbClr val="943634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MMPR</a:t>
                      </a:r>
                      <a:endParaRPr lang="en-US" sz="2000">
                        <a:solidFill>
                          <a:srgbClr val="943634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41827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en-US" sz="2000">
                        <a:solidFill>
                          <a:srgbClr val="943634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transition in y</a:t>
                      </a:r>
                      <a:endParaRPr lang="en-US" sz="2000">
                        <a:solidFill>
                          <a:srgbClr val="943634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1.77</a:t>
                      </a:r>
                      <a:endParaRPr lang="en-US" sz="2000" dirty="0">
                        <a:solidFill>
                          <a:srgbClr val="943634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0.8186</a:t>
                      </a:r>
                      <a:endParaRPr lang="en-US" sz="2000">
                        <a:solidFill>
                          <a:srgbClr val="943634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41827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en-US" sz="2000">
                        <a:solidFill>
                          <a:srgbClr val="943634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transition in x</a:t>
                      </a:r>
                      <a:endParaRPr lang="en-US" sz="2000">
                        <a:solidFill>
                          <a:srgbClr val="943634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1.58</a:t>
                      </a:r>
                      <a:endParaRPr lang="en-US" sz="2000" dirty="0">
                        <a:solidFill>
                          <a:srgbClr val="943634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0.8318</a:t>
                      </a:r>
                      <a:endParaRPr lang="en-US" sz="2000" dirty="0">
                        <a:solidFill>
                          <a:srgbClr val="943634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41827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en-US" sz="2000">
                        <a:solidFill>
                          <a:srgbClr val="943634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Rz</a:t>
                      </a:r>
                      <a:endParaRPr lang="en-US" sz="2000">
                        <a:solidFill>
                          <a:srgbClr val="943634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1.35</a:t>
                      </a:r>
                      <a:endParaRPr lang="en-US" sz="2000" dirty="0">
                        <a:solidFill>
                          <a:srgbClr val="943634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0.0322</a:t>
                      </a:r>
                      <a:endParaRPr lang="en-US" sz="2000" dirty="0">
                        <a:solidFill>
                          <a:srgbClr val="943634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56197211"/>
              </p:ext>
            </p:extLst>
          </p:nvPr>
        </p:nvGraphicFramePr>
        <p:xfrm>
          <a:off x="827584" y="5238492"/>
          <a:ext cx="6732748" cy="143086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023939"/>
                <a:gridCol w="2000397"/>
                <a:gridCol w="2073149"/>
                <a:gridCol w="1635263"/>
              </a:tblGrid>
              <a:tr h="35771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Mode</a:t>
                      </a:r>
                      <a:endParaRPr lang="en-US" sz="1800" dirty="0">
                        <a:solidFill>
                          <a:srgbClr val="943634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en-US" sz="1800">
                        <a:solidFill>
                          <a:srgbClr val="943634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period(sec)</a:t>
                      </a:r>
                      <a:endParaRPr lang="en-US" sz="1800" dirty="0">
                        <a:solidFill>
                          <a:srgbClr val="943634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MMPR</a:t>
                      </a:r>
                      <a:endParaRPr lang="en-US" sz="1800" dirty="0">
                        <a:solidFill>
                          <a:srgbClr val="943634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35771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en-US" sz="1800">
                        <a:solidFill>
                          <a:srgbClr val="943634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transition in x</a:t>
                      </a:r>
                      <a:endParaRPr lang="en-US" sz="1800">
                        <a:solidFill>
                          <a:srgbClr val="943634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1.67</a:t>
                      </a:r>
                      <a:endParaRPr lang="en-US" sz="1800">
                        <a:solidFill>
                          <a:srgbClr val="943634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0.9084</a:t>
                      </a:r>
                      <a:endParaRPr lang="en-US" sz="1800">
                        <a:solidFill>
                          <a:srgbClr val="943634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35771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en-US" sz="1800">
                        <a:solidFill>
                          <a:srgbClr val="943634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transition in y</a:t>
                      </a:r>
                      <a:endParaRPr lang="en-US" sz="1800">
                        <a:solidFill>
                          <a:srgbClr val="943634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1.56</a:t>
                      </a:r>
                      <a:endParaRPr lang="en-US" sz="1800" dirty="0">
                        <a:solidFill>
                          <a:srgbClr val="943634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0.8787</a:t>
                      </a:r>
                      <a:endParaRPr lang="en-US" sz="1800">
                        <a:solidFill>
                          <a:srgbClr val="943634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35771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en-US" sz="1800">
                        <a:solidFill>
                          <a:srgbClr val="943634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Rz</a:t>
                      </a:r>
                      <a:endParaRPr lang="en-US" sz="1800" dirty="0">
                        <a:solidFill>
                          <a:srgbClr val="943634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1.52</a:t>
                      </a:r>
                      <a:endParaRPr lang="en-US" sz="1800">
                        <a:solidFill>
                          <a:srgbClr val="943634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0.4199</a:t>
                      </a:r>
                      <a:endParaRPr lang="en-US" sz="1800" dirty="0">
                        <a:solidFill>
                          <a:srgbClr val="943634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6" name="Rectangle 5"/>
          <p:cNvSpPr/>
          <p:nvPr/>
        </p:nvSpPr>
        <p:spPr>
          <a:xfrm>
            <a:off x="510711" y="4869160"/>
            <a:ext cx="72008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l" rtl="0">
              <a:buFont typeface="+mj-lt"/>
              <a:buAutoNum type="arabicPeriod"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For the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southern part </a:t>
            </a:r>
            <a:r>
              <a:rPr lang="en-US" dirty="0" smtClean="0"/>
              <a:t>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4505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520" y="188640"/>
            <a:ext cx="7242048" cy="626328"/>
          </a:xfrm>
        </p:spPr>
        <p:txBody>
          <a:bodyPr/>
          <a:lstStyle/>
          <a:p>
            <a:r>
              <a:rPr lang="en-US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Dynamic design</a:t>
            </a: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251520" y="1124744"/>
            <a:ext cx="7344816" cy="81253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/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Earthquake Force:</a:t>
            </a:r>
          </a:p>
          <a:p>
            <a:pPr algn="l" rtl="0"/>
            <a:endParaRPr lang="en-US" b="1" dirty="0" smtClean="0"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Methods for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determining 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Earthquake Force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l"/>
            <a:endParaRPr lang="en-US" sz="2800" b="1" dirty="0">
              <a:latin typeface="Times New Roman" pitchFamily="18" charset="0"/>
              <a:cs typeface="Times New Roman" pitchFamily="18" charset="0"/>
            </a:endParaRPr>
          </a:p>
          <a:p>
            <a:pPr marL="514350" indent="-514350" algn="l" rtl="0">
              <a:buFont typeface="+mj-lt"/>
              <a:buAutoNum type="arabicPeriod"/>
            </a:pP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Equivalent static method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l" rtl="0"/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pPr algn="l" rtl="0"/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2.  Time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history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method</a:t>
            </a:r>
          </a:p>
          <a:p>
            <a:pPr algn="l" rtl="0"/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l" rtl="0"/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3.  Response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spectrum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analysis</a:t>
            </a:r>
          </a:p>
          <a:p>
            <a:pPr algn="l" rtl="0"/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pPr algn="l" rtl="0"/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algn="l" rtl="0"/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 algn="l" rtl="0"/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algn="l" rtl="0"/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 algn="l" rtl="0"/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US" b="1" dirty="0" smtClean="0"/>
          </a:p>
          <a:p>
            <a:pPr algn="l"/>
            <a:endParaRPr lang="en-US" b="1" dirty="0"/>
          </a:p>
          <a:p>
            <a:pPr algn="l"/>
            <a:endParaRPr lang="en-US" b="1" dirty="0" smtClean="0"/>
          </a:p>
          <a:p>
            <a:pPr algn="l"/>
            <a:endParaRPr lang="en-US" b="1" dirty="0"/>
          </a:p>
          <a:p>
            <a:pPr algn="l"/>
            <a:endParaRPr lang="en-US" b="1" dirty="0" smtClean="0"/>
          </a:p>
          <a:p>
            <a:pPr algn="l"/>
            <a:endParaRPr lang="en-US" b="1" dirty="0"/>
          </a:p>
          <a:p>
            <a:pPr algn="l"/>
            <a:endParaRPr lang="en-US" b="1" dirty="0" smtClean="0"/>
          </a:p>
          <a:p>
            <a:pPr algn="l"/>
            <a:endParaRPr lang="en-US" b="1" dirty="0"/>
          </a:p>
          <a:p>
            <a:pPr algn="l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6325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520" y="260648"/>
            <a:ext cx="7242048" cy="588680"/>
          </a:xfrm>
        </p:spPr>
        <p:txBody>
          <a:bodyPr/>
          <a:lstStyle/>
          <a:p>
            <a:r>
              <a:rPr lang="en-US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Dynamic design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/>
              <p:cNvSpPr/>
              <p:nvPr/>
            </p:nvSpPr>
            <p:spPr>
              <a:xfrm>
                <a:off x="245815" y="980728"/>
                <a:ext cx="7638553" cy="379655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342900" indent="-342900" algn="l" rtl="0">
                  <a:buFont typeface="+mj-lt"/>
                  <a:buAutoNum type="arabicPeriod"/>
                </a:pPr>
                <a:r>
                  <a:rPr lang="en-US" sz="2400" b="1" dirty="0">
                    <a:latin typeface="Times New Roman" pitchFamily="18" charset="0"/>
                    <a:cs typeface="Times New Roman" pitchFamily="18" charset="0"/>
                  </a:rPr>
                  <a:t>Equivalent static </a:t>
                </a:r>
                <a:r>
                  <a:rPr lang="en-US" sz="2400" b="1" dirty="0" smtClean="0">
                    <a:latin typeface="Times New Roman" pitchFamily="18" charset="0"/>
                    <a:cs typeface="Times New Roman" pitchFamily="18" charset="0"/>
                  </a:rPr>
                  <a:t>method</a:t>
                </a:r>
              </a:p>
              <a:p>
                <a:pPr algn="l" rtl="0"/>
                <a:endParaRPr lang="en-US" sz="2400" b="1" dirty="0" smtClean="0">
                  <a:latin typeface="Times New Roman" pitchFamily="18" charset="0"/>
                  <a:cs typeface="Times New Roman" pitchFamily="18" charset="0"/>
                </a:endParaRPr>
              </a:p>
              <a:p>
                <a:pPr algn="l"/>
                <a:r>
                  <a:rPr lang="en-US" sz="2400" dirty="0">
                    <a:latin typeface="Times New Roman" pitchFamily="18" charset="0"/>
                    <a:cs typeface="Times New Roman" pitchFamily="18" charset="0"/>
                  </a:rPr>
                  <a:t>The following calculation for the northern in x-direction</a:t>
                </a:r>
              </a:p>
              <a:p>
                <a:pPr algn="l"/>
                <a:endParaRPr lang="en-US" sz="2400" dirty="0" smtClean="0">
                  <a:latin typeface="Times New Roman" pitchFamily="18" charset="0"/>
                  <a:cs typeface="Times New Roman" pitchFamily="18" charset="0"/>
                </a:endParaRPr>
              </a:p>
              <a:p>
                <a:pPr algn="l"/>
                <a:r>
                  <a:rPr lang="en-US" sz="2400" dirty="0" smtClean="0">
                    <a:latin typeface="Times New Roman" pitchFamily="18" charset="0"/>
                    <a:cs typeface="Times New Roman" pitchFamily="18" charset="0"/>
                  </a:rPr>
                  <a:t>V </a:t>
                </a:r>
                <a:r>
                  <a:rPr lang="en-US" sz="2400" dirty="0">
                    <a:latin typeface="Times New Roman" pitchFamily="18" charset="0"/>
                    <a:cs typeface="Times New Roman" pitchFamily="18" charset="0"/>
                  </a:rPr>
                  <a:t>= Cs*W</a:t>
                </a:r>
              </a:p>
              <a:p>
                <a:pPr algn="l"/>
                <a:r>
                  <a:rPr lang="en-US" sz="2400" dirty="0">
                    <a:latin typeface="Times New Roman" pitchFamily="18" charset="0"/>
                    <a:cs typeface="Times New Roman" pitchFamily="18" charset="0"/>
                  </a:rPr>
                  <a:t>SD</a:t>
                </a:r>
                <a:r>
                  <a:rPr lang="en-US" sz="2400" baseline="-25000" dirty="0">
                    <a:latin typeface="Times New Roman" pitchFamily="18" charset="0"/>
                    <a:cs typeface="Times New Roman" pitchFamily="18" charset="0"/>
                  </a:rPr>
                  <a:t>s</a:t>
                </a:r>
                <a:r>
                  <a:rPr lang="en-US" sz="2400" dirty="0">
                    <a:latin typeface="Times New Roman" pitchFamily="18" charset="0"/>
                    <a:cs typeface="Times New Roman" pitchFamily="18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sz="2400" i="1">
                            <a:latin typeface="Cambria Math"/>
                          </a:rPr>
                          <m:t>2</m:t>
                        </m:r>
                      </m:num>
                      <m:den>
                        <m:r>
                          <a:rPr lang="en-US" sz="2400" i="1">
                            <a:latin typeface="Cambria Math"/>
                          </a:rPr>
                          <m:t>3</m:t>
                        </m:r>
                      </m:den>
                    </m:f>
                  </m:oMath>
                </a14:m>
                <a:r>
                  <a:rPr lang="en-US" sz="2400" dirty="0">
                    <a:latin typeface="Times New Roman" pitchFamily="18" charset="0"/>
                    <a:cs typeface="Times New Roman" pitchFamily="18" charset="0"/>
                  </a:rPr>
                  <a:t>*F</a:t>
                </a:r>
                <a:r>
                  <a:rPr lang="en-US" sz="2400" baseline="-25000" dirty="0">
                    <a:latin typeface="Times New Roman" pitchFamily="18" charset="0"/>
                    <a:cs typeface="Times New Roman" pitchFamily="18" charset="0"/>
                  </a:rPr>
                  <a:t> a</a:t>
                </a:r>
                <a:r>
                  <a:rPr lang="en-US" sz="2400" dirty="0">
                    <a:latin typeface="Times New Roman" pitchFamily="18" charset="0"/>
                    <a:cs typeface="Times New Roman" pitchFamily="18" charset="0"/>
                  </a:rPr>
                  <a:t>*S</a:t>
                </a:r>
                <a:r>
                  <a:rPr lang="en-US" sz="2400" baseline="-25000" dirty="0">
                    <a:latin typeface="Times New Roman" pitchFamily="18" charset="0"/>
                    <a:cs typeface="Times New Roman" pitchFamily="18" charset="0"/>
                  </a:rPr>
                  <a:t>s </a:t>
                </a:r>
                <a:r>
                  <a:rPr lang="en-US" sz="2400" dirty="0">
                    <a:latin typeface="Times New Roman" pitchFamily="18" charset="0"/>
                    <a:cs typeface="Times New Roman" pitchFamily="18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sz="2400" i="1">
                            <a:latin typeface="Cambria Math"/>
                          </a:rPr>
                          <m:t>2</m:t>
                        </m:r>
                      </m:num>
                      <m:den>
                        <m:r>
                          <a:rPr lang="en-US" sz="2400" i="1">
                            <a:latin typeface="Cambria Math"/>
                          </a:rPr>
                          <m:t>3</m:t>
                        </m:r>
                      </m:den>
                    </m:f>
                  </m:oMath>
                </a14:m>
                <a:r>
                  <a:rPr lang="en-US" sz="2400" dirty="0">
                    <a:latin typeface="Times New Roman" pitchFamily="18" charset="0"/>
                    <a:cs typeface="Times New Roman" pitchFamily="18" charset="0"/>
                  </a:rPr>
                  <a:t>*1*0.5 = 0.3333.</a:t>
                </a:r>
              </a:p>
              <a:p>
                <a:pPr algn="l"/>
                <a:r>
                  <a:rPr lang="en-US" sz="2400" dirty="0">
                    <a:latin typeface="Times New Roman" pitchFamily="18" charset="0"/>
                    <a:cs typeface="Times New Roman" pitchFamily="18" charset="0"/>
                  </a:rPr>
                  <a:t>SD</a:t>
                </a:r>
                <a:r>
                  <a:rPr lang="en-US" sz="2400" baseline="-25000" dirty="0">
                    <a:latin typeface="Times New Roman" pitchFamily="18" charset="0"/>
                    <a:cs typeface="Times New Roman" pitchFamily="18" charset="0"/>
                  </a:rPr>
                  <a:t>1</a:t>
                </a:r>
                <a:r>
                  <a:rPr lang="en-US" sz="2400" dirty="0">
                    <a:latin typeface="Times New Roman" pitchFamily="18" charset="0"/>
                    <a:cs typeface="Times New Roman" pitchFamily="18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sz="2400" i="1">
                            <a:latin typeface="Cambria Math"/>
                          </a:rPr>
                          <m:t>2</m:t>
                        </m:r>
                      </m:num>
                      <m:den>
                        <m:r>
                          <a:rPr lang="en-US" sz="2400" i="1">
                            <a:latin typeface="Cambria Math"/>
                          </a:rPr>
                          <m:t>3</m:t>
                        </m:r>
                      </m:den>
                    </m:f>
                  </m:oMath>
                </a14:m>
                <a:r>
                  <a:rPr lang="en-US" sz="2400" dirty="0">
                    <a:latin typeface="Times New Roman" pitchFamily="18" charset="0"/>
                    <a:cs typeface="Times New Roman" pitchFamily="18" charset="0"/>
                  </a:rPr>
                  <a:t>*F</a:t>
                </a:r>
                <a:r>
                  <a:rPr lang="en-US" sz="2400" baseline="-25000" dirty="0">
                    <a:latin typeface="Times New Roman" pitchFamily="18" charset="0"/>
                    <a:cs typeface="Times New Roman" pitchFamily="18" charset="0"/>
                  </a:rPr>
                  <a:t> v</a:t>
                </a:r>
                <a:r>
                  <a:rPr lang="en-US" sz="2400" dirty="0">
                    <a:latin typeface="Times New Roman" pitchFamily="18" charset="0"/>
                    <a:cs typeface="Times New Roman" pitchFamily="18" charset="0"/>
                  </a:rPr>
                  <a:t>*S</a:t>
                </a:r>
                <a:r>
                  <a:rPr lang="en-US" sz="2400" baseline="-25000" dirty="0">
                    <a:latin typeface="Times New Roman" pitchFamily="18" charset="0"/>
                    <a:cs typeface="Times New Roman" pitchFamily="18" charset="0"/>
                  </a:rPr>
                  <a:t>1</a:t>
                </a:r>
                <a:r>
                  <a:rPr lang="en-US" sz="2400" dirty="0">
                    <a:latin typeface="Times New Roman" pitchFamily="18" charset="0"/>
                    <a:cs typeface="Times New Roman" pitchFamily="18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sz="2400" i="1">
                            <a:latin typeface="Cambria Math"/>
                          </a:rPr>
                          <m:t>2</m:t>
                        </m:r>
                      </m:num>
                      <m:den>
                        <m:r>
                          <a:rPr lang="en-US" sz="2400" i="1">
                            <a:latin typeface="Cambria Math"/>
                          </a:rPr>
                          <m:t>3</m:t>
                        </m:r>
                      </m:den>
                    </m:f>
                  </m:oMath>
                </a14:m>
                <a:r>
                  <a:rPr lang="en-US" sz="2400" dirty="0">
                    <a:latin typeface="Times New Roman" pitchFamily="18" charset="0"/>
                    <a:cs typeface="Times New Roman" pitchFamily="18" charset="0"/>
                  </a:rPr>
                  <a:t>*1*0.2 = 0.13333.</a:t>
                </a:r>
              </a:p>
              <a:p>
                <a:pPr algn="l"/>
                <a:r>
                  <a:rPr lang="en-US" sz="2400" dirty="0">
                    <a:latin typeface="Times New Roman" pitchFamily="18" charset="0"/>
                    <a:cs typeface="Times New Roman" pitchFamily="18" charset="0"/>
                  </a:rPr>
                  <a:t>Cs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>
                            <a:latin typeface="Cambria Math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US" sz="2400">
                            <a:latin typeface="Cambria Math"/>
                          </a:rPr>
                          <m:t>SD</m:t>
                        </m:r>
                        <m:r>
                          <a:rPr lang="en-US" sz="2400" baseline="-25000">
                            <a:latin typeface="Cambria Math"/>
                          </a:rPr>
                          <m:t>1</m:t>
                        </m:r>
                        <m:r>
                          <a:rPr lang="en-US" sz="2400" i="1" baseline="-25000">
                            <a:latin typeface="Cambria Math"/>
                          </a:rPr>
                          <m:t>∗</m:t>
                        </m:r>
                        <m:r>
                          <m:rPr>
                            <m:sty m:val="p"/>
                          </m:rPr>
                          <a:rPr lang="en-US" sz="2400" baseline="-25000">
                            <a:latin typeface="Cambria Math"/>
                          </a:rPr>
                          <m:t>I</m:t>
                        </m:r>
                      </m:num>
                      <m:den>
                        <m:r>
                          <a:rPr lang="en-US" sz="2400" i="1">
                            <a:latin typeface="Cambria Math"/>
                          </a:rPr>
                          <m:t>𝑅</m:t>
                        </m:r>
                        <m:r>
                          <a:rPr lang="en-US" sz="2400" i="1">
                            <a:latin typeface="Cambria Math"/>
                          </a:rPr>
                          <m:t>∗</m:t>
                        </m:r>
                        <m:r>
                          <a:rPr lang="en-US" sz="2400" i="1">
                            <a:latin typeface="Cambria Math"/>
                          </a:rPr>
                          <m:t>𝑇</m:t>
                        </m:r>
                      </m:den>
                    </m:f>
                  </m:oMath>
                </a14:m>
                <a:r>
                  <a:rPr lang="en-US" sz="2400" dirty="0">
                    <a:latin typeface="Times New Roman" pitchFamily="18" charset="0"/>
                    <a:cs typeface="Times New Roman" pitchFamily="18" charset="0"/>
                  </a:rPr>
                  <a:t> ≤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>
                            <a:latin typeface="Cambria Math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US" sz="2400">
                            <a:latin typeface="Cambria Math"/>
                          </a:rPr>
                          <m:t>SD</m:t>
                        </m:r>
                        <m:r>
                          <m:rPr>
                            <m:sty m:val="p"/>
                          </m:rPr>
                          <a:rPr lang="en-US" sz="2400" baseline="-25000">
                            <a:latin typeface="Cambria Math"/>
                          </a:rPr>
                          <m:t>s</m:t>
                        </m:r>
                        <m:r>
                          <a:rPr lang="en-US" sz="2400" i="1">
                            <a:latin typeface="Cambria Math"/>
                          </a:rPr>
                          <m:t>∗</m:t>
                        </m:r>
                        <m:r>
                          <a:rPr lang="en-US" sz="2400" i="1">
                            <a:latin typeface="Cambria Math"/>
                          </a:rPr>
                          <m:t>𝐼</m:t>
                        </m:r>
                      </m:num>
                      <m:den>
                        <m:r>
                          <a:rPr lang="en-US" sz="2400" i="1">
                            <a:latin typeface="Cambria Math"/>
                          </a:rPr>
                          <m:t>𝑅</m:t>
                        </m:r>
                      </m:den>
                    </m:f>
                  </m:oMath>
                </a14:m>
                <a:endParaRPr lang="en-US" sz="2400" dirty="0" smtClean="0">
                  <a:latin typeface="Times New Roman" pitchFamily="18" charset="0"/>
                  <a:cs typeface="Times New Roman" pitchFamily="18" charset="0"/>
                </a:endParaRPr>
              </a:p>
              <a:p>
                <a:pPr algn="l"/>
                <a:r>
                  <a:rPr lang="en-US" dirty="0" smtClean="0">
                    <a:latin typeface="Times New Roman" pitchFamily="18" charset="0"/>
                    <a:cs typeface="Times New Roman" pitchFamily="18" charset="0"/>
                  </a:rPr>
                  <a:t>.</a:t>
                </a:r>
                <a:endParaRPr lang="en-US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3" name="Rectangle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5815" y="980728"/>
                <a:ext cx="7638553" cy="3796552"/>
              </a:xfrm>
              <a:prstGeom prst="rect">
                <a:avLst/>
              </a:prstGeom>
              <a:blipFill rotWithShape="1">
                <a:blip r:embed="rId2"/>
                <a:stretch>
                  <a:fillRect l="-1117" t="-1284" b="-160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28674187"/>
              </p:ext>
            </p:extLst>
          </p:nvPr>
        </p:nvGraphicFramePr>
        <p:xfrm>
          <a:off x="115948" y="4747401"/>
          <a:ext cx="7898285" cy="157734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705597"/>
                <a:gridCol w="1167806"/>
                <a:gridCol w="899761"/>
                <a:gridCol w="1366304"/>
                <a:gridCol w="1016397"/>
                <a:gridCol w="1742420"/>
              </a:tblGrid>
              <a:tr h="212441">
                <a:tc>
                  <a:txBody>
                    <a:bodyPr/>
                    <a:lstStyle/>
                    <a:p>
                      <a:endParaRPr lang="en-US" sz="1800" dirty="0">
                        <a:solidFill>
                          <a:srgbClr val="943634"/>
                        </a:solidFill>
                        <a:effectLst/>
                        <a:latin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SD1</a:t>
                      </a:r>
                      <a:endParaRPr lang="en-US" sz="1800">
                        <a:solidFill>
                          <a:srgbClr val="943634"/>
                        </a:solidFill>
                        <a:effectLst/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T(s)</a:t>
                      </a:r>
                      <a:endParaRPr lang="en-US" sz="1800">
                        <a:solidFill>
                          <a:srgbClr val="943634"/>
                        </a:solidFill>
                        <a:effectLst/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Cs</a:t>
                      </a:r>
                      <a:endParaRPr lang="en-US" sz="1800">
                        <a:solidFill>
                          <a:srgbClr val="943634"/>
                        </a:solidFill>
                        <a:effectLst/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M(ton)</a:t>
                      </a:r>
                      <a:endParaRPr lang="en-US" sz="1800">
                        <a:solidFill>
                          <a:srgbClr val="943634"/>
                        </a:solidFill>
                        <a:effectLst/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V(KN)</a:t>
                      </a:r>
                      <a:endParaRPr lang="en-US" sz="1800">
                        <a:solidFill>
                          <a:srgbClr val="943634"/>
                        </a:solidFill>
                        <a:effectLst/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43384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effectLst/>
                        </a:rPr>
                        <a:t>Northern </a:t>
                      </a:r>
                      <a:r>
                        <a:rPr lang="en-US" sz="1800" dirty="0">
                          <a:effectLst/>
                        </a:rPr>
                        <a:t>part x-direction</a:t>
                      </a:r>
                      <a:endParaRPr lang="en-US" sz="1800" dirty="0">
                        <a:solidFill>
                          <a:srgbClr val="943634"/>
                        </a:solidFill>
                        <a:effectLst/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0.13333</a:t>
                      </a:r>
                      <a:endParaRPr lang="en-US" sz="1800">
                        <a:solidFill>
                          <a:srgbClr val="943634"/>
                        </a:solidFill>
                        <a:effectLst/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1.59</a:t>
                      </a:r>
                      <a:endParaRPr lang="en-US" sz="1800">
                        <a:solidFill>
                          <a:srgbClr val="943634"/>
                        </a:solidFill>
                        <a:effectLst/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0.01973</a:t>
                      </a:r>
                      <a:endParaRPr lang="en-US" sz="1800">
                        <a:solidFill>
                          <a:srgbClr val="943634"/>
                        </a:solidFill>
                        <a:effectLst/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effectLst/>
                        </a:rPr>
                        <a:t>6489.7</a:t>
                      </a:r>
                      <a:endParaRPr lang="en-US" sz="1800" dirty="0">
                        <a:solidFill>
                          <a:srgbClr val="943634"/>
                        </a:solidFill>
                        <a:effectLst/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effectLst/>
                        </a:rPr>
                        <a:t>1330.57</a:t>
                      </a:r>
                      <a:endParaRPr lang="en-US" sz="1800" dirty="0">
                        <a:solidFill>
                          <a:srgbClr val="943634"/>
                        </a:solidFill>
                        <a:effectLst/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43384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effectLst/>
                        </a:rPr>
                        <a:t>Southern </a:t>
                      </a:r>
                      <a:r>
                        <a:rPr lang="en-US" sz="1800" dirty="0">
                          <a:effectLst/>
                        </a:rPr>
                        <a:t>part x-direction</a:t>
                      </a:r>
                      <a:endParaRPr lang="en-US" sz="1800" dirty="0">
                        <a:solidFill>
                          <a:srgbClr val="943634"/>
                        </a:solidFill>
                        <a:effectLst/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0.13333</a:t>
                      </a:r>
                      <a:endParaRPr lang="en-US" sz="1800" dirty="0">
                        <a:solidFill>
                          <a:srgbClr val="943634"/>
                        </a:solidFill>
                        <a:effectLst/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1.66</a:t>
                      </a:r>
                      <a:endParaRPr lang="en-US" sz="1800" dirty="0">
                        <a:solidFill>
                          <a:srgbClr val="943634"/>
                        </a:solidFill>
                        <a:effectLst/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0.02008</a:t>
                      </a:r>
                      <a:endParaRPr lang="en-US" sz="1800" dirty="0">
                        <a:solidFill>
                          <a:srgbClr val="943634"/>
                        </a:solidFill>
                        <a:effectLst/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6748.94</a:t>
                      </a:r>
                      <a:endParaRPr lang="en-US" sz="1800" dirty="0">
                        <a:solidFill>
                          <a:srgbClr val="943634"/>
                        </a:solidFill>
                        <a:effectLst/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1329.44</a:t>
                      </a:r>
                      <a:endParaRPr lang="en-US" sz="1800" dirty="0">
                        <a:solidFill>
                          <a:srgbClr val="943634"/>
                        </a:solidFill>
                        <a:effectLst/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04263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188640"/>
            <a:ext cx="4575452" cy="751506"/>
          </a:xfrm>
        </p:spPr>
        <p:txBody>
          <a:bodyPr>
            <a:normAutofit/>
          </a:bodyPr>
          <a:lstStyle/>
          <a:p>
            <a:r>
              <a:rPr lang="en-US" sz="400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Introduction :</a:t>
            </a:r>
            <a:endParaRPr lang="ar-JO" dirty="0">
              <a:solidFill>
                <a:schemeClr val="accent5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4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43608" y="1484784"/>
            <a:ext cx="6696744" cy="49685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520" y="188640"/>
            <a:ext cx="7242048" cy="710952"/>
          </a:xfrm>
        </p:spPr>
        <p:txBody>
          <a:bodyPr/>
          <a:lstStyle/>
          <a:p>
            <a:r>
              <a:rPr lang="en-US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Dynamic design</a:t>
            </a:r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14013323"/>
              </p:ext>
            </p:extLst>
          </p:nvPr>
        </p:nvGraphicFramePr>
        <p:xfrm>
          <a:off x="250923" y="2276872"/>
          <a:ext cx="7776864" cy="410445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911386"/>
                <a:gridCol w="1865478"/>
              </a:tblGrid>
              <a:tr h="55969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Method</a:t>
                      </a:r>
                      <a:endParaRPr lang="en-US" sz="2400" dirty="0">
                        <a:solidFill>
                          <a:srgbClr val="943634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Value(KN)</a:t>
                      </a:r>
                      <a:endParaRPr lang="en-US" sz="2400" dirty="0">
                        <a:solidFill>
                          <a:srgbClr val="943634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69295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Manual(equivalent static) southern -x</a:t>
                      </a:r>
                      <a:endParaRPr lang="en-US" sz="2400" dirty="0">
                        <a:solidFill>
                          <a:srgbClr val="943634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1329.44</a:t>
                      </a:r>
                      <a:endParaRPr lang="en-US" sz="2400" dirty="0">
                        <a:solidFill>
                          <a:srgbClr val="943634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55969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response-x southern</a:t>
                      </a:r>
                      <a:endParaRPr lang="en-US" sz="2400" dirty="0">
                        <a:solidFill>
                          <a:srgbClr val="943634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1028.07</a:t>
                      </a:r>
                      <a:endParaRPr lang="en-US" sz="2400" dirty="0">
                        <a:solidFill>
                          <a:srgbClr val="943634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61300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elcentro</a:t>
                      </a:r>
                      <a:r>
                        <a:rPr lang="en-US" sz="2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-x southern</a:t>
                      </a:r>
                      <a:endParaRPr lang="en-US" sz="2400" dirty="0">
                        <a:solidFill>
                          <a:srgbClr val="943634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1338.89</a:t>
                      </a:r>
                      <a:endParaRPr lang="en-US" sz="2400">
                        <a:solidFill>
                          <a:srgbClr val="943634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55969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Manual(equivalent static) northern -x</a:t>
                      </a:r>
                      <a:endParaRPr lang="en-US" sz="2400" dirty="0">
                        <a:solidFill>
                          <a:srgbClr val="943634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1330.57</a:t>
                      </a:r>
                      <a:endParaRPr lang="en-US" sz="2400" dirty="0">
                        <a:solidFill>
                          <a:srgbClr val="943634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55969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response-x northern</a:t>
                      </a:r>
                      <a:endParaRPr lang="en-US" sz="2400" dirty="0">
                        <a:solidFill>
                          <a:srgbClr val="943634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2092.2</a:t>
                      </a:r>
                      <a:endParaRPr lang="en-US" sz="2400">
                        <a:solidFill>
                          <a:srgbClr val="943634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55969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elcentro</a:t>
                      </a:r>
                      <a:r>
                        <a:rPr lang="en-US" sz="2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-x northern</a:t>
                      </a:r>
                      <a:endParaRPr lang="en-US" sz="2400" dirty="0">
                        <a:solidFill>
                          <a:srgbClr val="943634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2160.03</a:t>
                      </a:r>
                      <a:endParaRPr lang="en-US" sz="2400" dirty="0">
                        <a:solidFill>
                          <a:srgbClr val="943634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5" name="Rectangle 4"/>
          <p:cNvSpPr/>
          <p:nvPr/>
        </p:nvSpPr>
        <p:spPr>
          <a:xfrm>
            <a:off x="251520" y="1196752"/>
            <a:ext cx="7704856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Earthquake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forces for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the structure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by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the 3  methods</a:t>
            </a:r>
            <a:r>
              <a:rPr lang="en-US" dirty="0" smtClean="0"/>
              <a:t>:</a:t>
            </a:r>
          </a:p>
          <a:p>
            <a:pPr algn="l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87952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512" y="260648"/>
            <a:ext cx="7242048" cy="626328"/>
          </a:xfrm>
        </p:spPr>
        <p:txBody>
          <a:bodyPr/>
          <a:lstStyle/>
          <a:p>
            <a:r>
              <a:rPr lang="en-US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Dynamic design</a:t>
            </a: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179512" y="980728"/>
            <a:ext cx="7992888" cy="79406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/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Dynamic Design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l" rtl="0"/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 algn="l" rtl="0">
              <a:buFont typeface="Arial" pitchFamily="34" charset="0"/>
              <a:buChar char="•"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consider time history (</a:t>
            </a:r>
            <a:r>
              <a:rPr lang="en-US" sz="2400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elcentro earthquake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) for the dynamic design.</a:t>
            </a:r>
          </a:p>
          <a:p>
            <a:pPr algn="l" rtl="0"/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 algn="l" rtl="0">
              <a:buFont typeface="Arial" pitchFamily="34" charset="0"/>
              <a:buChar char="•"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Load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combinations are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l" rtl="0"/>
            <a:endParaRPr lang="en-US" sz="20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    COMB1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= 1.2D.L + 1.6 LL.</a:t>
            </a:r>
          </a:p>
          <a:p>
            <a:pPr algn="l"/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    COMB2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= 1.4 D.L.</a:t>
            </a:r>
          </a:p>
          <a:p>
            <a:pPr algn="l"/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    COMB3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= 1.2D.L + L.L + elcentro-x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.   </a:t>
            </a:r>
            <a:endParaRPr lang="en-US" sz="20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    COMB4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= 1.2D.L + L.L + elcentro -y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.   </a:t>
            </a:r>
            <a:endParaRPr lang="en-US" sz="20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    COMB5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= 0.9D.L + elcentro -x.</a:t>
            </a:r>
          </a:p>
          <a:p>
            <a:pPr algn="l"/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    COMB6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= 0.9D.L + elcentro -y.</a:t>
            </a:r>
          </a:p>
          <a:p>
            <a:pPr algn="l"/>
            <a:endParaRPr lang="en-US" dirty="0"/>
          </a:p>
          <a:p>
            <a:pPr algn="l" rtl="0"/>
            <a:endParaRPr lang="en-US" dirty="0" smtClean="0"/>
          </a:p>
          <a:p>
            <a:pPr algn="l" rtl="0"/>
            <a:endParaRPr lang="en-US" dirty="0"/>
          </a:p>
          <a:p>
            <a:pPr algn="l" rtl="0"/>
            <a:endParaRPr lang="en-US" dirty="0" smtClean="0"/>
          </a:p>
          <a:p>
            <a:pPr algn="l" rtl="0"/>
            <a:endParaRPr lang="en-US" dirty="0"/>
          </a:p>
          <a:p>
            <a:pPr algn="l" rtl="0"/>
            <a:endParaRPr lang="en-US" dirty="0" smtClean="0"/>
          </a:p>
          <a:p>
            <a:pPr algn="l" rtl="0"/>
            <a:endParaRPr lang="en-US" dirty="0"/>
          </a:p>
          <a:p>
            <a:pPr algn="l" rtl="0"/>
            <a:endParaRPr lang="en-US" dirty="0" smtClean="0"/>
          </a:p>
          <a:p>
            <a:pPr algn="l" rtl="0"/>
            <a:endParaRPr lang="en-US" dirty="0"/>
          </a:p>
          <a:p>
            <a:pPr algn="l" rtl="0"/>
            <a:endParaRPr lang="en-US" dirty="0" smtClean="0"/>
          </a:p>
          <a:p>
            <a:pPr algn="l" rtl="0"/>
            <a:endParaRPr lang="en-US" dirty="0"/>
          </a:p>
          <a:p>
            <a:pPr algn="l" rtl="0"/>
            <a:endParaRPr lang="en-US" dirty="0" smtClean="0"/>
          </a:p>
          <a:p>
            <a:pPr algn="l" rt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1468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512" y="188640"/>
            <a:ext cx="7242048" cy="626328"/>
          </a:xfrm>
        </p:spPr>
        <p:txBody>
          <a:bodyPr/>
          <a:lstStyle/>
          <a:p>
            <a:r>
              <a:rPr lang="en-US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Dynamic design</a:t>
            </a: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179512" y="1124744"/>
            <a:ext cx="8424936" cy="80329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l" rtl="0"/>
            <a:r>
              <a:rPr lang="en-US" sz="2400" b="1" dirty="0" smtClean="0"/>
              <a:t>Final design :</a:t>
            </a:r>
          </a:p>
          <a:p>
            <a:pPr lvl="0" algn="l" rtl="0"/>
            <a:endParaRPr lang="en-US" sz="2400" b="1" dirty="0"/>
          </a:p>
          <a:p>
            <a:pPr algn="l" rtl="0">
              <a:lnSpc>
                <a:spcPct val="150000"/>
              </a:lnSpc>
              <a:buFont typeface="Wingdings" pitchFamily="2" charset="2"/>
              <a:buChar char="v"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Slab design</a:t>
            </a:r>
          </a:p>
          <a:p>
            <a:pPr algn="l" rtl="0">
              <a:lnSpc>
                <a:spcPct val="150000"/>
              </a:lnSpc>
              <a:buFont typeface="Wingdings" pitchFamily="2" charset="2"/>
              <a:buChar char="v"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Beams design</a:t>
            </a:r>
          </a:p>
          <a:p>
            <a:pPr algn="l" rtl="0">
              <a:lnSpc>
                <a:spcPct val="150000"/>
              </a:lnSpc>
              <a:buFont typeface="Wingdings" pitchFamily="2" charset="2"/>
              <a:buChar char="v"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Column design </a:t>
            </a:r>
          </a:p>
          <a:p>
            <a:pPr algn="l" rtl="0">
              <a:lnSpc>
                <a:spcPct val="150000"/>
              </a:lnSpc>
              <a:buFont typeface="Wingdings" pitchFamily="2" charset="2"/>
              <a:buChar char="v"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Footing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design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 algn="l" rtl="0">
              <a:lnSpc>
                <a:spcPct val="150000"/>
              </a:lnSpc>
              <a:buFont typeface="Wingdings" pitchFamily="2" charset="2"/>
              <a:buChar char="v"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Pool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design</a:t>
            </a:r>
          </a:p>
          <a:p>
            <a:pPr algn="l" rtl="0">
              <a:lnSpc>
                <a:spcPct val="150000"/>
              </a:lnSpc>
              <a:buFont typeface="Wingdings" pitchFamily="2" charset="2"/>
              <a:buChar char="v"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Shear wall 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 algn="l" rtl="0">
              <a:lnSpc>
                <a:spcPct val="150000"/>
              </a:lnSpc>
            </a:pPr>
            <a:endParaRPr lang="en-US" sz="2400" b="1" dirty="0"/>
          </a:p>
          <a:p>
            <a:pPr lvl="0" algn="l" rtl="0"/>
            <a:endParaRPr lang="en-US" sz="2400" b="1" dirty="0" smtClean="0"/>
          </a:p>
          <a:p>
            <a:pPr lvl="0" algn="l" rtl="0"/>
            <a:endParaRPr lang="en-US" sz="2400" b="1" dirty="0"/>
          </a:p>
          <a:p>
            <a:pPr lvl="0" algn="l" rtl="0"/>
            <a:endParaRPr lang="en-US" sz="2400" b="1" dirty="0" smtClean="0"/>
          </a:p>
          <a:p>
            <a:pPr lvl="0" algn="l" rtl="0"/>
            <a:endParaRPr lang="en-US" sz="2400" b="1" dirty="0"/>
          </a:p>
          <a:p>
            <a:pPr lvl="0" algn="l" rtl="0"/>
            <a:endParaRPr lang="en-US" sz="2400" b="1" dirty="0" smtClean="0"/>
          </a:p>
          <a:p>
            <a:pPr lvl="0" algn="l" rtl="0"/>
            <a:endParaRPr lang="en-US" sz="2400" b="1" dirty="0"/>
          </a:p>
          <a:p>
            <a:pPr lvl="0" algn="l" rtl="0"/>
            <a:endParaRPr lang="en-US" sz="2400" b="1" dirty="0" smtClean="0"/>
          </a:p>
          <a:p>
            <a:pPr lvl="0" algn="l" rtl="0"/>
            <a:endParaRPr lang="en-US" sz="2400" b="1" dirty="0"/>
          </a:p>
          <a:p>
            <a:pPr lvl="0" algn="l" rtl="0"/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827605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648" y="188640"/>
            <a:ext cx="7242048" cy="588680"/>
          </a:xfrm>
        </p:spPr>
        <p:txBody>
          <a:bodyPr/>
          <a:lstStyle/>
          <a:p>
            <a:r>
              <a:rPr lang="en-US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Dynamic design</a:t>
            </a: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251520" y="908720"/>
            <a:ext cx="7560840" cy="79406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>
              <a:lnSpc>
                <a:spcPct val="150000"/>
              </a:lnSpc>
              <a:buFont typeface="Wingdings" pitchFamily="2" charset="2"/>
              <a:buChar char="v"/>
            </a:pP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Slab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design</a:t>
            </a:r>
          </a:p>
          <a:p>
            <a:pPr algn="l" rtl="0">
              <a:lnSpc>
                <a:spcPct val="150000"/>
              </a:lnSpc>
              <a:buFont typeface="Wingdings" pitchFamily="2" charset="2"/>
              <a:buChar char="v"/>
            </a:pP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 algn="l" rtl="0">
              <a:lnSpc>
                <a:spcPct val="150000"/>
              </a:lnSpc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we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found that the values of shear and moment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on slabs due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to static or gravity load combination are greater than earthquake  combination so:   </a:t>
            </a:r>
            <a:r>
              <a:rPr lang="en-US" sz="2400" b="1" u="sng" dirty="0">
                <a:latin typeface="Times New Roman" pitchFamily="18" charset="0"/>
                <a:cs typeface="Times New Roman" pitchFamily="18" charset="0"/>
              </a:rPr>
              <a:t>static design governs for slab .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 algn="l" rtl="0">
              <a:lnSpc>
                <a:spcPct val="150000"/>
              </a:lnSpc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algn="l" rtl="0">
              <a:lnSpc>
                <a:spcPct val="150000"/>
              </a:lnSpc>
            </a:pP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 algn="l" rtl="0">
              <a:lnSpc>
                <a:spcPct val="150000"/>
              </a:lnSpc>
              <a:buFont typeface="Wingdings" pitchFamily="2" charset="2"/>
              <a:buChar char="v"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algn="l" rtl="0">
              <a:lnSpc>
                <a:spcPct val="150000"/>
              </a:lnSpc>
              <a:buFont typeface="Wingdings" pitchFamily="2" charset="2"/>
              <a:buChar char="v"/>
            </a:pP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 algn="l" rtl="0">
              <a:lnSpc>
                <a:spcPct val="150000"/>
              </a:lnSpc>
              <a:buFont typeface="Wingdings" pitchFamily="2" charset="2"/>
              <a:buChar char="v"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algn="l" rtl="0">
              <a:lnSpc>
                <a:spcPct val="150000"/>
              </a:lnSpc>
              <a:buFont typeface="Wingdings" pitchFamily="2" charset="2"/>
              <a:buChar char="v"/>
            </a:pP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 algn="l" rtl="0">
              <a:lnSpc>
                <a:spcPct val="150000"/>
              </a:lnSpc>
              <a:buFont typeface="Wingdings" pitchFamily="2" charset="2"/>
              <a:buChar char="v"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algn="l" rtl="0">
              <a:lnSpc>
                <a:spcPct val="150000"/>
              </a:lnSpc>
              <a:buFont typeface="Wingdings" pitchFamily="2" charset="2"/>
              <a:buChar char="v"/>
            </a:pP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 algn="l" rtl="0">
              <a:lnSpc>
                <a:spcPct val="150000"/>
              </a:lnSpc>
              <a:buFont typeface="Wingdings" pitchFamily="2" charset="2"/>
              <a:buChar char="v"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algn="l" rtl="0">
              <a:lnSpc>
                <a:spcPct val="150000"/>
              </a:lnSpc>
              <a:buFont typeface="Wingdings" pitchFamily="2" charset="2"/>
              <a:buChar char="v"/>
            </a:pP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 algn="l" rtl="0">
              <a:lnSpc>
                <a:spcPct val="150000"/>
              </a:lnSpc>
            </a:pP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71150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512" y="188640"/>
            <a:ext cx="7242048" cy="626328"/>
          </a:xfrm>
        </p:spPr>
        <p:txBody>
          <a:bodyPr/>
          <a:lstStyle/>
          <a:p>
            <a:r>
              <a:rPr lang="en-US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Dynamic design</a:t>
            </a: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292487" y="620688"/>
            <a:ext cx="7344816" cy="59057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>
              <a:lnSpc>
                <a:spcPct val="150000"/>
              </a:lnSpc>
              <a:buFont typeface="Wingdings" pitchFamily="2" charset="2"/>
              <a:buChar char="v"/>
            </a:pP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Beams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design</a:t>
            </a:r>
          </a:p>
          <a:p>
            <a:pPr algn="l" rtl="0">
              <a:lnSpc>
                <a:spcPct val="150000"/>
              </a:lnSpc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Final beam design taken from SAP as follows</a:t>
            </a:r>
          </a:p>
          <a:p>
            <a:pPr algn="l" rtl="0">
              <a:lnSpc>
                <a:spcPct val="150000"/>
              </a:lnSpc>
              <a:buFont typeface="Wingdings" pitchFamily="2" charset="2"/>
              <a:buChar char="v"/>
            </a:pP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 algn="l" rtl="0">
              <a:lnSpc>
                <a:spcPct val="150000"/>
              </a:lnSpc>
              <a:buFont typeface="Wingdings" pitchFamily="2" charset="2"/>
              <a:buChar char="v"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algn="l" rtl="0">
              <a:lnSpc>
                <a:spcPct val="150000"/>
              </a:lnSpc>
              <a:buFont typeface="Wingdings" pitchFamily="2" charset="2"/>
              <a:buChar char="v"/>
            </a:pP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 algn="l" rtl="0">
              <a:lnSpc>
                <a:spcPct val="150000"/>
              </a:lnSpc>
              <a:buFont typeface="Wingdings" pitchFamily="2" charset="2"/>
              <a:buChar char="v"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algn="l" rtl="0">
              <a:lnSpc>
                <a:spcPct val="150000"/>
              </a:lnSpc>
              <a:buFont typeface="Wingdings" pitchFamily="2" charset="2"/>
              <a:buChar char="v"/>
            </a:pP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 algn="l" rtl="0">
              <a:lnSpc>
                <a:spcPct val="150000"/>
              </a:lnSpc>
              <a:buFont typeface="Wingdings" pitchFamily="2" charset="2"/>
              <a:buChar char="v"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algn="l" rtl="0">
              <a:lnSpc>
                <a:spcPct val="150000"/>
              </a:lnSpc>
              <a:buFont typeface="Wingdings" pitchFamily="2" charset="2"/>
              <a:buChar char="v"/>
            </a:pP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 algn="l" rtl="0">
              <a:lnSpc>
                <a:spcPct val="150000"/>
              </a:lnSpc>
              <a:buFont typeface="Wingdings" pitchFamily="2" charset="2"/>
              <a:buChar char="v"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algn="l" rtl="0">
              <a:lnSpc>
                <a:spcPct val="150000"/>
              </a:lnSpc>
              <a:buFont typeface="Wingdings" pitchFamily="2" charset="2"/>
              <a:buChar char="v"/>
            </a:pP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 algn="l" rtl="0">
              <a:lnSpc>
                <a:spcPct val="150000"/>
              </a:lnSpc>
              <a:buFont typeface="Wingdings" pitchFamily="2" charset="2"/>
              <a:buChar char="v"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algn="l" rtl="0">
              <a:lnSpc>
                <a:spcPct val="150000"/>
              </a:lnSpc>
            </a:pP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7877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As-Sadiq\Desktop\Capture.PN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320" y="0"/>
            <a:ext cx="913068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195481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512" y="260648"/>
            <a:ext cx="7242048" cy="554320"/>
          </a:xfrm>
        </p:spPr>
        <p:txBody>
          <a:bodyPr>
            <a:normAutofit fontScale="90000"/>
          </a:bodyPr>
          <a:lstStyle/>
          <a:p>
            <a:r>
              <a:rPr lang="en-US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Dynamic design</a:t>
            </a: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179512" y="980728"/>
            <a:ext cx="7488832" cy="5444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>
              <a:lnSpc>
                <a:spcPct val="150000"/>
              </a:lnSpc>
              <a:buFont typeface="Wingdings" pitchFamily="2" charset="2"/>
              <a:buChar char="v"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Column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design</a:t>
            </a:r>
          </a:p>
          <a:p>
            <a:pPr algn="l" rtl="0">
              <a:lnSpc>
                <a:spcPct val="150000"/>
              </a:lnSpc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algn="l" rtl="0">
              <a:lnSpc>
                <a:spcPct val="150000"/>
              </a:lnSpc>
              <a:buFont typeface="Wingdings" pitchFamily="2" charset="2"/>
              <a:buChar char="v"/>
            </a:pP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 algn="l" rtl="0">
              <a:lnSpc>
                <a:spcPct val="150000"/>
              </a:lnSpc>
              <a:buFont typeface="Wingdings" pitchFamily="2" charset="2"/>
              <a:buChar char="v"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algn="l" rtl="0">
              <a:lnSpc>
                <a:spcPct val="150000"/>
              </a:lnSpc>
              <a:buFont typeface="Wingdings" pitchFamily="2" charset="2"/>
              <a:buChar char="v"/>
            </a:pP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 algn="l" rtl="0">
              <a:lnSpc>
                <a:spcPct val="150000"/>
              </a:lnSpc>
              <a:buFont typeface="Wingdings" pitchFamily="2" charset="2"/>
              <a:buChar char="v"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algn="l" rtl="0">
              <a:lnSpc>
                <a:spcPct val="150000"/>
              </a:lnSpc>
              <a:buFont typeface="Wingdings" pitchFamily="2" charset="2"/>
              <a:buChar char="v"/>
            </a:pP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 algn="l" rtl="0">
              <a:lnSpc>
                <a:spcPct val="150000"/>
              </a:lnSpc>
              <a:buFont typeface="Wingdings" pitchFamily="2" charset="2"/>
              <a:buChar char="v"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algn="l" rtl="0">
              <a:lnSpc>
                <a:spcPct val="150000"/>
              </a:lnSpc>
              <a:buFont typeface="Wingdings" pitchFamily="2" charset="2"/>
              <a:buChar char="v"/>
            </a:pP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 algn="l" rtl="0">
              <a:lnSpc>
                <a:spcPct val="150000"/>
              </a:lnSpc>
              <a:buFont typeface="Wingdings" pitchFamily="2" charset="2"/>
              <a:buChar char="v"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algn="l" rtl="0">
              <a:lnSpc>
                <a:spcPct val="150000"/>
              </a:lnSpc>
              <a:buFont typeface="Wingdings" pitchFamily="2" charset="2"/>
              <a:buChar char="v"/>
            </a:pP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 algn="l" rtl="0">
              <a:lnSpc>
                <a:spcPct val="150000"/>
              </a:lnSpc>
              <a:buFont typeface="Wingdings" pitchFamily="2" charset="2"/>
              <a:buChar char="v"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algn="l" rtl="0">
              <a:lnSpc>
                <a:spcPct val="150000"/>
              </a:lnSpc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62456085"/>
              </p:ext>
            </p:extLst>
          </p:nvPr>
        </p:nvGraphicFramePr>
        <p:xfrm>
          <a:off x="54820" y="1531436"/>
          <a:ext cx="9089179" cy="535266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404974"/>
                <a:gridCol w="1364832"/>
                <a:gridCol w="1554645"/>
                <a:gridCol w="3342694"/>
                <a:gridCol w="1422034"/>
              </a:tblGrid>
              <a:tr h="641132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Grouping name</a:t>
                      </a:r>
                      <a:endParaRPr lang="en-US" sz="1400" dirty="0">
                        <a:solidFill>
                          <a:srgbClr val="943634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column ID</a:t>
                      </a:r>
                      <a:endParaRPr lang="en-US" sz="1400">
                        <a:solidFill>
                          <a:srgbClr val="943634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Dimension(m)</a:t>
                      </a:r>
                      <a:endParaRPr lang="en-US" sz="1400" dirty="0">
                        <a:solidFill>
                          <a:srgbClr val="943634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Column identification using grid formation</a:t>
                      </a:r>
                      <a:endParaRPr lang="en-US" sz="1400">
                        <a:solidFill>
                          <a:srgbClr val="943634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Longitudinal reinforcement</a:t>
                      </a:r>
                      <a:endParaRPr lang="en-US" sz="1400">
                        <a:solidFill>
                          <a:srgbClr val="943634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278522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col0.4</a:t>
                      </a:r>
                      <a:endParaRPr lang="en-US" sz="1400">
                        <a:solidFill>
                          <a:srgbClr val="943634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col0.4-1</a:t>
                      </a:r>
                      <a:endParaRPr lang="en-US" sz="1400">
                        <a:solidFill>
                          <a:srgbClr val="943634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0.4*0.4</a:t>
                      </a:r>
                      <a:endParaRPr lang="en-US" sz="1400">
                        <a:solidFill>
                          <a:srgbClr val="943634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A-1-A-17,B-10,B-13,B-18</a:t>
                      </a:r>
                      <a:endParaRPr lang="en-US" sz="1400">
                        <a:solidFill>
                          <a:srgbClr val="943634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8Ø16</a:t>
                      </a:r>
                      <a:endParaRPr lang="en-US" sz="1400">
                        <a:solidFill>
                          <a:srgbClr val="943634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278522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en-US" sz="1400">
                        <a:solidFill>
                          <a:srgbClr val="943634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en-US" sz="1400">
                        <a:solidFill>
                          <a:srgbClr val="943634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en-US" sz="1400">
                        <a:solidFill>
                          <a:srgbClr val="943634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C-1,C-10,C-13,C-18,D-1</a:t>
                      </a:r>
                      <a:endParaRPr lang="en-US" sz="1400">
                        <a:solidFill>
                          <a:srgbClr val="943634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8Ø16</a:t>
                      </a:r>
                      <a:endParaRPr lang="en-US" sz="1400">
                        <a:solidFill>
                          <a:srgbClr val="943634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278522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en-US" sz="1400">
                        <a:solidFill>
                          <a:srgbClr val="943634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en-US" sz="1400">
                        <a:solidFill>
                          <a:srgbClr val="943634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en-US" sz="1400">
                        <a:solidFill>
                          <a:srgbClr val="943634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F-1,F-13,G1-3,J-13,I-1,K-1,K-13</a:t>
                      </a:r>
                      <a:endParaRPr lang="en-US" sz="1400">
                        <a:solidFill>
                          <a:srgbClr val="943634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8Ø16</a:t>
                      </a:r>
                      <a:endParaRPr lang="en-US" sz="1400" dirty="0">
                        <a:solidFill>
                          <a:srgbClr val="943634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278522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en-US" sz="1400">
                        <a:solidFill>
                          <a:srgbClr val="943634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en-US" sz="1400">
                        <a:solidFill>
                          <a:srgbClr val="943634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en-US" sz="1400">
                        <a:solidFill>
                          <a:srgbClr val="943634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M-1,N-1,N-10</a:t>
                      </a:r>
                      <a:endParaRPr lang="en-US" sz="1400">
                        <a:solidFill>
                          <a:srgbClr val="943634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8Ø16</a:t>
                      </a:r>
                      <a:endParaRPr lang="en-US" sz="1400">
                        <a:solidFill>
                          <a:srgbClr val="943634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278522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en-US" sz="1400">
                        <a:solidFill>
                          <a:srgbClr val="943634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en-US" sz="1400">
                        <a:solidFill>
                          <a:srgbClr val="943634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en-US" sz="1400">
                        <a:solidFill>
                          <a:srgbClr val="943634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O-1,P-1,P-10</a:t>
                      </a:r>
                      <a:endParaRPr lang="en-US" sz="1400">
                        <a:solidFill>
                          <a:srgbClr val="943634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8Ø16</a:t>
                      </a:r>
                      <a:endParaRPr lang="en-US" sz="1400">
                        <a:solidFill>
                          <a:srgbClr val="943634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278522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en-US" sz="1400">
                        <a:solidFill>
                          <a:srgbClr val="943634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col0.4-2</a:t>
                      </a:r>
                      <a:endParaRPr lang="en-US" sz="1400">
                        <a:solidFill>
                          <a:srgbClr val="943634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0.4*0.4</a:t>
                      </a:r>
                      <a:endParaRPr lang="en-US" sz="1400">
                        <a:solidFill>
                          <a:srgbClr val="943634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B-1,F-10,K-10,O-10</a:t>
                      </a:r>
                      <a:endParaRPr lang="en-US" sz="1400">
                        <a:solidFill>
                          <a:srgbClr val="943634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16Ø16</a:t>
                      </a:r>
                      <a:endParaRPr lang="en-US" sz="1400">
                        <a:solidFill>
                          <a:srgbClr val="943634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439269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col0.5</a:t>
                      </a:r>
                      <a:endParaRPr lang="en-US" sz="1400">
                        <a:solidFill>
                          <a:srgbClr val="943634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col0.5-1</a:t>
                      </a:r>
                      <a:endParaRPr lang="en-US" sz="1400">
                        <a:solidFill>
                          <a:srgbClr val="943634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0.5*0.5</a:t>
                      </a:r>
                      <a:endParaRPr lang="en-US" sz="1400">
                        <a:solidFill>
                          <a:srgbClr val="943634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B-3,B-14,B-16,B-17,C-3,C-14,C-16,C-17</a:t>
                      </a:r>
                      <a:endParaRPr lang="en-US" sz="1400" dirty="0">
                        <a:solidFill>
                          <a:srgbClr val="943634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12Ø18</a:t>
                      </a:r>
                      <a:endParaRPr lang="en-US" sz="1400">
                        <a:solidFill>
                          <a:srgbClr val="943634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278522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en-US" sz="1400">
                        <a:solidFill>
                          <a:srgbClr val="943634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en-US" sz="1400">
                        <a:solidFill>
                          <a:srgbClr val="943634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en-US" sz="1400">
                        <a:solidFill>
                          <a:srgbClr val="943634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F-3,G-15,J-15,K-15</a:t>
                      </a:r>
                      <a:endParaRPr lang="en-US" sz="1400">
                        <a:solidFill>
                          <a:srgbClr val="943634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12Ø18</a:t>
                      </a:r>
                      <a:endParaRPr lang="en-US" sz="1400">
                        <a:solidFill>
                          <a:srgbClr val="943634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278522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en-US" sz="1400">
                        <a:solidFill>
                          <a:srgbClr val="943634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col0.5-2</a:t>
                      </a:r>
                      <a:endParaRPr lang="en-US" sz="1400">
                        <a:solidFill>
                          <a:srgbClr val="943634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0.5*0.5</a:t>
                      </a:r>
                      <a:endParaRPr lang="en-US" sz="1400">
                        <a:solidFill>
                          <a:srgbClr val="943634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N-18,O-13,O-18,N-13</a:t>
                      </a:r>
                      <a:endParaRPr lang="en-US" sz="1400">
                        <a:solidFill>
                          <a:srgbClr val="943634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14Ø18</a:t>
                      </a:r>
                      <a:endParaRPr lang="en-US" sz="1400">
                        <a:solidFill>
                          <a:srgbClr val="943634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439269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col0.6</a:t>
                      </a:r>
                      <a:endParaRPr lang="en-US" sz="1400">
                        <a:solidFill>
                          <a:srgbClr val="943634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col0.6-1</a:t>
                      </a:r>
                      <a:endParaRPr lang="en-US" sz="1400">
                        <a:solidFill>
                          <a:srgbClr val="943634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0.6*0.6</a:t>
                      </a:r>
                      <a:endParaRPr lang="en-US" sz="1400">
                        <a:solidFill>
                          <a:srgbClr val="943634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B-6,B-7,B-9,F-9,F-6,G-14,I-3,1-7,I-9,K-3</a:t>
                      </a:r>
                      <a:endParaRPr lang="en-US" sz="1400">
                        <a:solidFill>
                          <a:srgbClr val="943634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16Ø18</a:t>
                      </a:r>
                      <a:endParaRPr lang="en-US" sz="1400">
                        <a:solidFill>
                          <a:srgbClr val="943634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439269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en-US" sz="1400">
                        <a:solidFill>
                          <a:srgbClr val="943634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en-US" sz="1400">
                        <a:solidFill>
                          <a:srgbClr val="943634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en-US" sz="1400">
                        <a:solidFill>
                          <a:srgbClr val="943634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K-6,K-7,K-9,K-18,F-14,F-18,N-3,N-6</a:t>
                      </a: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,N-7, N-9</a:t>
                      </a:r>
                      <a:endParaRPr lang="en-US" sz="1400">
                        <a:solidFill>
                          <a:srgbClr val="943634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16Ø18</a:t>
                      </a:r>
                      <a:endParaRPr lang="en-US" sz="1400">
                        <a:solidFill>
                          <a:srgbClr val="943634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278522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en-US" sz="1400">
                        <a:solidFill>
                          <a:srgbClr val="943634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col0.6-2</a:t>
                      </a:r>
                      <a:endParaRPr lang="en-US" sz="1400">
                        <a:solidFill>
                          <a:srgbClr val="943634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0.6*0.6</a:t>
                      </a:r>
                      <a:endParaRPr lang="en-US" sz="1400">
                        <a:solidFill>
                          <a:srgbClr val="943634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B-4,N-4,F-17</a:t>
                      </a:r>
                      <a:endParaRPr lang="en-US" sz="1400">
                        <a:solidFill>
                          <a:srgbClr val="943634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20Ø18</a:t>
                      </a:r>
                      <a:endParaRPr lang="en-US" sz="1400">
                        <a:solidFill>
                          <a:srgbClr val="943634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278522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en-US" sz="1400">
                        <a:solidFill>
                          <a:srgbClr val="943634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col0.6-3</a:t>
                      </a:r>
                      <a:endParaRPr lang="en-US" sz="1400">
                        <a:solidFill>
                          <a:srgbClr val="943634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0.6*0.6</a:t>
                      </a:r>
                      <a:endParaRPr lang="en-US" sz="1400">
                        <a:solidFill>
                          <a:srgbClr val="943634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P-3,P-4,P-6,P-7,P-9</a:t>
                      </a:r>
                      <a:endParaRPr lang="en-US" sz="1400">
                        <a:solidFill>
                          <a:srgbClr val="943634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22Ø20</a:t>
                      </a:r>
                      <a:endParaRPr lang="en-US" sz="1400">
                        <a:solidFill>
                          <a:srgbClr val="943634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278522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col0.8</a:t>
                      </a:r>
                      <a:endParaRPr lang="en-US" sz="1400">
                        <a:solidFill>
                          <a:srgbClr val="943634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col0.8-1</a:t>
                      </a:r>
                      <a:endParaRPr lang="en-US" sz="1400">
                        <a:solidFill>
                          <a:srgbClr val="943634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0.8*0.8</a:t>
                      </a:r>
                      <a:endParaRPr lang="en-US" sz="1400">
                        <a:solidFill>
                          <a:srgbClr val="943634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F-6,F-7,I-6,K-17</a:t>
                      </a:r>
                      <a:endParaRPr lang="en-US" sz="1400">
                        <a:solidFill>
                          <a:srgbClr val="943634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14Ø25</a:t>
                      </a:r>
                      <a:endParaRPr lang="en-US" sz="1400">
                        <a:solidFill>
                          <a:srgbClr val="943634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278522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en-US" sz="1400">
                        <a:solidFill>
                          <a:srgbClr val="943634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col0.8-2</a:t>
                      </a:r>
                      <a:endParaRPr lang="en-US" sz="1400">
                        <a:solidFill>
                          <a:srgbClr val="943634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0.8*0.8</a:t>
                      </a:r>
                      <a:endParaRPr lang="en-US" sz="1400">
                        <a:solidFill>
                          <a:srgbClr val="943634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K-14,K-16,P-14,P-16,P-17</a:t>
                      </a:r>
                      <a:endParaRPr lang="en-US" sz="1400">
                        <a:solidFill>
                          <a:srgbClr val="943634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22Ø32</a:t>
                      </a:r>
                      <a:endParaRPr lang="en-US" sz="1400" dirty="0">
                        <a:solidFill>
                          <a:srgbClr val="943634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047683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16632"/>
            <a:ext cx="7242048" cy="554320"/>
          </a:xfrm>
        </p:spPr>
        <p:txBody>
          <a:bodyPr>
            <a:normAutofit fontScale="90000"/>
          </a:bodyPr>
          <a:lstStyle/>
          <a:p>
            <a:r>
              <a:rPr lang="en-US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Dynamic design</a:t>
            </a: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22417" y="908720"/>
            <a:ext cx="8149983" cy="75251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>
              <a:lnSpc>
                <a:spcPct val="150000"/>
              </a:lnSpc>
              <a:buFont typeface="Wingdings" pitchFamily="2" charset="2"/>
              <a:buChar char="v"/>
            </a:pP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Footing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design</a:t>
            </a:r>
          </a:p>
          <a:p>
            <a:pPr marL="285750" indent="-285750" algn="l" rtl="0">
              <a:lnSpc>
                <a:spcPct val="150000"/>
              </a:lnSpc>
              <a:buFont typeface="Arial" pitchFamily="34" charset="0"/>
              <a:buChar char="•"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Static design govern in most cases </a:t>
            </a:r>
          </a:p>
          <a:p>
            <a:pPr marL="285750" indent="-285750" algn="l" rtl="0">
              <a:lnSpc>
                <a:spcPct val="150000"/>
              </a:lnSpc>
              <a:buFont typeface="Arial" pitchFamily="34" charset="0"/>
              <a:buChar char="•"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Some of them was covered by dynamic combinations, and despite that they were within the capacity of previous static design </a:t>
            </a:r>
          </a:p>
          <a:p>
            <a:pPr algn="l" rtl="0">
              <a:lnSpc>
                <a:spcPct val="150000"/>
              </a:lnSpc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algn="l" rtl="0">
              <a:lnSpc>
                <a:spcPct val="150000"/>
              </a:lnSpc>
              <a:buFont typeface="Wingdings" pitchFamily="2" charset="2"/>
              <a:buChar char="v"/>
            </a:pP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 algn="l" rtl="0">
              <a:lnSpc>
                <a:spcPct val="150000"/>
              </a:lnSpc>
              <a:buFont typeface="Wingdings" pitchFamily="2" charset="2"/>
              <a:buChar char="v"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algn="l" rtl="0">
              <a:lnSpc>
                <a:spcPct val="150000"/>
              </a:lnSpc>
              <a:buFont typeface="Wingdings" pitchFamily="2" charset="2"/>
              <a:buChar char="v"/>
            </a:pP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 algn="l" rtl="0">
              <a:lnSpc>
                <a:spcPct val="150000"/>
              </a:lnSpc>
              <a:buFont typeface="Wingdings" pitchFamily="2" charset="2"/>
              <a:buChar char="v"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algn="l" rtl="0">
              <a:lnSpc>
                <a:spcPct val="150000"/>
              </a:lnSpc>
              <a:buFont typeface="Wingdings" pitchFamily="2" charset="2"/>
              <a:buChar char="v"/>
            </a:pP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 algn="l" rtl="0">
              <a:lnSpc>
                <a:spcPct val="150000"/>
              </a:lnSpc>
              <a:buFont typeface="Wingdings" pitchFamily="2" charset="2"/>
              <a:buChar char="v"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algn="l" rtl="0">
              <a:lnSpc>
                <a:spcPct val="150000"/>
              </a:lnSpc>
              <a:buFont typeface="Wingdings" pitchFamily="2" charset="2"/>
              <a:buChar char="v"/>
            </a:pP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 algn="l" rtl="0">
              <a:lnSpc>
                <a:spcPct val="150000"/>
              </a:lnSpc>
              <a:buFont typeface="Wingdings" pitchFamily="2" charset="2"/>
              <a:buChar char="v"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algn="l" rtl="0">
              <a:lnSpc>
                <a:spcPct val="150000"/>
              </a:lnSpc>
              <a:buFont typeface="Wingdings" pitchFamily="2" charset="2"/>
              <a:buChar char="v"/>
            </a:pP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 algn="l" rtl="0">
              <a:lnSpc>
                <a:spcPct val="150000"/>
              </a:lnSpc>
            </a:pP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51573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929" y="188640"/>
            <a:ext cx="7242048" cy="554320"/>
          </a:xfrm>
        </p:spPr>
        <p:txBody>
          <a:bodyPr>
            <a:normAutofit fontScale="90000"/>
          </a:bodyPr>
          <a:lstStyle/>
          <a:p>
            <a:r>
              <a:rPr lang="en-US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Dynamic design</a:t>
            </a: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107504" y="980728"/>
            <a:ext cx="7632848" cy="72019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>
              <a:lnSpc>
                <a:spcPct val="150000"/>
              </a:lnSpc>
              <a:buFont typeface="Wingdings" pitchFamily="2" charset="2"/>
              <a:buChar char="v"/>
            </a:pP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Pool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design:</a:t>
            </a:r>
          </a:p>
          <a:p>
            <a:pPr algn="l" rtl="0">
              <a:lnSpc>
                <a:spcPct val="150000"/>
              </a:lnSpc>
            </a:pPr>
            <a:endParaRPr lang="en-US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 algn="l" rtl="0">
              <a:lnSpc>
                <a:spcPct val="150000"/>
              </a:lnSpc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When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comparing results,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the gravity combinations controlled for analysis and design for both pool slab and pool walls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 algn="l" rtl="0">
              <a:lnSpc>
                <a:spcPct val="150000"/>
              </a:lnSpc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algn="l" rtl="0">
              <a:lnSpc>
                <a:spcPct val="150000"/>
              </a:lnSpc>
              <a:buFont typeface="Wingdings" pitchFamily="2" charset="2"/>
              <a:buChar char="v"/>
            </a:pP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 algn="l" rtl="0">
              <a:lnSpc>
                <a:spcPct val="150000"/>
              </a:lnSpc>
              <a:buFont typeface="Wingdings" pitchFamily="2" charset="2"/>
              <a:buChar char="v"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algn="l" rtl="0">
              <a:lnSpc>
                <a:spcPct val="150000"/>
              </a:lnSpc>
              <a:buFont typeface="Wingdings" pitchFamily="2" charset="2"/>
              <a:buChar char="v"/>
            </a:pP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 algn="l" rtl="0">
              <a:lnSpc>
                <a:spcPct val="150000"/>
              </a:lnSpc>
              <a:buFont typeface="Wingdings" pitchFamily="2" charset="2"/>
              <a:buChar char="v"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algn="l" rtl="0">
              <a:lnSpc>
                <a:spcPct val="150000"/>
              </a:lnSpc>
              <a:buFont typeface="Wingdings" pitchFamily="2" charset="2"/>
              <a:buChar char="v"/>
            </a:pP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 algn="l" rtl="0">
              <a:lnSpc>
                <a:spcPct val="150000"/>
              </a:lnSpc>
              <a:buFont typeface="Wingdings" pitchFamily="2" charset="2"/>
              <a:buChar char="v"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algn="l" rtl="0">
              <a:lnSpc>
                <a:spcPct val="150000"/>
              </a:lnSpc>
              <a:buFont typeface="Wingdings" pitchFamily="2" charset="2"/>
              <a:buChar char="v"/>
            </a:pP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 algn="l" rtl="0">
              <a:lnSpc>
                <a:spcPct val="150000"/>
              </a:lnSpc>
              <a:buFont typeface="Wingdings" pitchFamily="2" charset="2"/>
              <a:buChar char="v"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algn="l" rtl="0">
              <a:lnSpc>
                <a:spcPct val="150000"/>
              </a:lnSpc>
            </a:pP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52097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16632"/>
            <a:ext cx="7242048" cy="626328"/>
          </a:xfrm>
        </p:spPr>
        <p:txBody>
          <a:bodyPr/>
          <a:lstStyle/>
          <a:p>
            <a:r>
              <a:rPr lang="en-US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Dynamic design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/>
              <p:cNvSpPr/>
              <p:nvPr/>
            </p:nvSpPr>
            <p:spPr>
              <a:xfrm>
                <a:off x="179512" y="980728"/>
                <a:ext cx="7776864" cy="590931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l" rtl="0">
                  <a:lnSpc>
                    <a:spcPct val="150000"/>
                  </a:lnSpc>
                  <a:buFont typeface="Wingdings" pitchFamily="2" charset="2"/>
                  <a:buChar char="v"/>
                </a:pPr>
                <a:r>
                  <a:rPr lang="en-US" dirty="0" smtClean="0">
                    <a:latin typeface="Times New Roman" pitchFamily="18" charset="0"/>
                    <a:cs typeface="Times New Roman" pitchFamily="18" charset="0"/>
                  </a:rPr>
                  <a:t>Shear wall:</a:t>
                </a:r>
              </a:p>
              <a:p>
                <a:pPr algn="l" rtl="0">
                  <a:lnSpc>
                    <a:spcPct val="150000"/>
                  </a:lnSpc>
                  <a:buFont typeface="Wingdings" pitchFamily="2" charset="2"/>
                  <a:buChar char="v"/>
                </a:pPr>
                <a:endParaRPr lang="en-US" dirty="0">
                  <a:latin typeface="Times New Roman" pitchFamily="18" charset="0"/>
                  <a:cs typeface="Times New Roman" pitchFamily="18" charset="0"/>
                </a:endParaRPr>
              </a:p>
              <a:p>
                <a:pPr marL="285750" indent="-285750" algn="l" rtl="0">
                  <a:lnSpc>
                    <a:spcPct val="150000"/>
                  </a:lnSpc>
                  <a:buFont typeface="Arial" pitchFamily="34" charset="0"/>
                  <a:buChar char="•"/>
                </a:pPr>
                <a:r>
                  <a:rPr lang="en-US" dirty="0" smtClean="0">
                    <a:latin typeface="Times New Roman" pitchFamily="18" charset="0"/>
                    <a:cs typeface="Times New Roman" pitchFamily="18" charset="0"/>
                  </a:rPr>
                  <a:t>Shear wall was designed as a column</a:t>
                </a:r>
              </a:p>
              <a:p>
                <a:pPr marL="285750" indent="-285750" algn="l" rtl="0">
                  <a:lnSpc>
                    <a:spcPct val="150000"/>
                  </a:lnSpc>
                  <a:buFont typeface="Arial" pitchFamily="34" charset="0"/>
                  <a:buChar char="•"/>
                </a:pPr>
                <a:r>
                  <a:rPr lang="en-US" dirty="0" smtClean="0">
                    <a:latin typeface="Times New Roman" pitchFamily="18" charset="0"/>
                    <a:cs typeface="Times New Roman" pitchFamily="18" charset="0"/>
                  </a:rPr>
                  <a:t>Dimensions : (1.5 *0.25 )m </a:t>
                </a:r>
              </a:p>
              <a:p>
                <a:pPr algn="l" rtl="0">
                  <a:lnSpc>
                    <a:spcPct val="150000"/>
                  </a:lnSpc>
                </a:pP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</a:rPr>
                      <m:t>𝜌</m:t>
                    </m:r>
                    <m:r>
                      <a:rPr lang="en-US" b="0" i="0" smtClean="0">
                        <a:latin typeface="Cambria Math"/>
                      </a:rPr>
                      <m:t>= </m:t>
                    </m:r>
                  </m:oMath>
                </a14:m>
                <a:r>
                  <a:rPr lang="en-US" dirty="0" smtClean="0">
                    <a:latin typeface="Times New Roman" pitchFamily="18" charset="0"/>
                    <a:cs typeface="Times New Roman" pitchFamily="18" charset="0"/>
                  </a:rPr>
                  <a:t>0.01 </a:t>
                </a:r>
              </a:p>
              <a:p>
                <a:pPr algn="l" rtl="0">
                  <a:lnSpc>
                    <a:spcPct val="150000"/>
                  </a:lnSpc>
                </a:pPr>
                <a:endParaRPr lang="en-US" dirty="0">
                  <a:latin typeface="Times New Roman" pitchFamily="18" charset="0"/>
                  <a:cs typeface="Times New Roman" pitchFamily="18" charset="0"/>
                </a:endParaRPr>
              </a:p>
              <a:p>
                <a:pPr algn="l" rtl="0">
                  <a:lnSpc>
                    <a:spcPct val="150000"/>
                  </a:lnSpc>
                </a:pPr>
                <a:r>
                  <a:rPr lang="en-US" dirty="0" smtClean="0">
                    <a:latin typeface="Times New Roman" pitchFamily="18" charset="0"/>
                    <a:cs typeface="Times New Roman" pitchFamily="18" charset="0"/>
                  </a:rPr>
                  <a:t>Within the capacity </a:t>
                </a:r>
              </a:p>
              <a:p>
                <a:pPr algn="l" rtl="0">
                  <a:lnSpc>
                    <a:spcPct val="150000"/>
                  </a:lnSpc>
                </a:pPr>
                <a:r>
                  <a:rPr lang="en-US" dirty="0" smtClean="0">
                    <a:latin typeface="Times New Roman" pitchFamily="18" charset="0"/>
                    <a:cs typeface="Times New Roman" pitchFamily="18" charset="0"/>
                  </a:rPr>
                  <a:t>Use 16ɸ18 longitudinal </a:t>
                </a:r>
              </a:p>
              <a:p>
                <a:pPr algn="l" rtl="0">
                  <a:lnSpc>
                    <a:spcPct val="150000"/>
                  </a:lnSpc>
                </a:pPr>
                <a:r>
                  <a:rPr lang="en-US" dirty="0" smtClean="0">
                    <a:latin typeface="Times New Roman" pitchFamily="18" charset="0"/>
                    <a:cs typeface="Times New Roman" pitchFamily="18" charset="0"/>
                  </a:rPr>
                  <a:t>With respect to travers we checked</a:t>
                </a:r>
              </a:p>
              <a:p>
                <a:pPr algn="l" rtl="0">
                  <a:lnSpc>
                    <a:spcPct val="150000"/>
                  </a:lnSpc>
                </a:pPr>
                <a:r>
                  <a:rPr lang="en-US" dirty="0" smtClean="0">
                    <a:latin typeface="Times New Roman" pitchFamily="18" charset="0"/>
                    <a:cs typeface="Times New Roman" pitchFamily="18" charset="0"/>
                  </a:rPr>
                  <a:t>for shear capacity and required </a:t>
                </a:r>
              </a:p>
              <a:p>
                <a:pPr algn="l" rtl="0">
                  <a:lnSpc>
                    <a:spcPct val="150000"/>
                  </a:lnSpc>
                </a:pPr>
                <a:r>
                  <a:rPr lang="en-US" dirty="0" smtClean="0">
                    <a:latin typeface="Times New Roman" pitchFamily="18" charset="0"/>
                    <a:cs typeface="Times New Roman" pitchFamily="18" charset="0"/>
                  </a:rPr>
                  <a:t>reinforcement using minimum is</a:t>
                </a:r>
              </a:p>
              <a:p>
                <a:pPr algn="l" rtl="0">
                  <a:lnSpc>
                    <a:spcPct val="150000"/>
                  </a:lnSpc>
                </a:pPr>
                <a:r>
                  <a:rPr lang="en-US" dirty="0" smtClean="0">
                    <a:latin typeface="Times New Roman" pitchFamily="18" charset="0"/>
                    <a:cs typeface="Times New Roman" pitchFamily="18" charset="0"/>
                  </a:rPr>
                  <a:t>adequate 1ɸ10/250mm</a:t>
                </a:r>
                <a:endParaRPr lang="en-US" dirty="0">
                  <a:latin typeface="Times New Roman" pitchFamily="18" charset="0"/>
                  <a:cs typeface="Times New Roman" pitchFamily="18" charset="0"/>
                </a:endParaRPr>
              </a:p>
              <a:p>
                <a:pPr algn="l" rtl="0">
                  <a:lnSpc>
                    <a:spcPct val="150000"/>
                  </a:lnSpc>
                  <a:buFont typeface="Wingdings" pitchFamily="2" charset="2"/>
                  <a:buChar char="v"/>
                </a:pPr>
                <a:endParaRPr lang="en-US" dirty="0" smtClean="0">
                  <a:latin typeface="Times New Roman" pitchFamily="18" charset="0"/>
                  <a:cs typeface="Times New Roman" pitchFamily="18" charset="0"/>
                </a:endParaRPr>
              </a:p>
              <a:p>
                <a:pPr algn="l" rtl="0">
                  <a:lnSpc>
                    <a:spcPct val="150000"/>
                  </a:lnSpc>
                </a:pPr>
                <a:r>
                  <a:rPr lang="en-US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lang="en-US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3" name="Rectangle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512" y="980728"/>
                <a:ext cx="7776864" cy="5909310"/>
              </a:xfrm>
              <a:prstGeom prst="rect">
                <a:avLst/>
              </a:prstGeom>
              <a:blipFill rotWithShape="1">
                <a:blip r:embed="rId2"/>
                <a:stretch>
                  <a:fillRect l="-62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3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27984" y="866234"/>
            <a:ext cx="4540885" cy="2564765"/>
          </a:xfrm>
          <a:prstGeom prst="rect">
            <a:avLst/>
          </a:prstGeom>
          <a:ln w="88900" cap="sq" cmpd="thickThin">
            <a:solidFill>
              <a:schemeClr val="accent5">
                <a:lumMod val="50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5" name="Picture 4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723487" y="3942805"/>
            <a:ext cx="5265420" cy="25704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666175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608630"/>
          </a:xfrm>
        </p:spPr>
        <p:txBody>
          <a:bodyPr/>
          <a:lstStyle/>
          <a:p>
            <a:r>
              <a:rPr lang="en-US" sz="360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Introduction :</a:t>
            </a:r>
            <a:endParaRPr lang="ar-JO" dirty="0">
              <a:solidFill>
                <a:schemeClr val="accent5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2" algn="l" rtl="0">
              <a:buClr>
                <a:schemeClr val="tx2"/>
              </a:buClr>
            </a:pPr>
            <a:r>
              <a:rPr lang="en-US" sz="2200" b="1" dirty="0" smtClean="0">
                <a:latin typeface="Times New Roman" pitchFamily="18" charset="0"/>
                <a:cs typeface="Times New Roman" pitchFamily="18" charset="0"/>
              </a:rPr>
              <a:t>Site and geology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lvl="2" algn="l" rtl="0">
              <a:lnSpc>
                <a:spcPct val="150000"/>
              </a:lnSpc>
              <a:buNone/>
            </a:pP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Hard lime stone, bearing capacity = 400kN/m2. </a:t>
            </a:r>
          </a:p>
          <a:p>
            <a:pPr lvl="2" algn="l" rtl="0">
              <a:lnSpc>
                <a:spcPct val="150000"/>
              </a:lnSpc>
              <a:buNone/>
            </a:pPr>
            <a:endParaRPr lang="en-US" sz="2200" dirty="0" smtClean="0">
              <a:latin typeface="Times New Roman" pitchFamily="18" charset="0"/>
              <a:cs typeface="Times New Roman" pitchFamily="18" charset="0"/>
            </a:endParaRPr>
          </a:p>
          <a:p>
            <a:pPr lvl="2" algn="l" rtl="0">
              <a:lnSpc>
                <a:spcPct val="150000"/>
              </a:lnSpc>
              <a:buClr>
                <a:schemeClr val="tx2"/>
              </a:buClr>
            </a:pPr>
            <a:r>
              <a:rPr lang="en-US" sz="2200" b="1" dirty="0" smtClean="0">
                <a:latin typeface="Times New Roman" pitchFamily="18" charset="0"/>
                <a:cs typeface="Times New Roman" pitchFamily="18" charset="0"/>
              </a:rPr>
              <a:t>Design codes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lvl="2" algn="l" rtl="0">
              <a:lnSpc>
                <a:spcPct val="150000"/>
              </a:lnSpc>
              <a:buClr>
                <a:schemeClr val="tx2"/>
              </a:buClr>
              <a:buFont typeface="Wingdings" pitchFamily="2" charset="2"/>
              <a:buChar char="q"/>
            </a:pP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ACI -2008 (American Concrete Institute Code 2008 ). </a:t>
            </a:r>
          </a:p>
          <a:p>
            <a:pPr lvl="2" algn="l" rtl="0">
              <a:lnSpc>
                <a:spcPct val="150000"/>
              </a:lnSpc>
              <a:buClr>
                <a:schemeClr val="tx2"/>
              </a:buClr>
              <a:buFont typeface="Wingdings" pitchFamily="2" charset="2"/>
              <a:buChar char="q"/>
            </a:pP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IBC 2006 (international building code 2006).  </a:t>
            </a:r>
          </a:p>
          <a:p>
            <a:pPr lvl="2" algn="l" rtl="0">
              <a:buNone/>
            </a:pPr>
            <a:endParaRPr lang="en-US" dirty="0" smtClean="0"/>
          </a:p>
          <a:p>
            <a:pPr lvl="2" algn="l" rtl="0">
              <a:buNone/>
            </a:pPr>
            <a:endParaRPr lang="en-US" dirty="0" smtClean="0"/>
          </a:p>
          <a:p>
            <a:pPr lvl="2" algn="l" rtl="0">
              <a:buNone/>
            </a:pPr>
            <a:endParaRPr lang="en-US" dirty="0"/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ar-JO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065800" y="2071678"/>
            <a:ext cx="4792215" cy="280076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8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THANK YOU</a:t>
            </a:r>
            <a:endParaRPr lang="en-US" sz="88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5114932" cy="680068"/>
          </a:xfrm>
        </p:spPr>
        <p:txBody>
          <a:bodyPr/>
          <a:lstStyle/>
          <a:p>
            <a:r>
              <a:rPr lang="en-US" sz="400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Introduction :</a:t>
            </a:r>
            <a:endParaRPr lang="ar-JO" dirty="0">
              <a:solidFill>
                <a:schemeClr val="accent5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1124744"/>
            <a:ext cx="7239000" cy="4846320"/>
          </a:xfrm>
        </p:spPr>
        <p:txBody>
          <a:bodyPr>
            <a:noAutofit/>
          </a:bodyPr>
          <a:lstStyle/>
          <a:p>
            <a:pPr marL="274320" lvl="2" indent="-274320" algn="l" rtl="0">
              <a:spcBef>
                <a:spcPts val="600"/>
              </a:spcBef>
              <a:buClr>
                <a:schemeClr val="tx2"/>
              </a:buClr>
              <a:buSzPct val="73000"/>
              <a:buNone/>
            </a:pPr>
            <a:r>
              <a:rPr lang="en-US" sz="2200" b="1" dirty="0" smtClean="0">
                <a:latin typeface="Times New Roman" pitchFamily="18" charset="0"/>
                <a:cs typeface="Times New Roman" pitchFamily="18" charset="0"/>
              </a:rPr>
              <a:t>Materials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274320" lvl="2" indent="-274320" algn="l" rtl="0">
              <a:lnSpc>
                <a:spcPct val="150000"/>
              </a:lnSpc>
              <a:spcBef>
                <a:spcPts val="600"/>
              </a:spcBef>
              <a:buClr>
                <a:schemeClr val="tx2"/>
              </a:buClr>
              <a:buSzPct val="73000"/>
              <a:buFont typeface="Wingdings" pitchFamily="2" charset="2"/>
              <a:buChar char="q"/>
            </a:pPr>
            <a:r>
              <a:rPr lang="en-US" sz="2200" b="1" dirty="0" smtClean="0">
                <a:latin typeface="Times New Roman" pitchFamily="18" charset="0"/>
                <a:cs typeface="Times New Roman" pitchFamily="18" charset="0"/>
              </a:rPr>
              <a:t>Structural materials</a:t>
            </a:r>
            <a:r>
              <a:rPr lang="en-US" sz="2200" b="1" dirty="0">
                <a:latin typeface="Times New Roman" pitchFamily="18" charset="0"/>
                <a:cs typeface="Times New Roman" pitchFamily="18" charset="0"/>
              </a:rPr>
              <a:t>:    </a:t>
            </a:r>
            <a:r>
              <a:rPr lang="en-US" sz="2200" b="1" dirty="0" smtClean="0">
                <a:latin typeface="Times New Roman" pitchFamily="18" charset="0"/>
                <a:cs typeface="Times New Roman" pitchFamily="18" charset="0"/>
              </a:rPr>
              <a:t>             </a:t>
            </a:r>
            <a:r>
              <a:rPr lang="en-US" sz="2200" b="1" dirty="0">
                <a:latin typeface="Times New Roman" pitchFamily="18" charset="0"/>
                <a:cs typeface="Times New Roman" pitchFamily="18" charset="0"/>
              </a:rPr>
              <a:t>Non structural materials:</a:t>
            </a:r>
          </a:p>
          <a:p>
            <a:pPr marL="274320" lvl="2" indent="-274320" algn="l" rtl="0">
              <a:lnSpc>
                <a:spcPct val="150000"/>
              </a:lnSpc>
              <a:spcBef>
                <a:spcPts val="600"/>
              </a:spcBef>
              <a:buClr>
                <a:schemeClr val="tx2"/>
              </a:buClr>
              <a:buSzPct val="73000"/>
              <a:buNone/>
            </a:pP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columns and shear </a:t>
            </a:r>
          </a:p>
          <a:p>
            <a:pPr marL="274320" lvl="2" indent="-274320" algn="l" rtl="0">
              <a:lnSpc>
                <a:spcPct val="150000"/>
              </a:lnSpc>
              <a:spcBef>
                <a:spcPts val="600"/>
              </a:spcBef>
              <a:buClr>
                <a:schemeClr val="tx2"/>
              </a:buClr>
              <a:buSzPct val="73000"/>
              <a:buNone/>
            </a:pP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walls 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f’c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= 30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MPa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.               </a:t>
            </a:r>
          </a:p>
          <a:p>
            <a:pPr marL="274320" lvl="2" indent="-274320" algn="l" rtl="0">
              <a:lnSpc>
                <a:spcPct val="150000"/>
              </a:lnSpc>
              <a:spcBef>
                <a:spcPts val="600"/>
              </a:spcBef>
              <a:buClr>
                <a:schemeClr val="tx2"/>
              </a:buClr>
              <a:buSzPct val="73000"/>
              <a:buNone/>
            </a:pP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beams and slabs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f’c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= 24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MPa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marL="274320" lvl="2" indent="-274320" algn="l" rtl="0">
              <a:lnSpc>
                <a:spcPct val="150000"/>
              </a:lnSpc>
              <a:spcBef>
                <a:spcPts val="600"/>
              </a:spcBef>
              <a:buClr>
                <a:schemeClr val="tx2"/>
              </a:buClr>
              <a:buSzPct val="73000"/>
              <a:buNone/>
            </a:pP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For footing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f’c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= 40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MPa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marL="274320" lvl="2" indent="-274320" algn="l" rtl="0">
              <a:lnSpc>
                <a:spcPct val="150000"/>
              </a:lnSpc>
              <a:spcBef>
                <a:spcPts val="600"/>
              </a:spcBef>
              <a:buClr>
                <a:schemeClr val="tx2"/>
              </a:buClr>
              <a:buSzPct val="73000"/>
              <a:buNone/>
            </a:pP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Steel yield strength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fy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= 420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MPa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274320" lvl="2" indent="-274320" algn="l" rtl="0">
              <a:lnSpc>
                <a:spcPct val="150000"/>
              </a:lnSpc>
              <a:spcBef>
                <a:spcPts val="600"/>
              </a:spcBef>
              <a:buClr>
                <a:schemeClr val="tx2"/>
              </a:buClr>
              <a:buSzPct val="73000"/>
              <a:buNone/>
            </a:pP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weight per unit</a:t>
            </a:r>
          </a:p>
          <a:p>
            <a:pPr marL="274320" lvl="2" indent="-274320" algn="l" rtl="0">
              <a:lnSpc>
                <a:spcPct val="150000"/>
              </a:lnSpc>
              <a:spcBef>
                <a:spcPts val="600"/>
              </a:spcBef>
              <a:buClr>
                <a:schemeClr val="tx2"/>
              </a:buClr>
              <a:buSzPct val="73000"/>
              <a:buNone/>
            </a:pP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volume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fo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concrete  = 25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kN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/m</a:t>
            </a:r>
            <a:r>
              <a:rPr lang="en-US" sz="2200" baseline="30000" dirty="0" smtClean="0">
                <a:latin typeface="Times New Roman" pitchFamily="18" charset="0"/>
                <a:cs typeface="Times New Roman" pitchFamily="18" charset="0"/>
              </a:rPr>
              <a:t>3</a:t>
            </a:r>
          </a:p>
          <a:p>
            <a:pPr marL="274320" lvl="2" indent="-274320" algn="l" rtl="0">
              <a:lnSpc>
                <a:spcPct val="150000"/>
              </a:lnSpc>
              <a:spcBef>
                <a:spcPts val="600"/>
              </a:spcBef>
              <a:buClr>
                <a:schemeClr val="tx2"/>
              </a:buClr>
              <a:buSzPct val="73000"/>
              <a:buNone/>
            </a:pP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density =2.55 ton/m</a:t>
            </a:r>
            <a:r>
              <a:rPr lang="en-US" sz="2200" baseline="30000" dirty="0" smtClean="0">
                <a:latin typeface="Times New Roman" pitchFamily="18" charset="0"/>
                <a:cs typeface="Times New Roman" pitchFamily="18" charset="0"/>
              </a:rPr>
              <a:t>3</a:t>
            </a:r>
          </a:p>
        </p:txBody>
      </p:sp>
      <p:pic>
        <p:nvPicPr>
          <p:cNvPr id="5" name="Picture 4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498923" y="2276872"/>
            <a:ext cx="4464496" cy="27506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pulent">
  <a:themeElements>
    <a:clrScheme name="Opulent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Opulent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pulent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3021</TotalTime>
  <Words>2725</Words>
  <Application>Microsoft Office PowerPoint</Application>
  <PresentationFormat>On-screen Show (4:3)</PresentationFormat>
  <Paragraphs>1031</Paragraphs>
  <Slides>80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80</vt:i4>
      </vt:variant>
    </vt:vector>
  </HeadingPairs>
  <TitlesOfParts>
    <vt:vector size="82" baseType="lpstr">
      <vt:lpstr>Opulent</vt:lpstr>
      <vt:lpstr>Equation</vt:lpstr>
      <vt:lpstr>3d dynamic design of sky face hotel </vt:lpstr>
      <vt:lpstr>Tips to be covered </vt:lpstr>
      <vt:lpstr>Chapter 1 : Introduction</vt:lpstr>
      <vt:lpstr>Introduction :</vt:lpstr>
      <vt:lpstr>Introduction :</vt:lpstr>
      <vt:lpstr>Introduction :</vt:lpstr>
      <vt:lpstr>Introduction :</vt:lpstr>
      <vt:lpstr>Introduction :</vt:lpstr>
      <vt:lpstr>Introduction :</vt:lpstr>
      <vt:lpstr>Introduction :</vt:lpstr>
      <vt:lpstr>Introduction :</vt:lpstr>
      <vt:lpstr>Introduction :</vt:lpstr>
      <vt:lpstr>Chapter 2: Preliminary Design And Checks </vt:lpstr>
      <vt:lpstr>Preliminary Design And Checks</vt:lpstr>
      <vt:lpstr>Preliminary Design And Checks</vt:lpstr>
      <vt:lpstr>Preliminary Design And Checks</vt:lpstr>
      <vt:lpstr>PowerPoint Presentation</vt:lpstr>
      <vt:lpstr>Preliminary Design And Checks</vt:lpstr>
      <vt:lpstr>PowerPoint Presentation</vt:lpstr>
      <vt:lpstr>Preliminary Design And Checks</vt:lpstr>
      <vt:lpstr>Preliminary Design And Checks</vt:lpstr>
      <vt:lpstr>Preliminary Design And Checks</vt:lpstr>
      <vt:lpstr>Preliminary Design And Checks</vt:lpstr>
      <vt:lpstr>Preliminary Design And Checks</vt:lpstr>
      <vt:lpstr>Chapter 3: Static design</vt:lpstr>
      <vt:lpstr>Static design </vt:lpstr>
      <vt:lpstr>Static design</vt:lpstr>
      <vt:lpstr>Static design</vt:lpstr>
      <vt:lpstr>Static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Static design</vt:lpstr>
      <vt:lpstr>Static design</vt:lpstr>
      <vt:lpstr>PowerPoint Presentation</vt:lpstr>
      <vt:lpstr>PowerPoint Presentation</vt:lpstr>
      <vt:lpstr>PowerPoint Presentation</vt:lpstr>
      <vt:lpstr>Static design</vt:lpstr>
      <vt:lpstr>Static design</vt:lpstr>
      <vt:lpstr>Static design</vt:lpstr>
      <vt:lpstr>Static design</vt:lpstr>
      <vt:lpstr>Static design</vt:lpstr>
      <vt:lpstr>Static design</vt:lpstr>
      <vt:lpstr>Static design</vt:lpstr>
      <vt:lpstr>Static design</vt:lpstr>
      <vt:lpstr>Static design</vt:lpstr>
      <vt:lpstr>Static design</vt:lpstr>
      <vt:lpstr>Static design</vt:lpstr>
      <vt:lpstr>Static design</vt:lpstr>
      <vt:lpstr>Static design</vt:lpstr>
      <vt:lpstr>Static design</vt:lpstr>
      <vt:lpstr>Static design</vt:lpstr>
      <vt:lpstr>Static design</vt:lpstr>
      <vt:lpstr>Static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Chapter 4:   dynamic design</vt:lpstr>
      <vt:lpstr>Dynamic design</vt:lpstr>
      <vt:lpstr>Dynamic design</vt:lpstr>
      <vt:lpstr>Dynamic design</vt:lpstr>
      <vt:lpstr>Dynamic design</vt:lpstr>
      <vt:lpstr>Dynamic design</vt:lpstr>
      <vt:lpstr>Dynamic design</vt:lpstr>
      <vt:lpstr>Dynamic design</vt:lpstr>
      <vt:lpstr>Dynamic design</vt:lpstr>
      <vt:lpstr>Dynamic design</vt:lpstr>
      <vt:lpstr>PowerPoint Presentation</vt:lpstr>
      <vt:lpstr>Dynamic design</vt:lpstr>
      <vt:lpstr>Dynamic design</vt:lpstr>
      <vt:lpstr>Dynamic design</vt:lpstr>
      <vt:lpstr>Dynamic design</vt:lpstr>
      <vt:lpstr>PowerPoint Presentation</vt:lpstr>
    </vt:vector>
  </TitlesOfParts>
  <Company>anas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As-Sadiq</dc:creator>
  <cp:lastModifiedBy>islam</cp:lastModifiedBy>
  <cp:revision>199</cp:revision>
  <dcterms:created xsi:type="dcterms:W3CDTF">2012-05-20T11:14:39Z</dcterms:created>
  <dcterms:modified xsi:type="dcterms:W3CDTF">2013-01-06T19:19:16Z</dcterms:modified>
</cp:coreProperties>
</file>