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340" r:id="rId2"/>
    <p:sldId id="304" r:id="rId3"/>
    <p:sldId id="256" r:id="rId4"/>
    <p:sldId id="257" r:id="rId5"/>
    <p:sldId id="265" r:id="rId6"/>
    <p:sldId id="267" r:id="rId7"/>
    <p:sldId id="262" r:id="rId8"/>
    <p:sldId id="258" r:id="rId9"/>
    <p:sldId id="259" r:id="rId10"/>
    <p:sldId id="260" r:id="rId11"/>
    <p:sldId id="268" r:id="rId12"/>
    <p:sldId id="261" r:id="rId13"/>
    <p:sldId id="264" r:id="rId14"/>
    <p:sldId id="266" r:id="rId15"/>
    <p:sldId id="263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337" r:id="rId26"/>
    <p:sldId id="278" r:id="rId27"/>
    <p:sldId id="279" r:id="rId28"/>
    <p:sldId id="280" r:id="rId29"/>
    <p:sldId id="281" r:id="rId30"/>
    <p:sldId id="282" r:id="rId31"/>
    <p:sldId id="283" r:id="rId32"/>
    <p:sldId id="285" r:id="rId33"/>
    <p:sldId id="284" r:id="rId34"/>
    <p:sldId id="301" r:id="rId35"/>
    <p:sldId id="305" r:id="rId36"/>
    <p:sldId id="286" r:id="rId37"/>
    <p:sldId id="287" r:id="rId38"/>
    <p:sldId id="288" r:id="rId39"/>
    <p:sldId id="289" r:id="rId40"/>
    <p:sldId id="290" r:id="rId41"/>
    <p:sldId id="292" r:id="rId42"/>
    <p:sldId id="294" r:id="rId43"/>
    <p:sldId id="303" r:id="rId44"/>
    <p:sldId id="295" r:id="rId45"/>
    <p:sldId id="293" r:id="rId46"/>
    <p:sldId id="296" r:id="rId47"/>
    <p:sldId id="297" r:id="rId48"/>
    <p:sldId id="298" r:id="rId49"/>
    <p:sldId id="291" r:id="rId50"/>
    <p:sldId id="299" r:id="rId51"/>
    <p:sldId id="300" r:id="rId52"/>
    <p:sldId id="306" r:id="rId53"/>
    <p:sldId id="307" r:id="rId54"/>
    <p:sldId id="308" r:id="rId55"/>
    <p:sldId id="309" r:id="rId56"/>
    <p:sldId id="310" r:id="rId57"/>
    <p:sldId id="311" r:id="rId58"/>
    <p:sldId id="326" r:id="rId59"/>
    <p:sldId id="327" r:id="rId60"/>
    <p:sldId id="328" r:id="rId61"/>
    <p:sldId id="330" r:id="rId62"/>
    <p:sldId id="331" r:id="rId63"/>
    <p:sldId id="333" r:id="rId64"/>
    <p:sldId id="334" r:id="rId65"/>
    <p:sldId id="338" r:id="rId66"/>
    <p:sldId id="312" r:id="rId67"/>
    <p:sldId id="313" r:id="rId68"/>
    <p:sldId id="314" r:id="rId69"/>
    <p:sldId id="315" r:id="rId70"/>
    <p:sldId id="316" r:id="rId71"/>
    <p:sldId id="317" r:id="rId72"/>
    <p:sldId id="318" r:id="rId73"/>
    <p:sldId id="319" r:id="rId74"/>
    <p:sldId id="320" r:id="rId75"/>
    <p:sldId id="321" r:id="rId76"/>
    <p:sldId id="322" r:id="rId77"/>
    <p:sldId id="323" r:id="rId78"/>
    <p:sldId id="324" r:id="rId79"/>
    <p:sldId id="325" r:id="rId80"/>
    <p:sldId id="302" r:id="rId81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5C7549-0BF6-47D1-8928-2BCE35314F47}" type="datetimeFigureOut">
              <a:rPr lang="ar-JO" smtClean="0"/>
              <a:pPr/>
              <a:t>24/02/1434</a:t>
            </a:fld>
            <a:endParaRPr lang="ar-JO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JO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14647C4-5BFA-443D-887B-D87D0AB9F3D5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5C7549-0BF6-47D1-8928-2BCE35314F47}" type="datetimeFigureOut">
              <a:rPr lang="ar-JO" smtClean="0"/>
              <a:pPr/>
              <a:t>24/02/1434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647C4-5BFA-443D-887B-D87D0AB9F3D5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95C7549-0BF6-47D1-8928-2BCE35314F47}" type="datetimeFigureOut">
              <a:rPr lang="ar-JO" smtClean="0"/>
              <a:pPr/>
              <a:t>24/02/1434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14647C4-5BFA-443D-887B-D87D0AB9F3D5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5C7549-0BF6-47D1-8928-2BCE35314F47}" type="datetimeFigureOut">
              <a:rPr lang="ar-JO" smtClean="0"/>
              <a:pPr/>
              <a:t>24/02/1434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647C4-5BFA-443D-887B-D87D0AB9F3D5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5C7549-0BF6-47D1-8928-2BCE35314F47}" type="datetimeFigureOut">
              <a:rPr lang="ar-JO" smtClean="0"/>
              <a:pPr/>
              <a:t>24/02/1434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14647C4-5BFA-443D-887B-D87D0AB9F3D5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5C7549-0BF6-47D1-8928-2BCE35314F47}" type="datetimeFigureOut">
              <a:rPr lang="ar-JO" smtClean="0"/>
              <a:pPr/>
              <a:t>24/02/1434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647C4-5BFA-443D-887B-D87D0AB9F3D5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5C7549-0BF6-47D1-8928-2BCE35314F47}" type="datetimeFigureOut">
              <a:rPr lang="ar-JO" smtClean="0"/>
              <a:pPr/>
              <a:t>24/02/1434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647C4-5BFA-443D-887B-D87D0AB9F3D5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5C7549-0BF6-47D1-8928-2BCE35314F47}" type="datetimeFigureOut">
              <a:rPr lang="ar-JO" smtClean="0"/>
              <a:pPr/>
              <a:t>24/02/1434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647C4-5BFA-443D-887B-D87D0AB9F3D5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5C7549-0BF6-47D1-8928-2BCE35314F47}" type="datetimeFigureOut">
              <a:rPr lang="ar-JO" smtClean="0"/>
              <a:pPr/>
              <a:t>24/02/1434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647C4-5BFA-443D-887B-D87D0AB9F3D5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5C7549-0BF6-47D1-8928-2BCE35314F47}" type="datetimeFigureOut">
              <a:rPr lang="ar-JO" smtClean="0"/>
              <a:pPr/>
              <a:t>24/02/1434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647C4-5BFA-443D-887B-D87D0AB9F3D5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5C7549-0BF6-47D1-8928-2BCE35314F47}" type="datetimeFigureOut">
              <a:rPr lang="ar-JO" smtClean="0"/>
              <a:pPr/>
              <a:t>24/02/1434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647C4-5BFA-443D-887B-D87D0AB9F3D5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95C7549-0BF6-47D1-8928-2BCE35314F47}" type="datetimeFigureOut">
              <a:rPr lang="ar-JO" smtClean="0"/>
              <a:pPr/>
              <a:t>24/02/1434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JO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14647C4-5BFA-443D-887B-D87D0AB9F3D5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35.png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3.wmf"/><Relationship Id="rId4" Type="http://schemas.openxmlformats.org/officeDocument/2006/relationships/oleObject" Target="../embeddings/oleObject1.bin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2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59559"/>
            <a:ext cx="7239000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3d dynamic design of sky face hotel</a:t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71600" y="213285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rtl="0"/>
            <a:r>
              <a:rPr lang="en-US" dirty="0"/>
              <a:t> </a:t>
            </a:r>
          </a:p>
          <a:p>
            <a:pPr algn="l" rtl="0"/>
            <a:r>
              <a:rPr lang="en-US" dirty="0"/>
              <a:t> </a:t>
            </a:r>
          </a:p>
          <a:p>
            <a:pPr algn="l" rtl="0"/>
            <a:r>
              <a:rPr lang="en-US" dirty="0"/>
              <a:t> </a:t>
            </a:r>
          </a:p>
          <a:p>
            <a:pPr algn="l" rtl="0"/>
            <a:r>
              <a:rPr lang="en-US" b="1" dirty="0"/>
              <a:t>Prepared by :Ahmad </a:t>
            </a:r>
            <a:r>
              <a:rPr lang="en-US" b="1" dirty="0" smtClean="0"/>
              <a:t>AL-</a:t>
            </a:r>
            <a:r>
              <a:rPr lang="en-US" b="1" dirty="0" err="1" smtClean="0"/>
              <a:t>Nuirat</a:t>
            </a:r>
            <a:endParaRPr lang="ar-SA" b="1" dirty="0" smtClean="0"/>
          </a:p>
          <a:p>
            <a:pPr algn="l" rtl="0"/>
            <a:endParaRPr lang="en-US" dirty="0"/>
          </a:p>
          <a:p>
            <a:pPr algn="l" rtl="0"/>
            <a:r>
              <a:rPr lang="en-US" b="1" dirty="0"/>
              <a:t>        </a:t>
            </a:r>
            <a:r>
              <a:rPr lang="ar-SA" b="1" dirty="0" smtClean="0"/>
              <a:t>           </a:t>
            </a:r>
            <a:r>
              <a:rPr lang="en-US" b="1" dirty="0" smtClean="0"/>
              <a:t> </a:t>
            </a:r>
            <a:r>
              <a:rPr lang="en-US" b="1" dirty="0"/>
              <a:t>Islam </a:t>
            </a:r>
            <a:r>
              <a:rPr lang="en-US" b="1" dirty="0" err="1" smtClean="0"/>
              <a:t>Zuhd</a:t>
            </a:r>
            <a:endParaRPr lang="ar-SA" b="1" dirty="0" smtClean="0"/>
          </a:p>
          <a:p>
            <a:pPr algn="l" rtl="0"/>
            <a:endParaRPr lang="en-US" dirty="0"/>
          </a:p>
          <a:p>
            <a:pPr algn="l"/>
            <a:r>
              <a:rPr lang="en-US" b="1" dirty="0"/>
              <a:t>Supervisor: </a:t>
            </a:r>
            <a:r>
              <a:rPr lang="en-US" b="1" dirty="0" err="1"/>
              <a:t>D.Abdul</a:t>
            </a:r>
            <a:r>
              <a:rPr lang="en-US" b="1" dirty="0"/>
              <a:t> </a:t>
            </a:r>
            <a:r>
              <a:rPr lang="en-US" b="1" dirty="0" err="1"/>
              <a:t>Razzaq</a:t>
            </a:r>
            <a:r>
              <a:rPr lang="en-US" b="1" dirty="0"/>
              <a:t> </a:t>
            </a:r>
            <a:r>
              <a:rPr lang="en-US" b="1" dirty="0" err="1"/>
              <a:t>Touqan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7822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4546848" cy="680068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 :</a:t>
            </a:r>
            <a:endParaRPr lang="ar-JO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2" indent="-274320" algn="l" rtl="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Structural  system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The structural systems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were used one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way solid slab and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two way with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drop beams in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both directions.</a:t>
            </a:r>
          </a:p>
          <a:p>
            <a:pPr marL="457200" lvl="2" indent="-457200" algn="l" rtl="0">
              <a:spcBef>
                <a:spcPts val="600"/>
              </a:spcBef>
              <a:buClr>
                <a:schemeClr val="tx2"/>
              </a:buClr>
              <a:buSzPct val="73000"/>
              <a:buFont typeface="+mj-lt"/>
              <a:buAutoNum type="arabicPeriod" startAt="2"/>
            </a:pPr>
            <a:endParaRPr lang="en-US" dirty="0" smtClean="0"/>
          </a:p>
          <a:p>
            <a:pPr marL="457200" lvl="2" indent="-457200" algn="l" rtl="0">
              <a:spcBef>
                <a:spcPts val="600"/>
              </a:spcBef>
              <a:buClr>
                <a:schemeClr val="tx2"/>
              </a:buClr>
              <a:buSzPct val="73000"/>
              <a:buFont typeface="+mj-lt"/>
              <a:buAutoNum type="arabicPeriod" startAt="2"/>
            </a:pPr>
            <a:endParaRPr lang="en-US" dirty="0" smtClean="0"/>
          </a:p>
          <a:p>
            <a:pPr marL="274320" lvl="2" indent="-274320" algn="l" rtl="0">
              <a:spcBef>
                <a:spcPts val="600"/>
              </a:spcBef>
              <a:buClr>
                <a:schemeClr val="tx2"/>
              </a:buClr>
              <a:buSzPct val="73000"/>
              <a:buFont typeface="Arial" pitchFamily="34" charset="0"/>
              <a:buChar char="•"/>
            </a:pPr>
            <a:endParaRPr lang="en-US" dirty="0" smtClean="0"/>
          </a:p>
          <a:p>
            <a:pPr marL="274320" lvl="2" indent="-274320" algn="l" rtl="0">
              <a:spcBef>
                <a:spcPts val="600"/>
              </a:spcBef>
              <a:buClr>
                <a:schemeClr val="tx2"/>
              </a:buClr>
              <a:buSzPct val="73000"/>
              <a:buFont typeface="Arial" pitchFamily="34" charset="0"/>
              <a:buChar char="•"/>
            </a:pPr>
            <a:endParaRPr lang="en-US" dirty="0" smtClean="0"/>
          </a:p>
          <a:p>
            <a:pPr marL="274320" lvl="2" indent="-274320" algn="l" rtl="0">
              <a:spcBef>
                <a:spcPts val="600"/>
              </a:spcBef>
              <a:buClr>
                <a:schemeClr val="tx2"/>
              </a:buClr>
              <a:buSzPct val="73000"/>
            </a:pPr>
            <a:endParaRPr lang="en-US" dirty="0" smtClean="0"/>
          </a:p>
          <a:p>
            <a:pPr algn="l" rtl="0">
              <a:buNone/>
            </a:pPr>
            <a:endParaRPr lang="ar-JO" dirty="0"/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872" y="1196752"/>
            <a:ext cx="4531995" cy="4802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99392"/>
            <a:ext cx="7239000" cy="1143000"/>
          </a:xfrm>
        </p:spPr>
        <p:txBody>
          <a:bodyPr/>
          <a:lstStyle/>
          <a:p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 :</a:t>
            </a:r>
            <a:endParaRPr lang="ar-JO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7239000" cy="5619024"/>
          </a:xfrm>
        </p:spPr>
        <p:txBody>
          <a:bodyPr>
            <a:normAutofit/>
          </a:bodyPr>
          <a:lstStyle/>
          <a:p>
            <a:pPr marL="274320" lvl="2" indent="-274320" algn="l" rtl="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Loading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74320" lvl="2" indent="-274320" algn="l" rtl="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Vertical loads:</a:t>
            </a:r>
          </a:p>
          <a:p>
            <a:pPr marL="457200" lvl="2" indent="-457200" algn="l" rtl="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+mj-lt"/>
              <a:buAutoNum type="arabicPeriod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Dead loads:  it consists of  weight of all permanent  construction </a:t>
            </a:r>
            <a:endParaRPr lang="en-US" sz="220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2" indent="-457200" algn="l" rtl="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+mj-lt"/>
              <a:buAutoNum type="arabicPeriod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super imposed dead load = 5.4kN/m</a:t>
            </a:r>
            <a:r>
              <a:rPr lang="en-US" sz="2200" baseline="30000" dirty="0" smtClean="0">
                <a:latin typeface="Times New Roman" pitchFamily="18" charset="0"/>
                <a:cs typeface="Times New Roman" pitchFamily="18" charset="0"/>
              </a:rPr>
              <a:t>2  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2" indent="-457200" algn="l" rtl="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+mj-lt"/>
              <a:buAutoNum type="arabicPeriod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Live load :from table 4-1 in ASCE/SEI 7-05 code.  For this  building, LL = 2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2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for slab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1,2,3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, LL =4.8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2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for slab 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roof 4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, and LL=10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2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for slab 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roof 5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lvl="2" indent="-457200" algn="l" rtl="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Lateral load from water pressure .</a:t>
            </a:r>
          </a:p>
          <a:p>
            <a:pPr algn="l" rtl="0"/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4257676" cy="680068"/>
          </a:xfrm>
        </p:spPr>
        <p:txBody>
          <a:bodyPr/>
          <a:lstStyle/>
          <a:p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 :</a:t>
            </a:r>
            <a:endParaRPr lang="ar-JO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>
            <a:normAutofit/>
          </a:bodyPr>
          <a:lstStyle/>
          <a:p>
            <a:pPr algn="l" rtl="0">
              <a:buFont typeface="Wingdings 2" pitchFamily="18" charset="2"/>
              <a:buChar char="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Computer programs was used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lvl="0" indent="-457200" algn="l" rtl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SAP2000 (v14.2.4) program.</a:t>
            </a:r>
          </a:p>
          <a:p>
            <a:pPr lvl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2" indent="-457200" algn="l" rtl="0">
              <a:spcBef>
                <a:spcPts val="600"/>
              </a:spcBef>
              <a:buClr>
                <a:schemeClr val="tx2"/>
              </a:buClr>
              <a:buSzPct val="73000"/>
              <a:buFont typeface="Courier New" pitchFamily="49" charset="0"/>
              <a:buChar char="o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Loads combination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lvl="2" indent="-457200" algn="l" rtl="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Wu= 1.4D.L</a:t>
            </a:r>
          </a:p>
          <a:p>
            <a:pPr marL="457200" lvl="2" indent="-457200" algn="l" rtl="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Wu= 1.2D.L+ 1.6L.L</a:t>
            </a:r>
          </a:p>
          <a:p>
            <a:pPr marL="457200" lvl="2" indent="-457200" algn="l" rtl="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Wu= 1.2D.L +1.0L.L ±1.0E</a:t>
            </a:r>
          </a:p>
          <a:p>
            <a:pPr marL="457200" lvl="2" indent="-457200" algn="l" rtl="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Wu= 0.9D.L ±1.0E</a:t>
            </a:r>
          </a:p>
          <a:p>
            <a:pPr marL="457200" lvl="2" indent="-457200" algn="l" rtl="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endParaRPr lang="en-US" dirty="0" smtClean="0"/>
          </a:p>
          <a:p>
            <a:pPr marL="457200" lvl="2" indent="-457200" algn="l" rtl="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endParaRPr lang="en-US" dirty="0" smtClean="0"/>
          </a:p>
          <a:p>
            <a:pPr marL="457200" lvl="2" indent="-457200" algn="l" rtl="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endParaRPr lang="en-US" dirty="0" smtClean="0"/>
          </a:p>
          <a:p>
            <a:pPr marL="457200" lvl="2" indent="-457200" algn="l" rtl="0">
              <a:spcBef>
                <a:spcPts val="600"/>
              </a:spcBef>
              <a:buClr>
                <a:schemeClr val="tx2"/>
              </a:buClr>
              <a:buSzPct val="73000"/>
              <a:buFont typeface="Courier New" pitchFamily="49" charset="0"/>
              <a:buChar char="o"/>
            </a:pPr>
            <a:endParaRPr lang="en-US" dirty="0" smtClean="0"/>
          </a:p>
          <a:p>
            <a:pPr marL="457200" indent="-457200" algn="l" rtl="0">
              <a:buFont typeface="Courier New" pitchFamily="49" charset="0"/>
              <a:buChar char="o"/>
            </a:pPr>
            <a:endParaRPr lang="en-US" sz="2000" dirty="0" smtClean="0"/>
          </a:p>
          <a:p>
            <a:pPr lvl="0" algn="l" rtl="0">
              <a:buNone/>
            </a:pPr>
            <a:endParaRPr lang="en-US" sz="2000" dirty="0" smtClean="0"/>
          </a:p>
          <a:p>
            <a:pPr algn="l" rtl="0">
              <a:buNone/>
            </a:pPr>
            <a:endParaRPr lang="ar-JO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8596" y="3357562"/>
            <a:ext cx="7242048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Chapter 2: Preliminary Design And Checks</a:t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424936" cy="72008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Preliminary Design And Checks</a:t>
            </a:r>
            <a:endParaRPr lang="ar-JO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>
            <a:normAutofit/>
          </a:bodyPr>
          <a:lstStyle/>
          <a:p>
            <a:pPr marL="274320" lvl="1" indent="-274320" algn="l" rtl="0">
              <a:spcBef>
                <a:spcPts val="600"/>
              </a:spcBef>
              <a:buClr>
                <a:schemeClr val="tx2"/>
              </a:buClr>
              <a:buSzPct val="73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Slabs</a:t>
            </a:r>
          </a:p>
          <a:p>
            <a:pPr marL="274320" lvl="1" indent="-274320" algn="l" rtl="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Min thickness:</a:t>
            </a:r>
          </a:p>
          <a:p>
            <a:pPr marL="274320" lvl="1" indent="-274320" algn="l" rtl="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9.5(a) in ACI-Code318-11:</a:t>
            </a:r>
          </a:p>
          <a:p>
            <a:pPr marL="274320" lvl="1" indent="-274320" algn="l" rtl="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most critical span is 5 m length </a:t>
            </a:r>
          </a:p>
          <a:p>
            <a:pPr marL="274320" lvl="1" indent="-274320" algn="l" rtl="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For one end cont. span: hmin = Ln /2</a:t>
            </a:r>
            <a:r>
              <a:rPr lang="ar-S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en-US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lvl="1" indent="-274320" algn="l" rtl="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For both end cont. span: hmin = Ln /28</a:t>
            </a:r>
          </a:p>
          <a:p>
            <a:pPr marL="274320" lvl="1" indent="-274320" algn="l" rtl="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210 mm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thickness for slabs1,2,3,roof4 , and</a:t>
            </a:r>
            <a:r>
              <a:rPr lang="en-US" sz="2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250mm</a:t>
            </a:r>
            <a:r>
              <a:rPr lang="en-US" sz="2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for slab roof5</a:t>
            </a:r>
            <a:endParaRPr lang="en-US" sz="2200" b="1" dirty="0" smtClean="0"/>
          </a:p>
          <a:p>
            <a:pPr marL="274320" lvl="1" indent="-274320" algn="l" rtl="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400" b="1" dirty="0" smtClean="0"/>
              <a:t> </a:t>
            </a:r>
          </a:p>
          <a:p>
            <a:pPr algn="l" rtl="0"/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20040"/>
            <a:ext cx="8712968" cy="66068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Preliminary Design And Checks</a:t>
            </a:r>
            <a:endParaRPr lang="ar-JO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5330992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Check slab for shear: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Own weight of slab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1,2,3,roof4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=5.25 KN/m².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Own weight of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slab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roof5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=6.25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KN/m².                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Wu for slab 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1,2,3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= 15.98 KN/m²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Wu slab 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roof 4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 20.46 KN/m².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Wu slab 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roof 5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= 29.98 KN/m².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slab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roof4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Vu =50.85 KN.    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Φv</a:t>
            </a:r>
            <a:r>
              <a:rPr lang="en-US" sz="2200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=97.98 KN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slab</a:t>
            </a:r>
            <a:r>
              <a:rPr lang="en-US" sz="2200" baseline="-25000" dirty="0" err="1" smtClean="0">
                <a:latin typeface="Times New Roman" pitchFamily="18" charset="0"/>
                <a:cs typeface="Times New Roman" pitchFamily="18" charset="0"/>
              </a:rPr>
              <a:t>roof</a:t>
            </a:r>
            <a:r>
              <a:rPr lang="ar-SA" sz="2200" baseline="-25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Vu =73.3 KN.    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Φv</a:t>
            </a:r>
            <a:r>
              <a:rPr lang="en-US" sz="2200" baseline="-25000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=122.47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KN</a:t>
            </a:r>
          </a:p>
          <a:p>
            <a:pPr algn="l" rtl="0">
              <a:buNone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Vu&lt;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ØVc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____________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OK. </a:t>
            </a:r>
          </a:p>
          <a:p>
            <a:pPr algn="l" rtl="0"/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" y="188640"/>
            <a:ext cx="8507288" cy="68853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Preliminary Design And Checks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>
              <a:buFont typeface="Wingdings" pitchFamily="2" charset="2"/>
              <a:buChar char="Ø"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beams depths:</a:t>
            </a:r>
          </a:p>
          <a:p>
            <a:pPr lvl="0" algn="l" rtl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From table 9.5(a) in ACI-Code318-11: </a:t>
            </a:r>
            <a:endParaRPr lang="en-US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None/>
            </a:pPr>
            <a:endParaRPr lang="en-US" sz="2000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2636912"/>
            <a:ext cx="756084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600" y="476672"/>
            <a:ext cx="6264696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20040"/>
            <a:ext cx="8640960" cy="94872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Preliminary Design And Checks</a:t>
            </a:r>
            <a:endParaRPr lang="ar-JO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628800"/>
                <a:ext cx="7239000" cy="4846320"/>
              </a:xfrm>
            </p:spPr>
            <p:txBody>
              <a:bodyPr>
                <a:normAutofit fontScale="92500" lnSpcReduction="20000"/>
              </a:bodyPr>
              <a:lstStyle/>
              <a:p>
                <a:pPr lvl="0" algn="l" rtl="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en-US" sz="2400" b="1" dirty="0" smtClean="0">
                    <a:latin typeface="Times New Roman" pitchFamily="18" charset="0"/>
                    <a:cs typeface="Times New Roman" pitchFamily="18" charset="0"/>
                  </a:rPr>
                  <a:t>Columns dimensions: </a:t>
                </a:r>
              </a:p>
              <a:p>
                <a:pPr lvl="0" algn="l" rtl="0">
                  <a:lnSpc>
                    <a:spcPct val="150000"/>
                  </a:lnSpc>
                  <a:buNone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column( k17) :</a:t>
                </a:r>
              </a:p>
              <a:p>
                <a:pPr lvl="0" algn="l" rtl="0">
                  <a:lnSpc>
                    <a:spcPct val="150000"/>
                  </a:lnSpc>
                  <a:buNone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The ultimate load =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6136.59 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 KN</a:t>
                </a:r>
              </a:p>
              <a:p>
                <a:pPr algn="l" rtl="0">
                  <a:lnSpc>
                    <a:spcPct val="150000"/>
                  </a:lnSpc>
                  <a:buNone/>
                </a:pPr>
                <a:r>
                  <a:rPr lang="en-US" sz="2400" dirty="0" err="1" smtClean="0">
                    <a:latin typeface="Times New Roman" pitchFamily="18" charset="0"/>
                    <a:cs typeface="Times New Roman" pitchFamily="18" charset="0"/>
                  </a:rPr>
                  <a:t>Pu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 =</a:t>
                </a:r>
                <a:r>
                  <a:rPr lang="en-US" sz="2400" dirty="0" err="1" smtClean="0">
                    <a:latin typeface="Times New Roman" pitchFamily="18" charset="0"/>
                    <a:cs typeface="Times New Roman" pitchFamily="18" charset="0"/>
                  </a:rPr>
                  <a:t>Øδ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 (0.85*</a:t>
                </a:r>
                <a:r>
                  <a:rPr lang="en-US" sz="2400" dirty="0" err="1" smtClean="0">
                    <a:latin typeface="Times New Roman" pitchFamily="18" charset="0"/>
                    <a:cs typeface="Times New Roman" pitchFamily="18" charset="0"/>
                  </a:rPr>
                  <a:t>f’c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*Ac + </a:t>
                </a:r>
                <a:r>
                  <a:rPr lang="en-US" sz="2400" dirty="0" err="1" smtClean="0">
                    <a:latin typeface="Times New Roman" pitchFamily="18" charset="0"/>
                    <a:cs typeface="Times New Roman" pitchFamily="18" charset="0"/>
                  </a:rPr>
                  <a:t>fy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*As) </a:t>
                </a:r>
              </a:p>
              <a:p>
                <a:pPr algn="l" rtl="0">
                  <a:lnSpc>
                    <a:spcPct val="150000"/>
                  </a:lnSpc>
                  <a:buNone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reinforcement ratio ρ = 0.01. </a:t>
                </a:r>
              </a:p>
              <a:p>
                <a:pPr marL="0" indent="0" algn="l" rtl="0">
                  <a:buNone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Ag = 400822.52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</a:rPr>
                          <m:t>𝑚𝑚</m:t>
                        </m:r>
                      </m:e>
                      <m:sup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algn="l" rtl="0">
                  <a:lnSpc>
                    <a:spcPct val="150000"/>
                  </a:lnSpc>
                  <a:buNone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Root foot Ag =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633.11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mm</a:t>
                </a:r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l" rtl="0">
                  <a:lnSpc>
                    <a:spcPct val="150000"/>
                  </a:lnSpc>
                  <a:buNone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Use column dimensions of 800x800.</a:t>
                </a:r>
              </a:p>
              <a:p>
                <a:pPr algn="l" rtl="0">
                  <a:buNone/>
                </a:pPr>
                <a:r>
                  <a:rPr lang="en-US" sz="2400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algn="l" rtl="0">
                  <a:buNone/>
                </a:pPr>
                <a:r>
                  <a:rPr lang="en-US" sz="2400" dirty="0" smtClean="0"/>
                  <a:t> </a:t>
                </a:r>
              </a:p>
              <a:p>
                <a:pPr algn="l" rtl="0">
                  <a:buNone/>
                </a:pPr>
                <a:endParaRPr lang="en-US" sz="2000" dirty="0" smtClean="0"/>
              </a:p>
              <a:p>
                <a:pPr lvl="0" algn="l" rtl="0">
                  <a:buNone/>
                </a:pPr>
                <a:endParaRPr lang="en-US" sz="2000" dirty="0" smtClean="0"/>
              </a:p>
              <a:p>
                <a:pPr algn="l" rtl="0">
                  <a:buNone/>
                </a:pPr>
                <a:endParaRPr lang="en-US" sz="2800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628800"/>
                <a:ext cx="7239000" cy="4846320"/>
              </a:xfrm>
              <a:blipFill rotWithShape="1">
                <a:blip r:embed="rId2"/>
                <a:stretch>
                  <a:fillRect l="-10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928802"/>
            <a:ext cx="4429124" cy="3405897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-1"/>
            <a:ext cx="5616624" cy="2678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717430"/>
            <a:ext cx="5749699" cy="4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Tips to be covered </a:t>
            </a:r>
            <a:endParaRPr lang="ar-JO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2714620"/>
            <a:ext cx="6115064" cy="2819716"/>
          </a:xfrm>
        </p:spPr>
        <p:txBody>
          <a:bodyPr>
            <a:normAutofit fontScale="92500" lnSpcReduction="20000"/>
          </a:bodyPr>
          <a:lstStyle/>
          <a:p>
            <a:pPr algn="l" rtl="0"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 algn="l" rtl="0"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Preliminary Design And Checks</a:t>
            </a:r>
          </a:p>
          <a:p>
            <a:pPr algn="l" rtl="0"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Static design </a:t>
            </a:r>
          </a:p>
          <a:p>
            <a:pPr algn="l" rtl="0"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Dynamic checks and design </a:t>
            </a:r>
            <a:endParaRPr lang="ar-SA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075240" cy="53719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Preliminary Design And Checks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71546"/>
            <a:ext cx="7267604" cy="5384190"/>
          </a:xfrm>
        </p:spPr>
        <p:txBody>
          <a:bodyPr/>
          <a:lstStyle/>
          <a:p>
            <a:pPr marL="274320" lvl="1" indent="-274320" algn="l" rtl="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Checks and SAP model Verification: </a:t>
            </a:r>
          </a:p>
          <a:p>
            <a:pPr marL="274320" lvl="1" indent="-274320" algn="l" rtl="0">
              <a:spcBef>
                <a:spcPts val="600"/>
              </a:spcBef>
              <a:buClr>
                <a:schemeClr val="tx2"/>
              </a:buClr>
              <a:buSzPct val="73000"/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Compatibility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74320" lvl="1" indent="-274320" algn="l" rtl="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compatibility of the model was checked and it was OK</a:t>
            </a:r>
            <a:endParaRPr lang="en-US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JO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564904"/>
            <a:ext cx="4968552" cy="4067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147248" cy="60863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Preliminary Design And Checks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71546"/>
            <a:ext cx="7715304" cy="5384190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Checks and SAP model Verification: </a:t>
            </a:r>
          </a:p>
          <a:p>
            <a:pPr lvl="0" algn="l" rtl="0">
              <a:buFont typeface="Wingdings" pitchFamily="2" charset="2"/>
              <a:buChar char="Ø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Equilibrium : </a:t>
            </a:r>
          </a:p>
          <a:p>
            <a:pPr algn="l" rtl="0"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Equilibrium in the vertical direction (due to gravity loads 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Font typeface="Wingdings" pitchFamily="2" charset="2"/>
              <a:buChar char="Ø"/>
            </a:pPr>
            <a:endParaRPr lang="en-US" sz="2000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lnSpc>
                <a:spcPct val="150000"/>
              </a:lnSpc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Thus, the errors between hand solution and SAP results are very small and less than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%,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 accept results. </a:t>
            </a:r>
          </a:p>
          <a:p>
            <a:pPr algn="l" rtl="0"/>
            <a:endParaRPr lang="ar-JO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819950"/>
              </p:ext>
            </p:extLst>
          </p:nvPr>
        </p:nvGraphicFramePr>
        <p:xfrm>
          <a:off x="251520" y="2348880"/>
          <a:ext cx="7272808" cy="12961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8202"/>
                <a:gridCol w="1818202"/>
                <a:gridCol w="1818202"/>
                <a:gridCol w="1818202"/>
              </a:tblGrid>
              <a:tr h="333695">
                <a:tc>
                  <a:txBody>
                    <a:bodyPr/>
                    <a:lstStyle/>
                    <a:p>
                      <a:pPr marL="27432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 dirty="0">
                          <a:effectLst/>
                        </a:rPr>
                        <a:t>Load type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7432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Hand results (KN)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7432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SAP results (KN)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7432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Error %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live load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15729.804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16264.172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3.28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SID  load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20069.856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20614.71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2.64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dead load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42479.38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 dirty="0">
                          <a:effectLst/>
                        </a:rPr>
                        <a:t>42057.665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267666"/>
              </p:ext>
            </p:extLst>
          </p:nvPr>
        </p:nvGraphicFramePr>
        <p:xfrm>
          <a:off x="323528" y="3861048"/>
          <a:ext cx="7200800" cy="13121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192"/>
                <a:gridCol w="1872208"/>
                <a:gridCol w="1800200"/>
                <a:gridCol w="1800200"/>
              </a:tblGrid>
              <a:tr h="234314">
                <a:tc>
                  <a:txBody>
                    <a:bodyPr/>
                    <a:lstStyle/>
                    <a:p>
                      <a:pPr marL="27432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 dirty="0">
                          <a:effectLst/>
                        </a:rPr>
                        <a:t>Load type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7432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Hand results (KN)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7432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 dirty="0">
                          <a:effectLst/>
                        </a:rPr>
                        <a:t>SAP results (KN)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7432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Error %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94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 dirty="0">
                          <a:effectLst/>
                        </a:rPr>
                        <a:t>live load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11991.84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11921.736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0.5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94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SID  load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24943.68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25461.972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2.03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94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dead load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43109.816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45355.04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4.9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94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water load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3000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>
                          <a:effectLst/>
                        </a:rPr>
                        <a:t>3000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200" dirty="0">
                          <a:effectLst/>
                        </a:rPr>
                        <a:t>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332656"/>
            <a:ext cx="8003232" cy="60863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Preliminary Design And Checks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Checks and SAP model Verification: </a:t>
            </a:r>
          </a:p>
          <a:p>
            <a:pPr lvl="0" algn="l" rtl="0"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Equilibrium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l" rtl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Equilibrium in lateral direction </a:t>
            </a:r>
          </a:p>
          <a:p>
            <a:pPr lvl="0" algn="l" rtl="0">
              <a:buFont typeface="Wingdings" pitchFamily="2" charset="2"/>
              <a:buChar char="Ø"/>
            </a:pPr>
            <a:endParaRPr lang="en-US" sz="2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From hand calculation both x and</a:t>
            </a:r>
          </a:p>
          <a:p>
            <a:pPr algn="l" rtl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Y force =0.</a:t>
            </a:r>
            <a:endParaRPr lang="ar-JO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9868" y="2071678"/>
            <a:ext cx="3244132" cy="2727816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805530"/>
            <a:ext cx="6982382" cy="1656184"/>
          </a:xfrm>
          <a:prstGeom prst="rect">
            <a:avLst/>
          </a:prstGeom>
          <a:noFill/>
          <a:ln w="2857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19256" cy="60863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Preliminary Design And Checks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7239000" cy="1008112"/>
          </a:xfrm>
        </p:spPr>
        <p:txBody>
          <a:bodyPr/>
          <a:lstStyle/>
          <a:p>
            <a:pPr algn="l" rtl="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Checks and SAP model Verification: </a:t>
            </a:r>
          </a:p>
          <a:p>
            <a:pPr lvl="0" algn="l" rtl="0">
              <a:buFont typeface="Wingdings" pitchFamily="2" charset="2"/>
              <a:buChar char="Ø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Stress-strain Relationship: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JO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7" y="1988840"/>
            <a:ext cx="5616624" cy="4536504"/>
          </a:xfrm>
          <a:prstGeom prst="rect">
            <a:avLst/>
          </a:prstGeom>
          <a:ln w="88900" cap="sq" cmpd="thickThin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332656"/>
            <a:ext cx="8075240" cy="60863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Preliminary Design And Checks</a:t>
            </a: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894523950"/>
                  </p:ext>
                </p:extLst>
              </p:nvPr>
            </p:nvGraphicFramePr>
            <p:xfrm>
              <a:off x="539551" y="1268760"/>
              <a:ext cx="7272808" cy="208823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473"/>
                    <a:gridCol w="835882"/>
                    <a:gridCol w="835882"/>
                    <a:gridCol w="1054921"/>
                    <a:gridCol w="1054921"/>
                    <a:gridCol w="1043615"/>
                    <a:gridCol w="715057"/>
                    <a:gridCol w="715057"/>
                  </a:tblGrid>
                  <a:tr h="57327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panel ID 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panel location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200" i="1">
                                      <a:effectLst/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𝑴</m:t>
                                  </m:r>
                                </m:e>
                                <m:sub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𝒖</m:t>
                                  </m:r>
                                </m:sub>
                                <m:sup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(left)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𝑴</m:t>
                                    </m:r>
                                  </m:e>
                                  <m:sub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𝒖</m:t>
                                    </m:r>
                                  </m:sub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+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200" i="1">
                                      <a:effectLst/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𝑴</m:t>
                                  </m:r>
                                </m:e>
                                <m:sub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𝒖</m:t>
                                  </m:r>
                                </m:sub>
                                <m:sup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 (right)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 average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wl2/8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error%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86635">
                    <a:tc row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s1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𝑠𝑙𝑎𝑏𝑠</m:t>
                                    </m:r>
                                  </m:e>
                                  <m:sub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33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21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19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47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49.94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-6.25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1389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𝑠𝑙𝑎𝑏</m:t>
                                    </m:r>
                                  </m:e>
                                  <m:sub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𝑟𝑜𝑜𝑓</m:t>
                                    </m:r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4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42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31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63.5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63.94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-0.7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1389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𝑠𝑙𝑎𝑏</m:t>
                                    </m:r>
                                  </m:e>
                                  <m:sub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𝑟𝑜𝑜𝑓</m:t>
                                    </m:r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5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60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46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33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92.5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93.69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-1.2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86635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s2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𝑠𝑙𝑎𝑏𝑠</m:t>
                                    </m:r>
                                  </m:e>
                                  <m:sub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38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15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31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49.5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49.94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-0.89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1389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𝑠𝑙𝑎𝑏</m:t>
                                    </m:r>
                                  </m:e>
                                  <m:sub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𝑟𝑜𝑜𝑓</m:t>
                                    </m:r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4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66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22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66.5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63.94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3.84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894523950"/>
                  </p:ext>
                </p:extLst>
              </p:nvPr>
            </p:nvGraphicFramePr>
            <p:xfrm>
              <a:off x="539551" y="1268760"/>
              <a:ext cx="7272808" cy="208823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473"/>
                    <a:gridCol w="835882"/>
                    <a:gridCol w="835882"/>
                    <a:gridCol w="1054921"/>
                    <a:gridCol w="1054921"/>
                    <a:gridCol w="1043615"/>
                    <a:gridCol w="715057"/>
                    <a:gridCol w="715057"/>
                  </a:tblGrid>
                  <a:tr h="57327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panel ID 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panel location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22628" t="-5319" r="-548905" b="-2648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55491" t="-5319" r="-334682" b="-2648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355491" t="-5319" r="-234682" b="-2648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 average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wl2/8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error%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86635">
                    <a:tc row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s1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22628" t="-210638" r="-648905" b="-4297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33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21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19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47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49.94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-6.25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1389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22628" t="-280769" r="-648905" b="-2884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42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31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63.5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63.94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-0.7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1389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22628" t="-388235" r="-648905" b="-19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60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46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33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92.5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93.69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-1.2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86635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s2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22628" t="-529787" r="-648905" b="-1106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38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15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31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49.5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49.94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-0.89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1389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22628" t="-569231" r="-6489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66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22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66.5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63.94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3.84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62109112"/>
                  </p:ext>
                </p:extLst>
              </p:nvPr>
            </p:nvGraphicFramePr>
            <p:xfrm>
              <a:off x="539552" y="3789040"/>
              <a:ext cx="7272808" cy="212716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08112"/>
                    <a:gridCol w="864096"/>
                    <a:gridCol w="845912"/>
                    <a:gridCol w="992768"/>
                    <a:gridCol w="1041640"/>
                    <a:gridCol w="1080120"/>
                    <a:gridCol w="720080"/>
                    <a:gridCol w="720080"/>
                  </a:tblGrid>
                  <a:tr h="38169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beam ID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beam location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200" i="1">
                                      <a:effectLst/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𝑴</m:t>
                                  </m:r>
                                </m:e>
                                <m:sub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𝒖</m:t>
                                  </m:r>
                                </m:sub>
                                <m:sup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(left)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𝑴</m:t>
                                    </m:r>
                                  </m:e>
                                  <m:sub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𝒖</m:t>
                                    </m:r>
                                  </m:sub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+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200" i="1">
                                      <a:effectLst/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𝑴</m:t>
                                  </m:r>
                                </m:e>
                                <m:sub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𝒖</m:t>
                                  </m:r>
                                </m:sub>
                                <m:sup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(right)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 average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wl 2/ 8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Error%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41308">
                    <a:tc row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beam 1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slabs</m:t>
                                    </m:r>
                                  </m:e>
                                  <m:sub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1617.75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880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1569.5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2473.625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2430.47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1.74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41308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slab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roof</m:t>
                                    </m:r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4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2002.03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1064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2039.87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3084.95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3035.52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1.6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41308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slab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roof</m:t>
                                    </m:r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5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3003.19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1777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2463.37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4510.28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4308.29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4.48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41308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beam 2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slabs</m:t>
                                    </m:r>
                                  </m:e>
                                  <m:sub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655.44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393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689.44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1065.44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1072.25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-0.64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41308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slab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roof</m:t>
                                    </m:r>
                                    <m:r>
                                      <a:rPr lang="en-US" sz="1200">
                                        <a:effectLst/>
                                        <a:latin typeface="Cambria Math"/>
                                      </a:rPr>
                                      <m:t>4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756.78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502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725.7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1243.24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1352.25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-8.76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62109112"/>
                  </p:ext>
                </p:extLst>
              </p:nvPr>
            </p:nvGraphicFramePr>
            <p:xfrm>
              <a:off x="539552" y="3789040"/>
              <a:ext cx="7272808" cy="212716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08112"/>
                    <a:gridCol w="864096"/>
                    <a:gridCol w="845912"/>
                    <a:gridCol w="992768"/>
                    <a:gridCol w="1041640"/>
                    <a:gridCol w="1080120"/>
                    <a:gridCol w="720080"/>
                    <a:gridCol w="720080"/>
                  </a:tblGrid>
                  <a:tr h="42062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beam ID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beam location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221583" t="-8696" r="-537410" b="-4057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274233" t="-8696" r="-358282" b="-4057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356725" t="-8696" r="-241520" b="-4057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 average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wl 2/ 8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Error%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41308">
                    <a:tc row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beam 1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116901" t="-133929" r="-623944" b="-4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1617.75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880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1569.5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2473.625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2430.47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1.74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41308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116901" t="-233929" r="-623944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2002.03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1064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2039.87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3084.95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3035.52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1.6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41308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116901" t="-333929" r="-623944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3003.19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1777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2463.37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4510.28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4308.29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4.48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41308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beam 2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116901" t="-433929" r="-623944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655.44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393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689.44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1065.44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1072.25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-0.64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41308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116901" t="-533929" r="-6239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756.78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502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725.7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1243.24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1352.25</a:t>
                          </a:r>
                          <a:endParaRPr lang="en-US" sz="120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-8.76</a:t>
                          </a:r>
                          <a:endParaRPr lang="en-US" sz="1200" dirty="0">
                            <a:effectLst/>
                            <a:latin typeface="Times New Roman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Chapter </a:t>
            </a:r>
            <a:r>
              <a:rPr lang="ar-SA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77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14348" y="785794"/>
            <a:ext cx="6255488" cy="1362075"/>
          </a:xfrm>
        </p:spPr>
        <p:txBody>
          <a:bodyPr>
            <a:normAutofit/>
          </a:bodyPr>
          <a:lstStyle/>
          <a:p>
            <a:pPr lvl="0" algn="l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r>
              <a:rPr lang="en-US" dirty="0" smtClean="0"/>
              <a:t/>
            </a:r>
            <a:br>
              <a:rPr lang="en-US" dirty="0" smtClean="0"/>
            </a:br>
            <a:endParaRPr lang="ar-JO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2357430"/>
            <a:ext cx="5929354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Slab design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Column design 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Footing design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Pool design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Stair case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58072" cy="60863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ar-JO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8596" y="1214422"/>
            <a:ext cx="7267604" cy="5241314"/>
          </a:xfrm>
        </p:spPr>
        <p:txBody>
          <a:bodyPr/>
          <a:lstStyle/>
          <a:p>
            <a:pPr marL="274320" lvl="2" indent="-274320" algn="l" rtl="0">
              <a:spcBef>
                <a:spcPts val="600"/>
              </a:spcBef>
              <a:buClr>
                <a:schemeClr val="tx2"/>
              </a:buClr>
              <a:buSzPct val="73000"/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Slab Design: </a:t>
            </a:r>
          </a:p>
          <a:p>
            <a:pPr marL="274320" lvl="2" indent="-274320" algn="l" rtl="0">
              <a:spcBef>
                <a:spcPts val="600"/>
              </a:spcBef>
              <a:buClr>
                <a:schemeClr val="tx2"/>
              </a:buClr>
              <a:buSzPct val="73000"/>
              <a:buFont typeface="Wingdings" pitchFamily="2" charset="2"/>
              <a:buChar char="q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Check Deflection: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lvl="2" indent="-274320" algn="l" rtl="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max deflection due to dead load was found at the middle of the panel between grid lines 14 and 16 that is 41.6mm</a:t>
            </a:r>
            <a:r>
              <a:rPr lang="en-US" dirty="0" smtClean="0"/>
              <a:t>.</a:t>
            </a:r>
          </a:p>
          <a:p>
            <a:pPr marL="274320" lvl="2" indent="-274320" algn="l" rtl="0">
              <a:spcBef>
                <a:spcPts val="600"/>
              </a:spcBef>
              <a:buClr>
                <a:schemeClr val="tx2"/>
              </a:buClr>
              <a:buSzPct val="73000"/>
              <a:buFont typeface="Wingdings" pitchFamily="2" charset="2"/>
              <a:buChar char="Ø"/>
            </a:pPr>
            <a:endParaRPr lang="en-US" b="1" dirty="0" smtClean="0"/>
          </a:p>
          <a:p>
            <a:pPr algn="l" rtl="0"/>
            <a:endParaRPr lang="ar-JO" dirty="0"/>
          </a:p>
        </p:txBody>
      </p:sp>
      <p:pic>
        <p:nvPicPr>
          <p:cNvPr id="6" name="صورة 3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857496"/>
            <a:ext cx="4540250" cy="2919724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58072" cy="60863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928670"/>
            <a:ext cx="7267604" cy="5527066"/>
          </a:xfrm>
        </p:spPr>
        <p:txBody>
          <a:bodyPr/>
          <a:lstStyle/>
          <a:p>
            <a:pPr marL="274320" lvl="2" indent="-274320" algn="l" rtl="0">
              <a:spcBef>
                <a:spcPts val="600"/>
              </a:spcBef>
              <a:buClr>
                <a:schemeClr val="tx2"/>
              </a:buClr>
              <a:buSzPct val="73000"/>
              <a:buFont typeface="Wingdings" pitchFamily="2" charset="2"/>
              <a:buChar char="Ø"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Slab Design: </a:t>
            </a:r>
          </a:p>
          <a:p>
            <a:pPr marL="274320" lvl="2" indent="-274320" algn="l" rtl="0">
              <a:spcBef>
                <a:spcPts val="600"/>
              </a:spcBef>
              <a:buClr>
                <a:schemeClr val="tx2"/>
              </a:buClr>
              <a:buSzPct val="73000"/>
              <a:buFont typeface="Wingdings" pitchFamily="2" charset="2"/>
              <a:buChar char="q"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Check Deflection: </a:t>
            </a:r>
          </a:p>
          <a:p>
            <a:pPr marL="0" indent="0" algn="l" rtl="0"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Δ dead = 4.386 mm.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l" rtl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Δ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Live = 4.178 mm. </a:t>
            </a:r>
          </a:p>
          <a:p>
            <a:pPr marL="274320" lvl="2" indent="-274320" algn="l" rtl="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Δ long term =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17.128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mm. </a:t>
            </a:r>
          </a:p>
          <a:p>
            <a:pPr marL="274320" lvl="2" indent="-274320" algn="l" rtl="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The allowable deflection = L /240 = 5000 /240 = 20.83 mm. </a:t>
            </a:r>
          </a:p>
          <a:p>
            <a:pPr marL="274320" lvl="2" indent="-274320" algn="l" rtl="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So the slab deflection =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17.128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mm. &lt; allowable long term def. =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20.83mm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OK.</a:t>
            </a:r>
          </a:p>
          <a:p>
            <a:pPr marL="274320" lvl="2" indent="-274320" algn="l" rtl="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186634" cy="60863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7239000" cy="4846320"/>
          </a:xfrm>
        </p:spPr>
        <p:txBody>
          <a:bodyPr>
            <a:normAutofit/>
          </a:bodyPr>
          <a:lstStyle/>
          <a:p>
            <a:pPr marL="274320" lvl="2" indent="-274320" algn="l" rtl="0">
              <a:spcBef>
                <a:spcPts val="600"/>
              </a:spcBef>
              <a:buClr>
                <a:schemeClr val="tx2"/>
              </a:buClr>
              <a:buSzPct val="73000"/>
              <a:buFont typeface="Wingdings" pitchFamily="2" charset="2"/>
              <a:buChar char="Ø"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Slab Design: 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check slab for shear :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ØVc=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122.47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KN. ,Vu slab 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roof4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78.65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KN/m.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122.47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≥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78.65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OK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ØVc=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97.98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KN. ,Vu slab 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roof4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56.47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KN/m.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122.47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  ≥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56.47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OK </a:t>
            </a:r>
          </a:p>
          <a:p>
            <a:pPr algn="l" rtl="0">
              <a:buNone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ar-JO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8596" y="2786058"/>
            <a:ext cx="8229600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Chapter 1 :</a:t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ar-JO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70855" y="116632"/>
            <a:ext cx="657229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lvl="0" indent="-342900" algn="l" rtl="0">
              <a:buFont typeface="Wingdings" pitchFamily="2" charset="2"/>
              <a:buChar char="q"/>
            </a:pP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Design for bending moment</a:t>
            </a:r>
            <a:r>
              <a:rPr lang="en-US" sz="2200" b="1" i="1" dirty="0">
                <a:latin typeface="Times New Roman" pitchFamily="18" charset="0"/>
                <a:cs typeface="Times New Roman" pitchFamily="18" charset="0"/>
              </a:rPr>
              <a:t>: 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ve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&amp;+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ve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moment  m11  for slabs roof5 </a:t>
            </a:r>
            <a:endParaRPr lang="ar-JO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922648" y="990124"/>
            <a:ext cx="5441315" cy="5710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0836" y="243938"/>
            <a:ext cx="5715040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reinforcement for slab roof5</a:t>
            </a:r>
            <a:endParaRPr lang="ar-JO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319" y="836712"/>
            <a:ext cx="777686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571480"/>
            <a:ext cx="5500726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200" dirty="0" smtClean="0"/>
              <a:t>-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reinforcement for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slab roof4 northern part</a:t>
            </a:r>
            <a:endParaRPr lang="ar-JO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7257249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1078" y="372525"/>
            <a:ext cx="5143536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reinforcement for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slab roof4 southern part</a:t>
            </a:r>
            <a:endParaRPr lang="ar-JO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734481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7158" y="285728"/>
            <a:ext cx="528641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reinforcement for slabs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1,2,3 northern part</a:t>
            </a:r>
            <a:endParaRPr lang="ar-JO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770485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528641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reinforcement for slabs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1,2,3 southern part</a:t>
            </a:r>
            <a:endParaRPr lang="ar-JO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17344"/>
            <a:ext cx="7671226" cy="440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5139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58072" cy="53719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7267604" cy="5312752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Design of columns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un-braced column:-</a:t>
            </a:r>
          </a:p>
          <a:p>
            <a:pPr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Kl/r≤ 22   ……........Short column.</a:t>
            </a:r>
          </a:p>
          <a:p>
            <a:pPr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Kl/r≥ 22   ………….Long column</a:t>
            </a:r>
          </a:p>
          <a:p>
            <a:pPr algn="l" rtl="0">
              <a:buFont typeface="Wingdings" pitchFamily="2" charset="2"/>
              <a:buChar char="Ø"/>
            </a:pPr>
            <a:endParaRPr lang="ar-JO" sz="20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786058"/>
            <a:ext cx="3029212" cy="3781509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496"/>
            <a:ext cx="3214710" cy="3714776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58072" cy="680068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071546"/>
            <a:ext cx="7196166" cy="5384190"/>
          </a:xfrm>
        </p:spPr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sz="2000" dirty="0" smtClean="0"/>
              <a:t>M </a:t>
            </a:r>
            <a:r>
              <a:rPr lang="en-US" sz="2000" baseline="-25000" dirty="0" smtClean="0"/>
              <a:t>min</a:t>
            </a:r>
            <a:r>
              <a:rPr lang="en-US" sz="2000" dirty="0" smtClean="0"/>
              <a:t> =</a:t>
            </a:r>
            <a:r>
              <a:rPr lang="en-US" sz="2000" dirty="0" err="1" smtClean="0"/>
              <a:t>Pu</a:t>
            </a:r>
            <a:r>
              <a:rPr lang="en-US" sz="2000" dirty="0" smtClean="0"/>
              <a:t>*e </a:t>
            </a:r>
            <a:r>
              <a:rPr lang="en-US" sz="2000" baseline="-25000" dirty="0" smtClean="0"/>
              <a:t>min 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000" dirty="0" smtClean="0"/>
              <a:t>e </a:t>
            </a:r>
            <a:r>
              <a:rPr lang="en-US" sz="2000" baseline="-25000" dirty="0" smtClean="0"/>
              <a:t>min   </a:t>
            </a:r>
            <a:r>
              <a:rPr lang="en-US" sz="2000" dirty="0" smtClean="0"/>
              <a:t>=0.015+0.03c</a:t>
            </a:r>
            <a:r>
              <a:rPr lang="en-US" sz="2000" baseline="-25000" dirty="0" smtClean="0"/>
              <a:t> </a:t>
            </a:r>
            <a:endParaRPr lang="en-US" sz="2000" dirty="0" smtClean="0"/>
          </a:p>
          <a:p>
            <a:pPr algn="l" rtl="0">
              <a:lnSpc>
                <a:spcPct val="150000"/>
              </a:lnSpc>
              <a:buNone/>
            </a:pPr>
            <a:r>
              <a:rPr lang="en-US" sz="2000" dirty="0" smtClean="0"/>
              <a:t>Moment  M</a:t>
            </a:r>
            <a:r>
              <a:rPr lang="en-US" sz="2000" baseline="-25000" dirty="0" smtClean="0"/>
              <a:t> min    </a:t>
            </a:r>
            <a:r>
              <a:rPr lang="en-US" sz="2000" dirty="0" smtClean="0"/>
              <a:t>= </a:t>
            </a:r>
            <a:r>
              <a:rPr lang="en-US" sz="2000" dirty="0"/>
              <a:t>51.78 </a:t>
            </a:r>
            <a:r>
              <a:rPr lang="en-US" sz="2000" dirty="0" smtClean="0"/>
              <a:t>1 </a:t>
            </a:r>
            <a:r>
              <a:rPr lang="en-US" sz="2000" dirty="0" err="1" smtClean="0"/>
              <a:t>KN.m</a:t>
            </a:r>
            <a:r>
              <a:rPr lang="en-US" sz="2000" dirty="0" smtClean="0"/>
              <a:t>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000" dirty="0" err="1" smtClean="0"/>
              <a:t>Pu</a:t>
            </a:r>
            <a:r>
              <a:rPr lang="en-US" sz="2000" dirty="0" smtClean="0"/>
              <a:t> =</a:t>
            </a:r>
            <a:r>
              <a:rPr lang="en-US" sz="2000" dirty="0"/>
              <a:t>1918</a:t>
            </a:r>
            <a:r>
              <a:rPr lang="en-US" sz="2000" dirty="0" smtClean="0"/>
              <a:t> KN  ,  </a:t>
            </a:r>
            <a:r>
              <a:rPr lang="en-US" sz="2000" dirty="0" err="1" smtClean="0"/>
              <a:t>Mc</a:t>
            </a:r>
            <a:r>
              <a:rPr lang="en-US" sz="2000" dirty="0" smtClean="0"/>
              <a:t> =</a:t>
            </a:r>
            <a:r>
              <a:rPr lang="en-US" sz="2000" dirty="0"/>
              <a:t>62.14KN.m </a:t>
            </a:r>
            <a:r>
              <a:rPr lang="en-US" sz="2000" dirty="0" smtClean="0"/>
              <a:t>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000" dirty="0" smtClean="0"/>
              <a:t>Use =0.01   ,  </a:t>
            </a:r>
            <a:r>
              <a:rPr lang="en-US" sz="2000" dirty="0" err="1" smtClean="0"/>
              <a:t>fc</a:t>
            </a:r>
            <a:r>
              <a:rPr lang="en-US" sz="2000" dirty="0" smtClean="0"/>
              <a:t> =30 </a:t>
            </a:r>
            <a:r>
              <a:rPr lang="en-US" sz="2000" dirty="0" err="1" smtClean="0"/>
              <a:t>MPa</a:t>
            </a:r>
            <a:r>
              <a:rPr lang="en-US" sz="2000" dirty="0" smtClean="0"/>
              <a:t> 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000" dirty="0" smtClean="0"/>
              <a:t>Cover in column =0.04m ,ɤ=0.8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000" dirty="0" smtClean="0"/>
              <a:t> </a:t>
            </a:r>
            <a:r>
              <a:rPr lang="en-US" sz="2000" dirty="0" err="1" smtClean="0"/>
              <a:t>Pu</a:t>
            </a:r>
            <a:r>
              <a:rPr lang="en-US" sz="2000" dirty="0" smtClean="0"/>
              <a:t>/</a:t>
            </a:r>
            <a:r>
              <a:rPr lang="en-US" sz="2000" dirty="0" err="1" smtClean="0"/>
              <a:t>bh</a:t>
            </a:r>
            <a:r>
              <a:rPr lang="en-US" sz="2000" dirty="0" smtClean="0"/>
              <a:t> =1.74Ksi  , </a:t>
            </a:r>
            <a:r>
              <a:rPr lang="en-US" sz="2000" dirty="0" err="1" smtClean="0"/>
              <a:t>Mn</a:t>
            </a:r>
            <a:r>
              <a:rPr lang="en-US" sz="2000" dirty="0" smtClean="0"/>
              <a:t>/bh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=0.141Ksi.</a:t>
            </a:r>
          </a:p>
          <a:p>
            <a:pPr algn="l" rtl="0">
              <a:lnSpc>
                <a:spcPct val="150000"/>
              </a:lnSpc>
              <a:buNone/>
            </a:pPr>
            <a:endParaRPr lang="en-US" sz="2000" dirty="0" smtClean="0"/>
          </a:p>
          <a:p>
            <a:pPr algn="l" rtl="0">
              <a:lnSpc>
                <a:spcPct val="150000"/>
              </a:lnSpc>
              <a:buNone/>
            </a:pPr>
            <a:r>
              <a:rPr lang="en-US" sz="2000" i="1" u="sng" dirty="0" smtClean="0"/>
              <a:t>From interaction diagram the section is adequate to carry the load and moment .</a:t>
            </a:r>
            <a:endParaRPr lang="en-US" sz="2000" dirty="0" smtClean="0"/>
          </a:p>
          <a:p>
            <a:pPr algn="l" rtl="0">
              <a:buNone/>
            </a:pPr>
            <a:endParaRPr lang="ar-JO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07255" y="-392932"/>
            <a:ext cx="6286545" cy="7643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321571" y="-321494"/>
            <a:ext cx="6286543" cy="735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7686700" cy="608630"/>
          </a:xfrm>
        </p:spPr>
        <p:txBody>
          <a:bodyPr>
            <a:normAutofit fontScale="90000"/>
          </a:bodyPr>
          <a:lstStyle/>
          <a:p>
            <a:pPr rtl="0"/>
            <a:r>
              <a:rPr lang="en-US" sz="4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 :</a:t>
            </a:r>
            <a:endParaRPr lang="ar-JO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>
              <a:lnSpc>
                <a:spcPct val="160000"/>
              </a:lnSpc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Sky face hotel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l" rtl="0">
              <a:lnSpc>
                <a:spcPct val="16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four story, Nablus city.</a:t>
            </a:r>
          </a:p>
          <a:p>
            <a:pPr algn="l" rtl="0">
              <a:lnSpc>
                <a:spcPct val="16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story area = 2000 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2.</a:t>
            </a:r>
          </a:p>
          <a:p>
            <a:pPr algn="l" rtl="0">
              <a:lnSpc>
                <a:spcPct val="16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first story is 5.5 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height (reception, wedding hall, security, offices, restaurant, prayers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room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services).</a:t>
            </a:r>
          </a:p>
          <a:p>
            <a:pPr algn="l" rtl="0">
              <a:lnSpc>
                <a:spcPct val="16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upper three stories are 4m height for each, contain 26 living unit, and 18 sweat.</a:t>
            </a:r>
          </a:p>
          <a:p>
            <a:pPr algn="l" rtl="0">
              <a:lnSpc>
                <a:spcPct val="16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roof contains a swimming pool ,coffee shop.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699829"/>
              </p:ext>
            </p:extLst>
          </p:nvPr>
        </p:nvGraphicFramePr>
        <p:xfrm>
          <a:off x="323528" y="188641"/>
          <a:ext cx="7920880" cy="64247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60446"/>
                <a:gridCol w="760780"/>
                <a:gridCol w="1139214"/>
                <a:gridCol w="2758164"/>
                <a:gridCol w="1202276"/>
              </a:tblGrid>
              <a:tr h="80153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Grouping name</a:t>
                      </a:r>
                      <a:endParaRPr lang="en-US" sz="12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column ID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Dimension(m)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Column identification using grid formation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Longitudinal reinforcement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</a:tr>
              <a:tr h="388501">
                <a:tc rowSpan="6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col0.4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 rowSpan="5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col0.4-1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 rowSpan="5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0.4*0.4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A-1,A-4-A-18,B-3,B-10,B-13,B-18</a:t>
                      </a:r>
                      <a:endParaRPr lang="en-US" sz="12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8Ø16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</a:tr>
              <a:tr h="3218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C-1,C-10,C-13,C-18,D-1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8Ø16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</a:tr>
              <a:tr h="5827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F-1,F-10,F-13,G-13,J-13,I-1,K-1,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K-10,K-13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8Ø16</a:t>
                      </a:r>
                      <a:endParaRPr lang="en-US" sz="12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</a:tr>
              <a:tr h="1942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M-1,N-1,N-10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8Ø16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</a:tr>
              <a:tr h="312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O-1,O-10,P-1,P-10,P-13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8Ø16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</a:tr>
              <a:tr h="3218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col0.4-2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0.4*0.4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B-1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16Ø16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</a:tr>
              <a:tr h="388501">
                <a:tc rowSpan="3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col0.5</a:t>
                      </a:r>
                      <a:endParaRPr lang="en-US" sz="12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col0.5-1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0.5*0.5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B-14,B-16,B-17,C-3,C-14,C-16,C-17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12Ø18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</a:tr>
              <a:tr h="3218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F-3,G-15,J-15,K-15,P-18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12Ø18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</a:tr>
              <a:tr h="3218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col0.5-2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0.5*0.5</a:t>
                      </a:r>
                      <a:endParaRPr lang="en-US" sz="12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N-18,O-13,O-18,N-13</a:t>
                      </a:r>
                      <a:endParaRPr lang="en-US" sz="12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14Ø18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</a:tr>
              <a:tr h="582751">
                <a:tc rowSpan="4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col0.6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col0.6-1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0.6*0.6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B-6,B-7,B-9,F-9,F-16,G-14,I-3,1-7,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I-9,K-3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16Ø18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</a:tr>
              <a:tr h="5827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K-6,K-7,K-9,K-18,F-14,F-18,N-3,N-6,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N-7,N-9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16Ø18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</a:tr>
              <a:tr h="3218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col0.6-2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0.6*0.6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B-4,N-4,F-17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20Ø18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</a:tr>
              <a:tr h="3218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col0.6-3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0.6*0.6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P-3,P-4,P-6,P-7,P-9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22Ø20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</a:tr>
              <a:tr h="321872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col0.8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col0.8-1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0.8*0.8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F-,F-7,I-6,K-17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14Ø25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</a:tr>
              <a:tr h="3218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col0.8-2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0.8*0.8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K-14,K-16,P-14,P-16,P-17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22Ø32</a:t>
                      </a:r>
                      <a:endParaRPr lang="en-US" sz="12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55" marR="45155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58072" cy="53719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928670"/>
            <a:ext cx="7267604" cy="5527066"/>
          </a:xfrm>
        </p:spPr>
        <p:txBody>
          <a:bodyPr>
            <a:normAutofit/>
          </a:bodyPr>
          <a:lstStyle/>
          <a:p>
            <a:pPr lvl="0" algn="l" rtl="0">
              <a:buFont typeface="Wingdings" pitchFamily="2" charset="2"/>
              <a:buChar char="Ø"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footing:</a:t>
            </a:r>
          </a:p>
          <a:p>
            <a:pPr algn="l" rtl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Bearing capacity of the soil=400KN/m</a:t>
            </a:r>
            <a:r>
              <a:rPr lang="en-US" sz="2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l" rtl="0">
              <a:buFont typeface="Wingdings" pitchFamily="2" charset="2"/>
              <a:buChar char="q"/>
            </a:pP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Design of footing for column 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B-3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l" rtl="0">
              <a:lnSpc>
                <a:spcPct val="150000"/>
              </a:lnSpc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Column dimensions = 0.4x0.4 m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Compressive strength of concrete (fc) = 40MPa.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 service load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1640</a:t>
            </a:r>
            <a:r>
              <a:rPr lang="en-US" sz="2400" dirty="0"/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KN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Area=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Area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of footing =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4.1m</a:t>
            </a:r>
            <a:r>
              <a:rPr lang="en-US" sz="2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200" baseline="30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The root of area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2.03m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= 2.5 m.</a:t>
            </a:r>
          </a:p>
          <a:p>
            <a:pPr algn="l" rtl="0">
              <a:buNone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000" dirty="0" smtClean="0"/>
          </a:p>
          <a:p>
            <a:pPr lvl="0" algn="l" rtl="0">
              <a:buNone/>
            </a:pPr>
            <a:endParaRPr lang="en-US" b="1" i="1" dirty="0" smtClean="0"/>
          </a:p>
          <a:p>
            <a:pPr algn="l" rtl="0">
              <a:buNone/>
            </a:pPr>
            <a:endParaRPr lang="ar-JO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95130" y="3814251"/>
            <a:ext cx="1857388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58072" cy="60863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000108"/>
            <a:ext cx="7267604" cy="5455628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For design: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Area  of footing =6.25m</a:t>
            </a:r>
            <a:r>
              <a:rPr lang="en-US" sz="2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Check wide beam shear</a:t>
            </a:r>
            <a:endParaRPr lang="en-US" sz="22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ØVc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= 0.75fc^0.5  L*d/6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ØVc= 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830.09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KN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Vu =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200" baseline="-25000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[ L/2– (c/2+d) ]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Vu=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483.34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KN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Vu &lt;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ØVc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Wide beam shear OK</a:t>
            </a:r>
            <a:r>
              <a:rPr lang="en-US" sz="2200" i="1" dirty="0" smtClean="0"/>
              <a:t>.</a:t>
            </a:r>
          </a:p>
          <a:p>
            <a:pPr algn="l" rtl="0">
              <a:buNone/>
            </a:pPr>
            <a:endParaRPr lang="en-US" sz="2000" i="1" dirty="0" smtClean="0"/>
          </a:p>
          <a:p>
            <a:pPr algn="l" rtl="0">
              <a:buNone/>
            </a:pPr>
            <a:endParaRPr lang="ar-JO" sz="20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500174"/>
            <a:ext cx="235745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Courier New" pitchFamily="49" charset="0"/>
              <a:buChar char="o"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Check punching  shear: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Qu=306.88KN /m</a:t>
            </a:r>
            <a:r>
              <a:rPr lang="en-US" sz="2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ØVcp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=0.75 fc^0.5  L*d/3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ØVcp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=2178.17  KN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Vup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Pu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–(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c+d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q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u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Vup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1803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KN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Vup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ØVcp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  Punching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is OK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 rtl="0"/>
            <a:endParaRPr lang="ar-JO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071546"/>
            <a:ext cx="300039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58072" cy="53719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7186634" cy="5455628"/>
          </a:xfrm>
        </p:spPr>
        <p:txBody>
          <a:bodyPr>
            <a:normAutofit fontScale="92500" lnSpcReduction="20000"/>
          </a:bodyPr>
          <a:lstStyle/>
          <a:p>
            <a:pPr lvl="0" algn="l" rtl="0">
              <a:buFont typeface="Wingdings" pitchFamily="2" charset="2"/>
              <a:buChar char="q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Flexural design:</a:t>
            </a:r>
          </a:p>
          <a:p>
            <a:pPr lvl="0" algn="l" rtl="0">
              <a:buFont typeface="Wingdings" pitchFamily="2" charset="2"/>
              <a:buChar char="q"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Font typeface="Wingdings" pitchFamily="2" charset="2"/>
              <a:buChar char="q"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Font typeface="Wingdings" pitchFamily="2" charset="2"/>
              <a:buChar char="q"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Mu =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422.92</a:t>
            </a:r>
            <a:r>
              <a:rPr lang="en-US" sz="2000" dirty="0"/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KN.m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lnSpc>
                <a:spcPct val="150000"/>
              </a:lnSpc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lnSpc>
                <a:spcPct val="15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=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0.00257</a:t>
            </a:r>
            <a:r>
              <a:rPr lang="en-US" sz="2000" dirty="0" smtClean="0"/>
              <a:t> </a:t>
            </a:r>
          </a:p>
          <a:p>
            <a:pPr lvl="0" algn="l" rtl="0">
              <a:lnSpc>
                <a:spcPct val="15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As=         *L*d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=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2699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So use As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13ɸ18</a:t>
            </a:r>
            <a:endParaRPr lang="en-US" sz="240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lnSpc>
                <a:spcPct val="15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shrinkage= 2250mm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000" dirty="0" smtClean="0"/>
          </a:p>
          <a:p>
            <a:pPr lvl="0" algn="l" rtl="0">
              <a:buNone/>
            </a:pPr>
            <a:endParaRPr lang="en-US" sz="2000" dirty="0" smtClean="0"/>
          </a:p>
          <a:p>
            <a:pPr lvl="0" algn="l" rtl="0">
              <a:buNone/>
            </a:pPr>
            <a:endParaRPr lang="en-US" sz="2000" dirty="0" smtClean="0"/>
          </a:p>
          <a:p>
            <a:pPr lvl="0" algn="l" rtl="0">
              <a:buNone/>
            </a:pPr>
            <a:endParaRPr lang="en-US" sz="2000" dirty="0" smtClean="0"/>
          </a:p>
          <a:p>
            <a:pPr lvl="0" algn="l" rtl="0">
              <a:buNone/>
            </a:pPr>
            <a:endParaRPr lang="en-US" sz="2000" dirty="0" err="1" smtClean="0"/>
          </a:p>
          <a:p>
            <a:pPr lvl="0" algn="l" rtl="0">
              <a:buNone/>
            </a:pPr>
            <a:endParaRPr lang="en-US" sz="2000" b="1" dirty="0" smtClean="0"/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3" y="1571612"/>
            <a:ext cx="242889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2228" name="Object 4"/>
          <p:cNvGraphicFramePr>
            <a:graphicFrameLocks noChangeAspect="1"/>
          </p:cNvGraphicFramePr>
          <p:nvPr/>
        </p:nvGraphicFramePr>
        <p:xfrm>
          <a:off x="571472" y="3286124"/>
          <a:ext cx="3423491" cy="114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87" name="Equation" r:id="rId4" imgW="2387520" imgH="685800" progId="Equation.3">
                  <p:embed/>
                </p:oleObj>
              </mc:Choice>
              <mc:Fallback>
                <p:oleObj name="Equation" r:id="rId4" imgW="2387520" imgH="6858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3286124"/>
                        <a:ext cx="3423491" cy="11430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2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0072912"/>
              </p:ext>
            </p:extLst>
          </p:nvPr>
        </p:nvGraphicFramePr>
        <p:xfrm>
          <a:off x="1187624" y="4869160"/>
          <a:ext cx="357190" cy="428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88" name="Equation" r:id="rId6" imgW="152280" imgH="164880" progId="Equation.3">
                  <p:embed/>
                </p:oleObj>
              </mc:Choice>
              <mc:Fallback>
                <p:oleObj name="Equation" r:id="rId6" imgW="152280" imgH="164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4869160"/>
                        <a:ext cx="357190" cy="4286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3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8780258"/>
              </p:ext>
            </p:extLst>
          </p:nvPr>
        </p:nvGraphicFramePr>
        <p:xfrm>
          <a:off x="491782" y="4365104"/>
          <a:ext cx="357187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89" name="Equation" r:id="rId8" imgW="152280" imgH="164880" progId="Equation.3">
                  <p:embed/>
                </p:oleObj>
              </mc:Choice>
              <mc:Fallback>
                <p:oleObj name="Equation" r:id="rId8" imgW="15228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782" y="4365104"/>
                        <a:ext cx="357187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58072" cy="60863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7267604" cy="5312752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US" sz="2000" dirty="0" smtClean="0"/>
          </a:p>
          <a:p>
            <a:pPr algn="l" rtl="0">
              <a:buNone/>
            </a:pPr>
            <a:endParaRPr lang="en-US" sz="2000" dirty="0" smtClean="0"/>
          </a:p>
          <a:p>
            <a:pPr algn="l" rtl="0">
              <a:buNone/>
            </a:pPr>
            <a:endParaRPr lang="en-US" sz="2000" dirty="0" smtClean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280519"/>
              </p:ext>
            </p:extLst>
          </p:nvPr>
        </p:nvGraphicFramePr>
        <p:xfrm>
          <a:off x="323528" y="1196752"/>
          <a:ext cx="7704857" cy="54005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3142"/>
                <a:gridCol w="993142"/>
                <a:gridCol w="945086"/>
                <a:gridCol w="3492014"/>
                <a:gridCol w="1281473"/>
              </a:tblGrid>
              <a:tr h="6859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grouping name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footing ID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dimension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Column identification using grid formation 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reinforcement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859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f1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f1-1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1.5*1.5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A-1,C-1,D-1,F-1,G-13,J-13,K-1,M-1,N-1,P-1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8ɸ16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859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f2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f2-1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2*2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A-3,A-4,A-5,A-8,A-9,A-16,A-17,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A-18,B-1,C-18,J-15,O-1,P-18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10ɸ16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8499">
                <a:tc>
                  <a:txBody>
                    <a:bodyPr/>
                    <a:lstStyle/>
                    <a:p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f2-2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2*2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I-1,B-18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10ɸ18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85921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f3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f3-1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2.5*2.5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A-14,B-3,B-7,B-9,B-14,B-16,B-17,C-3,C-14,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13ɸ18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859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C-16,C-17,F-14,F-18,K-3,N-3,N-9,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N-18,O-18,P-3,P-4,P-6,P-7,P-9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84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f3-2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2.5*2.5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K-18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13ɸ20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8499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f4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f4-1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3*3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B-4,B-6,F-16,F-17,I-3,N-4,N-6,N-7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15ɸ20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84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f4-2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3*3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F-3,K-14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15ɸ25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84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f5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f5-1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3.3*3.3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P-14,P-16,P-17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17ɸ20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84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f6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f6-1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3.8*3.8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K-16,K-17</a:t>
                      </a:r>
                      <a:endParaRPr lang="en-US" sz="12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19ɸ20</a:t>
                      </a:r>
                      <a:endParaRPr lang="en-US" sz="12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58072" cy="60863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7258072" cy="5455628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Design of footing F7 carrying O-10 and O-13 :</a:t>
            </a:r>
          </a:p>
          <a:p>
            <a:pPr algn="l" rtl="0">
              <a:buFont typeface="Wingdings" pitchFamily="2" charset="2"/>
              <a:buChar char="q"/>
            </a:pPr>
            <a:endParaRPr lang="en-US" sz="2000" b="1" dirty="0" smtClean="0"/>
          </a:p>
          <a:p>
            <a:pPr algn="l" rtl="0">
              <a:buFont typeface="Wingdings" pitchFamily="2" charset="2"/>
              <a:buChar char="q"/>
            </a:pPr>
            <a:endParaRPr lang="en-US" sz="2000" b="1" dirty="0" smtClean="0"/>
          </a:p>
          <a:p>
            <a:pPr algn="l" rtl="0">
              <a:buFont typeface="Wingdings" pitchFamily="2" charset="2"/>
              <a:buChar char="q"/>
            </a:pPr>
            <a:endParaRPr lang="en-US" sz="2000" b="1" dirty="0" smtClean="0"/>
          </a:p>
          <a:p>
            <a:pPr algn="l" rtl="0">
              <a:buFont typeface="Wingdings" pitchFamily="2" charset="2"/>
              <a:buChar char="q"/>
            </a:pPr>
            <a:endParaRPr lang="en-US" sz="2000" b="1" dirty="0" smtClean="0"/>
          </a:p>
          <a:p>
            <a:pPr algn="l" rtl="0">
              <a:buFont typeface="Wingdings" pitchFamily="2" charset="2"/>
              <a:buChar char="q"/>
            </a:pPr>
            <a:endParaRPr lang="en-US" sz="2000" b="1" dirty="0" smtClean="0"/>
          </a:p>
          <a:p>
            <a:pPr algn="l" rtl="0">
              <a:buFont typeface="Wingdings" pitchFamily="2" charset="2"/>
              <a:buChar char="q"/>
            </a:pPr>
            <a:endParaRPr lang="en-US" sz="2000" b="1" dirty="0" smtClean="0"/>
          </a:p>
          <a:p>
            <a:pPr algn="l" rtl="0">
              <a:buNone/>
            </a:pPr>
            <a:r>
              <a:rPr lang="en-US" sz="2000" b="1" dirty="0" smtClean="0"/>
              <a:t> </a:t>
            </a:r>
            <a:endParaRPr lang="ar-JO" sz="2000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535747"/>
            <a:ext cx="2468505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232221"/>
              </p:ext>
            </p:extLst>
          </p:nvPr>
        </p:nvGraphicFramePr>
        <p:xfrm>
          <a:off x="683568" y="1772816"/>
          <a:ext cx="5040560" cy="15121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8401"/>
                <a:gridCol w="1690121"/>
                <a:gridCol w="2172038"/>
              </a:tblGrid>
              <a:tr h="7723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Column ID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service load KN(Ps)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Ultimate load KN (Pu)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9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O-10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838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1059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9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O-13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1359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1751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045329"/>
              </p:ext>
            </p:extLst>
          </p:nvPr>
        </p:nvGraphicFramePr>
        <p:xfrm>
          <a:off x="683568" y="3645024"/>
          <a:ext cx="5040560" cy="19442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0160"/>
                <a:gridCol w="699155"/>
                <a:gridCol w="899795"/>
                <a:gridCol w="717550"/>
                <a:gridCol w="1283900"/>
              </a:tblGrid>
              <a:tr h="565661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943634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C.S 1.25m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M.S 1.25m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C.S 1.5m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M.S 1.5m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656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moment/C.S or/M.S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385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295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370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225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1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0.0047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0.0036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0.0037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0.0023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9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2468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1890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2331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1449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9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As. Bars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13ɸ16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13ɸ14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15ɸ14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15ɸ12</a:t>
                      </a:r>
                      <a:endParaRPr lang="en-US" sz="1400" dirty="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58072" cy="60863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7186634" cy="5455628"/>
          </a:xfrm>
        </p:spPr>
        <p:txBody>
          <a:bodyPr/>
          <a:lstStyle/>
          <a:p>
            <a:pPr lvl="0" algn="l" rtl="0">
              <a:buFont typeface="Wingdings" pitchFamily="2" charset="2"/>
              <a:buChar char="q"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Check wide beam shear was satisfied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Check punching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shear was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satisfied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sz="2000" dirty="0" smtClean="0"/>
          </a:p>
          <a:p>
            <a:pPr algn="l" rtl="0">
              <a:buNone/>
            </a:pPr>
            <a:endParaRPr lang="en-US" sz="2000" dirty="0" smtClean="0"/>
          </a:p>
          <a:p>
            <a:pPr algn="l" rtl="0">
              <a:buNone/>
            </a:pPr>
            <a:endParaRPr lang="en-US" sz="2000" dirty="0" smtClean="0"/>
          </a:p>
          <a:p>
            <a:pPr algn="l" rtl="0">
              <a:buNone/>
            </a:pPr>
            <a:endParaRPr lang="en-US" sz="2000" dirty="0" smtClean="0"/>
          </a:p>
          <a:p>
            <a:pPr lvl="0" algn="l" rtl="0">
              <a:buNone/>
            </a:pPr>
            <a:endParaRPr lang="en-US" sz="2000" dirty="0" smtClean="0"/>
          </a:p>
          <a:p>
            <a:pPr algn="l" rtl="0">
              <a:buNone/>
            </a:pPr>
            <a:endParaRPr lang="ar-JO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812598"/>
              </p:ext>
            </p:extLst>
          </p:nvPr>
        </p:nvGraphicFramePr>
        <p:xfrm>
          <a:off x="611559" y="2132857"/>
          <a:ext cx="7200800" cy="38164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1894"/>
                <a:gridCol w="1399036"/>
                <a:gridCol w="1981351"/>
                <a:gridCol w="2448519"/>
              </a:tblGrid>
              <a:tr h="78993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footing f7</a:t>
                      </a:r>
                      <a:endParaRPr lang="en-US" sz="1400" dirty="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dimensions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Reinforcement in long </a:t>
                      </a:r>
                      <a:r>
                        <a:rPr lang="en-US" sz="1400" dirty="0" smtClean="0">
                          <a:effectLst/>
                        </a:rPr>
                        <a:t>direction </a:t>
                      </a:r>
                      <a:r>
                        <a:rPr lang="en-US" sz="1400" dirty="0">
                          <a:effectLst/>
                        </a:rPr>
                        <a:t>.</a:t>
                      </a:r>
                      <a:endParaRPr lang="en-US" sz="1400" dirty="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</a:rPr>
                        <a:t>Reinforcement in short </a:t>
                      </a:r>
                      <a:r>
                        <a:rPr lang="en-US" sz="1400" dirty="0" smtClean="0">
                          <a:effectLst/>
                        </a:rPr>
                        <a:t>direction .</a:t>
                      </a:r>
                      <a:endParaRPr lang="en-US" sz="1400" dirty="0" smtClean="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831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O-10,O-13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3*2.5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26ɸ16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30ɸ14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831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A-10,A-13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3*2.5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26ɸ16</a:t>
                      </a:r>
                      <a:endParaRPr lang="en-US" sz="1400" dirty="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30ɸ14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831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C-10,C-13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3*2.5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26ɸ16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30ɸ14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831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N-10,N-13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3*2.5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26ɸ16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30ɸ14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831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B-10,B-13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3*2.5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26ɸ16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30ɸ14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831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P-10,P-13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3*2.5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26ɸ16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30ɸ14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831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F-10,F-13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3*2.5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26ɸ16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30ɸ14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831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K-10,K-13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3*2.5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26ɸ16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30ɸ14</a:t>
                      </a:r>
                      <a:endParaRPr lang="en-US" sz="1400" dirty="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58072" cy="53719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lvl="0" algn="l" rtl="0">
                  <a:lnSpc>
                    <a:spcPct val="150000"/>
                  </a:lnSpc>
                  <a:buFont typeface="Wingdings" pitchFamily="2" charset="2"/>
                  <a:buChar char="q"/>
                </a:pPr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Design of raft footing f8 :</a:t>
                </a: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The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KN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and the size of mish =0.3m . </a:t>
                </a: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stress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</a:rPr>
                          <m:t>29</m:t>
                        </m:r>
                        <m:r>
                          <a:rPr lang="en-US" sz="2000" i="1">
                            <a:latin typeface="Cambria Math"/>
                          </a:rPr>
                          <m:t>.</m:t>
                        </m:r>
                        <m:r>
                          <a:rPr lang="en-US" sz="2000" i="1">
                            <a:latin typeface="Cambria Math"/>
                          </a:rPr>
                          <m:t>33</m:t>
                        </m:r>
                        <m:r>
                          <a:rPr lang="en-US" sz="2000" i="1">
                            <a:latin typeface="Cambria Math"/>
                          </a:rPr>
                          <m:t>/</m:t>
                        </m:r>
                        <m:r>
                          <a:rPr lang="en-US" sz="2000" i="1">
                            <a:latin typeface="Cambria Math"/>
                          </a:rPr>
                          <m:t>0</m:t>
                        </m:r>
                        <m:r>
                          <a:rPr lang="en-US" sz="2000" i="1">
                            <a:latin typeface="Cambria Math"/>
                          </a:rPr>
                          <m:t>.</m:t>
                        </m:r>
                        <m:r>
                          <a:rPr lang="en-US" sz="2000" i="1">
                            <a:latin typeface="Cambria Math"/>
                          </a:rPr>
                          <m:t>3</m:t>
                        </m:r>
                      </m:e>
                      <m:sup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= 325.89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KN/m</a:t>
                </a:r>
                <a:r>
                  <a:rPr lang="en-US" sz="2000" baseline="30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  <a:p>
                <a:pPr marL="0" indent="0" algn="l" rtl="0">
                  <a:buNone/>
                </a:pPr>
                <a:r>
                  <a:rPr lang="en-US" sz="2000" baseline="30000" dirty="0" smtClean="0"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where  &lt; 400 KN/m</a:t>
                </a:r>
                <a:r>
                  <a:rPr lang="en-US" sz="2000" baseline="30000" dirty="0">
                    <a:latin typeface="Times New Roman" pitchFamily="18" charset="0"/>
                    <a:cs typeface="Times New Roman" pitchFamily="18" charset="0"/>
                  </a:rPr>
                  <a:t>2  </a:t>
                </a:r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   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OK </a:t>
                </a:r>
              </a:p>
              <a:p>
                <a:pPr lvl="0" algn="l" rtl="0">
                  <a:lnSpc>
                    <a:spcPct val="150000"/>
                  </a:lnSpc>
                  <a:buFont typeface="Wingdings" pitchFamily="2" charset="2"/>
                  <a:buChar char="q"/>
                </a:pPr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Check wide beam shear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:</a:t>
                </a: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h=700mm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d=620mm.</a:t>
                </a:r>
              </a:p>
              <a:p>
                <a:pPr marL="0" indent="0" algn="l" rtl="0">
                  <a:buNone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ØVc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490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KN/m</a:t>
                </a:r>
              </a:p>
              <a:p>
                <a:pPr lvl="0" algn="l" rtl="0">
                  <a:buFont typeface="Wingdings" pitchFamily="2" charset="2"/>
                  <a:buChar char="q"/>
                </a:pPr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Check punching shear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:</a:t>
                </a:r>
              </a:p>
              <a:p>
                <a:pPr marL="0" indent="0" algn="l" rtl="0">
                  <a:buNone/>
                </a:pPr>
                <a:r>
                  <a:rPr lang="en-US" sz="2000" dirty="0" err="1">
                    <a:latin typeface="Times New Roman" pitchFamily="18" charset="0"/>
                    <a:cs typeface="Times New Roman" pitchFamily="18" charset="0"/>
                  </a:rPr>
                  <a:t>ØVcp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5568.14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</a:p>
              <a:p>
                <a:pPr marL="0" indent="0" algn="l" rtl="0">
                  <a:buNone/>
                </a:pPr>
                <a:r>
                  <a:rPr lang="en-US" sz="2000" dirty="0" err="1">
                    <a:latin typeface="Times New Roman" pitchFamily="18" charset="0"/>
                    <a:cs typeface="Times New Roman" pitchFamily="18" charset="0"/>
                  </a:rPr>
                  <a:t>Pu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on column  F6= 4643 KN </a:t>
                </a:r>
              </a:p>
              <a:p>
                <a:pPr lvl="0" algn="l" rtl="0">
                  <a:buFont typeface="Wingdings" pitchFamily="2" charset="2"/>
                  <a:buChar char="q"/>
                </a:pPr>
                <a:endParaRPr lang="en-US" sz="2000" dirty="0"/>
              </a:p>
              <a:p>
                <a:pPr algn="l" rtl="0"/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lvl="0" algn="l" rtl="0">
                  <a:lnSpc>
                    <a:spcPct val="150000"/>
                  </a:lnSpc>
                  <a:buFont typeface="Wingdings" pitchFamily="2" charset="2"/>
                  <a:buChar char="q"/>
                </a:pPr>
                <a:endParaRPr lang="en-US" sz="2000" dirty="0"/>
              </a:p>
              <a:p>
                <a:pPr algn="l" rtl="0">
                  <a:lnSpc>
                    <a:spcPct val="150000"/>
                  </a:lnSpc>
                  <a:buFont typeface="Wingdings" pitchFamily="2" charset="2"/>
                  <a:buChar char="q"/>
                </a:pPr>
                <a:endParaRPr lang="ar-JO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7028" y="332656"/>
            <a:ext cx="4104456" cy="3772525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58072" cy="60863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ar-JO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96752"/>
            <a:ext cx="6048672" cy="499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4400552" cy="894382"/>
          </a:xfrm>
        </p:spPr>
        <p:txBody>
          <a:bodyPr/>
          <a:lstStyle/>
          <a:p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 :</a:t>
            </a:r>
            <a:endParaRPr lang="ar-JO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685143"/>
            <a:ext cx="7239000" cy="4695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Design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of combined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footing f9:</a:t>
            </a:r>
          </a:p>
          <a:p>
            <a:pPr marL="0" indent="0" algn="l" rtl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h= 60cm and d = 52cm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b="1" dirty="0"/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/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L = 4m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B=3 m.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/>
          </a:p>
          <a:p>
            <a:pPr algn="l" rtl="0"/>
            <a:endParaRPr lang="en-US" sz="2400" dirty="0" smtClean="0"/>
          </a:p>
          <a:p>
            <a:pPr algn="l" rtl="0"/>
            <a:endParaRPr lang="en-US" sz="2400" dirty="0"/>
          </a:p>
          <a:p>
            <a:pPr algn="l" rtl="0"/>
            <a:endParaRPr lang="en-US" sz="2400" dirty="0" smtClean="0"/>
          </a:p>
          <a:p>
            <a:pPr marL="0" indent="0" algn="l" rtl="0">
              <a:buNone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6844" y="3068960"/>
            <a:ext cx="468052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501008"/>
            <a:ext cx="367240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52736"/>
            <a:ext cx="7239000" cy="54030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Check for wide beam shear: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ØVc= 1233.29 KN/m</a:t>
            </a:r>
          </a:p>
          <a:p>
            <a:pPr marL="0" indent="0" algn="l" rtl="0"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ØVc &gt; Vu  OK.</a:t>
            </a:r>
          </a:p>
          <a:p>
            <a:pPr marL="0" indent="0" algn="l" rtl="0">
              <a:buNone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Check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for punching shear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l" rtl="0"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Column k-14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l" rtl="0">
              <a:buNone/>
            </a:pP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Pu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=3666.83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KN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ØVcp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4341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KN</a:t>
            </a:r>
          </a:p>
          <a:p>
            <a:pPr marL="0" indent="0" algn="l" rtl="0">
              <a:buNone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ØVcp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Pu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OK.</a:t>
            </a:r>
          </a:p>
          <a:p>
            <a:pPr marL="0" indent="0" algn="l" rtl="0">
              <a:buNone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9510" y="548680"/>
            <a:ext cx="3528391" cy="2731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l" rtl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Longitudinal  20ɸ20,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20ɸ16</a:t>
            </a:r>
          </a:p>
          <a:p>
            <a:pPr marL="0" indent="0" algn="l" rtl="0">
              <a:buNone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TraversUse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26 ɸ20</a:t>
            </a:r>
          </a:p>
          <a:p>
            <a:pPr marL="0" indent="0" algn="l" rtl="0">
              <a:buNone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268760"/>
            <a:ext cx="518457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540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239000" cy="5186976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Pool design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l" rtl="0">
              <a:buNone/>
            </a:pP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Pool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Wall:</a:t>
            </a:r>
          </a:p>
          <a:p>
            <a:pPr marL="0" indent="0" algn="l" rtl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Vu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V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13KN/m</a:t>
            </a:r>
          </a:p>
          <a:p>
            <a:pPr marL="0" indent="0" algn="l" rtl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V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=50KN/m, both less than 164.3 KN/m  Ok.</a:t>
            </a:r>
          </a:p>
          <a:p>
            <a:pPr marL="0" lvl="0" indent="0" algn="l" rtl="0">
              <a:buNone/>
            </a:pP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Flexural design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lvl="0" indent="0" algn="l" rtl="0">
              <a:buNone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861048"/>
            <a:ext cx="662473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298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7239000" cy="5186976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algn="l" rtl="0">
                  <a:buNone/>
                </a:pP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Mu design =Mu from analysis *</a:t>
                </a:r>
                <a:r>
                  <a:rPr lang="en-US" sz="2400" dirty="0" err="1">
                    <a:latin typeface="Times New Roman" pitchFamily="18" charset="0"/>
                    <a:cs typeface="Times New Roman" pitchFamily="18" charset="0"/>
                  </a:rPr>
                  <a:t>Sd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*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𝜓</m:t>
                    </m:r>
                  </m:oMath>
                </a14:m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400" dirty="0" err="1">
                    <a:latin typeface="Times New Roman" pitchFamily="18" charset="0"/>
                    <a:cs typeface="Times New Roman" pitchFamily="18" charset="0"/>
                  </a:rPr>
                  <a:t>Sd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/>
                          </a:rPr>
                          <m:t>ɸ</m:t>
                        </m:r>
                        <m:r>
                          <a:rPr lang="en-US" sz="2400" i="1">
                            <a:latin typeface="Cambria Math"/>
                          </a:rPr>
                          <m:t>   </m:t>
                        </m:r>
                        <m:r>
                          <a:rPr lang="en-US" sz="2400" i="1">
                            <a:latin typeface="Cambria Math"/>
                          </a:rPr>
                          <m:t>𝑓𝑦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𝛾</m:t>
                        </m:r>
                        <m:r>
                          <a:rPr lang="en-US" sz="2400" i="1">
                            <a:latin typeface="Cambria Math"/>
                          </a:rPr>
                          <m:t>  </m:t>
                        </m:r>
                        <m:r>
                          <a:rPr lang="en-US" sz="2400" i="1">
                            <a:latin typeface="Cambria Math"/>
                          </a:rPr>
                          <m:t>𝑓𝑠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𝑚𝑎𝑥</m:t>
                        </m:r>
                      </m:den>
                    </m:f>
                  </m:oMath>
                </a14:m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>
                        <a:latin typeface="Cambria Math"/>
                      </a:rPr>
                      <m:t>ɸ</m:t>
                    </m:r>
                  </m:oMath>
                </a14:m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: 0.9 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400" dirty="0" err="1" smtClean="0">
                    <a:latin typeface="Times New Roman" pitchFamily="18" charset="0"/>
                    <a:cs typeface="Times New Roman" pitchFamily="18" charset="0"/>
                  </a:rPr>
                  <a:t>fy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: Steel yield strength</a:t>
                </a:r>
              </a:p>
              <a:p>
                <a:pPr marL="0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: factor for ultimate load which =1.4</a:t>
                </a:r>
              </a:p>
              <a:p>
                <a:pPr marL="0" indent="0" algn="l" rtl="0">
                  <a:buNone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H=300mm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and assume the distance between bars 20cm then </a:t>
                </a:r>
                <a:r>
                  <a:rPr lang="en-US" sz="2400" dirty="0" err="1">
                    <a:latin typeface="Times New Roman" pitchFamily="18" charset="0"/>
                    <a:cs typeface="Times New Roman" pitchFamily="18" charset="0"/>
                  </a:rPr>
                  <a:t>Sd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=1.54</a:t>
                </a:r>
              </a:p>
              <a:p>
                <a:pPr marL="0" indent="0" algn="l" rtl="0">
                  <a:buNone/>
                </a:pPr>
                <a:r>
                  <a:rPr lang="en-US" sz="2400" dirty="0" err="1" smtClean="0">
                    <a:latin typeface="Times New Roman" pitchFamily="18" charset="0"/>
                    <a:cs typeface="Times New Roman" pitchFamily="18" charset="0"/>
                  </a:rPr>
                  <a:t>fs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max :maximum permitted stress in steel to avoid large cracks =175 </a:t>
                </a:r>
                <a:r>
                  <a:rPr lang="en-US" sz="2400" dirty="0" err="1">
                    <a:latin typeface="Times New Roman" pitchFamily="18" charset="0"/>
                    <a:cs typeface="Times New Roman" pitchFamily="18" charset="0"/>
                  </a:rPr>
                  <a:t>Mpa</a:t>
                </a:r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fc 30 </a:t>
                </a:r>
                <a:r>
                  <a:rPr lang="en-US" sz="2400" dirty="0" err="1" smtClean="0">
                    <a:latin typeface="Times New Roman" pitchFamily="18" charset="0"/>
                    <a:cs typeface="Times New Roman" pitchFamily="18" charset="0"/>
                  </a:rPr>
                  <a:t>Mpa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and assume percentage of steel 0.007 then </a:t>
                </a:r>
              </a:p>
              <a:p>
                <a:pPr marL="0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𝜓</m:t>
                    </m:r>
                  </m:oMath>
                </a14:m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= 1.044</a:t>
                </a:r>
              </a:p>
              <a:p>
                <a:pPr marL="0" indent="0" algn="l" rtl="0">
                  <a:buNone/>
                </a:pPr>
                <a:endParaRPr lang="en-US" sz="22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endParaRPr lang="en-US" sz="2400" dirty="0" smtClean="0"/>
              </a:p>
              <a:p>
                <a:pPr marL="0" indent="0" algn="l" rtl="0">
                  <a:buNone/>
                </a:pPr>
                <a:r>
                  <a:rPr lang="en-US" sz="2400" dirty="0" smtClean="0"/>
                  <a:t> </a:t>
                </a:r>
                <a:endParaRPr lang="en-US" sz="2400" dirty="0"/>
              </a:p>
              <a:p>
                <a:pPr marL="0" indent="0" algn="l" rtl="0">
                  <a:buNone/>
                </a:pPr>
                <a:endParaRPr lang="en-US" sz="2200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l" rtl="0"/>
                <a:endParaRPr lang="en-US" sz="2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7239000" cy="5186976"/>
              </a:xfrm>
              <a:blipFill rotWithShape="1">
                <a:blip r:embed="rId2"/>
                <a:stretch>
                  <a:fillRect l="-1010" t="-12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630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l" rtl="0">
                  <a:buNone/>
                </a:pP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For Mu design =84 </a:t>
                </a:r>
                <a:r>
                  <a:rPr lang="en-US" sz="2800" dirty="0" err="1">
                    <a:latin typeface="Times New Roman" pitchFamily="18" charset="0"/>
                    <a:cs typeface="Times New Roman" pitchFamily="18" charset="0"/>
                  </a:rPr>
                  <a:t>KN.m</a:t>
                </a: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/m</a:t>
                </a:r>
              </a:p>
              <a:p>
                <a:pPr marL="0" indent="0" algn="l" rtl="0">
                  <a:buNone/>
                </a:pP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As = 956 mm</a:t>
                </a:r>
                <a:r>
                  <a:rPr lang="en-US" sz="280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/m, So use 7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/>
                      </a:rPr>
                      <m:t> ɸ</m:t>
                    </m:r>
                  </m:oMath>
                </a14:m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 14/m</a:t>
                </a:r>
              </a:p>
              <a:p>
                <a:pPr marL="0" indent="0" algn="l" rtl="0">
                  <a:buNone/>
                </a:pP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For Mu design =10KN.m/m use As </a:t>
                </a:r>
                <a:r>
                  <a:rPr lang="en-US" sz="2800" baseline="-25000" dirty="0">
                    <a:latin typeface="Times New Roman" pitchFamily="18" charset="0"/>
                    <a:cs typeface="Times New Roman" pitchFamily="18" charset="0"/>
                  </a:rPr>
                  <a:t>min</a:t>
                </a: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 and 4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/>
                      </a:rPr>
                      <m:t>ɸ</m:t>
                    </m:r>
                  </m:oMath>
                </a14:m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 10/m</a:t>
                </a:r>
              </a:p>
              <a:p>
                <a:pPr marL="0" indent="0" algn="l" rtl="0">
                  <a:buNone/>
                </a:pP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Also for horizontal</a:t>
                </a:r>
              </a:p>
              <a:p>
                <a:pPr algn="l" rtl="0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84" t="-1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336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5330992"/>
          </a:xfrm>
        </p:spPr>
        <p:txBody>
          <a:bodyPr/>
          <a:lstStyle/>
          <a:p>
            <a:pPr marL="0" lvl="0" indent="0" algn="l" rtl="0">
              <a:buNone/>
            </a:pPr>
            <a:r>
              <a:rPr lang="en-US" b="1" dirty="0"/>
              <a:t>Pool slab</a:t>
            </a:r>
            <a:r>
              <a:rPr lang="en-US" dirty="0"/>
              <a:t>: </a:t>
            </a:r>
          </a:p>
          <a:p>
            <a:pPr lvl="0" algn="l" rtl="0"/>
            <a:r>
              <a:rPr lang="en-US" b="1" dirty="0"/>
              <a:t>Check wide beam shear</a:t>
            </a:r>
            <a:r>
              <a:rPr lang="en-US" dirty="0"/>
              <a:t>: 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ØVc=239.6 </a:t>
            </a:r>
            <a:r>
              <a:rPr lang="en-US" dirty="0"/>
              <a:t>KN /</a:t>
            </a:r>
            <a:r>
              <a:rPr lang="en-US" dirty="0" smtClean="0"/>
              <a:t>m</a:t>
            </a:r>
          </a:p>
          <a:p>
            <a:pPr marL="0" lvl="0" indent="0" algn="l" rtl="0">
              <a:buNone/>
            </a:pPr>
            <a:r>
              <a:rPr lang="en-US" b="1" dirty="0" smtClean="0"/>
              <a:t>Design </a:t>
            </a:r>
            <a:r>
              <a:rPr lang="en-US" b="1" dirty="0"/>
              <a:t>for flexure</a:t>
            </a:r>
            <a:r>
              <a:rPr lang="en-US" dirty="0"/>
              <a:t>: </a:t>
            </a:r>
            <a:endParaRPr lang="en-US" dirty="0" smtClean="0"/>
          </a:p>
          <a:p>
            <a:pPr marL="0" lvl="0" indent="0" algn="l" rtl="0">
              <a:buNone/>
            </a:pPr>
            <a:endParaRPr lang="en-US" dirty="0"/>
          </a:p>
          <a:p>
            <a:pPr algn="l" rtl="0"/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14108"/>
            <a:ext cx="446449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014108"/>
            <a:ext cx="432048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9497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32696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Static design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6336704" cy="48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8805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908720"/>
            <a:ext cx="6912768" cy="6971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Stair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case</a:t>
            </a:r>
          </a:p>
          <a:p>
            <a:pPr algn="l" rtl="0">
              <a:lnSpc>
                <a:spcPct val="15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 sections </a:t>
            </a:r>
          </a:p>
          <a:p>
            <a:pPr algn="l" rtl="0">
              <a:lnSpc>
                <a:spcPct val="15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Dimensions </a:t>
            </a:r>
          </a:p>
          <a:p>
            <a:pPr algn="l" rtl="0">
              <a:lnSpc>
                <a:spcPct val="15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2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052736"/>
            <a:ext cx="482453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2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933056"/>
            <a:ext cx="4824536" cy="275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609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79512" y="764704"/>
                <a:ext cx="7776864" cy="78855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lvl="0" indent="-285750" algn="l" rtl="0">
                  <a:buFont typeface="Arial" pitchFamily="34" charset="0"/>
                  <a:buChar char="•"/>
                </a:pPr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Thickness</a:t>
                </a:r>
                <a:r>
                  <a:rPr lang="en-US" sz="2000" b="1" dirty="0" smtClean="0">
                    <a:latin typeface="Times New Roman" pitchFamily="18" charset="0"/>
                    <a:cs typeface="Times New Roman" pitchFamily="18" charset="0"/>
                  </a:rPr>
                  <a:t>:</a:t>
                </a:r>
              </a:p>
              <a:p>
                <a:pPr lvl="0" algn="l" rtl="0"/>
                <a:endParaRPr lang="en-US" sz="2000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l"/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Flight span = 6.7m</a:t>
                </a:r>
              </a:p>
              <a:p>
                <a:pPr algn="l"/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h</a:t>
                </a:r>
                <a:r>
                  <a:rPr lang="en-US" sz="2000" baseline="-25000" dirty="0">
                    <a:latin typeface="Times New Roman" pitchFamily="18" charset="0"/>
                    <a:cs typeface="Times New Roman" pitchFamily="18" charset="0"/>
                  </a:rPr>
                  <a:t>min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/>
                          </a:rPr>
                          <m:t>6</m:t>
                        </m:r>
                        <m:r>
                          <a:rPr lang="en-US" sz="2000">
                            <a:latin typeface="Cambria Math"/>
                          </a:rPr>
                          <m:t>.</m:t>
                        </m:r>
                        <m:r>
                          <a:rPr lang="en-US" sz="200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sz="2000">
                            <a:latin typeface="Cambria Math"/>
                          </a:rPr>
                          <m:t>28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= 0.239 m </a:t>
                </a:r>
              </a:p>
              <a:p>
                <a:pPr algn="l"/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So, se h=0.25m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algn="l"/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lvl="0" indent="-285750" algn="l" rtl="0">
                  <a:buFont typeface="Arial" pitchFamily="34" charset="0"/>
                  <a:buChar char="•"/>
                </a:pPr>
                <a:r>
                  <a:rPr lang="en-US" b="1" dirty="0" smtClean="0">
                    <a:latin typeface="Times New Roman" pitchFamily="18" charset="0"/>
                    <a:cs typeface="Times New Roman" pitchFamily="18" charset="0"/>
                  </a:rPr>
                  <a:t>Loads</a:t>
                </a:r>
              </a:p>
              <a:p>
                <a:pPr lvl="0" algn="l" rtl="0"/>
                <a:endParaRPr lang="en-US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lvl="0" indent="-342900" algn="l" rtl="0">
                  <a:buFont typeface="+mj-lt"/>
                  <a:buAutoNum type="arabicPeriod"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DL= 6.25 </a:t>
                </a:r>
                <a:r>
                  <a:rPr lang="en-US" dirty="0"/>
                  <a:t>KN/m</a:t>
                </a:r>
                <a:r>
                  <a:rPr lang="en-US" baseline="30000" dirty="0"/>
                  <a:t>2</a:t>
                </a: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lvl="0" indent="-342900" algn="l" rtl="0">
                  <a:buFont typeface="+mj-lt"/>
                  <a:buAutoNum type="arabicPeriod"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LL= 5 </a:t>
                </a:r>
                <a:r>
                  <a:rPr lang="en-US" dirty="0"/>
                  <a:t>KN/m</a:t>
                </a:r>
                <a:r>
                  <a:rPr lang="en-US" baseline="30000" dirty="0"/>
                  <a:t>2</a:t>
                </a: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lvl="0" indent="-342900" algn="l" rtl="0">
                  <a:buFont typeface="+mj-lt"/>
                  <a:buAutoNum type="arabicPeriod"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SDL=4.07 </a:t>
                </a:r>
                <a:r>
                  <a:rPr lang="en-US" dirty="0"/>
                  <a:t>KN/m</a:t>
                </a:r>
                <a:r>
                  <a:rPr lang="en-US" baseline="30000" dirty="0"/>
                  <a:t>2</a:t>
                </a:r>
                <a:r>
                  <a:rPr lang="en-US" dirty="0" smtClean="0"/>
                  <a:t> </a:t>
                </a: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lvl="0" algn="l" rtl="0"/>
                <a:endParaRPr lang="en-US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lvl="0" algn="l" rtl="0"/>
                <a:endParaRPr lang="en-US" b="1" dirty="0"/>
              </a:p>
              <a:p>
                <a:pPr lvl="0" algn="l" rtl="0"/>
                <a:endParaRPr lang="en-US" b="1" dirty="0" smtClean="0"/>
              </a:p>
              <a:p>
                <a:pPr lvl="0" algn="l" rtl="0"/>
                <a:endParaRPr lang="en-US" b="1" dirty="0"/>
              </a:p>
              <a:p>
                <a:pPr lvl="0" algn="l" rtl="0"/>
                <a:endParaRPr lang="en-US" b="1" dirty="0" smtClean="0"/>
              </a:p>
              <a:p>
                <a:pPr lvl="0" algn="l" rtl="0"/>
                <a:endParaRPr lang="en-US" b="1" dirty="0"/>
              </a:p>
              <a:p>
                <a:pPr lvl="0" algn="l" rtl="0"/>
                <a:endParaRPr lang="en-US" b="1" dirty="0" smtClean="0"/>
              </a:p>
              <a:p>
                <a:pPr lvl="0" algn="l" rtl="0"/>
                <a:endParaRPr lang="en-US" b="1" dirty="0"/>
              </a:p>
              <a:p>
                <a:pPr lvl="0" algn="l" rtl="0"/>
                <a:endParaRPr lang="en-US" b="1" dirty="0" smtClean="0"/>
              </a:p>
              <a:p>
                <a:pPr lvl="0" algn="l" rtl="0"/>
                <a:endParaRPr lang="en-US" b="1" dirty="0"/>
              </a:p>
              <a:p>
                <a:pPr lvl="0" algn="l" rtl="0"/>
                <a:endParaRPr lang="en-US" b="1" dirty="0" smtClean="0"/>
              </a:p>
              <a:p>
                <a:pPr lvl="0" algn="l" rtl="0"/>
                <a:endParaRPr lang="en-US" b="1" dirty="0"/>
              </a:p>
              <a:p>
                <a:pPr lvl="0" algn="l" rtl="0"/>
                <a:endParaRPr lang="en-US" b="1" dirty="0" smtClean="0"/>
              </a:p>
              <a:p>
                <a:pPr lvl="0" algn="l" rtl="0"/>
                <a:endParaRPr lang="en-US" b="1" dirty="0"/>
              </a:p>
              <a:p>
                <a:pPr lvl="0" algn="l" rtl="0"/>
                <a:endParaRPr lang="en-US" b="1" dirty="0" smtClean="0"/>
              </a:p>
              <a:p>
                <a:pPr lvl="0" algn="l" rtl="0"/>
                <a:endParaRPr lang="en-US" b="1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764704"/>
                <a:ext cx="7776864" cy="7885557"/>
              </a:xfrm>
              <a:prstGeom prst="rect">
                <a:avLst/>
              </a:prstGeom>
              <a:blipFill rotWithShape="1">
                <a:blip r:embed="rId2"/>
                <a:stretch>
                  <a:fillRect l="-705" t="-3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124744"/>
            <a:ext cx="388843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808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 :</a:t>
            </a:r>
            <a:endParaRPr lang="ar-JO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85926"/>
            <a:ext cx="7543824" cy="394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908720"/>
            <a:ext cx="8388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dirty="0"/>
              <a:t>Check for shear</a:t>
            </a:r>
            <a:r>
              <a:rPr lang="en-US" dirty="0" smtClean="0"/>
              <a:t>: reading shear values from 1D model for both sections  </a:t>
            </a:r>
            <a:endParaRPr lang="en-US" dirty="0"/>
          </a:p>
        </p:txBody>
      </p:sp>
      <p:pic>
        <p:nvPicPr>
          <p:cNvPr id="9" name="صورة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1301747"/>
            <a:ext cx="679270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صورة 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284984"/>
            <a:ext cx="6624736" cy="293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414840" y="5584769"/>
                <a:ext cx="5543312" cy="4896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Ø Vc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75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∗ 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24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en-US" dirty="0"/>
                  <a:t> *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1000</m:t>
                        </m:r>
                        <m:r>
                          <a:rPr lang="en-US" i="1">
                            <a:latin typeface="Cambria Math"/>
                          </a:rPr>
                          <m:t>∗</m:t>
                        </m:r>
                        <m:r>
                          <a:rPr lang="en-US" i="1">
                            <a:latin typeface="Cambria Math"/>
                          </a:rPr>
                          <m:t>210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1000</m:t>
                        </m:r>
                      </m:den>
                    </m:f>
                  </m:oMath>
                </a14:m>
                <a:r>
                  <a:rPr lang="en-US" dirty="0"/>
                  <a:t> =128.6 </a:t>
                </a:r>
                <a:r>
                  <a:rPr lang="en-US" dirty="0" smtClean="0"/>
                  <a:t>KN &gt; </a:t>
                </a:r>
                <a:r>
                  <a:rPr lang="en-US" b="1" dirty="0" smtClean="0"/>
                  <a:t>Vu for both  </a:t>
                </a:r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4840" y="5584769"/>
                <a:ext cx="5543312" cy="489686"/>
              </a:xfrm>
              <a:prstGeom prst="rect">
                <a:avLst/>
              </a:prstGeom>
              <a:blipFill rotWithShape="1">
                <a:blip r:embed="rId4"/>
                <a:stretch>
                  <a:fillRect r="-110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110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0710" y="620688"/>
            <a:ext cx="799968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Flexure design : moment values from  the 1D model as shown for both section , respectively   </a:t>
            </a:r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" name="صورة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48740"/>
            <a:ext cx="6696744" cy="2872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760009"/>
            <a:ext cx="6120680" cy="2981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38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299334"/>
              </p:ext>
            </p:extLst>
          </p:nvPr>
        </p:nvGraphicFramePr>
        <p:xfrm>
          <a:off x="179512" y="2060846"/>
          <a:ext cx="8136904" cy="34801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5638"/>
                <a:gridCol w="1237465"/>
                <a:gridCol w="1237465"/>
                <a:gridCol w="2103168"/>
                <a:gridCol w="2103168"/>
              </a:tblGrid>
              <a:tr h="901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Model number 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ρ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Reinforcement/m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1721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Model 1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87.5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0.005558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1168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Ø14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17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40.57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0.002494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524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Ø 14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17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87.5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0.005558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1168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Ø14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1721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Model 2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43.29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0.002666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560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Ø 14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05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17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101.23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0.006497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1365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Ø14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870688" y="620688"/>
            <a:ext cx="4493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Final reinforcement for stair case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08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66140"/>
            <a:ext cx="7992888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1403" y="476672"/>
            <a:ext cx="3156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Staircase detail for section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56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1403" y="476672"/>
            <a:ext cx="3156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Staircase detail for section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5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204864"/>
            <a:ext cx="7242048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Chapter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4:</a:t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dynamic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77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242048" cy="732696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Dynamic design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79512" y="1087809"/>
                <a:ext cx="7992888" cy="58256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/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parameters 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for dynamic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analysis 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and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design 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using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IBC2006 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design code </a:t>
                </a:r>
                <a:r>
                  <a:rPr lang="en-US" sz="2400" dirty="0" smtClean="0"/>
                  <a:t>:</a:t>
                </a:r>
              </a:p>
              <a:p>
                <a:pPr algn="l" rtl="0"/>
                <a:endParaRPr lang="en-US" sz="2400" dirty="0" smtClean="0"/>
              </a:p>
              <a:p>
                <a:pPr marL="457200" indent="-457200" algn="l" rtl="0">
                  <a:buFont typeface="+mj-lt"/>
                  <a:buAutoNum type="arabicPeriod"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Importance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factor (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) = 1.25</a:t>
                </a:r>
              </a:p>
              <a:p>
                <a:pPr marL="457200" indent="-457200" algn="l" rtl="0">
                  <a:buFont typeface="+mj-lt"/>
                  <a:buAutoNum type="arabicPeriod"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Peak Ground Acceleration (PGA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)= 0.2g</a:t>
                </a:r>
              </a:p>
              <a:p>
                <a:pPr marL="457200" indent="-457200" algn="l" rtl="0">
                  <a:buFont typeface="+mj-lt"/>
                  <a:buAutoNum type="arabicPeriod"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Area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mass =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0.55 ton/m</a:t>
                </a:r>
                <a:r>
                  <a:rPr lang="en-US" sz="200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457200" indent="-457200" algn="l" rtl="0">
                  <a:buFont typeface="+mj-lt"/>
                  <a:buAutoNum type="arabicPeriod"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The response spectrum scale factor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>
                            <a:latin typeface="Cambria Math"/>
                          </a:rPr>
                          <m:t>𝑔</m:t>
                        </m:r>
                        <m:r>
                          <a:rPr lang="en-US" sz="2000" b="0" i="1">
                            <a:latin typeface="Cambria Math"/>
                          </a:rPr>
                          <m:t> </m:t>
                        </m:r>
                        <m:r>
                          <a:rPr lang="en-US" sz="2000" b="0" i="1">
                            <a:latin typeface="Cambria Math"/>
                          </a:rPr>
                          <m:t>𝐼</m:t>
                        </m:r>
                      </m:num>
                      <m:den>
                        <m:r>
                          <a:rPr lang="en-US" sz="2000" b="0" i="1">
                            <a:latin typeface="Cambria Math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457200" indent="-457200" algn="l" rtl="0">
                  <a:buFont typeface="+mj-lt"/>
                  <a:buAutoNum type="arabicPeriod"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Time history scale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factor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>
                            <a:latin typeface="Cambria Math"/>
                          </a:rPr>
                          <m:t>0</m:t>
                        </m:r>
                        <m:r>
                          <a:rPr lang="en-US" sz="2000" b="0" i="1">
                            <a:latin typeface="Cambria Math"/>
                          </a:rPr>
                          <m:t>.</m:t>
                        </m:r>
                        <m:r>
                          <a:rPr lang="en-US" sz="2000" b="0" i="1">
                            <a:latin typeface="Cambria Math"/>
                          </a:rPr>
                          <m:t>01</m:t>
                        </m:r>
                      </m:num>
                      <m:den>
                        <m:r>
                          <a:rPr lang="en-US" sz="2000" b="0" i="1">
                            <a:latin typeface="Cambria Math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>
                            <a:latin typeface="Cambria Math"/>
                          </a:rPr>
                          <m:t>𝑃𝐺𝐴</m:t>
                        </m:r>
                        <m:r>
                          <a:rPr lang="en-US" sz="2000" b="0" i="1">
                            <a:latin typeface="Cambria Math"/>
                          </a:rPr>
                          <m:t> (</m:t>
                        </m:r>
                        <m:r>
                          <a:rPr lang="en-US" sz="2000" b="0" i="1">
                            <a:latin typeface="Cambria Math"/>
                          </a:rPr>
                          <m:t>𝑛𝑎𝑏𝑙𝑢𝑠</m:t>
                        </m:r>
                        <m:r>
                          <a:rPr lang="en-US" sz="2000" b="0" i="1">
                            <a:latin typeface="Cambria Math"/>
                          </a:rPr>
                          <m:t> </m:t>
                        </m:r>
                        <m:r>
                          <a:rPr lang="en-US" sz="2000" b="0" i="1">
                            <a:latin typeface="Cambria Math"/>
                          </a:rPr>
                          <m:t>𝑐𝑖𝑡𝑦</m:t>
                        </m:r>
                        <m:r>
                          <a:rPr lang="en-US" sz="2000" b="0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000" b="0" i="1">
                            <a:latin typeface="Cambria Math"/>
                          </a:rPr>
                          <m:t>𝑃𝐺𝐴</m:t>
                        </m:r>
                        <m:r>
                          <a:rPr lang="en-US" sz="2000" b="0" i="1">
                            <a:latin typeface="Cambria Math"/>
                          </a:rPr>
                          <m:t> (</m:t>
                        </m:r>
                        <m:r>
                          <a:rPr lang="en-US" sz="2000" b="0" i="1">
                            <a:latin typeface="Cambria Math"/>
                          </a:rPr>
                          <m:t>𝑐𝑎𝑙𝑖𝑓𝑜𝑟𝑛𝑖𝑎</m:t>
                        </m:r>
                        <m:r>
                          <a:rPr lang="en-US" sz="2000" b="0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 algn="l" rtl="0">
                  <a:buFont typeface="+mj-lt"/>
                  <a:buAutoNum type="arabicPeriod"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The soil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class (rock soil) = B</a:t>
                </a:r>
              </a:p>
              <a:p>
                <a:pPr marL="457200" indent="-457200" algn="l" rtl="0">
                  <a:buFont typeface="+mj-lt"/>
                  <a:buAutoNum type="arabicPeriod"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Spectral acceleration at short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periods (Ss) =0.5</a:t>
                </a:r>
              </a:p>
              <a:p>
                <a:pPr marL="457200" indent="-457200" algn="l" rtl="0">
                  <a:buFont typeface="+mj-lt"/>
                  <a:buAutoNum type="arabicPeriod"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Spectral acceleration at short periods (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S1) =0.2</a:t>
                </a:r>
              </a:p>
              <a:p>
                <a:pPr marL="457200" indent="-457200" algn="l" rtl="0">
                  <a:buFont typeface="+mj-lt"/>
                  <a:buAutoNum type="arabicPeriod"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site coefficients: F</a:t>
                </a:r>
                <a:r>
                  <a:rPr lang="en-US" sz="2000" baseline="-25000" dirty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1           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F</a:t>
                </a:r>
                <a:r>
                  <a:rPr lang="en-US" sz="2000" baseline="-25000" dirty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  <a:p>
                <a:pPr marL="457200" lvl="0" indent="-457200" algn="l" rtl="0">
                  <a:buFont typeface="+mj-lt"/>
                  <a:buAutoNum type="arabicPeriod"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The structural system to be designed is moment resisting frame system. (Intermediate moment frame) </a:t>
                </a:r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457200" lvl="0" indent="-457200" algn="l" rtl="0">
                  <a:buFont typeface="+mj-lt"/>
                  <a:buAutoNum type="arabicPeriod"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Response modification factor (R):5</a:t>
                </a:r>
              </a:p>
              <a:p>
                <a:pPr marL="457200" indent="-457200" algn="l" rtl="0">
                  <a:buFont typeface="+mj-lt"/>
                  <a:buAutoNum type="arabicPeriod"/>
                </a:pPr>
                <a:endParaRPr lang="en-US" sz="2000" dirty="0" smtClean="0"/>
              </a:p>
              <a:p>
                <a:pPr marL="457200" indent="-457200" algn="l" rtl="0">
                  <a:buFont typeface="+mj-lt"/>
                  <a:buAutoNum type="arabicPeriod"/>
                </a:pPr>
                <a:endParaRPr lang="en-US" sz="20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087809"/>
                <a:ext cx="7992888" cy="5825634"/>
              </a:xfrm>
              <a:prstGeom prst="rect">
                <a:avLst/>
              </a:prstGeom>
              <a:blipFill rotWithShape="1">
                <a:blip r:embed="rId2"/>
                <a:stretch>
                  <a:fillRect l="-1143" t="-837" r="-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839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7242048" cy="638944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Dynamic design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89615" y="764704"/>
                <a:ext cx="7128792" cy="27796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/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Period</a:t>
                </a:r>
              </a:p>
              <a:p>
                <a:pPr algn="l" rtl="0"/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l" rtl="0"/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Period for the structure was taken from SAP checked by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Rayleigh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method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𝑇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2</m:t>
                    </m:r>
                    <m:r>
                      <a:rPr lang="en-US" i="1">
                        <a:latin typeface="Cambria Math"/>
                      </a:rPr>
                      <m:t>𝜋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undOvr"/>
                                <m:subHide m:val="on"/>
                                <m:supHide m:val="on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∆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nary>
                          </m:num>
                          <m:den>
                            <m:nary>
                              <m:naryPr>
                                <m:chr m:val="∑"/>
                                <m:limLoc m:val="undOvr"/>
                                <m:subHide m:val="on"/>
                                <m:supHide m:val="on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∆</m:t>
                                </m:r>
                              </m:e>
                            </m:nary>
                          </m:den>
                        </m:f>
                      </m:e>
                    </m:rad>
                  </m:oMath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l" rtl="0"/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 algn="l" rtl="0">
                  <a:buFont typeface="+mj-lt"/>
                  <a:buAutoNum type="arabicPeriod"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For the northern part :</a:t>
                </a:r>
              </a:p>
              <a:p>
                <a:pPr algn="l" rtl="0"/>
                <a:r>
                  <a:rPr lang="en-US" dirty="0" smtClean="0"/>
                  <a:t> </a:t>
                </a:r>
              </a:p>
              <a:p>
                <a:pPr marL="342900" indent="-342900" algn="l">
                  <a:buFont typeface="+mj-lt"/>
                  <a:buAutoNum type="arabicPeriod"/>
                </a:pPr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615" y="764704"/>
                <a:ext cx="7128792" cy="2779672"/>
              </a:xfrm>
              <a:prstGeom prst="rect">
                <a:avLst/>
              </a:prstGeom>
              <a:blipFill rotWithShape="1">
                <a:blip r:embed="rId2"/>
                <a:stretch>
                  <a:fillRect l="-1369" t="-1754" r="-14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4604294"/>
              </p:ext>
            </p:extLst>
          </p:nvPr>
        </p:nvGraphicFramePr>
        <p:xfrm>
          <a:off x="805639" y="3140968"/>
          <a:ext cx="6696744" cy="16053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8463"/>
                <a:gridCol w="2050197"/>
                <a:gridCol w="2001566"/>
                <a:gridCol w="1626518"/>
              </a:tblGrid>
              <a:tr h="2931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Mode</a:t>
                      </a:r>
                      <a:endParaRPr lang="en-US" sz="20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period(sec)</a:t>
                      </a:r>
                      <a:endParaRPr lang="en-US" sz="20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MMPR</a:t>
                      </a:r>
                      <a:endParaRPr lang="en-US" sz="20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182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20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transition in y</a:t>
                      </a:r>
                      <a:endParaRPr lang="en-US" sz="20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1.77</a:t>
                      </a:r>
                      <a:endParaRPr lang="en-US" sz="20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0.8186</a:t>
                      </a:r>
                      <a:endParaRPr lang="en-US" sz="20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182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20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transition in x</a:t>
                      </a:r>
                      <a:endParaRPr lang="en-US" sz="20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1.58</a:t>
                      </a:r>
                      <a:endParaRPr lang="en-US" sz="20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0.8318</a:t>
                      </a:r>
                      <a:endParaRPr lang="en-US" sz="20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182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20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Rz</a:t>
                      </a:r>
                      <a:endParaRPr lang="en-US" sz="20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1.35</a:t>
                      </a:r>
                      <a:endParaRPr lang="en-US" sz="20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0.0322</a:t>
                      </a:r>
                      <a:endParaRPr lang="en-US" sz="20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197211"/>
              </p:ext>
            </p:extLst>
          </p:nvPr>
        </p:nvGraphicFramePr>
        <p:xfrm>
          <a:off x="827584" y="5238492"/>
          <a:ext cx="6732748" cy="14308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3939"/>
                <a:gridCol w="2000397"/>
                <a:gridCol w="2073149"/>
                <a:gridCol w="1635263"/>
              </a:tblGrid>
              <a:tr h="3577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Mode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period(sec)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MMPR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77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transition in x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1.67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0.9084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77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transition in y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1.56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0.8787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77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Rz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1.52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0.4199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510711" y="4869160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For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southern part </a:t>
            </a:r>
            <a:r>
              <a:rPr lang="en-US" dirty="0" smtClean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50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242048" cy="626328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Dynamic design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51520" y="1124744"/>
            <a:ext cx="7344816" cy="812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Earthquake Force:</a:t>
            </a:r>
          </a:p>
          <a:p>
            <a:pPr algn="l" rtl="0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Methods for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determining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Earthquake Force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/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 rtl="0">
              <a:buFont typeface="+mj-lt"/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Equivalent static method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2.  Time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history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method</a:t>
            </a:r>
          </a:p>
          <a:p>
            <a:pPr algn="l" rt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  Response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spectrum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analysis</a:t>
            </a:r>
          </a:p>
          <a:p>
            <a:pPr algn="l" rtl="0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b="1" dirty="0" smtClean="0"/>
          </a:p>
          <a:p>
            <a:pPr algn="l"/>
            <a:endParaRPr lang="en-US" b="1" dirty="0"/>
          </a:p>
          <a:p>
            <a:pPr algn="l"/>
            <a:endParaRPr lang="en-US" b="1" dirty="0" smtClean="0"/>
          </a:p>
          <a:p>
            <a:pPr algn="l"/>
            <a:endParaRPr lang="en-US" b="1" dirty="0"/>
          </a:p>
          <a:p>
            <a:pPr algn="l"/>
            <a:endParaRPr lang="en-US" b="1" dirty="0" smtClean="0"/>
          </a:p>
          <a:p>
            <a:pPr algn="l"/>
            <a:endParaRPr lang="en-US" b="1" dirty="0"/>
          </a:p>
          <a:p>
            <a:pPr algn="l"/>
            <a:endParaRPr lang="en-US" b="1" dirty="0" smtClean="0"/>
          </a:p>
          <a:p>
            <a:pPr algn="l"/>
            <a:endParaRPr lang="en-US" b="1" dirty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32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242048" cy="58868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Dynamic design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45815" y="980728"/>
                <a:ext cx="7638553" cy="3796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l" rtl="0">
                  <a:buFont typeface="+mj-lt"/>
                  <a:buAutoNum type="arabicPeriod"/>
                </a:pPr>
                <a:r>
                  <a:rPr lang="en-US" sz="2400" b="1" dirty="0">
                    <a:latin typeface="Times New Roman" pitchFamily="18" charset="0"/>
                    <a:cs typeface="Times New Roman" pitchFamily="18" charset="0"/>
                  </a:rPr>
                  <a:t>Equivalent static </a:t>
                </a:r>
                <a:r>
                  <a:rPr lang="en-US" sz="2400" b="1" dirty="0" smtClean="0">
                    <a:latin typeface="Times New Roman" pitchFamily="18" charset="0"/>
                    <a:cs typeface="Times New Roman" pitchFamily="18" charset="0"/>
                  </a:rPr>
                  <a:t>method</a:t>
                </a:r>
              </a:p>
              <a:p>
                <a:pPr algn="l" rtl="0"/>
                <a:endParaRPr lang="en-US" sz="2400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l"/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The following calculation for the northern in x-direction</a:t>
                </a:r>
              </a:p>
              <a:p>
                <a:pPr algn="l"/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l"/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V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= Cs*W</a:t>
                </a:r>
              </a:p>
              <a:p>
                <a:pPr algn="l"/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SD</a:t>
                </a:r>
                <a:r>
                  <a:rPr lang="en-US" sz="2400" baseline="-25000" dirty="0">
                    <a:latin typeface="Times New Roman" pitchFamily="18" charset="0"/>
                    <a:cs typeface="Times New Roman" pitchFamily="18" charset="0"/>
                  </a:rPr>
                  <a:t>s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*F</a:t>
                </a:r>
                <a:r>
                  <a:rPr lang="en-US" sz="2400" baseline="-25000" dirty="0">
                    <a:latin typeface="Times New Roman" pitchFamily="18" charset="0"/>
                    <a:cs typeface="Times New Roman" pitchFamily="18" charset="0"/>
                  </a:rPr>
                  <a:t> a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*S</a:t>
                </a:r>
                <a:r>
                  <a:rPr lang="en-US" sz="2400" baseline="-25000" dirty="0">
                    <a:latin typeface="Times New Roman" pitchFamily="18" charset="0"/>
                    <a:cs typeface="Times New Roman" pitchFamily="18" charset="0"/>
                  </a:rPr>
                  <a:t>s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*1*0.5 = 0.3333.</a:t>
                </a:r>
              </a:p>
              <a:p>
                <a:pPr algn="l"/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SD</a:t>
                </a:r>
                <a:r>
                  <a:rPr lang="en-US" sz="2400" baseline="-2500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*F</a:t>
                </a:r>
                <a:r>
                  <a:rPr lang="en-US" sz="2400" baseline="-25000" dirty="0">
                    <a:latin typeface="Times New Roman" pitchFamily="18" charset="0"/>
                    <a:cs typeface="Times New Roman" pitchFamily="18" charset="0"/>
                  </a:rPr>
                  <a:t> v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*S</a:t>
                </a:r>
                <a:r>
                  <a:rPr lang="en-US" sz="2400" baseline="-2500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*1*0.2 = 0.13333.</a:t>
                </a:r>
              </a:p>
              <a:p>
                <a:pPr algn="l"/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Cs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SD</m:t>
                        </m:r>
                        <m:r>
                          <a:rPr lang="en-US" sz="2400" baseline="-25000">
                            <a:latin typeface="Cambria Math"/>
                          </a:rPr>
                          <m:t>1</m:t>
                        </m:r>
                        <m:r>
                          <a:rPr lang="en-US" sz="2400" i="1" baseline="-25000">
                            <a:latin typeface="Cambria Math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 sz="2400" baseline="-25000">
                            <a:latin typeface="Cambria Math"/>
                          </a:rPr>
                          <m:t>I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𝑅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r>
                          <a:rPr lang="en-US" sz="2400" i="1">
                            <a:latin typeface="Cambria Math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 ≤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SD</m:t>
                        </m:r>
                        <m:r>
                          <m:rPr>
                            <m:sty m:val="p"/>
                          </m:rPr>
                          <a:rPr lang="en-US" sz="2400" baseline="-25000">
                            <a:latin typeface="Cambria Math"/>
                          </a:rPr>
                          <m:t>s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r>
                          <a:rPr lang="en-US" sz="2400" i="1">
                            <a:latin typeface="Cambria Math"/>
                          </a:rPr>
                          <m:t>𝐼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𝑅</m:t>
                        </m:r>
                      </m:den>
                    </m:f>
                  </m:oMath>
                </a14:m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l"/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815" y="980728"/>
                <a:ext cx="7638553" cy="3796552"/>
              </a:xfrm>
              <a:prstGeom prst="rect">
                <a:avLst/>
              </a:prstGeom>
              <a:blipFill rotWithShape="1">
                <a:blip r:embed="rId2"/>
                <a:stretch>
                  <a:fillRect l="-1117" t="-1284" b="-1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674187"/>
              </p:ext>
            </p:extLst>
          </p:nvPr>
        </p:nvGraphicFramePr>
        <p:xfrm>
          <a:off x="115948" y="4747401"/>
          <a:ext cx="7898285" cy="15773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05597"/>
                <a:gridCol w="1167806"/>
                <a:gridCol w="899761"/>
                <a:gridCol w="1366304"/>
                <a:gridCol w="1016397"/>
                <a:gridCol w="1742420"/>
              </a:tblGrid>
              <a:tr h="212441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SD1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T(s)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Cs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M(ton)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V(KN)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3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Northern </a:t>
                      </a:r>
                      <a:r>
                        <a:rPr lang="en-US" sz="1800" dirty="0">
                          <a:effectLst/>
                        </a:rPr>
                        <a:t>part x-direction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0.13333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1.59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0.01973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6489.7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1330.57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3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Southern </a:t>
                      </a:r>
                      <a:r>
                        <a:rPr lang="en-US" sz="1800" dirty="0">
                          <a:effectLst/>
                        </a:rPr>
                        <a:t>part x-direction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0.13333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1.66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0.02008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6748.94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1329.44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426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4575452" cy="751506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 :</a:t>
            </a:r>
            <a:endParaRPr lang="ar-JO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1484784"/>
            <a:ext cx="669674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242048" cy="710952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Dynamic design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013323"/>
              </p:ext>
            </p:extLst>
          </p:nvPr>
        </p:nvGraphicFramePr>
        <p:xfrm>
          <a:off x="250923" y="2276872"/>
          <a:ext cx="7776864" cy="41044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11386"/>
                <a:gridCol w="1865478"/>
              </a:tblGrid>
              <a:tr h="559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Method</a:t>
                      </a:r>
                      <a:endParaRPr lang="en-US" sz="24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Value(KN)</a:t>
                      </a:r>
                      <a:endParaRPr lang="en-US" sz="24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929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Manual(equivalent static) southern -x</a:t>
                      </a:r>
                      <a:endParaRPr lang="en-US" sz="24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1329.44</a:t>
                      </a:r>
                      <a:endParaRPr lang="en-US" sz="24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59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response-x southern</a:t>
                      </a:r>
                      <a:endParaRPr lang="en-US" sz="24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1028.07</a:t>
                      </a:r>
                      <a:endParaRPr lang="en-US" sz="24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13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elcentro</a:t>
                      </a:r>
                      <a:r>
                        <a:rPr 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-x southern</a:t>
                      </a:r>
                      <a:endParaRPr lang="en-US" sz="24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1338.89</a:t>
                      </a:r>
                      <a:endParaRPr lang="en-US" sz="2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59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Manual(equivalent static) northern -x</a:t>
                      </a:r>
                      <a:endParaRPr lang="en-US" sz="24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1330.57</a:t>
                      </a:r>
                      <a:endParaRPr lang="en-US" sz="24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59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response-x northern</a:t>
                      </a:r>
                      <a:endParaRPr lang="en-US" sz="24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2092.2</a:t>
                      </a:r>
                      <a:endParaRPr lang="en-US" sz="2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59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elcentro</a:t>
                      </a:r>
                      <a:r>
                        <a:rPr 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-x northern</a:t>
                      </a:r>
                      <a:endParaRPr lang="en-US" sz="24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2160.03</a:t>
                      </a:r>
                      <a:endParaRPr lang="en-US" sz="24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51520" y="1196752"/>
            <a:ext cx="77048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Earthquake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forces for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structure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3  methods</a:t>
            </a:r>
            <a:r>
              <a:rPr lang="en-US" dirty="0" smtClean="0"/>
              <a:t>: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79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7242048" cy="626328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Dynamic design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9512" y="980728"/>
            <a:ext cx="7992888" cy="7940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Dynamic Design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consider time history (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elcentro earthquake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for the dynamic design.</a:t>
            </a: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Load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combinations are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 rtl="0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COMB1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1.2D.L + 1.6 LL.</a:t>
            </a:r>
          </a:p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COMB2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1.4 D.L.</a:t>
            </a:r>
          </a:p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COMB3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1.2D.L + L.L + elcentro-x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COMB4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1.2D.L + L.L + elcentro -y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COMB5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0.9D.L + elcentro -x.</a:t>
            </a:r>
          </a:p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COMB6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0.9D.L + elcentro -y.</a:t>
            </a:r>
          </a:p>
          <a:p>
            <a:pPr algn="l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46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242048" cy="626328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Dynamic design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9512" y="1124744"/>
            <a:ext cx="8424936" cy="8032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sz="2400" b="1" dirty="0" smtClean="0"/>
              <a:t>Final design :</a:t>
            </a:r>
          </a:p>
          <a:p>
            <a:pPr lvl="0" algn="l" rtl="0"/>
            <a:endParaRPr lang="en-US" sz="2400" b="1" dirty="0"/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Slab design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Beams design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Column design 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Footing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Pool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Shear wall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sz="2400" b="1" dirty="0"/>
          </a:p>
          <a:p>
            <a:pPr lvl="0" algn="l" rtl="0"/>
            <a:endParaRPr lang="en-US" sz="2400" b="1" dirty="0" smtClean="0"/>
          </a:p>
          <a:p>
            <a:pPr lvl="0" algn="l" rtl="0"/>
            <a:endParaRPr lang="en-US" sz="2400" b="1" dirty="0"/>
          </a:p>
          <a:p>
            <a:pPr lvl="0" algn="l" rtl="0"/>
            <a:endParaRPr lang="en-US" sz="2400" b="1" dirty="0" smtClean="0"/>
          </a:p>
          <a:p>
            <a:pPr lvl="0" algn="l" rtl="0"/>
            <a:endParaRPr lang="en-US" sz="2400" b="1" dirty="0"/>
          </a:p>
          <a:p>
            <a:pPr lvl="0" algn="l" rtl="0"/>
            <a:endParaRPr lang="en-US" sz="2400" b="1" dirty="0" smtClean="0"/>
          </a:p>
          <a:p>
            <a:pPr lvl="0" algn="l" rtl="0"/>
            <a:endParaRPr lang="en-US" sz="2400" b="1" dirty="0"/>
          </a:p>
          <a:p>
            <a:pPr lvl="0" algn="l" rtl="0"/>
            <a:endParaRPr lang="en-US" sz="2400" b="1" dirty="0" smtClean="0"/>
          </a:p>
          <a:p>
            <a:pPr lvl="0" algn="l" rtl="0"/>
            <a:endParaRPr lang="en-US" sz="2400" b="1" dirty="0"/>
          </a:p>
          <a:p>
            <a:pPr lvl="0" algn="l" rt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2760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48" y="188640"/>
            <a:ext cx="7242048" cy="58868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Dynamic design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51520" y="908720"/>
            <a:ext cx="7560840" cy="7940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Slab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found that the values of shear and moment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on slabs due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 static or gravity load combination are greater than earthquake  combination so:   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static design governs for slab 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11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242048" cy="626328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Dynamic design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92487" y="620688"/>
            <a:ext cx="7344816" cy="5905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Beams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Final beam design taken from SAP as follows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87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s-Sadiq\Desktop\Capture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20" y="0"/>
            <a:ext cx="91306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548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7242048" cy="55432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Dynamic design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9512" y="980728"/>
            <a:ext cx="7488832" cy="5444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Column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algn="l" rtl="0">
              <a:lnSpc>
                <a:spcPct val="15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456085"/>
              </p:ext>
            </p:extLst>
          </p:nvPr>
        </p:nvGraphicFramePr>
        <p:xfrm>
          <a:off x="54820" y="1531436"/>
          <a:ext cx="9089179" cy="53526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4974"/>
                <a:gridCol w="1364832"/>
                <a:gridCol w="1554645"/>
                <a:gridCol w="3342694"/>
                <a:gridCol w="1422034"/>
              </a:tblGrid>
              <a:tr h="64113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Grouping name</a:t>
                      </a:r>
                      <a:endParaRPr lang="en-US" sz="14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column ID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Dimension(m)</a:t>
                      </a:r>
                      <a:endParaRPr lang="en-US" sz="14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Column identification using grid formation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Longitudinal reinforcement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785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col0.4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col0.4-1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0.4*0.4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A-1-A-17,B-10,B-13,B-18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8Ø16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785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C-1,C-10,C-13,C-18,D-1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8Ø16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785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F-1,F-13,G1-3,J-13,I-1,K-1,K-13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8Ø16</a:t>
                      </a:r>
                      <a:endParaRPr lang="en-US" sz="14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785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M-1,N-1,N-10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8Ø16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785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O-1,P-1,P-10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8Ø16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785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col0.4-2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0.4*0.4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B-1,F-10,K-10,O-10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16Ø16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92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col0.5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col0.5-1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0.5*0.5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B-3,B-14,B-16,B-17,C-3,C-14,C-16,C-17</a:t>
                      </a:r>
                      <a:endParaRPr lang="en-US" sz="14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12Ø18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785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F-3,G-15,J-15,K-15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12Ø18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785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col0.5-2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0.5*0.5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N-18,O-13,O-18,N-13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14Ø18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92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col0.6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col0.6-1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0.6*0.6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B-6,B-7,B-9,F-9,F-6,G-14,I-3,1-7,I-9,K-3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16Ø18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92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K-6,K-7,K-9,K-18,F-14,F-18,N-3,N-6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,N-7, N-9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16Ø18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785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col0.6-2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0.6*0.6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B-4,N-4,F-17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20Ø18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785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col0.6-3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0.6*0.6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P-3,P-4,P-6,P-7,P-9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22Ø20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785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col0.8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col0.8-1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0.8*0.8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F-6,F-7,I-6,K-17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14Ø25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785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col0.8-2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0.8*0.8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K-14,K-16,P-14,P-16,P-17</a:t>
                      </a:r>
                      <a:endParaRPr lang="en-US" sz="140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22Ø32</a:t>
                      </a:r>
                      <a:endParaRPr lang="en-US" sz="1400" dirty="0">
                        <a:solidFill>
                          <a:srgbClr val="943634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76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7242048" cy="55432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Dynamic design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417" y="908720"/>
            <a:ext cx="8149983" cy="7525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Footing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marL="285750" indent="-28575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Static design govern in most cases </a:t>
            </a:r>
          </a:p>
          <a:p>
            <a:pPr marL="285750" indent="-28575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Some of them was covered by dynamic combinations, and despite that they were within the capacity of previous static design </a:t>
            </a:r>
          </a:p>
          <a:p>
            <a:pPr algn="l" rtl="0">
              <a:lnSpc>
                <a:spcPct val="15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15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9" y="188640"/>
            <a:ext cx="7242048" cy="55432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Dynamic design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7504" y="980728"/>
            <a:ext cx="7632848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Pool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design:</a:t>
            </a:r>
          </a:p>
          <a:p>
            <a:pPr algn="l" rtl="0">
              <a:lnSpc>
                <a:spcPct val="150000"/>
              </a:lnSpc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comparing results,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gravity combinations controlled for analysis and design for both pool slab and pool walls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20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7242048" cy="626328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Dynamic design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79512" y="980728"/>
                <a:ext cx="7776864" cy="59093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>
                  <a:lnSpc>
                    <a:spcPct val="150000"/>
                  </a:lnSpc>
                  <a:buFont typeface="Wingdings" pitchFamily="2" charset="2"/>
                  <a:buChar char="v"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Shear wall:</a:t>
                </a:r>
              </a:p>
              <a:p>
                <a:pPr algn="l" rtl="0">
                  <a:lnSpc>
                    <a:spcPct val="150000"/>
                  </a:lnSpc>
                  <a:buFont typeface="Wingdings" pitchFamily="2" charset="2"/>
                  <a:buChar char="v"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 algn="l" rtl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Shear wall was designed as a column</a:t>
                </a:r>
              </a:p>
              <a:p>
                <a:pPr marL="285750" indent="-285750" algn="l" rtl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Dimensions : (1.5 *0.25 )m </a:t>
                </a:r>
              </a:p>
              <a:p>
                <a:pPr algn="l" rtl="0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𝜌</m:t>
                    </m:r>
                    <m:r>
                      <a:rPr lang="en-US" b="0" i="0" smtClean="0">
                        <a:latin typeface="Cambria Math"/>
                      </a:rPr>
                      <m:t>= 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0.01 </a:t>
                </a:r>
              </a:p>
              <a:p>
                <a:pPr algn="l" rtl="0">
                  <a:lnSpc>
                    <a:spcPct val="150000"/>
                  </a:lnSpc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l" rtl="0">
                  <a:lnSpc>
                    <a:spcPct val="150000"/>
                  </a:lnSpc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Within the capacity 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Use 16ɸ18 longitudinal 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With respect to travers we checked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for shear capacity and required 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reinforcement using minimum is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adequate 1ɸ10/250mm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l" rtl="0">
                  <a:lnSpc>
                    <a:spcPct val="150000"/>
                  </a:lnSpc>
                  <a:buFont typeface="Wingdings" pitchFamily="2" charset="2"/>
                  <a:buChar char="v"/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l" rtl="0">
                  <a:lnSpc>
                    <a:spcPct val="150000"/>
                  </a:lnSpc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980728"/>
                <a:ext cx="7776864" cy="5909310"/>
              </a:xfrm>
              <a:prstGeom prst="rect">
                <a:avLst/>
              </a:prstGeom>
              <a:blipFill rotWithShape="1">
                <a:blip r:embed="rId2"/>
                <a:stretch>
                  <a:fillRect l="-6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866234"/>
            <a:ext cx="4540885" cy="2564765"/>
          </a:xfrm>
          <a:prstGeom prst="rect">
            <a:avLst/>
          </a:prstGeom>
          <a:ln w="88900" cap="sq" cmpd="thickThin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23487" y="3942805"/>
            <a:ext cx="5265420" cy="257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617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 :</a:t>
            </a:r>
            <a:endParaRPr lang="ar-JO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algn="l" rtl="0">
              <a:buClr>
                <a:schemeClr val="tx2"/>
              </a:buClr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Site and geology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2" algn="l" rtl="0">
              <a:lnSpc>
                <a:spcPct val="150000"/>
              </a:lnSpc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Hard lime stone, bearing capacity = 400kN/m2. </a:t>
            </a:r>
          </a:p>
          <a:p>
            <a:pPr lvl="2" algn="l" rtl="0">
              <a:lnSpc>
                <a:spcPct val="150000"/>
              </a:lnSpc>
              <a:buNone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2" algn="l" rtl="0">
              <a:lnSpc>
                <a:spcPct val="150000"/>
              </a:lnSpc>
              <a:buClr>
                <a:schemeClr val="tx2"/>
              </a:buClr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Design codes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2" algn="l" rtl="0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q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ACI -2008 (American Concrete Institute Code 2008 ). </a:t>
            </a:r>
          </a:p>
          <a:p>
            <a:pPr lvl="2" algn="l" rtl="0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q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IBC 2006 (international building code 2006).  </a:t>
            </a:r>
          </a:p>
          <a:p>
            <a:pPr lvl="2" algn="l" rtl="0">
              <a:buNone/>
            </a:pPr>
            <a:endParaRPr lang="en-US" dirty="0" smtClean="0"/>
          </a:p>
          <a:p>
            <a:pPr lvl="2" algn="l" rtl="0">
              <a:buNone/>
            </a:pPr>
            <a:endParaRPr lang="en-US" dirty="0" smtClean="0"/>
          </a:p>
          <a:p>
            <a:pPr lvl="2" algn="l" rtl="0">
              <a:buNone/>
            </a:pP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65800" y="2071678"/>
            <a:ext cx="4792215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THANK YOU</a:t>
            </a:r>
            <a:endParaRPr lang="en-US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5114932" cy="680068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 :</a:t>
            </a:r>
            <a:endParaRPr lang="ar-JO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7239000" cy="4846320"/>
          </a:xfrm>
        </p:spPr>
        <p:txBody>
          <a:bodyPr>
            <a:noAutofit/>
          </a:bodyPr>
          <a:lstStyle/>
          <a:p>
            <a:pPr marL="274320" lvl="2" indent="-274320" algn="l" rtl="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Materials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74320" lvl="2" indent="-274320" algn="l" rtl="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" pitchFamily="2" charset="2"/>
              <a:buChar char="q"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Structural materials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:   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Non structural materials:</a:t>
            </a:r>
          </a:p>
          <a:p>
            <a:pPr marL="274320" lvl="2" indent="-274320" algn="l" rtl="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columns and shear </a:t>
            </a:r>
          </a:p>
          <a:p>
            <a:pPr marL="274320" lvl="2" indent="-274320" algn="l" rtl="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walls 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f’c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= 30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              </a:t>
            </a:r>
          </a:p>
          <a:p>
            <a:pPr marL="274320" lvl="2" indent="-274320" algn="l" rtl="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beams and slabs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f’c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= 24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74320" lvl="2" indent="-274320" algn="l" rtl="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For footing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f’c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= 40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74320" lvl="2" indent="-274320" algn="l" rtl="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Steel yield strength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fy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= 420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0" lvl="2" indent="-274320" algn="l" rtl="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weight per unit</a:t>
            </a:r>
          </a:p>
          <a:p>
            <a:pPr marL="274320" lvl="2" indent="-274320" algn="l" rtl="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volume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fo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concrete  = 25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22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marL="274320" lvl="2" indent="-274320" algn="l" rtl="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density =2.55 ton/m</a:t>
            </a:r>
            <a:r>
              <a:rPr lang="en-US" sz="22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8923" y="2276872"/>
            <a:ext cx="4464496" cy="2750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3021</TotalTime>
  <Words>2725</Words>
  <Application>Microsoft Office PowerPoint</Application>
  <PresentationFormat>On-screen Show (4:3)</PresentationFormat>
  <Paragraphs>1031</Paragraphs>
  <Slides>80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82" baseType="lpstr">
      <vt:lpstr>Opulent</vt:lpstr>
      <vt:lpstr>Equation</vt:lpstr>
      <vt:lpstr>3d dynamic design of sky face hotel </vt:lpstr>
      <vt:lpstr>Tips to be covered </vt:lpstr>
      <vt:lpstr>Chapter 1 : Introduction</vt:lpstr>
      <vt:lpstr>Introduction :</vt:lpstr>
      <vt:lpstr>Introduction :</vt:lpstr>
      <vt:lpstr>Introduction :</vt:lpstr>
      <vt:lpstr>Introduction :</vt:lpstr>
      <vt:lpstr>Introduction :</vt:lpstr>
      <vt:lpstr>Introduction :</vt:lpstr>
      <vt:lpstr>Introduction :</vt:lpstr>
      <vt:lpstr>Introduction :</vt:lpstr>
      <vt:lpstr>Introduction :</vt:lpstr>
      <vt:lpstr>Chapter 2: Preliminary Design And Checks </vt:lpstr>
      <vt:lpstr>Preliminary Design And Checks</vt:lpstr>
      <vt:lpstr>Preliminary Design And Checks</vt:lpstr>
      <vt:lpstr>Preliminary Design And Checks</vt:lpstr>
      <vt:lpstr>PowerPoint Presentation</vt:lpstr>
      <vt:lpstr>Preliminary Design And Checks</vt:lpstr>
      <vt:lpstr>PowerPoint Presentation</vt:lpstr>
      <vt:lpstr>Preliminary Design And Checks</vt:lpstr>
      <vt:lpstr>Preliminary Design And Checks</vt:lpstr>
      <vt:lpstr>Preliminary Design And Checks</vt:lpstr>
      <vt:lpstr>Preliminary Design And Checks</vt:lpstr>
      <vt:lpstr>Preliminary Design And Checks</vt:lpstr>
      <vt:lpstr>Chapter 3: Static design</vt:lpstr>
      <vt:lpstr>Static design </vt:lpstr>
      <vt:lpstr>Static design</vt:lpstr>
      <vt:lpstr>Static design</vt:lpstr>
      <vt:lpstr>Static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Static design</vt:lpstr>
      <vt:lpstr>Static design</vt:lpstr>
      <vt:lpstr>PowerPoint Presentation</vt:lpstr>
      <vt:lpstr>PowerPoint Presentation</vt:lpstr>
      <vt:lpstr>PowerPoint Presentation</vt:lpstr>
      <vt:lpstr>Static design</vt:lpstr>
      <vt:lpstr>Static design</vt:lpstr>
      <vt:lpstr>Static design</vt:lpstr>
      <vt:lpstr>Static design</vt:lpstr>
      <vt:lpstr>Static design</vt:lpstr>
      <vt:lpstr>Static design</vt:lpstr>
      <vt:lpstr>Static design</vt:lpstr>
      <vt:lpstr>Static design</vt:lpstr>
      <vt:lpstr>Static design</vt:lpstr>
      <vt:lpstr>Static design</vt:lpstr>
      <vt:lpstr>Static design</vt:lpstr>
      <vt:lpstr>Static design</vt:lpstr>
      <vt:lpstr>Static design</vt:lpstr>
      <vt:lpstr>Static design</vt:lpstr>
      <vt:lpstr>Static design</vt:lpstr>
      <vt:lpstr>Static design</vt:lpstr>
      <vt:lpstr>Static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Chapter 4:   dynamic design</vt:lpstr>
      <vt:lpstr>Dynamic design</vt:lpstr>
      <vt:lpstr>Dynamic design</vt:lpstr>
      <vt:lpstr>Dynamic design</vt:lpstr>
      <vt:lpstr>Dynamic design</vt:lpstr>
      <vt:lpstr>Dynamic design</vt:lpstr>
      <vt:lpstr>Dynamic design</vt:lpstr>
      <vt:lpstr>Dynamic design</vt:lpstr>
      <vt:lpstr>Dynamic design</vt:lpstr>
      <vt:lpstr>Dynamic design</vt:lpstr>
      <vt:lpstr>PowerPoint Presentation</vt:lpstr>
      <vt:lpstr>Dynamic design</vt:lpstr>
      <vt:lpstr>Dynamic design</vt:lpstr>
      <vt:lpstr>Dynamic design</vt:lpstr>
      <vt:lpstr>Dynamic design</vt:lpstr>
      <vt:lpstr>PowerPoint Presentation</vt:lpstr>
    </vt:vector>
  </TitlesOfParts>
  <Company>anas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As-Sadiq</dc:creator>
  <cp:lastModifiedBy>islam</cp:lastModifiedBy>
  <cp:revision>199</cp:revision>
  <dcterms:created xsi:type="dcterms:W3CDTF">2012-05-20T11:14:39Z</dcterms:created>
  <dcterms:modified xsi:type="dcterms:W3CDTF">2013-01-06T19:19:16Z</dcterms:modified>
</cp:coreProperties>
</file>