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3"/>
  </p:notesMasterIdLst>
  <p:sldIdLst>
    <p:sldId id="257" r:id="rId3"/>
    <p:sldId id="258" r:id="rId4"/>
    <p:sldId id="279" r:id="rId5"/>
    <p:sldId id="269" r:id="rId6"/>
    <p:sldId id="270" r:id="rId7"/>
    <p:sldId id="343" r:id="rId8"/>
    <p:sldId id="345" r:id="rId9"/>
    <p:sldId id="346" r:id="rId10"/>
    <p:sldId id="347" r:id="rId11"/>
    <p:sldId id="348" r:id="rId12"/>
    <p:sldId id="352" r:id="rId13"/>
    <p:sldId id="355" r:id="rId14"/>
    <p:sldId id="395" r:id="rId15"/>
    <p:sldId id="396" r:id="rId16"/>
    <p:sldId id="397" r:id="rId17"/>
    <p:sldId id="361" r:id="rId18"/>
    <p:sldId id="364" r:id="rId19"/>
    <p:sldId id="365" r:id="rId20"/>
    <p:sldId id="366" r:id="rId21"/>
    <p:sldId id="398" r:id="rId22"/>
    <p:sldId id="399" r:id="rId23"/>
    <p:sldId id="369" r:id="rId24"/>
    <p:sldId id="370" r:id="rId25"/>
    <p:sldId id="389" r:id="rId26"/>
    <p:sldId id="390" r:id="rId27"/>
    <p:sldId id="391" r:id="rId28"/>
    <p:sldId id="392" r:id="rId29"/>
    <p:sldId id="378" r:id="rId30"/>
    <p:sldId id="379" r:id="rId31"/>
    <p:sldId id="380" r:id="rId32"/>
    <p:sldId id="381" r:id="rId33"/>
    <p:sldId id="382" r:id="rId34"/>
    <p:sldId id="383" r:id="rId35"/>
    <p:sldId id="384" r:id="rId36"/>
    <p:sldId id="385" r:id="rId37"/>
    <p:sldId id="386" r:id="rId38"/>
    <p:sldId id="387" r:id="rId39"/>
    <p:sldId id="388" r:id="rId40"/>
    <p:sldId id="393" r:id="rId41"/>
    <p:sldId id="39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1851" autoAdjust="0"/>
  </p:normalViewPr>
  <p:slideViewPr>
    <p:cSldViewPr>
      <p:cViewPr>
        <p:scale>
          <a:sx n="75" d="100"/>
          <a:sy n="75" d="100"/>
        </p:scale>
        <p:origin x="-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37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5485D-8F35-4E5D-BABF-3D2966C9AD92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6317E-BF3B-42E1-9A8D-FEA141E7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3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34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40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8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257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99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9225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97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60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3358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66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044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57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00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2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42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0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56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29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40FC-F0F8-4228-B9C2-10925CE76FA9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1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8438-793A-4812-A723-17FBFABDE88D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7834-6720-4D7A-B16F-B721927B3445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7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EF79E40-764A-4C6E-9630-334A40294C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8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DDC91A73-1458-4725-B9F9-339D8F9B4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73B4-71F1-4DE0-8E05-DF830AA3F2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78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4FD5-064C-43B5-8840-B965469BDD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90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C9C82-AF76-4253-812D-F43ADBF0EA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0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B1BB-731E-42C2-A5E0-E56BCB3F40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53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99E84-F03B-4716-AF4C-F98A3BAA0B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35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C01A-04DB-46BB-B97B-57B8692B41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0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4EFD-93BA-4188-A761-DD236C883148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6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99E2-AB14-4B46-974E-89D43968AE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4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6584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110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259051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4328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6815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5942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74C5-E179-4470-90A2-6E51D5D425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01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CE26-21EB-4932-B0CC-58E224E566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21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9B5F-19DA-4301-8F5F-7AA459D627B7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13245-61CE-4763-98C4-576EA52B5DA3}" type="datetime1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3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64E5-75A2-4A6C-8E65-8116F25A531B}" type="datetime1">
              <a:rPr lang="en-US" smtClean="0"/>
              <a:t>5/10/2014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0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C06-B28D-4276-AF35-5CB11AD117BD}" type="datetime1">
              <a:rPr lang="en-US" smtClean="0"/>
              <a:t>5/10/2014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6903-164B-44AF-BFE3-56636DE2F7CF}" type="datetime1">
              <a:rPr lang="en-US" smtClean="0"/>
              <a:t>5/10/2014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8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EC28-325C-4954-961A-56646DC0EACC}" type="datetime1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09BC-FC71-452E-B141-E54AF6656315}" type="datetime1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6EB7-3CCE-44B0-8549-26F5BFCC1A77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6EB7-3CCE-44B0-8549-26F5BFCC1A77}" type="datetime1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63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38200" y="1415143"/>
            <a:ext cx="7696200" cy="1596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University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Engineering Collage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Civil Engineering Department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:\Logos\NNU_Seal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-19878"/>
            <a:ext cx="16764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4"/>
          <p:cNvSpPr/>
          <p:nvPr/>
        </p:nvSpPr>
        <p:spPr>
          <a:xfrm>
            <a:off x="914400" y="32004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Graduation </a:t>
            </a:r>
            <a:r>
              <a:rPr lang="en-US" sz="40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Project </a:t>
            </a:r>
            <a:r>
              <a:rPr lang="en-US" sz="40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endParaRPr lang="en-US" sz="4000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3D Dynamic Analysis And design of</a:t>
            </a:r>
            <a:endParaRPr lang="en-US" sz="4000" dirty="0" smtClean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Ministry of Transportation Building</a:t>
            </a:r>
            <a:endParaRPr lang="en-US" sz="4000" dirty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14400" y="5486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Supervised by: </a:t>
            </a:r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Dr. Munther Diyab</a:t>
            </a:r>
          </a:p>
          <a:p>
            <a:pPr algn="ctr"/>
            <a:r>
              <a:rPr lang="en-US" sz="32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2013</a:t>
            </a:r>
            <a:endParaRPr lang="en-US" sz="3200" b="1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Structural Plan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D5E4-55EA-4C0C-BFF1-4EB445095595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3200" y="990600"/>
            <a:ext cx="3581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57" y="1238250"/>
            <a:ext cx="7283685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43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Preliminary Design of The Structure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dirty="0" smtClean="0"/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400" i="1" dirty="0" smtClean="0">
                    <a:solidFill>
                      <a:schemeClr val="tx1"/>
                    </a:solidFill>
                  </a:rPr>
                  <a:t>Beams dimensions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400" i="1" dirty="0" smtClean="0">
                    <a:solidFill>
                      <a:schemeClr val="tx1"/>
                    </a:solidFill>
                  </a:rPr>
                  <a:t>For the shown panel 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</a:rPr>
                          <m:t>αf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𝑚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</a:rPr>
                      <m:t>=</m:t>
                    </m:r>
                  </m:oMath>
                </a14:m>
                <a:r>
                  <a:rPr lang="en-US" sz="2400" i="1" dirty="0" smtClean="0">
                    <a:solidFill>
                      <a:schemeClr val="tx1"/>
                    </a:solidFill>
                  </a:rPr>
                  <a:t>1.5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</a:rPr>
                          <m:t>h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𝑚𝑖𝑛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</a:rPr>
                      <m:t>= (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7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65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8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</a:rPr>
                                  <m:t>420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</a:rPr>
                                  <m:t>1400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36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+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5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×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32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</a:rPr>
                          <m:t>×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1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5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−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</a:rPr>
                              <m:t>2</m:t>
                            </m:r>
                          </m:e>
                        </m:d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</a:rPr>
                      <m:t>= </m:t>
                    </m:r>
                    <m:r>
                      <a:rPr lang="en-US" sz="2400" i="1">
                        <a:solidFill>
                          <a:schemeClr val="tx1"/>
                        </a:solidFill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</a:rPr>
                      <m:t>19</m:t>
                    </m:r>
                    <m:r>
                      <a:rPr lang="en-US" sz="2400" i="1">
                        <a:solidFill>
                          <a:schemeClr val="tx1"/>
                        </a:solidFill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</a:rPr>
                      <m:t>𝑚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Use slab </a:t>
                </a:r>
                <a:r>
                  <a:rPr lang="en-US" sz="28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thickness = 0.2 </a:t>
                </a:r>
                <a:r>
                  <a:rPr lang="en-US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b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133" t="-877" b="-17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990600"/>
            <a:ext cx="7086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38600"/>
            <a:ext cx="2209800" cy="239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2136775"/>
            <a:ext cx="1917700" cy="1564958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2125979"/>
            <a:ext cx="2247900" cy="140843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290" y="2155825"/>
            <a:ext cx="2293620" cy="14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8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Check wide beam shear in the slab:</a:t>
                </a:r>
                <a:endParaRPr lang="en-US" sz="2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solidFill>
                      <a:schemeClr val="tx1"/>
                    </a:solidFill>
                  </a:rPr>
                  <a:t>For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L</a:t>
                </a:r>
                <a:r>
                  <a:rPr lang="en-US" sz="2400" b="1" baseline="-25000" dirty="0">
                    <a:solidFill>
                      <a:schemeClr val="tx1"/>
                    </a:solidFill>
                  </a:rPr>
                  <a:t>n 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= </a:t>
                </a:r>
                <a:r>
                  <a:rPr lang="en-US" sz="2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7.7 </a:t>
                </a:r>
                <a:r>
                  <a:rPr lang="en-US" sz="2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m</a:t>
                </a: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</a:rPr>
                  <a:t>Vu = 66 KN/m.                              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φVc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28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160</m:t>
                          </m:r>
                        </m:num>
                        <m:den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105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/>
                  <a:buChar char="è"/>
                </a:pPr>
                <a:r>
                  <a:rPr lang="en-US" sz="24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Vu &lt;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φVc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,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OK</a:t>
                </a:r>
              </a:p>
              <a:p>
                <a:pPr marL="342900" indent="-342900" algn="just">
                  <a:buFont typeface="Wingdings"/>
                  <a:buChar char="è"/>
                </a:pPr>
                <a:endParaRPr lang="en-US" sz="2400" b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/>
                  <a:buChar char="è"/>
                </a:pPr>
                <a:endParaRPr lang="en-US" sz="24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400" t="-1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0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Check beam dimensions</a:t>
            </a:r>
          </a:p>
          <a:p>
            <a:pPr algn="just"/>
            <a:endParaRPr lang="en-US" sz="2400" b="1" dirty="0">
              <a:solidFill>
                <a:schemeClr val="tx1"/>
              </a:solidFill>
            </a:endParaRPr>
          </a:p>
          <a:p>
            <a:pPr marL="342900" indent="-342900" algn="just">
              <a:buFont typeface="Wingdings"/>
              <a:buChar char="è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Load distribution from tributary area</a:t>
            </a:r>
          </a:p>
          <a:p>
            <a:pPr marL="342900" indent="-342900" algn="just">
              <a:buFont typeface="Wingdings"/>
              <a:buChar char="è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Shear force from tributary area 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Moment diagram from tributary area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05130" y="2202338"/>
            <a:ext cx="2846070" cy="220535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251200" y="1676400"/>
            <a:ext cx="5854700" cy="105187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3048000" y="2959100"/>
            <a:ext cx="6096000" cy="10795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/>
          <a:stretch>
            <a:fillRect/>
          </a:stretch>
        </p:blipFill>
        <p:spPr>
          <a:xfrm>
            <a:off x="3251200" y="4426743"/>
            <a:ext cx="5892800" cy="8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9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Check beam dimensions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Moment diagram from tributary area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Moment diagram from direct design method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Total moment = 267+163.5 = 430.5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Difference percentage = 8%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5892800" cy="85788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330200" y="3200400"/>
            <a:ext cx="5689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400" b="1" dirty="0" smtClean="0">
                    <a:solidFill>
                      <a:schemeClr val="tx1"/>
                    </a:solidFill>
                  </a:rPr>
                  <a:t>  Moment reinforcement using direct design method results:</a:t>
                </a: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2400" b="1" dirty="0" smtClean="0">
                    <a:solidFill>
                      <a:schemeClr val="tx1"/>
                    </a:solidFill>
                  </a:rPr>
                  <a:t>  Shear reinforcement using direct design method results:</a:t>
                </a: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  <a:cs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𝑢𝑠𝑒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1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𝜑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10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𝑚𝑚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/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200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𝑚𝑚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Beams dimensions are OK</a:t>
                </a:r>
                <a:endParaRPr lang="en-US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000" t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981200"/>
            <a:ext cx="682190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59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Three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3D Model</a:t>
            </a:r>
            <a:r>
              <a:rPr lang="ar-SA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&amp;</a:t>
            </a:r>
            <a:r>
              <a:rPr lang="ar-SA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Checks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6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Compatibility </a:t>
            </a:r>
            <a:r>
              <a:rPr lang="en-US" sz="3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267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9600" y="5638800"/>
            <a:ext cx="4445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ym typeface="Wingdings" panose="05000000000000000000" pitchFamily="2" charset="2"/>
              </a:rPr>
              <a:t> </a:t>
            </a:r>
            <a:r>
              <a:rPr lang="en-US" sz="2800" b="1" dirty="0" smtClean="0"/>
              <a:t>The model is compatible. </a:t>
            </a:r>
            <a:endParaRPr lang="en-US" sz="2800" b="1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1371600"/>
            <a:ext cx="4005580" cy="39624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838200" y="1828800"/>
            <a:ext cx="37592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Equilibrium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   Manual result            SAP </a:t>
            </a:r>
            <a:r>
              <a:rPr lang="en-US" sz="2800" dirty="0" smtClean="0">
                <a:solidFill>
                  <a:schemeClr val="tx1"/>
                </a:solidFill>
              </a:rPr>
              <a:t>results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000" dirty="0" smtClean="0">
                <a:solidFill>
                  <a:schemeClr val="tx1"/>
                </a:solidFill>
              </a:rPr>
              <a:t>Total live load = 9720 KN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   Difference percentage = 0.02%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90800" y="990600"/>
            <a:ext cx="3962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57462"/>
              </p:ext>
            </p:extLst>
          </p:nvPr>
        </p:nvGraphicFramePr>
        <p:xfrm>
          <a:off x="368300" y="2057400"/>
          <a:ext cx="2222500" cy="2209800"/>
        </p:xfrm>
        <a:graphic>
          <a:graphicData uri="http://schemas.openxmlformats.org/drawingml/2006/table">
            <a:tbl>
              <a:tblPr firstRow="1" firstCol="1" bandRow="1"/>
              <a:tblGrid>
                <a:gridCol w="1168400"/>
                <a:gridCol w="1054100"/>
              </a:tblGrid>
              <a:tr h="2762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Member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Weight, KN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Shear walls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4904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Columns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2898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Beams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4415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Slab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12150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external wall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11325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Superimposed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45412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0400" y="2057400"/>
            <a:ext cx="52578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Moment check in beams</a:t>
            </a: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  <a:endParaRPr lang="en-US" sz="28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Moment diagram from direct design method:</a:t>
            </a: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Moment diagram from </a:t>
            </a: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SAP results:</a:t>
            </a: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400" dirty="0" smtClean="0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Difference is acceptable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8458200" cy="15240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28600" y="3886199"/>
            <a:ext cx="8382000" cy="76200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90500" y="494030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3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Shear check in beams</a:t>
            </a: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  <a:endParaRPr lang="en-US" sz="28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11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Shear diagram from direct design method:</a:t>
            </a:r>
          </a:p>
          <a:p>
            <a:pPr algn="just"/>
            <a:endParaRPr lang="en-U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Shear 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</a:rPr>
              <a:t>diagram from 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SAP results:</a:t>
            </a:r>
          </a:p>
          <a:p>
            <a:pPr algn="just"/>
            <a:endParaRPr lang="en-U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   Difference is acceptable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77800" y="1828800"/>
            <a:ext cx="8661400" cy="147066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848600" cy="107061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4876800"/>
            <a:ext cx="7924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Axial Force in </a:t>
            </a:r>
            <a:r>
              <a:rPr lang="en-US" sz="2800" b="1" dirty="0">
                <a:solidFill>
                  <a:schemeClr val="tx1"/>
                </a:solidFill>
                <a:cs typeface="Times New Roman" pitchFamily="18" charset="0"/>
              </a:rPr>
              <a:t>column </a:t>
            </a:r>
            <a:r>
              <a:rPr lang="en-US" sz="2800" b="1" dirty="0">
                <a:solidFill>
                  <a:schemeClr val="tx1"/>
                </a:solidFill>
                <a:cs typeface="Times New Roman" pitchFamily="18" charset="0"/>
              </a:rPr>
              <a:t>C1 at grid </a:t>
            </a: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10-F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83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Deflection In Beams: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Beam (B1) has the largest deflection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value.</a:t>
            </a:r>
          </a:p>
          <a:p>
            <a:pPr algn="just"/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Immediate Deflection: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</a:rPr>
              <a:t>Deflection due to service loads</a:t>
            </a:r>
            <a:r>
              <a:rPr lang="en-US" sz="2400" dirty="0" smtClean="0">
                <a:solidFill>
                  <a:prstClr val="black"/>
                </a:solidFill>
              </a:rPr>
              <a:t>,</a:t>
            </a:r>
          </a:p>
          <a:p>
            <a:pPr marL="342900" lvl="0" indent="-342900" algn="l"/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 err="1" smtClean="0">
                <a:solidFill>
                  <a:prstClr val="black"/>
                </a:solidFill>
              </a:rPr>
              <a:t>D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service</a:t>
            </a:r>
            <a:r>
              <a:rPr lang="en-US" sz="2400" dirty="0" smtClean="0">
                <a:solidFill>
                  <a:prstClr val="black"/>
                </a:solidFill>
              </a:rPr>
              <a:t> =D</a:t>
            </a:r>
            <a:r>
              <a:rPr lang="en-US" sz="2400" baseline="-25000" dirty="0" smtClean="0">
                <a:solidFill>
                  <a:prstClr val="black"/>
                </a:solidFill>
              </a:rPr>
              <a:t>D</a:t>
            </a:r>
            <a:r>
              <a:rPr lang="en-US" sz="2400" dirty="0" smtClean="0">
                <a:solidFill>
                  <a:prstClr val="black"/>
                </a:solidFill>
              </a:rPr>
              <a:t>+D</a:t>
            </a:r>
            <a:r>
              <a:rPr lang="en-US" sz="2400" baseline="-25000" dirty="0" smtClean="0">
                <a:solidFill>
                  <a:prstClr val="black"/>
                </a:solidFill>
              </a:rPr>
              <a:t>L</a:t>
            </a:r>
            <a:r>
              <a:rPr lang="en-US" sz="2400" dirty="0" smtClean="0">
                <a:solidFill>
                  <a:prstClr val="black"/>
                </a:solidFill>
              </a:rPr>
              <a:t> = 11.11806 mm)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Deflection </a:t>
            </a:r>
            <a:r>
              <a:rPr lang="en-US" sz="2400" dirty="0">
                <a:solidFill>
                  <a:prstClr val="black"/>
                </a:solidFill>
              </a:rPr>
              <a:t>due to dead loads</a:t>
            </a:r>
            <a:r>
              <a:rPr lang="en-US" sz="2400" dirty="0" smtClean="0">
                <a:solidFill>
                  <a:prstClr val="black"/>
                </a:solidFill>
              </a:rPr>
              <a:t>,(</a:t>
            </a:r>
            <a:r>
              <a:rPr lang="en-US" sz="2400" dirty="0">
                <a:solidFill>
                  <a:prstClr val="black"/>
                </a:solidFill>
              </a:rPr>
              <a:t>D</a:t>
            </a:r>
            <a:r>
              <a:rPr lang="en-US" sz="2400" baseline="-25000" dirty="0">
                <a:solidFill>
                  <a:prstClr val="black"/>
                </a:solidFill>
              </a:rPr>
              <a:t>D </a:t>
            </a:r>
            <a:r>
              <a:rPr lang="en-US" sz="2400" dirty="0">
                <a:solidFill>
                  <a:prstClr val="black"/>
                </a:solidFill>
              </a:rPr>
              <a:t>= 4.70614 mm)  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</a:rPr>
              <a:t>Deflection due to live loads</a:t>
            </a:r>
            <a:r>
              <a:rPr lang="en-US" sz="2400" dirty="0" smtClean="0">
                <a:solidFill>
                  <a:prstClr val="black"/>
                </a:solidFill>
              </a:rPr>
              <a:t>,</a:t>
            </a:r>
            <a:r>
              <a:rPr lang="en-US" sz="2400" dirty="0">
                <a:solidFill>
                  <a:prstClr val="black"/>
                </a:solidFill>
              </a:rPr>
              <a:t> D</a:t>
            </a:r>
            <a:r>
              <a:rPr lang="en-US" sz="2400" baseline="-25000" dirty="0">
                <a:solidFill>
                  <a:prstClr val="black"/>
                </a:solidFill>
              </a:rPr>
              <a:t>L</a:t>
            </a:r>
            <a:r>
              <a:rPr lang="en-US" sz="2400" dirty="0" smtClean="0">
                <a:solidFill>
                  <a:prstClr val="black"/>
                </a:solidFill>
              </a:rPr>
              <a:t>=D </a:t>
            </a:r>
            <a:r>
              <a:rPr lang="en-US" sz="2400" baseline="-25000" dirty="0">
                <a:solidFill>
                  <a:prstClr val="black"/>
                </a:solidFill>
              </a:rPr>
              <a:t>service</a:t>
            </a:r>
            <a:r>
              <a:rPr lang="en-US" sz="2400" dirty="0">
                <a:solidFill>
                  <a:prstClr val="black"/>
                </a:solidFill>
              </a:rPr>
              <a:t> -D </a:t>
            </a:r>
            <a:r>
              <a:rPr lang="en-US" sz="2400" baseline="-25000" dirty="0">
                <a:solidFill>
                  <a:prstClr val="black"/>
                </a:solidFill>
              </a:rPr>
              <a:t>dead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</a:p>
          <a:p>
            <a:pPr marL="342900" lvl="0" indent="-342900" algn="l"/>
            <a:r>
              <a:rPr lang="en-US" sz="2400" dirty="0" smtClean="0">
                <a:solidFill>
                  <a:prstClr val="black"/>
                </a:solidFill>
              </a:rPr>
              <a:t>(D</a:t>
            </a:r>
            <a:r>
              <a:rPr lang="en-US" sz="2400" baseline="-25000" dirty="0" smtClean="0">
                <a:solidFill>
                  <a:prstClr val="black"/>
                </a:solidFill>
              </a:rPr>
              <a:t>L</a:t>
            </a:r>
            <a:r>
              <a:rPr lang="en-US" sz="2400" dirty="0" smtClean="0">
                <a:solidFill>
                  <a:prstClr val="black"/>
                </a:solidFill>
              </a:rPr>
              <a:t>= </a:t>
            </a:r>
            <a:r>
              <a:rPr lang="en-US" sz="2400" dirty="0">
                <a:solidFill>
                  <a:prstClr val="black"/>
                </a:solidFill>
              </a:rPr>
              <a:t>11.11806 - 4.70614 = 6.41192 </a:t>
            </a:r>
            <a:r>
              <a:rPr lang="en-US" sz="2400" dirty="0" smtClean="0">
                <a:solidFill>
                  <a:prstClr val="black"/>
                </a:solidFill>
              </a:rPr>
              <a:t>mm)</a:t>
            </a:r>
          </a:p>
          <a:p>
            <a:pPr lvl="0" algn="l"/>
            <a:endParaRPr lang="en-US" sz="2400" dirty="0" smtClean="0">
              <a:solidFill>
                <a:prstClr val="black"/>
              </a:solidFill>
            </a:endParaRP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Allowable </a:t>
            </a:r>
            <a:r>
              <a:rPr lang="en-US" sz="2400" dirty="0">
                <a:solidFill>
                  <a:prstClr val="black"/>
                </a:solidFill>
              </a:rPr>
              <a:t>deflection according to code for sensitive </a:t>
            </a:r>
            <a:r>
              <a:rPr lang="en-US" sz="2400" dirty="0" smtClean="0">
                <a:solidFill>
                  <a:prstClr val="black"/>
                </a:solidFill>
              </a:rPr>
              <a:t>partitions: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D</a:t>
            </a:r>
            <a:r>
              <a:rPr lang="en-US" sz="2400" baseline="-25000" dirty="0" smtClean="0">
                <a:solidFill>
                  <a:prstClr val="black"/>
                </a:solidFill>
              </a:rPr>
              <a:t>L</a:t>
            </a:r>
            <a:r>
              <a:rPr lang="en-US" sz="2400" dirty="0">
                <a:solidFill>
                  <a:prstClr val="black"/>
                </a:solidFill>
              </a:rPr>
              <a:t>= span length (L)/</a:t>
            </a:r>
            <a:r>
              <a:rPr lang="en-US" sz="2400" dirty="0" smtClean="0">
                <a:solidFill>
                  <a:prstClr val="black"/>
                </a:solidFill>
              </a:rPr>
              <a:t>480</a:t>
            </a:r>
            <a:r>
              <a:rPr lang="en-US" sz="2400" i="1" dirty="0" smtClean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= 7700/480 </a:t>
            </a:r>
            <a:r>
              <a:rPr lang="en-US" sz="2400" dirty="0">
                <a:solidFill>
                  <a:prstClr val="black"/>
                </a:solidFill>
              </a:rPr>
              <a:t>= 16 mm ˃&gt; 6.41192 mm </a:t>
            </a:r>
            <a:r>
              <a:rPr lang="en-US" sz="2400" dirty="0">
                <a:solidFill>
                  <a:prstClr val="black"/>
                </a:solidFill>
                <a:sym typeface="Wingdings"/>
              </a:rPr>
              <a:t>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OK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 descr="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9861" y="1295400"/>
            <a:ext cx="302866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35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lvl="0" algn="just"/>
            <a:r>
              <a:rPr lang="en-US" sz="28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Deflection In Beams:</a:t>
            </a: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Beam (B1) has the largest deflection value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pPr lvl="0" algn="just"/>
            <a:r>
              <a:rPr lang="en-US" sz="26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Long term Deflection: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Deflection </a:t>
            </a:r>
            <a:r>
              <a:rPr lang="en-US" sz="2400" dirty="0">
                <a:solidFill>
                  <a:prstClr val="black"/>
                </a:solidFill>
              </a:rPr>
              <a:t>in the structure after 5 years of use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</a:rPr>
              <a:t>∆LT	= ∆L + (λ)  ∆D + λ ∆</a:t>
            </a:r>
            <a:r>
              <a:rPr lang="en-US" sz="2400" dirty="0" err="1">
                <a:solidFill>
                  <a:prstClr val="black"/>
                </a:solidFill>
              </a:rPr>
              <a:t>Ls</a:t>
            </a:r>
            <a:r>
              <a:rPr lang="en-US" sz="2400" dirty="0">
                <a:solidFill>
                  <a:prstClr val="black"/>
                </a:solidFill>
              </a:rPr>
              <a:t> ≤?  </a:t>
            </a:r>
            <a:r>
              <a:rPr lang="en-US" sz="2400" dirty="0" smtClean="0">
                <a:solidFill>
                  <a:prstClr val="black"/>
                </a:solidFill>
              </a:rPr>
              <a:t>L/240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      	= 6.41192+(2×4.70614)+(2×0.5×6.41192)</a:t>
            </a: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	= </a:t>
            </a:r>
            <a:r>
              <a:rPr lang="en-US" sz="2400" dirty="0">
                <a:solidFill>
                  <a:prstClr val="black"/>
                </a:solidFill>
              </a:rPr>
              <a:t>22.24 mm  </a:t>
            </a:r>
          </a:p>
          <a:p>
            <a:pPr lvl="0" algn="l"/>
            <a:endParaRPr lang="en-US" sz="2400" dirty="0" smtClean="0">
              <a:solidFill>
                <a:prstClr val="black"/>
              </a:solidFill>
            </a:endParaRPr>
          </a:p>
          <a:p>
            <a:pPr lvl="0" algn="l"/>
            <a:r>
              <a:rPr lang="en-US" sz="2400" dirty="0" smtClean="0">
                <a:solidFill>
                  <a:prstClr val="black"/>
                </a:solidFill>
              </a:rPr>
              <a:t>Allowable </a:t>
            </a:r>
            <a:r>
              <a:rPr lang="en-US" sz="2400" dirty="0">
                <a:solidFill>
                  <a:prstClr val="black"/>
                </a:solidFill>
              </a:rPr>
              <a:t>deflection according to ACI code.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</a:rPr>
              <a:t>Allowable ∆</a:t>
            </a:r>
            <a:r>
              <a:rPr lang="en-US" sz="2400" dirty="0" smtClean="0">
                <a:solidFill>
                  <a:prstClr val="black"/>
                </a:solidFill>
              </a:rPr>
              <a:t>LT = L/240                                       </a:t>
            </a:r>
            <a:endParaRPr lang="en-US" sz="2400" dirty="0">
              <a:solidFill>
                <a:prstClr val="black"/>
              </a:solidFill>
            </a:endParaRPr>
          </a:p>
          <a:p>
            <a:pPr lvl="0" algn="l"/>
            <a:r>
              <a:rPr lang="en-US" sz="2400" dirty="0">
                <a:solidFill>
                  <a:prstClr val="black"/>
                </a:solidFill>
              </a:rPr>
              <a:t>	      =7700/240 = 32.08 mm ˃ 22.24 mm </a:t>
            </a:r>
            <a:r>
              <a:rPr lang="en-US" sz="2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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OK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 descr="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8938" y="1295400"/>
            <a:ext cx="2939582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Deflection In Slabs: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Slab (S1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has the largest deflection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value.</a:t>
            </a:r>
          </a:p>
          <a:p>
            <a:pPr algn="just"/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Immediate Deflection:</a:t>
            </a:r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Deflection due to service loads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,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service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=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D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+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= 30.97128 mm)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Deflection due to dead loads, (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D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= 12.288 mm)  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Deflection due to live loads,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=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service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-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D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(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L 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=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30.97128 - 12.288 = 18.68328 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mm)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Allowable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deflection according to code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: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2400" baseline="-30000" dirty="0">
                <a:solidFill>
                  <a:schemeClr val="tx1"/>
                </a:solidFill>
                <a:ea typeface="Times New Roman" panose="02020603050405020304" pitchFamily="18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= span length (L)/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360</a:t>
            </a:r>
            <a:endParaRPr lang="en-US" sz="2400" dirty="0"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    </a:t>
            </a:r>
            <a:r>
              <a:rPr lang="en-US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=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</a:rPr>
              <a:t>7700/360 = 21.39 mm ˃ 18.6328 mm 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US" sz="2400" b="1" dirty="0">
                <a:solidFill>
                  <a:schemeClr val="tx1"/>
                </a:solidFill>
                <a:ea typeface="Times New Roman" panose="02020603050405020304" pitchFamily="18" charset="0"/>
              </a:rPr>
              <a:t> OK</a:t>
            </a: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algn="just"/>
            <a:endParaRPr lang="en-US" sz="2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4" name="Picture 23" descr="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427" y="1285512"/>
            <a:ext cx="3210373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35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lvl="0" algn="just"/>
            <a:r>
              <a:rPr lang="en-US" sz="28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Deflection In </a:t>
            </a:r>
            <a:r>
              <a:rPr lang="en-US" sz="28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Slabs:</a:t>
            </a:r>
            <a:endParaRPr lang="en-US" sz="28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0" algn="just"/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Slab (S1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) has the largest deflection value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pPr lvl="0" algn="just"/>
            <a:r>
              <a:rPr lang="en-US" sz="26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Long term Deflection:</a:t>
            </a: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Deflection in the structure after 5 years of use</a:t>
            </a: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∆LT	= ∆L + (λ)  ∆D + λ ∆</a:t>
            </a:r>
            <a:r>
              <a:rPr lang="en-US" sz="24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Ls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≤?  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L/240</a:t>
            </a:r>
            <a:endParaRPr lang="en-US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     	= 18.68328 +(2×12.288)+(0.5×2×18.68328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)</a:t>
            </a:r>
            <a:endParaRPr lang="en-US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	= 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61.94 mm</a:t>
            </a:r>
            <a:endParaRPr lang="en-US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 algn="just"/>
            <a:endParaRPr lang="en-US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Allowable deflection according to ACI code.</a:t>
            </a: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Allowable ∆LT = L/240                                       </a:t>
            </a:r>
          </a:p>
          <a:p>
            <a:pPr lvl="0" algn="just"/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	      =(7700+7700)/2x240= 32.08 mm ˂ 61.94 mm 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sym typeface="Wingdings" panose="05000000000000000000" pitchFamily="2" charset="2"/>
              </a:rPr>
              <a:t>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NOT OK</a:t>
            </a:r>
          </a:p>
          <a:p>
            <a:pPr lvl="0" algn="just"/>
            <a:endParaRPr lang="en-US" sz="2600" b="1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 descr="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143000"/>
            <a:ext cx="3048000" cy="246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5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lvl="0" algn="just"/>
            <a:r>
              <a:rPr lang="en-US" sz="28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Deflection In </a:t>
            </a:r>
            <a:r>
              <a:rPr lang="en-US" sz="28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Slabs:</a:t>
            </a:r>
            <a:endParaRPr lang="en-US" sz="28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This result leads to conclude that slab deflection is NOT OK, but these structural elements have sections large enough to prevent cracks.</a:t>
            </a:r>
          </a:p>
          <a:p>
            <a:pPr lvl="0" algn="just"/>
            <a:endParaRPr lang="en-US" sz="28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Ma </a:t>
            </a: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&lt; </a:t>
            </a:r>
            <a:r>
              <a:rPr lang="en-US" sz="28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Mcr</a:t>
            </a: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means no cracks will happen in the section (</a:t>
            </a:r>
            <a:r>
              <a:rPr lang="en-US" sz="28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Ie</a:t>
            </a: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= Ig), all section will resist deflection, so no need to adjust modifiers to 0.25 value.</a:t>
            </a:r>
          </a:p>
          <a:p>
            <a:pPr lvl="0" algn="just"/>
            <a:endParaRPr lang="en-US" sz="2600" b="1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57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lvl="0" algn="just"/>
                <a:r>
                  <a:rPr lang="en-US" sz="2800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Deflection In </a:t>
                </a:r>
                <a:r>
                  <a:rPr lang="en-US" sz="2800" b="1" dirty="0" smtClean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Slabs:</a:t>
                </a:r>
                <a:endParaRPr lang="en-US" sz="28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algn="just"/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Immediate Deflection: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service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 =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D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+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L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 = </a:t>
                </a:r>
                <a:r>
                  <a:rPr lang="en-US" sz="1900" dirty="0">
                    <a:solidFill>
                      <a:schemeClr val="tx1"/>
                    </a:solidFill>
                  </a:rPr>
                  <a:t>15.45571 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mm</a:t>
                </a: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D 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= </a:t>
                </a:r>
                <a:r>
                  <a:rPr lang="en-US" sz="1900" dirty="0">
                    <a:solidFill>
                      <a:schemeClr val="tx1"/>
                    </a:solidFill>
                  </a:rPr>
                  <a:t>6.28502 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mm</a:t>
                </a: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L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= 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service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 - 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D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 = </a:t>
                </a:r>
                <a:r>
                  <a:rPr lang="en-US" sz="1900" dirty="0">
                    <a:solidFill>
                      <a:schemeClr val="tx1"/>
                    </a:solidFill>
                  </a:rPr>
                  <a:t>15.45571 - 6.28502 = 9.17069 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mm</a:t>
                </a: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900" dirty="0" smtClean="0">
                  <a:solidFill>
                    <a:schemeClr val="tx1"/>
                  </a:solidFill>
                  <a:ea typeface="Times New Roman" panose="02020603050405020304" pitchFamily="18" charset="0"/>
                </a:endParaRP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Allowable deflection according to code:</a:t>
                </a:r>
              </a:p>
              <a:p>
                <a:pPr lvl="0" algn="l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1900" baseline="-300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L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= span length (L)/360 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= 7700/360 </a:t>
                </a:r>
                <a:r>
                  <a:rPr lang="en-US" sz="1900" dirty="0">
                    <a:solidFill>
                      <a:schemeClr val="tx1"/>
                    </a:solidFill>
                  </a:rPr>
                  <a:t>= 21.39 mm ˃ 9.17069 mm </a:t>
                </a:r>
                <a:r>
                  <a:rPr lang="en-US" sz="19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sz="1900" b="1" dirty="0">
                    <a:solidFill>
                      <a:schemeClr val="tx1"/>
                    </a:solidFill>
                  </a:rPr>
                  <a:t> OK</a:t>
                </a:r>
                <a:r>
                  <a:rPr lang="en-US" sz="1900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</a:p>
              <a:p>
                <a:pPr lvl="0" algn="just"/>
                <a:r>
                  <a:rPr lang="en-US" sz="2800" b="1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</a:rPr>
                  <a:t>Long </a:t>
                </a:r>
                <a:r>
                  <a:rPr lang="en-US" sz="2800" b="1" dirty="0">
                    <a:solidFill>
                      <a:prstClr val="black">
                        <a:lumMod val="85000"/>
                        <a:lumOff val="15000"/>
                      </a:prstClr>
                    </a:solidFill>
                  </a:rPr>
                  <a:t>term Deflection:</a:t>
                </a:r>
              </a:p>
              <a:p>
                <a:pPr lvl="0" algn="just"/>
                <a:r>
                  <a:rPr lang="en-US" sz="1900" dirty="0" smtClean="0">
                    <a:solidFill>
                      <a:schemeClr val="tx1"/>
                    </a:solidFill>
                  </a:rPr>
                  <a:t>Deflection in the structure after 5 years of use</a:t>
                </a:r>
              </a:p>
              <a:p>
                <a:pPr lvl="0" algn="just"/>
                <a:r>
                  <a:rPr lang="en-US" sz="1900" dirty="0">
                    <a:solidFill>
                      <a:schemeClr val="tx1"/>
                    </a:solidFill>
                  </a:rPr>
                  <a:t>∆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LT = </a:t>
                </a:r>
                <a:r>
                  <a:rPr lang="en-US" sz="1900" dirty="0">
                    <a:solidFill>
                      <a:schemeClr val="tx1"/>
                    </a:solidFill>
                  </a:rPr>
                  <a:t> = 9.17069 +(2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900" dirty="0">
                    <a:solidFill>
                      <a:schemeClr val="tx1"/>
                    </a:solidFill>
                  </a:rPr>
                  <a:t>6.28502 mm)+(0.5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900" dirty="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900" dirty="0">
                    <a:solidFill>
                      <a:schemeClr val="tx1"/>
                    </a:solidFill>
                  </a:rPr>
                  <a:t>9.17069)= 30.91 mm</a:t>
                </a:r>
              </a:p>
              <a:p>
                <a:pPr lvl="0" algn="just"/>
                <a:endParaRPr lang="en-US" sz="1900" dirty="0" smtClean="0">
                  <a:solidFill>
                    <a:schemeClr val="tx1"/>
                  </a:solidFill>
                </a:endParaRPr>
              </a:p>
              <a:p>
                <a:pPr lvl="0" algn="just"/>
                <a:r>
                  <a:rPr lang="en-US" sz="1900" dirty="0" smtClean="0">
                    <a:solidFill>
                      <a:schemeClr val="tx1"/>
                    </a:solidFill>
                  </a:rPr>
                  <a:t>Allowable </a:t>
                </a:r>
                <a:r>
                  <a:rPr lang="en-US" sz="1900" dirty="0">
                    <a:solidFill>
                      <a:schemeClr val="tx1"/>
                    </a:solidFill>
                  </a:rPr>
                  <a:t>deflection according to ACI code.</a:t>
                </a:r>
              </a:p>
              <a:p>
                <a:pPr lvl="0" algn="just"/>
                <a:r>
                  <a:rPr lang="en-US" sz="1900" dirty="0">
                    <a:solidFill>
                      <a:schemeClr val="tx1"/>
                    </a:solidFill>
                  </a:rPr>
                  <a:t>Allowable ∆LT = </a:t>
                </a:r>
                <a:r>
                  <a:rPr lang="en-US" sz="1900" dirty="0" smtClean="0">
                    <a:solidFill>
                      <a:schemeClr val="tx1"/>
                    </a:solidFill>
                  </a:rPr>
                  <a:t>L/240 = </a:t>
                </a:r>
                <a:r>
                  <a:rPr lang="en-US" sz="1900" dirty="0">
                    <a:solidFill>
                      <a:schemeClr val="tx1"/>
                    </a:solidFill>
                  </a:rPr>
                  <a:t>(7700+7700)/2x240= 32.08 mm &gt; 30.91 mm </a:t>
                </a:r>
                <a:r>
                  <a:rPr lang="en-US" sz="19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sz="1900" dirty="0">
                    <a:solidFill>
                      <a:schemeClr val="tx1"/>
                    </a:solidFill>
                  </a:rPr>
                  <a:t> </a:t>
                </a:r>
                <a:r>
                  <a:rPr lang="en-US" sz="1900" b="1" dirty="0">
                    <a:solidFill>
                      <a:schemeClr val="tx1"/>
                    </a:solidFill>
                  </a:rPr>
                  <a:t>OK</a:t>
                </a:r>
                <a:endParaRPr lang="en-US" sz="19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0">
                <a:blip r:embed="rId3"/>
                <a:stretch>
                  <a:fillRect l="-1400" t="-1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42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Slabs 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Slab S1 </a:t>
            </a:r>
          </a:p>
          <a:p>
            <a:pPr>
              <a:buNone/>
            </a:pPr>
            <a:r>
              <a:rPr lang="en-US" sz="2800" dirty="0" smtClean="0"/>
              <a:t>Moment X-Dir.</a:t>
            </a: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/>
              <a:t>Moment Y-Dir.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13" y="1607456"/>
            <a:ext cx="2389688" cy="22025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777527"/>
            <a:ext cx="2286000" cy="20856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160" y="4189186"/>
            <a:ext cx="2263640" cy="225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46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Slabs 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Slab Analysis S1 X-Dir.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B286C-1BDA-4FB6-8B7D-FE0A8E690260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039" y="2286000"/>
            <a:ext cx="2871246" cy="26196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54" y="5257800"/>
            <a:ext cx="3048000" cy="9162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90" y="2286000"/>
            <a:ext cx="2543434" cy="25760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90" y="5383719"/>
            <a:ext cx="3015149" cy="1039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" y="2286000"/>
            <a:ext cx="2281414" cy="23455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71" y="5452272"/>
            <a:ext cx="2785890" cy="90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1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81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Preliminary Design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3D Modeling analysis and design using SAP2000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3</a:t>
            </a:fld>
            <a:endParaRPr lang="en-US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Outline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Slabs 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Slab Analysis S1 Y-Dir.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B5DB-0826-43A5-8C31-38A11DF0DA6B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63" y="2286000"/>
            <a:ext cx="2357237" cy="2351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63" y="5152326"/>
            <a:ext cx="2515100" cy="7912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02" y="2282371"/>
            <a:ext cx="2360875" cy="23549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03" y="4834390"/>
            <a:ext cx="2555024" cy="16513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282371"/>
            <a:ext cx="2360875" cy="23549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58" y="5152326"/>
            <a:ext cx="3160487" cy="9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Slabs 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Slab Design S1 X-Dir.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A5B17-8C09-436D-8D33-E8C39A6D3EBC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2121962"/>
            <a:ext cx="7543800" cy="441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9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Slabs 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Slab Design S1 Y-Dir.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5E107-FCC3-4CEA-9D0F-481E5D013169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33600"/>
            <a:ext cx="8382000" cy="42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75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Beams </a:t>
            </a: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Frame 2:</a:t>
            </a:r>
          </a:p>
          <a:p>
            <a:pPr>
              <a:buNone/>
            </a:pPr>
            <a:endParaRPr lang="en-US" sz="2800" u="sng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sz="2800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sz="2800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Moment </a:t>
            </a:r>
            <a:r>
              <a:rPr lang="en-US" sz="2800" u="sng" dirty="0">
                <a:solidFill>
                  <a:schemeClr val="bg2">
                    <a:lumMod val="50000"/>
                  </a:schemeClr>
                </a:solidFill>
              </a:rPr>
              <a:t>diagram</a:t>
            </a: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2800" u="sng" dirty="0" smtClean="0">
                <a:solidFill>
                  <a:schemeClr val="bg2">
                    <a:lumMod val="50000"/>
                  </a:schemeClr>
                </a:solidFill>
              </a:rPr>
              <a:t>Shear </a:t>
            </a:r>
            <a:r>
              <a:rPr lang="en-US" sz="2800" u="sng" dirty="0">
                <a:solidFill>
                  <a:schemeClr val="bg2">
                    <a:lumMod val="50000"/>
                  </a:schemeClr>
                </a:solidFill>
              </a:rPr>
              <a:t>diagram:</a:t>
            </a:r>
          </a:p>
          <a:p>
            <a:pPr>
              <a:buNone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E043-1A2D-4F64-9B0A-BACB51AE3AD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5000"/>
            <a:ext cx="9139843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7" y="5258619"/>
            <a:ext cx="9144000" cy="11421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8866"/>
            <a:ext cx="9144000" cy="80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Beams </a:t>
            </a: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Reinforcement distribution in frame 2:</a:t>
            </a:r>
          </a:p>
          <a:p>
            <a:pPr>
              <a:buNone/>
            </a:pPr>
            <a:endParaRPr lang="en-US" sz="2800" u="sng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sz="2800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sz="2800" u="sng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Reinforcement detailing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frame 2: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8F71-E8BD-4959-B80E-66C54553837A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90" y="2283554"/>
            <a:ext cx="9144000" cy="11454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4" y="4135881"/>
            <a:ext cx="6934200" cy="208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0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Beams </a:t>
            </a: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 section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 the beam: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035C-5274-4B05-B02F-365C78B67297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256" y="4343400"/>
            <a:ext cx="4072241" cy="1987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9888"/>
            <a:ext cx="6572259" cy="223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Columns </a:t>
            </a:r>
            <a:r>
              <a:rPr lang="en-US" sz="4000" b="1" kern="1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5029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Least dimension of columns is 35 cm.</a:t>
            </a:r>
          </a:p>
          <a:p>
            <a:r>
              <a:rPr lang="en-US" sz="2800" dirty="0" smtClean="0"/>
              <a:t>Columns are short.</a:t>
            </a:r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D3C-5E09-4687-9318-C43C4C24D5AF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530030"/>
              </p:ext>
            </p:extLst>
          </p:nvPr>
        </p:nvGraphicFramePr>
        <p:xfrm>
          <a:off x="609600" y="3352800"/>
          <a:ext cx="8077200" cy="304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4097"/>
                <a:gridCol w="3883103"/>
              </a:tblGrid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Range of ultimate load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Symbols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4000 – 4500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3500 – 4000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3000 – 3500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2500 – 3000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0000 – 2500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953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Columns </a:t>
            </a:r>
            <a:r>
              <a:rPr lang="en-US" sz="4000" b="1" kern="1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5029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Columns dimensions and reinforcement:</a:t>
            </a:r>
          </a:p>
          <a:p>
            <a:endParaRPr lang="en-US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2507-8BC9-4788-A9B7-D6B9E55D0242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222015"/>
              </p:ext>
            </p:extLst>
          </p:nvPr>
        </p:nvGraphicFramePr>
        <p:xfrm>
          <a:off x="914400" y="2895600"/>
          <a:ext cx="7467600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1275"/>
                <a:gridCol w="1922477"/>
                <a:gridCol w="1635366"/>
                <a:gridCol w="2048482"/>
              </a:tblGrid>
              <a:tr h="96012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Column Symbols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Dimensions (cm)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steel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Total capacity ØPn </a:t>
                      </a:r>
                      <a:r>
                        <a:rPr lang="en-US" sz="1600" baseline="-25000">
                          <a:effectLst/>
                        </a:rPr>
                        <a:t>max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40X80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16Ø16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4903 KN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40X70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14Ø16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4290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40X60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12Ø16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3677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40X50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10Ø16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3064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35X50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9Ø16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2692 KN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Circular column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55 cm diameter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12Ø16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2700 KN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03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Columns </a:t>
            </a:r>
            <a:r>
              <a:rPr lang="en-US" sz="4000" b="1" kern="1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Analysis and </a:t>
            </a: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Detailing For rectangular column                              </a:t>
            </a:r>
            <a:r>
              <a:rPr lang="en-US" sz="2000" dirty="0"/>
              <a:t>Detailing For Circular</a:t>
            </a:r>
            <a:r>
              <a:rPr lang="en-US" sz="2000" dirty="0" smtClean="0"/>
              <a:t> </a:t>
            </a:r>
            <a:r>
              <a:rPr lang="en-US" sz="2000" dirty="0"/>
              <a:t>column    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0A5B-40C6-4B6B-9D0E-B2B343F8A0FA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" y="2743200"/>
            <a:ext cx="4553585" cy="23053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667000"/>
            <a:ext cx="4614353" cy="274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0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600200"/>
            <a:ext cx="6506965" cy="30469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endParaRPr 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7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One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Introduction</a:t>
            </a:r>
            <a:endParaRPr lang="en-US" sz="9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4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7731" y="1676400"/>
            <a:ext cx="5668539" cy="3046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/>
                <a:solidFill>
                  <a:schemeClr val="accent3"/>
                </a:solidFill>
              </a:rPr>
              <a:t>Questions </a:t>
            </a:r>
          </a:p>
          <a:p>
            <a:pPr algn="ctr"/>
            <a:r>
              <a:rPr lang="en-US" sz="9600" b="1" dirty="0" smtClean="0">
                <a:ln/>
                <a:solidFill>
                  <a:schemeClr val="accent3"/>
                </a:solidFill>
              </a:rPr>
              <a:t>??</a:t>
            </a:r>
            <a:endParaRPr lang="en-US" sz="9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9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(1) Project Description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building is composed of five stories above the ground, </a:t>
            </a:r>
            <a:r>
              <a:rPr lang="en-US" sz="2400" dirty="0" smtClean="0">
                <a:solidFill>
                  <a:schemeClr val="tx1"/>
                </a:solidFill>
              </a:rPr>
              <a:t>and no basement. Each story has an area of 1500 squared meter and height of 4.6 m.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building consists of two parts separated </a:t>
            </a:r>
            <a:r>
              <a:rPr lang="en-US" sz="2400" dirty="0" smtClean="0">
                <a:solidFill>
                  <a:schemeClr val="tx1"/>
                </a:solidFill>
              </a:rPr>
              <a:t>by </a:t>
            </a:r>
            <a:r>
              <a:rPr lang="en-US" sz="2400" dirty="0" smtClean="0">
                <a:solidFill>
                  <a:schemeClr val="tx1"/>
                </a:solidFill>
              </a:rPr>
              <a:t>an expansion joint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building will be designed </a:t>
            </a:r>
            <a:r>
              <a:rPr lang="en-US" sz="2400" dirty="0" smtClean="0">
                <a:solidFill>
                  <a:schemeClr val="tx1"/>
                </a:solidFill>
              </a:rPr>
              <a:t>as 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 Slab with drop beams</a:t>
            </a:r>
            <a:r>
              <a:rPr lang="en-US" sz="2400" dirty="0">
                <a:solidFill>
                  <a:schemeClr val="tx1"/>
                </a:solidFill>
              </a:rPr>
              <a:t> system</a:t>
            </a:r>
            <a:r>
              <a:rPr lang="en-US" sz="24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990600"/>
            <a:ext cx="5410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116116"/>
            <a:ext cx="2576586" cy="233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(2) Materials and loads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Concrete </a:t>
                </a:r>
                <a:r>
                  <a:rPr lang="en-US" sz="2400" dirty="0">
                    <a:solidFill>
                      <a:schemeClr val="tx1"/>
                    </a:solidFill>
                  </a:rPr>
                  <a:t>strength for all concrete parts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̀"/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nor/>
                              </m:rPr>
                              <a:rPr lang="en-US" sz="2400" b="1">
                                <a:solidFill>
                                  <a:schemeClr val="tx1"/>
                                </a:solidFill>
                                <a:effectLst/>
                              </a:rPr>
                              <m:t>f</m:t>
                            </m:r>
                          </m:e>
                        </m:acc>
                      </m:e>
                      <m:sub>
                        <m:r>
                          <m:rPr>
                            <m:nor/>
                          </m:rPr>
                          <a:rPr lang="en-US" sz="2400" b="1">
                            <a:solidFill>
                              <a:schemeClr val="tx1"/>
                            </a:solidFill>
                            <a:effectLst/>
                          </a:rPr>
                          <m:t>c</m:t>
                        </m:r>
                      </m:sub>
                    </m:sSub>
                    <m:r>
                      <m:rPr>
                        <m:nor/>
                      </m:rPr>
                      <a:rPr lang="en-US" sz="2400" b="1" i="0" smtClean="0">
                        <a:solidFill>
                          <a:schemeClr val="tx1"/>
                        </a:solidFill>
                        <a:effectLst/>
                      </a:rPr>
                      <m:t> 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= </m:t>
                    </m:r>
                    <m:r>
                      <m:rPr>
                        <m:nor/>
                      </m:rPr>
                      <a:rPr lang="en-US" sz="2400" b="1" i="0" smtClean="0">
                        <a:solidFill>
                          <a:schemeClr val="tx1"/>
                        </a:solidFill>
                        <a:effectLst/>
                      </a:rPr>
                      <m:t>28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 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MPa</m:t>
                    </m:r>
                  </m:oMath>
                </a14:m>
                <a:endParaRPr lang="en-US" sz="2400" b="1" dirty="0" smtClean="0">
                  <a:solidFill>
                    <a:schemeClr val="tx1"/>
                  </a:solidFill>
                  <a:effectLst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Modulus </a:t>
                </a:r>
                <a:r>
                  <a:rPr lang="en-US" sz="2400" dirty="0">
                    <a:solidFill>
                      <a:schemeClr val="tx1"/>
                    </a:solidFill>
                  </a:rPr>
                  <a:t>of elasticity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equals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24.9 </a:t>
                </a:r>
                <a:r>
                  <a:rPr lang="en-US" sz="2400" b="1" dirty="0" err="1" smtClean="0">
                    <a:solidFill>
                      <a:schemeClr val="tx1"/>
                    </a:solidFill>
                  </a:rPr>
                  <a:t>GPa</a:t>
                </a:r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Steel yield strength For steel reinforcement is: </a:t>
                </a:r>
                <a:r>
                  <a:rPr lang="en-US" sz="2400" b="1" dirty="0" err="1">
                    <a:solidFill>
                      <a:schemeClr val="tx1"/>
                    </a:solidFill>
                  </a:rPr>
                  <a:t>f</a:t>
                </a:r>
                <a:r>
                  <a:rPr lang="en-US" sz="2400" b="1" baseline="-25000" dirty="0" err="1">
                    <a:solidFill>
                      <a:schemeClr val="tx1"/>
                    </a:solidFill>
                  </a:rPr>
                  <a:t>Y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 = 420 </a:t>
                </a:r>
                <a:r>
                  <a:rPr lang="en-US" sz="2400" b="1" dirty="0" err="1" smtClean="0">
                    <a:solidFill>
                      <a:schemeClr val="tx1"/>
                    </a:solidFill>
                  </a:rPr>
                  <a:t>MPa</a:t>
                </a:r>
                <a:endParaRPr lang="en-US" sz="2400" b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Unit weight of reinforced concrete </a:t>
                </a:r>
                <a:r>
                  <a:rPr lang="en-US" sz="2400" dirty="0">
                    <a:solidFill>
                      <a:schemeClr val="tx1"/>
                    </a:solidFill>
                  </a:rPr>
                  <a:t>is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25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KN/m</a:t>
                </a:r>
                <a:r>
                  <a:rPr lang="en-US" sz="2400" b="1" baseline="30000" dirty="0" smtClean="0">
                    <a:solidFill>
                      <a:schemeClr val="tx1"/>
                    </a:solidFill>
                  </a:rPr>
                  <a:t>3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 Super imposed dead loads: 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(SDL) = 4 KN/m</a:t>
                </a:r>
                <a:r>
                  <a:rPr lang="en-US" sz="2400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sz="2400" dirty="0" smtClean="0">
                    <a:solidFill>
                      <a:schemeClr val="tx1"/>
                    </a:solidFill>
                    <a:cs typeface="Times New Roman" pitchFamily="18" charset="0"/>
                  </a:rPr>
                  <a:t>.</a:t>
                </a:r>
                <a:endParaRPr lang="en-US" sz="2400" dirty="0">
                  <a:solidFill>
                    <a:schemeClr val="tx1"/>
                  </a:solidFill>
                  <a:cs typeface="Times New Roman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Live loads: depends on the type of structure and include weight of people, furniture and any movable objects in the building.</a:t>
                </a:r>
              </a:p>
              <a:p>
                <a:pPr algn="just"/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	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(LL) = 4 KN/m</a:t>
                </a:r>
                <a:r>
                  <a:rPr lang="en-US" sz="2400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.</a:t>
                </a: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000" t="-877" r="-1733" b="-4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0" y="990600"/>
            <a:ext cx="5410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6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(5) Design </a:t>
            </a: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Codes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For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Design: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	American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Concrete Institute (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ACI318-08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 For 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Loads:</a:t>
            </a: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	International Building Code (IBC-2000)</a:t>
            </a: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990600"/>
            <a:ext cx="7467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10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</a:t>
            </a:r>
            <a:r>
              <a:rPr lang="en-US" sz="9600" b="1" u="sng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</a:t>
            </a:r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wo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Preliminary Design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1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Architectural Plan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D5E4-55EA-4C0C-BFF1-4EB445095595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10,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622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 descr="lulhv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9144000" cy="506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3004</TotalTime>
  <Words>1433</Words>
  <Application>Microsoft Office PowerPoint</Application>
  <PresentationFormat>On-screen Show (4:3)</PresentationFormat>
  <Paragraphs>454</Paragraphs>
  <Slides>40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Circuit</vt:lpstr>
      <vt:lpstr>PowerPoint Presentation</vt:lpstr>
      <vt:lpstr>PowerPoint Presentation</vt:lpstr>
      <vt:lpstr>PowerPoint Presentation</vt:lpstr>
      <vt:lpstr>Chapter One Introduction</vt:lpstr>
      <vt:lpstr>(1) Project Description</vt:lpstr>
      <vt:lpstr>(2) Materials and loads</vt:lpstr>
      <vt:lpstr>(5) Design Codes</vt:lpstr>
      <vt:lpstr>Chapter Two Preliminary Design</vt:lpstr>
      <vt:lpstr>Architectural Plan</vt:lpstr>
      <vt:lpstr>Structural Plan</vt:lpstr>
      <vt:lpstr>Preliminary Design of The Structure</vt:lpstr>
      <vt:lpstr>Manual Checks for Dimensions</vt:lpstr>
      <vt:lpstr>Manual Checks for Dimensions</vt:lpstr>
      <vt:lpstr>Manual Checks for Dimensions</vt:lpstr>
      <vt:lpstr>Manual Checks for Dimensions</vt:lpstr>
      <vt:lpstr>Chapter Three 3D Model &amp; Checks</vt:lpstr>
      <vt:lpstr>Compatibility Check</vt:lpstr>
      <vt:lpstr>Equilibrium Check</vt:lpstr>
      <vt:lpstr>Internal Forces Check</vt:lpstr>
      <vt:lpstr>Internal Forces Check</vt:lpstr>
      <vt:lpstr>Internal Forces Check</vt:lpstr>
      <vt:lpstr>Deflection Check</vt:lpstr>
      <vt:lpstr>Deflection Check</vt:lpstr>
      <vt:lpstr>Deflection Check</vt:lpstr>
      <vt:lpstr>Deflection Check</vt:lpstr>
      <vt:lpstr>Deflection Check</vt:lpstr>
      <vt:lpstr>Deflection Check</vt:lpstr>
      <vt:lpstr>Slabs Analysis and Design</vt:lpstr>
      <vt:lpstr>Slabs Analysis and Design</vt:lpstr>
      <vt:lpstr>Slabs Analysis and Design</vt:lpstr>
      <vt:lpstr>Slabs Analysis and Design</vt:lpstr>
      <vt:lpstr>Slabs Analysis and Design</vt:lpstr>
      <vt:lpstr>Beams Analysis and Design</vt:lpstr>
      <vt:lpstr>Beams Analysis and Design</vt:lpstr>
      <vt:lpstr>Beams Analysis and Design</vt:lpstr>
      <vt:lpstr>Columns Analysis and Design</vt:lpstr>
      <vt:lpstr>Columns Analysis and Design</vt:lpstr>
      <vt:lpstr>Columns Analysis and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firas</dc:creator>
  <cp:lastModifiedBy>Ja'far Mahameed</cp:lastModifiedBy>
  <cp:revision>209</cp:revision>
  <dcterms:created xsi:type="dcterms:W3CDTF">2012-05-18T09:03:18Z</dcterms:created>
  <dcterms:modified xsi:type="dcterms:W3CDTF">2014-05-10T12:58:13Z</dcterms:modified>
</cp:coreProperties>
</file>