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274" r:id="rId2"/>
    <p:sldId id="278" r:id="rId3"/>
    <p:sldId id="279" r:id="rId4"/>
    <p:sldId id="256" r:id="rId5"/>
    <p:sldId id="257" r:id="rId6"/>
    <p:sldId id="260" r:id="rId7"/>
    <p:sldId id="258" r:id="rId8"/>
    <p:sldId id="265" r:id="rId9"/>
    <p:sldId id="266" r:id="rId10"/>
    <p:sldId id="267" r:id="rId11"/>
    <p:sldId id="268" r:id="rId12"/>
    <p:sldId id="275" r:id="rId13"/>
    <p:sldId id="276" r:id="rId14"/>
    <p:sldId id="277" r:id="rId15"/>
    <p:sldId id="269" r:id="rId16"/>
    <p:sldId id="270" r:id="rId17"/>
    <p:sldId id="271" r:id="rId18"/>
    <p:sldId id="272" r:id="rId19"/>
    <p:sldId id="273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4202" autoAdjust="0"/>
  </p:normalViewPr>
  <p:slideViewPr>
    <p:cSldViewPr>
      <p:cViewPr varScale="1">
        <p:scale>
          <a:sx n="65" d="100"/>
          <a:sy n="65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C57DE-D07E-4E73-BBD0-7C4648677821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8E7F4-7179-4916-9997-2E757F22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75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students to profisionals in music fields</a:t>
            </a:r>
          </a:p>
          <a:p>
            <a:r>
              <a:rPr lang="en-US" dirty="0" smtClean="0"/>
              <a:t>Such as Eastern</a:t>
            </a:r>
            <a:r>
              <a:rPr lang="en-US" baseline="0" dirty="0" smtClean="0"/>
              <a:t> music symbols and some type of clef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which enables them writing musical notation in eastern and western style together according to the standard rules, played easily and in very beautiful 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584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which helps low level music students to learn easily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99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Flat ,half</a:t>
            </a:r>
            <a:r>
              <a:rPr lang="en-US" baseline="0" dirty="0" smtClean="0"/>
              <a:t> flat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46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279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73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8E7F4-7179-4916-9997-2E757F22E9C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595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700DDB-CE15-4EFA-AFC2-E57A5B273896}" type="datetimeFigureOut">
              <a:rPr lang="en-US" smtClean="0"/>
              <a:t>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E3EB53-F5F6-436D-B7D7-AB3457848AA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3548" y="404664"/>
            <a:ext cx="7680960" cy="165618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An Najah National University </a:t>
            </a:r>
            <a:br>
              <a:rPr lang="en-US" dirty="0" smtClean="0">
                <a:latin typeface="FrankRuehl" pitchFamily="34" charset="-79"/>
                <a:cs typeface="FrankRuehl" pitchFamily="34" charset="-79"/>
              </a:rPr>
            </a:br>
            <a:r>
              <a:rPr lang="en-US" dirty="0" smtClean="0">
                <a:latin typeface="FrankRuehl" pitchFamily="34" charset="-79"/>
                <a:cs typeface="FrankRuehl" pitchFamily="34" charset="-79"/>
              </a:rPr>
              <a:t/>
            </a:r>
            <a:br>
              <a:rPr lang="en-US" dirty="0" smtClean="0">
                <a:latin typeface="FrankRuehl" pitchFamily="34" charset="-79"/>
                <a:cs typeface="FrankRuehl" pitchFamily="34" charset="-79"/>
              </a:rPr>
            </a:br>
            <a:r>
              <a:rPr lang="en-US" dirty="0" smtClean="0">
                <a:latin typeface="FrankRuehl" pitchFamily="34" charset="-79"/>
                <a:cs typeface="FrankRuehl" pitchFamily="34" charset="-79"/>
              </a:rPr>
              <a:t/>
            </a:r>
            <a:br>
              <a:rPr lang="en-US" dirty="0" smtClean="0">
                <a:latin typeface="FrankRuehl" pitchFamily="34" charset="-79"/>
                <a:cs typeface="FrankRuehl" pitchFamily="34" charset="-79"/>
              </a:rPr>
            </a:b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82" y="1540767"/>
            <a:ext cx="2209800" cy="1600200"/>
          </a:xfrm>
          <a:prstGeom prst="rect">
            <a:avLst/>
          </a:prstGeom>
        </p:spPr>
      </p:pic>
      <p:sp>
        <p:nvSpPr>
          <p:cNvPr id="5" name="Flowchart: Alternate Process 4"/>
          <p:cNvSpPr/>
          <p:nvPr/>
        </p:nvSpPr>
        <p:spPr>
          <a:xfrm>
            <a:off x="1475656" y="3284984"/>
            <a:ext cx="6696744" cy="3240360"/>
          </a:xfrm>
          <a:prstGeom prst="flowChartAlternateProcess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9468" y="2772856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ankRuehl" pitchFamily="34" charset="-79"/>
                <a:cs typeface="FrankRuehl" pitchFamily="34" charset="-79"/>
              </a:rPr>
              <a:t/>
            </a:r>
            <a:br>
              <a:rPr lang="en-US" sz="4000" dirty="0" smtClean="0">
                <a:latin typeface="FrankRuehl" pitchFamily="34" charset="-79"/>
                <a:cs typeface="FrankRuehl" pitchFamily="34" charset="-79"/>
              </a:rPr>
            </a:br>
            <a:r>
              <a:rPr lang="en-US" sz="4000" dirty="0" smtClean="0">
                <a:latin typeface="FrankRuehl" pitchFamily="34" charset="-79"/>
                <a:cs typeface="FrankRuehl" pitchFamily="34" charset="-79"/>
              </a:rPr>
              <a:t>Faculty of Engineering </a:t>
            </a:r>
            <a:br>
              <a:rPr lang="en-US" sz="4000" dirty="0" smtClean="0">
                <a:latin typeface="FrankRuehl" pitchFamily="34" charset="-79"/>
                <a:cs typeface="FrankRuehl" pitchFamily="34" charset="-79"/>
              </a:rPr>
            </a:br>
            <a:r>
              <a:rPr lang="en-US" sz="4000" dirty="0" smtClean="0">
                <a:latin typeface="FrankRuehl" pitchFamily="34" charset="-79"/>
                <a:cs typeface="FrankRuehl" pitchFamily="34" charset="-79"/>
              </a:rPr>
              <a:t>Computer Engineering Department</a:t>
            </a:r>
            <a:br>
              <a:rPr lang="en-US" sz="4000" dirty="0" smtClean="0">
                <a:latin typeface="FrankRuehl" pitchFamily="34" charset="-79"/>
                <a:cs typeface="FrankRuehl" pitchFamily="34" charset="-79"/>
              </a:rPr>
            </a:br>
            <a:r>
              <a:rPr lang="en-US" sz="4000" dirty="0" smtClean="0">
                <a:latin typeface="FrankRuehl" pitchFamily="34" charset="-79"/>
                <a:cs typeface="FrankRuehl" pitchFamily="34" charset="-79"/>
              </a:rPr>
              <a:t>( Beauty )</a:t>
            </a:r>
          </a:p>
          <a:p>
            <a:pPr algn="ctr"/>
            <a:r>
              <a:rPr lang="en-US" sz="4000" dirty="0" smtClean="0">
                <a:latin typeface="FrankRuehl" pitchFamily="34" charset="-79"/>
                <a:cs typeface="FrankRuehl" pitchFamily="34" charset="-79"/>
              </a:rPr>
              <a:t>Graduation Project</a:t>
            </a:r>
            <a:endParaRPr lang="en-US" sz="4000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4002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43239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Writing and editing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052736"/>
            <a:ext cx="9001000" cy="5040560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Key signature :efficient </a:t>
            </a:r>
            <a:r>
              <a:rPr lang="en-US" sz="3000" smtClean="0">
                <a:latin typeface="FrankRuehl" pitchFamily="34" charset="-79"/>
                <a:cs typeface="FrankRuehl" pitchFamily="34" charset="-79"/>
              </a:rPr>
              <a:t>,</a:t>
            </a:r>
            <a:r>
              <a:rPr lang="en-US" sz="3000" smtClean="0">
                <a:latin typeface="FrankRuehl" pitchFamily="34" charset="-79"/>
                <a:cs typeface="FrankRuehl" pitchFamily="34" charset="-79"/>
              </a:rPr>
              <a:t>flexibility and </a:t>
            </a: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creative </a:t>
            </a: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compared to other related programs , also More control options custom pattern with special composition of articulations.</a:t>
            </a:r>
          </a:p>
          <a:p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Barline: </a:t>
            </a:r>
          </a:p>
          <a:p>
            <a:pPr>
              <a:buFont typeface="Wingdings" pitchFamily="2" charset="2"/>
              <a:buChar char="§"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divide staff into multi measures and each measure has it’s own rules.</a:t>
            </a:r>
          </a:p>
          <a:p>
            <a:pPr marL="45720" indent="0">
              <a:buNone/>
            </a:pPr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pPr>
              <a:buFont typeface="Wingdings" pitchFamily="2" charset="2"/>
              <a:buChar char="§"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Allow changing the barline type as we want.</a:t>
            </a:r>
          </a:p>
          <a:p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000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5816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5540911" cy="954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Writing and editing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115576"/>
            <a:ext cx="8496944" cy="34747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Rest </a:t>
            </a:r>
            <a:r>
              <a:rPr lang="en-US" sz="3200" dirty="0">
                <a:latin typeface="FrankRuehl" pitchFamily="34" charset="-79"/>
                <a:cs typeface="FrankRuehl" pitchFamily="34" charset="-79"/>
              </a:rPr>
              <a:t>:silent period during playing , with different types according to duration.</a:t>
            </a: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Note :classify to seven types of notes according to their durations and each note contains of many parts</a:t>
            </a:r>
          </a:p>
          <a:p>
            <a:endParaRPr lang="en-US" sz="3200" dirty="0">
              <a:latin typeface="FrankRuehl" pitchFamily="34" charset="-79"/>
              <a:cs typeface="FrankRuehl" pitchFamily="34" charset="-79"/>
            </a:endParaRP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5976664" cy="20079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61"/>
          <p:cNvSpPr txBox="1"/>
          <p:nvPr/>
        </p:nvSpPr>
        <p:spPr>
          <a:xfrm>
            <a:off x="3211252" y="5975854"/>
            <a:ext cx="3657600" cy="276999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6: </a:t>
            </a:r>
            <a:r>
              <a:rPr lang="en-US" b="1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Note Parts</a:t>
            </a:r>
          </a:p>
        </p:txBody>
      </p:sp>
    </p:spTree>
    <p:extLst>
      <p:ext uri="{BB962C8B-B14F-4D97-AF65-F5344CB8AC3E}">
        <p14:creationId xmlns:p14="http://schemas.microsoft.com/office/powerpoint/2010/main" val="412905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Note establishing .</a:t>
            </a:r>
            <a:br>
              <a:rPr lang="en-US" dirty="0" smtClean="0">
                <a:latin typeface="FrankRuehl" pitchFamily="34" charset="-79"/>
                <a:cs typeface="FrankRuehl" pitchFamily="34" charset="-79"/>
              </a:rPr>
            </a:b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889248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Note consist of three main parts</a:t>
            </a:r>
          </a:p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1- Note head: depend on time duration .</a:t>
            </a:r>
          </a:p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2- Note Stem : stem direction depend on note  location on staff </a:t>
            </a:r>
          </a:p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up or down stem.</a:t>
            </a:r>
          </a:p>
          <a:p>
            <a:pPr marL="0" indent="0">
              <a:buNone/>
            </a:pPr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3- Note Flag : Flag shape change according to time duration .</a:t>
            </a:r>
          </a:p>
          <a:p>
            <a:pPr marL="0" indent="0">
              <a:buNone/>
            </a:pPr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Now to draw any note we have to specify the  location for all previous parts.  </a:t>
            </a:r>
            <a:endParaRPr lang="en-US" sz="30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87253"/>
            <a:ext cx="5976664" cy="10091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6958" y="3530187"/>
            <a:ext cx="2307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FrankRuehl" pitchFamily="34" charset="-79"/>
                <a:cs typeface="FrankRuehl" pitchFamily="34" charset="-79"/>
              </a:rPr>
              <a:t>Figure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7: </a:t>
            </a:r>
            <a:r>
              <a:rPr lang="en-US" b="1" dirty="0">
                <a:latin typeface="FrankRuehl" pitchFamily="34" charset="-79"/>
                <a:cs typeface="FrankRuehl" pitchFamily="34" charset="-79"/>
              </a:rPr>
              <a:t>Up Direction </a:t>
            </a:r>
            <a:endParaRPr lang="en-US" b="1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Of </a:t>
            </a:r>
            <a:r>
              <a:rPr lang="en-US" b="1" dirty="0">
                <a:latin typeface="FrankRuehl" pitchFamily="34" charset="-79"/>
                <a:cs typeface="FrankRuehl" pitchFamily="34" charset="-79"/>
              </a:rPr>
              <a:t>Beam</a:t>
            </a:r>
          </a:p>
          <a:p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2759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2576" y="18864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Position effect on notes .</a:t>
            </a:r>
            <a:br>
              <a:rPr lang="en-US" dirty="0" smtClean="0">
                <a:latin typeface="FrankRuehl" pitchFamily="34" charset="-79"/>
                <a:cs typeface="FrankRuehl" pitchFamily="34" charset="-79"/>
              </a:rPr>
            </a:b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105775"/>
            <a:ext cx="8229600" cy="51454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The position of note determine in which octave and step depending on it’s previous clef.</a:t>
            </a: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We use Octave and step to determine the frequency for  note . </a:t>
            </a:r>
            <a:endParaRPr lang="en-US" sz="28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8208912" cy="20831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74328" y="5600808"/>
            <a:ext cx="234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FrankRuehl" pitchFamily="34" charset="-79"/>
                <a:cs typeface="FrankRuehl" pitchFamily="34" charset="-79"/>
              </a:rPr>
              <a:t>Figure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8: Step in octave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3814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512511" cy="1143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 Note beaming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124744"/>
            <a:ext cx="8352928" cy="34747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Note beam : connecting between notes in continuous form.</a:t>
            </a: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Note beaming must be done by specific standard, so we develop our own algorithm that allow applying this standard rules .</a:t>
            </a:r>
            <a:endParaRPr lang="en-US" sz="28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6408712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913112" y="6297298"/>
            <a:ext cx="281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FrankRuehl" pitchFamily="34" charset="-79"/>
                <a:cs typeface="FrankRuehl" pitchFamily="34" charset="-79"/>
              </a:rPr>
              <a:t>Figure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9: </a:t>
            </a:r>
            <a:r>
              <a:rPr lang="en-US" b="1" dirty="0">
                <a:latin typeface="FrankRuehl" pitchFamily="34" charset="-79"/>
                <a:cs typeface="FrankRuehl" pitchFamily="34" charset="-79"/>
              </a:rPr>
              <a:t>Beam Calculations</a:t>
            </a:r>
          </a:p>
          <a:p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7058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Specific Symbols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1"/>
            <a:ext cx="8229600" cy="298092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They are auxiliary symbols affect the note and they can’t added in individual way , but we add them to modify the note properties.</a:t>
            </a: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Specific symbols examples:</a:t>
            </a:r>
          </a:p>
          <a:p>
            <a:pPr marL="0" indent="0">
              <a:buNone/>
            </a:pPr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         Dot</a:t>
            </a:r>
          </a:p>
          <a:p>
            <a:endParaRPr lang="en-US" sz="2800" dirty="0">
              <a:latin typeface="FrankRuehl" pitchFamily="34" charset="-79"/>
              <a:cs typeface="FrankRuehl" pitchFamily="34" charset="-79"/>
            </a:endParaRPr>
          </a:p>
          <a:p>
            <a:endParaRPr lang="en-US" sz="28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7056784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699792" y="6361983"/>
            <a:ext cx="276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FrankRuehl" pitchFamily="34" charset="-79"/>
                <a:cs typeface="FrankRuehl" pitchFamily="34" charset="-79"/>
              </a:rPr>
              <a:t>Figure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10: Specific </a:t>
            </a:r>
            <a:r>
              <a:rPr lang="en-US" b="1" dirty="0">
                <a:latin typeface="FrankRuehl" pitchFamily="34" charset="-79"/>
                <a:cs typeface="FrankRuehl" pitchFamily="34" charset="-79"/>
              </a:rPr>
              <a:t>Symbols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759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Virtual Keyboard 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9145016" cy="34747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Similar to actual piano keyboard contains 88 buttons with special shape.</a:t>
            </a: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Each button has unique frequency.</a:t>
            </a: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Support multi event  triggered .</a:t>
            </a:r>
          </a:p>
          <a:p>
            <a:pPr marL="0" indent="0">
              <a:buNone/>
            </a:pPr>
            <a:endParaRPr lang="en-US" sz="28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26" y="3645024"/>
            <a:ext cx="8208912" cy="17960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627784" y="5700147"/>
            <a:ext cx="2765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FrankRuehl" pitchFamily="34" charset="-79"/>
                <a:cs typeface="FrankRuehl" pitchFamily="34" charset="-79"/>
              </a:rPr>
              <a:t>Figure 10: Virtual </a:t>
            </a:r>
            <a:r>
              <a:rPr lang="en-US" b="1" dirty="0" smtClean="0">
                <a:latin typeface="FrankRuehl" pitchFamily="34" charset="-79"/>
                <a:cs typeface="FrankRuehl" pitchFamily="34" charset="-79"/>
              </a:rPr>
              <a:t>Keyboard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06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Playing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8136904" cy="403244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All notes and rests on the digital music sheet  played by Keyboard.</a:t>
            </a:r>
          </a:p>
          <a:p>
            <a:pPr marL="45720" indent="0">
              <a:buNone/>
            </a:pPr>
            <a:endParaRPr lang="en-US" sz="28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Converting Note to tone:</a:t>
            </a:r>
          </a:p>
          <a:p>
            <a:pPr marL="0" indent="0">
              <a:buNone/>
            </a:pPr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Every Note have special properties ,throw this properties  we can determine the frequency and period of pressing.   </a:t>
            </a:r>
          </a:p>
        </p:txBody>
      </p:sp>
    </p:spTree>
    <p:extLst>
      <p:ext uri="{BB962C8B-B14F-4D97-AF65-F5344CB8AC3E}">
        <p14:creationId xmlns:p14="http://schemas.microsoft.com/office/powerpoint/2010/main" val="399107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 Playing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8748464" cy="34747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Our program provide playing more than one note at the same time.</a:t>
            </a:r>
          </a:p>
          <a:p>
            <a:pPr marL="45720" indent="0">
              <a:buNone/>
            </a:pPr>
            <a:endParaRPr lang="en-US" sz="28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2800" dirty="0" smtClean="0">
                <a:latin typeface="FrankRuehl" pitchFamily="34" charset="-79"/>
                <a:cs typeface="FrankRuehl" pitchFamily="34" charset="-79"/>
              </a:rPr>
              <a:t>In one part in digital music sheet contain two staff and these staff played at same time, or in same staff can play multi note at same time called chord .</a:t>
            </a:r>
          </a:p>
          <a:p>
            <a:endParaRPr lang="en-US" sz="28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28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25144"/>
            <a:ext cx="2808312" cy="1669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85184"/>
            <a:ext cx="3024336" cy="936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004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  Save and open 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8136904" cy="34747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Able us saving all musical symbol in digital musical sheet and keep all format and properties for each symbol.</a:t>
            </a:r>
          </a:p>
        </p:txBody>
      </p:sp>
    </p:spTree>
    <p:extLst>
      <p:ext uri="{BB962C8B-B14F-4D97-AF65-F5344CB8AC3E}">
        <p14:creationId xmlns:p14="http://schemas.microsoft.com/office/powerpoint/2010/main" val="155538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2910982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Beauty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428999"/>
            <a:ext cx="8229600" cy="26971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Supervisor :</a:t>
            </a:r>
          </a:p>
          <a:p>
            <a:pPr marL="0" marR="0" indent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Dr.luai Malhis</a:t>
            </a:r>
            <a:endParaRPr lang="en-US" sz="3600" dirty="0">
              <a:latin typeface="FrankRuehl" pitchFamily="34" charset="-79"/>
              <a:ea typeface="Times New Roman"/>
              <a:cs typeface="FrankRuehl" pitchFamily="34" charset="-79"/>
            </a:endParaRPr>
          </a:p>
          <a:p>
            <a:pPr marL="0" indent="0" algn="ctr">
              <a:buNone/>
            </a:pPr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Prepared by :</a:t>
            </a:r>
          </a:p>
          <a:p>
            <a:pPr marL="0" indent="0" algn="ctr">
              <a:buNone/>
            </a:pPr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Ahmad Shwahna</a:t>
            </a:r>
          </a:p>
          <a:p>
            <a:pPr marL="0" indent="0" algn="ctr">
              <a:buNone/>
            </a:pPr>
            <a:r>
              <a:rPr lang="en-US" sz="3200" dirty="0" err="1" smtClean="0">
                <a:latin typeface="FrankRuehl" pitchFamily="34" charset="-79"/>
                <a:cs typeface="FrankRuehl" pitchFamily="34" charset="-79"/>
              </a:rPr>
              <a:t>Shadi</a:t>
            </a:r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 </a:t>
            </a:r>
            <a:r>
              <a:rPr lang="en-US" sz="3200" dirty="0" err="1" smtClean="0">
                <a:latin typeface="FrankRuehl" pitchFamily="34" charset="-79"/>
                <a:cs typeface="FrankRuehl" pitchFamily="34" charset="-79"/>
              </a:rPr>
              <a:t>Awad</a:t>
            </a:r>
            <a:endParaRPr lang="en-US" sz="32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82" y="1540767"/>
            <a:ext cx="2209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9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70"/>
            <a:ext cx="9144000" cy="683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28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" y="30772"/>
            <a:ext cx="91418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79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3128135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Contents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8229600" cy="518457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Music editing program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Abstraction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The Goals of our Project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Implementation: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Writing and Editing part .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Virtual Keyboard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Playing.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Save and open.</a:t>
            </a:r>
          </a:p>
          <a:p>
            <a:pPr>
              <a:buFont typeface="Wingdings" pitchFamily="2" charset="2"/>
              <a:buChar char="ü"/>
            </a:pPr>
            <a:endParaRPr lang="en-US" sz="28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5376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7992888" cy="475252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 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   programs that facilitate interaction with musical symbols editing, writing and playing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in virtual piano keyboard.</a:t>
            </a:r>
          </a:p>
          <a:p>
            <a:pPr algn="l"/>
            <a:endParaRPr lang="en-US" sz="32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  <a:p>
            <a:pPr algn="l"/>
            <a:endParaRPr lang="en-US" sz="32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  <a:p>
            <a:pPr algn="l"/>
            <a:endParaRPr lang="en-US" sz="32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  <a:p>
            <a:pPr algn="l"/>
            <a:endParaRPr lang="en-US" sz="3200" dirty="0" smtClean="0">
              <a:solidFill>
                <a:schemeClr val="tx1"/>
              </a:solidFill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96944" cy="1212081"/>
          </a:xfrm>
        </p:spPr>
        <p:txBody>
          <a:bodyPr/>
          <a:lstStyle/>
          <a:p>
            <a:pPr marL="182880" indent="0">
              <a:buNone/>
            </a:pPr>
            <a:r>
              <a:rPr lang="en-US" b="0" dirty="0" smtClean="0">
                <a:solidFill>
                  <a:schemeClr val="tx1"/>
                </a:solidFill>
                <a:latin typeface="FrankRuehl" pitchFamily="34" charset="-79"/>
                <a:cs typeface="FrankRuehl" pitchFamily="34" charset="-79"/>
              </a:rPr>
              <a:t>Music editing program</a:t>
            </a:r>
            <a:endParaRPr lang="en-US" b="0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970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3344159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Abstraction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064896" cy="4104456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Overcomes hand out technique problems such as accuracy , misarranged 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powerful transcribing and editing capabilities.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Fast, accurate, easy to use application.</a:t>
            </a:r>
          </a:p>
          <a:p>
            <a:pPr marL="45720" indent="0">
              <a:buNone/>
            </a:pPr>
            <a:endParaRPr lang="en-US" sz="3200" dirty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Develops beauty applications using Microsoft Visual Studio.NET software.</a:t>
            </a:r>
          </a:p>
        </p:txBody>
      </p:sp>
    </p:spTree>
    <p:extLst>
      <p:ext uri="{BB962C8B-B14F-4D97-AF65-F5344CB8AC3E}">
        <p14:creationId xmlns:p14="http://schemas.microsoft.com/office/powerpoint/2010/main" val="197380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The Goals of our Project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280920" cy="511256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Useful for musicians with different level 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Enhanced Lack of features problems in other programs 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Enables students  writing musical notation in eastern and western style together according to the standard rules, also played easily in very attractive  way.</a:t>
            </a:r>
          </a:p>
          <a:p>
            <a:pPr marL="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b="1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200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3717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The Goals of our Project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229600" cy="504056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Emulate the playing on virtual keyboard Used for learning issues.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Play on piano  by computer keyboard .</a:t>
            </a:r>
          </a:p>
          <a:p>
            <a:pPr marL="4572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Enable eastern music students specially ours at  An-Najah National University to write ,edit , and developing  musical notation</a:t>
            </a: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59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Implementation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Main Parts of our program design:</a:t>
            </a: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Writing and Editing part .</a:t>
            </a: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Keyboard.</a:t>
            </a: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Playing.</a:t>
            </a:r>
          </a:p>
          <a:p>
            <a:r>
              <a:rPr lang="en-US" sz="3200" dirty="0" smtClean="0">
                <a:latin typeface="FrankRuehl" pitchFamily="34" charset="-79"/>
                <a:cs typeface="FrankRuehl" pitchFamily="34" charset="-79"/>
              </a:rPr>
              <a:t>Save and open.</a:t>
            </a:r>
          </a:p>
          <a:p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2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200" dirty="0">
              <a:latin typeface="FrankRuehl" pitchFamily="34" charset="-79"/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5038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FrankRuehl" pitchFamily="34" charset="-79"/>
                <a:cs typeface="FrankRuehl" pitchFamily="34" charset="-79"/>
              </a:rPr>
              <a:t>  Writing and editing</a:t>
            </a:r>
            <a:endParaRPr lang="en-US" dirty="0">
              <a:latin typeface="FrankRuehl" pitchFamily="34" charset="-79"/>
              <a:cs typeface="FrankRuehl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441244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Clef : affects all octave’s symbols in the staff dynamically .</a:t>
            </a:r>
          </a:p>
          <a:p>
            <a:endParaRPr lang="en-US" sz="3000" dirty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000" dirty="0">
              <a:latin typeface="FrankRuehl" pitchFamily="34" charset="-79"/>
              <a:cs typeface="FrankRuehl" pitchFamily="34" charset="-79"/>
            </a:endParaRPr>
          </a:p>
          <a:p>
            <a:pPr marL="0" indent="0">
              <a:buNone/>
            </a:pPr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r>
              <a:rPr lang="en-US" sz="3000" dirty="0" smtClean="0">
                <a:latin typeface="FrankRuehl" pitchFamily="34" charset="-79"/>
                <a:cs typeface="FrankRuehl" pitchFamily="34" charset="-79"/>
              </a:rPr>
              <a:t>Time signature : very important to specify  measure duration and number of notes depends on it’s type.</a:t>
            </a:r>
          </a:p>
          <a:p>
            <a:endParaRPr lang="en-US" sz="3000" dirty="0" smtClean="0">
              <a:latin typeface="FrankRuehl" pitchFamily="34" charset="-79"/>
              <a:cs typeface="FrankRuehl" pitchFamily="34" charset="-79"/>
            </a:endParaRPr>
          </a:p>
          <a:p>
            <a:endParaRPr lang="en-US" sz="3000" dirty="0">
              <a:latin typeface="FrankRuehl" pitchFamily="34" charset="-79"/>
              <a:cs typeface="FrankRuehl" pitchFamily="34" charset="-79"/>
            </a:endParaRPr>
          </a:p>
        </p:txBody>
      </p:sp>
      <p:pic>
        <p:nvPicPr>
          <p:cNvPr id="9" name="Picture 8" descr="treble cle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06" y="2628574"/>
            <a:ext cx="1144905" cy="1313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treble cle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52386"/>
            <a:ext cx="1075050" cy="1266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129" y="2564903"/>
            <a:ext cx="1081281" cy="1266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645" y="2564904"/>
            <a:ext cx="783954" cy="1266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28574"/>
            <a:ext cx="1047345" cy="126629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Box 49"/>
          <p:cNvSpPr txBox="1"/>
          <p:nvPr/>
        </p:nvSpPr>
        <p:spPr>
          <a:xfrm>
            <a:off x="775906" y="3992188"/>
            <a:ext cx="1144905" cy="553998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1: </a:t>
            </a:r>
            <a:r>
              <a:rPr lang="en-US" b="1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Treble Clef</a:t>
            </a:r>
          </a:p>
        </p:txBody>
      </p:sp>
      <p:sp>
        <p:nvSpPr>
          <p:cNvPr id="15" name="Text Box 50"/>
          <p:cNvSpPr txBox="1"/>
          <p:nvPr/>
        </p:nvSpPr>
        <p:spPr>
          <a:xfrm>
            <a:off x="2636101" y="3975824"/>
            <a:ext cx="914400" cy="553998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2: Bass Clef</a:t>
            </a:r>
            <a:endParaRPr lang="en-US" b="1" dirty="0">
              <a:effectLst/>
              <a:latin typeface="FrankRuehl" pitchFamily="34" charset="-79"/>
              <a:ea typeface="Times New Roman"/>
              <a:cs typeface="FrankRuehl" pitchFamily="34" charset="-79"/>
            </a:endParaRPr>
          </a:p>
        </p:txBody>
      </p:sp>
      <p:sp>
        <p:nvSpPr>
          <p:cNvPr id="16" name="Text Box 51"/>
          <p:cNvSpPr txBox="1"/>
          <p:nvPr/>
        </p:nvSpPr>
        <p:spPr>
          <a:xfrm>
            <a:off x="4285129" y="3992188"/>
            <a:ext cx="914400" cy="553998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3: Alto Clef</a:t>
            </a:r>
            <a:endParaRPr lang="en-US" b="1" dirty="0">
              <a:effectLst/>
              <a:latin typeface="FrankRuehl" pitchFamily="34" charset="-79"/>
              <a:ea typeface="Times New Roman"/>
              <a:cs typeface="FrankRuehl" pitchFamily="34" charset="-79"/>
            </a:endParaRPr>
          </a:p>
        </p:txBody>
      </p:sp>
      <p:sp>
        <p:nvSpPr>
          <p:cNvPr id="17" name="Text Box 52"/>
          <p:cNvSpPr txBox="1"/>
          <p:nvPr/>
        </p:nvSpPr>
        <p:spPr>
          <a:xfrm>
            <a:off x="5366410" y="3992188"/>
            <a:ext cx="1581213" cy="553998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4: </a:t>
            </a:r>
            <a:r>
              <a:rPr lang="en-US" b="1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Tenor Clef</a:t>
            </a:r>
          </a:p>
        </p:txBody>
      </p:sp>
      <p:sp>
        <p:nvSpPr>
          <p:cNvPr id="18" name="Text Box 54"/>
          <p:cNvSpPr txBox="1"/>
          <p:nvPr/>
        </p:nvSpPr>
        <p:spPr>
          <a:xfrm>
            <a:off x="7084580" y="3992188"/>
            <a:ext cx="1807899" cy="553998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l" rtl="0">
              <a:spcBef>
                <a:spcPts val="0"/>
              </a:spcBef>
              <a:spcAft>
                <a:spcPts val="1000"/>
              </a:spcAft>
            </a:pPr>
            <a:r>
              <a:rPr lang="en-US" b="1" u="sng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Figure </a:t>
            </a:r>
            <a:r>
              <a:rPr lang="en-US" b="1" dirty="0" smtClean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5: </a:t>
            </a:r>
            <a:r>
              <a:rPr lang="en-US" b="1" dirty="0">
                <a:effectLst/>
                <a:latin typeface="FrankRuehl" pitchFamily="34" charset="-79"/>
                <a:ea typeface="Times New Roman"/>
                <a:cs typeface="FrankRuehl" pitchFamily="34" charset="-79"/>
              </a:rPr>
              <a:t>Mezzo Soprano Clef</a:t>
            </a:r>
          </a:p>
        </p:txBody>
      </p:sp>
    </p:spTree>
    <p:extLst>
      <p:ext uri="{BB962C8B-B14F-4D97-AF65-F5344CB8AC3E}">
        <p14:creationId xmlns:p14="http://schemas.microsoft.com/office/powerpoint/2010/main" val="4643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1094</TotalTime>
  <Words>752</Words>
  <Application>Microsoft Office PowerPoint</Application>
  <PresentationFormat>On-screen Show (4:3)</PresentationFormat>
  <Paragraphs>132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Slipstream</vt:lpstr>
      <vt:lpstr>An Najah National University    </vt:lpstr>
      <vt:lpstr>Beauty</vt:lpstr>
      <vt:lpstr>Contents</vt:lpstr>
      <vt:lpstr>Music editing program</vt:lpstr>
      <vt:lpstr>Abstraction</vt:lpstr>
      <vt:lpstr>The Goals of our Project</vt:lpstr>
      <vt:lpstr>The Goals of our Project</vt:lpstr>
      <vt:lpstr>  Implementation</vt:lpstr>
      <vt:lpstr>  Writing and editing</vt:lpstr>
      <vt:lpstr>Writing and editing</vt:lpstr>
      <vt:lpstr>Writing and editing</vt:lpstr>
      <vt:lpstr>Note establishing . </vt:lpstr>
      <vt:lpstr> Position effect on notes . </vt:lpstr>
      <vt:lpstr>   Note beaming</vt:lpstr>
      <vt:lpstr>  Specific Symbols</vt:lpstr>
      <vt:lpstr>  Virtual Keyboard </vt:lpstr>
      <vt:lpstr>Playing</vt:lpstr>
      <vt:lpstr>   Playing</vt:lpstr>
      <vt:lpstr>    Save and open </vt:lpstr>
      <vt:lpstr>PowerPoint Presentation</vt:lpstr>
      <vt:lpstr>PowerPoint Presentation</vt:lpstr>
    </vt:vector>
  </TitlesOfParts>
  <Company>shadi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shadi</dc:creator>
  <cp:lastModifiedBy>shadi</cp:lastModifiedBy>
  <cp:revision>64</cp:revision>
  <dcterms:created xsi:type="dcterms:W3CDTF">2012-01-03T07:58:47Z</dcterms:created>
  <dcterms:modified xsi:type="dcterms:W3CDTF">2012-01-04T09:46:41Z</dcterms:modified>
</cp:coreProperties>
</file>