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4" r:id="rId7"/>
    <p:sldId id="269" r:id="rId8"/>
    <p:sldId id="265" r:id="rId9"/>
    <p:sldId id="266" r:id="rId10"/>
    <p:sldId id="267" r:id="rId11"/>
    <p:sldId id="268" r:id="rId12"/>
    <p:sldId id="285" r:id="rId13"/>
    <p:sldId id="286" r:id="rId14"/>
    <p:sldId id="287" r:id="rId15"/>
    <p:sldId id="288" r:id="rId16"/>
    <p:sldId id="270" r:id="rId17"/>
    <p:sldId id="271" r:id="rId18"/>
    <p:sldId id="272" r:id="rId19"/>
    <p:sldId id="273" r:id="rId20"/>
    <p:sldId id="274" r:id="rId21"/>
    <p:sldId id="275" r:id="rId22"/>
    <p:sldId id="290" r:id="rId23"/>
    <p:sldId id="289" r:id="rId24"/>
    <p:sldId id="261" r:id="rId25"/>
    <p:sldId id="279" r:id="rId26"/>
    <p:sldId id="276" r:id="rId27"/>
    <p:sldId id="277" r:id="rId28"/>
    <p:sldId id="280" r:id="rId29"/>
    <p:sldId id="281" r:id="rId30"/>
    <p:sldId id="282" r:id="rId31"/>
    <p:sldId id="284" r:id="rId32"/>
    <p:sldId id="28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768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D7F0C-855E-4142-BCE9-FBAE6E25AB86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642D5-E729-440A-AA7D-E14BD588D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26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21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ABE7A-0126-1848-ACDF-50966D45B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828219-F7A4-BA7A-9F7F-C440B7313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83BED-F85B-5886-23D1-FAD18ADEF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2BA92-2C2C-FFA0-72FB-4EC1493A32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24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9B955-F396-8FC2-D249-9CAF7311F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C6F2F6-DA02-64DB-18AF-292ED49CA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2996A-065D-B21B-D2C4-4BACDAE5A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20EF8-FC8F-B8D7-3CB8-CC0061830E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20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39DC8-6295-2C20-053E-1F8707215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1F5DB4-434B-8E1C-1720-3A8B87527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04E634-F8BA-F82A-7E24-1588A56D9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B0E51-F47F-77B1-B25C-FB2F5F514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16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3AAA6-D397-6304-5253-6B98A49A2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647125-6311-9426-5F70-F9C1CE0CE2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1A427-68DD-456F-0333-98F02C599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E6DBF-501E-58B4-935A-5131D9EA1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08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E44B7-7851-35E6-283F-C6D3BCAE3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04DE0E-12E7-62D8-0436-D147D511A2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43B135-97C6-DF87-B967-0BC453FB9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AE68F-5FFC-3A85-E4DC-075C1742C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478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6307D-EE0D-1B35-AAD5-5734E6560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E01B1-A8F2-C6A1-C48C-C1FAD7D884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B75CCC-AB7D-6332-9270-51BA728C0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CFBBA-D217-0875-4F9C-F371C1D623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13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190FA-8FC6-1153-D9D0-CDD2DCC68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2E1589-F103-BEDD-97DA-C9B90D33A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085E56-7F76-B630-9BB8-957B4DAC2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9C374-C114-465F-3EB6-70DFA1D01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00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2EA60-F970-6C4C-36BB-40222BC9C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C9C318-6405-AB1A-4CAE-0BF071CA1D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B36BD6-8FB2-95D7-C294-0BEF0047A9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83073-AEAB-611D-EBB8-320E60D0C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57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94D95-95A9-690A-51BD-94AB2DD27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ACCA5A-4585-333A-1A18-672000DA2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6A6489-4A2E-513E-D860-96851EA1B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1346E-0A5E-6178-034A-3801547545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98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3D890-169F-9397-1C63-6FA882B3A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EEE1C7-BF80-4AAF-5C69-B13A00BB93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F4C744-EA2B-40D9-D1A3-E7DE38A4C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4D44F-273D-DB4C-DF4A-F34DA13BD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25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C7BE4-2E13-897F-F80D-DC48A8C05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9E5E6C-77ED-2600-0FDA-F0FDCA6EAA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853D2-0F8D-75EC-201E-E9D2AACBA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00250-0C6F-DD22-C72E-138AAE8CE0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90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1C9CD-0463-9BB1-524F-90F6FB41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04F8E9-5B0E-4134-7D6B-68B0DFA7B6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2447A8-DDF7-7AE1-23BD-FD4E64CA3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B2C5B-D904-6ED4-03E3-51C2A645B9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0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A1B5E-8A0A-48CD-7CD1-50991718F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9E8B3-C17A-A7D9-B4A8-DDD7BC4E7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04103-00E4-2B0B-B8F9-5C9AA8162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2CA1C-B36E-7C45-F42E-697B7C7E4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57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34014-2041-C182-118C-D6328F093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AEF353-3A9F-FFAD-DCC1-C7045E2D6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1DCA38-7B66-46B8-4CBA-A7B78991A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4644E-5469-1BFD-F9F7-8A151C448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5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B913F-E2F7-6AB3-EBF3-C50050349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4C81BF-7E08-E967-46F7-FA69DF9DA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BB8AF3-8033-0B59-A860-29A1810C2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C1E63-FE27-E640-7299-C68E4F6DD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20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614E-8036-2ECF-A97D-F390AA176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8CA23A-E15F-389D-2F98-80242F65C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EDF8EB-418B-9E61-E726-7D2BA153D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70404-1AD6-976D-B465-FE15A5B252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233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89BE4-65BD-ED4F-25DE-5B5108B28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955313-DBA9-AC52-A3F6-4D5B985807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995701-80CB-A3D8-D75B-4CDBAD380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B9DAD-4BBB-35A8-FFCC-B8D84DBE1B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653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E344F-8A70-6458-FD7F-12C149359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5AB17-CD9C-5E38-D8A5-27A3539A2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38C553-2FFD-EA6D-2CF1-B36311C64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9FA5C-A202-12A2-C589-C33BCEB4D1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6642D5-E729-440A-AA7D-E14BD588DEB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4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1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761999"/>
            <a:ext cx="76198" cy="1143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E74C3C"/>
              </a:gs>
              <a:gs pos="100000">
                <a:srgbClr val="F39C12"/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1980" y="1019174"/>
            <a:ext cx="10667733" cy="4572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120"/>
              </a:lnSpc>
              <a:spcBef>
                <a:spcPts val="0"/>
              </a:spcBef>
              <a:spcAft>
                <a:spcPts val="520"/>
              </a:spcAft>
            </a:pPr>
            <a:r>
              <a:rPr sz="1913" b="1" dirty="0">
                <a:solidFill>
                  <a:srgbClr val="F39C12"/>
                </a:solidFill>
                <a:latin typeface="Montserrat"/>
              </a:rPr>
              <a:t>GRADUATION PROJECT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1980" y="1552574"/>
            <a:ext cx="10667733" cy="15049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5135"/>
              </a:lnSpc>
              <a:spcBef>
                <a:spcPts val="0"/>
              </a:spcBef>
              <a:spcAft>
                <a:spcPts val="2080"/>
              </a:spcAft>
            </a:pPr>
            <a:r>
              <a:rPr sz="4305" b="1" dirty="0">
                <a:solidFill>
                  <a:srgbClr val="2C3E50"/>
                </a:solidFill>
                <a:latin typeface="Montserrat"/>
              </a:rPr>
              <a:t> </a:t>
            </a:r>
            <a:r>
              <a:rPr sz="4305" b="1" dirty="0" err="1">
                <a:solidFill>
                  <a:srgbClr val="E74C3C"/>
                </a:solidFill>
                <a:latin typeface="Montserrat"/>
              </a:rPr>
              <a:t>MindQuest</a:t>
            </a:r>
            <a:r>
              <a:rPr sz="1104" dirty="0"/>
              <a:t>
</a:t>
            </a:r>
            <a:r>
              <a:rPr sz="4305" b="1" dirty="0">
                <a:solidFill>
                  <a:srgbClr val="2C3E50"/>
                </a:solidFill>
                <a:latin typeface="Montserrat"/>
              </a:rPr>
              <a:t>Intelligent LMS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1980" y="3362324"/>
            <a:ext cx="10667733" cy="714375"/>
          </a:xfrm>
          <a:prstGeom prst="roundRect">
            <a:avLst>
              <a:gd name="adj" fmla="val 133333"/>
            </a:avLst>
          </a:prstGeom>
          <a:gradFill rotWithShape="1">
            <a:gsLst>
              <a:gs pos="0">
                <a:srgbClr val="E74C3C"/>
              </a:gs>
              <a:gs pos="100000">
                <a:srgbClr val="C0392B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1219169" y="3514725"/>
            <a:ext cx="9753356" cy="4095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795"/>
              </a:lnSpc>
              <a:spcBef>
                <a:spcPts val="0"/>
              </a:spcBef>
              <a:spcAft>
                <a:spcPts val="0"/>
              </a:spcAft>
            </a:pPr>
            <a:r>
              <a:rPr sz="1674" b="1" dirty="0">
                <a:solidFill>
                  <a:srgbClr val="FFFFFF"/>
                </a:solidFill>
                <a:latin typeface="Montserrat"/>
              </a:rPr>
              <a:t>AI-Powered Learning Management System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1980" y="4686300"/>
            <a:ext cx="1847803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80000"/>
            </a:srgbClr>
          </a:solidFill>
          <a:ln w="8255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2000" y="4829175"/>
            <a:ext cx="180970" cy="1809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38219" y="4791075"/>
            <a:ext cx="1171545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0" dirty="0">
                <a:solidFill>
                  <a:srgbClr val="555555"/>
                </a:solidFill>
                <a:latin typeface="Montserrat"/>
              </a:rPr>
              <a:t>AI Integration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14577" y="4686300"/>
            <a:ext cx="2352616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80000"/>
            </a:srgbClr>
          </a:solidFill>
          <a:ln w="8255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4597" y="4829175"/>
            <a:ext cx="228594" cy="1809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38439" y="4791075"/>
            <a:ext cx="1628734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0" dirty="0">
                <a:solidFill>
                  <a:srgbClr val="555555"/>
                </a:solidFill>
                <a:latin typeface="Montserrat"/>
              </a:rPr>
              <a:t>Full-Stack Platform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571985" y="4686300"/>
            <a:ext cx="1904952" cy="457200"/>
          </a:xfrm>
          <a:prstGeom prst="roundRect">
            <a:avLst>
              <a:gd name="adj" fmla="val 33333"/>
            </a:avLst>
          </a:prstGeom>
          <a:solidFill>
            <a:srgbClr val="FFFFFF">
              <a:alpha val="80000"/>
            </a:srgbClr>
          </a:solidFill>
          <a:ln w="8255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2005" y="4829175"/>
            <a:ext cx="133346" cy="1809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10124" y="4791075"/>
            <a:ext cx="1266793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0">
                <a:solidFill>
                  <a:srgbClr val="555555"/>
                </a:solidFill>
                <a:latin typeface="Montserrat"/>
              </a:rPr>
              <a:t>Cross-Platform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1980" y="5791200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6278" y="5924549"/>
            <a:ext cx="228594" cy="1809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62040" y="5800725"/>
            <a:ext cx="2886002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25"/>
              </a:lnSpc>
              <a:spcBef>
                <a:spcPts val="0"/>
              </a:spcBef>
              <a:spcAft>
                <a:spcPts val="0"/>
              </a:spcAft>
            </a:pPr>
            <a:r>
              <a:rPr sz="1076" b="1" dirty="0">
                <a:solidFill>
                  <a:srgbClr val="2C3E50"/>
                </a:solidFill>
                <a:latin typeface="Montserrat"/>
              </a:rPr>
              <a:t>Supervisor: Sufyan Samara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62040" y="6048375"/>
            <a:ext cx="2886002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7F8C8D"/>
                </a:solidFill>
                <a:latin typeface="Montserrat"/>
              </a:rPr>
              <a:t>Students: Ahmad Dardouk &amp; Sayed Qutob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43891" y="5905500"/>
            <a:ext cx="1085822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0">
                <a:solidFill>
                  <a:srgbClr val="2C3E50"/>
                </a:solidFill>
                <a:latin typeface="Montserrat"/>
              </a:rPr>
              <a:t> </a:t>
            </a:r>
            <a:r>
              <a:rPr sz="1104"/>
              <a:t>  </a:t>
            </a:r>
            <a:r>
              <a:rPr sz="956" b="0">
                <a:solidFill>
                  <a:srgbClr val="2C3E50"/>
                </a:solidFill>
                <a:latin typeface="Montserrat"/>
              </a:rPr>
              <a:t> 2026-01-28 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43891" y="5934075"/>
            <a:ext cx="133346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334266" y="-952499"/>
            <a:ext cx="3809904" cy="3809999"/>
          </a:xfrm>
          <a:prstGeom prst="roundRect">
            <a:avLst>
              <a:gd name="adj" fmla="val 50000"/>
            </a:avLst>
          </a:prstGeom>
          <a:solidFill>
            <a:srgbClr val="F39C12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-1428714" y="352425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428914" y="771525"/>
            <a:ext cx="5324341" cy="8001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5460"/>
              </a:lnSpc>
              <a:spcBef>
                <a:spcPts val="0"/>
              </a:spcBef>
              <a:spcAft>
                <a:spcPts val="3120"/>
              </a:spcAft>
            </a:pPr>
            <a:r>
              <a:rPr sz="3348" b="1">
                <a:solidFill>
                  <a:srgbClr val="2C3E50"/>
                </a:solidFill>
                <a:latin typeface="Montserrat"/>
              </a:rPr>
              <a:t>Table of Contents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7228" y="2028825"/>
            <a:ext cx="3343191" cy="1714500"/>
          </a:xfrm>
          <a:prstGeom prst="roundRect">
            <a:avLst>
              <a:gd name="adj" fmla="val 13333"/>
            </a:avLst>
          </a:prstGeom>
          <a:solidFill>
            <a:srgbClr val="E74C3C"/>
          </a:solidFill>
          <a:ln w="8255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505113" y="2065157"/>
            <a:ext cx="657208" cy="609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160"/>
              </a:lnSpc>
              <a:spcBef>
                <a:spcPts val="0"/>
              </a:spcBef>
              <a:spcAft>
                <a:spcPts val="0"/>
              </a:spcAft>
            </a:pPr>
            <a:r>
              <a:rPr sz="3827" b="1" dirty="0">
                <a:solidFill>
                  <a:srgbClr val="FFFFFF"/>
                </a:solidFill>
                <a:latin typeface="Montserrat"/>
              </a:rPr>
              <a:t>01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62140" y="2505074"/>
            <a:ext cx="333366" cy="333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76378" y="3009900"/>
            <a:ext cx="1304892" cy="2571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Montserrat"/>
              </a:rPr>
              <a:t>Introduction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29014" y="2028825"/>
            <a:ext cx="3343191" cy="1714500"/>
          </a:xfrm>
          <a:prstGeom prst="roundRect">
            <a:avLst>
              <a:gd name="adj" fmla="val 13333"/>
            </a:avLst>
          </a:prstGeom>
          <a:solidFill>
            <a:srgbClr val="FFF5F0"/>
          </a:solidFill>
          <a:ln w="8255">
            <a:solidFill>
              <a:srgbClr val="FFE0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954656" y="2065157"/>
            <a:ext cx="781030" cy="609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160"/>
              </a:lnSpc>
              <a:spcBef>
                <a:spcPts val="0"/>
              </a:spcBef>
              <a:spcAft>
                <a:spcPts val="0"/>
              </a:spcAft>
            </a:pPr>
            <a:r>
              <a:rPr sz="3827" b="1" dirty="0">
                <a:solidFill>
                  <a:srgbClr val="E74C3C"/>
                </a:solidFill>
                <a:latin typeface="Montserrat"/>
              </a:rPr>
              <a:t>02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6302" y="2505074"/>
            <a:ext cx="419089" cy="3333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29074" y="3009900"/>
            <a:ext cx="2124021" cy="2571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2C3E50"/>
                </a:solidFill>
                <a:latin typeface="Montserrat"/>
              </a:rPr>
              <a:t>System Architecture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91275" y="2028825"/>
            <a:ext cx="3343191" cy="1714500"/>
          </a:xfrm>
          <a:prstGeom prst="roundRect">
            <a:avLst>
              <a:gd name="adj" fmla="val 13333"/>
            </a:avLst>
          </a:prstGeom>
          <a:solidFill>
            <a:srgbClr val="E74C3C"/>
          </a:solidFill>
          <a:ln w="8255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53436" y="2085975"/>
            <a:ext cx="781030" cy="609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160"/>
              </a:lnSpc>
              <a:spcBef>
                <a:spcPts val="0"/>
              </a:spcBef>
              <a:spcAft>
                <a:spcPts val="0"/>
              </a:spcAft>
            </a:pPr>
            <a:r>
              <a:rPr sz="3827" b="1" dirty="0">
                <a:solidFill>
                  <a:srgbClr val="FFFFFF"/>
                </a:solidFill>
                <a:latin typeface="Montserrat"/>
              </a:rPr>
              <a:t>03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96187" y="2505074"/>
            <a:ext cx="333366" cy="3333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629434" y="3009900"/>
            <a:ext cx="2066873" cy="2571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FFFFFF"/>
                </a:solidFill>
                <a:latin typeface="Montserrat"/>
              </a:rPr>
              <a:t>Core Features Part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7228" y="3971925"/>
            <a:ext cx="3343191" cy="1714500"/>
          </a:xfrm>
          <a:prstGeom prst="roundRect">
            <a:avLst>
              <a:gd name="adj" fmla="val 13333"/>
            </a:avLst>
          </a:prstGeom>
          <a:solidFill>
            <a:srgbClr val="FFF5F0"/>
          </a:solidFill>
          <a:ln w="8255">
            <a:solidFill>
              <a:srgbClr val="FFE0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352716" y="3971925"/>
            <a:ext cx="847703" cy="609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160"/>
              </a:lnSpc>
              <a:spcBef>
                <a:spcPts val="0"/>
              </a:spcBef>
              <a:spcAft>
                <a:spcPts val="0"/>
              </a:spcAft>
            </a:pPr>
            <a:r>
              <a:rPr sz="3827" b="1" dirty="0">
                <a:solidFill>
                  <a:srgbClr val="E74C3C"/>
                </a:solidFill>
                <a:latin typeface="Montserrat"/>
              </a:rPr>
              <a:t>04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4517" y="4448175"/>
            <a:ext cx="419089" cy="333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476338" y="4952999"/>
            <a:ext cx="2104972" cy="2571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2C3E50"/>
                </a:solidFill>
                <a:latin typeface="Montserrat"/>
              </a:rPr>
              <a:t>Core Features Part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29014" y="3971925"/>
            <a:ext cx="3343191" cy="1714500"/>
          </a:xfrm>
          <a:prstGeom prst="roundRect">
            <a:avLst>
              <a:gd name="adj" fmla="val 13333"/>
            </a:avLst>
          </a:prstGeom>
          <a:solidFill>
            <a:srgbClr val="E74C3C"/>
          </a:solidFill>
          <a:ln w="8255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992265" y="3976196"/>
            <a:ext cx="790555" cy="609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160"/>
              </a:lnSpc>
              <a:spcBef>
                <a:spcPts val="0"/>
              </a:spcBef>
              <a:spcAft>
                <a:spcPts val="0"/>
              </a:spcAft>
            </a:pPr>
            <a:r>
              <a:rPr sz="3827" b="1" dirty="0">
                <a:solidFill>
                  <a:srgbClr val="FFFFFF"/>
                </a:solidFill>
                <a:latin typeface="Montserrat"/>
              </a:rPr>
              <a:t>05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4401" y="4448175"/>
            <a:ext cx="333366" cy="3333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479750" y="4888355"/>
            <a:ext cx="1175257" cy="32181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96" b="1" dirty="0">
                <a:solidFill>
                  <a:schemeClr val="bg1"/>
                </a:solidFill>
                <a:latin typeface="Montserrat"/>
              </a:rPr>
              <a:t>Future Work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991275" y="3971925"/>
            <a:ext cx="3343191" cy="1714500"/>
          </a:xfrm>
          <a:prstGeom prst="roundRect">
            <a:avLst>
              <a:gd name="adj" fmla="val 13333"/>
            </a:avLst>
          </a:prstGeom>
          <a:solidFill>
            <a:srgbClr val="FFF5F0"/>
          </a:solidFill>
          <a:ln w="8255">
            <a:solidFill>
              <a:srgbClr val="FFE0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524861" y="3971925"/>
            <a:ext cx="809604" cy="609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160"/>
              </a:lnSpc>
              <a:spcBef>
                <a:spcPts val="0"/>
              </a:spcBef>
              <a:spcAft>
                <a:spcPts val="0"/>
              </a:spcAft>
            </a:pPr>
            <a:r>
              <a:rPr sz="3827" b="1" dirty="0">
                <a:solidFill>
                  <a:srgbClr val="E74C3C"/>
                </a:solidFill>
                <a:latin typeface="Montserrat"/>
              </a:rPr>
              <a:t>06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96187" y="4448175"/>
            <a:ext cx="333366" cy="33337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822941" y="4879264"/>
            <a:ext cx="1721177" cy="357021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r>
              <a:rPr lang="en-US" sz="1600" b="1" dirty="0"/>
              <a:t>Acknowledgments</a:t>
            </a:r>
            <a:endParaRPr lang="en-US" sz="1100" dirty="0">
              <a:effectLst/>
            </a:endParaRP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0990" y="6496049"/>
            <a:ext cx="133346" cy="13334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90535" y="6457950"/>
            <a:ext cx="1114397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E74C3C"/>
                </a:solidFill>
                <a:latin typeface="Montserrat"/>
              </a:rPr>
              <a:t>MindQuest LMS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91595" y="6467474"/>
            <a:ext cx="619109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837" b="0">
                <a:solidFill>
                  <a:srgbClr val="7F8C8D"/>
                </a:solidFill>
                <a:latin typeface="Montserrat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476838" y="0"/>
            <a:ext cx="5714857" cy="2857500"/>
          </a:xfrm>
          <a:prstGeom prst="roundRect">
            <a:avLst>
              <a:gd name="adj" fmla="val 0"/>
            </a:avLst>
          </a:prstGeom>
          <a:solidFill>
            <a:srgbClr val="FF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0990" y="5238749"/>
            <a:ext cx="1142971" cy="1143000"/>
          </a:xfrm>
          <a:prstGeom prst="roundRect">
            <a:avLst>
              <a:gd name="adj" fmla="val 50000"/>
            </a:avLst>
          </a:prstGeom>
          <a:solidFill>
            <a:srgbClr val="F39C12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71485" y="647699"/>
            <a:ext cx="420041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520"/>
              </a:spcAft>
            </a:pPr>
            <a:r>
              <a:rPr sz="956" b="1">
                <a:solidFill>
                  <a:srgbClr val="E74C3C"/>
                </a:solidFill>
                <a:latin typeface="Montserrat"/>
              </a:rPr>
              <a:t>PROJECT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485" y="952499"/>
            <a:ext cx="4200419" cy="50482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380"/>
              </a:lnSpc>
              <a:spcBef>
                <a:spcPts val="0"/>
              </a:spcBef>
              <a:spcAft>
                <a:spcPts val="0"/>
              </a:spcAft>
            </a:pPr>
            <a:r>
              <a:rPr sz="2870" b="1">
                <a:solidFill>
                  <a:srgbClr val="2C3E50"/>
                </a:solidFill>
                <a:latin typeface="Montserrat"/>
              </a:rPr>
              <a:t>MindQuest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1485" y="1762125"/>
            <a:ext cx="4200419" cy="1390650"/>
          </a:xfrm>
          <a:prstGeom prst="roundRect">
            <a:avLst>
              <a:gd name="adj" fmla="val 10958"/>
            </a:avLst>
          </a:prstGeom>
          <a:solidFill>
            <a:srgbClr val="FF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-24780" y="2358390"/>
            <a:ext cx="1390650" cy="19812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6753" y="1890712"/>
            <a:ext cx="366703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520"/>
              </a:spcAft>
            </a:pPr>
            <a:r>
              <a:rPr sz="837" b="0" dirty="0">
                <a:solidFill>
                  <a:srgbClr val="7F8C8D"/>
                </a:solidFill>
                <a:latin typeface="Montserrat"/>
              </a:rPr>
              <a:t>Platform Type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53" y="2161792"/>
            <a:ext cx="3667033" cy="63817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2145"/>
              </a:lnSpc>
              <a:spcBef>
                <a:spcPts val="0"/>
              </a:spcBef>
              <a:spcAft>
                <a:spcPts val="0"/>
              </a:spcAft>
            </a:pPr>
            <a:r>
              <a:rPr sz="1495" b="1">
                <a:solidFill>
                  <a:srgbClr val="C0392B"/>
                </a:solidFill>
                <a:latin typeface="Montserrat"/>
              </a:rPr>
              <a:t>Full-Stack</a:t>
            </a:r>
            <a:r>
              <a:rPr sz="1104"/>
              <a:t>
</a:t>
            </a:r>
            <a:r>
              <a:rPr sz="1495" b="1">
                <a:solidFill>
                  <a:srgbClr val="C0392B"/>
                </a:solidFill>
                <a:latin typeface="Montserrat"/>
              </a:rPr>
              <a:t>Intelligent LMS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485" y="3533774"/>
            <a:ext cx="4200419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1040"/>
              </a:spcAft>
            </a:pPr>
            <a:r>
              <a:rPr sz="837" b="1">
                <a:solidFill>
                  <a:srgbClr val="9CA3AF"/>
                </a:solidFill>
                <a:latin typeface="Montserrat"/>
              </a:rPr>
              <a:t>Key Features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485" y="3876674"/>
            <a:ext cx="4200419" cy="552450"/>
          </a:xfrm>
          <a:prstGeom prst="roundRect">
            <a:avLst>
              <a:gd name="adj" fmla="val 172413"/>
            </a:avLst>
          </a:prstGeom>
          <a:solidFill>
            <a:srgbClr val="FFFFFF"/>
          </a:solidFill>
          <a:ln w="8255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1505" y="4000500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FEF9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8179" y="4086225"/>
            <a:ext cx="171445" cy="1333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19169" y="4038599"/>
            <a:ext cx="1828754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 dirty="0">
                <a:solidFill>
                  <a:srgbClr val="34495E"/>
                </a:solidFill>
                <a:latin typeface="Montserrat"/>
              </a:rPr>
              <a:t>Multi-Platform Support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1485" y="4572000"/>
            <a:ext cx="4200419" cy="552450"/>
          </a:xfrm>
          <a:prstGeom prst="roundRect">
            <a:avLst>
              <a:gd name="adj" fmla="val 172413"/>
            </a:avLst>
          </a:prstGeom>
          <a:solidFill>
            <a:srgbClr val="FFFFFF"/>
          </a:solidFill>
          <a:ln w="8255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71505" y="4695824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FEF9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7228" y="4781549"/>
            <a:ext cx="133346" cy="13334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19169" y="4733925"/>
            <a:ext cx="1600159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34495E"/>
                </a:solidFill>
                <a:latin typeface="Montserrat"/>
              </a:rPr>
              <a:t>AI-Powered Content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1485" y="5267324"/>
            <a:ext cx="4200419" cy="552450"/>
          </a:xfrm>
          <a:prstGeom prst="roundRect">
            <a:avLst>
              <a:gd name="adj" fmla="val 172413"/>
            </a:avLst>
          </a:prstGeom>
          <a:solidFill>
            <a:srgbClr val="FFFFFF"/>
          </a:solidFill>
          <a:ln w="8255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71505" y="5391150"/>
            <a:ext cx="304792" cy="304800"/>
          </a:xfrm>
          <a:prstGeom prst="roundRect">
            <a:avLst>
              <a:gd name="adj" fmla="val 50000"/>
            </a:avLst>
          </a:prstGeom>
          <a:solidFill>
            <a:srgbClr val="FEF9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179" y="5476875"/>
            <a:ext cx="171445" cy="13334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19169" y="5429250"/>
            <a:ext cx="2095447" cy="228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956" b="1">
                <a:solidFill>
                  <a:srgbClr val="34495E"/>
                </a:solidFill>
                <a:latin typeface="Montserrat"/>
              </a:rPr>
              <a:t>Real-Time Communication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25990" y="204736"/>
            <a:ext cx="1543011" cy="6096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4160"/>
              </a:lnSpc>
              <a:spcBef>
                <a:spcPts val="0"/>
              </a:spcBef>
              <a:spcAft>
                <a:spcPts val="0"/>
              </a:spcAft>
            </a:pPr>
            <a:r>
              <a:rPr sz="3827" b="1" dirty="0">
                <a:solidFill>
                  <a:srgbClr val="E74C3C"/>
                </a:solidFill>
                <a:latin typeface="Montserrat"/>
              </a:rPr>
              <a:t>2026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248143" y="1095374"/>
            <a:ext cx="19049" cy="44577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200519" y="952499"/>
            <a:ext cx="114297" cy="1143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4765"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533886" y="904874"/>
            <a:ext cx="6086322" cy="1085850"/>
          </a:xfrm>
          <a:prstGeom prst="roundRect">
            <a:avLst>
              <a:gd name="adj" fmla="val 14035"/>
            </a:avLst>
          </a:prstGeom>
          <a:solidFill>
            <a:srgbClr val="FFFFFF"/>
          </a:solidFill>
          <a:ln w="8255">
            <a:solidFill>
              <a:srgbClr val="F0F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733906" y="1085850"/>
            <a:ext cx="285742" cy="219074"/>
          </a:xfrm>
          <a:prstGeom prst="roundRect">
            <a:avLst>
              <a:gd name="adj" fmla="val 34782"/>
            </a:avLst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733906" y="1085850"/>
            <a:ext cx="28574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sz="717" b="1">
                <a:solidFill>
                  <a:srgbClr val="FFFFFF"/>
                </a:solidFill>
                <a:latin typeface="Montserrat"/>
              </a:rPr>
              <a:t>P1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14897" y="1066799"/>
            <a:ext cx="2028774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1">
                <a:solidFill>
                  <a:srgbClr val="2C3E50"/>
                </a:solidFill>
                <a:latin typeface="Montserrat"/>
              </a:rPr>
              <a:t>Static Content Delivery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33906" y="1400175"/>
            <a:ext cx="5686282" cy="4381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0">
                <a:solidFill>
                  <a:srgbClr val="666666"/>
                </a:solidFill>
                <a:latin typeface="Montserrat"/>
              </a:rPr>
              <a:t>Traditional LMS lack intelligent content generation and interactive learning elements.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00519" y="2276474"/>
            <a:ext cx="114297" cy="1143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4765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5533886" y="2228850"/>
            <a:ext cx="6086322" cy="1085850"/>
          </a:xfrm>
          <a:prstGeom prst="roundRect">
            <a:avLst>
              <a:gd name="adj" fmla="val 14035"/>
            </a:avLst>
          </a:prstGeom>
          <a:solidFill>
            <a:srgbClr val="FFFFFF"/>
          </a:solidFill>
          <a:ln w="8255">
            <a:solidFill>
              <a:srgbClr val="F0F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5733906" y="2409825"/>
            <a:ext cx="314317" cy="219074"/>
          </a:xfrm>
          <a:prstGeom prst="roundRect">
            <a:avLst>
              <a:gd name="adj" fmla="val 34782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733906" y="2409825"/>
            <a:ext cx="314317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sz="717" b="1">
                <a:solidFill>
                  <a:srgbClr val="FFFFFF"/>
                </a:solidFill>
                <a:latin typeface="Montserrat"/>
              </a:rPr>
              <a:t>P2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43471" y="2390774"/>
            <a:ext cx="3057448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1">
                <a:solidFill>
                  <a:srgbClr val="2C3E50"/>
                </a:solidFill>
                <a:latin typeface="Montserrat"/>
              </a:rPr>
              <a:t>Limited Cross-Platform Experience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33906" y="2724150"/>
            <a:ext cx="5686282" cy="4381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0" dirty="0">
                <a:solidFill>
                  <a:srgbClr val="666666"/>
                </a:solidFill>
                <a:latin typeface="Montserrat"/>
              </a:rPr>
              <a:t>Students face fragmented learning experiences across web and mobile devices.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200519" y="3600450"/>
            <a:ext cx="114297" cy="1143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4765"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5533886" y="3552825"/>
            <a:ext cx="6086322" cy="1085850"/>
          </a:xfrm>
          <a:prstGeom prst="roundRect">
            <a:avLst>
              <a:gd name="adj" fmla="val 14035"/>
            </a:avLst>
          </a:prstGeom>
          <a:solidFill>
            <a:srgbClr val="FFFFFF"/>
          </a:solidFill>
          <a:ln w="8255">
            <a:solidFill>
              <a:srgbClr val="F0F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5733906" y="3733799"/>
            <a:ext cx="314317" cy="219074"/>
          </a:xfrm>
          <a:prstGeom prst="roundRect">
            <a:avLst>
              <a:gd name="adj" fmla="val 34782"/>
            </a:avLst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733906" y="3733799"/>
            <a:ext cx="314317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sz="717" b="1">
                <a:solidFill>
                  <a:srgbClr val="FFFFFF"/>
                </a:solidFill>
                <a:latin typeface="Montserrat"/>
              </a:rPr>
              <a:t>P3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43471" y="3714750"/>
            <a:ext cx="1895427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1">
                <a:solidFill>
                  <a:srgbClr val="2C3E50"/>
                </a:solidFill>
                <a:latin typeface="Montserrat"/>
              </a:rPr>
              <a:t>Inefficient Workflows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33906" y="4048124"/>
            <a:ext cx="5686282" cy="4381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0">
                <a:solidFill>
                  <a:srgbClr val="666666"/>
                </a:solidFill>
                <a:latin typeface="Montserrat"/>
              </a:rPr>
              <a:t>Complex course creation processes and poor teacher-student communication channels.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200519" y="4924424"/>
            <a:ext cx="114297" cy="1143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4765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5533886" y="4876800"/>
            <a:ext cx="6086322" cy="866775"/>
          </a:xfrm>
          <a:prstGeom prst="roundRect">
            <a:avLst>
              <a:gd name="adj" fmla="val 17582"/>
            </a:avLst>
          </a:prstGeom>
          <a:solidFill>
            <a:srgbClr val="FFFFFF"/>
          </a:solidFill>
          <a:ln w="8255">
            <a:solidFill>
              <a:srgbClr val="F0F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5733906" y="5057775"/>
            <a:ext cx="323841" cy="219074"/>
          </a:xfrm>
          <a:prstGeom prst="roundRect">
            <a:avLst>
              <a:gd name="adj" fmla="val 34782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733906" y="5057775"/>
            <a:ext cx="323841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235"/>
              </a:lnSpc>
              <a:spcBef>
                <a:spcPts val="0"/>
              </a:spcBef>
              <a:spcAft>
                <a:spcPts val="0"/>
              </a:spcAft>
            </a:pPr>
            <a:r>
              <a:rPr sz="717" b="1">
                <a:solidFill>
                  <a:srgbClr val="FFFFFF"/>
                </a:solidFill>
                <a:latin typeface="Montserrat"/>
              </a:rPr>
              <a:t>P4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52996" y="5038724"/>
            <a:ext cx="1876378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1">
                <a:solidFill>
                  <a:srgbClr val="2C3E50"/>
                </a:solidFill>
                <a:latin typeface="Montserrat"/>
              </a:rPr>
              <a:t>No Progress Tracking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33906" y="5372100"/>
            <a:ext cx="568628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0">
                <a:solidFill>
                  <a:srgbClr val="666666"/>
                </a:solidFill>
                <a:latin typeface="Montserrat"/>
              </a:rPr>
              <a:t>Lack of comprehensive analytics and real-time progress monitoring systems.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0" y="6372225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485" y="6562725"/>
            <a:ext cx="133346" cy="13334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809604" y="6543675"/>
            <a:ext cx="1038199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>
                <a:solidFill>
                  <a:srgbClr val="95A5A6"/>
                </a:solidFill>
                <a:latin typeface="Montserrat"/>
              </a:rPr>
              <a:t>MindQuest LMS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648583" y="6524624"/>
            <a:ext cx="1266793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>
                <a:solidFill>
                  <a:srgbClr val="95A5A6"/>
                </a:solidFill>
                <a:latin typeface="Montserrat"/>
              </a:rPr>
              <a:t>01 Project Overview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067773" y="6524624"/>
            <a:ext cx="552436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>
                <a:solidFill>
                  <a:srgbClr val="95A5A6"/>
                </a:solidFill>
                <a:latin typeface="Montserrat"/>
              </a:rPr>
              <a:t>PAGE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53076" y="-1428750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FF5F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-952476" y="4000500"/>
            <a:ext cx="3809904" cy="3809999"/>
          </a:xfrm>
          <a:prstGeom prst="roundRect">
            <a:avLst>
              <a:gd name="adj" fmla="val 50000"/>
            </a:avLst>
          </a:prstGeom>
          <a:solidFill>
            <a:srgbClr val="FEF9E7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>
                <a:solidFill>
                  <a:srgbClr val="E74C3C"/>
                </a:solidFill>
                <a:latin typeface="Montserrat"/>
              </a:rPr>
              <a:t>SYSTEM ARCHITECTURE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485" y="638175"/>
            <a:ext cx="11048723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2C3E50"/>
                </a:solidFill>
                <a:latin typeface="Montserrat"/>
              </a:rPr>
              <a:t>Technology Stack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1485" y="2124075"/>
            <a:ext cx="304792" cy="304800"/>
          </a:xfrm>
          <a:prstGeom prst="roundRect">
            <a:avLst>
              <a:gd name="adj" fmla="val 37500"/>
            </a:avLst>
          </a:prstGeom>
          <a:gradFill rotWithShape="1">
            <a:gsLst>
              <a:gs pos="0">
                <a:srgbClr val="E74C3C"/>
              </a:gs>
              <a:gs pos="100000">
                <a:srgbClr val="C0392B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90575" y="2152650"/>
            <a:ext cx="771505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1">
                <a:solidFill>
                  <a:srgbClr val="2C3E50"/>
                </a:solidFill>
                <a:latin typeface="Montserrat"/>
              </a:rPr>
              <a:t>Backend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1485" y="2543175"/>
            <a:ext cx="1638259" cy="323849"/>
          </a:xfrm>
          <a:prstGeom prst="roundRect">
            <a:avLst>
              <a:gd name="adj" fmla="val 117647"/>
            </a:avLst>
          </a:prstGeom>
          <a:solidFill>
            <a:srgbClr val="FEF5F5"/>
          </a:solidFill>
          <a:ln w="8255">
            <a:solidFill>
              <a:srgbClr val="FADB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1485" y="2566343"/>
            <a:ext cx="1314719" cy="27751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104" dirty="0"/>
              <a:t> </a:t>
            </a:r>
            <a:r>
              <a:rPr lang="en-US" sz="1104" dirty="0"/>
              <a:t>     </a:t>
            </a:r>
            <a:r>
              <a:rPr sz="1104" dirty="0"/>
              <a:t> </a:t>
            </a:r>
            <a:r>
              <a:rPr sz="777" b="1" dirty="0">
                <a:solidFill>
                  <a:srgbClr val="C0392B"/>
                </a:solidFill>
                <a:latin typeface="Montserrat"/>
              </a:rPr>
              <a:t>Node.js + Express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4357" y="2638425"/>
            <a:ext cx="114297" cy="13334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285941" y="2543175"/>
            <a:ext cx="1762082" cy="323849"/>
          </a:xfrm>
          <a:prstGeom prst="roundRect">
            <a:avLst>
              <a:gd name="adj" fmla="val 117647"/>
            </a:avLst>
          </a:prstGeom>
          <a:solidFill>
            <a:srgbClr val="FEF5F5"/>
          </a:solidFill>
          <a:ln w="8255">
            <a:solidFill>
              <a:srgbClr val="FADB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581512" y="2592363"/>
            <a:ext cx="1247393" cy="317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1300"/>
              </a:lnSpc>
            </a:pPr>
            <a:r>
              <a:rPr lang="en-US" sz="2400" dirty="0"/>
              <a:t> </a:t>
            </a:r>
            <a:r>
              <a:rPr lang="en-US" sz="800" b="1" dirty="0">
                <a:solidFill>
                  <a:srgbClr val="C0392B"/>
                </a:solidFill>
                <a:latin typeface="Montserrat"/>
              </a:rPr>
              <a:t>MongoDB + MySQL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8814" y="2638425"/>
            <a:ext cx="142872" cy="166687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4162320" y="2538411"/>
            <a:ext cx="1095347" cy="323849"/>
          </a:xfrm>
          <a:prstGeom prst="roundRect">
            <a:avLst>
              <a:gd name="adj" fmla="val 117647"/>
            </a:avLst>
          </a:prstGeom>
          <a:solidFill>
            <a:srgbClr val="FEF5F5"/>
          </a:solidFill>
          <a:ln w="8255">
            <a:solidFill>
              <a:srgbClr val="FADB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329004" y="2538411"/>
            <a:ext cx="1095347" cy="3238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104" dirty="0"/>
              <a:t>  </a:t>
            </a:r>
            <a:r>
              <a:rPr sz="777" b="1" dirty="0">
                <a:solidFill>
                  <a:srgbClr val="C0392B"/>
                </a:solidFill>
                <a:latin typeface="Montserrat"/>
              </a:rPr>
              <a:t>Socket.IO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7902" y="2643001"/>
            <a:ext cx="95247" cy="133349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560706" y="3252930"/>
            <a:ext cx="304792" cy="304800"/>
          </a:xfrm>
          <a:prstGeom prst="roundRect">
            <a:avLst>
              <a:gd name="adj" fmla="val 37500"/>
            </a:avLst>
          </a:prstGeom>
          <a:gradFill rotWithShape="1">
            <a:gsLst>
              <a:gs pos="0">
                <a:srgbClr val="3498DB"/>
              </a:gs>
              <a:gs pos="100000">
                <a:srgbClr val="2980B9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79796" y="3271981"/>
            <a:ext cx="809604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1">
                <a:solidFill>
                  <a:srgbClr val="2C3E50"/>
                </a:solidFill>
                <a:latin typeface="Montserrat"/>
              </a:rPr>
              <a:t>Frontend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0706" y="3672030"/>
            <a:ext cx="1447763" cy="323849"/>
          </a:xfrm>
          <a:prstGeom prst="roundRect">
            <a:avLst>
              <a:gd name="adj" fmla="val 117647"/>
            </a:avLst>
          </a:prstGeom>
          <a:solidFill>
            <a:srgbClr val="EBF5FB"/>
          </a:solidFill>
          <a:ln w="8255">
            <a:solidFill>
              <a:srgbClr val="D6EA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60706" y="3695198"/>
            <a:ext cx="1162434" cy="27751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4" dirty="0"/>
              <a:t>      </a:t>
            </a:r>
            <a:r>
              <a:rPr sz="1104" dirty="0"/>
              <a:t>  </a:t>
            </a:r>
            <a:r>
              <a:rPr sz="777" b="1" dirty="0">
                <a:solidFill>
                  <a:srgbClr val="2980B9"/>
                </a:solidFill>
                <a:latin typeface="Montserrat"/>
              </a:rPr>
              <a:t>React 19 + Vite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3578" y="3767280"/>
            <a:ext cx="133346" cy="133349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2084668" y="3672030"/>
            <a:ext cx="1704932" cy="323849"/>
          </a:xfrm>
          <a:prstGeom prst="roundRect">
            <a:avLst>
              <a:gd name="adj" fmla="val 117647"/>
            </a:avLst>
          </a:prstGeom>
          <a:solidFill>
            <a:srgbClr val="EBF5FB"/>
          </a:solidFill>
          <a:ln w="8255">
            <a:solidFill>
              <a:srgbClr val="D6EA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084668" y="3695198"/>
            <a:ext cx="1265026" cy="27751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4" dirty="0"/>
              <a:t>   </a:t>
            </a:r>
            <a:r>
              <a:rPr sz="1104" dirty="0"/>
              <a:t>  </a:t>
            </a:r>
            <a:r>
              <a:rPr sz="777" b="1" dirty="0">
                <a:solidFill>
                  <a:srgbClr val="2980B9"/>
                </a:solidFill>
                <a:latin typeface="Montserrat"/>
              </a:rPr>
              <a:t>Tailwind + </a:t>
            </a:r>
            <a:r>
              <a:rPr sz="777" b="1" dirty="0" err="1">
                <a:solidFill>
                  <a:srgbClr val="2980B9"/>
                </a:solidFill>
                <a:latin typeface="Montserrat"/>
              </a:rPr>
              <a:t>DaisyUI</a:t>
            </a:r>
            <a:endParaRPr sz="777" b="1" dirty="0">
              <a:solidFill>
                <a:srgbClr val="2980B9"/>
              </a:solidFill>
              <a:latin typeface="Montserra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27540" y="3725308"/>
            <a:ext cx="14" cy="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dirty="0">
                <a:solidFill>
                  <a:srgbClr val="2980B9"/>
                </a:solidFill>
              </a:rPr>
              <a:t>•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75323" y="3672030"/>
            <a:ext cx="1362040" cy="323849"/>
          </a:xfrm>
          <a:prstGeom prst="roundRect">
            <a:avLst>
              <a:gd name="adj" fmla="val 117647"/>
            </a:avLst>
          </a:prstGeom>
          <a:solidFill>
            <a:srgbClr val="EBF5FB"/>
          </a:solidFill>
          <a:ln w="8255">
            <a:solidFill>
              <a:srgbClr val="D6EA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3875323" y="3695198"/>
            <a:ext cx="1071062" cy="27751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1104" dirty="0"/>
              <a:t>  </a:t>
            </a:r>
            <a:r>
              <a:rPr lang="en-US" sz="1104" dirty="0"/>
              <a:t>     </a:t>
            </a:r>
            <a:r>
              <a:rPr sz="777" b="1" dirty="0" err="1">
                <a:solidFill>
                  <a:srgbClr val="2980B9"/>
                </a:solidFill>
                <a:latin typeface="Montserrat"/>
              </a:rPr>
              <a:t>TipTap</a:t>
            </a:r>
            <a:r>
              <a:rPr sz="777" b="1" dirty="0">
                <a:solidFill>
                  <a:srgbClr val="2980B9"/>
                </a:solidFill>
                <a:latin typeface="Montserrat"/>
              </a:rPr>
              <a:t> Editor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18195" y="3767280"/>
            <a:ext cx="133346" cy="133349"/>
          </a:xfrm>
          <a:prstGeom prst="rect">
            <a:avLst/>
          </a:prstGeom>
        </p:spPr>
      </p:pic>
      <p:sp>
        <p:nvSpPr>
          <p:cNvPr id="33" name="Rounded Rectangle 32"/>
          <p:cNvSpPr/>
          <p:nvPr/>
        </p:nvSpPr>
        <p:spPr>
          <a:xfrm>
            <a:off x="560706" y="4224481"/>
            <a:ext cx="304792" cy="304800"/>
          </a:xfrm>
          <a:prstGeom prst="roundRect">
            <a:avLst>
              <a:gd name="adj" fmla="val 37500"/>
            </a:avLst>
          </a:prstGeom>
          <a:gradFill rotWithShape="1">
            <a:gsLst>
              <a:gs pos="0">
                <a:srgbClr val="27AE60"/>
              </a:gs>
              <a:gs pos="100000">
                <a:srgbClr val="229954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79796" y="4253056"/>
            <a:ext cx="590535" cy="2476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spcAft>
                <a:spcPts val="0"/>
              </a:spcAft>
            </a:pPr>
            <a:r>
              <a:rPr sz="1016" b="1" dirty="0">
                <a:solidFill>
                  <a:srgbClr val="2C3E50"/>
                </a:solidFill>
                <a:latin typeface="Montserrat"/>
              </a:rPr>
              <a:t>Mobile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60706" y="4643580"/>
            <a:ext cx="1342991" cy="323849"/>
          </a:xfrm>
          <a:prstGeom prst="roundRect">
            <a:avLst>
              <a:gd name="adj" fmla="val 117647"/>
            </a:avLst>
          </a:prstGeom>
          <a:solidFill>
            <a:srgbClr val="E9F7EF"/>
          </a:solidFill>
          <a:ln w="8255">
            <a:solidFill>
              <a:srgbClr val="D5F5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60706" y="4666748"/>
            <a:ext cx="1069460" cy="27751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4" dirty="0"/>
              <a:t>      </a:t>
            </a:r>
            <a:r>
              <a:rPr sz="1104" dirty="0"/>
              <a:t>  </a:t>
            </a:r>
            <a:r>
              <a:rPr sz="777" b="1" dirty="0">
                <a:solidFill>
                  <a:srgbClr val="27AE60"/>
                </a:solidFill>
                <a:latin typeface="Montserrat"/>
              </a:rPr>
              <a:t>React Native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3578" y="4738831"/>
            <a:ext cx="133346" cy="133349"/>
          </a:xfrm>
          <a:prstGeom prst="rect">
            <a:avLst/>
          </a:prstGeom>
        </p:spPr>
      </p:pic>
      <p:sp>
        <p:nvSpPr>
          <p:cNvPr id="39" name="Rounded Rectangle 38"/>
          <p:cNvSpPr/>
          <p:nvPr/>
        </p:nvSpPr>
        <p:spPr>
          <a:xfrm>
            <a:off x="1979896" y="4643580"/>
            <a:ext cx="1743031" cy="323849"/>
          </a:xfrm>
          <a:prstGeom prst="roundRect">
            <a:avLst>
              <a:gd name="adj" fmla="val 117647"/>
            </a:avLst>
          </a:prstGeom>
          <a:solidFill>
            <a:srgbClr val="E9F7EF"/>
          </a:solidFill>
          <a:ln w="8255">
            <a:solidFill>
              <a:srgbClr val="D5F5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979896" y="4666748"/>
            <a:ext cx="1388457" cy="27751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4" dirty="0"/>
              <a:t>      </a:t>
            </a:r>
            <a:r>
              <a:rPr sz="1104" dirty="0"/>
              <a:t>  </a:t>
            </a:r>
            <a:r>
              <a:rPr sz="777" b="1" dirty="0">
                <a:solidFill>
                  <a:srgbClr val="27AE60"/>
                </a:solidFill>
                <a:latin typeface="Montserrat"/>
              </a:rPr>
              <a:t>Expo SDK + Router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22767" y="4738831"/>
            <a:ext cx="133346" cy="133349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3799125" y="4643580"/>
            <a:ext cx="1390615" cy="323849"/>
          </a:xfrm>
          <a:prstGeom prst="roundRect">
            <a:avLst>
              <a:gd name="adj" fmla="val 117647"/>
            </a:avLst>
          </a:prstGeom>
          <a:solidFill>
            <a:srgbClr val="E9F7EF"/>
          </a:solidFill>
          <a:ln w="8255">
            <a:solidFill>
              <a:srgbClr val="D5F5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3799125" y="4666748"/>
            <a:ext cx="1103122" cy="277512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4" dirty="0"/>
              <a:t>     </a:t>
            </a:r>
            <a:r>
              <a:rPr sz="1104" dirty="0"/>
              <a:t>  </a:t>
            </a:r>
            <a:r>
              <a:rPr sz="777" b="1" dirty="0">
                <a:solidFill>
                  <a:srgbClr val="27AE60"/>
                </a:solidFill>
                <a:latin typeface="Montserrat"/>
              </a:rPr>
              <a:t>iOS &amp; Android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41997" y="4738831"/>
            <a:ext cx="95247" cy="133349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6257768" y="1495424"/>
            <a:ext cx="5362440" cy="4019553"/>
          </a:xfrm>
          <a:prstGeom prst="roundRect">
            <a:avLst>
              <a:gd name="adj" fmla="val 6639"/>
            </a:avLst>
          </a:prstGeom>
          <a:solidFill>
            <a:srgbClr val="FFFFFF"/>
          </a:solidFill>
          <a:ln w="8255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505412" y="1743075"/>
            <a:ext cx="2143071" cy="276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36" b="1">
                <a:solidFill>
                  <a:srgbClr val="2C3E50"/>
                </a:solidFill>
                <a:latin typeface="Montserrat"/>
              </a:rPr>
              <a:t>System Components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677158" y="1781174"/>
            <a:ext cx="1695407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 dirty="0">
                <a:solidFill>
                  <a:srgbClr val="7F8C8D"/>
                </a:solidFill>
                <a:latin typeface="Montserrat"/>
              </a:rPr>
              <a:t> </a:t>
            </a:r>
            <a:r>
              <a:rPr sz="1104" dirty="0"/>
              <a:t>  </a:t>
            </a:r>
            <a:r>
              <a:rPr sz="777" b="0" dirty="0">
                <a:solidFill>
                  <a:srgbClr val="7F8C8D"/>
                </a:solidFill>
                <a:latin typeface="Montserrat"/>
              </a:rPr>
              <a:t>Architecture Overview </a:t>
            </a:r>
          </a:p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677158" y="1819275"/>
            <a:ext cx="142871" cy="133349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247476" y="2743843"/>
            <a:ext cx="952476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7F8C8D"/>
                </a:solidFill>
                <a:latin typeface="Montserrat"/>
              </a:rPr>
              <a:t>Core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314249" y="2534293"/>
            <a:ext cx="1219169" cy="619124"/>
          </a:xfrm>
          <a:prstGeom prst="roundRect">
            <a:avLst>
              <a:gd name="adj" fmla="val 24615"/>
            </a:avLst>
          </a:prstGeom>
          <a:solidFill>
            <a:srgbClr val="FAFA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7438071" y="2639067"/>
            <a:ext cx="102" cy="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>
                <a:solidFill>
                  <a:srgbClr val="E74C3C"/>
                </a:solidFill>
              </a:rPr>
              <a:t>•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438071" y="2886718"/>
            <a:ext cx="971525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2C3E50"/>
                </a:solidFill>
                <a:latin typeface="Montserrat"/>
              </a:rPr>
              <a:t>RESTful API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609617" y="2534293"/>
            <a:ext cx="1219169" cy="619124"/>
          </a:xfrm>
          <a:prstGeom prst="roundRect">
            <a:avLst>
              <a:gd name="adj" fmla="val 24615"/>
            </a:avLst>
          </a:prstGeom>
          <a:solidFill>
            <a:srgbClr val="FAFA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4" name="Picture 53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733439" y="2639067"/>
            <a:ext cx="971525" cy="20002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8733439" y="2886718"/>
            <a:ext cx="971525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2C3E50"/>
                </a:solidFill>
                <a:latin typeface="Montserrat"/>
              </a:rPr>
              <a:t>WebSocket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895460" y="2534293"/>
            <a:ext cx="1219169" cy="619124"/>
          </a:xfrm>
          <a:prstGeom prst="roundRect">
            <a:avLst>
              <a:gd name="adj" fmla="val 24615"/>
            </a:avLst>
          </a:prstGeom>
          <a:solidFill>
            <a:srgbClr val="FAFA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7" name="Picture 56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019282" y="2639067"/>
            <a:ext cx="971525" cy="200025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0019282" y="2886718"/>
            <a:ext cx="971525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2C3E50"/>
                </a:solidFill>
                <a:latin typeface="Montserrat"/>
              </a:rPr>
              <a:t>JWT Auth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47476" y="3591568"/>
            <a:ext cx="952476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7F8C8D"/>
                </a:solidFill>
                <a:latin typeface="Montserrat"/>
              </a:rPr>
              <a:t>Data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314249" y="3305818"/>
            <a:ext cx="1219169" cy="771525"/>
          </a:xfrm>
          <a:prstGeom prst="roundRect">
            <a:avLst>
              <a:gd name="adj" fmla="val 19753"/>
            </a:avLst>
          </a:prstGeom>
          <a:solidFill>
            <a:srgbClr val="FAFA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1" name="Picture 60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438071" y="3410592"/>
            <a:ext cx="971525" cy="20002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7438071" y="3667767"/>
            <a:ext cx="971525" cy="3143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2C3E50"/>
                </a:solidFill>
                <a:latin typeface="Montserrat"/>
              </a:rPr>
              <a:t>Document Store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609617" y="3305818"/>
            <a:ext cx="1219169" cy="771525"/>
          </a:xfrm>
          <a:prstGeom prst="roundRect">
            <a:avLst>
              <a:gd name="adj" fmla="val 19753"/>
            </a:avLst>
          </a:prstGeom>
          <a:solidFill>
            <a:srgbClr val="FAFA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4" name="Picture 63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733439" y="3410592"/>
            <a:ext cx="971525" cy="200025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8733439" y="3667767"/>
            <a:ext cx="971525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777" b="1" dirty="0">
                <a:solidFill>
                  <a:srgbClr val="2C3E50"/>
                </a:solidFill>
                <a:latin typeface="Montserrat"/>
              </a:rPr>
              <a:t>Relational DB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895460" y="3305818"/>
            <a:ext cx="1219169" cy="771525"/>
          </a:xfrm>
          <a:prstGeom prst="roundRect">
            <a:avLst>
              <a:gd name="adj" fmla="val 19753"/>
            </a:avLst>
          </a:prstGeom>
          <a:solidFill>
            <a:srgbClr val="FAFA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7" name="Picture 66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019282" y="3410592"/>
            <a:ext cx="971525" cy="200025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10019282" y="3667767"/>
            <a:ext cx="971525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777" b="1" dirty="0">
                <a:solidFill>
                  <a:srgbClr val="2C3E50"/>
                </a:solidFill>
                <a:latin typeface="Montserrat"/>
              </a:rPr>
              <a:t>Stripe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247476" y="4448818"/>
            <a:ext cx="952476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7F8C8D"/>
                </a:solidFill>
                <a:latin typeface="Montserrat"/>
              </a:rPr>
              <a:t>Features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314249" y="4229742"/>
            <a:ext cx="1219169" cy="619124"/>
          </a:xfrm>
          <a:prstGeom prst="roundRect">
            <a:avLst>
              <a:gd name="adj" fmla="val 24615"/>
            </a:avLst>
          </a:prstGeom>
          <a:solidFill>
            <a:srgbClr val="FAFA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1" name="Picture 70" descr="image.png"/>
          <p:cNvPicPr>
            <a:picLocks noChangeAspect="1"/>
          </p:cNvPicPr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38071" y="4334518"/>
            <a:ext cx="971525" cy="200025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7438071" y="4591693"/>
            <a:ext cx="971525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2C3E50"/>
                </a:solidFill>
                <a:latin typeface="Montserrat"/>
              </a:rPr>
              <a:t>AI Integration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8609617" y="4229742"/>
            <a:ext cx="1219169" cy="619124"/>
          </a:xfrm>
          <a:prstGeom prst="roundRect">
            <a:avLst>
              <a:gd name="adj" fmla="val 24615"/>
            </a:avLst>
          </a:prstGeom>
          <a:solidFill>
            <a:srgbClr val="FAFA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4" name="Picture 73" descr="image.png"/>
          <p:cNvPicPr>
            <a:picLocks noChangeAspect="1"/>
          </p:cNvPicPr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733439" y="4334518"/>
            <a:ext cx="971525" cy="200025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8733439" y="4591693"/>
            <a:ext cx="971525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2C3E50"/>
                </a:solidFill>
                <a:latin typeface="Montserrat"/>
              </a:rPr>
              <a:t>Notifications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895460" y="4229742"/>
            <a:ext cx="1219169" cy="619124"/>
          </a:xfrm>
          <a:prstGeom prst="roundRect">
            <a:avLst>
              <a:gd name="adj" fmla="val 24615"/>
            </a:avLst>
          </a:prstGeom>
          <a:solidFill>
            <a:srgbClr val="FAFAFA"/>
          </a:solidFill>
          <a:ln w="8255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7" name="Picture 76" descr="image.png"/>
          <p:cNvPicPr>
            <a:picLocks noChangeAspect="1"/>
          </p:cNvPicPr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0019282" y="4334518"/>
            <a:ext cx="971525" cy="200025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10019282" y="4591693"/>
            <a:ext cx="971525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040"/>
              </a:lnSpc>
              <a:spcBef>
                <a:spcPts val="0"/>
              </a:spcBef>
              <a:spcAft>
                <a:spcPts val="0"/>
              </a:spcAft>
            </a:pPr>
            <a:r>
              <a:rPr sz="777" b="1">
                <a:solidFill>
                  <a:srgbClr val="2C3E50"/>
                </a:solidFill>
                <a:latin typeface="Montserrat"/>
              </a:rPr>
              <a:t>Messaging</a:t>
            </a:r>
          </a:p>
        </p:txBody>
      </p:sp>
      <p:sp>
        <p:nvSpPr>
          <p:cNvPr id="79" name="Rectangle 78"/>
          <p:cNvSpPr/>
          <p:nvPr/>
        </p:nvSpPr>
        <p:spPr>
          <a:xfrm>
            <a:off x="0" y="6372225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0" name="Picture 79" descr="image.png"/>
          <p:cNvPicPr>
            <a:picLocks noChangeAspect="1"/>
          </p:cNvPicPr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71485" y="6562725"/>
            <a:ext cx="133346" cy="133349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809604" y="6543675"/>
            <a:ext cx="1038199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>
                <a:solidFill>
                  <a:srgbClr val="95A5A6"/>
                </a:solidFill>
                <a:latin typeface="Montserrat"/>
              </a:rPr>
              <a:t>MindQuest LMS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381890" y="6524624"/>
            <a:ext cx="1514437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 dirty="0">
                <a:solidFill>
                  <a:srgbClr val="95A5A6"/>
                </a:solidFill>
                <a:latin typeface="Montserrat"/>
              </a:rPr>
              <a:t>02 System </a:t>
            </a:r>
            <a:r>
              <a:rPr lang="en-US" sz="777" b="0" dirty="0">
                <a:solidFill>
                  <a:srgbClr val="95A5A6"/>
                </a:solidFill>
                <a:latin typeface="Montserrat"/>
              </a:rPr>
              <a:t>A</a:t>
            </a:r>
            <a:r>
              <a:rPr sz="777" b="0" dirty="0">
                <a:solidFill>
                  <a:srgbClr val="95A5A6"/>
                </a:solidFill>
                <a:latin typeface="Montserrat"/>
              </a:rPr>
              <a:t>rchitecture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1048723" y="6524624"/>
            <a:ext cx="571485" cy="19049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 dirty="0">
                <a:solidFill>
                  <a:srgbClr val="95A5A6"/>
                </a:solidFill>
                <a:latin typeface="Montserrat"/>
              </a:rPr>
              <a:t>PAGE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-476238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7429314" y="2571750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485" y="638175"/>
            <a:ext cx="11048723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>
                <a:solidFill>
                  <a:srgbClr val="2C3E50"/>
                </a:solidFill>
                <a:latin typeface="Montserrat"/>
              </a:rPr>
              <a:t>User Management &amp; Course Builder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1485" y="1590675"/>
            <a:ext cx="4971925" cy="5029199"/>
          </a:xfrm>
          <a:prstGeom prst="roundRect">
            <a:avLst>
              <a:gd name="adj" fmla="val 6130"/>
            </a:avLst>
          </a:prstGeom>
          <a:solidFill>
            <a:srgbClr val="FFFFFF"/>
          </a:solidFill>
          <a:ln w="8255">
            <a:solidFill>
              <a:srgbClr val="F0F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66753" y="1885950"/>
            <a:ext cx="476238" cy="476249"/>
          </a:xfrm>
          <a:prstGeom prst="roundRect">
            <a:avLst>
              <a:gd name="adj" fmla="val 48000"/>
            </a:avLst>
          </a:prstGeom>
          <a:gradFill rotWithShape="1">
            <a:gsLst>
              <a:gs pos="0">
                <a:srgbClr val="E74C3C"/>
              </a:gs>
              <a:gs pos="100000">
                <a:srgbClr val="C0392B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000" y="2009774"/>
            <a:ext cx="285742" cy="228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85862" y="1952624"/>
            <a:ext cx="3562260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2C3E50"/>
                </a:solidFill>
                <a:latin typeface="Montserrat"/>
              </a:rPr>
              <a:t>Multi-Role User Management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6753" y="2796916"/>
            <a:ext cx="4381390" cy="1009651"/>
          </a:xfrm>
          <a:prstGeom prst="roundRect">
            <a:avLst>
              <a:gd name="adj" fmla="val 16107"/>
            </a:avLst>
          </a:prstGeom>
          <a:solidFill>
            <a:srgbClr val="FF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 Same Side Corner Rectangle 10"/>
          <p:cNvSpPr/>
          <p:nvPr/>
        </p:nvSpPr>
        <p:spPr>
          <a:xfrm rot="16200000">
            <a:off x="427968" y="3235699"/>
            <a:ext cx="1009652" cy="13208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095347" y="2868353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0119" y="2963602"/>
            <a:ext cx="133346" cy="152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52536" y="2896928"/>
            <a:ext cx="866753" cy="276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36" b="1">
                <a:solidFill>
                  <a:srgbClr val="2C3E50"/>
                </a:solidFill>
                <a:latin typeface="Montserrat"/>
              </a:rPr>
              <a:t>Students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0755" y="3196967"/>
            <a:ext cx="3962300" cy="5810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>
                <a:solidFill>
                  <a:srgbClr val="7F8C8D"/>
                </a:solidFill>
                <a:latin typeface="Montserrat"/>
              </a:rPr>
              <a:t> • Course enrollment &amp; tracking</a:t>
            </a:r>
            <a:r>
              <a:rPr sz="1104"/>
              <a:t>
</a:t>
            </a:r>
            <a:r>
              <a:rPr sz="777" b="0">
                <a:solidFill>
                  <a:srgbClr val="7F8C8D"/>
                </a:solidFill>
                <a:latin typeface="Montserrat"/>
              </a:rPr>
              <a:t> • Progress analytics dashboard</a:t>
            </a:r>
            <a:r>
              <a:rPr sz="1104"/>
              <a:t>
</a:t>
            </a:r>
            <a:r>
              <a:rPr sz="777" b="0">
                <a:solidFill>
                  <a:srgbClr val="7F8C8D"/>
                </a:solidFill>
                <a:latin typeface="Montserrat"/>
              </a:rPr>
              <a:t> • Cross-platform synchronization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6753" y="4006592"/>
            <a:ext cx="4381390" cy="1051939"/>
          </a:xfrm>
          <a:prstGeom prst="roundRect">
            <a:avLst>
              <a:gd name="adj" fmla="val 16107"/>
            </a:avLst>
          </a:prstGeom>
          <a:solidFill>
            <a:srgbClr val="FF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 Same Side Corner Rectangle 16"/>
          <p:cNvSpPr/>
          <p:nvPr/>
        </p:nvSpPr>
        <p:spPr>
          <a:xfrm rot="16200000">
            <a:off x="411645" y="4461699"/>
            <a:ext cx="1062613" cy="15239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095347" y="4097080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1545" y="4192329"/>
            <a:ext cx="190495" cy="152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52536" y="4125655"/>
            <a:ext cx="857228" cy="276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36" b="1">
                <a:solidFill>
                  <a:srgbClr val="2C3E50"/>
                </a:solidFill>
                <a:latin typeface="Montserrat"/>
              </a:rPr>
              <a:t>Teachers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5347" y="4408354"/>
            <a:ext cx="3962300" cy="5810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>
                <a:solidFill>
                  <a:srgbClr val="7F8C8D"/>
                </a:solidFill>
                <a:latin typeface="Montserrat"/>
              </a:rPr>
              <a:t> • Course creation &amp; management</a:t>
            </a:r>
            <a:r>
              <a:rPr sz="1104"/>
              <a:t>
</a:t>
            </a:r>
            <a:r>
              <a:rPr sz="777" b="0">
                <a:solidFill>
                  <a:srgbClr val="7F8C8D"/>
                </a:solidFill>
                <a:latin typeface="Montserrat"/>
              </a:rPr>
              <a:t> • Admin approval workflow</a:t>
            </a:r>
            <a:r>
              <a:rPr sz="1104"/>
              <a:t>
</a:t>
            </a:r>
            <a:r>
              <a:rPr sz="777" b="0">
                <a:solidFill>
                  <a:srgbClr val="7F8C8D"/>
                </a:solidFill>
                <a:latin typeface="Montserrat"/>
              </a:rPr>
              <a:t> • Student communication tools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66752" y="5192838"/>
            <a:ext cx="4381390" cy="1075562"/>
          </a:xfrm>
          <a:prstGeom prst="roundRect">
            <a:avLst>
              <a:gd name="adj" fmla="val 16107"/>
            </a:avLst>
          </a:prstGeom>
          <a:solidFill>
            <a:srgbClr val="FF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 Same Side Corner Rectangle 22"/>
          <p:cNvSpPr/>
          <p:nvPr/>
        </p:nvSpPr>
        <p:spPr>
          <a:xfrm rot="16200000">
            <a:off x="395013" y="5664577"/>
            <a:ext cx="1075562" cy="13208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095346" y="5263893"/>
            <a:ext cx="342891" cy="342900"/>
          </a:xfrm>
          <a:prstGeom prst="roundRect">
            <a:avLst>
              <a:gd name="adj" fmla="val 50000"/>
            </a:avLst>
          </a:prstGeom>
          <a:solidFill>
            <a:srgbClr val="E74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1544" y="5359143"/>
            <a:ext cx="190495" cy="1524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52535" y="5301993"/>
            <a:ext cx="1428714" cy="2762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136" b="1">
                <a:solidFill>
                  <a:srgbClr val="2C3E50"/>
                </a:solidFill>
                <a:latin typeface="Montserrat"/>
              </a:rPr>
              <a:t>Administrators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4871" y="5687374"/>
            <a:ext cx="3962300" cy="581025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777" b="0">
                <a:solidFill>
                  <a:srgbClr val="7F8C8D"/>
                </a:solidFill>
                <a:latin typeface="Montserrat"/>
              </a:rPr>
              <a:t> • System-wide management</a:t>
            </a:r>
            <a:r>
              <a:rPr sz="1104"/>
              <a:t>
</a:t>
            </a:r>
            <a:r>
              <a:rPr sz="777" b="0">
                <a:solidFill>
                  <a:srgbClr val="7F8C8D"/>
                </a:solidFill>
                <a:latin typeface="Montserrat"/>
              </a:rPr>
              <a:t> • Teacher/course approval</a:t>
            </a:r>
            <a:r>
              <a:rPr sz="1104"/>
              <a:t>
</a:t>
            </a:r>
            <a:r>
              <a:rPr sz="777" b="0">
                <a:solidFill>
                  <a:srgbClr val="7F8C8D"/>
                </a:solidFill>
                <a:latin typeface="Montserrat"/>
              </a:rPr>
              <a:t> • Platform oversight 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24401" y="1590675"/>
            <a:ext cx="5695807" cy="5029199"/>
          </a:xfrm>
          <a:prstGeom prst="roundRect">
            <a:avLst>
              <a:gd name="adj" fmla="val 5351"/>
            </a:avLst>
          </a:prstGeom>
          <a:solidFill>
            <a:srgbClr val="FFFFFF"/>
          </a:solidFill>
          <a:ln w="8255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219669" y="1885950"/>
            <a:ext cx="476238" cy="476249"/>
          </a:xfrm>
          <a:prstGeom prst="roundRect">
            <a:avLst>
              <a:gd name="adj" fmla="val 48000"/>
            </a:avLst>
          </a:prstGeom>
          <a:gradFill rotWithShape="1">
            <a:gsLst>
              <a:gs pos="0">
                <a:srgbClr val="27AE60"/>
              </a:gs>
              <a:gs pos="100000">
                <a:srgbClr val="229954"/>
              </a:gs>
            </a:gsLst>
            <a:lin ang="81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4441" y="2009774"/>
            <a:ext cx="257168" cy="2286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838779" y="1952624"/>
            <a:ext cx="3086022" cy="3429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2C3E50"/>
                </a:solidFill>
                <a:latin typeface="Montserrat"/>
              </a:rPr>
              <a:t>Advanced Course Builder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9669" y="2762249"/>
            <a:ext cx="5105272" cy="1524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040"/>
              </a:lnSpc>
              <a:spcBef>
                <a:spcPts val="0"/>
              </a:spcBef>
              <a:spcAft>
                <a:spcPts val="780"/>
              </a:spcAft>
            </a:pPr>
            <a:r>
              <a:rPr sz="717" b="1" dirty="0">
                <a:solidFill>
                  <a:srgbClr val="9CA3AF"/>
                </a:solidFill>
                <a:latin typeface="Montserrat"/>
              </a:rPr>
              <a:t>SUPPORTED CONTENT TYPES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19669" y="3028950"/>
            <a:ext cx="2495487" cy="466724"/>
          </a:xfrm>
          <a:prstGeom prst="roundRect">
            <a:avLst>
              <a:gd name="adj" fmla="val 32653"/>
            </a:avLst>
          </a:prstGeom>
          <a:solidFill>
            <a:srgbClr val="FFFFFF"/>
          </a:solidFill>
          <a:ln w="825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81590" y="3162299"/>
            <a:ext cx="161920" cy="18097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657808" y="3152775"/>
            <a:ext cx="1171545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1">
                <a:solidFill>
                  <a:srgbClr val="2C3E50"/>
                </a:solidFill>
                <a:latin typeface="Montserrat"/>
              </a:rPr>
              <a:t>Rich Text Editor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29454" y="3028950"/>
            <a:ext cx="2495487" cy="466724"/>
          </a:xfrm>
          <a:prstGeom prst="roundRect">
            <a:avLst>
              <a:gd name="adj" fmla="val 32653"/>
            </a:avLst>
          </a:prstGeom>
          <a:solidFill>
            <a:srgbClr val="FFFFFF"/>
          </a:solidFill>
          <a:ln w="825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91375" y="3162299"/>
            <a:ext cx="180970" cy="18097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286642" y="3152775"/>
            <a:ext cx="140013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1">
                <a:solidFill>
                  <a:srgbClr val="2C3E50"/>
                </a:solidFill>
                <a:latin typeface="Montserrat"/>
              </a:rPr>
              <a:t>Image Embedding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19669" y="3600450"/>
            <a:ext cx="2495487" cy="466724"/>
          </a:xfrm>
          <a:prstGeom prst="roundRect">
            <a:avLst>
              <a:gd name="adj" fmla="val 32653"/>
            </a:avLst>
          </a:prstGeom>
          <a:solidFill>
            <a:srgbClr val="FFFFFF"/>
          </a:solidFill>
          <a:ln w="825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81590" y="3743325"/>
            <a:ext cx="209544" cy="18097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705432" y="3724274"/>
            <a:ext cx="1304892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1">
                <a:solidFill>
                  <a:srgbClr val="2C3E50"/>
                </a:solidFill>
                <a:latin typeface="Montserrat"/>
              </a:rPr>
              <a:t>Video Integration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829454" y="3600450"/>
            <a:ext cx="2495487" cy="466724"/>
          </a:xfrm>
          <a:prstGeom prst="roundRect">
            <a:avLst>
              <a:gd name="adj" fmla="val 32653"/>
            </a:avLst>
          </a:prstGeom>
          <a:solidFill>
            <a:srgbClr val="FFFFFF"/>
          </a:solidFill>
          <a:ln w="825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991375" y="3743325"/>
            <a:ext cx="228594" cy="18097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9334266" y="3724274"/>
            <a:ext cx="1076298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1">
                <a:solidFill>
                  <a:srgbClr val="2C3E50"/>
                </a:solidFill>
                <a:latin typeface="Montserrat"/>
              </a:rPr>
              <a:t>Code Snippets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219669" y="4181474"/>
            <a:ext cx="2495487" cy="466724"/>
          </a:xfrm>
          <a:prstGeom prst="roundRect">
            <a:avLst>
              <a:gd name="adj" fmla="val 32653"/>
            </a:avLst>
          </a:prstGeom>
          <a:solidFill>
            <a:srgbClr val="FFFFFF"/>
          </a:solidFill>
          <a:ln w="825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81590" y="4324349"/>
            <a:ext cx="180970" cy="180975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676858" y="4305300"/>
            <a:ext cx="1419189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1">
                <a:solidFill>
                  <a:srgbClr val="2C3E50"/>
                </a:solidFill>
                <a:latin typeface="Montserrat"/>
              </a:rPr>
              <a:t>Interactive Quizzes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829454" y="4181474"/>
            <a:ext cx="2495487" cy="466724"/>
          </a:xfrm>
          <a:prstGeom prst="roundRect">
            <a:avLst>
              <a:gd name="adj" fmla="val 32653"/>
            </a:avLst>
          </a:prstGeom>
          <a:solidFill>
            <a:srgbClr val="FFFFFF"/>
          </a:solidFill>
          <a:ln w="825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991375" y="4324349"/>
            <a:ext cx="228594" cy="180975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9334266" y="4305300"/>
            <a:ext cx="876278" cy="2190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97" b="1">
                <a:solidFill>
                  <a:srgbClr val="2C3E50"/>
                </a:solidFill>
                <a:latin typeface="Montserrat"/>
              </a:rPr>
              <a:t>Mini Games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219669" y="5511543"/>
            <a:ext cx="5105272" cy="761999"/>
          </a:xfrm>
          <a:prstGeom prst="roundRect">
            <a:avLst>
              <a:gd name="adj" fmla="val 20000"/>
            </a:avLst>
          </a:prstGeom>
          <a:solidFill>
            <a:srgbClr val="ECFDF5"/>
          </a:solidFill>
          <a:ln w="8255">
            <a:solidFill>
              <a:srgbClr val="D1FA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381590" y="5673469"/>
            <a:ext cx="4781430" cy="438149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l">
              <a:lnSpc>
                <a:spcPts val="1430"/>
              </a:lnSpc>
              <a:spcBef>
                <a:spcPts val="0"/>
              </a:spcBef>
              <a:spcAft>
                <a:spcPts val="0"/>
              </a:spcAft>
            </a:pPr>
            <a:r>
              <a:rPr sz="837" b="0" dirty="0">
                <a:solidFill>
                  <a:srgbClr val="374151"/>
                </a:solidFill>
                <a:latin typeface="Montserrat"/>
              </a:rPr>
              <a:t> </a:t>
            </a:r>
            <a:r>
              <a:rPr sz="1104" dirty="0"/>
              <a:t>  </a:t>
            </a:r>
            <a:r>
              <a:rPr sz="837" b="0" dirty="0">
                <a:solidFill>
                  <a:srgbClr val="374151"/>
                </a:solidFill>
                <a:latin typeface="Montserrat"/>
              </a:rPr>
              <a:t> </a:t>
            </a:r>
            <a:r>
              <a:rPr sz="837" b="1" dirty="0">
                <a:solidFill>
                  <a:srgbClr val="374151"/>
                </a:solidFill>
                <a:latin typeface="Montserrat"/>
              </a:rPr>
              <a:t>AI-Powered Creation:</a:t>
            </a:r>
            <a:r>
              <a:rPr sz="837" b="0" dirty="0">
                <a:solidFill>
                  <a:srgbClr val="374151"/>
                </a:solidFill>
                <a:latin typeface="Montserrat"/>
              </a:rPr>
              <a:t> Automated quiz generation via OpenAI GPT integration with manual review and editing capabilities. </a:t>
            </a:r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381590" y="5711568"/>
            <a:ext cx="171445" cy="133349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15D1-CA63-8E25-AF58-44B274201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A68514F-B8EB-B797-EE01-46D7D8A0205A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CB297EE-16DB-8726-4BAE-23DE65490C74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0C30A0-0DE5-F491-6437-E4F74AE89C66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68862C-B150-F6BE-7355-BE394D5697D7}"/>
              </a:ext>
            </a:extLst>
          </p:cNvPr>
          <p:cNvSpPr txBox="1"/>
          <p:nvPr/>
        </p:nvSpPr>
        <p:spPr>
          <a:xfrm>
            <a:off x="571485" y="642950"/>
            <a:ext cx="7829323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(Authentication Pages)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3613F5C-7C88-96AD-0FCF-3A8F9889FEF4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44944792-FECE-9654-4716-B2BA7A9C27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55110D2-FFB8-F034-B24A-0EF452B27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506" y="1447555"/>
            <a:ext cx="4135590" cy="46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02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0CB5E-4C1B-BFD5-E6D0-17C0AAE5D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75EEE71-5562-118D-7EEA-BA353C7A62C0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FFF3E4E-0B90-08CC-3943-143630993A26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05EA09-2C8F-BCC3-CC96-0F21E521915E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04515C-BDF1-7AA6-6AB2-DD6721BFE133}"/>
              </a:ext>
            </a:extLst>
          </p:cNvPr>
          <p:cNvSpPr txBox="1"/>
          <p:nvPr/>
        </p:nvSpPr>
        <p:spPr>
          <a:xfrm>
            <a:off x="571485" y="642950"/>
            <a:ext cx="7829323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(Authentication Pages)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FF8DD77-68B4-2B3E-DD74-5E5E5C693758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E0FCFABE-DBC8-1CF1-3CD6-DA89925A60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58D465-F3F3-4A2D-6D40-A1C7290F6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151" y="1558555"/>
            <a:ext cx="2953162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23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F4353-B837-2F6D-9F0B-64DCE0B3A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1F8AC1F-0CF7-1F7C-5E64-CCC31B6E1153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894598E-4846-8210-AE84-96E864AA8A20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783F90-23E9-F614-AB1E-539C2B5DAE0B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25CF2B-08F0-2DFD-B8B0-3E4C8F4CD6F5}"/>
              </a:ext>
            </a:extLst>
          </p:cNvPr>
          <p:cNvSpPr txBox="1"/>
          <p:nvPr/>
        </p:nvSpPr>
        <p:spPr>
          <a:xfrm>
            <a:off x="571485" y="642950"/>
            <a:ext cx="7829323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(Authentication Pages)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04F194E-2A47-F63B-F0A4-E4ACAA5EE4D5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456C20FF-ECCA-7ED0-66AF-1985FE67E4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61A16D-D2C6-AF1D-2EAD-EEE47B862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077" y="1236735"/>
            <a:ext cx="3496476" cy="524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44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71E26-281B-83DF-781E-02E37980B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F606D6-5278-EE0C-25C3-C70FBAE47D53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DCBB7D3-596C-C763-07F5-8C93EAB77D7D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BEC309-227C-E9D3-AF7D-7E01AD0D72AE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BB88-5FDC-991A-4877-CD7D826399B0}"/>
              </a:ext>
            </a:extLst>
          </p:cNvPr>
          <p:cNvSpPr txBox="1"/>
          <p:nvPr/>
        </p:nvSpPr>
        <p:spPr>
          <a:xfrm>
            <a:off x="571485" y="642950"/>
            <a:ext cx="6082050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(Dashboard)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37BB815-13BF-1363-4813-BA1EEAE2E288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35138BE9-DA23-F6C1-947E-85F4EB0D4C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58B92D-DF94-063C-842B-BB3CF1B52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932" y="1204899"/>
            <a:ext cx="10718276" cy="512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47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42D26-D56B-431B-09DD-1C7139834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BAB8E51-F13B-7183-B014-515D62906401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8EF2150-63B2-E361-5113-A965E83F66D1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79E55F-3F33-0C5C-792E-B8264BB7CE57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7C6C0A-4EA3-902F-6FD0-7F52304ECDD5}"/>
              </a:ext>
            </a:extLst>
          </p:cNvPr>
          <p:cNvSpPr txBox="1"/>
          <p:nvPr/>
        </p:nvSpPr>
        <p:spPr>
          <a:xfrm>
            <a:off x="571485" y="642950"/>
            <a:ext cx="6082050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(Dashboard)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01FE342-DEC7-AC4B-0050-85F2FE23B3C0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D5CE9BC2-2FB7-24B2-535A-AF7B48B008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613296-C0E1-31C9-E3F4-E46D48319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681" y="1254603"/>
            <a:ext cx="10677528" cy="511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707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FF8F0-B77C-8A86-BC7F-23B6CD40B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3654AE1-5FB8-DEB9-8151-DC2FF674BB4D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97F4E4A-7F6B-4769-5411-DDAF903EC163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435AF8-F59F-6991-020B-975290E33889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3020E-3989-2219-1D08-2B372941E87A}"/>
              </a:ext>
            </a:extLst>
          </p:cNvPr>
          <p:cNvSpPr txBox="1"/>
          <p:nvPr/>
        </p:nvSpPr>
        <p:spPr>
          <a:xfrm>
            <a:off x="571485" y="642950"/>
            <a:ext cx="6082050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(Dashboard)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4FED2DA-2D2E-952F-8340-DEA4B6EB5E53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79D6627F-3D5F-065F-6D9E-FE98080D87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7CDC59-98EE-BF93-0548-F8A4F04CA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436" y="1455987"/>
            <a:ext cx="10548594" cy="504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29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8BD29-4066-5666-D30A-0F3C6116C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9889E97-EB19-7D11-3AA6-06E0AA4D8431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9B33C27-693C-599E-14EB-F70F5805B96D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001A6F-18E6-287D-81EF-6764B8787FE6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FA4A8A-7376-C41F-A0E1-601F997CB41D}"/>
              </a:ext>
            </a:extLst>
          </p:cNvPr>
          <p:cNvSpPr txBox="1"/>
          <p:nvPr/>
        </p:nvSpPr>
        <p:spPr>
          <a:xfrm>
            <a:off x="571485" y="642950"/>
            <a:ext cx="6082050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(Dashboard)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5AA2700-7772-8639-E205-FE2EC08E3BB0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6C6014EC-4B73-25A5-2A5B-AA95CC7C18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449EFB-DED9-4E9E-E514-08DECE34D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76" y="1238250"/>
            <a:ext cx="10703940" cy="512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70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4EB39-180A-AC0F-EBC0-CF4D07760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5BA8755-75EB-7010-4BB6-46C90500D569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D68B25-7E07-F3C8-CD6B-D12E1999AE5A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8B9A2D-7E2C-7776-73C8-9AD39851528A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5B242B-1B7C-1310-8AFD-48E031DEBA02}"/>
              </a:ext>
            </a:extLst>
          </p:cNvPr>
          <p:cNvSpPr txBox="1"/>
          <p:nvPr/>
        </p:nvSpPr>
        <p:spPr>
          <a:xfrm>
            <a:off x="571485" y="642950"/>
            <a:ext cx="6082050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(Dashboard)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5DDC1C2-FD15-350A-46F0-8055C9F9DC05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E5895B39-7EAB-632D-7633-1070C08E58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17B92B-D53E-40D4-1F04-214297CFF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83" y="1257300"/>
            <a:ext cx="11167722" cy="532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94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FF2C9-B2E4-8E75-E9CA-14F696920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C51447B-1954-5411-E774-1EF925EFB51F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34DCEBB-8689-4383-7186-EEEEDC3CA345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832D26-671A-1799-0064-0925384BA932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EBA716-2EEA-6AA0-ABAC-353296554142}"/>
              </a:ext>
            </a:extLst>
          </p:cNvPr>
          <p:cNvSpPr txBox="1"/>
          <p:nvPr/>
        </p:nvSpPr>
        <p:spPr>
          <a:xfrm>
            <a:off x="571485" y="642950"/>
            <a:ext cx="6082050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(Dashboard)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B97139A-E629-7945-3839-3A6D7E31FDB0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8A54C934-B512-6E7D-B873-518D318BA0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BBD699-E2CB-2BF4-D97A-09384CC80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85" y="1257300"/>
            <a:ext cx="11120691" cy="531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1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A6B10-73E3-59C5-D7F0-5512E04DC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498D753-CF62-0BE4-ACC9-B4ABF5AFFD77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E7F9FB0-B4B8-8577-E1F8-E9D4673B8B96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3C9BE1-809B-C2E5-D4D9-326C61D3DE94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B82F86-C54E-4CBD-2008-3409E7450998}"/>
              </a:ext>
            </a:extLst>
          </p:cNvPr>
          <p:cNvSpPr txBox="1"/>
          <p:nvPr/>
        </p:nvSpPr>
        <p:spPr>
          <a:xfrm>
            <a:off x="571485" y="642950"/>
            <a:ext cx="6082050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(Dashboard)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2CC9628-293E-72C8-CA74-CB1CA4CC9584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C6B70C11-2576-9CB4-F539-1CA9FE8785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82F44C-BA24-0FBD-23EE-4ACE73FB1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31" y="1256580"/>
            <a:ext cx="11156878" cy="533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36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2E789-846D-A0FF-E604-0ECA4D671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09B60FB-00DE-2A43-C898-4AD117891C4E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C7506B0-11E6-1849-9CFC-F71303D72129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1F8B62-4249-215D-65B7-F2BEA62F9060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8B1010-877B-620A-27B6-E798C69325C2}"/>
              </a:ext>
            </a:extLst>
          </p:cNvPr>
          <p:cNvSpPr txBox="1"/>
          <p:nvPr/>
        </p:nvSpPr>
        <p:spPr>
          <a:xfrm>
            <a:off x="571485" y="640930"/>
            <a:ext cx="7017627" cy="56598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</a:t>
            </a:r>
            <a:r>
              <a:rPr lang="en-US" sz="2400" b="1" dirty="0"/>
              <a:t>Course Explore Pages</a:t>
            </a:r>
            <a:r>
              <a:rPr lang="en-US" sz="2400" b="1" dirty="0">
                <a:latin typeface="Montserrat" panose="00000500000000000000" pitchFamily="2" charset="0"/>
              </a:rPr>
              <a:t>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E18C11E-86D2-7D86-4D2F-A1CC590A42A8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39B24B29-FFDD-2C71-FDB1-A85B1E1630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9F7947-560F-B5D9-F2BF-DF4E5EA8A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120" y="1278911"/>
            <a:ext cx="10605155" cy="506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3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1B22C-7563-8853-A6EF-6D60B6685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70AF234-D2B5-5F31-7B7F-BB8D8CF212D0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652F726-CA09-3E35-C14F-25BEB6730640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964FAE-2832-A211-AB5E-33CE1C5D1F0F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046B02-8C06-1A67-0859-3188593F0932}"/>
              </a:ext>
            </a:extLst>
          </p:cNvPr>
          <p:cNvSpPr txBox="1"/>
          <p:nvPr/>
        </p:nvSpPr>
        <p:spPr>
          <a:xfrm>
            <a:off x="571485" y="642950"/>
            <a:ext cx="7333995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(Course Enrollment)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F1411F4-D2BB-3E73-0E13-C48B31EF364A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10C566F7-96AB-4420-F320-F3794F2792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5A0232-4CEA-E323-739C-1023DF912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85" y="1257300"/>
            <a:ext cx="11048723" cy="530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327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06737-629D-9305-A7B7-8FE16E6E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46641C2-1957-C8C2-4B46-C1425E53762C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92959AE-E6DE-6468-ED51-E487B18F7BF5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90ECF2-D4C4-8863-9B8C-E532B38E61B6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DB733D-8CB9-E6E4-AF84-053841EBB450}"/>
              </a:ext>
            </a:extLst>
          </p:cNvPr>
          <p:cNvSpPr txBox="1"/>
          <p:nvPr/>
        </p:nvSpPr>
        <p:spPr>
          <a:xfrm>
            <a:off x="571485" y="642950"/>
            <a:ext cx="6958893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(Course Progress)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EFA6D24-F11F-6D9A-663F-767277BD641B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8DFA6BF8-706D-0652-4E0A-C384713053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ABA365-EB46-35B4-1F6B-0803C062F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85" y="1269013"/>
            <a:ext cx="11054178" cy="529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16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DB61C-AEAF-65ED-CB13-2BE6946B3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8A1BDCF-89F5-6ED1-1DB4-E25526FF62E2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C37EBA8-A58A-3147-227A-2A7874D32097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0867C9-CAC0-7BD1-09FA-12152AA136BB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BD214E-719C-C764-B8DA-FC33E4502AA7}"/>
              </a:ext>
            </a:extLst>
          </p:cNvPr>
          <p:cNvSpPr txBox="1"/>
          <p:nvPr/>
        </p:nvSpPr>
        <p:spPr>
          <a:xfrm>
            <a:off x="571485" y="642950"/>
            <a:ext cx="6914009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(Course Creation)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7CCF83F-DE9F-6B70-725F-3ACCBF3239CA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15007F49-9A82-DB39-ED31-F62E08F625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3BE12F-DC3A-006B-E968-FD6686CF5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58" y="1319092"/>
            <a:ext cx="11133056" cy="531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68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820D4-1861-38A5-AD7E-C126E4C42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F6F54E1-0E0F-5951-6F47-B93F292FDF4A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776B008-C686-9147-8400-98F9174CE4BC}"/>
              </a:ext>
            </a:extLst>
          </p:cNvPr>
          <p:cNvSpPr/>
          <p:nvPr/>
        </p:nvSpPr>
        <p:spPr>
          <a:xfrm>
            <a:off x="8400808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D00745-E08D-B80C-7B39-C460D8375B1D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34099E-A25A-2C7D-6870-8FF43CEC0B56}"/>
              </a:ext>
            </a:extLst>
          </p:cNvPr>
          <p:cNvSpPr txBox="1"/>
          <p:nvPr/>
        </p:nvSpPr>
        <p:spPr>
          <a:xfrm>
            <a:off x="571485" y="642950"/>
            <a:ext cx="6914009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(Course Creation)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28A2D77-35E2-F935-921E-01F6EFC7BC85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18CA9A77-6513-A870-3B54-8800F87BA3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186F39-6B5B-F406-72D7-23250B59B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897" y="1298821"/>
            <a:ext cx="11217897" cy="536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06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A6E9E-0B23-99FF-91F8-B05278DE2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CA16137-F79E-3E4E-88D2-83B5F1FDDF23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B49E3A3-3413-6ED2-4C37-8F187B670DE2}"/>
              </a:ext>
            </a:extLst>
          </p:cNvPr>
          <p:cNvSpPr/>
          <p:nvPr/>
        </p:nvSpPr>
        <p:spPr>
          <a:xfrm>
            <a:off x="8391381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BA4D00-F09E-8D98-C956-373083666622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FFAB14-F38A-D7CD-2435-CC5EC41D5A5B}"/>
              </a:ext>
            </a:extLst>
          </p:cNvPr>
          <p:cNvSpPr txBox="1"/>
          <p:nvPr/>
        </p:nvSpPr>
        <p:spPr>
          <a:xfrm>
            <a:off x="571485" y="642950"/>
            <a:ext cx="7231403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(Animation  Studio)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707BAAA-C1FA-BB1D-E98A-6FBE41E6241A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35CA943E-4F07-4B7A-9769-0918B3EE08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C4A529-070C-4C94-5325-F58D6771B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827" y="1257300"/>
            <a:ext cx="10963373" cy="525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79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ADADD-1E5E-559F-28EE-F3B3F1ECB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68C195A-85FA-2B6B-0677-D0097FE20CF5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2393963-6872-5E81-1677-8CA87434BFEB}"/>
              </a:ext>
            </a:extLst>
          </p:cNvPr>
          <p:cNvSpPr/>
          <p:nvPr/>
        </p:nvSpPr>
        <p:spPr>
          <a:xfrm>
            <a:off x="8391381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E20D3E-C3FA-779C-6B13-36A48DC67B70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4F564F-4CC7-8EBF-3BFE-3779E4BAC19D}"/>
              </a:ext>
            </a:extLst>
          </p:cNvPr>
          <p:cNvSpPr txBox="1"/>
          <p:nvPr/>
        </p:nvSpPr>
        <p:spPr>
          <a:xfrm>
            <a:off x="571485" y="642950"/>
            <a:ext cx="6787371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(TimeLine Mode)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5FE547C-EFBD-1768-53D7-F46ADDA89398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CFC79902-4F54-7B2C-E473-6CE46A0681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4E88D3-F04C-7FD8-6688-D63CE42FE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71" y="1265845"/>
            <a:ext cx="10917258" cy="521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329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643E2-C01F-EF18-A68D-234F473D3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CA3DCBB-13E8-14E0-6A5F-BDC62AD257E9}"/>
              </a:ext>
            </a:extLst>
          </p:cNvPr>
          <p:cNvSpPr/>
          <p:nvPr/>
        </p:nvSpPr>
        <p:spPr>
          <a:xfrm>
            <a:off x="-1047723" y="-1143000"/>
            <a:ext cx="4762380" cy="4762500"/>
          </a:xfrm>
          <a:prstGeom prst="roundRect">
            <a:avLst>
              <a:gd name="adj" fmla="val 50000"/>
            </a:avLst>
          </a:prstGeom>
          <a:solidFill>
            <a:srgbClr val="E74C3C">
              <a:alpha val="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FED8BA-73F2-E279-CC77-D8B11EB409AB}"/>
              </a:ext>
            </a:extLst>
          </p:cNvPr>
          <p:cNvSpPr/>
          <p:nvPr/>
        </p:nvSpPr>
        <p:spPr>
          <a:xfrm>
            <a:off x="8391381" y="1831086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39C12">
              <a:alpha val="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CA1357-B74E-E360-EE96-F713BB80FE16}"/>
              </a:ext>
            </a:extLst>
          </p:cNvPr>
          <p:cNvSpPr txBox="1"/>
          <p:nvPr/>
        </p:nvSpPr>
        <p:spPr>
          <a:xfrm>
            <a:off x="571485" y="380999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 dirty="0">
                <a:solidFill>
                  <a:srgbClr val="E74C3C"/>
                </a:solidFill>
                <a:latin typeface="Montserrat"/>
              </a:rPr>
              <a:t>CORE FEATURES PART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6BCC62-74B5-AB01-3548-FEF62F8B1275}"/>
              </a:ext>
            </a:extLst>
          </p:cNvPr>
          <p:cNvSpPr txBox="1"/>
          <p:nvPr/>
        </p:nvSpPr>
        <p:spPr>
          <a:xfrm>
            <a:off x="571485" y="642950"/>
            <a:ext cx="7231403" cy="5619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400" b="1" dirty="0">
                <a:latin typeface="Montserrat" panose="00000500000000000000" pitchFamily="2" charset="0"/>
              </a:rPr>
              <a:t>Project Pages Overview (Animation  Studio)</a:t>
            </a:r>
            <a:endParaRPr sz="2392" b="1" dirty="0">
              <a:solidFill>
                <a:srgbClr val="2C3E50"/>
              </a:solidFill>
              <a:latin typeface="Montserrat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AA6D791-FD88-54B2-D433-86BE6D38C91A}"/>
              </a:ext>
            </a:extLst>
          </p:cNvPr>
          <p:cNvSpPr/>
          <p:nvPr/>
        </p:nvSpPr>
        <p:spPr>
          <a:xfrm>
            <a:off x="0" y="79819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F1EAEEA1-EBCC-8DBB-BF60-49595439E3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85" y="8172450"/>
            <a:ext cx="133346" cy="13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76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53076" y="-1428750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FF5F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-952476" y="4000500"/>
            <a:ext cx="3809904" cy="3809999"/>
          </a:xfrm>
          <a:prstGeom prst="roundRect">
            <a:avLst>
              <a:gd name="adj" fmla="val 50000"/>
            </a:avLst>
          </a:prstGeom>
          <a:solidFill>
            <a:srgbClr val="FEF9E7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3475" y="461962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>
                <a:solidFill>
                  <a:srgbClr val="E74C3C"/>
                </a:solidFill>
                <a:latin typeface="Montserrat"/>
              </a:rPr>
              <a:t>CORE FEATURES PART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485" y="638175"/>
            <a:ext cx="11048723" cy="5715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</a:pPr>
            <a:r>
              <a:rPr sz="2392" b="1" dirty="0">
                <a:solidFill>
                  <a:srgbClr val="2C3E50"/>
                </a:solidFill>
                <a:latin typeface="Montserrat"/>
              </a:rPr>
              <a:t>AI Integration &amp; Real-Time Systems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6810" y="1128711"/>
            <a:ext cx="5381490" cy="2667000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84454" y="1376362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E74C3C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98751" y="1490662"/>
            <a:ext cx="228594" cy="228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84514" y="1452562"/>
            <a:ext cx="2952676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1196" b="1" dirty="0">
                <a:solidFill>
                  <a:srgbClr val="2C3E50"/>
                </a:solidFill>
                <a:latin typeface="Montserrat"/>
              </a:rPr>
              <a:t>AI-Powered Quiz Generation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4454" y="1976437"/>
            <a:ext cx="4886202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650"/>
              </a:spcAft>
            </a:pPr>
            <a:r>
              <a:rPr sz="717" b="1">
                <a:solidFill>
                  <a:srgbClr val="95A5A6"/>
                </a:solidFill>
                <a:latin typeface="Montserrat"/>
              </a:rPr>
              <a:t>CAPABILITIES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4454" y="2243137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OpenAI GPT integration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454" y="2271712"/>
            <a:ext cx="133346" cy="13334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84454" y="2519362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Multiple question types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454" y="2547937"/>
            <a:ext cx="133346" cy="13334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4454" y="2795586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 dirty="0"/>
              <a:t>  </a:t>
            </a:r>
            <a:r>
              <a:rPr sz="897" b="0" dirty="0">
                <a:solidFill>
                  <a:srgbClr val="555555"/>
                </a:solidFill>
                <a:latin typeface="Montserrat"/>
              </a:rPr>
              <a:t>Topic-based automation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454" y="2824161"/>
            <a:ext cx="133346" cy="133349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884454" y="3109911"/>
            <a:ext cx="4886202" cy="438149"/>
          </a:xfrm>
          <a:prstGeom prst="roundRect">
            <a:avLst>
              <a:gd name="adj" fmla="val 34782"/>
            </a:avLst>
          </a:prstGeom>
          <a:solidFill>
            <a:srgbClr val="E74C3C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84454" y="3109911"/>
            <a:ext cx="4886202" cy="4381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837" b="1" dirty="0">
                <a:solidFill>
                  <a:srgbClr val="C0392B"/>
                </a:solidFill>
                <a:latin typeface="Montserrat"/>
              </a:rPr>
              <a:t> </a:t>
            </a:r>
            <a:r>
              <a:rPr sz="1104" dirty="0"/>
              <a:t>  </a:t>
            </a:r>
            <a:r>
              <a:rPr sz="837" b="1" dirty="0">
                <a:solidFill>
                  <a:srgbClr val="C0392B"/>
                </a:solidFill>
                <a:latin typeface="Montserrat"/>
              </a:rPr>
              <a:t>Fallback mechanisms for API failures 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2178" y="3252786"/>
            <a:ext cx="123821" cy="133349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6304044" y="1128711"/>
            <a:ext cx="5381490" cy="2667000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551687" y="1376362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F39C12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7410" y="1490662"/>
            <a:ext cx="285742" cy="228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151747" y="1452562"/>
            <a:ext cx="2762180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2C3E50"/>
                </a:solidFill>
                <a:latin typeface="Montserrat"/>
              </a:rPr>
              <a:t>Real-Time Communication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51687" y="1976437"/>
            <a:ext cx="4886202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650"/>
              </a:spcAft>
            </a:pPr>
            <a:r>
              <a:rPr sz="717" b="1">
                <a:solidFill>
                  <a:srgbClr val="95A5A6"/>
                </a:solidFill>
                <a:latin typeface="Montserrat"/>
              </a:rPr>
              <a:t>FEATURES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51687" y="2243137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Teacher-student messaging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1687" y="2271712"/>
            <a:ext cx="133346" cy="13334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551687" y="2519362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Real-time notifications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1687" y="2547937"/>
            <a:ext cx="133346" cy="13334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551687" y="2795586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Socket.IO architecture</a:t>
            </a:r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1687" y="2824161"/>
            <a:ext cx="133346" cy="133349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6551687" y="3109911"/>
            <a:ext cx="4886202" cy="438149"/>
          </a:xfrm>
          <a:prstGeom prst="roundRect">
            <a:avLst>
              <a:gd name="adj" fmla="val 34782"/>
            </a:avLst>
          </a:prstGeom>
          <a:solidFill>
            <a:srgbClr val="F39C12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51687" y="3109911"/>
            <a:ext cx="4886202" cy="4381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D35400"/>
                </a:solidFill>
                <a:latin typeface="Montserrat"/>
              </a:rPr>
              <a:t> </a:t>
            </a:r>
            <a:r>
              <a:rPr sz="1104"/>
              <a:t>  </a:t>
            </a:r>
            <a:r>
              <a:rPr sz="837" b="1">
                <a:solidFill>
                  <a:srgbClr val="D35400"/>
                </a:solidFill>
                <a:latin typeface="Montserrat"/>
              </a:rPr>
              <a:t>Message history persistence 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94679" y="3252786"/>
            <a:ext cx="123821" cy="133349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636810" y="4081462"/>
            <a:ext cx="5381490" cy="2667000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884454" y="4329111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27AE60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79702" y="4443411"/>
            <a:ext cx="257168" cy="2286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484514" y="4405312"/>
            <a:ext cx="2152596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2C3E50"/>
                </a:solidFill>
                <a:latin typeface="Montserrat"/>
              </a:rPr>
              <a:t>Payment Integration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4454" y="4929186"/>
            <a:ext cx="4886202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650"/>
              </a:spcAft>
            </a:pPr>
            <a:r>
              <a:rPr sz="717" b="1">
                <a:solidFill>
                  <a:srgbClr val="95A5A6"/>
                </a:solidFill>
                <a:latin typeface="Montserrat"/>
              </a:rPr>
              <a:t>STRIPE IMPLEMENTATION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4454" y="5195887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Secure payment processing</a:t>
            </a:r>
          </a:p>
        </p:txBody>
      </p: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4454" y="5224462"/>
            <a:ext cx="133346" cy="13334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884454" y="5472111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Price configuration</a:t>
            </a:r>
          </a:p>
        </p:txBody>
      </p:sp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4454" y="5500686"/>
            <a:ext cx="133346" cy="13334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884454" y="5757861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Auto-enrollment on success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4454" y="5786436"/>
            <a:ext cx="133346" cy="133349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884454" y="6072186"/>
            <a:ext cx="4886202" cy="438149"/>
          </a:xfrm>
          <a:prstGeom prst="roundRect">
            <a:avLst>
              <a:gd name="adj" fmla="val 34782"/>
            </a:avLst>
          </a:prstGeom>
          <a:solidFill>
            <a:srgbClr val="27AE60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84454" y="6072186"/>
            <a:ext cx="4886202" cy="4381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27AE60"/>
                </a:solidFill>
                <a:latin typeface="Montserrat"/>
              </a:rPr>
              <a:t> </a:t>
            </a:r>
            <a:r>
              <a:rPr sz="1104"/>
              <a:t>  </a:t>
            </a:r>
            <a:r>
              <a:rPr sz="837" b="1">
                <a:solidFill>
                  <a:srgbClr val="27AE60"/>
                </a:solidFill>
                <a:latin typeface="Montserrat"/>
              </a:rPr>
              <a:t>Transaction tracking system </a:t>
            </a: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36970" y="6215061"/>
            <a:ext cx="123821" cy="133349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6304044" y="4081462"/>
            <a:ext cx="5381490" cy="2667000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6551687" y="4329111"/>
            <a:ext cx="457188" cy="457200"/>
          </a:xfrm>
          <a:prstGeom prst="roundRect">
            <a:avLst>
              <a:gd name="adj" fmla="val 50000"/>
            </a:avLst>
          </a:prstGeom>
          <a:solidFill>
            <a:srgbClr val="3498DB">
              <a:alpha val="1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65984" y="4443411"/>
            <a:ext cx="228594" cy="2286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7151747" y="4405312"/>
            <a:ext cx="1876378" cy="295274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2015"/>
              </a:lnSpc>
              <a:spcBef>
                <a:spcPts val="0"/>
              </a:spcBef>
              <a:spcAft>
                <a:spcPts val="0"/>
              </a:spcAft>
            </a:pPr>
            <a:r>
              <a:rPr sz="1196" b="1">
                <a:solidFill>
                  <a:srgbClr val="2C3E50"/>
                </a:solidFill>
                <a:latin typeface="Montserrat"/>
              </a:rPr>
              <a:t>Progress Tracking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51687" y="4929186"/>
            <a:ext cx="4886202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170"/>
              </a:lnSpc>
              <a:spcBef>
                <a:spcPts val="0"/>
              </a:spcBef>
              <a:spcAft>
                <a:spcPts val="650"/>
              </a:spcAft>
            </a:pPr>
            <a:r>
              <a:rPr sz="717" b="1">
                <a:solidFill>
                  <a:srgbClr val="95A5A6"/>
                </a:solidFill>
                <a:latin typeface="Montserrat"/>
              </a:rPr>
              <a:t>METRICS &amp; ANALYTICS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51687" y="5195887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Lesson completion tracking</a:t>
            </a:r>
          </a:p>
        </p:txBody>
      </p:sp>
      <p:pic>
        <p:nvPicPr>
          <p:cNvPr id="54" name="Picture 53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51687" y="5224462"/>
            <a:ext cx="133346" cy="133349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6551687" y="5472111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Quiz score monitoring</a:t>
            </a:r>
          </a:p>
        </p:txBody>
      </p:sp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51687" y="5500686"/>
            <a:ext cx="133346" cy="133349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6551687" y="5757861"/>
            <a:ext cx="4886202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1104"/>
              <a:t>  </a:t>
            </a:r>
            <a:r>
              <a:rPr sz="897" b="0">
                <a:solidFill>
                  <a:srgbClr val="555555"/>
                </a:solidFill>
                <a:latin typeface="Montserrat"/>
              </a:rPr>
              <a:t>Cross-platform sync</a:t>
            </a:r>
          </a:p>
        </p:txBody>
      </p:sp>
      <p:pic>
        <p:nvPicPr>
          <p:cNvPr id="58" name="Picture 57" descr="image.png"/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51687" y="5786436"/>
            <a:ext cx="133346" cy="133349"/>
          </a:xfrm>
          <a:prstGeom prst="rect">
            <a:avLst/>
          </a:prstGeom>
        </p:spPr>
      </p:pic>
      <p:sp>
        <p:nvSpPr>
          <p:cNvPr id="59" name="Rounded Rectangle 58"/>
          <p:cNvSpPr/>
          <p:nvPr/>
        </p:nvSpPr>
        <p:spPr>
          <a:xfrm>
            <a:off x="6551687" y="6072186"/>
            <a:ext cx="4886202" cy="438149"/>
          </a:xfrm>
          <a:prstGeom prst="roundRect">
            <a:avLst>
              <a:gd name="adj" fmla="val 34782"/>
            </a:avLst>
          </a:prstGeom>
          <a:solidFill>
            <a:srgbClr val="3498DB">
              <a:alpha val="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551687" y="6072186"/>
            <a:ext cx="4886202" cy="43814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65"/>
              </a:lnSpc>
              <a:spcBef>
                <a:spcPts val="0"/>
              </a:spcBef>
              <a:spcAft>
                <a:spcPts val="0"/>
              </a:spcAft>
            </a:pPr>
            <a:r>
              <a:rPr sz="837" b="1">
                <a:solidFill>
                  <a:srgbClr val="2980B9"/>
                </a:solidFill>
                <a:latin typeface="Montserrat"/>
              </a:rPr>
              <a:t> </a:t>
            </a:r>
            <a:r>
              <a:rPr sz="1104"/>
              <a:t>  </a:t>
            </a:r>
            <a:r>
              <a:rPr sz="837" b="1">
                <a:solidFill>
                  <a:srgbClr val="2980B9"/>
                </a:solidFill>
                <a:latin typeface="Montserrat"/>
              </a:rPr>
              <a:t>Visual dashboards for all users </a:t>
            </a:r>
          </a:p>
        </p:txBody>
      </p:sp>
      <p:pic>
        <p:nvPicPr>
          <p:cNvPr id="61" name="Picture 60" descr="image.png"/>
          <p:cNvPicPr>
            <a:picLocks noChangeAspect="1"/>
          </p:cNvPicPr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28005" y="6215061"/>
            <a:ext cx="123821" cy="133349"/>
          </a:xfrm>
          <a:prstGeom prst="rect">
            <a:avLst/>
          </a:prstGeom>
        </p:spPr>
      </p:pic>
      <p:sp>
        <p:nvSpPr>
          <p:cNvPr id="62" name="Rectangle 61"/>
          <p:cNvSpPr/>
          <p:nvPr/>
        </p:nvSpPr>
        <p:spPr>
          <a:xfrm>
            <a:off x="0" y="74104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3" name="Picture 62" descr="image.png"/>
          <p:cNvPicPr>
            <a:picLocks noChangeAspect="1"/>
          </p:cNvPicPr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1485" y="7600950"/>
            <a:ext cx="133346" cy="13334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0E829-B3D1-F054-6A7D-3CF1104CF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7097A09-CCF1-3826-5F8B-9C6887FCC523}"/>
              </a:ext>
            </a:extLst>
          </p:cNvPr>
          <p:cNvSpPr/>
          <p:nvPr/>
        </p:nvSpPr>
        <p:spPr>
          <a:xfrm>
            <a:off x="7844977" y="-1176002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FF5F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7D471F6-075A-7E48-678B-B9F068FE9B4A}"/>
              </a:ext>
            </a:extLst>
          </p:cNvPr>
          <p:cNvSpPr/>
          <p:nvPr/>
        </p:nvSpPr>
        <p:spPr>
          <a:xfrm>
            <a:off x="-952476" y="4000500"/>
            <a:ext cx="3809904" cy="3809999"/>
          </a:xfrm>
          <a:prstGeom prst="roundRect">
            <a:avLst>
              <a:gd name="adj" fmla="val 50000"/>
            </a:avLst>
          </a:prstGeom>
          <a:solidFill>
            <a:srgbClr val="FEF9E7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8BDA7F-8F30-CCB4-A92A-BC98B895E79F}"/>
              </a:ext>
            </a:extLst>
          </p:cNvPr>
          <p:cNvSpPr txBox="1"/>
          <p:nvPr/>
        </p:nvSpPr>
        <p:spPr>
          <a:xfrm>
            <a:off x="603475" y="461962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>
                <a:solidFill>
                  <a:srgbClr val="E74C3C"/>
                </a:solidFill>
                <a:latin typeface="Montserrat"/>
              </a:rPr>
              <a:t>CORE FEATURES PART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3DDB4F-92FD-785C-BD0A-FB07CD81EE64}"/>
              </a:ext>
            </a:extLst>
          </p:cNvPr>
          <p:cNvSpPr txBox="1"/>
          <p:nvPr/>
        </p:nvSpPr>
        <p:spPr>
          <a:xfrm>
            <a:off x="571485" y="647118"/>
            <a:ext cx="4115422" cy="553613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b="1" dirty="0">
                <a:latin typeface="Montserrat" panose="00000500000000000000" pitchFamily="2" charset="0"/>
              </a:rPr>
              <a:t>Project Pages Overview (</a:t>
            </a:r>
            <a:r>
              <a:rPr lang="en-US" sz="2000" b="1" dirty="0"/>
              <a:t>AI-Tools)</a:t>
            </a:r>
            <a:endParaRPr lang="en-US" sz="200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73E9E90-176F-3615-AF46-81F05781BF7C}"/>
              </a:ext>
            </a:extLst>
          </p:cNvPr>
          <p:cNvSpPr/>
          <p:nvPr/>
        </p:nvSpPr>
        <p:spPr>
          <a:xfrm>
            <a:off x="0" y="74104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3" name="Picture 62" descr="image.png">
            <a:extLst>
              <a:ext uri="{FF2B5EF4-FFF2-40B4-BE49-F238E27FC236}">
                <a16:creationId xmlns:a16="http://schemas.microsoft.com/office/drawing/2014/main" id="{8B81E2BD-EF9A-3710-DD5B-7885B26C34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485" y="7600950"/>
            <a:ext cx="133346" cy="133349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977B21B-C032-FF08-E48A-E875C4918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134" y="1385887"/>
            <a:ext cx="3573468" cy="517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55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91096-D422-0B44-A2CB-5C8B35BF4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C17881B-05BF-1ED1-282F-240794349AD8}"/>
              </a:ext>
            </a:extLst>
          </p:cNvPr>
          <p:cNvSpPr/>
          <p:nvPr/>
        </p:nvSpPr>
        <p:spPr>
          <a:xfrm>
            <a:off x="6953076" y="-1428750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FF5F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72445D5-97E8-AAC2-F744-C8D11F4B6DA3}"/>
              </a:ext>
            </a:extLst>
          </p:cNvPr>
          <p:cNvSpPr/>
          <p:nvPr/>
        </p:nvSpPr>
        <p:spPr>
          <a:xfrm>
            <a:off x="-952476" y="4000500"/>
            <a:ext cx="3809904" cy="3809999"/>
          </a:xfrm>
          <a:prstGeom prst="roundRect">
            <a:avLst>
              <a:gd name="adj" fmla="val 50000"/>
            </a:avLst>
          </a:prstGeom>
          <a:solidFill>
            <a:srgbClr val="FEF9E7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9CD241-D307-5322-6045-85B3BEEEF23E}"/>
              </a:ext>
            </a:extLst>
          </p:cNvPr>
          <p:cNvSpPr txBox="1"/>
          <p:nvPr/>
        </p:nvSpPr>
        <p:spPr>
          <a:xfrm>
            <a:off x="603475" y="461962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>
                <a:solidFill>
                  <a:srgbClr val="E74C3C"/>
                </a:solidFill>
                <a:latin typeface="Montserrat"/>
              </a:rPr>
              <a:t>CORE FEATURES PART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544EB5-12EB-2209-A37E-094A47ED1316}"/>
              </a:ext>
            </a:extLst>
          </p:cNvPr>
          <p:cNvSpPr txBox="1"/>
          <p:nvPr/>
        </p:nvSpPr>
        <p:spPr>
          <a:xfrm>
            <a:off x="571485" y="494156"/>
            <a:ext cx="7264874" cy="106182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000" b="1" dirty="0">
                <a:latin typeface="Montserrat" panose="00000500000000000000" pitchFamily="2" charset="0"/>
              </a:rPr>
              <a:t>Project Pages Overview (</a:t>
            </a:r>
            <a:r>
              <a:rPr lang="en-US" sz="2400" b="1" dirty="0"/>
              <a:t>AI-Powered Quiz Generation)</a:t>
            </a:r>
            <a:endParaRPr lang="en-US" sz="2400" dirty="0"/>
          </a:p>
          <a:p>
            <a:pPr>
              <a:lnSpc>
                <a:spcPts val="3900"/>
              </a:lnSpc>
            </a:pPr>
            <a:endParaRPr sz="2392" b="1" dirty="0">
              <a:solidFill>
                <a:srgbClr val="2C3E50"/>
              </a:solidFill>
              <a:latin typeface="Montserra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5E413D7-C570-8D66-F92E-2AE0ECA13206}"/>
              </a:ext>
            </a:extLst>
          </p:cNvPr>
          <p:cNvSpPr/>
          <p:nvPr/>
        </p:nvSpPr>
        <p:spPr>
          <a:xfrm>
            <a:off x="0" y="74104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3" name="Picture 62" descr="image.png">
            <a:extLst>
              <a:ext uri="{FF2B5EF4-FFF2-40B4-BE49-F238E27FC236}">
                <a16:creationId xmlns:a16="http://schemas.microsoft.com/office/drawing/2014/main" id="{8AA57243-75F7-6D60-4922-64AD6F17DB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485" y="7600950"/>
            <a:ext cx="133346" cy="13334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B1FAB3C2-0FC1-4A68-A084-AE068F9E9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45" y="1118893"/>
            <a:ext cx="11116182" cy="527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189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17881-A7B4-5CFE-2C5A-E59DDA865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7236A0-CD7F-433F-1025-9938E800F033}"/>
              </a:ext>
            </a:extLst>
          </p:cNvPr>
          <p:cNvSpPr/>
          <p:nvPr/>
        </p:nvSpPr>
        <p:spPr>
          <a:xfrm>
            <a:off x="6953076" y="-1428750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FF5F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BB792A6-FFAE-B788-DABC-F44C0E5C61CE}"/>
              </a:ext>
            </a:extLst>
          </p:cNvPr>
          <p:cNvSpPr/>
          <p:nvPr/>
        </p:nvSpPr>
        <p:spPr>
          <a:xfrm>
            <a:off x="-952476" y="4000500"/>
            <a:ext cx="3809904" cy="3809999"/>
          </a:xfrm>
          <a:prstGeom prst="roundRect">
            <a:avLst>
              <a:gd name="adj" fmla="val 50000"/>
            </a:avLst>
          </a:prstGeom>
          <a:solidFill>
            <a:srgbClr val="FEF9E7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79252-DAFB-BEBB-E66E-38FEEC1F2F6D}"/>
              </a:ext>
            </a:extLst>
          </p:cNvPr>
          <p:cNvSpPr txBox="1"/>
          <p:nvPr/>
        </p:nvSpPr>
        <p:spPr>
          <a:xfrm>
            <a:off x="603475" y="461962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>
                <a:solidFill>
                  <a:srgbClr val="E74C3C"/>
                </a:solidFill>
                <a:latin typeface="Montserrat"/>
              </a:rPr>
              <a:t>CORE FEATURES PART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80AD68-5452-668F-C996-193FA7E4C65D}"/>
              </a:ext>
            </a:extLst>
          </p:cNvPr>
          <p:cNvSpPr txBox="1"/>
          <p:nvPr/>
        </p:nvSpPr>
        <p:spPr>
          <a:xfrm>
            <a:off x="571485" y="494156"/>
            <a:ext cx="6706772" cy="106182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000" b="1" dirty="0">
                <a:latin typeface="Montserrat" panose="00000500000000000000" pitchFamily="2" charset="0"/>
              </a:rPr>
              <a:t>Project Pages Overview (</a:t>
            </a:r>
            <a:r>
              <a:rPr lang="en-US" sz="2400" b="1" dirty="0">
                <a:latin typeface="Calibri (Body)"/>
              </a:rPr>
              <a:t>Topic-based automation</a:t>
            </a:r>
            <a:r>
              <a:rPr lang="en-US" sz="2400" b="1" dirty="0"/>
              <a:t>)</a:t>
            </a:r>
            <a:endParaRPr lang="en-US" sz="2400" dirty="0"/>
          </a:p>
          <a:p>
            <a:pPr>
              <a:lnSpc>
                <a:spcPts val="3900"/>
              </a:lnSpc>
            </a:pPr>
            <a:endParaRPr sz="2392" b="1" dirty="0">
              <a:solidFill>
                <a:srgbClr val="2C3E50"/>
              </a:solidFill>
              <a:latin typeface="Montserra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B7C1C0F-91BA-E8A1-E598-B1953449527B}"/>
              </a:ext>
            </a:extLst>
          </p:cNvPr>
          <p:cNvSpPr/>
          <p:nvPr/>
        </p:nvSpPr>
        <p:spPr>
          <a:xfrm>
            <a:off x="0" y="74104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3" name="Picture 62" descr="image.png">
            <a:extLst>
              <a:ext uri="{FF2B5EF4-FFF2-40B4-BE49-F238E27FC236}">
                <a16:creationId xmlns:a16="http://schemas.microsoft.com/office/drawing/2014/main" id="{AD2A921B-3ED0-8A6E-3F87-24C8F9B7F6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485" y="76009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7A78E4-2623-E2F1-4F65-FF2503F1E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85" y="1120489"/>
            <a:ext cx="11090247" cy="527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410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911AB-D9F6-86D0-83C7-83C21AF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BA0556E-2CCD-1259-B374-086E0BF2500E}"/>
              </a:ext>
            </a:extLst>
          </p:cNvPr>
          <p:cNvSpPr/>
          <p:nvPr/>
        </p:nvSpPr>
        <p:spPr>
          <a:xfrm>
            <a:off x="6953076" y="-1428750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FF5F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4F059B6-2F18-B8E6-BFBD-E641E143198E}"/>
              </a:ext>
            </a:extLst>
          </p:cNvPr>
          <p:cNvSpPr/>
          <p:nvPr/>
        </p:nvSpPr>
        <p:spPr>
          <a:xfrm>
            <a:off x="-952476" y="4000500"/>
            <a:ext cx="3809904" cy="3809999"/>
          </a:xfrm>
          <a:prstGeom prst="roundRect">
            <a:avLst>
              <a:gd name="adj" fmla="val 50000"/>
            </a:avLst>
          </a:prstGeom>
          <a:solidFill>
            <a:srgbClr val="FEF9E7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0E75BD-3C1F-556E-597C-67860FD02E3F}"/>
              </a:ext>
            </a:extLst>
          </p:cNvPr>
          <p:cNvSpPr txBox="1"/>
          <p:nvPr/>
        </p:nvSpPr>
        <p:spPr>
          <a:xfrm>
            <a:off x="603475" y="461962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>
                <a:solidFill>
                  <a:srgbClr val="E74C3C"/>
                </a:solidFill>
                <a:latin typeface="Montserrat"/>
              </a:rPr>
              <a:t>CORE FEATURES PART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076E49-1AF0-740A-B826-07973F247BD6}"/>
              </a:ext>
            </a:extLst>
          </p:cNvPr>
          <p:cNvSpPr txBox="1"/>
          <p:nvPr/>
        </p:nvSpPr>
        <p:spPr>
          <a:xfrm>
            <a:off x="571485" y="494156"/>
            <a:ext cx="6994607" cy="106182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000" b="1" dirty="0">
                <a:latin typeface="Montserrat" panose="00000500000000000000" pitchFamily="2" charset="0"/>
              </a:rPr>
              <a:t>Project Pages Overview (</a:t>
            </a:r>
            <a:r>
              <a:rPr lang="en-US" sz="2400" b="1" dirty="0"/>
              <a:t>Real-Time Communication)</a:t>
            </a:r>
            <a:endParaRPr lang="en-US" sz="2400" dirty="0"/>
          </a:p>
          <a:p>
            <a:pPr>
              <a:lnSpc>
                <a:spcPts val="3900"/>
              </a:lnSpc>
            </a:pPr>
            <a:endParaRPr sz="2392" b="1" dirty="0">
              <a:solidFill>
                <a:srgbClr val="2C3E50"/>
              </a:solidFill>
              <a:latin typeface="Montserra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83B9A54-58AC-A951-2C93-7D3166C75421}"/>
              </a:ext>
            </a:extLst>
          </p:cNvPr>
          <p:cNvSpPr/>
          <p:nvPr/>
        </p:nvSpPr>
        <p:spPr>
          <a:xfrm>
            <a:off x="0" y="74104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3" name="Picture 62" descr="image.png">
            <a:extLst>
              <a:ext uri="{FF2B5EF4-FFF2-40B4-BE49-F238E27FC236}">
                <a16:creationId xmlns:a16="http://schemas.microsoft.com/office/drawing/2014/main" id="{5CC27F32-8A0A-C214-52CA-77928A9130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485" y="7600950"/>
            <a:ext cx="133346" cy="133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0BDDB1-634B-DD14-FA46-57D3662B6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990" y="1028969"/>
            <a:ext cx="4605878" cy="577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874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68532-EF1C-2ADD-7F0C-54AB222F0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93A73BB-6EA2-495F-EDF3-3A71DC2B9E23}"/>
              </a:ext>
            </a:extLst>
          </p:cNvPr>
          <p:cNvSpPr/>
          <p:nvPr/>
        </p:nvSpPr>
        <p:spPr>
          <a:xfrm>
            <a:off x="6953076" y="-1428750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FF5F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F3DF8B6-1BA7-10F6-E155-44F133CCEE09}"/>
              </a:ext>
            </a:extLst>
          </p:cNvPr>
          <p:cNvSpPr/>
          <p:nvPr/>
        </p:nvSpPr>
        <p:spPr>
          <a:xfrm>
            <a:off x="-952476" y="4000500"/>
            <a:ext cx="3809904" cy="3809999"/>
          </a:xfrm>
          <a:prstGeom prst="roundRect">
            <a:avLst>
              <a:gd name="adj" fmla="val 50000"/>
            </a:avLst>
          </a:prstGeom>
          <a:solidFill>
            <a:srgbClr val="FEF9E7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173D87-DEB4-1077-2F00-969AE4D73C88}"/>
              </a:ext>
            </a:extLst>
          </p:cNvPr>
          <p:cNvSpPr txBox="1"/>
          <p:nvPr/>
        </p:nvSpPr>
        <p:spPr>
          <a:xfrm>
            <a:off x="603475" y="461962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>
                <a:solidFill>
                  <a:srgbClr val="E74C3C"/>
                </a:solidFill>
                <a:latin typeface="Montserrat"/>
              </a:rPr>
              <a:t>CORE FEATURES PART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1F3D8C-BDF7-77B9-34E8-D4F9518EA2F5}"/>
              </a:ext>
            </a:extLst>
          </p:cNvPr>
          <p:cNvSpPr txBox="1"/>
          <p:nvPr/>
        </p:nvSpPr>
        <p:spPr>
          <a:xfrm>
            <a:off x="571485" y="494156"/>
            <a:ext cx="6230808" cy="106182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000" b="1" dirty="0">
                <a:latin typeface="Montserrat" panose="00000500000000000000" pitchFamily="2" charset="0"/>
              </a:rPr>
              <a:t>Project Pages Overview (</a:t>
            </a:r>
            <a:r>
              <a:rPr lang="en-US" sz="2400" b="1" dirty="0"/>
              <a:t>Payment Integration)</a:t>
            </a:r>
            <a:endParaRPr lang="en-US" sz="2400" dirty="0"/>
          </a:p>
          <a:p>
            <a:pPr>
              <a:lnSpc>
                <a:spcPts val="3900"/>
              </a:lnSpc>
            </a:pPr>
            <a:endParaRPr sz="2392" b="1" dirty="0">
              <a:solidFill>
                <a:srgbClr val="2C3E50"/>
              </a:solidFill>
              <a:latin typeface="Montserra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F01A09F-3505-6124-87AE-042CFEAA1C8B}"/>
              </a:ext>
            </a:extLst>
          </p:cNvPr>
          <p:cNvSpPr/>
          <p:nvPr/>
        </p:nvSpPr>
        <p:spPr>
          <a:xfrm>
            <a:off x="0" y="74104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3" name="Picture 62" descr="image.png">
            <a:extLst>
              <a:ext uri="{FF2B5EF4-FFF2-40B4-BE49-F238E27FC236}">
                <a16:creationId xmlns:a16="http://schemas.microsoft.com/office/drawing/2014/main" id="{1D708377-C380-B74B-40B4-47935FA9D6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485" y="7600950"/>
            <a:ext cx="133346" cy="13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A67E5E-AA5C-F01D-C26E-EF115D83D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780" y="1318320"/>
            <a:ext cx="3300635" cy="495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93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7DCE-F458-9089-6720-197943FA9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B79C19E-5DF2-0D74-1181-9011C8D427A5}"/>
              </a:ext>
            </a:extLst>
          </p:cNvPr>
          <p:cNvSpPr/>
          <p:nvPr/>
        </p:nvSpPr>
        <p:spPr>
          <a:xfrm>
            <a:off x="6953076" y="-1428750"/>
            <a:ext cx="5714857" cy="5715000"/>
          </a:xfrm>
          <a:prstGeom prst="roundRect">
            <a:avLst>
              <a:gd name="adj" fmla="val 50000"/>
            </a:avLst>
          </a:prstGeom>
          <a:solidFill>
            <a:srgbClr val="FFF5F0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103900C-3038-F50A-7844-8BD014612C84}"/>
              </a:ext>
            </a:extLst>
          </p:cNvPr>
          <p:cNvSpPr/>
          <p:nvPr/>
        </p:nvSpPr>
        <p:spPr>
          <a:xfrm>
            <a:off x="-952476" y="4000500"/>
            <a:ext cx="3809904" cy="3809999"/>
          </a:xfrm>
          <a:prstGeom prst="roundRect">
            <a:avLst>
              <a:gd name="adj" fmla="val 50000"/>
            </a:avLst>
          </a:prstGeom>
          <a:solidFill>
            <a:srgbClr val="FEF9E7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4582AD-81F2-AE17-FD68-F9575241B708}"/>
              </a:ext>
            </a:extLst>
          </p:cNvPr>
          <p:cNvSpPr txBox="1"/>
          <p:nvPr/>
        </p:nvSpPr>
        <p:spPr>
          <a:xfrm>
            <a:off x="603475" y="461962"/>
            <a:ext cx="11048723" cy="2095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l">
              <a:lnSpc>
                <a:spcPts val="1365"/>
              </a:lnSpc>
              <a:spcBef>
                <a:spcPts val="0"/>
              </a:spcBef>
              <a:spcAft>
                <a:spcPts val="325"/>
              </a:spcAft>
            </a:pPr>
            <a:r>
              <a:rPr sz="837" b="1">
                <a:solidFill>
                  <a:srgbClr val="E74C3C"/>
                </a:solidFill>
                <a:latin typeface="Montserrat"/>
              </a:rPr>
              <a:t>CORE FEATURES PART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4E431A-E5CC-93C1-B358-E61A07AC4BAE}"/>
              </a:ext>
            </a:extLst>
          </p:cNvPr>
          <p:cNvSpPr txBox="1"/>
          <p:nvPr/>
        </p:nvSpPr>
        <p:spPr>
          <a:xfrm>
            <a:off x="571485" y="494156"/>
            <a:ext cx="5832687" cy="1061829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>
              <a:lnSpc>
                <a:spcPts val="3900"/>
              </a:lnSpc>
            </a:pPr>
            <a:r>
              <a:rPr lang="en-US" sz="2000" b="1" dirty="0">
                <a:latin typeface="Montserrat" panose="00000500000000000000" pitchFamily="2" charset="0"/>
              </a:rPr>
              <a:t>Project Pages Overview (</a:t>
            </a:r>
            <a:r>
              <a:rPr lang="en-US" sz="2400" b="1" dirty="0"/>
              <a:t>Progress Tracking)</a:t>
            </a:r>
            <a:endParaRPr lang="en-US" sz="2400" dirty="0"/>
          </a:p>
          <a:p>
            <a:pPr>
              <a:lnSpc>
                <a:spcPts val="3900"/>
              </a:lnSpc>
            </a:pPr>
            <a:endParaRPr sz="2392" b="1" dirty="0">
              <a:solidFill>
                <a:srgbClr val="2C3E50"/>
              </a:solidFill>
              <a:latin typeface="Montserra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D96C9A4-6EE8-1B36-53E7-3ECE7ED72BCA}"/>
              </a:ext>
            </a:extLst>
          </p:cNvPr>
          <p:cNvSpPr/>
          <p:nvPr/>
        </p:nvSpPr>
        <p:spPr>
          <a:xfrm>
            <a:off x="0" y="7410449"/>
            <a:ext cx="12191695" cy="485775"/>
          </a:xfrm>
          <a:prstGeom prst="rect">
            <a:avLst/>
          </a:prstGeom>
          <a:solidFill>
            <a:srgbClr val="FFFFFF"/>
          </a:solidFill>
          <a:ln w="8255"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3" name="Picture 62" descr="image.png">
            <a:extLst>
              <a:ext uri="{FF2B5EF4-FFF2-40B4-BE49-F238E27FC236}">
                <a16:creationId xmlns:a16="http://schemas.microsoft.com/office/drawing/2014/main" id="{F30ADDA2-9507-8D18-1F86-A600D851E5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485" y="7600950"/>
            <a:ext cx="133346" cy="133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42F67E-9E5F-C8BF-093F-1296EA77B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645" y="1117825"/>
            <a:ext cx="4362709" cy="540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02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F937E-3C2E-2945-1E24-182225C85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BFE8B3-46D6-A4B8-0EED-B7A0EFB1EDD4}"/>
              </a:ext>
            </a:extLst>
          </p:cNvPr>
          <p:cNvSpPr/>
          <p:nvPr/>
        </p:nvSpPr>
        <p:spPr>
          <a:xfrm>
            <a:off x="-1479663" y="-1347670"/>
            <a:ext cx="6669681" cy="6057509"/>
          </a:xfrm>
          <a:prstGeom prst="roundRect">
            <a:avLst>
              <a:gd name="adj" fmla="val 50000"/>
            </a:avLst>
          </a:prstGeom>
          <a:solidFill>
            <a:srgbClr val="F39C12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BC46A2B-6F28-173A-72EC-B63AA8A13D26}"/>
              </a:ext>
            </a:extLst>
          </p:cNvPr>
          <p:cNvSpPr/>
          <p:nvPr/>
        </p:nvSpPr>
        <p:spPr>
          <a:xfrm>
            <a:off x="6474796" y="1923971"/>
            <a:ext cx="6526503" cy="6057510"/>
          </a:xfrm>
          <a:prstGeom prst="roundRect">
            <a:avLst>
              <a:gd name="adj" fmla="val 50000"/>
            </a:avLst>
          </a:prstGeom>
          <a:solidFill>
            <a:srgbClr val="E74C3C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57801" y="1014032"/>
            <a:ext cx="2076398" cy="33337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650"/>
              </a:spcAft>
            </a:pPr>
            <a:r>
              <a:rPr sz="956" b="1">
                <a:solidFill>
                  <a:srgbClr val="E74C3C"/>
                </a:solidFill>
                <a:latin typeface="Montserrat"/>
              </a:rPr>
              <a:t>FUTURE ROADMAP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52989" y="1442657"/>
            <a:ext cx="3086022" cy="68580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4680"/>
              </a:lnSpc>
              <a:spcBef>
                <a:spcPts val="0"/>
              </a:spcBef>
              <a:spcAft>
                <a:spcPts val="0"/>
              </a:spcAft>
            </a:pPr>
            <a:r>
              <a:rPr sz="2870" b="1">
                <a:solidFill>
                  <a:srgbClr val="2C3E50"/>
                </a:solidFill>
                <a:latin typeface="Montserrat"/>
              </a:rPr>
              <a:t>Future Work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2101684" y="2589820"/>
            <a:ext cx="1981150" cy="1790700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8255">
            <a:solidFill>
              <a:srgbClr val="F8F8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20814" y="2837471"/>
            <a:ext cx="333366" cy="333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1704" y="3313721"/>
            <a:ext cx="1581110" cy="40005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56" b="1" dirty="0">
                <a:solidFill>
                  <a:srgbClr val="2C3E50"/>
                </a:solidFill>
                <a:latin typeface="Montserrat"/>
              </a:rPr>
              <a:t>ML Recommendation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01704" y="3789970"/>
            <a:ext cx="1581110" cy="3429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105"/>
              </a:lnSpc>
              <a:spcBef>
                <a:spcPts val="520"/>
              </a:spcBef>
              <a:spcAft>
                <a:spcPts val="0"/>
              </a:spcAft>
            </a:pPr>
            <a:r>
              <a:rPr sz="717" b="0" dirty="0">
                <a:solidFill>
                  <a:srgbClr val="7F8C8D"/>
                </a:solidFill>
                <a:latin typeface="Montserrat"/>
              </a:rPr>
              <a:t>Personalized course discovery engine</a:t>
            </a:r>
          </a:p>
        </p:txBody>
      </p:sp>
      <p:sp>
        <p:nvSpPr>
          <p:cNvPr id="12" name="Rounded Rectangle 9"/>
          <p:cNvSpPr/>
          <p:nvPr/>
        </p:nvSpPr>
        <p:spPr>
          <a:xfrm>
            <a:off x="4273330" y="2589820"/>
            <a:ext cx="1981150" cy="1790700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8255">
            <a:solidFill>
              <a:srgbClr val="F8F8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460" y="2837471"/>
            <a:ext cx="333366" cy="3333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73350" y="3313721"/>
            <a:ext cx="1581110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56" b="1" dirty="0">
                <a:solidFill>
                  <a:srgbClr val="2C3E50"/>
                </a:solidFill>
                <a:latin typeface="Montserrat"/>
              </a:rPr>
              <a:t>Advanced Analytics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73350" y="3589945"/>
            <a:ext cx="1581110" cy="3429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105"/>
              </a:lnSpc>
              <a:spcBef>
                <a:spcPts val="520"/>
              </a:spcBef>
              <a:spcAft>
                <a:spcPts val="0"/>
              </a:spcAft>
            </a:pPr>
            <a:r>
              <a:rPr sz="717" b="0">
                <a:solidFill>
                  <a:srgbClr val="7F8C8D"/>
                </a:solidFill>
                <a:latin typeface="Montserrat"/>
              </a:rPr>
              <a:t>Predictive insights dashboard</a:t>
            </a:r>
          </a:p>
        </p:txBody>
      </p:sp>
      <p:sp>
        <p:nvSpPr>
          <p:cNvPr id="16" name="Rounded Rectangle 13"/>
          <p:cNvSpPr/>
          <p:nvPr/>
        </p:nvSpPr>
        <p:spPr>
          <a:xfrm>
            <a:off x="6444976" y="2589820"/>
            <a:ext cx="1981150" cy="1790700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8255">
            <a:solidFill>
              <a:srgbClr val="F8F8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5056" y="2837471"/>
            <a:ext cx="380990" cy="3333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44996" y="3313721"/>
            <a:ext cx="1581110" cy="40005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56" b="1" dirty="0">
                <a:solidFill>
                  <a:srgbClr val="2C3E50"/>
                </a:solidFill>
                <a:latin typeface="Montserrat"/>
              </a:rPr>
              <a:t>Video Conferencing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44996" y="3789970"/>
            <a:ext cx="1581110" cy="171450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105"/>
              </a:lnSpc>
              <a:spcBef>
                <a:spcPts val="520"/>
              </a:spcBef>
              <a:spcAft>
                <a:spcPts val="0"/>
              </a:spcAft>
            </a:pPr>
            <a:r>
              <a:rPr sz="717" b="0">
                <a:solidFill>
                  <a:srgbClr val="7F8C8D"/>
                </a:solidFill>
                <a:latin typeface="Montserrat"/>
              </a:rPr>
              <a:t>Live classes integration</a:t>
            </a:r>
          </a:p>
        </p:txBody>
      </p:sp>
      <p:sp>
        <p:nvSpPr>
          <p:cNvPr id="20" name="Rounded Rectangle 17"/>
          <p:cNvSpPr/>
          <p:nvPr/>
        </p:nvSpPr>
        <p:spPr>
          <a:xfrm>
            <a:off x="8616622" y="2589820"/>
            <a:ext cx="1981150" cy="1790700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8255">
            <a:solidFill>
              <a:srgbClr val="F8F8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16702" y="2837471"/>
            <a:ext cx="380990" cy="333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816642" y="3313721"/>
            <a:ext cx="1581110" cy="200025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56" b="1" dirty="0">
                <a:solidFill>
                  <a:srgbClr val="2C3E50"/>
                </a:solidFill>
                <a:latin typeface="Montserrat"/>
              </a:rPr>
              <a:t>Gamification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16642" y="3589945"/>
            <a:ext cx="1581110" cy="342900"/>
          </a:xfrm>
          <a:prstGeom prst="rect">
            <a:avLst/>
          </a:prstGeom>
          <a:noFill/>
        </p:spPr>
        <p:txBody>
          <a:bodyPr wrap="square" lIns="73152" tIns="54864" rIns="73152" bIns="54864" anchor="ctr">
            <a:spAutoFit/>
          </a:bodyPr>
          <a:lstStyle/>
          <a:p>
            <a:pPr algn="ctr">
              <a:lnSpc>
                <a:spcPts val="1105"/>
              </a:lnSpc>
              <a:spcBef>
                <a:spcPts val="520"/>
              </a:spcBef>
              <a:spcAft>
                <a:spcPts val="0"/>
              </a:spcAft>
            </a:pPr>
            <a:r>
              <a:rPr sz="717" b="0">
                <a:solidFill>
                  <a:srgbClr val="7F8C8D"/>
                </a:solidFill>
                <a:latin typeface="Montserrat"/>
              </a:rPr>
              <a:t>Achievements &amp; leaderboards</a:t>
            </a:r>
          </a:p>
        </p:txBody>
      </p:sp>
    </p:spTree>
    <p:extLst>
      <p:ext uri="{BB962C8B-B14F-4D97-AF65-F5344CB8AC3E}">
        <p14:creationId xmlns:p14="http://schemas.microsoft.com/office/powerpoint/2010/main" val="20735484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507BD-1635-3928-3CA0-3DFE5CA6B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6C6E3DA-DDAF-92CB-2B15-0967EFD18546}"/>
              </a:ext>
            </a:extLst>
          </p:cNvPr>
          <p:cNvSpPr/>
          <p:nvPr/>
        </p:nvSpPr>
        <p:spPr>
          <a:xfrm>
            <a:off x="-1479663" y="-1347670"/>
            <a:ext cx="6669681" cy="6057509"/>
          </a:xfrm>
          <a:prstGeom prst="roundRect">
            <a:avLst>
              <a:gd name="adj" fmla="val 50000"/>
            </a:avLst>
          </a:prstGeom>
          <a:solidFill>
            <a:srgbClr val="F39C12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CDABFD9-50B8-7051-30B3-75E5E074B4D5}"/>
              </a:ext>
            </a:extLst>
          </p:cNvPr>
          <p:cNvSpPr/>
          <p:nvPr/>
        </p:nvSpPr>
        <p:spPr>
          <a:xfrm>
            <a:off x="6474796" y="1923971"/>
            <a:ext cx="6526503" cy="6057510"/>
          </a:xfrm>
          <a:prstGeom prst="roundRect">
            <a:avLst>
              <a:gd name="adj" fmla="val 50000"/>
            </a:avLst>
          </a:prstGeom>
          <a:solidFill>
            <a:srgbClr val="E74C3C">
              <a:alpha val="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96DAEE-4F5C-B297-0ECC-105D5936949A}"/>
              </a:ext>
            </a:extLst>
          </p:cNvPr>
          <p:cNvSpPr txBox="1"/>
          <p:nvPr/>
        </p:nvSpPr>
        <p:spPr>
          <a:xfrm>
            <a:off x="5527652" y="196994"/>
            <a:ext cx="1369222" cy="294953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650"/>
              </a:spcAft>
            </a:pPr>
            <a:r>
              <a:rPr lang="en-US" sz="956" b="1" dirty="0">
                <a:solidFill>
                  <a:srgbClr val="E74C3C"/>
                </a:solidFill>
                <a:latin typeface="Montserrat"/>
              </a:rPr>
              <a:t>Acknowledgments</a:t>
            </a:r>
            <a:endParaRPr sz="956" b="1" dirty="0">
              <a:solidFill>
                <a:srgbClr val="E74C3C"/>
              </a:solidFill>
              <a:latin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384F85-D8BD-C32A-7899-0DDC7DB31727}"/>
              </a:ext>
            </a:extLst>
          </p:cNvPr>
          <p:cNvSpPr txBox="1"/>
          <p:nvPr/>
        </p:nvSpPr>
        <p:spPr>
          <a:xfrm>
            <a:off x="5148702" y="491947"/>
            <a:ext cx="2127121" cy="664797"/>
          </a:xfrm>
          <a:prstGeom prst="rect">
            <a:avLst/>
          </a:prstGeom>
          <a:noFill/>
        </p:spPr>
        <p:txBody>
          <a:bodyPr wrap="none" lIns="73152" tIns="54864" rIns="73152" bIns="54864" anchor="ctr">
            <a:spAutoFit/>
          </a:bodyPr>
          <a:lstStyle/>
          <a:p>
            <a:r>
              <a:rPr lang="en-US" sz="3600" b="1" dirty="0">
                <a:solidFill>
                  <a:schemeClr val="accent6"/>
                </a:solidFill>
              </a:rPr>
              <a:t>Thank You</a:t>
            </a:r>
            <a:endParaRPr lang="en-US" sz="5400" dirty="0">
              <a:solidFill>
                <a:schemeClr val="accent6"/>
              </a:solidFill>
              <a:effectLst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2527F5-93BC-6FAE-503A-4819E9BB7334}"/>
              </a:ext>
            </a:extLst>
          </p:cNvPr>
          <p:cNvSpPr txBox="1"/>
          <p:nvPr/>
        </p:nvSpPr>
        <p:spPr>
          <a:xfrm>
            <a:off x="4310747" y="1099799"/>
            <a:ext cx="4328098" cy="1205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9650"/>
              </a:lnSpc>
              <a:buNone/>
            </a:pPr>
            <a:r>
              <a:rPr lang="en-US" sz="5400" b="1" dirty="0" err="1">
                <a:solidFill>
                  <a:schemeClr val="accent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MindQuest</a:t>
            </a:r>
            <a:endParaRPr lang="en-US" sz="1800" dirty="0">
              <a:solidFill>
                <a:schemeClr val="accent6"/>
              </a:solidFill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0C99BE8E-5F4C-73A3-E169-A0ABF85DFB14}"/>
              </a:ext>
            </a:extLst>
          </p:cNvPr>
          <p:cNvSpPr/>
          <p:nvPr/>
        </p:nvSpPr>
        <p:spPr>
          <a:xfrm>
            <a:off x="-239138" y="2685300"/>
            <a:ext cx="1290280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chemeClr val="accent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Ahmad Dardook (ID: 12112172)</a:t>
            </a:r>
            <a:endParaRPr lang="en-US" sz="1700" dirty="0">
              <a:solidFill>
                <a:schemeClr val="accent6"/>
              </a:solidFill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E9831947-71B8-A59F-0577-9B0DF3379250}"/>
              </a:ext>
            </a:extLst>
          </p:cNvPr>
          <p:cNvSpPr/>
          <p:nvPr/>
        </p:nvSpPr>
        <p:spPr>
          <a:xfrm>
            <a:off x="-239138" y="3252157"/>
            <a:ext cx="1290280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chemeClr val="accent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Sayed Qutob (ID: 12111977)</a:t>
            </a:r>
            <a:endParaRPr lang="en-US" sz="1700" dirty="0">
              <a:solidFill>
                <a:schemeClr val="accent6"/>
              </a:solidFill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CB95634E-E17F-A5B4-31D8-D07D8ECB13EA}"/>
              </a:ext>
            </a:extLst>
          </p:cNvPr>
          <p:cNvSpPr/>
          <p:nvPr/>
        </p:nvSpPr>
        <p:spPr>
          <a:xfrm>
            <a:off x="-239138" y="3819013"/>
            <a:ext cx="1290280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chemeClr val="accent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Under the supervision of: Dr. Sufyan Samara</a:t>
            </a:r>
            <a:endParaRPr lang="en-US" sz="1700" dirty="0">
              <a:solidFill>
                <a:schemeClr val="accent6"/>
              </a:solidFill>
            </a:endParaRPr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21845010-2911-098A-B34D-0F2F224F42C1}"/>
              </a:ext>
            </a:extLst>
          </p:cNvPr>
          <p:cNvSpPr/>
          <p:nvPr/>
        </p:nvSpPr>
        <p:spPr>
          <a:xfrm>
            <a:off x="-239138" y="4385870"/>
            <a:ext cx="1290280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chemeClr val="accent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Computer Engineering Department</a:t>
            </a:r>
            <a:endParaRPr lang="en-US" sz="1700" dirty="0">
              <a:solidFill>
                <a:schemeClr val="accent6"/>
              </a:solidFill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42E9EEA0-6DE2-CCDF-394D-1AD91C9097CD}"/>
              </a:ext>
            </a:extLst>
          </p:cNvPr>
          <p:cNvSpPr/>
          <p:nvPr/>
        </p:nvSpPr>
        <p:spPr>
          <a:xfrm>
            <a:off x="-239138" y="4952726"/>
            <a:ext cx="1290280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chemeClr val="accent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An-Najah National University</a:t>
            </a:r>
            <a:endParaRPr lang="en-US" sz="1700" dirty="0">
              <a:solidFill>
                <a:schemeClr val="accent6"/>
              </a:solidFill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2470C369-AF51-5D91-EDCB-6A71A71E9238}"/>
              </a:ext>
            </a:extLst>
          </p:cNvPr>
          <p:cNvSpPr/>
          <p:nvPr/>
        </p:nvSpPr>
        <p:spPr>
          <a:xfrm>
            <a:off x="-239138" y="5429095"/>
            <a:ext cx="12902803" cy="323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700" dirty="0">
                <a:solidFill>
                  <a:schemeClr val="accent6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June 2025-2026</a:t>
            </a:r>
            <a:endParaRPr lang="en-US" sz="17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02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743</Words>
  <Application>Microsoft Office PowerPoint</Application>
  <PresentationFormat>Widescreen</PresentationFormat>
  <Paragraphs>211</Paragraphs>
  <Slides>32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(Body)</vt:lpstr>
      <vt:lpstr>Montserrat</vt:lpstr>
      <vt:lpstr>Montserrat Bold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alaae</dc:creator>
  <cp:keywords/>
  <dc:description>generated using python-pptx</dc:description>
  <cp:lastModifiedBy>Natsu Sama</cp:lastModifiedBy>
  <cp:revision>43</cp:revision>
  <dcterms:created xsi:type="dcterms:W3CDTF">2013-01-27T09:14:16Z</dcterms:created>
  <dcterms:modified xsi:type="dcterms:W3CDTF">2026-01-26T19:40:29Z</dcterms:modified>
  <cp:category/>
</cp:coreProperties>
</file>