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877" r:id="rId1"/>
  </p:sldMasterIdLst>
  <p:notesMasterIdLst>
    <p:notesMasterId r:id="rId59"/>
  </p:notesMasterIdLst>
  <p:sldIdLst>
    <p:sldId id="354" r:id="rId2"/>
    <p:sldId id="413" r:id="rId3"/>
    <p:sldId id="340" r:id="rId4"/>
    <p:sldId id="412" r:id="rId5"/>
    <p:sldId id="381" r:id="rId6"/>
    <p:sldId id="414" r:id="rId7"/>
    <p:sldId id="415" r:id="rId8"/>
    <p:sldId id="344" r:id="rId9"/>
    <p:sldId id="385" r:id="rId10"/>
    <p:sldId id="386" r:id="rId11"/>
    <p:sldId id="416" r:id="rId12"/>
    <p:sldId id="348" r:id="rId13"/>
    <p:sldId id="352" r:id="rId14"/>
    <p:sldId id="341" r:id="rId15"/>
    <p:sldId id="326" r:id="rId16"/>
    <p:sldId id="306" r:id="rId17"/>
    <p:sldId id="368" r:id="rId18"/>
    <p:sldId id="337" r:id="rId19"/>
    <p:sldId id="356" r:id="rId20"/>
    <p:sldId id="358" r:id="rId21"/>
    <p:sldId id="359" r:id="rId22"/>
    <p:sldId id="370" r:id="rId23"/>
    <p:sldId id="387" r:id="rId24"/>
    <p:sldId id="315" r:id="rId25"/>
    <p:sldId id="377" r:id="rId26"/>
    <p:sldId id="367" r:id="rId27"/>
    <p:sldId id="317" r:id="rId28"/>
    <p:sldId id="379" r:id="rId29"/>
    <p:sldId id="388" r:id="rId30"/>
    <p:sldId id="316" r:id="rId31"/>
    <p:sldId id="318" r:id="rId32"/>
    <p:sldId id="411" r:id="rId33"/>
    <p:sldId id="363" r:id="rId34"/>
    <p:sldId id="409" r:id="rId35"/>
    <p:sldId id="364" r:id="rId36"/>
    <p:sldId id="410" r:id="rId37"/>
    <p:sldId id="365" r:id="rId38"/>
    <p:sldId id="366" r:id="rId39"/>
    <p:sldId id="389" r:id="rId40"/>
    <p:sldId id="390" r:id="rId41"/>
    <p:sldId id="391" r:id="rId42"/>
    <p:sldId id="392" r:id="rId43"/>
    <p:sldId id="393" r:id="rId44"/>
    <p:sldId id="394" r:id="rId45"/>
    <p:sldId id="395" r:id="rId46"/>
    <p:sldId id="396" r:id="rId47"/>
    <p:sldId id="397" r:id="rId48"/>
    <p:sldId id="398" r:id="rId49"/>
    <p:sldId id="399" r:id="rId50"/>
    <p:sldId id="407" r:id="rId51"/>
    <p:sldId id="400" r:id="rId52"/>
    <p:sldId id="408" r:id="rId53"/>
    <p:sldId id="402" r:id="rId54"/>
    <p:sldId id="403" r:id="rId55"/>
    <p:sldId id="404" r:id="rId56"/>
    <p:sldId id="405" r:id="rId57"/>
    <p:sldId id="406" r:id="rId5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autoAdjust="0"/>
  </p:normalViewPr>
  <p:slideViewPr>
    <p:cSldViewPr>
      <p:cViewPr>
        <p:scale>
          <a:sx n="81" d="100"/>
          <a:sy n="81" d="100"/>
        </p:scale>
        <p:origin x="-1080" y="-198"/>
      </p:cViewPr>
      <p:guideLst>
        <p:guide orient="horz" pos="2160"/>
        <p:guide pos="2880"/>
      </p:guideLst>
    </p:cSldViewPr>
  </p:slideViewPr>
  <p:outlineViewPr>
    <p:cViewPr>
      <p:scale>
        <a:sx n="33" d="100"/>
        <a:sy n="33" d="100"/>
      </p:scale>
      <p:origin x="12"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9BAAD8-60DE-45E8-BFDC-266376C97B70}"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pPr rtl="1"/>
          <a:endParaRPr lang="ar-SA"/>
        </a:p>
      </dgm:t>
    </dgm:pt>
    <dgm:pt modelId="{94A05BD8-E9D1-4002-9D8A-E94474C643DE}">
      <dgm:prSet phldrT="[Text]"/>
      <dgm:spPr>
        <a:solidFill>
          <a:schemeClr val="accent1">
            <a:lumMod val="40000"/>
            <a:lumOff val="60000"/>
          </a:schemeClr>
        </a:solidFill>
      </dgm:spPr>
      <dgm:t>
        <a:bodyPr/>
        <a:lstStyle/>
        <a:p>
          <a:pPr rtl="1"/>
          <a:r>
            <a:rPr lang="en-US" dirty="0"/>
            <a:t>METHODOLOGY </a:t>
          </a:r>
          <a:endParaRPr lang="ar-SA" dirty="0"/>
        </a:p>
      </dgm:t>
    </dgm:pt>
    <dgm:pt modelId="{0319DB99-0A64-4A76-B078-D02E8859D948}" type="parTrans" cxnId="{DC45B2A0-1286-431F-BBE1-74A7197D37E9}">
      <dgm:prSet/>
      <dgm:spPr/>
      <dgm:t>
        <a:bodyPr/>
        <a:lstStyle/>
        <a:p>
          <a:pPr rtl="1"/>
          <a:endParaRPr lang="ar-SA"/>
        </a:p>
      </dgm:t>
    </dgm:pt>
    <dgm:pt modelId="{628B7854-2B6F-46C0-9448-4D0767D5E42E}" type="sibTrans" cxnId="{DC45B2A0-1286-431F-BBE1-74A7197D37E9}">
      <dgm:prSet/>
      <dgm:spPr/>
      <dgm:t>
        <a:bodyPr/>
        <a:lstStyle/>
        <a:p>
          <a:pPr rtl="1"/>
          <a:endParaRPr lang="ar-SA"/>
        </a:p>
      </dgm:t>
    </dgm:pt>
    <dgm:pt modelId="{2740D4D8-59A2-4610-A3A5-EB99C388FA23}">
      <dgm:prSet phldrT="[Text]"/>
      <dgm:spPr>
        <a:solidFill>
          <a:schemeClr val="accent1">
            <a:lumMod val="40000"/>
            <a:lumOff val="60000"/>
          </a:schemeClr>
        </a:solidFill>
      </dgm:spPr>
      <dgm:t>
        <a:bodyPr/>
        <a:lstStyle/>
        <a:p>
          <a:pPr rtl="1"/>
          <a:r>
            <a:rPr lang="en-US"/>
            <a:t>PART 1</a:t>
          </a:r>
          <a:endParaRPr lang="ar-SA"/>
        </a:p>
      </dgm:t>
    </dgm:pt>
    <dgm:pt modelId="{184939D4-AAF5-46D5-AD41-B02FD2789D6F}" type="parTrans" cxnId="{8314CCCF-5DFA-4C33-B024-5FE579EFC853}">
      <dgm:prSet/>
      <dgm:spPr/>
      <dgm:t>
        <a:bodyPr/>
        <a:lstStyle/>
        <a:p>
          <a:pPr rtl="1"/>
          <a:endParaRPr lang="ar-SA"/>
        </a:p>
      </dgm:t>
    </dgm:pt>
    <dgm:pt modelId="{8F7A2E2B-D896-49E5-B4D6-9CB1C410E54E}" type="sibTrans" cxnId="{8314CCCF-5DFA-4C33-B024-5FE579EFC853}">
      <dgm:prSet/>
      <dgm:spPr/>
      <dgm:t>
        <a:bodyPr/>
        <a:lstStyle/>
        <a:p>
          <a:pPr rtl="1"/>
          <a:endParaRPr lang="ar-SA"/>
        </a:p>
      </dgm:t>
    </dgm:pt>
    <dgm:pt modelId="{09EA8C8D-7D49-4DCC-AF54-92A5A6A5AC7B}">
      <dgm:prSet phldrT="[Text]"/>
      <dgm:spPr>
        <a:solidFill>
          <a:schemeClr val="accent1">
            <a:lumMod val="40000"/>
            <a:lumOff val="60000"/>
          </a:schemeClr>
        </a:solidFill>
      </dgm:spPr>
      <dgm:t>
        <a:bodyPr/>
        <a:lstStyle/>
        <a:p>
          <a:pPr rtl="1"/>
          <a:r>
            <a:rPr lang="en-US"/>
            <a:t>PART 2</a:t>
          </a:r>
          <a:endParaRPr lang="ar-SA"/>
        </a:p>
      </dgm:t>
    </dgm:pt>
    <dgm:pt modelId="{B8488F80-6951-4198-AACF-650A17F8984B}" type="parTrans" cxnId="{7F77C5C6-56B5-4B4B-BDB2-D297173CC29E}">
      <dgm:prSet/>
      <dgm:spPr/>
      <dgm:t>
        <a:bodyPr/>
        <a:lstStyle/>
        <a:p>
          <a:pPr rtl="1"/>
          <a:endParaRPr lang="ar-SA"/>
        </a:p>
      </dgm:t>
    </dgm:pt>
    <dgm:pt modelId="{734773C1-EA00-47EC-8F52-CD7735628BBB}" type="sibTrans" cxnId="{7F77C5C6-56B5-4B4B-BDB2-D297173CC29E}">
      <dgm:prSet/>
      <dgm:spPr/>
      <dgm:t>
        <a:bodyPr/>
        <a:lstStyle/>
        <a:p>
          <a:pPr rtl="1"/>
          <a:endParaRPr lang="ar-SA"/>
        </a:p>
      </dgm:t>
    </dgm:pt>
    <dgm:pt modelId="{660F6358-145D-4DE5-BF0F-F8E993C9AA69}">
      <dgm:prSet/>
      <dgm:spPr>
        <a:solidFill>
          <a:schemeClr val="accent1">
            <a:lumMod val="40000"/>
            <a:lumOff val="60000"/>
          </a:schemeClr>
        </a:solidFill>
      </dgm:spPr>
      <dgm:t>
        <a:bodyPr/>
        <a:lstStyle/>
        <a:p>
          <a:pPr rtl="1"/>
          <a:r>
            <a:rPr lang="en-US"/>
            <a:t>Literature Review</a:t>
          </a:r>
          <a:endParaRPr lang="ar-SA"/>
        </a:p>
      </dgm:t>
    </dgm:pt>
    <dgm:pt modelId="{B90ECD17-B0D6-4E5A-BF56-1E009EC75BDB}" type="parTrans" cxnId="{3BC0742C-9CFB-424E-B0FF-3E3F42B64E21}">
      <dgm:prSet/>
      <dgm:spPr/>
      <dgm:t>
        <a:bodyPr/>
        <a:lstStyle/>
        <a:p>
          <a:pPr rtl="1"/>
          <a:endParaRPr lang="ar-SA"/>
        </a:p>
      </dgm:t>
    </dgm:pt>
    <dgm:pt modelId="{99BE0201-A595-48A0-8C58-2F72F40972B9}" type="sibTrans" cxnId="{3BC0742C-9CFB-424E-B0FF-3E3F42B64E21}">
      <dgm:prSet/>
      <dgm:spPr/>
      <dgm:t>
        <a:bodyPr/>
        <a:lstStyle/>
        <a:p>
          <a:pPr rtl="1"/>
          <a:endParaRPr lang="ar-SA"/>
        </a:p>
      </dgm:t>
    </dgm:pt>
    <dgm:pt modelId="{3C6BC3AB-F902-47C2-9EC3-E84E24025733}">
      <dgm:prSet/>
      <dgm:spPr>
        <a:solidFill>
          <a:schemeClr val="accent1">
            <a:lumMod val="40000"/>
            <a:lumOff val="60000"/>
          </a:schemeClr>
        </a:solidFill>
      </dgm:spPr>
      <dgm:t>
        <a:bodyPr/>
        <a:lstStyle/>
        <a:p>
          <a:pPr rtl="1"/>
          <a:r>
            <a:rPr lang="en-US"/>
            <a:t>Specifications</a:t>
          </a:r>
          <a:endParaRPr lang="ar-SA"/>
        </a:p>
      </dgm:t>
    </dgm:pt>
    <dgm:pt modelId="{A4A83EE1-FDCD-4C33-BC50-89C379716335}" type="parTrans" cxnId="{EB5B1AC6-6CF5-4C9F-80FB-91D2B9E405F5}">
      <dgm:prSet/>
      <dgm:spPr/>
      <dgm:t>
        <a:bodyPr/>
        <a:lstStyle/>
        <a:p>
          <a:pPr rtl="1"/>
          <a:endParaRPr lang="ar-SA"/>
        </a:p>
      </dgm:t>
    </dgm:pt>
    <dgm:pt modelId="{F5126E37-FD6C-47B5-A38C-6ABD2CF61748}" type="sibTrans" cxnId="{EB5B1AC6-6CF5-4C9F-80FB-91D2B9E405F5}">
      <dgm:prSet/>
      <dgm:spPr/>
      <dgm:t>
        <a:bodyPr/>
        <a:lstStyle/>
        <a:p>
          <a:pPr rtl="1"/>
          <a:endParaRPr lang="ar-SA"/>
        </a:p>
      </dgm:t>
    </dgm:pt>
    <dgm:pt modelId="{CD468D92-1B4E-4756-998A-FFC3FA36EA36}">
      <dgm:prSet/>
      <dgm:spPr>
        <a:solidFill>
          <a:schemeClr val="accent1">
            <a:lumMod val="40000"/>
            <a:lumOff val="60000"/>
          </a:schemeClr>
        </a:solidFill>
      </dgm:spPr>
      <dgm:t>
        <a:bodyPr/>
        <a:lstStyle/>
        <a:p>
          <a:pPr rtl="1"/>
          <a:r>
            <a:rPr lang="en-US" dirty="0" err="1"/>
            <a:t>Questionnare</a:t>
          </a:r>
          <a:r>
            <a:rPr lang="en-US" dirty="0"/>
            <a:t> </a:t>
          </a:r>
          <a:endParaRPr lang="ar-SA" dirty="0"/>
        </a:p>
      </dgm:t>
    </dgm:pt>
    <dgm:pt modelId="{478E760A-16F5-481B-98D7-575544F7E922}" type="parTrans" cxnId="{1CE7EEB5-BFCD-4FEA-895A-5F27919E5042}">
      <dgm:prSet/>
      <dgm:spPr/>
      <dgm:t>
        <a:bodyPr/>
        <a:lstStyle/>
        <a:p>
          <a:pPr rtl="1"/>
          <a:endParaRPr lang="ar-SA"/>
        </a:p>
      </dgm:t>
    </dgm:pt>
    <dgm:pt modelId="{FD625C31-7634-4EC3-A219-CD3A141B5B17}" type="sibTrans" cxnId="{1CE7EEB5-BFCD-4FEA-895A-5F27919E5042}">
      <dgm:prSet/>
      <dgm:spPr/>
      <dgm:t>
        <a:bodyPr/>
        <a:lstStyle/>
        <a:p>
          <a:pPr rtl="1"/>
          <a:endParaRPr lang="ar-SA"/>
        </a:p>
      </dgm:t>
    </dgm:pt>
    <dgm:pt modelId="{898A2EEB-719A-4F58-B320-9AA7A5D8B540}">
      <dgm:prSet/>
      <dgm:spPr>
        <a:solidFill>
          <a:schemeClr val="accent1">
            <a:lumMod val="40000"/>
            <a:lumOff val="60000"/>
          </a:schemeClr>
        </a:solidFill>
      </dgm:spPr>
      <dgm:t>
        <a:bodyPr/>
        <a:lstStyle/>
        <a:p>
          <a:pPr rtl="1"/>
          <a:r>
            <a:rPr lang="en-US"/>
            <a:t>Cases study</a:t>
          </a:r>
          <a:endParaRPr lang="ar-SA"/>
        </a:p>
      </dgm:t>
    </dgm:pt>
    <dgm:pt modelId="{E96A0DE8-171B-44D4-968A-5A706FB8639D}" type="parTrans" cxnId="{D544B241-854D-4934-A5E0-7FE62199C53D}">
      <dgm:prSet/>
      <dgm:spPr/>
      <dgm:t>
        <a:bodyPr/>
        <a:lstStyle/>
        <a:p>
          <a:pPr rtl="1"/>
          <a:endParaRPr lang="ar-SA"/>
        </a:p>
      </dgm:t>
    </dgm:pt>
    <dgm:pt modelId="{254229ED-4FC1-46BE-B5BA-15F469342819}" type="sibTrans" cxnId="{D544B241-854D-4934-A5E0-7FE62199C53D}">
      <dgm:prSet/>
      <dgm:spPr/>
      <dgm:t>
        <a:bodyPr/>
        <a:lstStyle/>
        <a:p>
          <a:pPr rtl="1"/>
          <a:endParaRPr lang="ar-SA"/>
        </a:p>
      </dgm:t>
    </dgm:pt>
    <dgm:pt modelId="{47F168C8-CDC8-401F-A534-C8858323C935}">
      <dgm:prSet/>
      <dgm:spPr>
        <a:solidFill>
          <a:schemeClr val="accent1">
            <a:lumMod val="40000"/>
            <a:lumOff val="60000"/>
          </a:schemeClr>
        </a:solidFill>
      </dgm:spPr>
      <dgm:t>
        <a:bodyPr/>
        <a:lstStyle/>
        <a:p>
          <a:pPr rtl="1"/>
          <a:r>
            <a:rPr lang="en-US" dirty="0"/>
            <a:t>Site selection and it analysis </a:t>
          </a:r>
          <a:endParaRPr lang="ar-SA" dirty="0"/>
        </a:p>
      </dgm:t>
    </dgm:pt>
    <dgm:pt modelId="{93C98137-BF23-488E-8D37-9C1C795F39A8}" type="parTrans" cxnId="{C5DB8C3D-1B83-42EF-BF9D-8E0247D87F38}">
      <dgm:prSet/>
      <dgm:spPr/>
      <dgm:t>
        <a:bodyPr/>
        <a:lstStyle/>
        <a:p>
          <a:pPr rtl="1"/>
          <a:endParaRPr lang="ar-SA"/>
        </a:p>
      </dgm:t>
    </dgm:pt>
    <dgm:pt modelId="{77BBF869-E0F7-4743-9AB1-D36AB0AB6595}" type="sibTrans" cxnId="{C5DB8C3D-1B83-42EF-BF9D-8E0247D87F38}">
      <dgm:prSet/>
      <dgm:spPr/>
      <dgm:t>
        <a:bodyPr/>
        <a:lstStyle/>
        <a:p>
          <a:pPr rtl="1"/>
          <a:endParaRPr lang="ar-SA"/>
        </a:p>
      </dgm:t>
    </dgm:pt>
    <dgm:pt modelId="{046D0E1B-3644-4AA5-8FA9-BCB1AE7C7197}">
      <dgm:prSet/>
      <dgm:spPr>
        <a:solidFill>
          <a:schemeClr val="accent1">
            <a:lumMod val="40000"/>
            <a:lumOff val="60000"/>
          </a:schemeClr>
        </a:solidFill>
      </dgm:spPr>
      <dgm:t>
        <a:bodyPr/>
        <a:lstStyle/>
        <a:p>
          <a:pPr rtl="1"/>
          <a:r>
            <a:rPr lang="en-US"/>
            <a:t>Design data</a:t>
          </a:r>
          <a:endParaRPr lang="ar-SA"/>
        </a:p>
      </dgm:t>
    </dgm:pt>
    <dgm:pt modelId="{EB50E8E0-4270-42BF-990A-4D22B0B80FEA}" type="parTrans" cxnId="{39342C56-E4B1-4F32-AA2F-DC72D316B286}">
      <dgm:prSet/>
      <dgm:spPr/>
      <dgm:t>
        <a:bodyPr/>
        <a:lstStyle/>
        <a:p>
          <a:pPr rtl="1"/>
          <a:endParaRPr lang="ar-SA"/>
        </a:p>
      </dgm:t>
    </dgm:pt>
    <dgm:pt modelId="{EDF1F7E1-D1E6-4C77-A6D7-C2F45916BBB2}" type="sibTrans" cxnId="{39342C56-E4B1-4F32-AA2F-DC72D316B286}">
      <dgm:prSet/>
      <dgm:spPr/>
      <dgm:t>
        <a:bodyPr/>
        <a:lstStyle/>
        <a:p>
          <a:pPr rtl="1"/>
          <a:endParaRPr lang="ar-SA"/>
        </a:p>
      </dgm:t>
    </dgm:pt>
    <dgm:pt modelId="{86BAECB8-7926-4C7A-9EC4-FEF20C93BB54}">
      <dgm:prSet/>
      <dgm:spPr>
        <a:solidFill>
          <a:schemeClr val="accent1">
            <a:lumMod val="40000"/>
            <a:lumOff val="60000"/>
          </a:schemeClr>
        </a:solidFill>
      </dgm:spPr>
      <dgm:t>
        <a:bodyPr/>
        <a:lstStyle/>
        <a:p>
          <a:pPr rtl="1"/>
          <a:r>
            <a:rPr lang="en-US" dirty="0"/>
            <a:t>Project Design</a:t>
          </a:r>
          <a:endParaRPr lang="ar-SA" dirty="0"/>
        </a:p>
      </dgm:t>
    </dgm:pt>
    <dgm:pt modelId="{48D59343-7664-4DC8-A5C3-AF3FBC7CD1BF}" type="parTrans" cxnId="{37951FA0-1ED2-40FC-817F-A333A6099C28}">
      <dgm:prSet/>
      <dgm:spPr/>
      <dgm:t>
        <a:bodyPr/>
        <a:lstStyle/>
        <a:p>
          <a:pPr rtl="1"/>
          <a:endParaRPr lang="ar-SA"/>
        </a:p>
      </dgm:t>
    </dgm:pt>
    <dgm:pt modelId="{0CF20BF7-6030-4E12-A26E-A4FAFC70984E}" type="sibTrans" cxnId="{37951FA0-1ED2-40FC-817F-A333A6099C28}">
      <dgm:prSet/>
      <dgm:spPr/>
      <dgm:t>
        <a:bodyPr/>
        <a:lstStyle/>
        <a:p>
          <a:pPr rtl="1"/>
          <a:endParaRPr lang="ar-SA"/>
        </a:p>
      </dgm:t>
    </dgm:pt>
    <dgm:pt modelId="{36C5A080-D4E3-4014-868B-0A6BE3CC4DE4}">
      <dgm:prSet/>
      <dgm:spPr>
        <a:solidFill>
          <a:schemeClr val="accent1">
            <a:lumMod val="40000"/>
            <a:lumOff val="60000"/>
          </a:schemeClr>
        </a:solidFill>
      </dgm:spPr>
      <dgm:t>
        <a:bodyPr/>
        <a:lstStyle/>
        <a:p>
          <a:pPr algn="ctr" rtl="1"/>
          <a:r>
            <a:rPr lang="en-US"/>
            <a:t>Results Discussion</a:t>
          </a:r>
          <a:endParaRPr lang="ar-SA"/>
        </a:p>
      </dgm:t>
    </dgm:pt>
    <dgm:pt modelId="{A197F741-85A5-4885-A9C4-0883353C54F8}" type="parTrans" cxnId="{034C9171-6C90-4EAA-81A7-B5B740264D8A}">
      <dgm:prSet/>
      <dgm:spPr/>
      <dgm:t>
        <a:bodyPr/>
        <a:lstStyle/>
        <a:p>
          <a:pPr rtl="1"/>
          <a:endParaRPr lang="ar-SA"/>
        </a:p>
      </dgm:t>
    </dgm:pt>
    <dgm:pt modelId="{812BDE3B-A00F-4D5B-8E07-1AAD0FC5059E}" type="sibTrans" cxnId="{034C9171-6C90-4EAA-81A7-B5B740264D8A}">
      <dgm:prSet/>
      <dgm:spPr/>
      <dgm:t>
        <a:bodyPr/>
        <a:lstStyle/>
        <a:p>
          <a:pPr rtl="1"/>
          <a:endParaRPr lang="ar-SA"/>
        </a:p>
      </dgm:t>
    </dgm:pt>
    <dgm:pt modelId="{0A4A8692-0767-4587-BE27-6EDF4365485C}" type="pres">
      <dgm:prSet presAssocID="{AE9BAAD8-60DE-45E8-BFDC-266376C97B70}" presName="Name0" presStyleCnt="0">
        <dgm:presLayoutVars>
          <dgm:chPref val="1"/>
          <dgm:dir/>
          <dgm:animOne val="branch"/>
          <dgm:animLvl val="lvl"/>
          <dgm:resizeHandles val="exact"/>
        </dgm:presLayoutVars>
      </dgm:prSet>
      <dgm:spPr/>
      <dgm:t>
        <a:bodyPr/>
        <a:lstStyle/>
        <a:p>
          <a:pPr rtl="1"/>
          <a:endParaRPr lang="ar-SA"/>
        </a:p>
      </dgm:t>
    </dgm:pt>
    <dgm:pt modelId="{A6B64907-4D02-4FD3-A124-7B6A9EAD5DC2}" type="pres">
      <dgm:prSet presAssocID="{94A05BD8-E9D1-4002-9D8A-E94474C643DE}" presName="root1" presStyleCnt="0"/>
      <dgm:spPr/>
    </dgm:pt>
    <dgm:pt modelId="{8A834538-1AA4-40FC-B4D2-04702B67CD10}" type="pres">
      <dgm:prSet presAssocID="{94A05BD8-E9D1-4002-9D8A-E94474C643DE}" presName="LevelOneTextNode" presStyleLbl="node0" presStyleIdx="0" presStyleCnt="1" custLinFactNeighborX="10792" custLinFactNeighborY="-1633">
        <dgm:presLayoutVars>
          <dgm:chPref val="3"/>
        </dgm:presLayoutVars>
      </dgm:prSet>
      <dgm:spPr/>
      <dgm:t>
        <a:bodyPr/>
        <a:lstStyle/>
        <a:p>
          <a:pPr rtl="1"/>
          <a:endParaRPr lang="ar-SA"/>
        </a:p>
      </dgm:t>
    </dgm:pt>
    <dgm:pt modelId="{02A3538E-2283-4B93-867B-503E71E1924F}" type="pres">
      <dgm:prSet presAssocID="{94A05BD8-E9D1-4002-9D8A-E94474C643DE}" presName="level2hierChild" presStyleCnt="0"/>
      <dgm:spPr/>
    </dgm:pt>
    <dgm:pt modelId="{9905FBE7-AA0D-4C8C-BBF3-A997538D9A98}" type="pres">
      <dgm:prSet presAssocID="{184939D4-AAF5-46D5-AD41-B02FD2789D6F}" presName="conn2-1" presStyleLbl="parChTrans1D2" presStyleIdx="0" presStyleCnt="2"/>
      <dgm:spPr/>
      <dgm:t>
        <a:bodyPr/>
        <a:lstStyle/>
        <a:p>
          <a:pPr rtl="1"/>
          <a:endParaRPr lang="ar-SA"/>
        </a:p>
      </dgm:t>
    </dgm:pt>
    <dgm:pt modelId="{535B6D39-8667-4280-9045-15DC4504CDE4}" type="pres">
      <dgm:prSet presAssocID="{184939D4-AAF5-46D5-AD41-B02FD2789D6F}" presName="connTx" presStyleLbl="parChTrans1D2" presStyleIdx="0" presStyleCnt="2"/>
      <dgm:spPr/>
      <dgm:t>
        <a:bodyPr/>
        <a:lstStyle/>
        <a:p>
          <a:pPr rtl="1"/>
          <a:endParaRPr lang="ar-SA"/>
        </a:p>
      </dgm:t>
    </dgm:pt>
    <dgm:pt modelId="{6305AD56-43DD-4F69-8802-97B2F39DF325}" type="pres">
      <dgm:prSet presAssocID="{2740D4D8-59A2-4610-A3A5-EB99C388FA23}" presName="root2" presStyleCnt="0"/>
      <dgm:spPr/>
    </dgm:pt>
    <dgm:pt modelId="{6F137F28-F3CD-41E9-A13E-18B48EE870FF}" type="pres">
      <dgm:prSet presAssocID="{2740D4D8-59A2-4610-A3A5-EB99C388FA23}" presName="LevelTwoTextNode" presStyleLbl="node2" presStyleIdx="0" presStyleCnt="2">
        <dgm:presLayoutVars>
          <dgm:chPref val="3"/>
        </dgm:presLayoutVars>
      </dgm:prSet>
      <dgm:spPr/>
      <dgm:t>
        <a:bodyPr/>
        <a:lstStyle/>
        <a:p>
          <a:pPr rtl="1"/>
          <a:endParaRPr lang="ar-SA"/>
        </a:p>
      </dgm:t>
    </dgm:pt>
    <dgm:pt modelId="{0B9424A4-39A4-4D0A-A47D-F4A88539EB15}" type="pres">
      <dgm:prSet presAssocID="{2740D4D8-59A2-4610-A3A5-EB99C388FA23}" presName="level3hierChild" presStyleCnt="0"/>
      <dgm:spPr/>
    </dgm:pt>
    <dgm:pt modelId="{C532206E-C0E6-4172-8425-B6F436D2B8D3}" type="pres">
      <dgm:prSet presAssocID="{B90ECD17-B0D6-4E5A-BF56-1E009EC75BDB}" presName="conn2-1" presStyleLbl="parChTrans1D3" presStyleIdx="0" presStyleCnt="8"/>
      <dgm:spPr/>
      <dgm:t>
        <a:bodyPr/>
        <a:lstStyle/>
        <a:p>
          <a:pPr rtl="1"/>
          <a:endParaRPr lang="ar-SA"/>
        </a:p>
      </dgm:t>
    </dgm:pt>
    <dgm:pt modelId="{446B49CD-6540-4F78-AB1D-FEAC657C3C8E}" type="pres">
      <dgm:prSet presAssocID="{B90ECD17-B0D6-4E5A-BF56-1E009EC75BDB}" presName="connTx" presStyleLbl="parChTrans1D3" presStyleIdx="0" presStyleCnt="8"/>
      <dgm:spPr/>
      <dgm:t>
        <a:bodyPr/>
        <a:lstStyle/>
        <a:p>
          <a:pPr rtl="1"/>
          <a:endParaRPr lang="ar-SA"/>
        </a:p>
      </dgm:t>
    </dgm:pt>
    <dgm:pt modelId="{807CD080-44B1-4615-96B7-1C5F0630F1E2}" type="pres">
      <dgm:prSet presAssocID="{660F6358-145D-4DE5-BF0F-F8E993C9AA69}" presName="root2" presStyleCnt="0"/>
      <dgm:spPr/>
    </dgm:pt>
    <dgm:pt modelId="{FA868819-72FD-4333-8209-7EA55067A39E}" type="pres">
      <dgm:prSet presAssocID="{660F6358-145D-4DE5-BF0F-F8E993C9AA69}" presName="LevelTwoTextNode" presStyleLbl="node3" presStyleIdx="0" presStyleCnt="8">
        <dgm:presLayoutVars>
          <dgm:chPref val="3"/>
        </dgm:presLayoutVars>
      </dgm:prSet>
      <dgm:spPr/>
      <dgm:t>
        <a:bodyPr/>
        <a:lstStyle/>
        <a:p>
          <a:pPr rtl="1"/>
          <a:endParaRPr lang="ar-SA"/>
        </a:p>
      </dgm:t>
    </dgm:pt>
    <dgm:pt modelId="{1457609E-29B1-444D-8345-99A4160EFBC1}" type="pres">
      <dgm:prSet presAssocID="{660F6358-145D-4DE5-BF0F-F8E993C9AA69}" presName="level3hierChild" presStyleCnt="0"/>
      <dgm:spPr/>
    </dgm:pt>
    <dgm:pt modelId="{C684148E-80D8-4E07-AC12-1C699C65F711}" type="pres">
      <dgm:prSet presAssocID="{A4A83EE1-FDCD-4C33-BC50-89C379716335}" presName="conn2-1" presStyleLbl="parChTrans1D3" presStyleIdx="1" presStyleCnt="8"/>
      <dgm:spPr/>
      <dgm:t>
        <a:bodyPr/>
        <a:lstStyle/>
        <a:p>
          <a:pPr rtl="1"/>
          <a:endParaRPr lang="ar-SA"/>
        </a:p>
      </dgm:t>
    </dgm:pt>
    <dgm:pt modelId="{D0141499-75FD-4726-BC4F-A7CE682F4C64}" type="pres">
      <dgm:prSet presAssocID="{A4A83EE1-FDCD-4C33-BC50-89C379716335}" presName="connTx" presStyleLbl="parChTrans1D3" presStyleIdx="1" presStyleCnt="8"/>
      <dgm:spPr/>
      <dgm:t>
        <a:bodyPr/>
        <a:lstStyle/>
        <a:p>
          <a:pPr rtl="1"/>
          <a:endParaRPr lang="ar-SA"/>
        </a:p>
      </dgm:t>
    </dgm:pt>
    <dgm:pt modelId="{C43D680E-7BDA-4200-8948-7A283C9DA6E1}" type="pres">
      <dgm:prSet presAssocID="{3C6BC3AB-F902-47C2-9EC3-E84E24025733}" presName="root2" presStyleCnt="0"/>
      <dgm:spPr/>
    </dgm:pt>
    <dgm:pt modelId="{AFE4BB3A-8A44-452D-8938-C1F952BC2A3F}" type="pres">
      <dgm:prSet presAssocID="{3C6BC3AB-F902-47C2-9EC3-E84E24025733}" presName="LevelTwoTextNode" presStyleLbl="node3" presStyleIdx="1" presStyleCnt="8">
        <dgm:presLayoutVars>
          <dgm:chPref val="3"/>
        </dgm:presLayoutVars>
      </dgm:prSet>
      <dgm:spPr/>
      <dgm:t>
        <a:bodyPr/>
        <a:lstStyle/>
        <a:p>
          <a:pPr rtl="1"/>
          <a:endParaRPr lang="ar-SA"/>
        </a:p>
      </dgm:t>
    </dgm:pt>
    <dgm:pt modelId="{81DCFCDD-DB99-4C32-A1D6-526E51C63AAB}" type="pres">
      <dgm:prSet presAssocID="{3C6BC3AB-F902-47C2-9EC3-E84E24025733}" presName="level3hierChild" presStyleCnt="0"/>
      <dgm:spPr/>
    </dgm:pt>
    <dgm:pt modelId="{64DCE1F7-ADCD-4A88-93E0-1F58B1FFC960}" type="pres">
      <dgm:prSet presAssocID="{478E760A-16F5-481B-98D7-575544F7E922}" presName="conn2-1" presStyleLbl="parChTrans1D3" presStyleIdx="2" presStyleCnt="8"/>
      <dgm:spPr/>
      <dgm:t>
        <a:bodyPr/>
        <a:lstStyle/>
        <a:p>
          <a:pPr rtl="1"/>
          <a:endParaRPr lang="ar-SA"/>
        </a:p>
      </dgm:t>
    </dgm:pt>
    <dgm:pt modelId="{1A0AB1D7-74BD-426F-A7C7-C81787ABE883}" type="pres">
      <dgm:prSet presAssocID="{478E760A-16F5-481B-98D7-575544F7E922}" presName="connTx" presStyleLbl="parChTrans1D3" presStyleIdx="2" presStyleCnt="8"/>
      <dgm:spPr/>
      <dgm:t>
        <a:bodyPr/>
        <a:lstStyle/>
        <a:p>
          <a:pPr rtl="1"/>
          <a:endParaRPr lang="ar-SA"/>
        </a:p>
      </dgm:t>
    </dgm:pt>
    <dgm:pt modelId="{7AA653C7-FD81-45B6-BFAE-95711FEC8909}" type="pres">
      <dgm:prSet presAssocID="{CD468D92-1B4E-4756-998A-FFC3FA36EA36}" presName="root2" presStyleCnt="0"/>
      <dgm:spPr/>
    </dgm:pt>
    <dgm:pt modelId="{3BDE6B3D-C7E7-4287-893D-764EDD7E7796}" type="pres">
      <dgm:prSet presAssocID="{CD468D92-1B4E-4756-998A-FFC3FA36EA36}" presName="LevelTwoTextNode" presStyleLbl="node3" presStyleIdx="2" presStyleCnt="8">
        <dgm:presLayoutVars>
          <dgm:chPref val="3"/>
        </dgm:presLayoutVars>
      </dgm:prSet>
      <dgm:spPr/>
      <dgm:t>
        <a:bodyPr/>
        <a:lstStyle/>
        <a:p>
          <a:pPr rtl="1"/>
          <a:endParaRPr lang="ar-SA"/>
        </a:p>
      </dgm:t>
    </dgm:pt>
    <dgm:pt modelId="{92C1FF69-E5F5-42E6-B825-4D0429289FE6}" type="pres">
      <dgm:prSet presAssocID="{CD468D92-1B4E-4756-998A-FFC3FA36EA36}" presName="level3hierChild" presStyleCnt="0"/>
      <dgm:spPr/>
    </dgm:pt>
    <dgm:pt modelId="{C12510DC-B95E-4D08-820F-2E1FFAB978C1}" type="pres">
      <dgm:prSet presAssocID="{E96A0DE8-171B-44D4-968A-5A706FB8639D}" presName="conn2-1" presStyleLbl="parChTrans1D3" presStyleIdx="3" presStyleCnt="8"/>
      <dgm:spPr/>
      <dgm:t>
        <a:bodyPr/>
        <a:lstStyle/>
        <a:p>
          <a:pPr rtl="1"/>
          <a:endParaRPr lang="ar-SA"/>
        </a:p>
      </dgm:t>
    </dgm:pt>
    <dgm:pt modelId="{600D95AF-C253-4569-A071-23C0664859A9}" type="pres">
      <dgm:prSet presAssocID="{E96A0DE8-171B-44D4-968A-5A706FB8639D}" presName="connTx" presStyleLbl="parChTrans1D3" presStyleIdx="3" presStyleCnt="8"/>
      <dgm:spPr/>
      <dgm:t>
        <a:bodyPr/>
        <a:lstStyle/>
        <a:p>
          <a:pPr rtl="1"/>
          <a:endParaRPr lang="ar-SA"/>
        </a:p>
      </dgm:t>
    </dgm:pt>
    <dgm:pt modelId="{4D6F0A2E-A458-4873-BBDB-4E02DADFEEE2}" type="pres">
      <dgm:prSet presAssocID="{898A2EEB-719A-4F58-B320-9AA7A5D8B540}" presName="root2" presStyleCnt="0"/>
      <dgm:spPr/>
    </dgm:pt>
    <dgm:pt modelId="{20527D76-11FC-4CBC-9134-D6720ECADD02}" type="pres">
      <dgm:prSet presAssocID="{898A2EEB-719A-4F58-B320-9AA7A5D8B540}" presName="LevelTwoTextNode" presStyleLbl="node3" presStyleIdx="3" presStyleCnt="8">
        <dgm:presLayoutVars>
          <dgm:chPref val="3"/>
        </dgm:presLayoutVars>
      </dgm:prSet>
      <dgm:spPr/>
      <dgm:t>
        <a:bodyPr/>
        <a:lstStyle/>
        <a:p>
          <a:pPr rtl="1"/>
          <a:endParaRPr lang="ar-SA"/>
        </a:p>
      </dgm:t>
    </dgm:pt>
    <dgm:pt modelId="{E033A315-8E13-40A7-8A63-18579E59251D}" type="pres">
      <dgm:prSet presAssocID="{898A2EEB-719A-4F58-B320-9AA7A5D8B540}" presName="level3hierChild" presStyleCnt="0"/>
      <dgm:spPr/>
    </dgm:pt>
    <dgm:pt modelId="{2771F36D-B8D2-46E3-85EB-D474226A904F}" type="pres">
      <dgm:prSet presAssocID="{93C98137-BF23-488E-8D37-9C1C795F39A8}" presName="conn2-1" presStyleLbl="parChTrans1D3" presStyleIdx="4" presStyleCnt="8"/>
      <dgm:spPr/>
      <dgm:t>
        <a:bodyPr/>
        <a:lstStyle/>
        <a:p>
          <a:pPr rtl="1"/>
          <a:endParaRPr lang="ar-SA"/>
        </a:p>
      </dgm:t>
    </dgm:pt>
    <dgm:pt modelId="{A7497B7F-9DCE-4F6D-AEFD-19A43F6FCF69}" type="pres">
      <dgm:prSet presAssocID="{93C98137-BF23-488E-8D37-9C1C795F39A8}" presName="connTx" presStyleLbl="parChTrans1D3" presStyleIdx="4" presStyleCnt="8"/>
      <dgm:spPr/>
      <dgm:t>
        <a:bodyPr/>
        <a:lstStyle/>
        <a:p>
          <a:pPr rtl="1"/>
          <a:endParaRPr lang="ar-SA"/>
        </a:p>
      </dgm:t>
    </dgm:pt>
    <dgm:pt modelId="{DF90E7C7-A2CE-46FC-A86C-5A1B1AD75D90}" type="pres">
      <dgm:prSet presAssocID="{47F168C8-CDC8-401F-A534-C8858323C935}" presName="root2" presStyleCnt="0"/>
      <dgm:spPr/>
    </dgm:pt>
    <dgm:pt modelId="{23FF8CD8-3AAD-4ED8-BABD-214B3CEFE933}" type="pres">
      <dgm:prSet presAssocID="{47F168C8-CDC8-401F-A534-C8858323C935}" presName="LevelTwoTextNode" presStyleLbl="node3" presStyleIdx="4" presStyleCnt="8">
        <dgm:presLayoutVars>
          <dgm:chPref val="3"/>
        </dgm:presLayoutVars>
      </dgm:prSet>
      <dgm:spPr/>
      <dgm:t>
        <a:bodyPr/>
        <a:lstStyle/>
        <a:p>
          <a:pPr rtl="1"/>
          <a:endParaRPr lang="ar-SA"/>
        </a:p>
      </dgm:t>
    </dgm:pt>
    <dgm:pt modelId="{CDF6451A-5C30-4F97-A301-4527405BCAC5}" type="pres">
      <dgm:prSet presAssocID="{47F168C8-CDC8-401F-A534-C8858323C935}" presName="level3hierChild" presStyleCnt="0"/>
      <dgm:spPr/>
    </dgm:pt>
    <dgm:pt modelId="{D45183C7-A0A7-4564-BDC2-E1A856D30941}" type="pres">
      <dgm:prSet presAssocID="{B8488F80-6951-4198-AACF-650A17F8984B}" presName="conn2-1" presStyleLbl="parChTrans1D2" presStyleIdx="1" presStyleCnt="2"/>
      <dgm:spPr/>
      <dgm:t>
        <a:bodyPr/>
        <a:lstStyle/>
        <a:p>
          <a:pPr rtl="1"/>
          <a:endParaRPr lang="ar-SA"/>
        </a:p>
      </dgm:t>
    </dgm:pt>
    <dgm:pt modelId="{1C997423-E4E4-439A-93F6-4C595F7CE844}" type="pres">
      <dgm:prSet presAssocID="{B8488F80-6951-4198-AACF-650A17F8984B}" presName="connTx" presStyleLbl="parChTrans1D2" presStyleIdx="1" presStyleCnt="2"/>
      <dgm:spPr/>
      <dgm:t>
        <a:bodyPr/>
        <a:lstStyle/>
        <a:p>
          <a:pPr rtl="1"/>
          <a:endParaRPr lang="ar-SA"/>
        </a:p>
      </dgm:t>
    </dgm:pt>
    <dgm:pt modelId="{582A5338-5829-4EFA-AE7B-51BFBD2DE37F}" type="pres">
      <dgm:prSet presAssocID="{09EA8C8D-7D49-4DCC-AF54-92A5A6A5AC7B}" presName="root2" presStyleCnt="0"/>
      <dgm:spPr/>
    </dgm:pt>
    <dgm:pt modelId="{13DD8F34-BD2C-4811-9BE6-B4152665D927}" type="pres">
      <dgm:prSet presAssocID="{09EA8C8D-7D49-4DCC-AF54-92A5A6A5AC7B}" presName="LevelTwoTextNode" presStyleLbl="node2" presStyleIdx="1" presStyleCnt="2">
        <dgm:presLayoutVars>
          <dgm:chPref val="3"/>
        </dgm:presLayoutVars>
      </dgm:prSet>
      <dgm:spPr/>
      <dgm:t>
        <a:bodyPr/>
        <a:lstStyle/>
        <a:p>
          <a:pPr rtl="1"/>
          <a:endParaRPr lang="ar-SA"/>
        </a:p>
      </dgm:t>
    </dgm:pt>
    <dgm:pt modelId="{37313F61-A904-49A8-A5F9-F96BA43BEFAA}" type="pres">
      <dgm:prSet presAssocID="{09EA8C8D-7D49-4DCC-AF54-92A5A6A5AC7B}" presName="level3hierChild" presStyleCnt="0"/>
      <dgm:spPr/>
    </dgm:pt>
    <dgm:pt modelId="{CA5C66BF-F315-4A90-9C38-F4826CD2DC33}" type="pres">
      <dgm:prSet presAssocID="{EB50E8E0-4270-42BF-990A-4D22B0B80FEA}" presName="conn2-1" presStyleLbl="parChTrans1D3" presStyleIdx="5" presStyleCnt="8"/>
      <dgm:spPr/>
      <dgm:t>
        <a:bodyPr/>
        <a:lstStyle/>
        <a:p>
          <a:pPr rtl="1"/>
          <a:endParaRPr lang="ar-SA"/>
        </a:p>
      </dgm:t>
    </dgm:pt>
    <dgm:pt modelId="{E3B02DD0-E763-4054-90A1-BFBC3629E3F2}" type="pres">
      <dgm:prSet presAssocID="{EB50E8E0-4270-42BF-990A-4D22B0B80FEA}" presName="connTx" presStyleLbl="parChTrans1D3" presStyleIdx="5" presStyleCnt="8"/>
      <dgm:spPr/>
      <dgm:t>
        <a:bodyPr/>
        <a:lstStyle/>
        <a:p>
          <a:pPr rtl="1"/>
          <a:endParaRPr lang="ar-SA"/>
        </a:p>
      </dgm:t>
    </dgm:pt>
    <dgm:pt modelId="{C09A9069-1FCF-4016-9363-78BA9B0DD95E}" type="pres">
      <dgm:prSet presAssocID="{046D0E1B-3644-4AA5-8FA9-BCB1AE7C7197}" presName="root2" presStyleCnt="0"/>
      <dgm:spPr/>
    </dgm:pt>
    <dgm:pt modelId="{0BAC5374-7F8B-4B87-801F-FEC3DA294B6C}" type="pres">
      <dgm:prSet presAssocID="{046D0E1B-3644-4AA5-8FA9-BCB1AE7C7197}" presName="LevelTwoTextNode" presStyleLbl="node3" presStyleIdx="5" presStyleCnt="8" custLinFactNeighborY="12160">
        <dgm:presLayoutVars>
          <dgm:chPref val="3"/>
        </dgm:presLayoutVars>
      </dgm:prSet>
      <dgm:spPr/>
      <dgm:t>
        <a:bodyPr/>
        <a:lstStyle/>
        <a:p>
          <a:pPr rtl="1"/>
          <a:endParaRPr lang="ar-SA"/>
        </a:p>
      </dgm:t>
    </dgm:pt>
    <dgm:pt modelId="{09BA11E5-BAE2-426B-AE7A-174C9D9FDD9D}" type="pres">
      <dgm:prSet presAssocID="{046D0E1B-3644-4AA5-8FA9-BCB1AE7C7197}" presName="level3hierChild" presStyleCnt="0"/>
      <dgm:spPr/>
    </dgm:pt>
    <dgm:pt modelId="{6D292E02-0A05-42BB-B4A5-2A2C7883A544}" type="pres">
      <dgm:prSet presAssocID="{48D59343-7664-4DC8-A5C3-AF3FBC7CD1BF}" presName="conn2-1" presStyleLbl="parChTrans1D3" presStyleIdx="6" presStyleCnt="8"/>
      <dgm:spPr/>
      <dgm:t>
        <a:bodyPr/>
        <a:lstStyle/>
        <a:p>
          <a:pPr rtl="1"/>
          <a:endParaRPr lang="ar-SA"/>
        </a:p>
      </dgm:t>
    </dgm:pt>
    <dgm:pt modelId="{5374A2B0-6B8A-4A5C-B313-0813C03D65E8}" type="pres">
      <dgm:prSet presAssocID="{48D59343-7664-4DC8-A5C3-AF3FBC7CD1BF}" presName="connTx" presStyleLbl="parChTrans1D3" presStyleIdx="6" presStyleCnt="8"/>
      <dgm:spPr/>
      <dgm:t>
        <a:bodyPr/>
        <a:lstStyle/>
        <a:p>
          <a:pPr rtl="1"/>
          <a:endParaRPr lang="ar-SA"/>
        </a:p>
      </dgm:t>
    </dgm:pt>
    <dgm:pt modelId="{19A33EA9-7D34-426E-87EE-3A3DF86A1C65}" type="pres">
      <dgm:prSet presAssocID="{86BAECB8-7926-4C7A-9EC4-FEF20C93BB54}" presName="root2" presStyleCnt="0"/>
      <dgm:spPr/>
    </dgm:pt>
    <dgm:pt modelId="{25635CCC-D750-4884-8274-15DA1B90E3F3}" type="pres">
      <dgm:prSet presAssocID="{86BAECB8-7926-4C7A-9EC4-FEF20C93BB54}" presName="LevelTwoTextNode" presStyleLbl="node3" presStyleIdx="6" presStyleCnt="8">
        <dgm:presLayoutVars>
          <dgm:chPref val="3"/>
        </dgm:presLayoutVars>
      </dgm:prSet>
      <dgm:spPr/>
      <dgm:t>
        <a:bodyPr/>
        <a:lstStyle/>
        <a:p>
          <a:pPr rtl="1"/>
          <a:endParaRPr lang="ar-SA"/>
        </a:p>
      </dgm:t>
    </dgm:pt>
    <dgm:pt modelId="{BB03B729-CDC4-46F9-B138-D0FF3006CE7F}" type="pres">
      <dgm:prSet presAssocID="{86BAECB8-7926-4C7A-9EC4-FEF20C93BB54}" presName="level3hierChild" presStyleCnt="0"/>
      <dgm:spPr/>
    </dgm:pt>
    <dgm:pt modelId="{65674ACB-A3EC-4AD9-9F64-72B9EC0B34A7}" type="pres">
      <dgm:prSet presAssocID="{A197F741-85A5-4885-A9C4-0883353C54F8}" presName="conn2-1" presStyleLbl="parChTrans1D3" presStyleIdx="7" presStyleCnt="8"/>
      <dgm:spPr/>
      <dgm:t>
        <a:bodyPr/>
        <a:lstStyle/>
        <a:p>
          <a:pPr rtl="1"/>
          <a:endParaRPr lang="ar-SA"/>
        </a:p>
      </dgm:t>
    </dgm:pt>
    <dgm:pt modelId="{26F9F5B0-0127-40D8-89D0-AF6198EA69E2}" type="pres">
      <dgm:prSet presAssocID="{A197F741-85A5-4885-A9C4-0883353C54F8}" presName="connTx" presStyleLbl="parChTrans1D3" presStyleIdx="7" presStyleCnt="8"/>
      <dgm:spPr/>
      <dgm:t>
        <a:bodyPr/>
        <a:lstStyle/>
        <a:p>
          <a:pPr rtl="1"/>
          <a:endParaRPr lang="ar-SA"/>
        </a:p>
      </dgm:t>
    </dgm:pt>
    <dgm:pt modelId="{4AD548DD-78B8-414B-815D-8BA8B3B60448}" type="pres">
      <dgm:prSet presAssocID="{36C5A080-D4E3-4014-868B-0A6BE3CC4DE4}" presName="root2" presStyleCnt="0"/>
      <dgm:spPr/>
    </dgm:pt>
    <dgm:pt modelId="{4BF3C920-E4F6-477B-B45E-78B9BA4E397E}" type="pres">
      <dgm:prSet presAssocID="{36C5A080-D4E3-4014-868B-0A6BE3CC4DE4}" presName="LevelTwoTextNode" presStyleLbl="node3" presStyleIdx="7" presStyleCnt="8">
        <dgm:presLayoutVars>
          <dgm:chPref val="3"/>
        </dgm:presLayoutVars>
      </dgm:prSet>
      <dgm:spPr/>
      <dgm:t>
        <a:bodyPr/>
        <a:lstStyle/>
        <a:p>
          <a:pPr rtl="1"/>
          <a:endParaRPr lang="ar-SA"/>
        </a:p>
      </dgm:t>
    </dgm:pt>
    <dgm:pt modelId="{69F8781E-C343-4DA5-B591-674C57407649}" type="pres">
      <dgm:prSet presAssocID="{36C5A080-D4E3-4014-868B-0A6BE3CC4DE4}" presName="level3hierChild" presStyleCnt="0"/>
      <dgm:spPr/>
    </dgm:pt>
  </dgm:ptLst>
  <dgm:cxnLst>
    <dgm:cxn modelId="{14141636-772E-465F-A0F9-7F131C3A031F}" type="presOf" srcId="{86BAECB8-7926-4C7A-9EC4-FEF20C93BB54}" destId="{25635CCC-D750-4884-8274-15DA1B90E3F3}" srcOrd="0" destOrd="0" presId="urn:microsoft.com/office/officeart/2008/layout/HorizontalMultiLevelHierarchy"/>
    <dgm:cxn modelId="{D544B241-854D-4934-A5E0-7FE62199C53D}" srcId="{2740D4D8-59A2-4610-A3A5-EB99C388FA23}" destId="{898A2EEB-719A-4F58-B320-9AA7A5D8B540}" srcOrd="3" destOrd="0" parTransId="{E96A0DE8-171B-44D4-968A-5A706FB8639D}" sibTransId="{254229ED-4FC1-46BE-B5BA-15F469342819}"/>
    <dgm:cxn modelId="{034C9171-6C90-4EAA-81A7-B5B740264D8A}" srcId="{09EA8C8D-7D49-4DCC-AF54-92A5A6A5AC7B}" destId="{36C5A080-D4E3-4014-868B-0A6BE3CC4DE4}" srcOrd="2" destOrd="0" parTransId="{A197F741-85A5-4885-A9C4-0883353C54F8}" sibTransId="{812BDE3B-A00F-4D5B-8E07-1AAD0FC5059E}"/>
    <dgm:cxn modelId="{A9F5B38F-E78D-4892-BE2A-E29D7CC68BEC}" type="presOf" srcId="{046D0E1B-3644-4AA5-8FA9-BCB1AE7C7197}" destId="{0BAC5374-7F8B-4B87-801F-FEC3DA294B6C}" srcOrd="0" destOrd="0" presId="urn:microsoft.com/office/officeart/2008/layout/HorizontalMultiLevelHierarchy"/>
    <dgm:cxn modelId="{A7278E5A-1BE0-45C8-99C5-4E3D9C8F3122}" type="presOf" srcId="{898A2EEB-719A-4F58-B320-9AA7A5D8B540}" destId="{20527D76-11FC-4CBC-9134-D6720ECADD02}" srcOrd="0" destOrd="0" presId="urn:microsoft.com/office/officeart/2008/layout/HorizontalMultiLevelHierarchy"/>
    <dgm:cxn modelId="{7F77C5C6-56B5-4B4B-BDB2-D297173CC29E}" srcId="{94A05BD8-E9D1-4002-9D8A-E94474C643DE}" destId="{09EA8C8D-7D49-4DCC-AF54-92A5A6A5AC7B}" srcOrd="1" destOrd="0" parTransId="{B8488F80-6951-4198-AACF-650A17F8984B}" sibTransId="{734773C1-EA00-47EC-8F52-CD7735628BBB}"/>
    <dgm:cxn modelId="{4F415341-41A1-44E2-9448-19A4F08B9106}" type="presOf" srcId="{B90ECD17-B0D6-4E5A-BF56-1E009EC75BDB}" destId="{C532206E-C0E6-4172-8425-B6F436D2B8D3}" srcOrd="0" destOrd="0" presId="urn:microsoft.com/office/officeart/2008/layout/HorizontalMultiLevelHierarchy"/>
    <dgm:cxn modelId="{07B18291-7149-497D-BA59-04FC54C54023}" type="presOf" srcId="{EB50E8E0-4270-42BF-990A-4D22B0B80FEA}" destId="{E3B02DD0-E763-4054-90A1-BFBC3629E3F2}" srcOrd="1" destOrd="0" presId="urn:microsoft.com/office/officeart/2008/layout/HorizontalMultiLevelHierarchy"/>
    <dgm:cxn modelId="{7ED8D779-85C7-4E07-89D1-5942F385A87D}" type="presOf" srcId="{E96A0DE8-171B-44D4-968A-5A706FB8639D}" destId="{C12510DC-B95E-4D08-820F-2E1FFAB978C1}" srcOrd="0" destOrd="0" presId="urn:microsoft.com/office/officeart/2008/layout/HorizontalMultiLevelHierarchy"/>
    <dgm:cxn modelId="{82698543-E36A-4021-B577-53B0DB51AA5B}" type="presOf" srcId="{478E760A-16F5-481B-98D7-575544F7E922}" destId="{1A0AB1D7-74BD-426F-A7C7-C81787ABE883}" srcOrd="1" destOrd="0" presId="urn:microsoft.com/office/officeart/2008/layout/HorizontalMultiLevelHierarchy"/>
    <dgm:cxn modelId="{ABEFD017-5456-4715-9825-114CCC60439F}" type="presOf" srcId="{B8488F80-6951-4198-AACF-650A17F8984B}" destId="{D45183C7-A0A7-4564-BDC2-E1A856D30941}" srcOrd="0" destOrd="0" presId="urn:microsoft.com/office/officeart/2008/layout/HorizontalMultiLevelHierarchy"/>
    <dgm:cxn modelId="{4E107E6E-3CCF-4199-8CBD-5F25512DE42B}" type="presOf" srcId="{93C98137-BF23-488E-8D37-9C1C795F39A8}" destId="{2771F36D-B8D2-46E3-85EB-D474226A904F}" srcOrd="0" destOrd="0" presId="urn:microsoft.com/office/officeart/2008/layout/HorizontalMultiLevelHierarchy"/>
    <dgm:cxn modelId="{DC45B2A0-1286-431F-BBE1-74A7197D37E9}" srcId="{AE9BAAD8-60DE-45E8-BFDC-266376C97B70}" destId="{94A05BD8-E9D1-4002-9D8A-E94474C643DE}" srcOrd="0" destOrd="0" parTransId="{0319DB99-0A64-4A76-B078-D02E8859D948}" sibTransId="{628B7854-2B6F-46C0-9448-4D0767D5E42E}"/>
    <dgm:cxn modelId="{2B44293D-BC10-407F-BA7F-BDC8FC601DF6}" type="presOf" srcId="{3C6BC3AB-F902-47C2-9EC3-E84E24025733}" destId="{AFE4BB3A-8A44-452D-8938-C1F952BC2A3F}" srcOrd="0" destOrd="0" presId="urn:microsoft.com/office/officeart/2008/layout/HorizontalMultiLevelHierarchy"/>
    <dgm:cxn modelId="{FDC3BA3F-493E-4F00-87DF-398F9745A8A0}" type="presOf" srcId="{184939D4-AAF5-46D5-AD41-B02FD2789D6F}" destId="{535B6D39-8667-4280-9045-15DC4504CDE4}" srcOrd="1" destOrd="0" presId="urn:microsoft.com/office/officeart/2008/layout/HorizontalMultiLevelHierarchy"/>
    <dgm:cxn modelId="{7C8F281A-9FE4-424A-B252-583E0FEC9A26}" type="presOf" srcId="{E96A0DE8-171B-44D4-968A-5A706FB8639D}" destId="{600D95AF-C253-4569-A071-23C0664859A9}" srcOrd="1" destOrd="0" presId="urn:microsoft.com/office/officeart/2008/layout/HorizontalMultiLevelHierarchy"/>
    <dgm:cxn modelId="{B5D9E408-DD3F-451E-B1BE-F5235211EEEB}" type="presOf" srcId="{09EA8C8D-7D49-4DCC-AF54-92A5A6A5AC7B}" destId="{13DD8F34-BD2C-4811-9BE6-B4152665D927}" srcOrd="0" destOrd="0" presId="urn:microsoft.com/office/officeart/2008/layout/HorizontalMultiLevelHierarchy"/>
    <dgm:cxn modelId="{391B1185-7AFD-43AE-B233-1CF59D051A6B}" type="presOf" srcId="{A197F741-85A5-4885-A9C4-0883353C54F8}" destId="{65674ACB-A3EC-4AD9-9F64-72B9EC0B34A7}" srcOrd="0" destOrd="0" presId="urn:microsoft.com/office/officeart/2008/layout/HorizontalMultiLevelHierarchy"/>
    <dgm:cxn modelId="{3BC0742C-9CFB-424E-B0FF-3E3F42B64E21}" srcId="{2740D4D8-59A2-4610-A3A5-EB99C388FA23}" destId="{660F6358-145D-4DE5-BF0F-F8E993C9AA69}" srcOrd="0" destOrd="0" parTransId="{B90ECD17-B0D6-4E5A-BF56-1E009EC75BDB}" sibTransId="{99BE0201-A595-48A0-8C58-2F72F40972B9}"/>
    <dgm:cxn modelId="{B161075A-1D1F-46E8-8E3D-C762DE16CC60}" type="presOf" srcId="{A4A83EE1-FDCD-4C33-BC50-89C379716335}" destId="{C684148E-80D8-4E07-AC12-1C699C65F711}" srcOrd="0" destOrd="0" presId="urn:microsoft.com/office/officeart/2008/layout/HorizontalMultiLevelHierarchy"/>
    <dgm:cxn modelId="{B5EBA578-8307-49A3-809A-CCBE698CBAB1}" type="presOf" srcId="{47F168C8-CDC8-401F-A534-C8858323C935}" destId="{23FF8CD8-3AAD-4ED8-BABD-214B3CEFE933}" srcOrd="0" destOrd="0" presId="urn:microsoft.com/office/officeart/2008/layout/HorizontalMultiLevelHierarchy"/>
    <dgm:cxn modelId="{A94C6CB6-2F8D-418E-9F0D-05358ADAA496}" type="presOf" srcId="{B8488F80-6951-4198-AACF-650A17F8984B}" destId="{1C997423-E4E4-439A-93F6-4C595F7CE844}" srcOrd="1" destOrd="0" presId="urn:microsoft.com/office/officeart/2008/layout/HorizontalMultiLevelHierarchy"/>
    <dgm:cxn modelId="{BE4B93F7-E39C-4810-9905-CF0FB5137E50}" type="presOf" srcId="{2740D4D8-59A2-4610-A3A5-EB99C388FA23}" destId="{6F137F28-F3CD-41E9-A13E-18B48EE870FF}" srcOrd="0" destOrd="0" presId="urn:microsoft.com/office/officeart/2008/layout/HorizontalMultiLevelHierarchy"/>
    <dgm:cxn modelId="{8314CCCF-5DFA-4C33-B024-5FE579EFC853}" srcId="{94A05BD8-E9D1-4002-9D8A-E94474C643DE}" destId="{2740D4D8-59A2-4610-A3A5-EB99C388FA23}" srcOrd="0" destOrd="0" parTransId="{184939D4-AAF5-46D5-AD41-B02FD2789D6F}" sibTransId="{8F7A2E2B-D896-49E5-B4D6-9CB1C410E54E}"/>
    <dgm:cxn modelId="{F0C5E308-97ED-46BC-8509-A3E58081BE93}" type="presOf" srcId="{CD468D92-1B4E-4756-998A-FFC3FA36EA36}" destId="{3BDE6B3D-C7E7-4287-893D-764EDD7E7796}" srcOrd="0" destOrd="0" presId="urn:microsoft.com/office/officeart/2008/layout/HorizontalMultiLevelHierarchy"/>
    <dgm:cxn modelId="{675DB069-753F-4101-BE0B-E8B68DA74533}" type="presOf" srcId="{EB50E8E0-4270-42BF-990A-4D22B0B80FEA}" destId="{CA5C66BF-F315-4A90-9C38-F4826CD2DC33}" srcOrd="0" destOrd="0" presId="urn:microsoft.com/office/officeart/2008/layout/HorizontalMultiLevelHierarchy"/>
    <dgm:cxn modelId="{1689B48F-A173-45BB-8FC4-D406C452D961}" type="presOf" srcId="{A4A83EE1-FDCD-4C33-BC50-89C379716335}" destId="{D0141499-75FD-4726-BC4F-A7CE682F4C64}" srcOrd="1" destOrd="0" presId="urn:microsoft.com/office/officeart/2008/layout/HorizontalMultiLevelHierarchy"/>
    <dgm:cxn modelId="{7D9AFAF3-0A5B-4A0F-9045-980273CC7773}" type="presOf" srcId="{AE9BAAD8-60DE-45E8-BFDC-266376C97B70}" destId="{0A4A8692-0767-4587-BE27-6EDF4365485C}" srcOrd="0" destOrd="0" presId="urn:microsoft.com/office/officeart/2008/layout/HorizontalMultiLevelHierarchy"/>
    <dgm:cxn modelId="{E8CEE308-06EE-4638-A43D-9AC23BEED0DA}" type="presOf" srcId="{48D59343-7664-4DC8-A5C3-AF3FBC7CD1BF}" destId="{5374A2B0-6B8A-4A5C-B313-0813C03D65E8}" srcOrd="1" destOrd="0" presId="urn:microsoft.com/office/officeart/2008/layout/HorizontalMultiLevelHierarchy"/>
    <dgm:cxn modelId="{37951FA0-1ED2-40FC-817F-A333A6099C28}" srcId="{09EA8C8D-7D49-4DCC-AF54-92A5A6A5AC7B}" destId="{86BAECB8-7926-4C7A-9EC4-FEF20C93BB54}" srcOrd="1" destOrd="0" parTransId="{48D59343-7664-4DC8-A5C3-AF3FBC7CD1BF}" sibTransId="{0CF20BF7-6030-4E12-A26E-A4FAFC70984E}"/>
    <dgm:cxn modelId="{58622955-CC34-4ED3-A81A-F4DC96096AAE}" type="presOf" srcId="{184939D4-AAF5-46D5-AD41-B02FD2789D6F}" destId="{9905FBE7-AA0D-4C8C-BBF3-A997538D9A98}" srcOrd="0" destOrd="0" presId="urn:microsoft.com/office/officeart/2008/layout/HorizontalMultiLevelHierarchy"/>
    <dgm:cxn modelId="{B9BDA0D3-29F9-4B67-B3E2-EF3B80C4DE00}" type="presOf" srcId="{A197F741-85A5-4885-A9C4-0883353C54F8}" destId="{26F9F5B0-0127-40D8-89D0-AF6198EA69E2}" srcOrd="1" destOrd="0" presId="urn:microsoft.com/office/officeart/2008/layout/HorizontalMultiLevelHierarchy"/>
    <dgm:cxn modelId="{2B0AA81B-9CDB-4139-9C25-E477D63CAEF4}" type="presOf" srcId="{36C5A080-D4E3-4014-868B-0A6BE3CC4DE4}" destId="{4BF3C920-E4F6-477B-B45E-78B9BA4E397E}" srcOrd="0" destOrd="0" presId="urn:microsoft.com/office/officeart/2008/layout/HorizontalMultiLevelHierarchy"/>
    <dgm:cxn modelId="{A9C32B42-9BF4-4572-91FB-B0AA977D81F9}" type="presOf" srcId="{93C98137-BF23-488E-8D37-9C1C795F39A8}" destId="{A7497B7F-9DCE-4F6D-AEFD-19A43F6FCF69}" srcOrd="1" destOrd="0" presId="urn:microsoft.com/office/officeart/2008/layout/HorizontalMultiLevelHierarchy"/>
    <dgm:cxn modelId="{39342C56-E4B1-4F32-AA2F-DC72D316B286}" srcId="{09EA8C8D-7D49-4DCC-AF54-92A5A6A5AC7B}" destId="{046D0E1B-3644-4AA5-8FA9-BCB1AE7C7197}" srcOrd="0" destOrd="0" parTransId="{EB50E8E0-4270-42BF-990A-4D22B0B80FEA}" sibTransId="{EDF1F7E1-D1E6-4C77-A6D7-C2F45916BBB2}"/>
    <dgm:cxn modelId="{11DE9102-FAA2-4D86-B79B-3A87D9EA93D8}" type="presOf" srcId="{B90ECD17-B0D6-4E5A-BF56-1E009EC75BDB}" destId="{446B49CD-6540-4F78-AB1D-FEAC657C3C8E}" srcOrd="1" destOrd="0" presId="urn:microsoft.com/office/officeart/2008/layout/HorizontalMultiLevelHierarchy"/>
    <dgm:cxn modelId="{D061B3C9-1BC9-4FB8-A3BC-F29847215E3C}" type="presOf" srcId="{660F6358-145D-4DE5-BF0F-F8E993C9AA69}" destId="{FA868819-72FD-4333-8209-7EA55067A39E}" srcOrd="0" destOrd="0" presId="urn:microsoft.com/office/officeart/2008/layout/HorizontalMultiLevelHierarchy"/>
    <dgm:cxn modelId="{C04B96A9-B6D1-4A26-AF41-541D38EACA77}" type="presOf" srcId="{94A05BD8-E9D1-4002-9D8A-E94474C643DE}" destId="{8A834538-1AA4-40FC-B4D2-04702B67CD10}" srcOrd="0" destOrd="0" presId="urn:microsoft.com/office/officeart/2008/layout/HorizontalMultiLevelHierarchy"/>
    <dgm:cxn modelId="{142815D2-E0CA-4008-BE86-78D58AE251DF}" type="presOf" srcId="{48D59343-7664-4DC8-A5C3-AF3FBC7CD1BF}" destId="{6D292E02-0A05-42BB-B4A5-2A2C7883A544}" srcOrd="0" destOrd="0" presId="urn:microsoft.com/office/officeart/2008/layout/HorizontalMultiLevelHierarchy"/>
    <dgm:cxn modelId="{1CE7EEB5-BFCD-4FEA-895A-5F27919E5042}" srcId="{2740D4D8-59A2-4610-A3A5-EB99C388FA23}" destId="{CD468D92-1B4E-4756-998A-FFC3FA36EA36}" srcOrd="2" destOrd="0" parTransId="{478E760A-16F5-481B-98D7-575544F7E922}" sibTransId="{FD625C31-7634-4EC3-A219-CD3A141B5B17}"/>
    <dgm:cxn modelId="{EB5B1AC6-6CF5-4C9F-80FB-91D2B9E405F5}" srcId="{2740D4D8-59A2-4610-A3A5-EB99C388FA23}" destId="{3C6BC3AB-F902-47C2-9EC3-E84E24025733}" srcOrd="1" destOrd="0" parTransId="{A4A83EE1-FDCD-4C33-BC50-89C379716335}" sibTransId="{F5126E37-FD6C-47B5-A38C-6ABD2CF61748}"/>
    <dgm:cxn modelId="{C5DB8C3D-1B83-42EF-BF9D-8E0247D87F38}" srcId="{2740D4D8-59A2-4610-A3A5-EB99C388FA23}" destId="{47F168C8-CDC8-401F-A534-C8858323C935}" srcOrd="4" destOrd="0" parTransId="{93C98137-BF23-488E-8D37-9C1C795F39A8}" sibTransId="{77BBF869-E0F7-4743-9AB1-D36AB0AB6595}"/>
    <dgm:cxn modelId="{37E37149-6BA8-4367-A9A3-4F396B1E24DD}" type="presOf" srcId="{478E760A-16F5-481B-98D7-575544F7E922}" destId="{64DCE1F7-ADCD-4A88-93E0-1F58B1FFC960}" srcOrd="0" destOrd="0" presId="urn:microsoft.com/office/officeart/2008/layout/HorizontalMultiLevelHierarchy"/>
    <dgm:cxn modelId="{276D4969-4592-4848-8FFC-146038089F9D}" type="presParOf" srcId="{0A4A8692-0767-4587-BE27-6EDF4365485C}" destId="{A6B64907-4D02-4FD3-A124-7B6A9EAD5DC2}" srcOrd="0" destOrd="0" presId="urn:microsoft.com/office/officeart/2008/layout/HorizontalMultiLevelHierarchy"/>
    <dgm:cxn modelId="{14E99247-709F-45FB-B0D7-4207CA4CF57C}" type="presParOf" srcId="{A6B64907-4D02-4FD3-A124-7B6A9EAD5DC2}" destId="{8A834538-1AA4-40FC-B4D2-04702B67CD10}" srcOrd="0" destOrd="0" presId="urn:microsoft.com/office/officeart/2008/layout/HorizontalMultiLevelHierarchy"/>
    <dgm:cxn modelId="{A244A348-FAD8-4A21-86E5-6A2C4C38CEE3}" type="presParOf" srcId="{A6B64907-4D02-4FD3-A124-7B6A9EAD5DC2}" destId="{02A3538E-2283-4B93-867B-503E71E1924F}" srcOrd="1" destOrd="0" presId="urn:microsoft.com/office/officeart/2008/layout/HorizontalMultiLevelHierarchy"/>
    <dgm:cxn modelId="{9AE3493F-5175-4B3E-B695-A2A005621D2F}" type="presParOf" srcId="{02A3538E-2283-4B93-867B-503E71E1924F}" destId="{9905FBE7-AA0D-4C8C-BBF3-A997538D9A98}" srcOrd="0" destOrd="0" presId="urn:microsoft.com/office/officeart/2008/layout/HorizontalMultiLevelHierarchy"/>
    <dgm:cxn modelId="{8452D349-9AE9-4F61-BA10-ABA3CDA2E146}" type="presParOf" srcId="{9905FBE7-AA0D-4C8C-BBF3-A997538D9A98}" destId="{535B6D39-8667-4280-9045-15DC4504CDE4}" srcOrd="0" destOrd="0" presId="urn:microsoft.com/office/officeart/2008/layout/HorizontalMultiLevelHierarchy"/>
    <dgm:cxn modelId="{ED71DF46-1575-4FD0-9D04-2A75386E14C1}" type="presParOf" srcId="{02A3538E-2283-4B93-867B-503E71E1924F}" destId="{6305AD56-43DD-4F69-8802-97B2F39DF325}" srcOrd="1" destOrd="0" presId="urn:microsoft.com/office/officeart/2008/layout/HorizontalMultiLevelHierarchy"/>
    <dgm:cxn modelId="{A36177BB-6D1E-47A2-9006-92B88FAAB1C0}" type="presParOf" srcId="{6305AD56-43DD-4F69-8802-97B2F39DF325}" destId="{6F137F28-F3CD-41E9-A13E-18B48EE870FF}" srcOrd="0" destOrd="0" presId="urn:microsoft.com/office/officeart/2008/layout/HorizontalMultiLevelHierarchy"/>
    <dgm:cxn modelId="{F33D6575-204E-4558-B197-E1B6F1AF01EE}" type="presParOf" srcId="{6305AD56-43DD-4F69-8802-97B2F39DF325}" destId="{0B9424A4-39A4-4D0A-A47D-F4A88539EB15}" srcOrd="1" destOrd="0" presId="urn:microsoft.com/office/officeart/2008/layout/HorizontalMultiLevelHierarchy"/>
    <dgm:cxn modelId="{F87E3230-E1E4-4269-803F-4F54A68B6BAC}" type="presParOf" srcId="{0B9424A4-39A4-4D0A-A47D-F4A88539EB15}" destId="{C532206E-C0E6-4172-8425-B6F436D2B8D3}" srcOrd="0" destOrd="0" presId="urn:microsoft.com/office/officeart/2008/layout/HorizontalMultiLevelHierarchy"/>
    <dgm:cxn modelId="{1393D9FF-31EA-4D77-A531-E6B51968F723}" type="presParOf" srcId="{C532206E-C0E6-4172-8425-B6F436D2B8D3}" destId="{446B49CD-6540-4F78-AB1D-FEAC657C3C8E}" srcOrd="0" destOrd="0" presId="urn:microsoft.com/office/officeart/2008/layout/HorizontalMultiLevelHierarchy"/>
    <dgm:cxn modelId="{D1C4AA52-CEF3-4A46-A4C1-448BE52D2DF5}" type="presParOf" srcId="{0B9424A4-39A4-4D0A-A47D-F4A88539EB15}" destId="{807CD080-44B1-4615-96B7-1C5F0630F1E2}" srcOrd="1" destOrd="0" presId="urn:microsoft.com/office/officeart/2008/layout/HorizontalMultiLevelHierarchy"/>
    <dgm:cxn modelId="{F5E33FD2-65D7-4592-A7F5-ED4CA7E5EF62}" type="presParOf" srcId="{807CD080-44B1-4615-96B7-1C5F0630F1E2}" destId="{FA868819-72FD-4333-8209-7EA55067A39E}" srcOrd="0" destOrd="0" presId="urn:microsoft.com/office/officeart/2008/layout/HorizontalMultiLevelHierarchy"/>
    <dgm:cxn modelId="{24DB3BFD-867A-4581-A1D8-344088CC253D}" type="presParOf" srcId="{807CD080-44B1-4615-96B7-1C5F0630F1E2}" destId="{1457609E-29B1-444D-8345-99A4160EFBC1}" srcOrd="1" destOrd="0" presId="urn:microsoft.com/office/officeart/2008/layout/HorizontalMultiLevelHierarchy"/>
    <dgm:cxn modelId="{C60FEC36-295E-4E4D-B2D4-9C28224BC5F7}" type="presParOf" srcId="{0B9424A4-39A4-4D0A-A47D-F4A88539EB15}" destId="{C684148E-80D8-4E07-AC12-1C699C65F711}" srcOrd="2" destOrd="0" presId="urn:microsoft.com/office/officeart/2008/layout/HorizontalMultiLevelHierarchy"/>
    <dgm:cxn modelId="{1F5F096D-45F8-4DA8-8C3B-1DA4DF3624DC}" type="presParOf" srcId="{C684148E-80D8-4E07-AC12-1C699C65F711}" destId="{D0141499-75FD-4726-BC4F-A7CE682F4C64}" srcOrd="0" destOrd="0" presId="urn:microsoft.com/office/officeart/2008/layout/HorizontalMultiLevelHierarchy"/>
    <dgm:cxn modelId="{31B62850-7E6C-47AB-9C25-9E9423387559}" type="presParOf" srcId="{0B9424A4-39A4-4D0A-A47D-F4A88539EB15}" destId="{C43D680E-7BDA-4200-8948-7A283C9DA6E1}" srcOrd="3" destOrd="0" presId="urn:microsoft.com/office/officeart/2008/layout/HorizontalMultiLevelHierarchy"/>
    <dgm:cxn modelId="{364E9530-506A-4F9E-B0A3-CC57F9617AD7}" type="presParOf" srcId="{C43D680E-7BDA-4200-8948-7A283C9DA6E1}" destId="{AFE4BB3A-8A44-452D-8938-C1F952BC2A3F}" srcOrd="0" destOrd="0" presId="urn:microsoft.com/office/officeart/2008/layout/HorizontalMultiLevelHierarchy"/>
    <dgm:cxn modelId="{48C52468-1981-48DF-A6AD-0ED383A7D587}" type="presParOf" srcId="{C43D680E-7BDA-4200-8948-7A283C9DA6E1}" destId="{81DCFCDD-DB99-4C32-A1D6-526E51C63AAB}" srcOrd="1" destOrd="0" presId="urn:microsoft.com/office/officeart/2008/layout/HorizontalMultiLevelHierarchy"/>
    <dgm:cxn modelId="{9D1B23CE-D559-4930-8643-86C5CE355ABF}" type="presParOf" srcId="{0B9424A4-39A4-4D0A-A47D-F4A88539EB15}" destId="{64DCE1F7-ADCD-4A88-93E0-1F58B1FFC960}" srcOrd="4" destOrd="0" presId="urn:microsoft.com/office/officeart/2008/layout/HorizontalMultiLevelHierarchy"/>
    <dgm:cxn modelId="{82415AC0-4706-4C83-95C6-01579A20CCFD}" type="presParOf" srcId="{64DCE1F7-ADCD-4A88-93E0-1F58B1FFC960}" destId="{1A0AB1D7-74BD-426F-A7C7-C81787ABE883}" srcOrd="0" destOrd="0" presId="urn:microsoft.com/office/officeart/2008/layout/HorizontalMultiLevelHierarchy"/>
    <dgm:cxn modelId="{91272E83-271F-4F1D-88D2-6381F7F7D6A0}" type="presParOf" srcId="{0B9424A4-39A4-4D0A-A47D-F4A88539EB15}" destId="{7AA653C7-FD81-45B6-BFAE-95711FEC8909}" srcOrd="5" destOrd="0" presId="urn:microsoft.com/office/officeart/2008/layout/HorizontalMultiLevelHierarchy"/>
    <dgm:cxn modelId="{C4F9104E-DDEF-4261-9AC9-1D5AAE132BC5}" type="presParOf" srcId="{7AA653C7-FD81-45B6-BFAE-95711FEC8909}" destId="{3BDE6B3D-C7E7-4287-893D-764EDD7E7796}" srcOrd="0" destOrd="0" presId="urn:microsoft.com/office/officeart/2008/layout/HorizontalMultiLevelHierarchy"/>
    <dgm:cxn modelId="{37FBDEE1-656A-4B1F-9F03-488237A352BE}" type="presParOf" srcId="{7AA653C7-FD81-45B6-BFAE-95711FEC8909}" destId="{92C1FF69-E5F5-42E6-B825-4D0429289FE6}" srcOrd="1" destOrd="0" presId="urn:microsoft.com/office/officeart/2008/layout/HorizontalMultiLevelHierarchy"/>
    <dgm:cxn modelId="{56F1027D-C650-4ACF-A63B-65760862FD02}" type="presParOf" srcId="{0B9424A4-39A4-4D0A-A47D-F4A88539EB15}" destId="{C12510DC-B95E-4D08-820F-2E1FFAB978C1}" srcOrd="6" destOrd="0" presId="urn:microsoft.com/office/officeart/2008/layout/HorizontalMultiLevelHierarchy"/>
    <dgm:cxn modelId="{30218F66-F7CC-40AB-B4B2-A504F4A8A0E8}" type="presParOf" srcId="{C12510DC-B95E-4D08-820F-2E1FFAB978C1}" destId="{600D95AF-C253-4569-A071-23C0664859A9}" srcOrd="0" destOrd="0" presId="urn:microsoft.com/office/officeart/2008/layout/HorizontalMultiLevelHierarchy"/>
    <dgm:cxn modelId="{8CC2BD31-A065-458F-B8E0-B97428C5BD22}" type="presParOf" srcId="{0B9424A4-39A4-4D0A-A47D-F4A88539EB15}" destId="{4D6F0A2E-A458-4873-BBDB-4E02DADFEEE2}" srcOrd="7" destOrd="0" presId="urn:microsoft.com/office/officeart/2008/layout/HorizontalMultiLevelHierarchy"/>
    <dgm:cxn modelId="{928DBA60-23B1-43DB-9EFA-944C35FE947A}" type="presParOf" srcId="{4D6F0A2E-A458-4873-BBDB-4E02DADFEEE2}" destId="{20527D76-11FC-4CBC-9134-D6720ECADD02}" srcOrd="0" destOrd="0" presId="urn:microsoft.com/office/officeart/2008/layout/HorizontalMultiLevelHierarchy"/>
    <dgm:cxn modelId="{D236D9DA-34CB-41DA-A9E8-4E69C063C527}" type="presParOf" srcId="{4D6F0A2E-A458-4873-BBDB-4E02DADFEEE2}" destId="{E033A315-8E13-40A7-8A63-18579E59251D}" srcOrd="1" destOrd="0" presId="urn:microsoft.com/office/officeart/2008/layout/HorizontalMultiLevelHierarchy"/>
    <dgm:cxn modelId="{E3412073-DE6A-4C42-9AAD-68F360A4E840}" type="presParOf" srcId="{0B9424A4-39A4-4D0A-A47D-F4A88539EB15}" destId="{2771F36D-B8D2-46E3-85EB-D474226A904F}" srcOrd="8" destOrd="0" presId="urn:microsoft.com/office/officeart/2008/layout/HorizontalMultiLevelHierarchy"/>
    <dgm:cxn modelId="{F5741501-5FD2-4658-859E-92E44C6CF335}" type="presParOf" srcId="{2771F36D-B8D2-46E3-85EB-D474226A904F}" destId="{A7497B7F-9DCE-4F6D-AEFD-19A43F6FCF69}" srcOrd="0" destOrd="0" presId="urn:microsoft.com/office/officeart/2008/layout/HorizontalMultiLevelHierarchy"/>
    <dgm:cxn modelId="{7DF36632-AD1F-4C50-B159-6C7BA82A6B7D}" type="presParOf" srcId="{0B9424A4-39A4-4D0A-A47D-F4A88539EB15}" destId="{DF90E7C7-A2CE-46FC-A86C-5A1B1AD75D90}" srcOrd="9" destOrd="0" presId="urn:microsoft.com/office/officeart/2008/layout/HorizontalMultiLevelHierarchy"/>
    <dgm:cxn modelId="{9EBCFDE7-6237-4455-B234-330B483AAE2C}" type="presParOf" srcId="{DF90E7C7-A2CE-46FC-A86C-5A1B1AD75D90}" destId="{23FF8CD8-3AAD-4ED8-BABD-214B3CEFE933}" srcOrd="0" destOrd="0" presId="urn:microsoft.com/office/officeart/2008/layout/HorizontalMultiLevelHierarchy"/>
    <dgm:cxn modelId="{98538E01-E4D2-41FE-82CB-A79EDE2FBF2F}" type="presParOf" srcId="{DF90E7C7-A2CE-46FC-A86C-5A1B1AD75D90}" destId="{CDF6451A-5C30-4F97-A301-4527405BCAC5}" srcOrd="1" destOrd="0" presId="urn:microsoft.com/office/officeart/2008/layout/HorizontalMultiLevelHierarchy"/>
    <dgm:cxn modelId="{E4D0A2B0-AD8B-4396-B6C8-F6F48F9E9979}" type="presParOf" srcId="{02A3538E-2283-4B93-867B-503E71E1924F}" destId="{D45183C7-A0A7-4564-BDC2-E1A856D30941}" srcOrd="2" destOrd="0" presId="urn:microsoft.com/office/officeart/2008/layout/HorizontalMultiLevelHierarchy"/>
    <dgm:cxn modelId="{2540A7CC-6FA5-4643-8778-B7CDF40F9819}" type="presParOf" srcId="{D45183C7-A0A7-4564-BDC2-E1A856D30941}" destId="{1C997423-E4E4-439A-93F6-4C595F7CE844}" srcOrd="0" destOrd="0" presId="urn:microsoft.com/office/officeart/2008/layout/HorizontalMultiLevelHierarchy"/>
    <dgm:cxn modelId="{96ACDDD9-4303-45F9-B378-5D4D9B36E656}" type="presParOf" srcId="{02A3538E-2283-4B93-867B-503E71E1924F}" destId="{582A5338-5829-4EFA-AE7B-51BFBD2DE37F}" srcOrd="3" destOrd="0" presId="urn:microsoft.com/office/officeart/2008/layout/HorizontalMultiLevelHierarchy"/>
    <dgm:cxn modelId="{72096A72-B9B9-47ED-8635-7D52CD60F03D}" type="presParOf" srcId="{582A5338-5829-4EFA-AE7B-51BFBD2DE37F}" destId="{13DD8F34-BD2C-4811-9BE6-B4152665D927}" srcOrd="0" destOrd="0" presId="urn:microsoft.com/office/officeart/2008/layout/HorizontalMultiLevelHierarchy"/>
    <dgm:cxn modelId="{066CAF49-2085-41F7-95DA-54758065E8C3}" type="presParOf" srcId="{582A5338-5829-4EFA-AE7B-51BFBD2DE37F}" destId="{37313F61-A904-49A8-A5F9-F96BA43BEFAA}" srcOrd="1" destOrd="0" presId="urn:microsoft.com/office/officeart/2008/layout/HorizontalMultiLevelHierarchy"/>
    <dgm:cxn modelId="{D524E0DB-D9B8-4F8C-B29E-3E3D07E4E049}" type="presParOf" srcId="{37313F61-A904-49A8-A5F9-F96BA43BEFAA}" destId="{CA5C66BF-F315-4A90-9C38-F4826CD2DC33}" srcOrd="0" destOrd="0" presId="urn:microsoft.com/office/officeart/2008/layout/HorizontalMultiLevelHierarchy"/>
    <dgm:cxn modelId="{1A259EA4-3BAB-434E-8789-0FDE9076E174}" type="presParOf" srcId="{CA5C66BF-F315-4A90-9C38-F4826CD2DC33}" destId="{E3B02DD0-E763-4054-90A1-BFBC3629E3F2}" srcOrd="0" destOrd="0" presId="urn:microsoft.com/office/officeart/2008/layout/HorizontalMultiLevelHierarchy"/>
    <dgm:cxn modelId="{AA861FE8-05C6-4C7F-BEF6-74023AB06476}" type="presParOf" srcId="{37313F61-A904-49A8-A5F9-F96BA43BEFAA}" destId="{C09A9069-1FCF-4016-9363-78BA9B0DD95E}" srcOrd="1" destOrd="0" presId="urn:microsoft.com/office/officeart/2008/layout/HorizontalMultiLevelHierarchy"/>
    <dgm:cxn modelId="{F3206B50-7D8F-4494-84EF-02B5444A8DD7}" type="presParOf" srcId="{C09A9069-1FCF-4016-9363-78BA9B0DD95E}" destId="{0BAC5374-7F8B-4B87-801F-FEC3DA294B6C}" srcOrd="0" destOrd="0" presId="urn:microsoft.com/office/officeart/2008/layout/HorizontalMultiLevelHierarchy"/>
    <dgm:cxn modelId="{23C5D494-379D-4E35-9089-203B9B4F62B8}" type="presParOf" srcId="{C09A9069-1FCF-4016-9363-78BA9B0DD95E}" destId="{09BA11E5-BAE2-426B-AE7A-174C9D9FDD9D}" srcOrd="1" destOrd="0" presId="urn:microsoft.com/office/officeart/2008/layout/HorizontalMultiLevelHierarchy"/>
    <dgm:cxn modelId="{83EF1E38-2CF1-40FB-8392-F86A3E3338BF}" type="presParOf" srcId="{37313F61-A904-49A8-A5F9-F96BA43BEFAA}" destId="{6D292E02-0A05-42BB-B4A5-2A2C7883A544}" srcOrd="2" destOrd="0" presId="urn:microsoft.com/office/officeart/2008/layout/HorizontalMultiLevelHierarchy"/>
    <dgm:cxn modelId="{85C0FAC6-52B5-41C4-A9D2-90311832CB23}" type="presParOf" srcId="{6D292E02-0A05-42BB-B4A5-2A2C7883A544}" destId="{5374A2B0-6B8A-4A5C-B313-0813C03D65E8}" srcOrd="0" destOrd="0" presId="urn:microsoft.com/office/officeart/2008/layout/HorizontalMultiLevelHierarchy"/>
    <dgm:cxn modelId="{98E93D79-752D-4BC9-BD4F-A527647032F8}" type="presParOf" srcId="{37313F61-A904-49A8-A5F9-F96BA43BEFAA}" destId="{19A33EA9-7D34-426E-87EE-3A3DF86A1C65}" srcOrd="3" destOrd="0" presId="urn:microsoft.com/office/officeart/2008/layout/HorizontalMultiLevelHierarchy"/>
    <dgm:cxn modelId="{6C3B77DC-091E-4CB7-8914-C60D98986348}" type="presParOf" srcId="{19A33EA9-7D34-426E-87EE-3A3DF86A1C65}" destId="{25635CCC-D750-4884-8274-15DA1B90E3F3}" srcOrd="0" destOrd="0" presId="urn:microsoft.com/office/officeart/2008/layout/HorizontalMultiLevelHierarchy"/>
    <dgm:cxn modelId="{2574D447-D309-426C-A87B-D92F03E48CD2}" type="presParOf" srcId="{19A33EA9-7D34-426E-87EE-3A3DF86A1C65}" destId="{BB03B729-CDC4-46F9-B138-D0FF3006CE7F}" srcOrd="1" destOrd="0" presId="urn:microsoft.com/office/officeart/2008/layout/HorizontalMultiLevelHierarchy"/>
    <dgm:cxn modelId="{86A16C29-2FD8-4812-AC2B-DBBCEA12593D}" type="presParOf" srcId="{37313F61-A904-49A8-A5F9-F96BA43BEFAA}" destId="{65674ACB-A3EC-4AD9-9F64-72B9EC0B34A7}" srcOrd="4" destOrd="0" presId="urn:microsoft.com/office/officeart/2008/layout/HorizontalMultiLevelHierarchy"/>
    <dgm:cxn modelId="{8C5318F4-2595-4A3B-8222-0E6FE899D25A}" type="presParOf" srcId="{65674ACB-A3EC-4AD9-9F64-72B9EC0B34A7}" destId="{26F9F5B0-0127-40D8-89D0-AF6198EA69E2}" srcOrd="0" destOrd="0" presId="urn:microsoft.com/office/officeart/2008/layout/HorizontalMultiLevelHierarchy"/>
    <dgm:cxn modelId="{EB6DC6D8-61C1-4A6A-B50E-07020093F549}" type="presParOf" srcId="{37313F61-A904-49A8-A5F9-F96BA43BEFAA}" destId="{4AD548DD-78B8-414B-815D-8BA8B3B60448}" srcOrd="5" destOrd="0" presId="urn:microsoft.com/office/officeart/2008/layout/HorizontalMultiLevelHierarchy"/>
    <dgm:cxn modelId="{69E19D3A-9CC5-4351-8BB3-26AC42ABF0C5}" type="presParOf" srcId="{4AD548DD-78B8-414B-815D-8BA8B3B60448}" destId="{4BF3C920-E4F6-477B-B45E-78B9BA4E397E}" srcOrd="0" destOrd="0" presId="urn:microsoft.com/office/officeart/2008/layout/HorizontalMultiLevelHierarchy"/>
    <dgm:cxn modelId="{20AE883C-A7D2-435D-A355-30075B9C902D}" type="presParOf" srcId="{4AD548DD-78B8-414B-815D-8BA8B3B60448}" destId="{69F8781E-C343-4DA5-B591-674C57407649}"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674ACB-A3EC-4AD9-9F64-72B9EC0B34A7}">
      <dsp:nvSpPr>
        <dsp:cNvPr id="0" name=""/>
        <dsp:cNvSpPr/>
      </dsp:nvSpPr>
      <dsp:spPr>
        <a:xfrm>
          <a:off x="3489137" y="3098423"/>
          <a:ext cx="253855" cy="483719"/>
        </a:xfrm>
        <a:custGeom>
          <a:avLst/>
          <a:gdLst/>
          <a:ahLst/>
          <a:cxnLst/>
          <a:rect l="0" t="0" r="0" b="0"/>
          <a:pathLst>
            <a:path>
              <a:moveTo>
                <a:pt x="0" y="0"/>
              </a:moveTo>
              <a:lnTo>
                <a:pt x="126927" y="0"/>
              </a:lnTo>
              <a:lnTo>
                <a:pt x="126927" y="483719"/>
              </a:lnTo>
              <a:lnTo>
                <a:pt x="253855" y="483719"/>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602408" y="3326625"/>
        <a:ext cx="27314" cy="27314"/>
      </dsp:txXfrm>
    </dsp:sp>
    <dsp:sp modelId="{6D292E02-0A05-42BB-B4A5-2A2C7883A544}">
      <dsp:nvSpPr>
        <dsp:cNvPr id="0" name=""/>
        <dsp:cNvSpPr/>
      </dsp:nvSpPr>
      <dsp:spPr>
        <a:xfrm>
          <a:off x="3489137" y="3052703"/>
          <a:ext cx="253855" cy="91440"/>
        </a:xfrm>
        <a:custGeom>
          <a:avLst/>
          <a:gdLst/>
          <a:ahLst/>
          <a:cxnLst/>
          <a:rect l="0" t="0" r="0" b="0"/>
          <a:pathLst>
            <a:path>
              <a:moveTo>
                <a:pt x="0" y="45720"/>
              </a:moveTo>
              <a:lnTo>
                <a:pt x="253855" y="4572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609719" y="3092076"/>
        <a:ext cx="12692" cy="12692"/>
      </dsp:txXfrm>
    </dsp:sp>
    <dsp:sp modelId="{CA5C66BF-F315-4A90-9C38-F4826CD2DC33}">
      <dsp:nvSpPr>
        <dsp:cNvPr id="0" name=""/>
        <dsp:cNvSpPr/>
      </dsp:nvSpPr>
      <dsp:spPr>
        <a:xfrm>
          <a:off x="3489137" y="2661760"/>
          <a:ext cx="253855" cy="436663"/>
        </a:xfrm>
        <a:custGeom>
          <a:avLst/>
          <a:gdLst/>
          <a:ahLst/>
          <a:cxnLst/>
          <a:rect l="0" t="0" r="0" b="0"/>
          <a:pathLst>
            <a:path>
              <a:moveTo>
                <a:pt x="0" y="436663"/>
              </a:moveTo>
              <a:lnTo>
                <a:pt x="126927" y="436663"/>
              </a:lnTo>
              <a:lnTo>
                <a:pt x="126927" y="0"/>
              </a:lnTo>
              <a:lnTo>
                <a:pt x="253855"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603438" y="2867464"/>
        <a:ext cx="25254" cy="25254"/>
      </dsp:txXfrm>
    </dsp:sp>
    <dsp:sp modelId="{D45183C7-A0A7-4564-BDC2-E1A856D30941}">
      <dsp:nvSpPr>
        <dsp:cNvPr id="0" name=""/>
        <dsp:cNvSpPr/>
      </dsp:nvSpPr>
      <dsp:spPr>
        <a:xfrm>
          <a:off x="2007764" y="2097725"/>
          <a:ext cx="212093" cy="1000698"/>
        </a:xfrm>
        <a:custGeom>
          <a:avLst/>
          <a:gdLst/>
          <a:ahLst/>
          <a:cxnLst/>
          <a:rect l="0" t="0" r="0" b="0"/>
          <a:pathLst>
            <a:path>
              <a:moveTo>
                <a:pt x="0" y="0"/>
              </a:moveTo>
              <a:lnTo>
                <a:pt x="106046" y="0"/>
              </a:lnTo>
              <a:lnTo>
                <a:pt x="106046" y="1000698"/>
              </a:lnTo>
              <a:lnTo>
                <a:pt x="212093" y="100069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088238" y="2572501"/>
        <a:ext cx="51146" cy="51146"/>
      </dsp:txXfrm>
    </dsp:sp>
    <dsp:sp modelId="{2771F36D-B8D2-46E3-85EB-D474226A904F}">
      <dsp:nvSpPr>
        <dsp:cNvPr id="0" name=""/>
        <dsp:cNvSpPr/>
      </dsp:nvSpPr>
      <dsp:spPr>
        <a:xfrm>
          <a:off x="3489137" y="1163546"/>
          <a:ext cx="253855" cy="967438"/>
        </a:xfrm>
        <a:custGeom>
          <a:avLst/>
          <a:gdLst/>
          <a:ahLst/>
          <a:cxnLst/>
          <a:rect l="0" t="0" r="0" b="0"/>
          <a:pathLst>
            <a:path>
              <a:moveTo>
                <a:pt x="0" y="0"/>
              </a:moveTo>
              <a:lnTo>
                <a:pt x="126927" y="0"/>
              </a:lnTo>
              <a:lnTo>
                <a:pt x="126927" y="967438"/>
              </a:lnTo>
              <a:lnTo>
                <a:pt x="253855" y="967438"/>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591060" y="1622260"/>
        <a:ext cx="50009" cy="50009"/>
      </dsp:txXfrm>
    </dsp:sp>
    <dsp:sp modelId="{C12510DC-B95E-4D08-820F-2E1FFAB978C1}">
      <dsp:nvSpPr>
        <dsp:cNvPr id="0" name=""/>
        <dsp:cNvSpPr/>
      </dsp:nvSpPr>
      <dsp:spPr>
        <a:xfrm>
          <a:off x="3489137" y="1163546"/>
          <a:ext cx="253855" cy="483719"/>
        </a:xfrm>
        <a:custGeom>
          <a:avLst/>
          <a:gdLst/>
          <a:ahLst/>
          <a:cxnLst/>
          <a:rect l="0" t="0" r="0" b="0"/>
          <a:pathLst>
            <a:path>
              <a:moveTo>
                <a:pt x="0" y="0"/>
              </a:moveTo>
              <a:lnTo>
                <a:pt x="126927" y="0"/>
              </a:lnTo>
              <a:lnTo>
                <a:pt x="126927" y="483719"/>
              </a:lnTo>
              <a:lnTo>
                <a:pt x="253855" y="483719"/>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602408" y="1391748"/>
        <a:ext cx="27314" cy="27314"/>
      </dsp:txXfrm>
    </dsp:sp>
    <dsp:sp modelId="{64DCE1F7-ADCD-4A88-93E0-1F58B1FFC960}">
      <dsp:nvSpPr>
        <dsp:cNvPr id="0" name=""/>
        <dsp:cNvSpPr/>
      </dsp:nvSpPr>
      <dsp:spPr>
        <a:xfrm>
          <a:off x="3489137" y="1117826"/>
          <a:ext cx="253855" cy="91440"/>
        </a:xfrm>
        <a:custGeom>
          <a:avLst/>
          <a:gdLst/>
          <a:ahLst/>
          <a:cxnLst/>
          <a:rect l="0" t="0" r="0" b="0"/>
          <a:pathLst>
            <a:path>
              <a:moveTo>
                <a:pt x="0" y="45720"/>
              </a:moveTo>
              <a:lnTo>
                <a:pt x="253855" y="4572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609719" y="1157199"/>
        <a:ext cx="12692" cy="12692"/>
      </dsp:txXfrm>
    </dsp:sp>
    <dsp:sp modelId="{C684148E-80D8-4E07-AC12-1C699C65F711}">
      <dsp:nvSpPr>
        <dsp:cNvPr id="0" name=""/>
        <dsp:cNvSpPr/>
      </dsp:nvSpPr>
      <dsp:spPr>
        <a:xfrm>
          <a:off x="3489137" y="679826"/>
          <a:ext cx="253855" cy="483719"/>
        </a:xfrm>
        <a:custGeom>
          <a:avLst/>
          <a:gdLst/>
          <a:ahLst/>
          <a:cxnLst/>
          <a:rect l="0" t="0" r="0" b="0"/>
          <a:pathLst>
            <a:path>
              <a:moveTo>
                <a:pt x="0" y="483719"/>
              </a:moveTo>
              <a:lnTo>
                <a:pt x="126927" y="483719"/>
              </a:lnTo>
              <a:lnTo>
                <a:pt x="126927" y="0"/>
              </a:lnTo>
              <a:lnTo>
                <a:pt x="253855"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602408" y="908029"/>
        <a:ext cx="27314" cy="27314"/>
      </dsp:txXfrm>
    </dsp:sp>
    <dsp:sp modelId="{C532206E-C0E6-4172-8425-B6F436D2B8D3}">
      <dsp:nvSpPr>
        <dsp:cNvPr id="0" name=""/>
        <dsp:cNvSpPr/>
      </dsp:nvSpPr>
      <dsp:spPr>
        <a:xfrm>
          <a:off x="3489137" y="196107"/>
          <a:ext cx="253855" cy="967438"/>
        </a:xfrm>
        <a:custGeom>
          <a:avLst/>
          <a:gdLst/>
          <a:ahLst/>
          <a:cxnLst/>
          <a:rect l="0" t="0" r="0" b="0"/>
          <a:pathLst>
            <a:path>
              <a:moveTo>
                <a:pt x="0" y="967438"/>
              </a:moveTo>
              <a:lnTo>
                <a:pt x="126927" y="967438"/>
              </a:lnTo>
              <a:lnTo>
                <a:pt x="126927" y="0"/>
              </a:lnTo>
              <a:lnTo>
                <a:pt x="253855" y="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591060" y="654821"/>
        <a:ext cx="50009" cy="50009"/>
      </dsp:txXfrm>
    </dsp:sp>
    <dsp:sp modelId="{9905FBE7-AA0D-4C8C-BBF3-A997538D9A98}">
      <dsp:nvSpPr>
        <dsp:cNvPr id="0" name=""/>
        <dsp:cNvSpPr/>
      </dsp:nvSpPr>
      <dsp:spPr>
        <a:xfrm>
          <a:off x="2007764" y="1163546"/>
          <a:ext cx="212093" cy="934179"/>
        </a:xfrm>
        <a:custGeom>
          <a:avLst/>
          <a:gdLst/>
          <a:ahLst/>
          <a:cxnLst/>
          <a:rect l="0" t="0" r="0" b="0"/>
          <a:pathLst>
            <a:path>
              <a:moveTo>
                <a:pt x="0" y="934179"/>
              </a:moveTo>
              <a:lnTo>
                <a:pt x="106046" y="934179"/>
              </a:lnTo>
              <a:lnTo>
                <a:pt x="106046" y="0"/>
              </a:lnTo>
              <a:lnTo>
                <a:pt x="212093" y="0"/>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2089862" y="1606686"/>
        <a:ext cx="47897" cy="47897"/>
      </dsp:txXfrm>
    </dsp:sp>
    <dsp:sp modelId="{8A834538-1AA4-40FC-B4D2-04702B67CD10}">
      <dsp:nvSpPr>
        <dsp:cNvPr id="0" name=""/>
        <dsp:cNvSpPr/>
      </dsp:nvSpPr>
      <dsp:spPr>
        <a:xfrm rot="16200000">
          <a:off x="795920" y="1904237"/>
          <a:ext cx="2036712" cy="386975"/>
        </a:xfrm>
        <a:prstGeom prst="rect">
          <a:avLst/>
        </a:prstGeom>
        <a:solidFill>
          <a:schemeClr val="accent1">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en-US" sz="2000" kern="1200" dirty="0"/>
            <a:t>METHODOLOGY </a:t>
          </a:r>
          <a:endParaRPr lang="ar-SA" sz="2000" kern="1200" dirty="0"/>
        </a:p>
      </dsp:txBody>
      <dsp:txXfrm>
        <a:off x="795920" y="1904237"/>
        <a:ext cx="2036712" cy="386975"/>
      </dsp:txXfrm>
    </dsp:sp>
    <dsp:sp modelId="{6F137F28-F3CD-41E9-A13E-18B48EE870FF}">
      <dsp:nvSpPr>
        <dsp:cNvPr id="0" name=""/>
        <dsp:cNvSpPr/>
      </dsp:nvSpPr>
      <dsp:spPr>
        <a:xfrm>
          <a:off x="2219858" y="970058"/>
          <a:ext cx="1269279" cy="386975"/>
        </a:xfrm>
        <a:prstGeom prst="rect">
          <a:avLst/>
        </a:prstGeom>
        <a:solidFill>
          <a:schemeClr val="accent1">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en-US" sz="1300" kern="1200"/>
            <a:t>PART 1</a:t>
          </a:r>
          <a:endParaRPr lang="ar-SA" sz="1300" kern="1200"/>
        </a:p>
      </dsp:txBody>
      <dsp:txXfrm>
        <a:off x="2219858" y="970058"/>
        <a:ext cx="1269279" cy="386975"/>
      </dsp:txXfrm>
    </dsp:sp>
    <dsp:sp modelId="{FA868819-72FD-4333-8209-7EA55067A39E}">
      <dsp:nvSpPr>
        <dsp:cNvPr id="0" name=""/>
        <dsp:cNvSpPr/>
      </dsp:nvSpPr>
      <dsp:spPr>
        <a:xfrm>
          <a:off x="3742993" y="2619"/>
          <a:ext cx="1269279" cy="386975"/>
        </a:xfrm>
        <a:prstGeom prst="rect">
          <a:avLst/>
        </a:prstGeom>
        <a:solidFill>
          <a:schemeClr val="accent1">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en-US" sz="1300" kern="1200"/>
            <a:t>Literature Review</a:t>
          </a:r>
          <a:endParaRPr lang="ar-SA" sz="1300" kern="1200"/>
        </a:p>
      </dsp:txBody>
      <dsp:txXfrm>
        <a:off x="3742993" y="2619"/>
        <a:ext cx="1269279" cy="386975"/>
      </dsp:txXfrm>
    </dsp:sp>
    <dsp:sp modelId="{AFE4BB3A-8A44-452D-8938-C1F952BC2A3F}">
      <dsp:nvSpPr>
        <dsp:cNvPr id="0" name=""/>
        <dsp:cNvSpPr/>
      </dsp:nvSpPr>
      <dsp:spPr>
        <a:xfrm>
          <a:off x="3742993" y="486338"/>
          <a:ext cx="1269279" cy="386975"/>
        </a:xfrm>
        <a:prstGeom prst="rect">
          <a:avLst/>
        </a:prstGeom>
        <a:solidFill>
          <a:schemeClr val="accent1">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en-US" sz="1300" kern="1200"/>
            <a:t>Specifications</a:t>
          </a:r>
          <a:endParaRPr lang="ar-SA" sz="1300" kern="1200"/>
        </a:p>
      </dsp:txBody>
      <dsp:txXfrm>
        <a:off x="3742993" y="486338"/>
        <a:ext cx="1269279" cy="386975"/>
      </dsp:txXfrm>
    </dsp:sp>
    <dsp:sp modelId="{3BDE6B3D-C7E7-4287-893D-764EDD7E7796}">
      <dsp:nvSpPr>
        <dsp:cNvPr id="0" name=""/>
        <dsp:cNvSpPr/>
      </dsp:nvSpPr>
      <dsp:spPr>
        <a:xfrm>
          <a:off x="3742993" y="970058"/>
          <a:ext cx="1269279" cy="386975"/>
        </a:xfrm>
        <a:prstGeom prst="rect">
          <a:avLst/>
        </a:prstGeom>
        <a:solidFill>
          <a:schemeClr val="accent1">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en-US" sz="1300" kern="1200" dirty="0" err="1"/>
            <a:t>Questionnare</a:t>
          </a:r>
          <a:r>
            <a:rPr lang="en-US" sz="1300" kern="1200" dirty="0"/>
            <a:t> </a:t>
          </a:r>
          <a:endParaRPr lang="ar-SA" sz="1300" kern="1200" dirty="0"/>
        </a:p>
      </dsp:txBody>
      <dsp:txXfrm>
        <a:off x="3742993" y="970058"/>
        <a:ext cx="1269279" cy="386975"/>
      </dsp:txXfrm>
    </dsp:sp>
    <dsp:sp modelId="{20527D76-11FC-4CBC-9134-D6720ECADD02}">
      <dsp:nvSpPr>
        <dsp:cNvPr id="0" name=""/>
        <dsp:cNvSpPr/>
      </dsp:nvSpPr>
      <dsp:spPr>
        <a:xfrm>
          <a:off x="3742993" y="1453777"/>
          <a:ext cx="1269279" cy="386975"/>
        </a:xfrm>
        <a:prstGeom prst="rect">
          <a:avLst/>
        </a:prstGeom>
        <a:solidFill>
          <a:schemeClr val="accent1">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en-US" sz="1300" kern="1200"/>
            <a:t>Cases study</a:t>
          </a:r>
          <a:endParaRPr lang="ar-SA" sz="1300" kern="1200"/>
        </a:p>
      </dsp:txBody>
      <dsp:txXfrm>
        <a:off x="3742993" y="1453777"/>
        <a:ext cx="1269279" cy="386975"/>
      </dsp:txXfrm>
    </dsp:sp>
    <dsp:sp modelId="{23FF8CD8-3AAD-4ED8-BABD-214B3CEFE933}">
      <dsp:nvSpPr>
        <dsp:cNvPr id="0" name=""/>
        <dsp:cNvSpPr/>
      </dsp:nvSpPr>
      <dsp:spPr>
        <a:xfrm>
          <a:off x="3742993" y="1937496"/>
          <a:ext cx="1269279" cy="386975"/>
        </a:xfrm>
        <a:prstGeom prst="rect">
          <a:avLst/>
        </a:prstGeom>
        <a:solidFill>
          <a:schemeClr val="accent1">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en-US" sz="1300" kern="1200" dirty="0"/>
            <a:t>Site selection and it analysis </a:t>
          </a:r>
          <a:endParaRPr lang="ar-SA" sz="1300" kern="1200" dirty="0"/>
        </a:p>
      </dsp:txBody>
      <dsp:txXfrm>
        <a:off x="3742993" y="1937496"/>
        <a:ext cx="1269279" cy="386975"/>
      </dsp:txXfrm>
    </dsp:sp>
    <dsp:sp modelId="{13DD8F34-BD2C-4811-9BE6-B4152665D927}">
      <dsp:nvSpPr>
        <dsp:cNvPr id="0" name=""/>
        <dsp:cNvSpPr/>
      </dsp:nvSpPr>
      <dsp:spPr>
        <a:xfrm>
          <a:off x="2219858" y="2904935"/>
          <a:ext cx="1269279" cy="386975"/>
        </a:xfrm>
        <a:prstGeom prst="rect">
          <a:avLst/>
        </a:prstGeom>
        <a:solidFill>
          <a:schemeClr val="accent1">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en-US" sz="1300" kern="1200"/>
            <a:t>PART 2</a:t>
          </a:r>
          <a:endParaRPr lang="ar-SA" sz="1300" kern="1200"/>
        </a:p>
      </dsp:txBody>
      <dsp:txXfrm>
        <a:off x="2219858" y="2904935"/>
        <a:ext cx="1269279" cy="386975"/>
      </dsp:txXfrm>
    </dsp:sp>
    <dsp:sp modelId="{0BAC5374-7F8B-4B87-801F-FEC3DA294B6C}">
      <dsp:nvSpPr>
        <dsp:cNvPr id="0" name=""/>
        <dsp:cNvSpPr/>
      </dsp:nvSpPr>
      <dsp:spPr>
        <a:xfrm>
          <a:off x="3742993" y="2468272"/>
          <a:ext cx="1269279" cy="386975"/>
        </a:xfrm>
        <a:prstGeom prst="rect">
          <a:avLst/>
        </a:prstGeom>
        <a:solidFill>
          <a:schemeClr val="accent1">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en-US" sz="1300" kern="1200"/>
            <a:t>Design data</a:t>
          </a:r>
          <a:endParaRPr lang="ar-SA" sz="1300" kern="1200"/>
        </a:p>
      </dsp:txBody>
      <dsp:txXfrm>
        <a:off x="3742993" y="2468272"/>
        <a:ext cx="1269279" cy="386975"/>
      </dsp:txXfrm>
    </dsp:sp>
    <dsp:sp modelId="{25635CCC-D750-4884-8274-15DA1B90E3F3}">
      <dsp:nvSpPr>
        <dsp:cNvPr id="0" name=""/>
        <dsp:cNvSpPr/>
      </dsp:nvSpPr>
      <dsp:spPr>
        <a:xfrm>
          <a:off x="3742993" y="2904935"/>
          <a:ext cx="1269279" cy="386975"/>
        </a:xfrm>
        <a:prstGeom prst="rect">
          <a:avLst/>
        </a:prstGeom>
        <a:solidFill>
          <a:schemeClr val="accent1">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en-US" sz="1300" kern="1200" dirty="0"/>
            <a:t>Project Design</a:t>
          </a:r>
          <a:endParaRPr lang="ar-SA" sz="1300" kern="1200" dirty="0"/>
        </a:p>
      </dsp:txBody>
      <dsp:txXfrm>
        <a:off x="3742993" y="2904935"/>
        <a:ext cx="1269279" cy="386975"/>
      </dsp:txXfrm>
    </dsp:sp>
    <dsp:sp modelId="{4BF3C920-E4F6-477B-B45E-78B9BA4E397E}">
      <dsp:nvSpPr>
        <dsp:cNvPr id="0" name=""/>
        <dsp:cNvSpPr/>
      </dsp:nvSpPr>
      <dsp:spPr>
        <a:xfrm>
          <a:off x="3742993" y="3388654"/>
          <a:ext cx="1269279" cy="386975"/>
        </a:xfrm>
        <a:prstGeom prst="rect">
          <a:avLst/>
        </a:prstGeom>
        <a:solidFill>
          <a:schemeClr val="accent1">
            <a:lumMod val="40000"/>
            <a:lumOff val="6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1">
            <a:lnSpc>
              <a:spcPct val="90000"/>
            </a:lnSpc>
            <a:spcBef>
              <a:spcPct val="0"/>
            </a:spcBef>
            <a:spcAft>
              <a:spcPct val="35000"/>
            </a:spcAft>
          </a:pPr>
          <a:r>
            <a:rPr lang="en-US" sz="1300" kern="1200"/>
            <a:t>Results Discussion</a:t>
          </a:r>
          <a:endParaRPr lang="ar-SA" sz="1300" kern="1200"/>
        </a:p>
      </dsp:txBody>
      <dsp:txXfrm>
        <a:off x="3742993" y="3388654"/>
        <a:ext cx="1269279" cy="386975"/>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491D435-D3FB-4CA1-9080-9C66B3B824B5}" type="datetimeFigureOut">
              <a:rPr lang="ar-SA" smtClean="0"/>
              <a:pPr/>
              <a:t>10/03/37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3C811BA-9C72-4659-8C1A-B54DF66DF4C4}" type="slidenum">
              <a:rPr lang="ar-SA" smtClean="0"/>
              <a:pPr/>
              <a:t>‹#›</a:t>
            </a:fld>
            <a:endParaRPr lang="ar-SA"/>
          </a:p>
        </p:txBody>
      </p:sp>
    </p:spTree>
    <p:extLst>
      <p:ext uri="{BB962C8B-B14F-4D97-AF65-F5344CB8AC3E}">
        <p14:creationId xmlns:p14="http://schemas.microsoft.com/office/powerpoint/2010/main" val="197979514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AE" dirty="0"/>
          </a:p>
        </p:txBody>
      </p:sp>
      <p:sp>
        <p:nvSpPr>
          <p:cNvPr id="4" name="Slide Number Placeholder 3"/>
          <p:cNvSpPr>
            <a:spLocks noGrp="1"/>
          </p:cNvSpPr>
          <p:nvPr>
            <p:ph type="sldNum" sz="quarter" idx="10"/>
          </p:nvPr>
        </p:nvSpPr>
        <p:spPr/>
        <p:txBody>
          <a:bodyPr/>
          <a:lstStyle/>
          <a:p>
            <a:fld id="{A11B1FB2-64AA-49D8-9A1B-94D9FDD9DB92}" type="slidenum">
              <a:rPr lang="ar-AE" smtClean="0"/>
              <a:pPr/>
              <a:t>18</a:t>
            </a:fld>
            <a:endParaRPr lang="ar-AE"/>
          </a:p>
        </p:txBody>
      </p:sp>
    </p:spTree>
    <p:extLst>
      <p:ext uri="{BB962C8B-B14F-4D97-AF65-F5344CB8AC3E}">
        <p14:creationId xmlns:p14="http://schemas.microsoft.com/office/powerpoint/2010/main" val="3911255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4114D7E-3EAA-4D23-A42E-51098655C6DF}" type="datetimeFigureOut">
              <a:rPr lang="ar-SA" smtClean="0"/>
              <a:pPr/>
              <a:t>10/03/37</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2492205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114D7E-3EAA-4D23-A42E-51098655C6DF}" type="datetimeFigureOut">
              <a:rPr lang="ar-SA" smtClean="0"/>
              <a:pPr/>
              <a:t>10/03/37</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1157046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114D7E-3EAA-4D23-A42E-51098655C6DF}" type="datetimeFigureOut">
              <a:rPr lang="ar-SA" smtClean="0"/>
              <a:pPr/>
              <a:t>10/03/37</a:t>
            </a:fld>
            <a:endParaRPr lang="ar-SA"/>
          </a:p>
        </p:txBody>
      </p:sp>
      <p:sp>
        <p:nvSpPr>
          <p:cNvPr id="5" name="Footer Placeholder 4"/>
          <p:cNvSpPr>
            <a:spLocks noGrp="1"/>
          </p:cNvSpPr>
          <p:nvPr>
            <p:ph type="ftr" sz="quarter" idx="11"/>
          </p:nvPr>
        </p:nvSpPr>
        <p:spPr/>
        <p:txBody>
          <a:bodyPr/>
          <a:lstStyle/>
          <a:p>
            <a:endParaRPr lang="ar-SA"/>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9E2D0F-A1D3-4AF5-989E-B35D509DFBC7}" type="slidenum">
              <a:rPr lang="ar-SA" smtClean="0"/>
              <a:pPr/>
              <a:t>‹#›</a:t>
            </a:fld>
            <a:endParaRPr lang="ar-SA"/>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73167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4114D7E-3EAA-4D23-A42E-51098655C6DF}" type="datetimeFigureOut">
              <a:rPr lang="ar-SA" smtClean="0"/>
              <a:pPr/>
              <a:t>10/03/37</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3417999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4114D7E-3EAA-4D23-A42E-51098655C6DF}" type="datetimeFigureOut">
              <a:rPr lang="ar-SA" smtClean="0"/>
              <a:pPr/>
              <a:t>10/03/37</a:t>
            </a:fld>
            <a:endParaRPr lang="ar-SA"/>
          </a:p>
        </p:txBody>
      </p:sp>
      <p:sp>
        <p:nvSpPr>
          <p:cNvPr id="6" name="Footer Placeholder 5"/>
          <p:cNvSpPr>
            <a:spLocks noGrp="1"/>
          </p:cNvSpPr>
          <p:nvPr>
            <p:ph type="ftr" sz="quarter" idx="11"/>
          </p:nvPr>
        </p:nvSpPr>
        <p:spPr/>
        <p:txBody>
          <a:bodyPr/>
          <a:lstStyle/>
          <a:p>
            <a:endParaRPr lang="ar-SA"/>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9E2D0F-A1D3-4AF5-989E-B35D509DFBC7}" type="slidenum">
              <a:rPr lang="ar-SA" smtClean="0"/>
              <a:pPr/>
              <a:t>‹#›</a:t>
            </a:fld>
            <a:endParaRPr lang="ar-SA"/>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93781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84114D7E-3EAA-4D23-A42E-51098655C6DF}" type="datetimeFigureOut">
              <a:rPr lang="ar-SA" smtClean="0"/>
              <a:pPr/>
              <a:t>10/03/37</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1539249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114D7E-3EAA-4D23-A42E-51098655C6DF}" type="datetimeFigureOut">
              <a:rPr lang="ar-SA" smtClean="0"/>
              <a:pPr/>
              <a:t>10/03/37</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3340594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114D7E-3EAA-4D23-A42E-51098655C6DF}" type="datetimeFigureOut">
              <a:rPr lang="ar-SA" smtClean="0"/>
              <a:pPr/>
              <a:t>10/03/37</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235877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114D7E-3EAA-4D23-A42E-51098655C6DF}" type="datetimeFigureOut">
              <a:rPr lang="ar-SA" smtClean="0"/>
              <a:pPr/>
              <a:t>10/03/37</a:t>
            </a:fld>
            <a:endParaRPr lang="ar-SA"/>
          </a:p>
        </p:txBody>
      </p:sp>
      <p:sp>
        <p:nvSpPr>
          <p:cNvPr id="5" name="Footer Placeholder 4"/>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3430477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114D7E-3EAA-4D23-A42E-51098655C6DF}" type="datetimeFigureOut">
              <a:rPr lang="ar-SA" smtClean="0"/>
              <a:pPr/>
              <a:t>10/03/37</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2629570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114D7E-3EAA-4D23-A42E-51098655C6DF}" type="datetimeFigureOut">
              <a:rPr lang="ar-SA" smtClean="0"/>
              <a:pPr/>
              <a:t>10/03/37</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824727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114D7E-3EAA-4D23-A42E-51098655C6DF}" type="datetimeFigureOut">
              <a:rPr lang="ar-SA" smtClean="0"/>
              <a:pPr/>
              <a:t>10/03/37</a:t>
            </a:fld>
            <a:endParaRPr lang="ar-SA"/>
          </a:p>
        </p:txBody>
      </p:sp>
      <p:sp>
        <p:nvSpPr>
          <p:cNvPr id="8" name="Footer Placeholder 7"/>
          <p:cNvSpPr>
            <a:spLocks noGrp="1"/>
          </p:cNvSpPr>
          <p:nvPr>
            <p:ph type="ftr" sz="quarter" idx="11"/>
          </p:nvPr>
        </p:nvSpPr>
        <p:spPr/>
        <p:txBody>
          <a:bodyPr/>
          <a:lstStyle/>
          <a:p>
            <a:endParaRPr lang="ar-SA"/>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2215341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4114D7E-3EAA-4D23-A42E-51098655C6DF}" type="datetimeFigureOut">
              <a:rPr lang="ar-SA" smtClean="0"/>
              <a:pPr/>
              <a:t>10/03/37</a:t>
            </a:fld>
            <a:endParaRPr lang="ar-SA"/>
          </a:p>
        </p:txBody>
      </p:sp>
      <p:sp>
        <p:nvSpPr>
          <p:cNvPr id="4" name="Footer Placeholder 3"/>
          <p:cNvSpPr>
            <a:spLocks noGrp="1"/>
          </p:cNvSpPr>
          <p:nvPr>
            <p:ph type="ftr" sz="quarter" idx="11"/>
          </p:nvPr>
        </p:nvSpPr>
        <p:spPr/>
        <p:txBody>
          <a:bodyPr/>
          <a:lstStyle/>
          <a:p>
            <a:endParaRPr lang="ar-SA"/>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1874467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114D7E-3EAA-4D23-A42E-51098655C6DF}" type="datetimeFigureOut">
              <a:rPr lang="ar-SA" smtClean="0"/>
              <a:pPr/>
              <a:t>10/03/37</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3670672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14D7E-3EAA-4D23-A42E-51098655C6DF}" type="datetimeFigureOut">
              <a:rPr lang="ar-SA" smtClean="0"/>
              <a:pPr/>
              <a:t>10/03/37</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2724612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14D7E-3EAA-4D23-A42E-51098655C6DF}" type="datetimeFigureOut">
              <a:rPr lang="ar-SA" smtClean="0"/>
              <a:pPr/>
              <a:t>10/03/37</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9E2D0F-A1D3-4AF5-989E-B35D509DFBC7}" type="slidenum">
              <a:rPr lang="ar-SA" smtClean="0"/>
              <a:pPr/>
              <a:t>‹#›</a:t>
            </a:fld>
            <a:endParaRPr lang="ar-SA"/>
          </a:p>
        </p:txBody>
      </p:sp>
    </p:spTree>
    <p:extLst>
      <p:ext uri="{BB962C8B-B14F-4D97-AF65-F5344CB8AC3E}">
        <p14:creationId xmlns:p14="http://schemas.microsoft.com/office/powerpoint/2010/main" val="4083735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84114D7E-3EAA-4D23-A42E-51098655C6DF}" type="datetimeFigureOut">
              <a:rPr lang="ar-SA" smtClean="0"/>
              <a:pPr/>
              <a:t>10/03/37</a:t>
            </a:fld>
            <a:endParaRPr lang="ar-SA"/>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D9E2D0F-A1D3-4AF5-989E-B35D509DFBC7}" type="slidenum">
              <a:rPr lang="ar-SA" smtClean="0"/>
              <a:pPr/>
              <a:t>‹#›</a:t>
            </a:fld>
            <a:endParaRPr lang="ar-SA"/>
          </a:p>
        </p:txBody>
      </p:sp>
    </p:spTree>
    <p:extLst>
      <p:ext uri="{BB962C8B-B14F-4D97-AF65-F5344CB8AC3E}">
        <p14:creationId xmlns:p14="http://schemas.microsoft.com/office/powerpoint/2010/main" val="2953259740"/>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jp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1.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9.emf"/><Relationship Id="rId5" Type="http://schemas.openxmlformats.org/officeDocument/2006/relationships/image" Target="../media/image28.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5.png"/><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6.PNG"/><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9.png"/><Relationship Id="rId1" Type="http://schemas.openxmlformats.org/officeDocument/2006/relationships/slideLayout" Target="../slideLayouts/slideLayout6.xml"/><Relationship Id="rId5" Type="http://schemas.openxmlformats.org/officeDocument/2006/relationships/image" Target="../media/image51.wmf"/><Relationship Id="rId4" Type="http://schemas.openxmlformats.org/officeDocument/2006/relationships/image" Target="../media/image50.png"/></Relationships>
</file>

<file path=ppt/slides/_rels/slide3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emf"/><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4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9000"/>
                <a:satMod val="300000"/>
              </a:schemeClr>
              <a:schemeClr val="bg2">
                <a:tint val="90000"/>
                <a:satMod val="225000"/>
              </a:schemeClr>
            </a:duotone>
            <a:extLst>
              <a:ext uri="{BEBA8EAE-BF5A-486C-A8C5-ECC9F3942E4B}">
                <a14:imgProps xmlns:a14="http://schemas.microsoft.com/office/drawing/2010/main">
                  <a14:imgLayer r:embed="rId3">
                    <a14:imgEffect>
                      <a14:sharpenSoften amount="-25000"/>
                    </a14:imgEffect>
                  </a14:imgLayer>
                </a14:imgProps>
              </a:ext>
            </a:extLst>
          </a:blip>
          <a:tile tx="0" ty="0" sx="90000" sy="90000" flip="xy" algn="tl"/>
        </a:blipFill>
        <a:effectLst/>
      </p:bgPr>
    </p:bg>
    <p:spTree>
      <p:nvGrpSpPr>
        <p:cNvPr id="1" name=""/>
        <p:cNvGrpSpPr/>
        <p:nvPr/>
      </p:nvGrpSpPr>
      <p:grpSpPr>
        <a:xfrm>
          <a:off x="0" y="0"/>
          <a:ext cx="0" cy="0"/>
          <a:chOff x="0" y="0"/>
          <a:chExt cx="0" cy="0"/>
        </a:xfrm>
      </p:grpSpPr>
      <p:sp>
        <p:nvSpPr>
          <p:cNvPr id="6" name="Rectangle 5"/>
          <p:cNvSpPr/>
          <p:nvPr/>
        </p:nvSpPr>
        <p:spPr>
          <a:xfrm>
            <a:off x="2123728" y="1782325"/>
            <a:ext cx="5117306" cy="1846659"/>
          </a:xfrm>
          <a:prstGeom prst="rect">
            <a:avLst/>
          </a:prstGeom>
        </p:spPr>
        <p:txBody>
          <a:bodyPr wrap="square">
            <a:spAutoFit/>
          </a:bodyPr>
          <a:lstStyle/>
          <a:p>
            <a:pPr algn="ctr" rtl="0"/>
            <a:r>
              <a:rPr lang="en-US" b="1" dirty="0">
                <a:solidFill>
                  <a:schemeClr val="tx1">
                    <a:lumMod val="95000"/>
                    <a:lumOff val="5000"/>
                  </a:schemeClr>
                </a:solidFill>
              </a:rPr>
              <a:t>An-</a:t>
            </a:r>
            <a:r>
              <a:rPr lang="en-US" b="1" dirty="0" err="1">
                <a:solidFill>
                  <a:schemeClr val="tx1">
                    <a:lumMod val="95000"/>
                    <a:lumOff val="5000"/>
                  </a:schemeClr>
                </a:solidFill>
              </a:rPr>
              <a:t>Najah</a:t>
            </a:r>
            <a:r>
              <a:rPr lang="en-US" b="1" dirty="0">
                <a:solidFill>
                  <a:schemeClr val="tx1">
                    <a:lumMod val="95000"/>
                    <a:lumOff val="5000"/>
                  </a:schemeClr>
                </a:solidFill>
              </a:rPr>
              <a:t> National University</a:t>
            </a:r>
          </a:p>
          <a:p>
            <a:pPr algn="ctr" rtl="0"/>
            <a:r>
              <a:rPr lang="en-US" b="1" dirty="0" smtClean="0">
                <a:solidFill>
                  <a:schemeClr val="tx1">
                    <a:lumMod val="95000"/>
                    <a:lumOff val="5000"/>
                  </a:schemeClr>
                </a:solidFill>
              </a:rPr>
              <a:t>Faculty </a:t>
            </a:r>
            <a:r>
              <a:rPr lang="en-US" b="1" dirty="0">
                <a:solidFill>
                  <a:schemeClr val="tx1">
                    <a:lumMod val="95000"/>
                    <a:lumOff val="5000"/>
                  </a:schemeClr>
                </a:solidFill>
              </a:rPr>
              <a:t>of Engineering </a:t>
            </a:r>
          </a:p>
          <a:p>
            <a:pPr algn="ctr"/>
            <a:r>
              <a:rPr lang="en-US" b="1" dirty="0" smtClean="0">
                <a:solidFill>
                  <a:schemeClr val="tx1">
                    <a:lumMod val="95000"/>
                    <a:lumOff val="5000"/>
                  </a:schemeClr>
                </a:solidFill>
              </a:rPr>
              <a:t>Department of Building Engineering</a:t>
            </a:r>
          </a:p>
          <a:p>
            <a:pPr algn="ctr"/>
            <a:endParaRPr lang="en-US" b="1" dirty="0" smtClean="0">
              <a:solidFill>
                <a:schemeClr val="tx1">
                  <a:lumMod val="95000"/>
                  <a:lumOff val="5000"/>
                </a:schemeClr>
              </a:solidFill>
            </a:endParaRPr>
          </a:p>
          <a:p>
            <a:pPr algn="ctr"/>
            <a:r>
              <a:rPr lang="en-US" b="1" dirty="0">
                <a:solidFill>
                  <a:schemeClr val="tx1">
                    <a:lumMod val="95000"/>
                    <a:lumOff val="5000"/>
                  </a:schemeClr>
                </a:solidFill>
              </a:rPr>
              <a:t/>
            </a:r>
            <a:br>
              <a:rPr lang="en-US" b="1" dirty="0">
                <a:solidFill>
                  <a:schemeClr val="tx1">
                    <a:lumMod val="95000"/>
                    <a:lumOff val="5000"/>
                  </a:schemeClr>
                </a:solidFill>
              </a:rPr>
            </a:br>
            <a:r>
              <a:rPr lang="en-US" sz="2400" b="1" dirty="0">
                <a:solidFill>
                  <a:schemeClr val="tx1">
                    <a:lumMod val="95000"/>
                    <a:lumOff val="5000"/>
                  </a:schemeClr>
                </a:solidFill>
              </a:rPr>
              <a:t>Graduation </a:t>
            </a:r>
            <a:r>
              <a:rPr lang="en-US" sz="2400" b="1" dirty="0" smtClean="0">
                <a:solidFill>
                  <a:schemeClr val="tx1">
                    <a:lumMod val="95000"/>
                    <a:lumOff val="5000"/>
                  </a:schemeClr>
                </a:solidFill>
              </a:rPr>
              <a:t>Project-II</a:t>
            </a:r>
            <a:r>
              <a:rPr lang="en-US" b="1" dirty="0" smtClean="0">
                <a:solidFill>
                  <a:schemeClr val="tx1">
                    <a:lumMod val="95000"/>
                    <a:lumOff val="5000"/>
                  </a:schemeClr>
                </a:solidFill>
              </a:rPr>
              <a:t> </a:t>
            </a:r>
            <a:endParaRPr lang="ar-SA" b="1" dirty="0">
              <a:solidFill>
                <a:schemeClr val="tx1">
                  <a:lumMod val="95000"/>
                  <a:lumOff val="5000"/>
                </a:schemeClr>
              </a:solidFill>
            </a:endParaRPr>
          </a:p>
        </p:txBody>
      </p:sp>
      <p:sp>
        <p:nvSpPr>
          <p:cNvPr id="7" name="Rectangle 6"/>
          <p:cNvSpPr/>
          <p:nvPr/>
        </p:nvSpPr>
        <p:spPr>
          <a:xfrm>
            <a:off x="5436096" y="5315768"/>
            <a:ext cx="3943300" cy="769441"/>
          </a:xfrm>
          <a:prstGeom prst="rect">
            <a:avLst/>
          </a:prstGeom>
        </p:spPr>
        <p:txBody>
          <a:bodyPr wrap="square">
            <a:spAutoFit/>
          </a:bodyPr>
          <a:lstStyle/>
          <a:p>
            <a:pPr algn="ctr" rtl="0"/>
            <a:r>
              <a:rPr lang="en-US" sz="2000" b="1" dirty="0">
                <a:solidFill>
                  <a:schemeClr val="tx1">
                    <a:lumMod val="95000"/>
                    <a:lumOff val="5000"/>
                  </a:schemeClr>
                </a:solidFill>
              </a:rPr>
              <a:t>Project Supervisor: </a:t>
            </a:r>
          </a:p>
          <a:p>
            <a:pPr algn="ctr" rtl="0"/>
            <a:r>
              <a:rPr lang="en-US" sz="2400" b="1" i="1" dirty="0" smtClean="0">
                <a:solidFill>
                  <a:schemeClr val="tx1">
                    <a:lumMod val="95000"/>
                    <a:lumOff val="5000"/>
                  </a:schemeClr>
                </a:solidFill>
              </a:rPr>
              <a:t>Eng. Ameer Al-Aker </a:t>
            </a:r>
            <a:endParaRPr lang="en-US" dirty="0">
              <a:solidFill>
                <a:schemeClr val="tx1">
                  <a:lumMod val="95000"/>
                  <a:lumOff val="5000"/>
                </a:schemeClr>
              </a:solidFill>
            </a:endParaRPr>
          </a:p>
        </p:txBody>
      </p:sp>
      <p:sp>
        <p:nvSpPr>
          <p:cNvPr id="8" name="Rectangle 7"/>
          <p:cNvSpPr/>
          <p:nvPr/>
        </p:nvSpPr>
        <p:spPr>
          <a:xfrm>
            <a:off x="607618" y="4922302"/>
            <a:ext cx="3551084" cy="1938992"/>
          </a:xfrm>
          <a:prstGeom prst="rect">
            <a:avLst/>
          </a:prstGeom>
        </p:spPr>
        <p:txBody>
          <a:bodyPr wrap="square">
            <a:spAutoFit/>
          </a:bodyPr>
          <a:lstStyle/>
          <a:p>
            <a:pPr algn="ctr" rtl="0"/>
            <a:r>
              <a:rPr lang="en-US" sz="2000" b="1" dirty="0">
                <a:solidFill>
                  <a:schemeClr val="tx1">
                    <a:lumMod val="95000"/>
                    <a:lumOff val="5000"/>
                  </a:schemeClr>
                </a:solidFill>
              </a:rPr>
              <a:t>Prepared by</a:t>
            </a:r>
            <a:r>
              <a:rPr lang="en-US" sz="2000" b="1" dirty="0" smtClean="0">
                <a:solidFill>
                  <a:schemeClr val="tx1">
                    <a:lumMod val="95000"/>
                    <a:lumOff val="5000"/>
                  </a:schemeClr>
                </a:solidFill>
              </a:rPr>
              <a:t>:</a:t>
            </a:r>
          </a:p>
          <a:p>
            <a:pPr algn="ctr" rtl="0"/>
            <a:endParaRPr lang="en-US" sz="2000" b="1" dirty="0" smtClean="0">
              <a:solidFill>
                <a:schemeClr val="tx1">
                  <a:lumMod val="95000"/>
                  <a:lumOff val="5000"/>
                </a:schemeClr>
              </a:solidFill>
            </a:endParaRPr>
          </a:p>
          <a:p>
            <a:pPr algn="ctr" rtl="0"/>
            <a:r>
              <a:rPr lang="en-US" sz="2000" b="1" dirty="0" err="1" smtClean="0">
                <a:solidFill>
                  <a:schemeClr val="tx1">
                    <a:lumMod val="95000"/>
                    <a:lumOff val="5000"/>
                  </a:schemeClr>
                </a:solidFill>
              </a:rPr>
              <a:t>Nuzha</a:t>
            </a:r>
            <a:r>
              <a:rPr lang="en-US" sz="2000" b="1" dirty="0" smtClean="0">
                <a:solidFill>
                  <a:schemeClr val="tx1">
                    <a:lumMod val="95000"/>
                    <a:lumOff val="5000"/>
                  </a:schemeClr>
                </a:solidFill>
              </a:rPr>
              <a:t> </a:t>
            </a:r>
            <a:r>
              <a:rPr lang="en-US" sz="2000" b="1" dirty="0" err="1" smtClean="0">
                <a:solidFill>
                  <a:schemeClr val="tx1">
                    <a:lumMod val="95000"/>
                    <a:lumOff val="5000"/>
                  </a:schemeClr>
                </a:solidFill>
              </a:rPr>
              <a:t>Atare</a:t>
            </a:r>
            <a:endParaRPr lang="en-US" sz="2000" b="1" dirty="0" smtClean="0">
              <a:solidFill>
                <a:schemeClr val="tx1">
                  <a:lumMod val="95000"/>
                  <a:lumOff val="5000"/>
                </a:schemeClr>
              </a:solidFill>
            </a:endParaRPr>
          </a:p>
          <a:p>
            <a:pPr algn="ctr" rtl="0"/>
            <a:r>
              <a:rPr lang="en-US" sz="2000" b="1" dirty="0" err="1" smtClean="0">
                <a:solidFill>
                  <a:schemeClr val="tx1">
                    <a:lumMod val="95000"/>
                    <a:lumOff val="5000"/>
                  </a:schemeClr>
                </a:solidFill>
              </a:rPr>
              <a:t>Issam</a:t>
            </a:r>
            <a:r>
              <a:rPr lang="en-US" sz="2000" b="1" dirty="0" smtClean="0">
                <a:solidFill>
                  <a:schemeClr val="tx1">
                    <a:lumMod val="95000"/>
                    <a:lumOff val="5000"/>
                  </a:schemeClr>
                </a:solidFill>
              </a:rPr>
              <a:t> </a:t>
            </a:r>
            <a:r>
              <a:rPr lang="en-US" sz="2000" b="1" dirty="0" err="1" smtClean="0">
                <a:solidFill>
                  <a:schemeClr val="tx1">
                    <a:lumMod val="95000"/>
                    <a:lumOff val="5000"/>
                  </a:schemeClr>
                </a:solidFill>
              </a:rPr>
              <a:t>Ishtayeh</a:t>
            </a:r>
            <a:endParaRPr lang="en-US" sz="2000" b="1" dirty="0" smtClean="0">
              <a:solidFill>
                <a:schemeClr val="tx1">
                  <a:lumMod val="95000"/>
                  <a:lumOff val="5000"/>
                </a:schemeClr>
              </a:solidFill>
            </a:endParaRPr>
          </a:p>
          <a:p>
            <a:pPr algn="ctr" rtl="0"/>
            <a:r>
              <a:rPr lang="en-US" sz="2000" b="1" dirty="0" smtClean="0">
                <a:solidFill>
                  <a:schemeClr val="tx1">
                    <a:lumMod val="95000"/>
                    <a:lumOff val="5000"/>
                  </a:schemeClr>
                </a:solidFill>
              </a:rPr>
              <a:t>Ashraf </a:t>
            </a:r>
            <a:r>
              <a:rPr lang="en-US" sz="2000" b="1" dirty="0" err="1" smtClean="0">
                <a:solidFill>
                  <a:schemeClr val="tx1">
                    <a:lumMod val="95000"/>
                    <a:lumOff val="5000"/>
                  </a:schemeClr>
                </a:solidFill>
              </a:rPr>
              <a:t>Atteih</a:t>
            </a:r>
            <a:r>
              <a:rPr lang="en-US" sz="2000" b="1" dirty="0" smtClean="0">
                <a:solidFill>
                  <a:schemeClr val="tx1">
                    <a:lumMod val="95000"/>
                    <a:lumOff val="5000"/>
                  </a:schemeClr>
                </a:solidFill>
              </a:rPr>
              <a:t> </a:t>
            </a:r>
            <a:r>
              <a:rPr lang="en-US" sz="2000" b="1" dirty="0">
                <a:solidFill>
                  <a:schemeClr val="tx1">
                    <a:lumMod val="95000"/>
                    <a:lumOff val="5000"/>
                  </a:schemeClr>
                </a:solidFill>
              </a:rPr>
              <a:t/>
            </a:r>
            <a:br>
              <a:rPr lang="en-US" sz="2000" b="1" dirty="0">
                <a:solidFill>
                  <a:schemeClr val="tx1">
                    <a:lumMod val="95000"/>
                    <a:lumOff val="5000"/>
                  </a:schemeClr>
                </a:solidFill>
              </a:rPr>
            </a:br>
            <a:endParaRPr lang="en-US" sz="2000" dirty="0">
              <a:solidFill>
                <a:schemeClr val="tx1">
                  <a:lumMod val="95000"/>
                  <a:lumOff val="5000"/>
                </a:schemeClr>
              </a:solidFill>
            </a:endParaRPr>
          </a:p>
        </p:txBody>
      </p:sp>
      <p:sp>
        <p:nvSpPr>
          <p:cNvPr id="10" name="Rectangle 9"/>
          <p:cNvSpPr/>
          <p:nvPr/>
        </p:nvSpPr>
        <p:spPr>
          <a:xfrm>
            <a:off x="2646040" y="3876050"/>
            <a:ext cx="4572000" cy="954107"/>
          </a:xfrm>
          <a:prstGeom prst="rect">
            <a:avLst/>
          </a:prstGeom>
        </p:spPr>
        <p:txBody>
          <a:bodyPr>
            <a:spAutoFit/>
          </a:bodyPr>
          <a:lstStyle/>
          <a:p>
            <a:pPr algn="ctr"/>
            <a:r>
              <a:rPr lang="en-US" sz="2800" b="1" dirty="0"/>
              <a:t>An Integrative Design Of  Residential Building</a:t>
            </a:r>
            <a:endParaRPr lang="en-US" sz="28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9952" y="113264"/>
            <a:ext cx="1584176" cy="1669061"/>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07904" y="5011565"/>
            <a:ext cx="2016224" cy="1760466"/>
          </a:xfrm>
          <a:prstGeom prst="rect">
            <a:avLst/>
          </a:prstGeom>
        </p:spPr>
      </p:pic>
      <p:pic>
        <p:nvPicPr>
          <p:cNvPr id="9" name="Picture 8"/>
          <p:cNvPicPr/>
          <p:nvPr/>
        </p:nvPicPr>
        <p:blipFill>
          <a:blip r:embed="rId6">
            <a:extLst>
              <a:ext uri="{28A0092B-C50C-407E-A947-70E740481C1C}">
                <a14:useLocalDpi xmlns:a14="http://schemas.microsoft.com/office/drawing/2010/main" val="0"/>
              </a:ext>
            </a:extLst>
          </a:blip>
          <a:stretch>
            <a:fillRect/>
          </a:stretch>
        </p:blipFill>
        <p:spPr bwMode="auto">
          <a:xfrm>
            <a:off x="251520" y="1497827"/>
            <a:ext cx="2088232" cy="2232248"/>
          </a:xfrm>
          <a:prstGeom prst="rect">
            <a:avLst/>
          </a:prstGeom>
          <a:noFill/>
          <a:ln>
            <a:noFill/>
          </a:ln>
        </p:spPr>
      </p:pic>
      <p:pic>
        <p:nvPicPr>
          <p:cNvPr id="11" name="Picture 10"/>
          <p:cNvPicPr/>
          <p:nvPr/>
        </p:nvPicPr>
        <p:blipFill>
          <a:blip r:embed="rId7" cstate="print">
            <a:extLst>
              <a:ext uri="{28A0092B-C50C-407E-A947-70E740481C1C}">
                <a14:useLocalDpi xmlns:a14="http://schemas.microsoft.com/office/drawing/2010/main" val="0"/>
              </a:ext>
            </a:extLst>
          </a:blip>
          <a:stretch>
            <a:fillRect/>
          </a:stretch>
        </p:blipFill>
        <p:spPr>
          <a:xfrm>
            <a:off x="6948264" y="1497827"/>
            <a:ext cx="2051720" cy="2232247"/>
          </a:xfrm>
          <a:prstGeom prst="rect">
            <a:avLst/>
          </a:prstGeom>
        </p:spPr>
      </p:pic>
    </p:spTree>
    <p:extLst>
      <p:ext uri="{BB962C8B-B14F-4D97-AF65-F5344CB8AC3E}">
        <p14:creationId xmlns:p14="http://schemas.microsoft.com/office/powerpoint/2010/main" val="37740330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332656"/>
            <a:ext cx="6589199" cy="1280890"/>
          </a:xfrm>
        </p:spPr>
        <p:txBody>
          <a:bodyPr/>
          <a:lstStyle/>
          <a:p>
            <a:r>
              <a:rPr lang="en-US" dirty="0" smtClean="0"/>
              <a:t>Second  </a:t>
            </a:r>
            <a:r>
              <a:rPr lang="en-US" dirty="0"/>
              <a:t>floor </a:t>
            </a:r>
            <a:r>
              <a:rPr lang="en-US" dirty="0" smtClean="0"/>
              <a:t>plan </a:t>
            </a:r>
            <a:r>
              <a:rPr lang="en-US" dirty="0"/>
              <a:t>:</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1124744"/>
            <a:ext cx="5256584" cy="5517232"/>
          </a:xfrm>
        </p:spPr>
      </p:pic>
      <p:pic>
        <p:nvPicPr>
          <p:cNvPr id="6" name="Picture 5"/>
          <p:cNvPicPr>
            <a:picLocks noChangeAspect="1"/>
          </p:cNvPicPr>
          <p:nvPr/>
        </p:nvPicPr>
        <p:blipFill>
          <a:blip r:embed="rId3"/>
          <a:stretch>
            <a:fillRect/>
          </a:stretch>
        </p:blipFill>
        <p:spPr>
          <a:xfrm>
            <a:off x="7180111" y="1124744"/>
            <a:ext cx="1460808" cy="1557574"/>
          </a:xfrm>
          <a:prstGeom prst="rect">
            <a:avLst/>
          </a:prstGeom>
        </p:spPr>
      </p:pic>
    </p:spTree>
    <p:extLst>
      <p:ext uri="{BB962C8B-B14F-4D97-AF65-F5344CB8AC3E}">
        <p14:creationId xmlns:p14="http://schemas.microsoft.com/office/powerpoint/2010/main" val="2173766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409719" y="1667907"/>
            <a:ext cx="3384376" cy="2295128"/>
          </a:xfrm>
        </p:spPr>
        <p:txBody>
          <a:bodyPr>
            <a:normAutofit fontScale="90000"/>
          </a:bodyPr>
          <a:lstStyle/>
          <a:p>
            <a:r>
              <a:rPr lang="en-US" sz="4400" b="1" dirty="0" smtClean="0">
                <a:solidFill>
                  <a:schemeClr val="accent3">
                    <a:lumMod val="50000"/>
                  </a:schemeClr>
                </a:solidFill>
              </a:rPr>
              <a:t/>
            </a:r>
            <a:br>
              <a:rPr lang="en-US" sz="4400" b="1" dirty="0" smtClean="0">
                <a:solidFill>
                  <a:schemeClr val="accent3">
                    <a:lumMod val="50000"/>
                  </a:schemeClr>
                </a:solidFill>
              </a:rPr>
            </a:br>
            <a:r>
              <a:rPr lang="en-US" sz="4400" b="1" dirty="0" smtClean="0">
                <a:solidFill>
                  <a:schemeClr val="accent3">
                    <a:lumMod val="50000"/>
                  </a:schemeClr>
                </a:solidFill>
              </a:rPr>
              <a:t/>
            </a:r>
            <a:br>
              <a:rPr lang="en-US" sz="4400" b="1" dirty="0" smtClean="0">
                <a:solidFill>
                  <a:schemeClr val="accent3">
                    <a:lumMod val="50000"/>
                  </a:schemeClr>
                </a:solidFill>
              </a:rPr>
            </a:br>
            <a:r>
              <a:rPr lang="en-US" sz="3600" b="1" dirty="0" smtClean="0">
                <a:solidFill>
                  <a:schemeClr val="accent3">
                    <a:lumMod val="75000"/>
                  </a:schemeClr>
                </a:solidFill>
              </a:rPr>
              <a:t>North</a:t>
            </a:r>
            <a:r>
              <a:rPr lang="en-US" sz="3600" b="1" dirty="0">
                <a:solidFill>
                  <a:schemeClr val="accent3">
                    <a:lumMod val="75000"/>
                  </a:schemeClr>
                </a:solidFill>
              </a:rPr>
              <a:t> </a:t>
            </a:r>
            <a:r>
              <a:rPr lang="en-US" sz="3600" b="1" dirty="0" smtClean="0">
                <a:solidFill>
                  <a:schemeClr val="accent3">
                    <a:lumMod val="75000"/>
                  </a:schemeClr>
                </a:solidFill>
              </a:rPr>
              <a:t>Elevation</a:t>
            </a:r>
            <a:r>
              <a:rPr lang="en-US" sz="4400" b="1" dirty="0" smtClean="0">
                <a:solidFill>
                  <a:schemeClr val="accent3">
                    <a:lumMod val="75000"/>
                  </a:schemeClr>
                </a:solidFill>
              </a:rPr>
              <a:t> </a:t>
            </a:r>
            <a:r>
              <a:rPr lang="en-US" sz="4400" b="1" dirty="0" smtClean="0">
                <a:solidFill>
                  <a:schemeClr val="accent3">
                    <a:lumMod val="75000"/>
                  </a:schemeClr>
                </a:solidFill>
              </a:rPr>
              <a:t/>
            </a:r>
            <a:br>
              <a:rPr lang="en-US" sz="4400" b="1" dirty="0" smtClean="0">
                <a:solidFill>
                  <a:schemeClr val="accent3">
                    <a:lumMod val="75000"/>
                  </a:schemeClr>
                </a:solidFill>
              </a:rPr>
            </a:br>
            <a:r>
              <a:rPr lang="en-US" sz="4400" b="1" dirty="0">
                <a:solidFill>
                  <a:schemeClr val="accent3">
                    <a:lumMod val="75000"/>
                  </a:schemeClr>
                </a:solidFill>
              </a:rPr>
              <a:t/>
            </a:r>
            <a:br>
              <a:rPr lang="en-US" sz="4400" b="1" dirty="0">
                <a:solidFill>
                  <a:schemeClr val="accent3">
                    <a:lumMod val="75000"/>
                  </a:schemeClr>
                </a:solidFill>
              </a:rPr>
            </a:br>
            <a:r>
              <a:rPr lang="en-US" sz="4400" b="1" dirty="0" smtClean="0">
                <a:solidFill>
                  <a:schemeClr val="accent3">
                    <a:lumMod val="75000"/>
                  </a:schemeClr>
                </a:solidFill>
              </a:rPr>
              <a:t/>
            </a:r>
            <a:br>
              <a:rPr lang="en-US" sz="4400" b="1" dirty="0" smtClean="0">
                <a:solidFill>
                  <a:schemeClr val="accent3">
                    <a:lumMod val="75000"/>
                  </a:schemeClr>
                </a:solidFill>
              </a:rPr>
            </a:br>
            <a:endParaRPr lang="en-US"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5536" y="2277689"/>
            <a:ext cx="4466700" cy="2735488"/>
          </a:xfrm>
        </p:spPr>
      </p:pic>
      <p:sp>
        <p:nvSpPr>
          <p:cNvPr id="10" name="مربع نص 3"/>
          <p:cNvSpPr txBox="1"/>
          <p:nvPr/>
        </p:nvSpPr>
        <p:spPr>
          <a:xfrm>
            <a:off x="1403648" y="217798"/>
            <a:ext cx="6732240"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Architectural</a:t>
            </a:r>
            <a:r>
              <a:rPr lang="en-US" sz="3200" b="1" dirty="0" smtClean="0">
                <a:solidFill>
                  <a:schemeClr val="tx1">
                    <a:lumMod val="95000"/>
                    <a:lumOff val="5000"/>
                  </a:schemeClr>
                </a:solidFill>
              </a:rPr>
              <a:t> </a:t>
            </a:r>
            <a:r>
              <a:rPr lang="en-US" sz="3200" b="1" dirty="0" smtClean="0">
                <a:solidFill>
                  <a:schemeClr val="tx1">
                    <a:lumMod val="95000"/>
                    <a:lumOff val="5000"/>
                  </a:schemeClr>
                </a:solidFill>
                <a:latin typeface="Gill Sans MT (العناوين)"/>
                <a:cs typeface="Times New Roman" pitchFamily="18" charset="0"/>
              </a:rPr>
              <a:t>Design </a:t>
            </a:r>
          </a:p>
          <a:p>
            <a:endParaRPr lang="ar-SA" dirty="0"/>
          </a:p>
        </p:txBody>
      </p:sp>
      <p:pic>
        <p:nvPicPr>
          <p:cNvPr id="5" name="Content Placeholder 8"/>
          <p:cNvPicPr>
            <a:picLocks noChangeAspect="1"/>
          </p:cNvPicPr>
          <p:nvPr/>
        </p:nvPicPr>
        <p:blipFill rotWithShape="1">
          <a:blip r:embed="rId3">
            <a:extLst>
              <a:ext uri="{28A0092B-C50C-407E-A947-70E740481C1C}">
                <a14:useLocalDpi xmlns:a14="http://schemas.microsoft.com/office/drawing/2010/main" val="0"/>
              </a:ext>
            </a:extLst>
          </a:blip>
          <a:srcRect l="29775" t="-1434" b="1"/>
          <a:stretch/>
        </p:blipFill>
        <p:spPr>
          <a:xfrm>
            <a:off x="5059814" y="3989004"/>
            <a:ext cx="4084186" cy="2852936"/>
          </a:xfrm>
          <a:prstGeom prst="rect">
            <a:avLst/>
          </a:prstGeom>
        </p:spPr>
      </p:pic>
      <p:sp>
        <p:nvSpPr>
          <p:cNvPr id="6" name="عنوان 1"/>
          <p:cNvSpPr txBox="1">
            <a:spLocks/>
          </p:cNvSpPr>
          <p:nvPr/>
        </p:nvSpPr>
        <p:spPr>
          <a:xfrm>
            <a:off x="475536" y="1340768"/>
            <a:ext cx="4294232" cy="936104"/>
          </a:xfrm>
          <a:prstGeom prst="rect">
            <a:avLst/>
          </a:prstGeom>
        </p:spPr>
        <p:txBody>
          <a:bodyPr vert="horz" lIns="91440" tIns="45720" rIns="91440" bIns="45720" rtlCol="0" anchor="t">
            <a:normAutofit lnSpcReduction="10000"/>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endParaRPr lang="en-US" sz="2800" b="1" dirty="0" smtClean="0">
              <a:solidFill>
                <a:schemeClr val="accent3">
                  <a:lumMod val="75000"/>
                </a:schemeClr>
              </a:solidFill>
            </a:endParaRPr>
          </a:p>
          <a:p>
            <a:r>
              <a:rPr lang="en-US" sz="2800" b="1" dirty="0" smtClean="0">
                <a:solidFill>
                  <a:schemeClr val="accent3">
                    <a:lumMod val="75000"/>
                  </a:schemeClr>
                </a:solidFill>
              </a:rPr>
              <a:t>South Elevation </a:t>
            </a:r>
            <a:endParaRPr lang="en-US" sz="2800" dirty="0"/>
          </a:p>
        </p:txBody>
      </p:sp>
    </p:spTree>
    <p:extLst>
      <p:ext uri="{BB962C8B-B14F-4D97-AF65-F5344CB8AC3E}">
        <p14:creationId xmlns:p14="http://schemas.microsoft.com/office/powerpoint/2010/main" val="3623715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ربع نص 3"/>
          <p:cNvSpPr txBox="1"/>
          <p:nvPr/>
        </p:nvSpPr>
        <p:spPr>
          <a:xfrm>
            <a:off x="1331640" y="188640"/>
            <a:ext cx="6732240"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Architectural</a:t>
            </a:r>
            <a:r>
              <a:rPr lang="en-US" sz="3200" b="1" dirty="0" smtClean="0">
                <a:solidFill>
                  <a:schemeClr val="tx1">
                    <a:lumMod val="95000"/>
                    <a:lumOff val="5000"/>
                  </a:schemeClr>
                </a:solidFill>
              </a:rPr>
              <a:t> </a:t>
            </a:r>
            <a:r>
              <a:rPr lang="en-US" sz="3200" b="1" dirty="0" smtClean="0">
                <a:solidFill>
                  <a:schemeClr val="tx1">
                    <a:lumMod val="95000"/>
                    <a:lumOff val="5000"/>
                  </a:schemeClr>
                </a:solidFill>
                <a:latin typeface="Gill Sans MT (العناوين)"/>
                <a:cs typeface="Times New Roman" pitchFamily="18" charset="0"/>
              </a:rPr>
              <a:t>Design </a:t>
            </a:r>
          </a:p>
          <a:p>
            <a:endParaRPr lang="ar-SA" dirty="0"/>
          </a:p>
        </p:txBody>
      </p:sp>
      <p:sp>
        <p:nvSpPr>
          <p:cNvPr id="6" name="عنوان 1"/>
          <p:cNvSpPr txBox="1">
            <a:spLocks/>
          </p:cNvSpPr>
          <p:nvPr/>
        </p:nvSpPr>
        <p:spPr>
          <a:xfrm>
            <a:off x="606592" y="1465020"/>
            <a:ext cx="3352416" cy="778098"/>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US" sz="2800" b="1" dirty="0" smtClean="0">
                <a:solidFill>
                  <a:schemeClr val="accent3">
                    <a:lumMod val="75000"/>
                  </a:schemeClr>
                </a:solidFill>
              </a:rPr>
              <a:t>West Elevation </a:t>
            </a:r>
            <a:endParaRPr lang="en-US" sz="2800" b="1" dirty="0"/>
          </a:p>
        </p:txBody>
      </p:sp>
      <p:sp>
        <p:nvSpPr>
          <p:cNvPr id="3" name="Title 2"/>
          <p:cNvSpPr>
            <a:spLocks noGrp="1"/>
          </p:cNvSpPr>
          <p:nvPr>
            <p:ph type="title"/>
          </p:nvPr>
        </p:nvSpPr>
        <p:spPr/>
        <p:txBody>
          <a:bodyPr/>
          <a:lstStyle/>
          <a:p>
            <a:endParaRPr lang="en-US" dirty="0"/>
          </a:p>
        </p:txBody>
      </p:sp>
      <p:pic>
        <p:nvPicPr>
          <p:cNvPr id="12"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61841" y="4221088"/>
            <a:ext cx="4682159" cy="2605790"/>
          </a:xfrm>
        </p:spPr>
      </p:pic>
      <p:sp>
        <p:nvSpPr>
          <p:cNvPr id="13" name="عنوان 1"/>
          <p:cNvSpPr txBox="1">
            <a:spLocks/>
          </p:cNvSpPr>
          <p:nvPr/>
        </p:nvSpPr>
        <p:spPr>
          <a:xfrm>
            <a:off x="5724128" y="3501008"/>
            <a:ext cx="2880320" cy="613378"/>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en-US" sz="3200" b="1" dirty="0" smtClean="0">
                <a:solidFill>
                  <a:schemeClr val="accent3">
                    <a:lumMod val="75000"/>
                  </a:schemeClr>
                </a:solidFill>
              </a:rPr>
              <a:t>East Elevation </a:t>
            </a:r>
            <a:endParaRPr lang="en-US" sz="3200" dirty="0"/>
          </a:p>
        </p:txBody>
      </p:sp>
      <p:pic>
        <p:nvPicPr>
          <p:cNvPr id="14" name="Content Placeholder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1" y="2243118"/>
            <a:ext cx="4457949" cy="255403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908720"/>
            <a:ext cx="4864584" cy="1066130"/>
          </a:xfrm>
        </p:spPr>
        <p:txBody>
          <a:bodyPr>
            <a:normAutofit/>
          </a:bodyPr>
          <a:lstStyle/>
          <a:p>
            <a:r>
              <a:rPr lang="en-US" sz="2800" b="1" dirty="0">
                <a:solidFill>
                  <a:schemeClr val="accent3">
                    <a:lumMod val="75000"/>
                  </a:schemeClr>
                </a:solidFill>
              </a:rPr>
              <a:t>Section A-A</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412776"/>
            <a:ext cx="4388867" cy="2664296"/>
          </a:xfrm>
          <a:prstGeom prst="rect">
            <a:avLst/>
          </a:prstGeom>
        </p:spPr>
      </p:pic>
      <p:sp>
        <p:nvSpPr>
          <p:cNvPr id="10" name="مربع نص 3"/>
          <p:cNvSpPr txBox="1"/>
          <p:nvPr/>
        </p:nvSpPr>
        <p:spPr>
          <a:xfrm>
            <a:off x="1258052" y="248281"/>
            <a:ext cx="6732240"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Architectural</a:t>
            </a:r>
            <a:r>
              <a:rPr lang="en-US" sz="3200" b="1" dirty="0" smtClean="0">
                <a:solidFill>
                  <a:schemeClr val="tx1">
                    <a:lumMod val="95000"/>
                    <a:lumOff val="5000"/>
                  </a:schemeClr>
                </a:solidFill>
              </a:rPr>
              <a:t> </a:t>
            </a:r>
            <a:r>
              <a:rPr lang="en-US" sz="3200" b="1" dirty="0" smtClean="0">
                <a:solidFill>
                  <a:schemeClr val="tx1">
                    <a:lumMod val="95000"/>
                    <a:lumOff val="5000"/>
                  </a:schemeClr>
                </a:solidFill>
                <a:latin typeface="Gill Sans MT (العناوين)"/>
                <a:cs typeface="Times New Roman" pitchFamily="18" charset="0"/>
              </a:rPr>
              <a:t>Design </a:t>
            </a:r>
          </a:p>
          <a:p>
            <a:endParaRPr lang="ar-SA" dirty="0"/>
          </a:p>
        </p:txBody>
      </p:sp>
      <p:pic>
        <p:nvPicPr>
          <p:cNvPr id="5" name="Content Placeholder 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16016" y="4005064"/>
            <a:ext cx="4232744" cy="2852936"/>
          </a:xfrm>
        </p:spPr>
      </p:pic>
      <p:sp>
        <p:nvSpPr>
          <p:cNvPr id="6" name="عنوان 1"/>
          <p:cNvSpPr txBox="1">
            <a:spLocks/>
          </p:cNvSpPr>
          <p:nvPr/>
        </p:nvSpPr>
        <p:spPr>
          <a:xfrm>
            <a:off x="5292080" y="2892587"/>
            <a:ext cx="3600400" cy="1152128"/>
          </a:xfrm>
          <a:prstGeom prst="rect">
            <a:avLst/>
          </a:prstGeom>
        </p:spPr>
        <p:txBody>
          <a:bodyPr vert="horz" lIns="91440" tIns="45720" rIns="91440" bIns="45720" rtlCol="0" anchor="t">
            <a:normAutofit/>
          </a:bodyPr>
          <a:lst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endParaRPr lang="en-US" sz="2800" b="1" dirty="0" smtClean="0">
              <a:solidFill>
                <a:schemeClr val="accent3">
                  <a:lumMod val="75000"/>
                </a:schemeClr>
              </a:solidFill>
            </a:endParaRPr>
          </a:p>
          <a:p>
            <a:r>
              <a:rPr lang="en-US" sz="2800" b="1" dirty="0" smtClean="0">
                <a:solidFill>
                  <a:schemeClr val="accent3">
                    <a:lumMod val="75000"/>
                  </a:schemeClr>
                </a:solidFill>
              </a:rPr>
              <a:t>Section B-B</a:t>
            </a:r>
            <a:endParaRPr lang="en-US" sz="2800" b="1" dirty="0">
              <a:solidFill>
                <a:schemeClr val="accent3">
                  <a:lumMod val="75000"/>
                </a:schemeClr>
              </a:solidFill>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0152" y="103498"/>
            <a:ext cx="2736304" cy="2893454"/>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a:spLocks noGrp="1"/>
          </p:cNvSpPr>
          <p:nvPr>
            <p:ph type="title"/>
          </p:nvPr>
        </p:nvSpPr>
        <p:spPr>
          <a:xfrm>
            <a:off x="1835696" y="5589240"/>
            <a:ext cx="3500462" cy="714380"/>
          </a:xfrm>
        </p:spPr>
        <p:txBody>
          <a:bodyPr>
            <a:normAutofit/>
          </a:bodyPr>
          <a:lstStyle/>
          <a:p>
            <a:pPr algn="ctr"/>
            <a:r>
              <a:rPr lang="en-US" sz="1600" b="1" dirty="0" smtClean="0">
                <a:solidFill>
                  <a:schemeClr val="tx2"/>
                </a:solidFill>
                <a:effectLst>
                  <a:outerShdw blurRad="38100" dist="38100" dir="2700000" algn="tl">
                    <a:srgbClr val="000000"/>
                  </a:outerShdw>
                </a:effectLst>
              </a:rPr>
              <a:t> 3D Picture of the building</a:t>
            </a:r>
            <a:br>
              <a:rPr lang="en-US" sz="1600" b="1" dirty="0" smtClean="0">
                <a:solidFill>
                  <a:schemeClr val="tx2"/>
                </a:solidFill>
                <a:effectLst>
                  <a:outerShdw blurRad="38100" dist="38100" dir="2700000" algn="tl">
                    <a:srgbClr val="000000"/>
                  </a:outerShdw>
                </a:effectLst>
              </a:rPr>
            </a:br>
            <a:endParaRPr lang="en-US" sz="1600" dirty="0"/>
          </a:p>
        </p:txBody>
      </p:sp>
      <p:sp>
        <p:nvSpPr>
          <p:cNvPr id="10" name="مربع نص 3"/>
          <p:cNvSpPr txBox="1"/>
          <p:nvPr/>
        </p:nvSpPr>
        <p:spPr>
          <a:xfrm>
            <a:off x="1295636" y="189801"/>
            <a:ext cx="6732240"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Architectural</a:t>
            </a:r>
            <a:r>
              <a:rPr lang="en-US" sz="3200" b="1" dirty="0" smtClean="0">
                <a:solidFill>
                  <a:schemeClr val="tx1">
                    <a:lumMod val="95000"/>
                    <a:lumOff val="5000"/>
                  </a:schemeClr>
                </a:solidFill>
              </a:rPr>
              <a:t> </a:t>
            </a:r>
            <a:r>
              <a:rPr lang="en-US" sz="3200" b="1" dirty="0" smtClean="0">
                <a:solidFill>
                  <a:schemeClr val="tx1">
                    <a:lumMod val="95000"/>
                    <a:lumOff val="5000"/>
                  </a:schemeClr>
                </a:solidFill>
                <a:latin typeface="Gill Sans MT (العناوين)"/>
                <a:cs typeface="Times New Roman" pitchFamily="18" charset="0"/>
              </a:rPr>
              <a:t>Design </a:t>
            </a:r>
          </a:p>
          <a:p>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39752" y="2492896"/>
            <a:ext cx="4868660" cy="2794408"/>
          </a:xfrm>
        </p:spPr>
      </p:pic>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7092280" y="4653135"/>
            <a:ext cx="2051720" cy="2171985"/>
          </a:xfrm>
          <a:prstGeom prst="rect">
            <a:avLst/>
          </a:prstGeom>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bwMode="auto">
          <a:xfrm>
            <a:off x="251520" y="1497827"/>
            <a:ext cx="2088232" cy="2232248"/>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1259632" y="1844824"/>
            <a:ext cx="7210048" cy="5013176"/>
          </a:xfrm>
        </p:spPr>
        <p:txBody>
          <a:bodyPr>
            <a:normAutofit/>
          </a:bodyPr>
          <a:lstStyle/>
          <a:p>
            <a:pPr marL="0" indent="0" algn="l" rtl="0">
              <a:lnSpc>
                <a:spcPct val="150000"/>
              </a:lnSpc>
              <a:buNone/>
            </a:pPr>
            <a:r>
              <a:rPr lang="en-US" sz="2400" dirty="0" smtClean="0"/>
              <a:t> </a:t>
            </a:r>
            <a:endParaRPr lang="en-US" sz="2400" i="1" dirty="0" smtClean="0"/>
          </a:p>
        </p:txBody>
      </p:sp>
      <p:sp>
        <p:nvSpPr>
          <p:cNvPr id="4" name="مربع نص 3"/>
          <p:cNvSpPr txBox="1"/>
          <p:nvPr/>
        </p:nvSpPr>
        <p:spPr>
          <a:xfrm>
            <a:off x="1331640" y="332656"/>
            <a:ext cx="7668344"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Environmental System</a:t>
            </a:r>
          </a:p>
          <a:p>
            <a:endParaRPr lang="ar-SA" dirty="0"/>
          </a:p>
        </p:txBody>
      </p:sp>
      <p:sp>
        <p:nvSpPr>
          <p:cNvPr id="3" name="Rounded Rectangle 2"/>
          <p:cNvSpPr/>
          <p:nvPr/>
        </p:nvSpPr>
        <p:spPr>
          <a:xfrm>
            <a:off x="3646020" y="1844824"/>
            <a:ext cx="2520280" cy="93610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95000"/>
                    <a:lumOff val="5000"/>
                  </a:schemeClr>
                </a:solidFill>
                <a:latin typeface="Gill Sans MT (العناوين)"/>
                <a:cs typeface="Times New Roman" pitchFamily="18" charset="0"/>
              </a:rPr>
              <a:t>Environmental </a:t>
            </a:r>
            <a:r>
              <a:rPr lang="en-US" b="1" dirty="0" smtClean="0">
                <a:solidFill>
                  <a:schemeClr val="tx1">
                    <a:lumMod val="95000"/>
                    <a:lumOff val="5000"/>
                  </a:schemeClr>
                </a:solidFill>
                <a:latin typeface="Gill Sans MT (العناوين)"/>
                <a:cs typeface="Times New Roman" pitchFamily="18" charset="0"/>
              </a:rPr>
              <a:t>design</a:t>
            </a:r>
            <a:endParaRPr lang="en-US" b="1" dirty="0">
              <a:solidFill>
                <a:schemeClr val="tx1">
                  <a:lumMod val="95000"/>
                  <a:lumOff val="5000"/>
                </a:schemeClr>
              </a:solidFill>
              <a:latin typeface="Gill Sans MT (العناوين)"/>
              <a:cs typeface="Times New Roman" pitchFamily="18" charset="0"/>
            </a:endParaRPr>
          </a:p>
        </p:txBody>
      </p:sp>
      <p:sp>
        <p:nvSpPr>
          <p:cNvPr id="6" name="Rounded Rectangle 5"/>
          <p:cNvSpPr/>
          <p:nvPr/>
        </p:nvSpPr>
        <p:spPr>
          <a:xfrm>
            <a:off x="6372200" y="3967968"/>
            <a:ext cx="1835696" cy="936104"/>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lnSpc>
                <a:spcPct val="150000"/>
              </a:lnSpc>
            </a:pPr>
            <a:r>
              <a:rPr lang="en-US" b="1" dirty="0">
                <a:solidFill>
                  <a:schemeClr val="tx1">
                    <a:lumMod val="95000"/>
                    <a:lumOff val="5000"/>
                  </a:schemeClr>
                </a:solidFill>
                <a:latin typeface="Gill Sans MT (العناوين)"/>
                <a:cs typeface="Times New Roman" pitchFamily="18" charset="0"/>
              </a:rPr>
              <a:t>Acoustical Design</a:t>
            </a:r>
          </a:p>
        </p:txBody>
      </p:sp>
      <p:sp>
        <p:nvSpPr>
          <p:cNvPr id="8" name="Rounded Rectangle 7"/>
          <p:cNvSpPr/>
          <p:nvPr/>
        </p:nvSpPr>
        <p:spPr>
          <a:xfrm>
            <a:off x="1595110" y="3940027"/>
            <a:ext cx="1944216" cy="93610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b="1" dirty="0">
                <a:solidFill>
                  <a:schemeClr val="tx1">
                    <a:lumMod val="95000"/>
                    <a:lumOff val="5000"/>
                  </a:schemeClr>
                </a:solidFill>
                <a:latin typeface="Gill Sans MT (العناوين)"/>
                <a:cs typeface="Times New Roman" pitchFamily="18" charset="0"/>
              </a:rPr>
              <a:t>Thermal Calculations</a:t>
            </a:r>
          </a:p>
        </p:txBody>
      </p:sp>
      <p:cxnSp>
        <p:nvCxnSpPr>
          <p:cNvPr id="9" name="Straight Connector 8"/>
          <p:cNvCxnSpPr>
            <a:stCxn id="3" idx="2"/>
          </p:cNvCxnSpPr>
          <p:nvPr/>
        </p:nvCxnSpPr>
        <p:spPr>
          <a:xfrm>
            <a:off x="4906160" y="2780928"/>
            <a:ext cx="0" cy="720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4937102" y="3474695"/>
            <a:ext cx="2424954" cy="263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023828" y="3474695"/>
            <a:ext cx="1913274" cy="26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023828" y="3474695"/>
            <a:ext cx="0" cy="493273"/>
          </a:xfrm>
          <a:prstGeom prst="line">
            <a:avLst/>
          </a:prstGeom>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3964994" y="3969060"/>
            <a:ext cx="1944216" cy="936104"/>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lnSpc>
                <a:spcPct val="150000"/>
              </a:lnSpc>
            </a:pPr>
            <a:r>
              <a:rPr lang="en-US" b="1" dirty="0">
                <a:solidFill>
                  <a:schemeClr val="tx1">
                    <a:lumMod val="95000"/>
                    <a:lumOff val="5000"/>
                  </a:schemeClr>
                </a:solidFill>
                <a:latin typeface="Gill Sans MT (العناوين)"/>
                <a:cs typeface="Times New Roman" pitchFamily="18" charset="0"/>
              </a:rPr>
              <a:t>Daylight</a:t>
            </a:r>
            <a:r>
              <a:rPr lang="en-US" b="1" dirty="0" smtClean="0"/>
              <a:t> </a:t>
            </a:r>
            <a:endParaRPr lang="en-US" b="1" dirty="0"/>
          </a:p>
        </p:txBody>
      </p:sp>
      <p:cxnSp>
        <p:nvCxnSpPr>
          <p:cNvPr id="34" name="Straight Connector 33"/>
          <p:cNvCxnSpPr/>
          <p:nvPr/>
        </p:nvCxnSpPr>
        <p:spPr>
          <a:xfrm>
            <a:off x="7362056" y="3474695"/>
            <a:ext cx="0" cy="494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906160" y="3501012"/>
            <a:ext cx="0" cy="43901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364086" y="1051575"/>
            <a:ext cx="6840760" cy="369332"/>
          </a:xfrm>
          <a:prstGeom prst="rect">
            <a:avLst/>
          </a:prstGeom>
          <a:noFill/>
        </p:spPr>
        <p:txBody>
          <a:bodyPr wrap="square" rtlCol="1">
            <a:spAutoFit/>
          </a:bodyPr>
          <a:lstStyle/>
          <a:p>
            <a:pPr algn="l" rtl="0"/>
            <a:r>
              <a:rPr lang="en-US" dirty="0">
                <a:latin typeface="Times New Roman" pitchFamily="18" charset="0"/>
                <a:ea typeface="Times New Roman" pitchFamily="18" charset="0"/>
                <a:cs typeface="Times New Roman" pitchFamily="18" charset="0"/>
              </a:rPr>
              <a:t>Analysis the building environmentally by ECOTECT program</a:t>
            </a:r>
            <a:endParaRPr lang="ar-SA" dirty="0">
              <a:latin typeface="Times New Roman" pitchFamily="18" charset="0"/>
              <a:ea typeface="Times New Roman" pitchFamily="18" charset="0"/>
              <a:cs typeface="Times New Roman" pitchFamily="18" charset="0"/>
            </a:endParaRPr>
          </a:p>
        </p:txBody>
      </p:sp>
      <p:sp>
        <p:nvSpPr>
          <p:cNvPr id="10" name="مربع نص 3"/>
          <p:cNvSpPr txBox="1"/>
          <p:nvPr/>
        </p:nvSpPr>
        <p:spPr>
          <a:xfrm>
            <a:off x="1331365" y="189801"/>
            <a:ext cx="7668344"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Environmental System</a:t>
            </a:r>
          </a:p>
          <a:p>
            <a:pPr algn="l" rtl="0"/>
            <a:endParaRPr lang="ar-SA"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5537" y="1813894"/>
            <a:ext cx="3834172" cy="207283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Rectangle 2"/>
          <p:cNvSpPr/>
          <p:nvPr/>
        </p:nvSpPr>
        <p:spPr>
          <a:xfrm>
            <a:off x="438513" y="1813894"/>
            <a:ext cx="4572000" cy="923330"/>
          </a:xfrm>
          <a:prstGeom prst="rect">
            <a:avLst/>
          </a:prstGeom>
        </p:spPr>
        <p:txBody>
          <a:bodyPr>
            <a:spAutoFit/>
          </a:bodyPr>
          <a:lstStyle/>
          <a:p>
            <a:pPr algn="l" rtl="0"/>
            <a:r>
              <a:rPr lang="en-US" b="1" dirty="0">
                <a:latin typeface="Times New Roman" pitchFamily="18" charset="0"/>
                <a:ea typeface="Times New Roman" pitchFamily="18" charset="0"/>
                <a:cs typeface="Times New Roman" pitchFamily="18" charset="0"/>
              </a:rPr>
              <a:t>ECOTECT Program </a:t>
            </a:r>
            <a:r>
              <a:rPr lang="en-US" dirty="0">
                <a:latin typeface="Times New Roman" pitchFamily="18" charset="0"/>
                <a:ea typeface="Times New Roman" pitchFamily="18" charset="0"/>
                <a:cs typeface="Times New Roman" pitchFamily="18" charset="0"/>
              </a:rPr>
              <a:t>was used to:</a:t>
            </a:r>
            <a:br>
              <a:rPr lang="en-US" dirty="0">
                <a:latin typeface="Times New Roman" pitchFamily="18" charset="0"/>
                <a:ea typeface="Times New Roman" pitchFamily="18" charset="0"/>
                <a:cs typeface="Times New Roman" pitchFamily="18" charset="0"/>
              </a:rPr>
            </a:br>
            <a:r>
              <a:rPr lang="en-US" dirty="0">
                <a:latin typeface="Times New Roman" pitchFamily="18" charset="0"/>
                <a:ea typeface="Times New Roman" pitchFamily="18" charset="0"/>
                <a:cs typeface="Times New Roman" pitchFamily="18" charset="0"/>
              </a:rPr>
              <a:t> 1. Analyze sun movement and natural lighting.</a:t>
            </a:r>
            <a:br>
              <a:rPr lang="en-US" dirty="0">
                <a:latin typeface="Times New Roman" pitchFamily="18" charset="0"/>
                <a:ea typeface="Times New Roman" pitchFamily="18" charset="0"/>
                <a:cs typeface="Times New Roman" pitchFamily="18" charset="0"/>
              </a:rPr>
            </a:br>
            <a:r>
              <a:rPr lang="en-US" dirty="0">
                <a:latin typeface="Times New Roman" pitchFamily="18" charset="0"/>
                <a:ea typeface="Times New Roman" pitchFamily="18" charset="0"/>
                <a:cs typeface="Times New Roman" pitchFamily="18" charset="0"/>
              </a:rPr>
              <a:t> 2. Calculate heating and cooling loads</a:t>
            </a:r>
            <a:endParaRPr lang="en-US" dirty="0"/>
          </a:p>
        </p:txBody>
      </p:sp>
      <p:pic>
        <p:nvPicPr>
          <p:cNvPr id="6" name="Picture 2" descr="https://fbcdn-sphotos-g-a.akamaihd.net/hphotos-ak-xfl1/v/t34.0-12/1057606_1022713671126788_120469091_n.jpg?oh=859f551785dcb50647b4a29e79264f0a&amp;oe=5676FF81&amp;__gda__=1450629155_06efab3061e9f8c8f87477fb0030478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0609" y="3212976"/>
            <a:ext cx="3547807" cy="31810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88640"/>
            <a:ext cx="7576398" cy="1631976"/>
          </a:xfrm>
        </p:spPr>
        <p:txBody>
          <a:bodyPr>
            <a:noAutofit/>
          </a:bodyPr>
          <a:lstStyle/>
          <a:p>
            <a:r>
              <a:rPr lang="en-US" sz="3200" b="1" dirty="0">
                <a:latin typeface="Times New Roman" pitchFamily="18" charset="0"/>
                <a:cs typeface="Times New Roman" pitchFamily="18" charset="0"/>
              </a:rPr>
              <a:t>Thermal Calculations</a:t>
            </a:r>
            <a:endParaRPr lang="ar-AE" sz="3200" b="1" dirty="0"/>
          </a:p>
        </p:txBody>
      </p:sp>
      <p:sp>
        <p:nvSpPr>
          <p:cNvPr id="3" name="Content Placeholder 2"/>
          <p:cNvSpPr>
            <a:spLocks noGrp="1"/>
          </p:cNvSpPr>
          <p:nvPr>
            <p:ph idx="1"/>
          </p:nvPr>
        </p:nvSpPr>
        <p:spPr>
          <a:xfrm>
            <a:off x="4067775" y="2264952"/>
            <a:ext cx="5328592" cy="369332"/>
          </a:xfrm>
        </p:spPr>
        <p:txBody>
          <a:bodyPr>
            <a:noAutofit/>
          </a:bodyPr>
          <a:lstStyle/>
          <a:p>
            <a:pPr algn="l" rtl="0"/>
            <a:r>
              <a:rPr lang="en-US" b="1" dirty="0">
                <a:solidFill>
                  <a:schemeClr val="tx1"/>
                </a:solidFill>
              </a:rPr>
              <a:t> the properties Ceiling </a:t>
            </a:r>
            <a:r>
              <a:rPr lang="en-US" b="1" dirty="0">
                <a:solidFill>
                  <a:schemeClr val="tx1"/>
                </a:solidFill>
              </a:rPr>
              <a:t>interaction </a:t>
            </a:r>
            <a:r>
              <a:rPr lang="en-US" b="1" dirty="0" smtClean="0">
                <a:solidFill>
                  <a:schemeClr val="tx1"/>
                </a:solidFill>
              </a:rPr>
              <a:t>with floor </a:t>
            </a:r>
          </a:p>
        </p:txBody>
      </p:sp>
      <p:pic>
        <p:nvPicPr>
          <p:cNvPr id="11" name="Picture 10"/>
          <p:cNvPicPr/>
          <p:nvPr/>
        </p:nvPicPr>
        <p:blipFill>
          <a:blip r:embed="rId2">
            <a:extLst>
              <a:ext uri="{28A0092B-C50C-407E-A947-70E740481C1C}">
                <a14:useLocalDpi xmlns:a14="http://schemas.microsoft.com/office/drawing/2010/main" val="0"/>
              </a:ext>
            </a:extLst>
          </a:blip>
          <a:stretch>
            <a:fillRect/>
          </a:stretch>
        </p:blipFill>
        <p:spPr>
          <a:xfrm>
            <a:off x="323528" y="3225279"/>
            <a:ext cx="4176464" cy="2754319"/>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
            <a:ext cx="3749768" cy="14847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Down Arrow 8"/>
          <p:cNvSpPr/>
          <p:nvPr/>
        </p:nvSpPr>
        <p:spPr>
          <a:xfrm>
            <a:off x="5829420" y="1412776"/>
            <a:ext cx="288032" cy="4616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331640" y="2601983"/>
            <a:ext cx="2160240" cy="369332"/>
          </a:xfrm>
          <a:prstGeom prst="rect">
            <a:avLst/>
          </a:prstGeom>
          <a:noFill/>
        </p:spPr>
        <p:txBody>
          <a:bodyPr wrap="square" rtlCol="1">
            <a:spAutoFit/>
          </a:bodyPr>
          <a:lstStyle/>
          <a:p>
            <a:pPr algn="l" rtl="0"/>
            <a:r>
              <a:rPr lang="en-US" dirty="0" smtClean="0"/>
              <a:t>U=0.45 w/m2.k</a:t>
            </a:r>
            <a:endParaRPr lang="ar-SA" dirty="0"/>
          </a:p>
        </p:txBody>
      </p:sp>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4860032" y="3203415"/>
            <a:ext cx="4109808" cy="2798048"/>
          </a:xfrm>
          <a:prstGeom prst="rect">
            <a:avLst/>
          </a:prstGeom>
        </p:spPr>
      </p:pic>
      <p:sp>
        <p:nvSpPr>
          <p:cNvPr id="7" name="Rectangle 6"/>
          <p:cNvSpPr/>
          <p:nvPr/>
        </p:nvSpPr>
        <p:spPr>
          <a:xfrm>
            <a:off x="5829420" y="2601983"/>
            <a:ext cx="1805302" cy="369332"/>
          </a:xfrm>
          <a:prstGeom prst="rect">
            <a:avLst/>
          </a:prstGeom>
        </p:spPr>
        <p:txBody>
          <a:bodyPr wrap="none">
            <a:spAutoFit/>
          </a:bodyPr>
          <a:lstStyle/>
          <a:p>
            <a:pPr algn="l" rtl="0"/>
            <a:r>
              <a:rPr lang="en-US" dirty="0" smtClean="0"/>
              <a:t>U=0.42 </a:t>
            </a:r>
            <a:r>
              <a:rPr lang="en-US" dirty="0"/>
              <a:t>w/m2.k</a:t>
            </a:r>
            <a:endParaRPr lang="ar-SA" dirty="0"/>
          </a:p>
        </p:txBody>
      </p:sp>
      <p:sp>
        <p:nvSpPr>
          <p:cNvPr id="12" name="Content Placeholder 2"/>
          <p:cNvSpPr txBox="1">
            <a:spLocks/>
          </p:cNvSpPr>
          <p:nvPr/>
        </p:nvSpPr>
        <p:spPr>
          <a:xfrm>
            <a:off x="-180528" y="2264952"/>
            <a:ext cx="4392488" cy="674061"/>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b="1" dirty="0" smtClean="0">
                <a:solidFill>
                  <a:schemeClr val="tx1"/>
                </a:solidFill>
              </a:rPr>
              <a:t>The properties for the external wall </a:t>
            </a:r>
            <a:endParaRPr lang="en-US" b="1" dirty="0">
              <a:solidFill>
                <a:schemeClr val="tx1"/>
              </a:solidFill>
            </a:endParaRPr>
          </a:p>
        </p:txBody>
      </p:sp>
    </p:spTree>
    <p:extLst>
      <p:ext uri="{BB962C8B-B14F-4D97-AF65-F5344CB8AC3E}">
        <p14:creationId xmlns:p14="http://schemas.microsoft.com/office/powerpoint/2010/main" val="5945373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39952" y="2545866"/>
            <a:ext cx="4104456" cy="369332"/>
          </a:xfrm>
          <a:prstGeom prst="rect">
            <a:avLst/>
          </a:prstGeom>
        </p:spPr>
        <p:txBody>
          <a:bodyPr wrap="square">
            <a:spAutoFit/>
          </a:bodyPr>
          <a:lstStyle/>
          <a:p>
            <a:r>
              <a:rPr lang="en-US" b="1" dirty="0" smtClean="0"/>
              <a:t>The properties </a:t>
            </a:r>
            <a:r>
              <a:rPr lang="en-US" b="1" dirty="0" smtClean="0"/>
              <a:t>for the </a:t>
            </a:r>
            <a:r>
              <a:rPr lang="en-US" b="1" dirty="0" smtClean="0"/>
              <a:t>partition is :</a:t>
            </a:r>
            <a:endParaRPr lang="ar-AE" dirty="0"/>
          </a:p>
        </p:txBody>
      </p:sp>
      <p:pic>
        <p:nvPicPr>
          <p:cNvPr id="11" name="Picture 10"/>
          <p:cNvPicPr/>
          <p:nvPr/>
        </p:nvPicPr>
        <p:blipFill>
          <a:blip r:embed="rId3">
            <a:extLst>
              <a:ext uri="{28A0092B-C50C-407E-A947-70E740481C1C}">
                <a14:useLocalDpi xmlns:a14="http://schemas.microsoft.com/office/drawing/2010/main" val="0"/>
              </a:ext>
            </a:extLst>
          </a:blip>
          <a:stretch>
            <a:fillRect/>
          </a:stretch>
        </p:blipFill>
        <p:spPr>
          <a:xfrm>
            <a:off x="4139952" y="3525906"/>
            <a:ext cx="4608512" cy="3187715"/>
          </a:xfrm>
          <a:prstGeom prst="rect">
            <a:avLst/>
          </a:prstGeom>
        </p:spPr>
      </p:pic>
      <p:sp>
        <p:nvSpPr>
          <p:cNvPr id="2" name="Rectangle 1"/>
          <p:cNvSpPr/>
          <p:nvPr/>
        </p:nvSpPr>
        <p:spPr>
          <a:xfrm>
            <a:off x="1259632" y="260648"/>
            <a:ext cx="4003019" cy="584775"/>
          </a:xfrm>
          <a:prstGeom prst="rect">
            <a:avLst/>
          </a:prstGeom>
        </p:spPr>
        <p:txBody>
          <a:bodyPr wrap="none">
            <a:spAutoFit/>
          </a:bodyPr>
          <a:lstStyle/>
          <a:p>
            <a:r>
              <a:rPr lang="en-US" sz="3200" b="1" dirty="0">
                <a:latin typeface="Times New Roman" pitchFamily="18" charset="0"/>
                <a:cs typeface="Times New Roman" pitchFamily="18" charset="0"/>
              </a:rPr>
              <a:t>Thermal Calculations</a:t>
            </a:r>
            <a:endParaRPr lang="en-US" sz="3200" dirty="0"/>
          </a:p>
        </p:txBody>
      </p:sp>
      <p:sp>
        <p:nvSpPr>
          <p:cNvPr id="6" name="Rectangle 5"/>
          <p:cNvSpPr/>
          <p:nvPr/>
        </p:nvSpPr>
        <p:spPr>
          <a:xfrm>
            <a:off x="-396552" y="1444596"/>
            <a:ext cx="5544616" cy="369332"/>
          </a:xfrm>
          <a:prstGeom prst="rect">
            <a:avLst/>
          </a:prstGeom>
        </p:spPr>
        <p:txBody>
          <a:bodyPr wrap="square">
            <a:spAutoFit/>
          </a:bodyPr>
          <a:lstStyle/>
          <a:p>
            <a:r>
              <a:rPr lang="en-US" b="1" dirty="0" smtClean="0">
                <a:latin typeface="Cambria" pitchFamily="18" charset="0"/>
                <a:ea typeface="Times New Roman" pitchFamily="18" charset="0"/>
                <a:cs typeface="Times New Roman" pitchFamily="18" charset="0"/>
              </a:rPr>
              <a:t>Properties  for double </a:t>
            </a:r>
            <a:r>
              <a:rPr lang="en-US" b="1" dirty="0" smtClean="0">
                <a:latin typeface="Cambria" pitchFamily="18" charset="0"/>
                <a:ea typeface="Times New Roman" pitchFamily="18" charset="0"/>
                <a:cs typeface="Times New Roman" pitchFamily="18" charset="0"/>
              </a:rPr>
              <a:t>tented glazed </a:t>
            </a:r>
            <a:r>
              <a:rPr lang="en-US" b="1" dirty="0">
                <a:latin typeface="Cambria" pitchFamily="18" charset="0"/>
                <a:ea typeface="Times New Roman" pitchFamily="18" charset="0"/>
                <a:cs typeface="Times New Roman" pitchFamily="18" charset="0"/>
              </a:rPr>
              <a:t>window </a:t>
            </a: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116632"/>
            <a:ext cx="3965792"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Down Arrow 7"/>
          <p:cNvSpPr/>
          <p:nvPr/>
        </p:nvSpPr>
        <p:spPr>
          <a:xfrm>
            <a:off x="5724128" y="1924633"/>
            <a:ext cx="288032" cy="4616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p:nvPr/>
        </p:nvPicPr>
        <p:blipFill>
          <a:blip r:embed="rId5">
            <a:extLst>
              <a:ext uri="{28A0092B-C50C-407E-A947-70E740481C1C}">
                <a14:useLocalDpi xmlns:a14="http://schemas.microsoft.com/office/drawing/2010/main" val="0"/>
              </a:ext>
            </a:extLst>
          </a:blip>
          <a:stretch>
            <a:fillRect/>
          </a:stretch>
        </p:blipFill>
        <p:spPr>
          <a:xfrm>
            <a:off x="498196" y="1813928"/>
            <a:ext cx="3096344" cy="2857711"/>
          </a:xfrm>
          <a:prstGeom prst="rect">
            <a:avLst/>
          </a:prstGeom>
        </p:spPr>
      </p:pic>
      <p:pic>
        <p:nvPicPr>
          <p:cNvPr id="14" name="Picture 13"/>
          <p:cNvPicPr/>
          <p:nvPr/>
        </p:nvPicPr>
        <p:blipFill>
          <a:blip r:embed="rId6">
            <a:extLst>
              <a:ext uri="{28A0092B-C50C-407E-A947-70E740481C1C}">
                <a14:useLocalDpi xmlns:a14="http://schemas.microsoft.com/office/drawing/2010/main" val="0"/>
              </a:ext>
            </a:extLst>
          </a:blip>
          <a:srcRect/>
          <a:stretch>
            <a:fillRect/>
          </a:stretch>
        </p:blipFill>
        <p:spPr bwMode="auto">
          <a:xfrm>
            <a:off x="498196" y="4300869"/>
            <a:ext cx="3096344" cy="2557131"/>
          </a:xfrm>
          <a:prstGeom prst="rect">
            <a:avLst/>
          </a:prstGeom>
          <a:noFill/>
          <a:ln>
            <a:noFill/>
          </a:ln>
        </p:spPr>
      </p:pic>
      <p:sp>
        <p:nvSpPr>
          <p:cNvPr id="15" name="TextBox 14"/>
          <p:cNvSpPr txBox="1"/>
          <p:nvPr/>
        </p:nvSpPr>
        <p:spPr>
          <a:xfrm>
            <a:off x="4499992" y="3058117"/>
            <a:ext cx="2160240" cy="369332"/>
          </a:xfrm>
          <a:prstGeom prst="rect">
            <a:avLst/>
          </a:prstGeom>
          <a:noFill/>
        </p:spPr>
        <p:txBody>
          <a:bodyPr wrap="square" rtlCol="1">
            <a:spAutoFit/>
          </a:bodyPr>
          <a:lstStyle/>
          <a:p>
            <a:pPr algn="l" rtl="0"/>
            <a:r>
              <a:rPr lang="en-US" dirty="0" smtClean="0"/>
              <a:t>U=0.28 </a:t>
            </a:r>
            <a:r>
              <a:rPr lang="en-US" dirty="0" smtClean="0"/>
              <a:t>w/m2.k</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343799"/>
            <a:ext cx="6589199" cy="395486"/>
          </a:xfrm>
        </p:spPr>
        <p:txBody>
          <a:bodyPr>
            <a:normAutofit fontScale="90000"/>
          </a:bodyPr>
          <a:lstStyle/>
          <a:p>
            <a:r>
              <a:rPr lang="en-US" dirty="0" smtClean="0"/>
              <a:t/>
            </a:r>
            <a:br>
              <a:rPr lang="en-US" dirty="0" smtClean="0"/>
            </a:br>
            <a:r>
              <a:rPr lang="en-US" sz="2000" b="1" dirty="0">
                <a:solidFill>
                  <a:schemeClr val="tx1"/>
                </a:solidFill>
                <a:latin typeface="Cambria" pitchFamily="18" charset="0"/>
                <a:ea typeface="Times New Roman" pitchFamily="18" charset="0"/>
                <a:cs typeface="Times New Roman" pitchFamily="18" charset="0"/>
              </a:rPr>
              <a:t>Total heating load  and cooling load per m^2 </a:t>
            </a:r>
            <a:r>
              <a:rPr lang="en-US" sz="2000" b="1" dirty="0" smtClean="0">
                <a:solidFill>
                  <a:schemeClr val="tx1"/>
                </a:solidFill>
                <a:latin typeface="Cambria" pitchFamily="18" charset="0"/>
                <a:ea typeface="Times New Roman" pitchFamily="18" charset="0"/>
                <a:cs typeface="Times New Roman" pitchFamily="18" charset="0"/>
              </a:rPr>
              <a:t>= </a:t>
            </a:r>
            <a:r>
              <a:rPr lang="en-US" sz="1800" b="1" dirty="0"/>
              <a:t>49.003 </a:t>
            </a:r>
            <a:r>
              <a:rPr lang="en-US" sz="2000" b="1" dirty="0" smtClean="0">
                <a:solidFill>
                  <a:schemeClr val="tx1"/>
                </a:solidFill>
                <a:latin typeface="Cambria" pitchFamily="18" charset="0"/>
                <a:ea typeface="Times New Roman" pitchFamily="18" charset="0"/>
                <a:cs typeface="Times New Roman" pitchFamily="18" charset="0"/>
              </a:rPr>
              <a:t>KWh</a:t>
            </a:r>
            <a:r>
              <a:rPr lang="en-US" sz="2000" b="1" dirty="0">
                <a:solidFill>
                  <a:schemeClr val="tx1"/>
                </a:solidFill>
                <a:latin typeface="Cambria" pitchFamily="18" charset="0"/>
                <a:ea typeface="Times New Roman" pitchFamily="18" charset="0"/>
                <a:cs typeface="Times New Roman" pitchFamily="18" charset="0"/>
              </a:rPr>
              <a:t/>
            </a:r>
            <a:br>
              <a:rPr lang="en-US" sz="2000" b="1" dirty="0">
                <a:solidFill>
                  <a:schemeClr val="tx1"/>
                </a:solidFill>
                <a:latin typeface="Cambria" pitchFamily="18" charset="0"/>
                <a:ea typeface="Times New Roman" pitchFamily="18" charset="0"/>
                <a:cs typeface="Times New Roman" pitchFamily="18" charset="0"/>
              </a:rPr>
            </a:br>
            <a:r>
              <a:rPr lang="en-US" sz="2000" b="1" dirty="0">
                <a:solidFill>
                  <a:schemeClr val="tx1"/>
                </a:solidFill>
                <a:latin typeface="Cambria" pitchFamily="18" charset="0"/>
                <a:ea typeface="Times New Roman" pitchFamily="18" charset="0"/>
                <a:cs typeface="Times New Roman" pitchFamily="18" charset="0"/>
              </a:rPr>
              <a:t>The acceptable range from 30 to 80 KWh</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91680" y="2780928"/>
            <a:ext cx="6591300" cy="3356993"/>
          </a:xfrm>
          <a:prstGeom prst="rect">
            <a:avLst/>
          </a:prstGeom>
        </p:spPr>
      </p:pic>
      <p:sp>
        <p:nvSpPr>
          <p:cNvPr id="3" name="Rectangle 2"/>
          <p:cNvSpPr/>
          <p:nvPr/>
        </p:nvSpPr>
        <p:spPr>
          <a:xfrm>
            <a:off x="1547664" y="759024"/>
            <a:ext cx="4003019" cy="584775"/>
          </a:xfrm>
          <a:prstGeom prst="rect">
            <a:avLst/>
          </a:prstGeom>
        </p:spPr>
        <p:txBody>
          <a:bodyPr wrap="none">
            <a:spAutoFit/>
          </a:bodyPr>
          <a:lstStyle/>
          <a:p>
            <a:r>
              <a:rPr lang="en-US" sz="3200" b="1" dirty="0">
                <a:latin typeface="Times New Roman" pitchFamily="18" charset="0"/>
                <a:cs typeface="Times New Roman" pitchFamily="18" charset="0"/>
              </a:rPr>
              <a:t>Thermal Calculations</a:t>
            </a:r>
            <a:endParaRPr lang="en-US" sz="3200"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8288" y="0"/>
            <a:ext cx="3245712" cy="1532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Down Arrow 5"/>
          <p:cNvSpPr/>
          <p:nvPr/>
        </p:nvSpPr>
        <p:spPr>
          <a:xfrm>
            <a:off x="6228184" y="1435992"/>
            <a:ext cx="288032" cy="4616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68794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5696" y="620688"/>
            <a:ext cx="6591985" cy="4896544"/>
          </a:xfrm>
        </p:spPr>
        <p:txBody>
          <a:bodyPr>
            <a:normAutofit fontScale="85000" lnSpcReduction="20000"/>
          </a:bodyPr>
          <a:lstStyle/>
          <a:p>
            <a:pPr marL="82296" indent="0" algn="l" rtl="0">
              <a:buNone/>
            </a:pPr>
            <a:r>
              <a:rPr lang="en-US" sz="3600" b="1" u="sng"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Outline</a:t>
            </a:r>
            <a:r>
              <a:rPr lang="en-US" sz="3600" b="1" u="sng"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t>
            </a:r>
          </a:p>
          <a:p>
            <a:pPr marL="653796" indent="-571500" algn="l" rtl="0"/>
            <a:r>
              <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Introduction.</a:t>
            </a:r>
          </a:p>
          <a:p>
            <a:pPr marL="653796" indent="-571500" algn="l" rtl="0"/>
            <a:r>
              <a:rPr lang="en-US" sz="2400"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Methodology</a:t>
            </a:r>
            <a:r>
              <a:rPr lang="en-US" sz="3600" b="1" u="sng"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a:t>
            </a:r>
            <a:endParaRPr lang="en-US" sz="2400"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endParaRPr>
          </a:p>
          <a:p>
            <a:pPr marL="368046" indent="-285750" algn="l" rtl="0"/>
            <a:r>
              <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Project Design </a:t>
            </a:r>
            <a:endPar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endParaRPr>
          </a:p>
          <a:p>
            <a:pPr marL="768096" lvl="1" algn="l" rtl="0"/>
            <a:r>
              <a:rPr lang="en-US" sz="22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Architectural </a:t>
            </a:r>
            <a:r>
              <a:rPr lang="en-US" sz="2200"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design </a:t>
            </a:r>
            <a:r>
              <a:rPr lang="en-US" sz="22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a:t>
            </a:r>
            <a:endParaRPr lang="en-US" sz="2200"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endParaRPr>
          </a:p>
          <a:p>
            <a:pPr marL="768096" lvl="1" algn="l" rtl="0"/>
            <a:r>
              <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Environmental </a:t>
            </a:r>
            <a:r>
              <a:rPr lang="en-US" sz="2400"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design </a:t>
            </a:r>
            <a:r>
              <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a:t>
            </a:r>
          </a:p>
          <a:p>
            <a:pPr marL="768096" lvl="1" algn="l" rtl="0"/>
            <a:r>
              <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Structural </a:t>
            </a:r>
            <a:r>
              <a:rPr lang="en-US" sz="2400"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design </a:t>
            </a:r>
            <a:r>
              <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a:t>
            </a:r>
            <a:endParaRPr lang="en-US" sz="2400"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endParaRPr>
          </a:p>
          <a:p>
            <a:pPr marL="768096" lvl="1" algn="l" rtl="0"/>
            <a:r>
              <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Electrical design .</a:t>
            </a:r>
            <a:endParaRPr lang="en-US" sz="2400"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endParaRPr>
          </a:p>
          <a:p>
            <a:pPr marL="768096" lvl="1" algn="l" rtl="0"/>
            <a:r>
              <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Mechanical design .</a:t>
            </a:r>
          </a:p>
          <a:p>
            <a:pPr marL="768096" lvl="1" algn="l" rtl="0"/>
            <a:r>
              <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 Cost estimation .</a:t>
            </a:r>
            <a:endParaRPr lang="en-US" sz="2400"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endParaRPr>
          </a:p>
          <a:p>
            <a:pPr marL="768096" lvl="1" algn="l" rtl="0"/>
            <a:r>
              <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The time scheduling . </a:t>
            </a:r>
            <a:endPar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endParaRPr>
          </a:p>
          <a:p>
            <a:pPr marL="768096" lvl="1" algn="l" rtl="0"/>
            <a:r>
              <a:rPr lang="en-US" sz="2400"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Conclusion </a:t>
            </a:r>
            <a:endParaRPr lang="en-US" sz="2400" b="1" dirty="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1343117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8725" y="191992"/>
            <a:ext cx="6589199" cy="1280890"/>
          </a:xfrm>
        </p:spPr>
        <p:txBody>
          <a:bodyPr>
            <a:normAutofit fontScale="90000"/>
          </a:bodyPr>
          <a:lstStyle/>
          <a:p>
            <a:r>
              <a:rPr lang="en-US" sz="2000" b="1" dirty="0">
                <a:solidFill>
                  <a:schemeClr val="tx1"/>
                </a:solidFill>
                <a:latin typeface="+mn-lt"/>
                <a:ea typeface="+mn-ea"/>
                <a:cs typeface="+mn-cs"/>
              </a:rPr>
              <a:t>Daylight factor </a:t>
            </a:r>
            <a:r>
              <a:rPr lang="en-US" dirty="0" smtClean="0"/>
              <a:t/>
            </a:r>
            <a:br>
              <a:rPr lang="en-US" dirty="0" smtClean="0"/>
            </a:br>
            <a:r>
              <a:rPr lang="en-US" dirty="0"/>
              <a:t/>
            </a:r>
            <a:br>
              <a:rPr lang="en-US" dirty="0"/>
            </a:br>
            <a:endParaRPr lang="en-US" dirty="0"/>
          </a:p>
        </p:txBody>
      </p:sp>
      <p:sp>
        <p:nvSpPr>
          <p:cNvPr id="6" name="Rectangle 5"/>
          <p:cNvSpPr/>
          <p:nvPr/>
        </p:nvSpPr>
        <p:spPr>
          <a:xfrm>
            <a:off x="0" y="1360736"/>
            <a:ext cx="6912768" cy="369332"/>
          </a:xfrm>
          <a:prstGeom prst="rect">
            <a:avLst/>
          </a:prstGeom>
        </p:spPr>
        <p:txBody>
          <a:bodyPr wrap="square">
            <a:spAutoFit/>
          </a:bodyPr>
          <a:lstStyle/>
          <a:p>
            <a:r>
              <a:rPr lang="en-US" dirty="0"/>
              <a:t>The daylight factor must be within the range which is (3-5).</a:t>
            </a:r>
          </a:p>
        </p:txBody>
      </p:sp>
      <p:sp>
        <p:nvSpPr>
          <p:cNvPr id="5" name="Rectangle 4"/>
          <p:cNvSpPr/>
          <p:nvPr/>
        </p:nvSpPr>
        <p:spPr>
          <a:xfrm>
            <a:off x="755576" y="1763525"/>
            <a:ext cx="4464496" cy="369332"/>
          </a:xfrm>
          <a:prstGeom prst="rect">
            <a:avLst/>
          </a:prstGeom>
        </p:spPr>
        <p:txBody>
          <a:bodyPr wrap="square">
            <a:spAutoFit/>
          </a:bodyPr>
          <a:lstStyle/>
          <a:p>
            <a:r>
              <a:rPr lang="en-US" dirty="0" smtClean="0"/>
              <a:t>D.F for Left apartment in the first floor </a:t>
            </a:r>
            <a:endParaRPr lang="en-US"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6771" y="21464"/>
            <a:ext cx="2947138" cy="1391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Down Arrow 8"/>
          <p:cNvSpPr/>
          <p:nvPr/>
        </p:nvSpPr>
        <p:spPr>
          <a:xfrm>
            <a:off x="7452320" y="1354428"/>
            <a:ext cx="288032" cy="4616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3"/>
          <a:stretch>
            <a:fillRect/>
          </a:stretch>
        </p:blipFill>
        <p:spPr>
          <a:xfrm>
            <a:off x="1691680" y="2132856"/>
            <a:ext cx="4968552" cy="4725144"/>
          </a:xfrm>
          <a:prstGeom prst="rect">
            <a:avLst/>
          </a:prstGeom>
        </p:spPr>
      </p:pic>
    </p:spTree>
    <p:extLst>
      <p:ext uri="{BB962C8B-B14F-4D97-AF65-F5344CB8AC3E}">
        <p14:creationId xmlns:p14="http://schemas.microsoft.com/office/powerpoint/2010/main" val="9869137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3" y="2427040"/>
            <a:ext cx="6789298" cy="1144549"/>
          </a:xfrm>
        </p:spPr>
        <p:txBody>
          <a:bodyPr>
            <a:normAutofit/>
          </a:bodyPr>
          <a:lstStyle/>
          <a:p>
            <a:pPr marL="342900" indent="-342900" rtl="0">
              <a:buFont typeface="Arial" panose="020B0604020202020204" pitchFamily="34" charset="0"/>
              <a:buChar char="•"/>
            </a:pPr>
            <a:r>
              <a:rPr lang="en-US" sz="2400" dirty="0" smtClean="0"/>
              <a:t>Reverberation  time for  guest  room : </a:t>
            </a:r>
            <a:endParaRPr lang="en-US" sz="24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948116" y="3496689"/>
            <a:ext cx="3658111" cy="2756685"/>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5220072" y="3356992"/>
            <a:ext cx="3764657" cy="2880320"/>
          </a:xfrm>
          <a:prstGeom prst="rect">
            <a:avLst/>
          </a:prstGeom>
        </p:spPr>
      </p:pic>
      <p:sp>
        <p:nvSpPr>
          <p:cNvPr id="6" name="Rectangle 5"/>
          <p:cNvSpPr/>
          <p:nvPr/>
        </p:nvSpPr>
        <p:spPr>
          <a:xfrm>
            <a:off x="1259632" y="2931145"/>
            <a:ext cx="2523711" cy="369332"/>
          </a:xfrm>
          <a:prstGeom prst="rect">
            <a:avLst/>
          </a:prstGeom>
        </p:spPr>
        <p:txBody>
          <a:bodyPr wrap="square">
            <a:spAutoFit/>
          </a:bodyPr>
          <a:lstStyle/>
          <a:p>
            <a:r>
              <a:rPr lang="en-US" dirty="0"/>
              <a:t>Before modification</a:t>
            </a:r>
          </a:p>
        </p:txBody>
      </p:sp>
      <p:sp>
        <p:nvSpPr>
          <p:cNvPr id="7" name="Rectangle 6"/>
          <p:cNvSpPr/>
          <p:nvPr/>
        </p:nvSpPr>
        <p:spPr>
          <a:xfrm>
            <a:off x="5917460" y="2892508"/>
            <a:ext cx="1890261" cy="369332"/>
          </a:xfrm>
          <a:prstGeom prst="rect">
            <a:avLst/>
          </a:prstGeom>
        </p:spPr>
        <p:txBody>
          <a:bodyPr wrap="none">
            <a:spAutoFit/>
          </a:bodyPr>
          <a:lstStyle/>
          <a:p>
            <a:r>
              <a:rPr lang="en-US" dirty="0" smtClean="0"/>
              <a:t>After modification</a:t>
            </a:r>
            <a:endParaRPr lang="en-US" dirty="0"/>
          </a:p>
        </p:txBody>
      </p:sp>
      <p:sp>
        <p:nvSpPr>
          <p:cNvPr id="8" name="مربع نص 3"/>
          <p:cNvSpPr txBox="1"/>
          <p:nvPr/>
        </p:nvSpPr>
        <p:spPr>
          <a:xfrm>
            <a:off x="1276748" y="260648"/>
            <a:ext cx="7668344" cy="584775"/>
          </a:xfrm>
          <a:prstGeom prst="rect">
            <a:avLst/>
          </a:prstGeom>
          <a:noFill/>
        </p:spPr>
        <p:txBody>
          <a:bodyPr wrap="square" rtlCol="1">
            <a:spAutoFit/>
          </a:bodyPr>
          <a:lstStyle/>
          <a:p>
            <a:pPr algn="l"/>
            <a:r>
              <a:rPr lang="en-US" sz="3200" dirty="0">
                <a:latin typeface="Times New Roman" pitchFamily="18" charset="0"/>
                <a:cs typeface="Times New Roman" pitchFamily="18" charset="0"/>
              </a:rPr>
              <a:t>Acoustical Design</a:t>
            </a:r>
            <a:endParaRPr lang="ar-SA" sz="3200" dirty="0"/>
          </a:p>
        </p:txBody>
      </p:sp>
      <p:sp>
        <p:nvSpPr>
          <p:cNvPr id="3" name="Rectangle 2"/>
          <p:cNvSpPr/>
          <p:nvPr/>
        </p:nvSpPr>
        <p:spPr>
          <a:xfrm>
            <a:off x="1063849" y="1942557"/>
            <a:ext cx="7920880" cy="369332"/>
          </a:xfrm>
          <a:prstGeom prst="rect">
            <a:avLst/>
          </a:prstGeom>
        </p:spPr>
        <p:txBody>
          <a:bodyPr wrap="square">
            <a:spAutoFit/>
          </a:bodyPr>
          <a:lstStyle/>
          <a:p>
            <a:pPr algn="l"/>
            <a:r>
              <a:rPr lang="en-US" dirty="0"/>
              <a:t>RT60 for residential building</a:t>
            </a:r>
            <a:r>
              <a:rPr lang="en-US" b="1" dirty="0" smtClean="0"/>
              <a:t> </a:t>
            </a:r>
            <a:r>
              <a:rPr lang="en-US" dirty="0" smtClean="0"/>
              <a:t>should </a:t>
            </a:r>
            <a:r>
              <a:rPr lang="en-US" dirty="0"/>
              <a:t>be </a:t>
            </a:r>
            <a:r>
              <a:rPr lang="en-US" dirty="0" smtClean="0"/>
              <a:t>.6-.8 sec</a:t>
            </a:r>
            <a:endParaRPr lang="en-US" dirty="0"/>
          </a:p>
        </p:txBody>
      </p:sp>
      <p:sp>
        <p:nvSpPr>
          <p:cNvPr id="9" name="Rectangle 8"/>
          <p:cNvSpPr/>
          <p:nvPr/>
        </p:nvSpPr>
        <p:spPr>
          <a:xfrm>
            <a:off x="1312135" y="1042046"/>
            <a:ext cx="6285242" cy="923330"/>
          </a:xfrm>
          <a:prstGeom prst="rect">
            <a:avLst/>
          </a:prstGeom>
        </p:spPr>
        <p:txBody>
          <a:bodyPr wrap="square">
            <a:spAutoFit/>
          </a:bodyPr>
          <a:lstStyle/>
          <a:p>
            <a:pPr algn="l" rtl="0">
              <a:buFont typeface="Wingdings" pitchFamily="2" charset="2"/>
              <a:buChar char="ü"/>
            </a:pPr>
            <a:r>
              <a:rPr lang="en-US" dirty="0" smtClean="0"/>
              <a:t>Total STC of inside wall = 54db</a:t>
            </a:r>
            <a:r>
              <a:rPr lang="en-US" dirty="0" smtClean="0"/>
              <a:t>.</a:t>
            </a:r>
          </a:p>
          <a:p>
            <a:pPr algn="l" rtl="0">
              <a:buFont typeface="Wingdings" pitchFamily="2" charset="2"/>
              <a:buChar char="ü"/>
            </a:pPr>
            <a:r>
              <a:rPr lang="en-US" dirty="0"/>
              <a:t>Total STC of </a:t>
            </a:r>
            <a:r>
              <a:rPr lang="en-US" dirty="0" smtClean="0"/>
              <a:t>external  </a:t>
            </a:r>
            <a:r>
              <a:rPr lang="en-US" dirty="0"/>
              <a:t>wall = </a:t>
            </a:r>
            <a:r>
              <a:rPr lang="en-US" dirty="0" smtClean="0"/>
              <a:t>59db</a:t>
            </a:r>
            <a:endParaRPr lang="en-US" dirty="0" smtClean="0"/>
          </a:p>
          <a:p>
            <a:pPr algn="l" rtl="0">
              <a:buFont typeface="Wingdings" pitchFamily="2" charset="2"/>
              <a:buChar char="ü"/>
            </a:pPr>
            <a:r>
              <a:rPr lang="en-US" dirty="0"/>
              <a:t>IIC </a:t>
            </a:r>
            <a:r>
              <a:rPr lang="en-US" dirty="0" smtClean="0"/>
              <a:t>=55 </a:t>
            </a:r>
            <a:r>
              <a:rPr lang="en-US" dirty="0" err="1" smtClean="0"/>
              <a:t>db</a:t>
            </a:r>
            <a:endParaRPr lang="en-US" dirty="0" smtClean="0"/>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0232" y="-64111"/>
            <a:ext cx="2544427" cy="14702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Down Arrow 12"/>
          <p:cNvSpPr/>
          <p:nvPr/>
        </p:nvSpPr>
        <p:spPr>
          <a:xfrm>
            <a:off x="8604448" y="1480892"/>
            <a:ext cx="288032" cy="4616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0207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331640" y="1194430"/>
            <a:ext cx="4572000" cy="830997"/>
          </a:xfrm>
          <a:prstGeom prst="rect">
            <a:avLst/>
          </a:prstGeom>
        </p:spPr>
        <p:txBody>
          <a:bodyPr>
            <a:spAutoFit/>
          </a:bodyPr>
          <a:lstStyle/>
          <a:p>
            <a:pPr algn="l"/>
            <a:r>
              <a:rPr lang="en-US" sz="2400" i="1" dirty="0">
                <a:latin typeface="Mongolian Baiti" pitchFamily="66" charset="0"/>
              </a:rPr>
              <a:t>The structural design was made by</a:t>
            </a:r>
            <a:r>
              <a:rPr lang="en-US" sz="2400" i="1" u="sng" dirty="0">
                <a:effectLst>
                  <a:outerShdw blurRad="38100" dist="38100" dir="2700000" algn="tl">
                    <a:srgbClr val="000000">
                      <a:alpha val="43137"/>
                    </a:srgbClr>
                  </a:outerShdw>
                </a:effectLst>
                <a:latin typeface="Mongolian Baiti" pitchFamily="66" charset="0"/>
              </a:rPr>
              <a:t> </a:t>
            </a:r>
            <a:r>
              <a:rPr lang="en-US" sz="2400" i="1" u="sng" dirty="0" smtClean="0">
                <a:effectLst>
                  <a:outerShdw blurRad="38100" dist="38100" dir="2700000" algn="tl">
                    <a:srgbClr val="000000">
                      <a:alpha val="43137"/>
                    </a:srgbClr>
                  </a:outerShdw>
                </a:effectLst>
                <a:latin typeface="Mongolian Baiti" pitchFamily="66" charset="0"/>
              </a:rPr>
              <a:t>ETABS </a:t>
            </a:r>
            <a:r>
              <a:rPr lang="en-US" sz="2400" i="1" dirty="0" smtClean="0">
                <a:latin typeface="Mongolian Baiti" pitchFamily="66" charset="0"/>
              </a:rPr>
              <a:t>program </a:t>
            </a:r>
            <a:endParaRPr lang="en-US" sz="2400" i="1" dirty="0">
              <a:latin typeface="Mongolian Baiti" pitchFamily="66"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2780928"/>
            <a:ext cx="4176464" cy="230513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مربع نص 3"/>
          <p:cNvSpPr txBox="1"/>
          <p:nvPr/>
        </p:nvSpPr>
        <p:spPr>
          <a:xfrm>
            <a:off x="1331640" y="332656"/>
            <a:ext cx="7668344"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Structural  System</a:t>
            </a:r>
          </a:p>
          <a:p>
            <a:endParaRPr lang="ar-SA" dirty="0"/>
          </a:p>
        </p:txBody>
      </p:sp>
    </p:spTree>
    <p:extLst>
      <p:ext uri="{BB962C8B-B14F-4D97-AF65-F5344CB8AC3E}">
        <p14:creationId xmlns:p14="http://schemas.microsoft.com/office/powerpoint/2010/main" val="31112851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1259632" y="1844824"/>
            <a:ext cx="7210048" cy="5013176"/>
          </a:xfrm>
        </p:spPr>
        <p:txBody>
          <a:bodyPr>
            <a:normAutofit/>
          </a:bodyPr>
          <a:lstStyle/>
          <a:p>
            <a:pPr marL="0" indent="0" algn="l" rtl="0">
              <a:lnSpc>
                <a:spcPct val="150000"/>
              </a:lnSpc>
              <a:buNone/>
            </a:pPr>
            <a:r>
              <a:rPr lang="en-US" sz="2400" dirty="0" smtClean="0"/>
              <a:t> </a:t>
            </a:r>
            <a:endParaRPr lang="en-US" sz="2400" i="1" dirty="0" smtClean="0"/>
          </a:p>
        </p:txBody>
      </p:sp>
      <p:sp>
        <p:nvSpPr>
          <p:cNvPr id="4" name="مربع نص 3"/>
          <p:cNvSpPr txBox="1"/>
          <p:nvPr/>
        </p:nvSpPr>
        <p:spPr>
          <a:xfrm>
            <a:off x="1331640" y="332656"/>
            <a:ext cx="7668344"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Structural  design</a:t>
            </a:r>
          </a:p>
          <a:p>
            <a:endParaRPr lang="ar-SA" dirty="0"/>
          </a:p>
        </p:txBody>
      </p:sp>
      <p:sp>
        <p:nvSpPr>
          <p:cNvPr id="3" name="Rounded Rectangle 2"/>
          <p:cNvSpPr/>
          <p:nvPr/>
        </p:nvSpPr>
        <p:spPr>
          <a:xfrm>
            <a:off x="3131840" y="1484784"/>
            <a:ext cx="2520280" cy="93610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lumMod val="95000"/>
                    <a:lumOff val="5000"/>
                  </a:schemeClr>
                </a:solidFill>
                <a:latin typeface="Gill Sans MT (العناوين)"/>
                <a:cs typeface="Times New Roman" pitchFamily="18" charset="0"/>
              </a:rPr>
              <a:t>Structural  design</a:t>
            </a:r>
            <a:endParaRPr lang="en-US" b="1" dirty="0">
              <a:solidFill>
                <a:schemeClr val="tx1">
                  <a:lumMod val="95000"/>
                  <a:lumOff val="5000"/>
                </a:schemeClr>
              </a:solidFill>
              <a:latin typeface="Gill Sans MT (العناوين)"/>
              <a:cs typeface="Times New Roman" pitchFamily="18" charset="0"/>
            </a:endParaRPr>
          </a:p>
        </p:txBody>
      </p:sp>
      <p:sp>
        <p:nvSpPr>
          <p:cNvPr id="8" name="Rounded Rectangle 7"/>
          <p:cNvSpPr/>
          <p:nvPr/>
        </p:nvSpPr>
        <p:spPr>
          <a:xfrm>
            <a:off x="467544" y="3731672"/>
            <a:ext cx="1500726" cy="93610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1400" b="1" dirty="0" smtClean="0">
                <a:solidFill>
                  <a:schemeClr val="tx1">
                    <a:lumMod val="95000"/>
                    <a:lumOff val="5000"/>
                  </a:schemeClr>
                </a:solidFill>
                <a:latin typeface="Gill Sans MT (العناوين)"/>
                <a:cs typeface="Times New Roman" pitchFamily="18" charset="0"/>
              </a:rPr>
              <a:t>Design data &amp; code</a:t>
            </a:r>
            <a:endParaRPr lang="en-US" sz="1400" b="1" dirty="0">
              <a:solidFill>
                <a:schemeClr val="tx1">
                  <a:lumMod val="95000"/>
                  <a:lumOff val="5000"/>
                </a:schemeClr>
              </a:solidFill>
              <a:latin typeface="Gill Sans MT (العناوين)"/>
              <a:cs typeface="Times New Roman" pitchFamily="18" charset="0"/>
            </a:endParaRPr>
          </a:p>
        </p:txBody>
      </p:sp>
      <p:cxnSp>
        <p:nvCxnSpPr>
          <p:cNvPr id="9" name="Straight Connector 8"/>
          <p:cNvCxnSpPr>
            <a:stCxn id="3" idx="2"/>
          </p:cNvCxnSpPr>
          <p:nvPr/>
        </p:nvCxnSpPr>
        <p:spPr>
          <a:xfrm>
            <a:off x="4391980" y="2420888"/>
            <a:ext cx="0" cy="720080"/>
          </a:xfrm>
          <a:prstGeom prst="line">
            <a:avLst/>
          </a:prstGeom>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6846985" y="3759565"/>
            <a:ext cx="1500726" cy="93610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lnSpc>
                <a:spcPct val="150000"/>
              </a:lnSpc>
            </a:pPr>
            <a:r>
              <a:rPr lang="en-US" sz="1400" b="1" dirty="0" smtClean="0">
                <a:solidFill>
                  <a:schemeClr val="tx1">
                    <a:lumMod val="95000"/>
                    <a:lumOff val="5000"/>
                  </a:schemeClr>
                </a:solidFill>
                <a:latin typeface="Gill Sans MT (العناوين)"/>
                <a:cs typeface="Times New Roman" pitchFamily="18" charset="0"/>
              </a:rPr>
              <a:t>Results </a:t>
            </a:r>
            <a:endParaRPr lang="en-US" sz="1400" b="1" dirty="0">
              <a:solidFill>
                <a:schemeClr val="tx1">
                  <a:lumMod val="95000"/>
                  <a:lumOff val="5000"/>
                </a:schemeClr>
              </a:solidFill>
              <a:latin typeface="Gill Sans MT (العناوين)"/>
              <a:cs typeface="Times New Roman" pitchFamily="18" charset="0"/>
            </a:endParaRPr>
          </a:p>
        </p:txBody>
      </p:sp>
      <p:sp>
        <p:nvSpPr>
          <p:cNvPr id="17" name="Rounded Rectangle 16"/>
          <p:cNvSpPr/>
          <p:nvPr/>
        </p:nvSpPr>
        <p:spPr>
          <a:xfrm>
            <a:off x="2123728" y="3740232"/>
            <a:ext cx="1500726" cy="93610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1400" b="1" dirty="0" smtClean="0">
                <a:solidFill>
                  <a:schemeClr val="tx1">
                    <a:lumMod val="95000"/>
                    <a:lumOff val="5000"/>
                  </a:schemeClr>
                </a:solidFill>
                <a:latin typeface="Gill Sans MT (العناوين)"/>
                <a:cs typeface="Times New Roman" pitchFamily="18" charset="0"/>
              </a:rPr>
              <a:t>Gravity Loads</a:t>
            </a:r>
          </a:p>
          <a:p>
            <a:pPr algn="ctr">
              <a:lnSpc>
                <a:spcPct val="150000"/>
              </a:lnSpc>
            </a:pPr>
            <a:r>
              <a:rPr lang="en-US" sz="1400" b="1" dirty="0">
                <a:solidFill>
                  <a:schemeClr val="tx1">
                    <a:lumMod val="95000"/>
                    <a:lumOff val="5000"/>
                  </a:schemeClr>
                </a:solidFill>
                <a:latin typeface="Gill Sans MT (العناوين)"/>
                <a:cs typeface="Times New Roman" pitchFamily="18" charset="0"/>
              </a:rPr>
              <a:t>&amp;</a:t>
            </a:r>
            <a:endParaRPr lang="en-US" sz="1400" b="1" dirty="0" smtClean="0">
              <a:solidFill>
                <a:schemeClr val="tx1">
                  <a:lumMod val="95000"/>
                  <a:lumOff val="5000"/>
                </a:schemeClr>
              </a:solidFill>
              <a:latin typeface="Gill Sans MT (العناوين)"/>
              <a:cs typeface="Times New Roman" pitchFamily="18" charset="0"/>
            </a:endParaRPr>
          </a:p>
          <a:p>
            <a:pPr algn="ctr">
              <a:lnSpc>
                <a:spcPct val="150000"/>
              </a:lnSpc>
            </a:pPr>
            <a:r>
              <a:rPr lang="en-US" sz="1400" b="1" dirty="0">
                <a:solidFill>
                  <a:schemeClr val="tx1">
                    <a:lumMod val="95000"/>
                    <a:lumOff val="5000"/>
                  </a:schemeClr>
                </a:solidFill>
                <a:latin typeface="Gill Sans MT (العناوين)"/>
                <a:cs typeface="Times New Roman" pitchFamily="18" charset="0"/>
              </a:rPr>
              <a:t>Seismic </a:t>
            </a:r>
            <a:r>
              <a:rPr lang="en-US" sz="1400" b="1" dirty="0" smtClean="0">
                <a:solidFill>
                  <a:schemeClr val="tx1">
                    <a:lumMod val="95000"/>
                    <a:lumOff val="5000"/>
                  </a:schemeClr>
                </a:solidFill>
                <a:latin typeface="Gill Sans MT (العناوين)"/>
                <a:cs typeface="Times New Roman" pitchFamily="18" charset="0"/>
              </a:rPr>
              <a:t>loads</a:t>
            </a:r>
            <a:endParaRPr lang="en-US" sz="1400" b="1" dirty="0">
              <a:solidFill>
                <a:schemeClr val="tx1">
                  <a:lumMod val="95000"/>
                  <a:lumOff val="5000"/>
                </a:schemeClr>
              </a:solidFill>
              <a:latin typeface="Gill Sans MT (العناوين)"/>
              <a:cs typeface="Times New Roman" pitchFamily="18" charset="0"/>
            </a:endParaRPr>
          </a:p>
        </p:txBody>
      </p:sp>
      <p:sp>
        <p:nvSpPr>
          <p:cNvPr id="18" name="Rounded Rectangle 17"/>
          <p:cNvSpPr/>
          <p:nvPr/>
        </p:nvSpPr>
        <p:spPr>
          <a:xfrm>
            <a:off x="5190801" y="3731672"/>
            <a:ext cx="1500726" cy="93610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1400" b="1" dirty="0" smtClean="0">
                <a:solidFill>
                  <a:schemeClr val="tx1">
                    <a:lumMod val="95000"/>
                    <a:lumOff val="5000"/>
                  </a:schemeClr>
                </a:solidFill>
                <a:latin typeface="Gill Sans MT (العناوين)"/>
                <a:cs typeface="Times New Roman" pitchFamily="18" charset="0"/>
              </a:rPr>
              <a:t>Checks  </a:t>
            </a:r>
            <a:endParaRPr lang="en-US" sz="1400" b="1" dirty="0">
              <a:solidFill>
                <a:schemeClr val="tx1">
                  <a:lumMod val="95000"/>
                  <a:lumOff val="5000"/>
                </a:schemeClr>
              </a:solidFill>
              <a:latin typeface="Gill Sans MT (العناوين)"/>
              <a:cs typeface="Times New Roman" pitchFamily="18" charset="0"/>
            </a:endParaRPr>
          </a:p>
        </p:txBody>
      </p:sp>
      <p:cxnSp>
        <p:nvCxnSpPr>
          <p:cNvPr id="7" name="Straight Connector 6"/>
          <p:cNvCxnSpPr/>
          <p:nvPr/>
        </p:nvCxnSpPr>
        <p:spPr>
          <a:xfrm>
            <a:off x="4391980" y="3140968"/>
            <a:ext cx="2869051" cy="27731"/>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763688" y="3140968"/>
            <a:ext cx="2628292" cy="839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763688" y="3140966"/>
            <a:ext cx="0" cy="590706"/>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37507" y="3168699"/>
            <a:ext cx="0" cy="59086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261031" y="3158012"/>
            <a:ext cx="0" cy="59086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135192" y="3168700"/>
            <a:ext cx="0" cy="59086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261104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idx="1"/>
          </p:nvPr>
        </p:nvSpPr>
        <p:spPr bwMode="auto">
          <a:xfrm>
            <a:off x="1435608" y="1447800"/>
            <a:ext cx="1820370" cy="369332"/>
          </a:xfrm>
          <a:prstGeom prst="rect">
            <a:avLst/>
          </a:prstGeom>
          <a:noFill/>
          <a:ln w="9525">
            <a:noFill/>
            <a:miter lim="800000"/>
            <a:headEnd/>
            <a:tailEnd/>
          </a:ln>
        </p:spPr>
        <p:txBody>
          <a:bodyPr wrap="none">
            <a:spAutoFit/>
          </a:bodyPr>
          <a:lstStyle/>
          <a:p>
            <a:pPr algn="r" rtl="0">
              <a:buFont typeface="Wingdings" pitchFamily="2" charset="2"/>
              <a:buChar char="Ø"/>
            </a:pPr>
            <a:r>
              <a:rPr lang="en-US" sz="1800" b="1" dirty="0"/>
              <a:t>Design data</a:t>
            </a:r>
          </a:p>
        </p:txBody>
      </p:sp>
      <p:sp>
        <p:nvSpPr>
          <p:cNvPr id="6" name="TextBox 13"/>
          <p:cNvSpPr txBox="1"/>
          <p:nvPr/>
        </p:nvSpPr>
        <p:spPr>
          <a:xfrm>
            <a:off x="1214414" y="1981201"/>
            <a:ext cx="4348186" cy="646331"/>
          </a:xfrm>
          <a:prstGeom prst="rect">
            <a:avLst/>
          </a:prstGeom>
          <a:noFill/>
        </p:spPr>
        <p:txBody>
          <a:bodyPr wrap="square">
            <a:spAutoFit/>
          </a:bodyPr>
          <a:lstStyle/>
          <a:p>
            <a:pPr marL="342900" indent="-342900" algn="r" rtl="0">
              <a:buFont typeface="+mj-lt"/>
              <a:buAutoNum type="arabicPeriod"/>
              <a:defRPr/>
            </a:pPr>
            <a:r>
              <a:rPr lang="en-US" dirty="0" smtClean="0">
                <a:latin typeface="Times New Roman"/>
                <a:ea typeface="SimSun"/>
                <a:cs typeface="Tahoma"/>
              </a:rPr>
              <a:t>Compressive strength of concrete (fc)</a:t>
            </a:r>
          </a:p>
          <a:p>
            <a:pPr algn="r" rtl="0">
              <a:defRPr/>
            </a:pPr>
            <a:endParaRPr lang="en-US" dirty="0"/>
          </a:p>
        </p:txBody>
      </p:sp>
      <p:sp>
        <p:nvSpPr>
          <p:cNvPr id="7" name="TextBox 18"/>
          <p:cNvSpPr txBox="1">
            <a:spLocks noChangeArrowheads="1"/>
          </p:cNvSpPr>
          <p:nvPr/>
        </p:nvSpPr>
        <p:spPr bwMode="auto">
          <a:xfrm>
            <a:off x="1177833" y="2367171"/>
            <a:ext cx="1452586" cy="2031325"/>
          </a:xfrm>
          <a:prstGeom prst="rect">
            <a:avLst/>
          </a:prstGeom>
          <a:noFill/>
          <a:ln w="9525">
            <a:noFill/>
            <a:miter lim="800000"/>
            <a:headEnd/>
            <a:tailEnd/>
          </a:ln>
        </p:spPr>
        <p:txBody>
          <a:bodyPr wrap="square">
            <a:spAutoFit/>
          </a:bodyPr>
          <a:lstStyle/>
          <a:p>
            <a:pPr marL="285750" indent="-285750" algn="l" rtl="0">
              <a:buFont typeface="Arial" panose="020B0604020202020204" pitchFamily="34" charset="0"/>
              <a:buChar char="•"/>
            </a:pPr>
            <a:r>
              <a:rPr lang="en-US" i="1" dirty="0"/>
              <a:t>beams</a:t>
            </a:r>
          </a:p>
          <a:p>
            <a:pPr marL="285750" indent="-285750" algn="l" rtl="0">
              <a:buFont typeface="Arial" panose="020B0604020202020204" pitchFamily="34" charset="0"/>
              <a:buChar char="•"/>
            </a:pPr>
            <a:r>
              <a:rPr lang="en-US" dirty="0"/>
              <a:t>shear walls</a:t>
            </a:r>
          </a:p>
          <a:p>
            <a:pPr marL="285750" indent="-285750" algn="l" rtl="0">
              <a:buFont typeface="Arial" panose="020B0604020202020204" pitchFamily="34" charset="0"/>
              <a:buChar char="•"/>
            </a:pPr>
            <a:r>
              <a:rPr lang="en-US" dirty="0"/>
              <a:t>columns</a:t>
            </a:r>
          </a:p>
          <a:p>
            <a:pPr marL="285750" indent="-285750" algn="l" rtl="0">
              <a:buFont typeface="Arial" panose="020B0604020202020204" pitchFamily="34" charset="0"/>
              <a:buChar char="•"/>
            </a:pPr>
            <a:r>
              <a:rPr lang="en-US" dirty="0" smtClean="0"/>
              <a:t>slabs </a:t>
            </a:r>
          </a:p>
          <a:p>
            <a:pPr marL="285750" indent="-285750" algn="l" rtl="0">
              <a:buFont typeface="Arial" panose="020B0604020202020204" pitchFamily="34" charset="0"/>
              <a:buChar char="•"/>
            </a:pPr>
            <a:r>
              <a:rPr lang="en-US" dirty="0" smtClean="0"/>
              <a:t>footing</a:t>
            </a:r>
            <a:endParaRPr lang="en-US" dirty="0"/>
          </a:p>
          <a:p>
            <a:pPr algn="l" rtl="0"/>
            <a:endParaRPr lang="en-US" dirty="0"/>
          </a:p>
        </p:txBody>
      </p:sp>
      <p:cxnSp>
        <p:nvCxnSpPr>
          <p:cNvPr id="8" name="Straight Arrow Connector 17"/>
          <p:cNvCxnSpPr/>
          <p:nvPr/>
        </p:nvCxnSpPr>
        <p:spPr>
          <a:xfrm>
            <a:off x="2438400" y="3048000"/>
            <a:ext cx="914400" cy="15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0" name="TextBox 29"/>
          <p:cNvSpPr txBox="1">
            <a:spLocks noChangeArrowheads="1"/>
          </p:cNvSpPr>
          <p:nvPr/>
        </p:nvSpPr>
        <p:spPr bwMode="auto">
          <a:xfrm>
            <a:off x="1358856" y="4972868"/>
            <a:ext cx="6237480" cy="923330"/>
          </a:xfrm>
          <a:prstGeom prst="rect">
            <a:avLst/>
          </a:prstGeom>
          <a:noFill/>
          <a:ln w="9525">
            <a:noFill/>
            <a:miter lim="800000"/>
            <a:headEnd/>
            <a:tailEnd/>
          </a:ln>
        </p:spPr>
        <p:txBody>
          <a:bodyPr wrap="square">
            <a:spAutoFit/>
          </a:bodyPr>
          <a:lstStyle/>
          <a:p>
            <a:pPr algn="l"/>
            <a:r>
              <a:rPr lang="en-US" dirty="0">
                <a:latin typeface="Times New Roman" pitchFamily="18" charset="0"/>
                <a:ea typeface="SimSun" pitchFamily="2" charset="-122"/>
                <a:cs typeface="Tahoma" pitchFamily="34" charset="0"/>
              </a:rPr>
              <a:t>2. Yielding strength of steel (</a:t>
            </a:r>
            <a:r>
              <a:rPr lang="en-US" dirty="0" err="1" smtClean="0">
                <a:latin typeface="Times New Roman" pitchFamily="18" charset="0"/>
                <a:ea typeface="SimSun" pitchFamily="2" charset="-122"/>
                <a:cs typeface="Tahoma" pitchFamily="34" charset="0"/>
              </a:rPr>
              <a:t>fy</a:t>
            </a:r>
            <a:r>
              <a:rPr lang="en-US" dirty="0" smtClean="0">
                <a:latin typeface="Times New Roman" pitchFamily="18" charset="0"/>
                <a:ea typeface="SimSun" pitchFamily="2" charset="-122"/>
                <a:cs typeface="Tahoma" pitchFamily="34" charset="0"/>
              </a:rPr>
              <a:t>)                       </a:t>
            </a:r>
            <a:r>
              <a:rPr lang="en-US" b="1" dirty="0" smtClean="0">
                <a:latin typeface="Times New Roman" pitchFamily="18" charset="0"/>
                <a:ea typeface="SimSun" pitchFamily="2" charset="-122"/>
                <a:cs typeface="Tahoma" pitchFamily="34" charset="0"/>
              </a:rPr>
              <a:t>4200 kg/cm2</a:t>
            </a:r>
            <a:endParaRPr lang="en-US" b="1" dirty="0">
              <a:latin typeface="Times New Roman" pitchFamily="18" charset="0"/>
              <a:ea typeface="SimSun" pitchFamily="2" charset="-122"/>
              <a:cs typeface="Tahoma" pitchFamily="34" charset="0"/>
            </a:endParaRPr>
          </a:p>
          <a:p>
            <a:pPr algn="l"/>
            <a:r>
              <a:rPr lang="en-US" dirty="0" smtClean="0">
                <a:ea typeface="SimSun" pitchFamily="2" charset="-122"/>
                <a:cs typeface="Tahoma" pitchFamily="34" charset="0"/>
              </a:rPr>
              <a:t> </a:t>
            </a:r>
            <a:endParaRPr lang="en-US" dirty="0">
              <a:ea typeface="SimSun" pitchFamily="2" charset="-122"/>
              <a:cs typeface="Tahoma" pitchFamily="34" charset="0"/>
            </a:endParaRPr>
          </a:p>
          <a:p>
            <a:pPr algn="l"/>
            <a:endParaRPr lang="en-US" b="1" dirty="0">
              <a:latin typeface="Times New Roman" pitchFamily="18" charset="0"/>
              <a:ea typeface="SimSun" pitchFamily="2" charset="-122"/>
              <a:cs typeface="Tahoma" pitchFamily="34" charset="0"/>
            </a:endParaRPr>
          </a:p>
        </p:txBody>
      </p:sp>
      <p:sp>
        <p:nvSpPr>
          <p:cNvPr id="11" name="TextBox 30"/>
          <p:cNvSpPr txBox="1">
            <a:spLocks noChangeArrowheads="1"/>
          </p:cNvSpPr>
          <p:nvPr/>
        </p:nvSpPr>
        <p:spPr bwMode="auto">
          <a:xfrm>
            <a:off x="1238204" y="5573033"/>
            <a:ext cx="5857916" cy="646331"/>
          </a:xfrm>
          <a:prstGeom prst="rect">
            <a:avLst/>
          </a:prstGeom>
          <a:noFill/>
          <a:ln w="9525">
            <a:noFill/>
            <a:miter lim="800000"/>
            <a:headEnd/>
            <a:tailEnd/>
          </a:ln>
        </p:spPr>
        <p:txBody>
          <a:bodyPr wrap="square">
            <a:spAutoFit/>
          </a:bodyPr>
          <a:lstStyle/>
          <a:p>
            <a:pPr algn="l"/>
            <a:endParaRPr lang="en-US" dirty="0" smtClean="0">
              <a:latin typeface="Times New Roman" pitchFamily="18" charset="0"/>
              <a:ea typeface="SimSun" pitchFamily="2" charset="-122"/>
              <a:cs typeface="Tahoma" pitchFamily="34" charset="0"/>
            </a:endParaRPr>
          </a:p>
          <a:p>
            <a:pPr algn="l"/>
            <a:r>
              <a:rPr lang="en-US" dirty="0" smtClean="0">
                <a:latin typeface="Times New Roman" pitchFamily="18" charset="0"/>
                <a:ea typeface="SimSun" pitchFamily="2" charset="-122"/>
                <a:cs typeface="Tahoma" pitchFamily="34" charset="0"/>
              </a:rPr>
              <a:t>3. Bearing capacity of soil</a:t>
            </a:r>
            <a:r>
              <a:rPr lang="en-US" dirty="0">
                <a:latin typeface="Times New Roman" pitchFamily="18" charset="0"/>
                <a:ea typeface="SimSun" pitchFamily="2" charset="-122"/>
                <a:cs typeface="Tahoma" pitchFamily="34" charset="0"/>
              </a:rPr>
              <a:t>(q</a:t>
            </a:r>
            <a:r>
              <a:rPr lang="en-US" dirty="0" smtClean="0">
                <a:latin typeface="Times New Roman" pitchFamily="18" charset="0"/>
                <a:ea typeface="SimSun" pitchFamily="2" charset="-122"/>
                <a:cs typeface="Tahoma" pitchFamily="34" charset="0"/>
              </a:rPr>
              <a:t>)</a:t>
            </a:r>
            <a:r>
              <a:rPr lang="en-US" i="1" dirty="0" smtClean="0"/>
              <a:t>                   </a:t>
            </a:r>
            <a:r>
              <a:rPr lang="en-US" b="1" dirty="0">
                <a:latin typeface="Times New Roman" pitchFamily="18" charset="0"/>
                <a:ea typeface="SimSun" pitchFamily="2" charset="-122"/>
                <a:cs typeface="Tahoma" pitchFamily="34" charset="0"/>
              </a:rPr>
              <a:t>2.5kg/cm2 </a:t>
            </a:r>
          </a:p>
        </p:txBody>
      </p:sp>
      <p:sp>
        <p:nvSpPr>
          <p:cNvPr id="3" name="Rectangle 2"/>
          <p:cNvSpPr/>
          <p:nvPr/>
        </p:nvSpPr>
        <p:spPr>
          <a:xfrm>
            <a:off x="1177833" y="4130089"/>
            <a:ext cx="1388522" cy="369332"/>
          </a:xfrm>
          <a:prstGeom prst="rect">
            <a:avLst/>
          </a:prstGeom>
        </p:spPr>
        <p:txBody>
          <a:bodyPr wrap="none">
            <a:spAutoFit/>
          </a:bodyPr>
          <a:lstStyle/>
          <a:p>
            <a:pPr marL="285750" indent="-285750" algn="l" rtl="0">
              <a:buFont typeface="Arial" panose="020B0604020202020204" pitchFamily="34" charset="0"/>
              <a:buChar char="•"/>
            </a:pPr>
            <a:r>
              <a:rPr lang="en-US" dirty="0" smtClean="0"/>
              <a:t>Bracing </a:t>
            </a:r>
            <a:endParaRPr lang="en-US" dirty="0"/>
          </a:p>
        </p:txBody>
      </p:sp>
      <p:sp>
        <p:nvSpPr>
          <p:cNvPr id="5" name="Rectangle 4"/>
          <p:cNvSpPr/>
          <p:nvPr/>
        </p:nvSpPr>
        <p:spPr>
          <a:xfrm>
            <a:off x="3388507" y="4130089"/>
            <a:ext cx="1351652" cy="369332"/>
          </a:xfrm>
          <a:prstGeom prst="rect">
            <a:avLst/>
          </a:prstGeom>
        </p:spPr>
        <p:txBody>
          <a:bodyPr wrap="none">
            <a:spAutoFit/>
          </a:bodyPr>
          <a:lstStyle/>
          <a:p>
            <a:r>
              <a:rPr lang="en-US" b="1" dirty="0">
                <a:latin typeface="Times New Roman" pitchFamily="18" charset="0"/>
                <a:ea typeface="SimSun" pitchFamily="2" charset="-122"/>
                <a:cs typeface="Tahoma" pitchFamily="34" charset="0"/>
              </a:rPr>
              <a:t>160 kg/cm2</a:t>
            </a:r>
          </a:p>
        </p:txBody>
      </p:sp>
      <p:cxnSp>
        <p:nvCxnSpPr>
          <p:cNvPr id="18" name="Straight Arrow Connector 17"/>
          <p:cNvCxnSpPr/>
          <p:nvPr/>
        </p:nvCxnSpPr>
        <p:spPr>
          <a:xfrm>
            <a:off x="2474107" y="4314755"/>
            <a:ext cx="914400" cy="15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3457570" y="2845892"/>
            <a:ext cx="1306768" cy="369332"/>
          </a:xfrm>
          <a:prstGeom prst="rect">
            <a:avLst/>
          </a:prstGeom>
        </p:spPr>
        <p:txBody>
          <a:bodyPr wrap="none">
            <a:spAutoFit/>
          </a:bodyPr>
          <a:lstStyle/>
          <a:p>
            <a:r>
              <a:rPr lang="en-US" b="1" dirty="0">
                <a:latin typeface="Times New Roman" pitchFamily="18" charset="0"/>
                <a:ea typeface="SimSun" pitchFamily="2" charset="-122"/>
                <a:cs typeface="Tahoma" pitchFamily="34" charset="0"/>
              </a:rPr>
              <a:t>240 kg/cm2</a:t>
            </a:r>
          </a:p>
        </p:txBody>
      </p:sp>
      <p:cxnSp>
        <p:nvCxnSpPr>
          <p:cNvPr id="20" name="Straight Arrow Connector 19"/>
          <p:cNvCxnSpPr/>
          <p:nvPr/>
        </p:nvCxnSpPr>
        <p:spPr>
          <a:xfrm>
            <a:off x="4577689" y="5155946"/>
            <a:ext cx="914400" cy="15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167162" y="6014205"/>
            <a:ext cx="914400" cy="15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5"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2" name="Picture 1"/>
          <p:cNvPicPr>
            <a:picLocks noChangeAspect="1"/>
          </p:cNvPicPr>
          <p:nvPr/>
        </p:nvPicPr>
        <p:blipFill>
          <a:blip r:embed="rId2"/>
          <a:stretch>
            <a:fillRect/>
          </a:stretch>
        </p:blipFill>
        <p:spPr>
          <a:xfrm>
            <a:off x="6020903" y="0"/>
            <a:ext cx="3099837" cy="1686014"/>
          </a:xfrm>
          <a:prstGeom prst="rect">
            <a:avLst/>
          </a:prstGeom>
        </p:spPr>
      </p:pic>
      <p:sp>
        <p:nvSpPr>
          <p:cNvPr id="32" name="Down Arrow 31"/>
          <p:cNvSpPr/>
          <p:nvPr/>
        </p:nvSpPr>
        <p:spPr>
          <a:xfrm>
            <a:off x="6228184" y="1632466"/>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a:blip r:embed="rId2">
            <a:extLst>
              <a:ext uri="{28A0092B-C50C-407E-A947-70E740481C1C}">
                <a14:useLocalDpi xmlns:a14="http://schemas.microsoft.com/office/drawing/2010/main" val="0"/>
              </a:ext>
            </a:extLst>
          </a:blip>
          <a:stretch>
            <a:fillRect/>
          </a:stretch>
        </p:blipFill>
        <p:spPr>
          <a:xfrm>
            <a:off x="5508104" y="2348880"/>
            <a:ext cx="3538420" cy="3456383"/>
          </a:xfrm>
          <a:prstGeom prst="rect">
            <a:avLst/>
          </a:prstGeom>
        </p:spPr>
      </p:pic>
      <p:sp>
        <p:nvSpPr>
          <p:cNvPr id="13" name="Rectangle 12"/>
          <p:cNvSpPr/>
          <p:nvPr/>
        </p:nvSpPr>
        <p:spPr>
          <a:xfrm>
            <a:off x="6444208" y="5801468"/>
            <a:ext cx="1593706" cy="400110"/>
          </a:xfrm>
          <a:prstGeom prst="rect">
            <a:avLst/>
          </a:prstGeom>
        </p:spPr>
        <p:txBody>
          <a:bodyPr wrap="none">
            <a:spAutoFit/>
          </a:bodyPr>
          <a:lstStyle/>
          <a:p>
            <a:r>
              <a:rPr lang="en-US" sz="2000" i="1" dirty="0">
                <a:latin typeface="Mongolian Baiti" pitchFamily="66" charset="0"/>
              </a:rPr>
              <a:t>3D modeling </a:t>
            </a:r>
          </a:p>
        </p:txBody>
      </p:sp>
      <p:sp>
        <p:nvSpPr>
          <p:cNvPr id="6"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2" name="Rectangle 1"/>
          <p:cNvSpPr/>
          <p:nvPr/>
        </p:nvSpPr>
        <p:spPr>
          <a:xfrm>
            <a:off x="683568" y="2060848"/>
            <a:ext cx="4572000" cy="2677656"/>
          </a:xfrm>
          <a:prstGeom prst="rect">
            <a:avLst/>
          </a:prstGeom>
        </p:spPr>
        <p:txBody>
          <a:bodyPr>
            <a:spAutoFit/>
          </a:bodyPr>
          <a:lstStyle/>
          <a:p>
            <a:pPr marL="82296" indent="0" algn="l" rtl="0">
              <a:buNone/>
            </a:pPr>
            <a:r>
              <a:rPr lang="en-US" sz="2400" i="1" dirty="0">
                <a:latin typeface="Mongolian Baiti" pitchFamily="66" charset="0"/>
              </a:rPr>
              <a:t>Design Code:</a:t>
            </a:r>
          </a:p>
          <a:p>
            <a:pPr marL="82296" indent="0" algn="l" rtl="0">
              <a:buNone/>
            </a:pPr>
            <a:r>
              <a:rPr lang="en-US" sz="2400" i="1" dirty="0">
                <a:latin typeface="Mongolian Baiti" pitchFamily="66" charset="0"/>
              </a:rPr>
              <a:t>The structural design will be according to :</a:t>
            </a:r>
          </a:p>
          <a:p>
            <a:pPr algn="l" rtl="0"/>
            <a:r>
              <a:rPr lang="en-US" sz="2400" i="1" dirty="0">
                <a:latin typeface="Mongolian Baiti" pitchFamily="66" charset="0"/>
              </a:rPr>
              <a:t>1)  the American Concrete Institute code ACI 318 .</a:t>
            </a:r>
          </a:p>
          <a:p>
            <a:pPr algn="l" rtl="0"/>
            <a:r>
              <a:rPr lang="en-US" sz="2400" i="1" dirty="0">
                <a:latin typeface="Mongolian Baiti" pitchFamily="66" charset="0"/>
              </a:rPr>
              <a:t>2)  the seismic design according to UBC-97</a:t>
            </a:r>
          </a:p>
        </p:txBody>
      </p:sp>
      <p:pic>
        <p:nvPicPr>
          <p:cNvPr id="7" name="Picture 6"/>
          <p:cNvPicPr>
            <a:picLocks noChangeAspect="1"/>
          </p:cNvPicPr>
          <p:nvPr/>
        </p:nvPicPr>
        <p:blipFill>
          <a:blip r:embed="rId3"/>
          <a:stretch>
            <a:fillRect/>
          </a:stretch>
        </p:blipFill>
        <p:spPr>
          <a:xfrm>
            <a:off x="6020903" y="0"/>
            <a:ext cx="3099837" cy="1686014"/>
          </a:xfrm>
          <a:prstGeom prst="rect">
            <a:avLst/>
          </a:prstGeom>
        </p:spPr>
      </p:pic>
      <p:sp>
        <p:nvSpPr>
          <p:cNvPr id="8" name="Down Arrow 7"/>
          <p:cNvSpPr/>
          <p:nvPr/>
        </p:nvSpPr>
        <p:spPr>
          <a:xfrm>
            <a:off x="6228184" y="1622234"/>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78394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4"/>
          <p:cNvSpPr txBox="1">
            <a:spLocks noChangeArrowheads="1"/>
          </p:cNvSpPr>
          <p:nvPr/>
        </p:nvSpPr>
        <p:spPr bwMode="auto">
          <a:xfrm>
            <a:off x="1475656" y="1484784"/>
            <a:ext cx="2005034" cy="369332"/>
          </a:xfrm>
          <a:prstGeom prst="rect">
            <a:avLst/>
          </a:prstGeom>
          <a:noFill/>
          <a:ln w="9525">
            <a:noFill/>
            <a:miter lim="800000"/>
            <a:headEnd/>
            <a:tailEnd/>
          </a:ln>
        </p:spPr>
        <p:txBody>
          <a:bodyPr wrap="square">
            <a:spAutoFit/>
          </a:bodyPr>
          <a:lstStyle/>
          <a:p>
            <a:pPr algn="l" rtl="0">
              <a:buFont typeface="Wingdings" pitchFamily="2" charset="2"/>
              <a:buChar char="Ø"/>
            </a:pPr>
            <a:r>
              <a:rPr lang="en-US" dirty="0"/>
              <a:t>Loads </a:t>
            </a:r>
          </a:p>
        </p:txBody>
      </p:sp>
      <p:sp>
        <p:nvSpPr>
          <p:cNvPr id="4" name="TextBox 13"/>
          <p:cNvSpPr txBox="1">
            <a:spLocks noChangeArrowheads="1"/>
          </p:cNvSpPr>
          <p:nvPr/>
        </p:nvSpPr>
        <p:spPr bwMode="auto">
          <a:xfrm>
            <a:off x="1187624" y="2060848"/>
            <a:ext cx="4800600" cy="2862322"/>
          </a:xfrm>
          <a:prstGeom prst="rect">
            <a:avLst/>
          </a:prstGeom>
          <a:noFill/>
          <a:ln w="9525">
            <a:noFill/>
            <a:miter lim="800000"/>
            <a:headEnd/>
            <a:tailEnd/>
          </a:ln>
        </p:spPr>
        <p:txBody>
          <a:bodyPr>
            <a:spAutoFit/>
          </a:bodyPr>
          <a:lstStyle/>
          <a:p>
            <a:pPr algn="l" rtl="0"/>
            <a:r>
              <a:rPr lang="en-US" dirty="0" smtClean="0"/>
              <a:t>Gravity loads</a:t>
            </a:r>
          </a:p>
          <a:p>
            <a:pPr algn="l" rtl="0"/>
            <a:endParaRPr lang="en-US" dirty="0" smtClean="0"/>
          </a:p>
          <a:p>
            <a:pPr marL="285750" indent="-285750" algn="l" rtl="0">
              <a:buFont typeface="Arial" panose="020B0604020202020204" pitchFamily="34" charset="0"/>
              <a:buChar char="•"/>
            </a:pPr>
            <a:r>
              <a:rPr lang="en-US" dirty="0" smtClean="0"/>
              <a:t>Superimposed </a:t>
            </a:r>
            <a:r>
              <a:rPr lang="en-US" dirty="0"/>
              <a:t>dead </a:t>
            </a:r>
            <a:r>
              <a:rPr lang="en-US" dirty="0" smtClean="0"/>
              <a:t>load= 4KN/m² </a:t>
            </a:r>
          </a:p>
          <a:p>
            <a:pPr marL="285750" indent="-285750" algn="l" rtl="0">
              <a:buFont typeface="Arial" panose="020B0604020202020204" pitchFamily="34" charset="0"/>
              <a:buChar char="•"/>
            </a:pPr>
            <a:r>
              <a:rPr lang="en-US" dirty="0" smtClean="0"/>
              <a:t>Live load =3 KN/m²</a:t>
            </a:r>
          </a:p>
          <a:p>
            <a:pPr marL="285750" indent="-285750" algn="l" rtl="0">
              <a:buFont typeface="Arial" panose="020B0604020202020204" pitchFamily="34" charset="0"/>
              <a:buChar char="•"/>
            </a:pPr>
            <a:r>
              <a:rPr lang="en-US" dirty="0" smtClean="0"/>
              <a:t>External wall load =21 KN/m</a:t>
            </a:r>
          </a:p>
          <a:p>
            <a:pPr algn="l" rtl="0"/>
            <a:endParaRPr lang="en-US" dirty="0"/>
          </a:p>
          <a:p>
            <a:pPr algn="l" rtl="0"/>
            <a:r>
              <a:rPr lang="en-US" dirty="0" smtClean="0"/>
              <a:t> </a:t>
            </a:r>
          </a:p>
          <a:p>
            <a:pPr rtl="1"/>
            <a:endParaRPr lang="en-US" dirty="0"/>
          </a:p>
          <a:p>
            <a:pPr rtl="1"/>
            <a:r>
              <a:rPr lang="en-US" dirty="0"/>
              <a:t> </a:t>
            </a:r>
          </a:p>
          <a:p>
            <a:endParaRPr lang="en-US" dirty="0"/>
          </a:p>
        </p:txBody>
      </p:sp>
      <p:sp>
        <p:nvSpPr>
          <p:cNvPr id="5" name="TextBox 16"/>
          <p:cNvSpPr txBox="1">
            <a:spLocks noChangeArrowheads="1"/>
          </p:cNvSpPr>
          <p:nvPr/>
        </p:nvSpPr>
        <p:spPr bwMode="auto">
          <a:xfrm>
            <a:off x="6003515" y="2420888"/>
            <a:ext cx="2209800" cy="646331"/>
          </a:xfrm>
          <a:prstGeom prst="rect">
            <a:avLst/>
          </a:prstGeom>
          <a:noFill/>
          <a:ln w="9525">
            <a:noFill/>
            <a:miter lim="800000"/>
            <a:headEnd/>
            <a:tailEnd/>
          </a:ln>
        </p:spPr>
        <p:txBody>
          <a:bodyPr>
            <a:spAutoFit/>
          </a:bodyPr>
          <a:lstStyle/>
          <a:p>
            <a:pPr algn="ctr"/>
            <a:r>
              <a:rPr lang="en-US" dirty="0" smtClean="0"/>
              <a:t>ETABS model (Loads)</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2191" y="3140968"/>
            <a:ext cx="4032448" cy="3672408"/>
          </a:xfrm>
          <a:prstGeom prst="rect">
            <a:avLst/>
          </a:prstGeom>
        </p:spPr>
      </p:pic>
      <p:sp>
        <p:nvSpPr>
          <p:cNvPr id="7"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8" name="Picture 7"/>
          <p:cNvPicPr>
            <a:picLocks noChangeAspect="1"/>
          </p:cNvPicPr>
          <p:nvPr/>
        </p:nvPicPr>
        <p:blipFill>
          <a:blip r:embed="rId3"/>
          <a:stretch>
            <a:fillRect/>
          </a:stretch>
        </p:blipFill>
        <p:spPr>
          <a:xfrm>
            <a:off x="6020903" y="0"/>
            <a:ext cx="3099837" cy="1686014"/>
          </a:xfrm>
          <a:prstGeom prst="rect">
            <a:avLst/>
          </a:prstGeom>
        </p:spPr>
      </p:pic>
      <p:sp>
        <p:nvSpPr>
          <p:cNvPr id="9" name="Down Arrow 8"/>
          <p:cNvSpPr/>
          <p:nvPr/>
        </p:nvSpPr>
        <p:spPr>
          <a:xfrm>
            <a:off x="6804248" y="1669008"/>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34279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4"/>
          <p:cNvSpPr txBox="1">
            <a:spLocks noChangeArrowheads="1"/>
          </p:cNvSpPr>
          <p:nvPr/>
        </p:nvSpPr>
        <p:spPr bwMode="auto">
          <a:xfrm>
            <a:off x="2033050" y="3132310"/>
            <a:ext cx="2005034" cy="369332"/>
          </a:xfrm>
          <a:prstGeom prst="rect">
            <a:avLst/>
          </a:prstGeom>
          <a:noFill/>
          <a:ln w="9525">
            <a:noFill/>
            <a:miter lim="800000"/>
            <a:headEnd/>
            <a:tailEnd/>
          </a:ln>
        </p:spPr>
        <p:txBody>
          <a:bodyPr wrap="square">
            <a:spAutoFit/>
          </a:bodyPr>
          <a:lstStyle/>
          <a:p>
            <a:pPr algn="l" rtl="0">
              <a:buFont typeface="Wingdings" pitchFamily="2" charset="2"/>
              <a:buChar char="Ø"/>
            </a:pPr>
            <a:r>
              <a:rPr lang="en-US" dirty="0" smtClean="0"/>
              <a:t>Checks </a:t>
            </a:r>
            <a:endParaRPr lang="en-US" dirty="0"/>
          </a:p>
        </p:txBody>
      </p:sp>
      <p:sp>
        <p:nvSpPr>
          <p:cNvPr id="4" name="TextBox 13"/>
          <p:cNvSpPr txBox="1">
            <a:spLocks noChangeArrowheads="1"/>
          </p:cNvSpPr>
          <p:nvPr/>
        </p:nvSpPr>
        <p:spPr bwMode="auto">
          <a:xfrm>
            <a:off x="1187624" y="2060848"/>
            <a:ext cx="4800600" cy="923330"/>
          </a:xfrm>
          <a:prstGeom prst="rect">
            <a:avLst/>
          </a:prstGeom>
          <a:noFill/>
          <a:ln w="9525">
            <a:noFill/>
            <a:miter lim="800000"/>
            <a:headEnd/>
            <a:tailEnd/>
          </a:ln>
        </p:spPr>
        <p:txBody>
          <a:bodyPr>
            <a:spAutoFit/>
          </a:bodyPr>
          <a:lstStyle/>
          <a:p>
            <a:pPr algn="l" rtl="0"/>
            <a:endParaRPr lang="en-US" dirty="0"/>
          </a:p>
          <a:p>
            <a:pPr rtl="1"/>
            <a:r>
              <a:rPr lang="en-US" dirty="0"/>
              <a:t> </a:t>
            </a:r>
          </a:p>
          <a:p>
            <a:endParaRPr lang="en-US" dirty="0"/>
          </a:p>
        </p:txBody>
      </p:sp>
      <p:sp>
        <p:nvSpPr>
          <p:cNvPr id="5" name="TextBox 16"/>
          <p:cNvSpPr txBox="1">
            <a:spLocks noChangeArrowheads="1"/>
          </p:cNvSpPr>
          <p:nvPr/>
        </p:nvSpPr>
        <p:spPr bwMode="auto">
          <a:xfrm>
            <a:off x="1828284" y="1477556"/>
            <a:ext cx="2209800" cy="646331"/>
          </a:xfrm>
          <a:prstGeom prst="rect">
            <a:avLst/>
          </a:prstGeom>
          <a:noFill/>
          <a:ln w="9525">
            <a:noFill/>
            <a:miter lim="800000"/>
            <a:headEnd/>
            <a:tailEnd/>
          </a:ln>
        </p:spPr>
        <p:txBody>
          <a:bodyPr>
            <a:spAutoFit/>
          </a:bodyPr>
          <a:lstStyle/>
          <a:p>
            <a:pPr algn="ctr"/>
            <a:r>
              <a:rPr lang="en-US" dirty="0" smtClean="0"/>
              <a:t>ETABS model</a:t>
            </a:r>
          </a:p>
          <a:p>
            <a:pPr algn="ctr"/>
            <a:r>
              <a:rPr lang="en-US" dirty="0" smtClean="0"/>
              <a:t> (after run)</a:t>
            </a:r>
            <a:endParaRPr lang="en-US" dirty="0"/>
          </a:p>
        </p:txBody>
      </p:sp>
      <p:pic>
        <p:nvPicPr>
          <p:cNvPr id="12" name="Picture 11"/>
          <p:cNvPicPr/>
          <p:nvPr/>
        </p:nvPicPr>
        <p:blipFill>
          <a:blip r:embed="rId2" cstate="print">
            <a:extLst>
              <a:ext uri="{28A0092B-C50C-407E-A947-70E740481C1C}">
                <a14:useLocalDpi xmlns:a14="http://schemas.microsoft.com/office/drawing/2010/main" val="0"/>
              </a:ext>
            </a:extLst>
          </a:blip>
          <a:stretch>
            <a:fillRect/>
          </a:stretch>
        </p:blipFill>
        <p:spPr>
          <a:xfrm>
            <a:off x="3779912" y="1410718"/>
            <a:ext cx="1848272" cy="1647526"/>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429956678"/>
              </p:ext>
            </p:extLst>
          </p:nvPr>
        </p:nvGraphicFramePr>
        <p:xfrm>
          <a:off x="3264206" y="3789040"/>
          <a:ext cx="5879794" cy="3046538"/>
        </p:xfrm>
        <a:graphic>
          <a:graphicData uri="http://schemas.openxmlformats.org/drawingml/2006/table">
            <a:tbl>
              <a:tblPr rtl="1" firstRow="1" firstCol="1" lastCol="1" bandRow="1">
                <a:tableStyleId>{BDBED569-4797-4DF1-A0F4-6AAB3CD982D8}</a:tableStyleId>
              </a:tblPr>
              <a:tblGrid>
                <a:gridCol w="611741"/>
                <a:gridCol w="1949001"/>
                <a:gridCol w="1716552"/>
                <a:gridCol w="1602500"/>
              </a:tblGrid>
              <a:tr h="631591">
                <a:tc>
                  <a:txBody>
                    <a:bodyPr/>
                    <a:lstStyle/>
                    <a:p>
                      <a:pPr algn="l" rtl="0"/>
                      <a:endParaRPr lang="ar-SA" sz="1400" dirty="0"/>
                    </a:p>
                  </a:txBody>
                  <a:tcPr/>
                </a:tc>
                <a:tc>
                  <a:txBody>
                    <a:bodyPr/>
                    <a:lstStyle/>
                    <a:p>
                      <a:pPr algn="l" rtl="0"/>
                      <a:r>
                        <a:rPr lang="en-US" sz="1400" baseline="0" dirty="0" smtClean="0"/>
                        <a:t>ETABS</a:t>
                      </a:r>
                      <a:endParaRPr lang="ar-SA" sz="1400" dirty="0"/>
                    </a:p>
                  </a:txBody>
                  <a:tcPr/>
                </a:tc>
                <a:tc>
                  <a:txBody>
                    <a:bodyPr/>
                    <a:lstStyle/>
                    <a:p>
                      <a:pPr algn="l" rtl="0"/>
                      <a:r>
                        <a:rPr lang="en-US" sz="1400" dirty="0" smtClean="0"/>
                        <a:t>Standard </a:t>
                      </a:r>
                    </a:p>
                    <a:p>
                      <a:pPr algn="l" rtl="0"/>
                      <a:r>
                        <a:rPr lang="en-US" sz="1400" dirty="0" smtClean="0"/>
                        <a:t>(ACI</a:t>
                      </a:r>
                      <a:r>
                        <a:rPr lang="en-US" sz="1400" baseline="0" dirty="0" smtClean="0"/>
                        <a:t> 318)</a:t>
                      </a:r>
                      <a:endParaRPr lang="ar-SA" sz="1400" dirty="0"/>
                    </a:p>
                  </a:txBody>
                  <a:tcPr/>
                </a:tc>
                <a:tc>
                  <a:txBody>
                    <a:bodyPr/>
                    <a:lstStyle/>
                    <a:p>
                      <a:pPr algn="l" rtl="0"/>
                      <a:endParaRPr lang="ar-SA" sz="1400" dirty="0"/>
                    </a:p>
                  </a:txBody>
                  <a:tcPr/>
                </a:tc>
              </a:tr>
              <a:tr h="520174">
                <a:tc>
                  <a:txBody>
                    <a:bodyPr/>
                    <a:lstStyle/>
                    <a:p>
                      <a:pPr algn="l" rtl="0"/>
                      <a:r>
                        <a:rPr lang="en-US" sz="1400" dirty="0" smtClean="0"/>
                        <a:t>Ok</a:t>
                      </a:r>
                      <a:endParaRPr lang="ar-SA"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T(period</a:t>
                      </a:r>
                      <a:r>
                        <a:rPr lang="en-US" sz="1400" baseline="0" dirty="0" smtClean="0"/>
                        <a:t>)=0.343 sec</a:t>
                      </a:r>
                      <a:endParaRPr lang="ar-SA" sz="1400" dirty="0" smtClean="0"/>
                    </a:p>
                    <a:p>
                      <a:pPr algn="l" rtl="0"/>
                      <a:endParaRPr lang="ar-SA" sz="1400" dirty="0"/>
                    </a:p>
                  </a:txBody>
                  <a:tcPr/>
                </a:tc>
                <a:tc>
                  <a:txBody>
                    <a:bodyPr/>
                    <a:lstStyle/>
                    <a:p>
                      <a:pPr algn="l" rtl="0"/>
                      <a:r>
                        <a:rPr lang="en-US" sz="1400" dirty="0" smtClean="0"/>
                        <a:t>T(period</a:t>
                      </a:r>
                      <a:r>
                        <a:rPr lang="en-US" sz="1400" baseline="0" dirty="0" smtClean="0"/>
                        <a:t>)=2 sec</a:t>
                      </a:r>
                      <a:endParaRPr lang="ar-SA" sz="1400" dirty="0"/>
                    </a:p>
                  </a:txBody>
                  <a:tcPr/>
                </a:tc>
                <a:tc>
                  <a:txBody>
                    <a:bodyPr/>
                    <a:lstStyle/>
                    <a:p>
                      <a:pPr algn="l" rtl="0"/>
                      <a:r>
                        <a:rPr lang="en-US" sz="1400" dirty="0" smtClean="0"/>
                        <a:t>Compatibility</a:t>
                      </a:r>
                      <a:r>
                        <a:rPr lang="en-US" sz="1400" baseline="0" dirty="0" smtClean="0"/>
                        <a:t> check </a:t>
                      </a:r>
                      <a:endParaRPr lang="en-US" sz="1400" baseline="0" dirty="0"/>
                    </a:p>
                  </a:txBody>
                  <a:tcPr/>
                </a:tc>
              </a:tr>
              <a:tr h="631591">
                <a:tc>
                  <a:txBody>
                    <a:bodyPr/>
                    <a:lstStyle/>
                    <a:p>
                      <a:pPr algn="l" rtl="0"/>
                      <a:r>
                        <a:rPr lang="en-US" sz="1400" dirty="0" smtClean="0"/>
                        <a:t>Ok</a:t>
                      </a:r>
                      <a:endParaRPr lang="ar-SA" sz="1400" dirty="0"/>
                    </a:p>
                  </a:txBody>
                  <a:tcPr/>
                </a:tc>
                <a:tc>
                  <a:txBody>
                    <a:bodyPr/>
                    <a:lstStyle/>
                    <a:p>
                      <a:pPr algn="l" rtl="0"/>
                      <a:r>
                        <a:rPr lang="en-US" sz="1400" dirty="0" smtClean="0"/>
                        <a:t>D = 17.9</a:t>
                      </a:r>
                      <a:r>
                        <a:rPr lang="en-US" sz="1400" baseline="0" dirty="0" smtClean="0"/>
                        <a:t> mm</a:t>
                      </a:r>
                      <a:endParaRPr lang="ar-SA" sz="1400" dirty="0"/>
                    </a:p>
                  </a:txBody>
                  <a:tcPr/>
                </a:tc>
                <a:tc>
                  <a:txBody>
                    <a:bodyPr/>
                    <a:lstStyle/>
                    <a:p>
                      <a:pPr algn="l" rtl="0"/>
                      <a:r>
                        <a:rPr lang="en-US" sz="1400" dirty="0" smtClean="0"/>
                        <a:t>D</a:t>
                      </a:r>
                      <a:r>
                        <a:rPr lang="en-US" sz="1400" baseline="0" dirty="0" smtClean="0"/>
                        <a:t>= 21.25 mm</a:t>
                      </a:r>
                      <a:endParaRPr lang="ar-SA" sz="1400" dirty="0"/>
                    </a:p>
                  </a:txBody>
                  <a:tcPr/>
                </a:tc>
                <a:tc>
                  <a:txBody>
                    <a:bodyPr/>
                    <a:lstStyle/>
                    <a:p>
                      <a:pPr algn="l" rtl="0"/>
                      <a:r>
                        <a:rPr lang="en-US" sz="1400" dirty="0" smtClean="0"/>
                        <a:t>Deflection check </a:t>
                      </a:r>
                      <a:endParaRPr lang="ar-SA" sz="1400" dirty="0"/>
                    </a:p>
                  </a:txBody>
                  <a:tcPr/>
                </a:tc>
              </a:tr>
              <a:tr h="631591">
                <a:tc>
                  <a:txBody>
                    <a:bodyPr/>
                    <a:lstStyle/>
                    <a:p>
                      <a:pPr algn="l" rtl="0"/>
                      <a:r>
                        <a:rPr lang="en-US" sz="1400" dirty="0" smtClean="0"/>
                        <a:t>Ok</a:t>
                      </a:r>
                      <a:endParaRPr lang="ar-SA" sz="1400" dirty="0"/>
                    </a:p>
                  </a:txBody>
                  <a:tcPr/>
                </a:tc>
                <a:tc>
                  <a:txBody>
                    <a:bodyPr/>
                    <a:lstStyle/>
                    <a:p>
                      <a:pPr algn="l" rtl="0"/>
                      <a:r>
                        <a:rPr lang="en-US" sz="1400" dirty="0" smtClean="0"/>
                        <a:t>4.2% error</a:t>
                      </a:r>
                      <a:endParaRPr lang="ar-SA" sz="1400" dirty="0"/>
                    </a:p>
                  </a:txBody>
                  <a:tcPr/>
                </a:tc>
                <a:tc>
                  <a:txBody>
                    <a:bodyPr/>
                    <a:lstStyle/>
                    <a:p>
                      <a:pPr algn="l" rtl="0"/>
                      <a:r>
                        <a:rPr lang="en-US" sz="1400" dirty="0" smtClean="0"/>
                        <a:t>5%</a:t>
                      </a:r>
                      <a:r>
                        <a:rPr lang="en-US" sz="1400" baseline="0" dirty="0" smtClean="0"/>
                        <a:t> error </a:t>
                      </a:r>
                      <a:endParaRPr lang="ar-SA" sz="1400" dirty="0"/>
                    </a:p>
                  </a:txBody>
                  <a:tcPr/>
                </a:tc>
                <a:tc>
                  <a:txBody>
                    <a:bodyPr/>
                    <a:lstStyle/>
                    <a:p>
                      <a:pPr algn="l" rtl="0"/>
                      <a:r>
                        <a:rPr lang="en-US" sz="1400" dirty="0" smtClean="0"/>
                        <a:t>Equilibrium check</a:t>
                      </a:r>
                      <a:endParaRPr lang="ar-SA" sz="1400" dirty="0"/>
                    </a:p>
                  </a:txBody>
                  <a:tcPr/>
                </a:tc>
              </a:tr>
              <a:tr h="631591">
                <a:tc>
                  <a:txBody>
                    <a:bodyPr/>
                    <a:lstStyle/>
                    <a:p>
                      <a:pPr algn="l" rtl="0"/>
                      <a:r>
                        <a:rPr lang="en-US" sz="1400" dirty="0" smtClean="0"/>
                        <a:t>Ok</a:t>
                      </a:r>
                      <a:endParaRPr lang="ar-SA" sz="1400" dirty="0"/>
                    </a:p>
                  </a:txBody>
                  <a:tcPr/>
                </a:tc>
                <a:tc>
                  <a:txBody>
                    <a:bodyPr/>
                    <a:lstStyle/>
                    <a:p>
                      <a:pPr algn="l" rtl="0"/>
                      <a:r>
                        <a:rPr lang="en-US" sz="1400" dirty="0" smtClean="0"/>
                        <a:t>3.64%</a:t>
                      </a:r>
                      <a:endParaRPr lang="ar-SA" sz="1400" dirty="0"/>
                    </a:p>
                  </a:txBody>
                  <a:tcPr/>
                </a:tc>
                <a:tc>
                  <a:txBody>
                    <a:bodyPr/>
                    <a:lstStyle/>
                    <a:p>
                      <a:pPr algn="l" rtl="0"/>
                      <a:r>
                        <a:rPr lang="en-US" sz="1400" dirty="0" smtClean="0"/>
                        <a:t>10% error </a:t>
                      </a:r>
                      <a:endParaRPr lang="ar-SA" sz="1400" dirty="0"/>
                    </a:p>
                  </a:txBody>
                  <a:tcPr/>
                </a:tc>
                <a:tc>
                  <a:txBody>
                    <a:bodyPr/>
                    <a:lstStyle/>
                    <a:p>
                      <a:pPr algn="l" rtl="0"/>
                      <a:r>
                        <a:rPr lang="en-US" sz="1400" dirty="0" smtClean="0"/>
                        <a:t>Stress-strain</a:t>
                      </a:r>
                      <a:r>
                        <a:rPr lang="en-US" sz="1400" baseline="0" dirty="0" smtClean="0"/>
                        <a:t> check </a:t>
                      </a:r>
                      <a:endParaRPr lang="ar-SA" sz="1400" dirty="0"/>
                    </a:p>
                  </a:txBody>
                  <a:tcPr/>
                </a:tc>
              </a:tr>
            </a:tbl>
          </a:graphicData>
        </a:graphic>
      </p:graphicFrame>
      <p:sp>
        <p:nvSpPr>
          <p:cNvPr id="8"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9" name="Picture 8"/>
          <p:cNvPicPr>
            <a:picLocks noChangeAspect="1"/>
          </p:cNvPicPr>
          <p:nvPr/>
        </p:nvPicPr>
        <p:blipFill>
          <a:blip r:embed="rId3"/>
          <a:stretch>
            <a:fillRect/>
          </a:stretch>
        </p:blipFill>
        <p:spPr>
          <a:xfrm>
            <a:off x="6020903" y="0"/>
            <a:ext cx="3099837" cy="1686014"/>
          </a:xfrm>
          <a:prstGeom prst="rect">
            <a:avLst/>
          </a:prstGeom>
        </p:spPr>
      </p:pic>
      <p:sp>
        <p:nvSpPr>
          <p:cNvPr id="10" name="Down Arrow 9"/>
          <p:cNvSpPr/>
          <p:nvPr/>
        </p:nvSpPr>
        <p:spPr>
          <a:xfrm>
            <a:off x="6804248" y="1669008"/>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3"/>
          <p:cNvSpPr txBox="1">
            <a:spLocks noChangeArrowheads="1"/>
          </p:cNvSpPr>
          <p:nvPr/>
        </p:nvSpPr>
        <p:spPr bwMode="auto">
          <a:xfrm>
            <a:off x="1187624" y="2060848"/>
            <a:ext cx="4800600" cy="1477328"/>
          </a:xfrm>
          <a:prstGeom prst="rect">
            <a:avLst/>
          </a:prstGeom>
          <a:noFill/>
          <a:ln w="9525">
            <a:noFill/>
            <a:miter lim="800000"/>
            <a:headEnd/>
            <a:tailEnd/>
          </a:ln>
        </p:spPr>
        <p:txBody>
          <a:bodyPr>
            <a:spAutoFit/>
          </a:bodyPr>
          <a:lstStyle/>
          <a:p>
            <a:pPr algn="l" rtl="0"/>
            <a:r>
              <a:rPr lang="en-US" dirty="0" smtClean="0"/>
              <a:t>Seismic data</a:t>
            </a:r>
          </a:p>
          <a:p>
            <a:pPr algn="l" rtl="0"/>
            <a:r>
              <a:rPr lang="en-US" dirty="0" smtClean="0"/>
              <a:t> </a:t>
            </a:r>
          </a:p>
          <a:p>
            <a:pPr rtl="1"/>
            <a:endParaRPr lang="en-US" dirty="0"/>
          </a:p>
          <a:p>
            <a:pPr rtl="1"/>
            <a:r>
              <a:rPr lang="en-US" dirty="0"/>
              <a:t> </a:t>
            </a:r>
          </a:p>
          <a:p>
            <a:endParaRPr lang="en-US" dirty="0"/>
          </a:p>
        </p:txBody>
      </p:sp>
      <p:pic>
        <p:nvPicPr>
          <p:cNvPr id="7" name="Picture 1"/>
          <p:cNvPicPr/>
          <p:nvPr/>
        </p:nvPicPr>
        <p:blipFill>
          <a:blip r:embed="rId2" cstate="print"/>
          <a:srcRect/>
          <a:stretch>
            <a:fillRect/>
          </a:stretch>
        </p:blipFill>
        <p:spPr bwMode="auto">
          <a:xfrm>
            <a:off x="5647470" y="2819400"/>
            <a:ext cx="3429000" cy="4038600"/>
          </a:xfrm>
          <a:prstGeom prst="rect">
            <a:avLst/>
          </a:prstGeom>
          <a:ln w="88900" cap="sq" cmpd="thickThin">
            <a:solidFill>
              <a:srgbClr val="000000"/>
            </a:solidFill>
            <a:prstDash val="solid"/>
            <a:miter lim="800000"/>
          </a:ln>
          <a:effectLst>
            <a:innerShdw blurRad="76200">
              <a:srgbClr val="000000"/>
            </a:innerShdw>
          </a:effectLst>
        </p:spPr>
      </p:pic>
      <p:sp>
        <p:nvSpPr>
          <p:cNvPr id="18" name="مستطيل 8"/>
          <p:cNvSpPr/>
          <p:nvPr/>
        </p:nvSpPr>
        <p:spPr>
          <a:xfrm>
            <a:off x="942448" y="3328090"/>
            <a:ext cx="3806620" cy="400110"/>
          </a:xfrm>
          <a:prstGeom prst="rect">
            <a:avLst/>
          </a:prstGeom>
        </p:spPr>
        <p:txBody>
          <a:bodyPr wrap="none">
            <a:spAutoFit/>
          </a:bodyPr>
          <a:lstStyle/>
          <a:p>
            <a:pPr algn="l" rtl="0">
              <a:buFont typeface="Arial" pitchFamily="34" charset="0"/>
              <a:buChar char="•"/>
            </a:pPr>
            <a:r>
              <a:rPr lang="en-US" sz="2000" i="1" dirty="0" smtClean="0">
                <a:solidFill>
                  <a:schemeClr val="tx1">
                    <a:lumMod val="95000"/>
                    <a:lumOff val="5000"/>
                  </a:schemeClr>
                </a:solidFill>
                <a:latin typeface="Constantia" pitchFamily="18" charset="0"/>
                <a:cs typeface="Times New Roman" pitchFamily="18" charset="0"/>
              </a:rPr>
              <a:t> The seismic zone factor, Z= 0.15 </a:t>
            </a:r>
          </a:p>
        </p:txBody>
      </p:sp>
      <p:sp>
        <p:nvSpPr>
          <p:cNvPr id="19" name="مستطيل 9"/>
          <p:cNvSpPr/>
          <p:nvPr/>
        </p:nvSpPr>
        <p:spPr>
          <a:xfrm>
            <a:off x="942448" y="3785290"/>
            <a:ext cx="3478645" cy="400110"/>
          </a:xfrm>
          <a:prstGeom prst="rect">
            <a:avLst/>
          </a:prstGeom>
        </p:spPr>
        <p:txBody>
          <a:bodyPr wrap="none">
            <a:spAutoFit/>
          </a:bodyPr>
          <a:lstStyle/>
          <a:p>
            <a:pPr algn="l" rtl="0">
              <a:buFont typeface="Arial" pitchFamily="34" charset="0"/>
              <a:buChar char="•"/>
            </a:pPr>
            <a:r>
              <a:rPr lang="en-US" dirty="0" smtClean="0"/>
              <a:t> </a:t>
            </a:r>
            <a:r>
              <a:rPr lang="en-US" sz="2000" i="1" dirty="0" smtClean="0">
                <a:solidFill>
                  <a:schemeClr val="tx1">
                    <a:lumMod val="95000"/>
                    <a:lumOff val="5000"/>
                  </a:schemeClr>
                </a:solidFill>
                <a:latin typeface="Constantia" pitchFamily="18" charset="0"/>
                <a:cs typeface="Times New Roman" pitchFamily="18" charset="0"/>
              </a:rPr>
              <a:t>The importance factor, I=1.0 </a:t>
            </a:r>
          </a:p>
        </p:txBody>
      </p:sp>
      <p:sp>
        <p:nvSpPr>
          <p:cNvPr id="20" name="مستطيل 10"/>
          <p:cNvSpPr/>
          <p:nvPr/>
        </p:nvSpPr>
        <p:spPr>
          <a:xfrm>
            <a:off x="942448" y="4242490"/>
            <a:ext cx="3369435" cy="400110"/>
          </a:xfrm>
          <a:prstGeom prst="rect">
            <a:avLst/>
          </a:prstGeom>
        </p:spPr>
        <p:txBody>
          <a:bodyPr wrap="square">
            <a:spAutoFit/>
          </a:bodyPr>
          <a:lstStyle/>
          <a:p>
            <a:pPr algn="l" rtl="0">
              <a:buFont typeface="Arial" pitchFamily="34" charset="0"/>
              <a:buChar char="•"/>
            </a:pPr>
            <a:r>
              <a:rPr lang="en-US" sz="2000" i="1" dirty="0" smtClean="0">
                <a:solidFill>
                  <a:schemeClr val="tx1">
                    <a:lumMod val="95000"/>
                    <a:lumOff val="5000"/>
                  </a:schemeClr>
                </a:solidFill>
                <a:latin typeface="Constantia" pitchFamily="18" charset="0"/>
                <a:cs typeface="Times New Roman" pitchFamily="18" charset="0"/>
              </a:rPr>
              <a:t> The ductility factor, R= 5.5</a:t>
            </a:r>
          </a:p>
        </p:txBody>
      </p:sp>
      <p:sp>
        <p:nvSpPr>
          <p:cNvPr id="21" name="مستطيل 11"/>
          <p:cNvSpPr/>
          <p:nvPr/>
        </p:nvSpPr>
        <p:spPr>
          <a:xfrm>
            <a:off x="942448" y="4623490"/>
            <a:ext cx="3850093" cy="400110"/>
          </a:xfrm>
          <a:prstGeom prst="rect">
            <a:avLst/>
          </a:prstGeom>
        </p:spPr>
        <p:txBody>
          <a:bodyPr wrap="none">
            <a:spAutoFit/>
          </a:bodyPr>
          <a:lstStyle/>
          <a:p>
            <a:pPr algn="l" rtl="0">
              <a:buFont typeface="Arial" pitchFamily="34" charset="0"/>
              <a:buChar char="•"/>
            </a:pPr>
            <a:r>
              <a:rPr lang="en-US" sz="2000" i="1" dirty="0" smtClean="0">
                <a:solidFill>
                  <a:schemeClr val="tx1">
                    <a:lumMod val="95000"/>
                    <a:lumOff val="5000"/>
                  </a:schemeClr>
                </a:solidFill>
                <a:latin typeface="Constantia" pitchFamily="18" charset="0"/>
                <a:cs typeface="Times New Roman" pitchFamily="18" charset="0"/>
              </a:rPr>
              <a:t> The seismic coefficient, </a:t>
            </a:r>
            <a:r>
              <a:rPr lang="en-US" sz="2000" i="1" dirty="0" err="1" smtClean="0">
                <a:solidFill>
                  <a:schemeClr val="tx1">
                    <a:lumMod val="95000"/>
                    <a:lumOff val="5000"/>
                  </a:schemeClr>
                </a:solidFill>
                <a:latin typeface="Constantia" pitchFamily="18" charset="0"/>
                <a:cs typeface="Times New Roman" pitchFamily="18" charset="0"/>
              </a:rPr>
              <a:t>Ca</a:t>
            </a:r>
            <a:r>
              <a:rPr lang="en-US" sz="2000" i="1" dirty="0" smtClean="0">
                <a:solidFill>
                  <a:schemeClr val="tx1">
                    <a:lumMod val="95000"/>
                    <a:lumOff val="5000"/>
                  </a:schemeClr>
                </a:solidFill>
                <a:latin typeface="Constantia" pitchFamily="18" charset="0"/>
                <a:cs typeface="Times New Roman" pitchFamily="18" charset="0"/>
              </a:rPr>
              <a:t>=0.18 </a:t>
            </a:r>
          </a:p>
        </p:txBody>
      </p:sp>
      <p:sp>
        <p:nvSpPr>
          <p:cNvPr id="22" name="مستطيل 12"/>
          <p:cNvSpPr/>
          <p:nvPr/>
        </p:nvSpPr>
        <p:spPr>
          <a:xfrm>
            <a:off x="942448" y="5080690"/>
            <a:ext cx="3865225" cy="400110"/>
          </a:xfrm>
          <a:prstGeom prst="rect">
            <a:avLst/>
          </a:prstGeom>
        </p:spPr>
        <p:txBody>
          <a:bodyPr wrap="none">
            <a:spAutoFit/>
          </a:bodyPr>
          <a:lstStyle/>
          <a:p>
            <a:pPr algn="l" rtl="0">
              <a:buFont typeface="Arial" pitchFamily="34" charset="0"/>
              <a:buChar char="•"/>
            </a:pPr>
            <a:r>
              <a:rPr lang="en-US" sz="2000" i="1" dirty="0" smtClean="0">
                <a:solidFill>
                  <a:schemeClr val="tx1">
                    <a:lumMod val="95000"/>
                    <a:lumOff val="5000"/>
                  </a:schemeClr>
                </a:solidFill>
                <a:latin typeface="Constantia" pitchFamily="18" charset="0"/>
                <a:cs typeface="Times New Roman" pitchFamily="18" charset="0"/>
              </a:rPr>
              <a:t> The seismic coefficient, </a:t>
            </a:r>
            <a:r>
              <a:rPr lang="en-US" sz="2000" i="1" dirty="0" err="1" smtClean="0">
                <a:solidFill>
                  <a:schemeClr val="tx1">
                    <a:lumMod val="95000"/>
                    <a:lumOff val="5000"/>
                  </a:schemeClr>
                </a:solidFill>
                <a:latin typeface="Constantia" pitchFamily="18" charset="0"/>
                <a:cs typeface="Times New Roman" pitchFamily="18" charset="0"/>
              </a:rPr>
              <a:t>Cv</a:t>
            </a:r>
            <a:r>
              <a:rPr lang="en-US" sz="2000" i="1" dirty="0" smtClean="0">
                <a:solidFill>
                  <a:schemeClr val="tx1">
                    <a:lumMod val="95000"/>
                    <a:lumOff val="5000"/>
                  </a:schemeClr>
                </a:solidFill>
                <a:latin typeface="Constantia" pitchFamily="18" charset="0"/>
                <a:cs typeface="Times New Roman" pitchFamily="18" charset="0"/>
              </a:rPr>
              <a:t>=0.25 </a:t>
            </a:r>
          </a:p>
        </p:txBody>
      </p:sp>
      <p:sp>
        <p:nvSpPr>
          <p:cNvPr id="6" name="Rectangle 5"/>
          <p:cNvSpPr/>
          <p:nvPr/>
        </p:nvSpPr>
        <p:spPr>
          <a:xfrm>
            <a:off x="971600" y="2623924"/>
            <a:ext cx="4572000" cy="646331"/>
          </a:xfrm>
          <a:prstGeom prst="rect">
            <a:avLst/>
          </a:prstGeom>
        </p:spPr>
        <p:txBody>
          <a:bodyPr>
            <a:spAutoFit/>
          </a:bodyPr>
          <a:lstStyle/>
          <a:p>
            <a:pPr lvl="0" algn="l" rtl="0" fontAlgn="base">
              <a:spcBef>
                <a:spcPct val="0"/>
              </a:spcBef>
              <a:spcAft>
                <a:spcPct val="0"/>
              </a:spcAft>
            </a:pPr>
            <a:r>
              <a:rPr lang="en-US" i="1" dirty="0">
                <a:solidFill>
                  <a:schemeClr val="tx1">
                    <a:lumMod val="95000"/>
                    <a:lumOff val="5000"/>
                  </a:schemeClr>
                </a:solidFill>
                <a:latin typeface="Constantia" pitchFamily="18" charset="0"/>
                <a:cs typeface="Times New Roman" pitchFamily="18" charset="0"/>
              </a:rPr>
              <a:t>The UBC97 code seismic parameters are as follows:</a:t>
            </a:r>
          </a:p>
        </p:txBody>
      </p:sp>
      <p:sp>
        <p:nvSpPr>
          <p:cNvPr id="13"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12" name="Picture 11"/>
          <p:cNvPicPr>
            <a:picLocks noChangeAspect="1"/>
          </p:cNvPicPr>
          <p:nvPr/>
        </p:nvPicPr>
        <p:blipFill>
          <a:blip r:embed="rId3"/>
          <a:stretch>
            <a:fillRect/>
          </a:stretch>
        </p:blipFill>
        <p:spPr>
          <a:xfrm>
            <a:off x="6020903" y="0"/>
            <a:ext cx="3099837" cy="1686014"/>
          </a:xfrm>
          <a:prstGeom prst="rect">
            <a:avLst/>
          </a:prstGeom>
        </p:spPr>
      </p:pic>
      <p:sp>
        <p:nvSpPr>
          <p:cNvPr id="14" name="Down Arrow 13"/>
          <p:cNvSpPr/>
          <p:nvPr/>
        </p:nvSpPr>
        <p:spPr>
          <a:xfrm>
            <a:off x="7953929" y="1654312"/>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29483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4"/>
          <p:cNvSpPr txBox="1">
            <a:spLocks noChangeArrowheads="1"/>
          </p:cNvSpPr>
          <p:nvPr/>
        </p:nvSpPr>
        <p:spPr bwMode="auto">
          <a:xfrm>
            <a:off x="2033050" y="3132310"/>
            <a:ext cx="2754974" cy="369332"/>
          </a:xfrm>
          <a:prstGeom prst="rect">
            <a:avLst/>
          </a:prstGeom>
          <a:noFill/>
          <a:ln w="9525">
            <a:noFill/>
            <a:miter lim="800000"/>
            <a:headEnd/>
            <a:tailEnd/>
          </a:ln>
        </p:spPr>
        <p:txBody>
          <a:bodyPr wrap="square">
            <a:spAutoFit/>
          </a:bodyPr>
          <a:lstStyle/>
          <a:p>
            <a:pPr algn="l" rtl="0">
              <a:buFont typeface="Wingdings" pitchFamily="2" charset="2"/>
              <a:buChar char="Ø"/>
            </a:pPr>
            <a:r>
              <a:rPr lang="en-US" dirty="0" smtClean="0"/>
              <a:t>Seismic Checks </a:t>
            </a:r>
            <a:endParaRPr lang="en-US" dirty="0"/>
          </a:p>
        </p:txBody>
      </p:sp>
      <p:sp>
        <p:nvSpPr>
          <p:cNvPr id="4" name="TextBox 13"/>
          <p:cNvSpPr txBox="1">
            <a:spLocks noChangeArrowheads="1"/>
          </p:cNvSpPr>
          <p:nvPr/>
        </p:nvSpPr>
        <p:spPr bwMode="auto">
          <a:xfrm>
            <a:off x="1187624" y="2060848"/>
            <a:ext cx="4800600" cy="923330"/>
          </a:xfrm>
          <a:prstGeom prst="rect">
            <a:avLst/>
          </a:prstGeom>
          <a:noFill/>
          <a:ln w="9525">
            <a:noFill/>
            <a:miter lim="800000"/>
            <a:headEnd/>
            <a:tailEnd/>
          </a:ln>
        </p:spPr>
        <p:txBody>
          <a:bodyPr>
            <a:spAutoFit/>
          </a:bodyPr>
          <a:lstStyle/>
          <a:p>
            <a:pPr algn="l" rtl="0"/>
            <a:endParaRPr lang="en-US" dirty="0"/>
          </a:p>
          <a:p>
            <a:pPr rtl="1"/>
            <a:r>
              <a:rPr lang="en-US" dirty="0"/>
              <a:t> </a:t>
            </a:r>
          </a:p>
          <a:p>
            <a:endParaRPr lang="en-US" dirty="0"/>
          </a:p>
        </p:txBody>
      </p:sp>
      <p:sp>
        <p:nvSpPr>
          <p:cNvPr id="5" name="TextBox 16"/>
          <p:cNvSpPr txBox="1">
            <a:spLocks noChangeArrowheads="1"/>
          </p:cNvSpPr>
          <p:nvPr/>
        </p:nvSpPr>
        <p:spPr bwMode="auto">
          <a:xfrm>
            <a:off x="1828284" y="1477556"/>
            <a:ext cx="2209800" cy="646331"/>
          </a:xfrm>
          <a:prstGeom prst="rect">
            <a:avLst/>
          </a:prstGeom>
          <a:noFill/>
          <a:ln w="9525">
            <a:noFill/>
            <a:miter lim="800000"/>
            <a:headEnd/>
            <a:tailEnd/>
          </a:ln>
        </p:spPr>
        <p:txBody>
          <a:bodyPr>
            <a:spAutoFit/>
          </a:bodyPr>
          <a:lstStyle/>
          <a:p>
            <a:pPr algn="ctr"/>
            <a:r>
              <a:rPr lang="en-US" dirty="0" smtClean="0"/>
              <a:t>ETABS model</a:t>
            </a:r>
          </a:p>
          <a:p>
            <a:pPr algn="ctr"/>
            <a:r>
              <a:rPr lang="en-US" dirty="0" smtClean="0"/>
              <a:t> (after run)</a:t>
            </a:r>
            <a:endParaRPr lang="en-US" dirty="0"/>
          </a:p>
        </p:txBody>
      </p:sp>
      <p:pic>
        <p:nvPicPr>
          <p:cNvPr id="12" name="Picture 11"/>
          <p:cNvPicPr/>
          <p:nvPr/>
        </p:nvPicPr>
        <p:blipFill>
          <a:blip r:embed="rId2" cstate="print">
            <a:extLst>
              <a:ext uri="{28A0092B-C50C-407E-A947-70E740481C1C}">
                <a14:useLocalDpi xmlns:a14="http://schemas.microsoft.com/office/drawing/2010/main" val="0"/>
              </a:ext>
            </a:extLst>
          </a:blip>
          <a:stretch>
            <a:fillRect/>
          </a:stretch>
        </p:blipFill>
        <p:spPr>
          <a:xfrm>
            <a:off x="3779912" y="1410718"/>
            <a:ext cx="1848272" cy="1647526"/>
          </a:xfrm>
          <a:prstGeom prst="rect">
            <a:avLst/>
          </a:prstGeom>
        </p:spPr>
      </p:pic>
      <p:graphicFrame>
        <p:nvGraphicFramePr>
          <p:cNvPr id="6" name="Table 5"/>
          <p:cNvGraphicFramePr>
            <a:graphicFrameLocks noGrp="1"/>
          </p:cNvGraphicFramePr>
          <p:nvPr>
            <p:extLst/>
          </p:nvPr>
        </p:nvGraphicFramePr>
        <p:xfrm>
          <a:off x="2033050" y="3789040"/>
          <a:ext cx="6861488" cy="2726222"/>
        </p:xfrm>
        <a:graphic>
          <a:graphicData uri="http://schemas.openxmlformats.org/drawingml/2006/table">
            <a:tbl>
              <a:tblPr rtl="1" firstRow="1" firstCol="1" lastCol="1" bandRow="1">
                <a:tableStyleId>{BDBED569-4797-4DF1-A0F4-6AAB3CD982D8}</a:tableStyleId>
              </a:tblPr>
              <a:tblGrid>
                <a:gridCol w="611741"/>
                <a:gridCol w="2641917"/>
                <a:gridCol w="2005330"/>
                <a:gridCol w="1602500"/>
              </a:tblGrid>
              <a:tr h="631591">
                <a:tc>
                  <a:txBody>
                    <a:bodyPr/>
                    <a:lstStyle/>
                    <a:p>
                      <a:pPr algn="l" rtl="0"/>
                      <a:endParaRPr lang="ar-SA" sz="1400" dirty="0"/>
                    </a:p>
                  </a:txBody>
                  <a:tcPr/>
                </a:tc>
                <a:tc>
                  <a:txBody>
                    <a:bodyPr/>
                    <a:lstStyle/>
                    <a:p>
                      <a:pPr algn="l" rtl="0"/>
                      <a:r>
                        <a:rPr lang="en-US" sz="1400" baseline="0" dirty="0" smtClean="0"/>
                        <a:t>ETABS</a:t>
                      </a:r>
                      <a:endParaRPr lang="ar-SA" sz="1400" dirty="0"/>
                    </a:p>
                  </a:txBody>
                  <a:tcPr/>
                </a:tc>
                <a:tc>
                  <a:txBody>
                    <a:bodyPr/>
                    <a:lstStyle/>
                    <a:p>
                      <a:pPr algn="l" rtl="0"/>
                      <a:r>
                        <a:rPr lang="en-US" sz="1400" dirty="0" smtClean="0"/>
                        <a:t>Standard </a:t>
                      </a:r>
                    </a:p>
                    <a:p>
                      <a:pPr algn="l" rtl="0"/>
                      <a:r>
                        <a:rPr lang="en-US" sz="1400" dirty="0" smtClean="0"/>
                        <a:t>(ACI</a:t>
                      </a:r>
                      <a:r>
                        <a:rPr lang="en-US" sz="1400" baseline="0" dirty="0" smtClean="0"/>
                        <a:t> 318)</a:t>
                      </a:r>
                      <a:endParaRPr lang="ar-SA" sz="1400" dirty="0"/>
                    </a:p>
                  </a:txBody>
                  <a:tcPr/>
                </a:tc>
                <a:tc>
                  <a:txBody>
                    <a:bodyPr/>
                    <a:lstStyle/>
                    <a:p>
                      <a:pPr algn="l" rtl="0"/>
                      <a:endParaRPr lang="ar-SA" sz="1400" dirty="0"/>
                    </a:p>
                  </a:txBody>
                  <a:tcPr/>
                </a:tc>
              </a:tr>
              <a:tr h="520174">
                <a:tc>
                  <a:txBody>
                    <a:bodyPr/>
                    <a:lstStyle/>
                    <a:p>
                      <a:pPr algn="l" rtl="0"/>
                      <a:r>
                        <a:rPr lang="en-US" sz="1400" dirty="0" smtClean="0"/>
                        <a:t>Ok</a:t>
                      </a:r>
                      <a:endParaRPr lang="ar-SA"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 (x)=</a:t>
                      </a:r>
                      <a:r>
                        <a:rPr lang="en-US" sz="1400" baseline="0" dirty="0" smtClean="0"/>
                        <a:t>0.343 sec</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T (y) = 0.042 sec</a:t>
                      </a:r>
                      <a:endParaRPr lang="ar-SA" sz="1400" dirty="0" smtClean="0"/>
                    </a:p>
                    <a:p>
                      <a:pPr algn="l" rtl="0"/>
                      <a:endParaRPr lang="ar-SA" sz="1400" dirty="0"/>
                    </a:p>
                  </a:txBody>
                  <a:tcPr/>
                </a:tc>
                <a:tc>
                  <a:txBody>
                    <a:bodyPr/>
                    <a:lstStyle/>
                    <a:p>
                      <a:pPr algn="l" rtl="0"/>
                      <a:r>
                        <a:rPr lang="en-US" sz="1400" dirty="0" smtClean="0"/>
                        <a:t>T(manual</a:t>
                      </a:r>
                      <a:r>
                        <a:rPr lang="en-US" sz="1400" baseline="0" dirty="0" smtClean="0"/>
                        <a:t>)=0.478 sec</a:t>
                      </a:r>
                      <a:endParaRPr lang="ar-SA" sz="1400" dirty="0"/>
                    </a:p>
                  </a:txBody>
                  <a:tcPr/>
                </a:tc>
                <a:tc>
                  <a:txBody>
                    <a:bodyPr/>
                    <a:lstStyle/>
                    <a:p>
                      <a:pPr algn="l" rtl="0"/>
                      <a:r>
                        <a:rPr lang="en-US" sz="1400" dirty="0" smtClean="0"/>
                        <a:t>Time period </a:t>
                      </a:r>
                      <a:endParaRPr lang="en-US" sz="1400" baseline="0" dirty="0"/>
                    </a:p>
                  </a:txBody>
                  <a:tcPr/>
                </a:tc>
              </a:tr>
              <a:tr h="631591">
                <a:tc>
                  <a:txBody>
                    <a:bodyPr/>
                    <a:lstStyle/>
                    <a:p>
                      <a:pPr algn="l" rtl="0"/>
                      <a:r>
                        <a:rPr lang="en-US" sz="1400" dirty="0" smtClean="0"/>
                        <a:t>Ok</a:t>
                      </a:r>
                      <a:endParaRPr lang="ar-SA" sz="1400" dirty="0"/>
                    </a:p>
                  </a:txBody>
                  <a:tcPr/>
                </a:tc>
                <a:tc>
                  <a:txBody>
                    <a:bodyPr/>
                    <a:lstStyle/>
                    <a:p>
                      <a:pPr algn="l" rtl="0"/>
                      <a:r>
                        <a:rPr lang="en-US" sz="1400" dirty="0" smtClean="0"/>
                        <a:t>91.52%</a:t>
                      </a:r>
                    </a:p>
                    <a:p>
                      <a:pPr algn="l" rtl="0"/>
                      <a:r>
                        <a:rPr lang="en-US" sz="1400" dirty="0" smtClean="0"/>
                        <a:t>91.43%</a:t>
                      </a:r>
                      <a:endParaRPr lang="ar-SA" sz="1400" dirty="0"/>
                    </a:p>
                  </a:txBody>
                  <a:tcPr/>
                </a:tc>
                <a:tc>
                  <a:txBody>
                    <a:bodyPr/>
                    <a:lstStyle/>
                    <a:p>
                      <a:pPr algn="l" rtl="0"/>
                      <a:r>
                        <a:rPr lang="en-US" sz="1400" dirty="0" smtClean="0"/>
                        <a:t>Larger</a:t>
                      </a:r>
                      <a:r>
                        <a:rPr lang="en-US" sz="1400" baseline="0" dirty="0" smtClean="0"/>
                        <a:t> than 90%</a:t>
                      </a:r>
                      <a:endParaRPr lang="ar-SA" sz="1400" dirty="0"/>
                    </a:p>
                  </a:txBody>
                  <a:tcPr/>
                </a:tc>
                <a:tc>
                  <a:txBody>
                    <a:bodyPr/>
                    <a:lstStyle/>
                    <a:p>
                      <a:pPr algn="l" rtl="0"/>
                      <a:r>
                        <a:rPr lang="en-US" sz="1400" b="1" kern="1200" dirty="0" smtClean="0">
                          <a:solidFill>
                            <a:schemeClr val="tx1"/>
                          </a:solidFill>
                          <a:latin typeface="+mn-lt"/>
                          <a:ea typeface="+mn-ea"/>
                          <a:cs typeface="+mn-cs"/>
                        </a:rPr>
                        <a:t>Mass Participation Ratio</a:t>
                      </a:r>
                      <a:endParaRPr lang="ar-SA" sz="1400" b="1" kern="1200" dirty="0">
                        <a:solidFill>
                          <a:schemeClr val="tx1"/>
                        </a:solidFill>
                        <a:latin typeface="+mn-lt"/>
                        <a:ea typeface="+mn-ea"/>
                        <a:cs typeface="+mn-cs"/>
                      </a:endParaRPr>
                    </a:p>
                  </a:txBody>
                  <a:tcPr/>
                </a:tc>
              </a:tr>
              <a:tr h="631591">
                <a:tc>
                  <a:txBody>
                    <a:bodyPr/>
                    <a:lstStyle/>
                    <a:p>
                      <a:pPr algn="l" rtl="0"/>
                      <a:r>
                        <a:rPr lang="en-US" sz="1400" dirty="0" smtClean="0"/>
                        <a:t>Ok</a:t>
                      </a:r>
                      <a:endParaRPr lang="ar-SA" sz="1400" dirty="0"/>
                    </a:p>
                  </a:txBody>
                  <a:tcPr/>
                </a:tc>
                <a:tc>
                  <a:txBody>
                    <a:bodyPr/>
                    <a:lstStyle/>
                    <a:p>
                      <a:r>
                        <a:rPr lang="en-US" sz="1400" kern="1200" dirty="0" smtClean="0">
                          <a:solidFill>
                            <a:schemeClr val="tx1"/>
                          </a:solidFill>
                          <a:latin typeface="+mn-lt"/>
                          <a:ea typeface="+mn-ea"/>
                          <a:cs typeface="+mn-cs"/>
                        </a:rPr>
                        <a:t>VETABS (X max) = 8353.8 KN</a:t>
                      </a:r>
                    </a:p>
                    <a:p>
                      <a:r>
                        <a:rPr lang="en-US" sz="1400" kern="1200" dirty="0" smtClean="0">
                          <a:solidFill>
                            <a:schemeClr val="tx1"/>
                          </a:solidFill>
                          <a:latin typeface="+mn-lt"/>
                          <a:ea typeface="+mn-ea"/>
                          <a:cs typeface="+mn-cs"/>
                        </a:rPr>
                        <a:t>VETABS (Y max) =89464.6 KN</a:t>
                      </a:r>
                      <a:endParaRPr lang="en-US" sz="1400" kern="1200" dirty="0">
                        <a:solidFill>
                          <a:schemeClr val="tx1"/>
                        </a:solidFill>
                        <a:latin typeface="+mn-lt"/>
                        <a:ea typeface="+mn-ea"/>
                        <a:cs typeface="+mn-cs"/>
                      </a:endParaRPr>
                    </a:p>
                  </a:txBody>
                  <a:tcPr/>
                </a:tc>
                <a:tc>
                  <a:txBody>
                    <a:bodyPr/>
                    <a:lstStyle/>
                    <a:p>
                      <a:pPr algn="l" rtl="0"/>
                      <a:r>
                        <a:rPr lang="en-US" sz="1400" dirty="0" smtClean="0"/>
                        <a:t>7723 KN</a:t>
                      </a:r>
                      <a:endParaRPr lang="ar-SA" sz="1400" dirty="0"/>
                    </a:p>
                  </a:txBody>
                  <a:tcPr/>
                </a:tc>
                <a:tc>
                  <a:txBody>
                    <a:bodyPr/>
                    <a:lstStyle/>
                    <a:p>
                      <a:pPr algn="l" rtl="0"/>
                      <a:r>
                        <a:rPr lang="en-US" sz="1400" dirty="0" smtClean="0"/>
                        <a:t>Seismic</a:t>
                      </a:r>
                      <a:r>
                        <a:rPr lang="en-US" sz="1400" baseline="0" dirty="0" smtClean="0"/>
                        <a:t> shear force check </a:t>
                      </a:r>
                      <a:endParaRPr lang="ar-SA" sz="1400" dirty="0"/>
                    </a:p>
                  </a:txBody>
                  <a:tcPr/>
                </a:tc>
              </a:tr>
            </a:tbl>
          </a:graphicData>
        </a:graphic>
      </p:graphicFrame>
      <p:pic>
        <p:nvPicPr>
          <p:cNvPr id="8" name="Picture 7"/>
          <p:cNvPicPr>
            <a:picLocks noChangeAspect="1"/>
          </p:cNvPicPr>
          <p:nvPr/>
        </p:nvPicPr>
        <p:blipFill>
          <a:blip r:embed="rId3"/>
          <a:stretch>
            <a:fillRect/>
          </a:stretch>
        </p:blipFill>
        <p:spPr>
          <a:xfrm>
            <a:off x="6020903" y="0"/>
            <a:ext cx="3099837" cy="1686014"/>
          </a:xfrm>
          <a:prstGeom prst="rect">
            <a:avLst/>
          </a:prstGeom>
        </p:spPr>
      </p:pic>
      <p:sp>
        <p:nvSpPr>
          <p:cNvPr id="9" name="Down Arrow 8"/>
          <p:cNvSpPr/>
          <p:nvPr/>
        </p:nvSpPr>
        <p:spPr>
          <a:xfrm>
            <a:off x="7953929" y="1654312"/>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Tree>
    <p:extLst>
      <p:ext uri="{BB962C8B-B14F-4D97-AF65-F5344CB8AC3E}">
        <p14:creationId xmlns:p14="http://schemas.microsoft.com/office/powerpoint/2010/main" val="23971690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47664" y="188640"/>
            <a:ext cx="2704344" cy="1296445"/>
          </a:xfrm>
        </p:spPr>
        <p:txBody>
          <a:bodyPr>
            <a:normAutofit fontScale="90000"/>
          </a:bodyPr>
          <a:lstStyle/>
          <a:p>
            <a:r>
              <a:rPr lang="en-US" sz="3600" dirty="0" smtClean="0"/>
              <a:t> </a:t>
            </a:r>
            <a:r>
              <a:rPr lang="en-US" b="1" dirty="0" smtClean="0">
                <a:solidFill>
                  <a:schemeClr val="tx1">
                    <a:lumMod val="95000"/>
                    <a:lumOff val="5000"/>
                  </a:schemeClr>
                </a:solidFill>
              </a:rPr>
              <a:t>Introduction:</a:t>
            </a:r>
            <a:endParaRPr lang="en-US" sz="3600" b="1" dirty="0">
              <a:solidFill>
                <a:schemeClr val="tx1">
                  <a:lumMod val="95000"/>
                  <a:lumOff val="5000"/>
                </a:schemeClr>
              </a:solidFill>
            </a:endParaRPr>
          </a:p>
        </p:txBody>
      </p:sp>
      <p:sp>
        <p:nvSpPr>
          <p:cNvPr id="3" name="عنصر نائب للمحتوى 2"/>
          <p:cNvSpPr>
            <a:spLocks noGrp="1"/>
          </p:cNvSpPr>
          <p:nvPr>
            <p:ph idx="1"/>
          </p:nvPr>
        </p:nvSpPr>
        <p:spPr>
          <a:xfrm>
            <a:off x="1259632" y="2276872"/>
            <a:ext cx="7498080" cy="2409828"/>
          </a:xfrm>
        </p:spPr>
        <p:txBody>
          <a:bodyPr>
            <a:normAutofit fontScale="92500" lnSpcReduction="10000"/>
          </a:bodyPr>
          <a:lstStyle/>
          <a:p>
            <a:pPr algn="l" rtl="0"/>
            <a:r>
              <a:rPr lang="en-US" sz="2800" dirty="0"/>
              <a:t> </a:t>
            </a:r>
            <a:r>
              <a:rPr lang="en-US" sz="2600" b="1" dirty="0">
                <a:solidFill>
                  <a:schemeClr val="accent1">
                    <a:lumMod val="50000"/>
                  </a:schemeClr>
                </a:solidFill>
              </a:rPr>
              <a:t>The main objective for the project is to design an integrated residential building in all aspects (architectural, structural, mechanical, HVAC system, environmental, public safety and electrical aspects)</a:t>
            </a:r>
          </a:p>
          <a:p>
            <a:pPr marL="82296" indent="0" algn="l" rtl="0">
              <a:buNone/>
            </a:pPr>
            <a:r>
              <a:rPr lang="en-US" sz="2800" dirty="0" smtClean="0"/>
              <a:t> </a:t>
            </a:r>
            <a:endParaRPr lang="en-US" dirty="0"/>
          </a:p>
        </p:txBody>
      </p:sp>
      <p:sp>
        <p:nvSpPr>
          <p:cNvPr id="4" name="عنصر نائب للمحتوى 2"/>
          <p:cNvSpPr txBox="1">
            <a:spLocks/>
          </p:cNvSpPr>
          <p:nvPr/>
        </p:nvSpPr>
        <p:spPr>
          <a:xfrm>
            <a:off x="1403648" y="4869160"/>
            <a:ext cx="7344816" cy="1645124"/>
          </a:xfrm>
          <a:prstGeom prst="rect">
            <a:avLst/>
          </a:prstGeom>
        </p:spPr>
        <p:txBody>
          <a:bodyPr>
            <a:normAutofit/>
          </a:bodyPr>
          <a:lstStyle/>
          <a:p>
            <a:pPr algn="l">
              <a:spcBef>
                <a:spcPct val="20000"/>
              </a:spcBef>
              <a:buClr>
                <a:schemeClr val="hlink"/>
              </a:buClr>
              <a:buSzPct val="70000"/>
              <a:buFont typeface="Wingdings" pitchFamily="2" charset="2"/>
              <a:buNone/>
            </a:pPr>
            <a:endParaRPr lang="en-US"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03648" y="1484784"/>
            <a:ext cx="5544616" cy="5205318"/>
          </a:xfrm>
        </p:spPr>
        <p:txBody>
          <a:bodyPr>
            <a:normAutofit fontScale="40000" lnSpcReduction="20000"/>
          </a:bodyPr>
          <a:lstStyle/>
          <a:p>
            <a:pPr marL="82296" indent="0" algn="l" rtl="0">
              <a:buNone/>
            </a:pPr>
            <a:r>
              <a:rPr lang="en-US" sz="5900" b="1" dirty="0" smtClean="0">
                <a:solidFill>
                  <a:schemeClr val="tx2">
                    <a:lumMod val="60000"/>
                    <a:lumOff val="40000"/>
                  </a:schemeClr>
                </a:solidFill>
              </a:rPr>
              <a:t>Preliminary dimensions:-</a:t>
            </a:r>
          </a:p>
          <a:p>
            <a:pPr marL="82296" indent="0" algn="l" rtl="0">
              <a:buNone/>
            </a:pPr>
            <a:r>
              <a:rPr lang="en-US" sz="5100" b="1" u="sng" dirty="0"/>
              <a:t>Slab </a:t>
            </a:r>
            <a:r>
              <a:rPr lang="en-US" sz="5100" b="1" u="sng" dirty="0" smtClean="0"/>
              <a:t>dimensions</a:t>
            </a:r>
          </a:p>
          <a:p>
            <a:pPr marL="768096" indent="-685800" algn="l" rtl="0"/>
            <a:r>
              <a:rPr lang="en-US" sz="5100" dirty="0" smtClean="0"/>
              <a:t>Thickness </a:t>
            </a:r>
            <a:r>
              <a:rPr lang="en-US" sz="5100" dirty="0"/>
              <a:t>→ </a:t>
            </a:r>
            <a:r>
              <a:rPr lang="en-US" sz="5100" dirty="0" smtClean="0"/>
              <a:t>32 cm</a:t>
            </a:r>
          </a:p>
          <a:p>
            <a:pPr marL="768096" indent="-685800" algn="l" rtl="0"/>
            <a:r>
              <a:rPr lang="en-US" sz="5100" dirty="0" smtClean="0"/>
              <a:t>Flange width →52 cm</a:t>
            </a:r>
          </a:p>
          <a:p>
            <a:pPr marL="768096" indent="-685800" algn="l" rtl="0"/>
            <a:r>
              <a:rPr lang="en-US" sz="5100" dirty="0" smtClean="0"/>
              <a:t>Web width →12 cm</a:t>
            </a:r>
          </a:p>
          <a:p>
            <a:pPr marL="768096" indent="-685800" algn="l" rtl="0"/>
            <a:r>
              <a:rPr lang="en-US" sz="5100" dirty="0" smtClean="0"/>
              <a:t>Flange thickness → 8 cm</a:t>
            </a:r>
          </a:p>
          <a:p>
            <a:pPr marL="82296" indent="0" algn="l" rtl="0">
              <a:buNone/>
            </a:pPr>
            <a:r>
              <a:rPr lang="en-US" sz="5100" b="1" u="sng" dirty="0" smtClean="0"/>
              <a:t>Beam dimension</a:t>
            </a:r>
          </a:p>
          <a:p>
            <a:pPr algn="l" rtl="0"/>
            <a:r>
              <a:rPr lang="en-US" sz="5100" dirty="0" smtClean="0"/>
              <a:t>Main beam → (70*32) cm</a:t>
            </a:r>
          </a:p>
          <a:p>
            <a:pPr algn="l" rtl="0"/>
            <a:r>
              <a:rPr lang="en-US" sz="5100" dirty="0" smtClean="0"/>
              <a:t>Secondary beam → (50*32) cm</a:t>
            </a:r>
          </a:p>
          <a:p>
            <a:pPr marL="82296" indent="0" algn="l" rtl="0">
              <a:buNone/>
            </a:pPr>
            <a:r>
              <a:rPr lang="en-US" sz="5100" b="1" i="1" u="sng" smtClean="0"/>
              <a:t>Column </a:t>
            </a:r>
            <a:r>
              <a:rPr lang="en-US" sz="5100" b="1" i="1" u="sng" dirty="0" smtClean="0"/>
              <a:t>dimension</a:t>
            </a:r>
            <a:endParaRPr lang="en-US" sz="5100" dirty="0" smtClean="0"/>
          </a:p>
          <a:p>
            <a:pPr algn="l" rtl="0"/>
            <a:r>
              <a:rPr lang="en-US" sz="5100" dirty="0" smtClean="0"/>
              <a:t>group 1→ (50*30) cm</a:t>
            </a:r>
          </a:p>
          <a:p>
            <a:pPr algn="l" rtl="0"/>
            <a:r>
              <a:rPr lang="en-US" sz="5100" dirty="0"/>
              <a:t>group 2</a:t>
            </a:r>
            <a:r>
              <a:rPr lang="en-US" sz="5100" dirty="0" smtClean="0"/>
              <a:t>→ (60*30) cm</a:t>
            </a:r>
          </a:p>
          <a:p>
            <a:pPr algn="l" rtl="0"/>
            <a:r>
              <a:rPr lang="en-US" sz="5100" dirty="0"/>
              <a:t>group </a:t>
            </a:r>
            <a:r>
              <a:rPr lang="en-US" sz="5100" dirty="0" smtClean="0"/>
              <a:t>3→ (70*30</a:t>
            </a:r>
            <a:r>
              <a:rPr lang="en-US" sz="5100" dirty="0"/>
              <a:t>) cm</a:t>
            </a:r>
          </a:p>
          <a:p>
            <a:pPr algn="l" rtl="0"/>
            <a:r>
              <a:rPr lang="en-US" sz="5100" dirty="0"/>
              <a:t>group </a:t>
            </a:r>
            <a:r>
              <a:rPr lang="en-US" sz="5100" dirty="0" smtClean="0"/>
              <a:t>4→ (80*30</a:t>
            </a:r>
            <a:r>
              <a:rPr lang="en-US" sz="5100" dirty="0"/>
              <a:t>) cm</a:t>
            </a:r>
          </a:p>
          <a:p>
            <a:pPr algn="l" rtl="0"/>
            <a:endParaRPr lang="en-US" dirty="0"/>
          </a:p>
        </p:txBody>
      </p:sp>
      <p:pic>
        <p:nvPicPr>
          <p:cNvPr id="2" name="Picture 1"/>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820104" y="1832335"/>
            <a:ext cx="2915057" cy="1590897"/>
          </a:xfrm>
          <a:prstGeom prst="rect">
            <a:avLst/>
          </a:prstGeom>
        </p:spPr>
      </p:pic>
      <p:sp>
        <p:nvSpPr>
          <p:cNvPr id="5"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pic>
        <p:nvPicPr>
          <p:cNvPr id="6" name="Picture 5"/>
          <p:cNvPicPr>
            <a:picLocks noChangeAspect="1"/>
          </p:cNvPicPr>
          <p:nvPr/>
        </p:nvPicPr>
        <p:blipFill>
          <a:blip r:embed="rId3"/>
          <a:stretch>
            <a:fillRect/>
          </a:stretch>
        </p:blipFill>
        <p:spPr>
          <a:xfrm>
            <a:off x="6020903" y="0"/>
            <a:ext cx="3099837" cy="1686014"/>
          </a:xfrm>
          <a:prstGeom prst="rect">
            <a:avLst/>
          </a:prstGeom>
        </p:spPr>
      </p:pic>
      <p:sp>
        <p:nvSpPr>
          <p:cNvPr id="7" name="Down Arrow 6"/>
          <p:cNvSpPr/>
          <p:nvPr/>
        </p:nvSpPr>
        <p:spPr>
          <a:xfrm>
            <a:off x="8639034" y="1686014"/>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1115616" y="1628800"/>
            <a:ext cx="2743200" cy="523875"/>
          </a:xfrm>
          <a:prstGeom prst="rect">
            <a:avLst/>
          </a:prstGeom>
          <a:noFill/>
          <a:ln w="9525">
            <a:noFill/>
            <a:miter lim="800000"/>
            <a:headEnd/>
            <a:tailEnd/>
          </a:ln>
        </p:spPr>
        <p:txBody>
          <a:bodyPr>
            <a:spAutoFit/>
          </a:bodyPr>
          <a:lstStyle/>
          <a:p>
            <a:pPr algn="l" rtl="0">
              <a:buFont typeface="Wingdings" pitchFamily="2" charset="2"/>
              <a:buChar char="Ø"/>
            </a:pPr>
            <a:r>
              <a:rPr lang="en-US" sz="2800" b="1" dirty="0" smtClean="0"/>
              <a:t> Slab Design</a:t>
            </a:r>
            <a:endParaRPr lang="en-US" sz="2800" b="1" dirty="0"/>
          </a:p>
        </p:txBody>
      </p:sp>
      <p:sp>
        <p:nvSpPr>
          <p:cNvPr id="13"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2" name="Down Arrow 1"/>
          <p:cNvSpPr/>
          <p:nvPr/>
        </p:nvSpPr>
        <p:spPr>
          <a:xfrm>
            <a:off x="8613696" y="1642254"/>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6020903" y="0"/>
            <a:ext cx="3099837" cy="1686014"/>
          </a:xfrm>
          <a:prstGeom prst="rect">
            <a:avLst/>
          </a:prstGeom>
        </p:spPr>
      </p:pic>
      <p:pic>
        <p:nvPicPr>
          <p:cNvPr id="4" name="Picture 3"/>
          <p:cNvPicPr>
            <a:picLocks noChangeAspect="1"/>
          </p:cNvPicPr>
          <p:nvPr/>
        </p:nvPicPr>
        <p:blipFill>
          <a:blip r:embed="rId3"/>
          <a:stretch>
            <a:fillRect/>
          </a:stretch>
        </p:blipFill>
        <p:spPr>
          <a:xfrm>
            <a:off x="5580112" y="1907979"/>
            <a:ext cx="2600325" cy="3124200"/>
          </a:xfrm>
          <a:prstGeom prst="rect">
            <a:avLst/>
          </a:prstGeom>
        </p:spPr>
      </p:pic>
      <p:pic>
        <p:nvPicPr>
          <p:cNvPr id="6" name="Picture 5"/>
          <p:cNvPicPr>
            <a:picLocks noChangeAspect="1"/>
          </p:cNvPicPr>
          <p:nvPr/>
        </p:nvPicPr>
        <p:blipFill>
          <a:blip r:embed="rId4"/>
          <a:stretch>
            <a:fillRect/>
          </a:stretch>
        </p:blipFill>
        <p:spPr>
          <a:xfrm>
            <a:off x="1619672" y="3068960"/>
            <a:ext cx="2819400" cy="348615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1115616" y="1628800"/>
            <a:ext cx="2743200" cy="523875"/>
          </a:xfrm>
          <a:prstGeom prst="rect">
            <a:avLst/>
          </a:prstGeom>
          <a:noFill/>
          <a:ln w="9525">
            <a:noFill/>
            <a:miter lim="800000"/>
            <a:headEnd/>
            <a:tailEnd/>
          </a:ln>
        </p:spPr>
        <p:txBody>
          <a:bodyPr>
            <a:spAutoFit/>
          </a:bodyPr>
          <a:lstStyle/>
          <a:p>
            <a:pPr algn="l" rtl="0">
              <a:buFont typeface="Wingdings" pitchFamily="2" charset="2"/>
              <a:buChar char="Ø"/>
            </a:pPr>
            <a:r>
              <a:rPr lang="en-US" sz="2800" b="1" dirty="0" smtClean="0"/>
              <a:t> Slab Design</a:t>
            </a:r>
            <a:endParaRPr lang="en-US" sz="2800" b="1" dirty="0"/>
          </a:p>
        </p:txBody>
      </p:sp>
      <p:sp>
        <p:nvSpPr>
          <p:cNvPr id="5" name="TextBox 10"/>
          <p:cNvSpPr txBox="1">
            <a:spLocks noChangeArrowheads="1"/>
          </p:cNvSpPr>
          <p:nvPr/>
        </p:nvSpPr>
        <p:spPr bwMode="auto">
          <a:xfrm>
            <a:off x="1099326" y="2442074"/>
            <a:ext cx="3929090" cy="923330"/>
          </a:xfrm>
          <a:prstGeom prst="rect">
            <a:avLst/>
          </a:prstGeom>
          <a:noFill/>
          <a:ln w="9525">
            <a:noFill/>
            <a:miter lim="800000"/>
            <a:headEnd/>
            <a:tailEnd/>
          </a:ln>
        </p:spPr>
        <p:txBody>
          <a:bodyPr wrap="square">
            <a:spAutoFit/>
          </a:bodyPr>
          <a:lstStyle/>
          <a:p>
            <a:pPr marL="285750" indent="-285750" algn="l" rtl="0">
              <a:buFont typeface="Arial" panose="020B0604020202020204" pitchFamily="34" charset="0"/>
              <a:buChar char="•"/>
            </a:pPr>
            <a:r>
              <a:rPr lang="en-US" i="1" dirty="0"/>
              <a:t>Bottom 2Ф10mm/rib</a:t>
            </a:r>
          </a:p>
          <a:p>
            <a:pPr marL="285750" indent="-285750" algn="l" rtl="0">
              <a:buFont typeface="Arial" panose="020B0604020202020204" pitchFamily="34" charset="0"/>
              <a:buChar char="•"/>
            </a:pPr>
            <a:r>
              <a:rPr lang="en-US" i="1" dirty="0"/>
              <a:t>Top 2Ф10mm /rib</a:t>
            </a:r>
          </a:p>
          <a:p>
            <a:pPr marL="285750" indent="-285750" algn="l" rtl="0">
              <a:buFont typeface="Arial" panose="020B0604020202020204" pitchFamily="34" charset="0"/>
              <a:buChar char="•"/>
            </a:pPr>
            <a:r>
              <a:rPr lang="en-US" i="1" dirty="0"/>
              <a:t>Shrinkage 3Ф8mm/m</a:t>
            </a:r>
          </a:p>
        </p:txBody>
      </p:sp>
      <p:pic>
        <p:nvPicPr>
          <p:cNvPr id="12" name="Picture 11"/>
          <p:cNvPicPr/>
          <p:nvPr/>
        </p:nvPicPr>
        <p:blipFill>
          <a:blip r:embed="rId2" cstate="print">
            <a:extLst>
              <a:ext uri="{28A0092B-C50C-407E-A947-70E740481C1C}">
                <a14:useLocalDpi xmlns:a14="http://schemas.microsoft.com/office/drawing/2010/main" val="0"/>
              </a:ext>
            </a:extLst>
          </a:blip>
          <a:stretch>
            <a:fillRect/>
          </a:stretch>
        </p:blipFill>
        <p:spPr>
          <a:xfrm>
            <a:off x="467544" y="3933056"/>
            <a:ext cx="8676456" cy="2924944"/>
          </a:xfrm>
          <a:prstGeom prst="rect">
            <a:avLst/>
          </a:prstGeom>
        </p:spPr>
      </p:pic>
      <p:sp>
        <p:nvSpPr>
          <p:cNvPr id="13"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2" name="Down Arrow 1"/>
          <p:cNvSpPr/>
          <p:nvPr/>
        </p:nvSpPr>
        <p:spPr>
          <a:xfrm>
            <a:off x="8613696" y="1642254"/>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a:stretch>
            <a:fillRect/>
          </a:stretch>
        </p:blipFill>
        <p:spPr>
          <a:xfrm>
            <a:off x="6020903" y="0"/>
            <a:ext cx="3099837" cy="1686014"/>
          </a:xfrm>
          <a:prstGeom prst="rect">
            <a:avLst/>
          </a:prstGeom>
        </p:spPr>
      </p:pic>
    </p:spTree>
    <p:extLst>
      <p:ext uri="{BB962C8B-B14F-4D97-AF65-F5344CB8AC3E}">
        <p14:creationId xmlns:p14="http://schemas.microsoft.com/office/powerpoint/2010/main" val="32504763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1409407" y="767901"/>
            <a:ext cx="3384376" cy="523220"/>
          </a:xfrm>
          <a:prstGeom prst="rect">
            <a:avLst/>
          </a:prstGeom>
          <a:noFill/>
          <a:ln w="9525">
            <a:noFill/>
            <a:miter lim="800000"/>
            <a:headEnd/>
            <a:tailEnd/>
          </a:ln>
        </p:spPr>
        <p:txBody>
          <a:bodyPr wrap="square">
            <a:spAutoFit/>
          </a:bodyPr>
          <a:lstStyle/>
          <a:p>
            <a:pPr algn="l" rtl="0">
              <a:buFont typeface="Wingdings" pitchFamily="2" charset="2"/>
              <a:buChar char="Ø"/>
            </a:pPr>
            <a:r>
              <a:rPr lang="en-US" sz="2800" b="1" dirty="0" smtClean="0"/>
              <a:t>Beams  Design</a:t>
            </a:r>
            <a:endParaRPr lang="en-US" sz="2800" b="1" dirty="0"/>
          </a:p>
        </p:txBody>
      </p:sp>
      <p:sp>
        <p:nvSpPr>
          <p:cNvPr id="5" name="TextBox 10"/>
          <p:cNvSpPr txBox="1">
            <a:spLocks noChangeArrowheads="1"/>
          </p:cNvSpPr>
          <p:nvPr/>
        </p:nvSpPr>
        <p:spPr bwMode="auto">
          <a:xfrm>
            <a:off x="620556" y="1627201"/>
            <a:ext cx="6696744" cy="1200329"/>
          </a:xfrm>
          <a:prstGeom prst="rect">
            <a:avLst/>
          </a:prstGeom>
          <a:noFill/>
          <a:ln w="9525">
            <a:noFill/>
            <a:miter lim="800000"/>
            <a:headEnd/>
            <a:tailEnd/>
          </a:ln>
        </p:spPr>
        <p:txBody>
          <a:bodyPr wrap="square">
            <a:spAutoFit/>
          </a:bodyPr>
          <a:lstStyle/>
          <a:p>
            <a:pPr algn="l" rtl="0"/>
            <a:r>
              <a:rPr lang="en-US" i="1" dirty="0" smtClean="0"/>
              <a:t>Beams divided to groups according to number of spans</a:t>
            </a:r>
          </a:p>
          <a:p>
            <a:pPr algn="l" rtl="0"/>
            <a:endParaRPr lang="en-US" i="1" dirty="0" smtClean="0"/>
          </a:p>
          <a:p>
            <a:pPr marL="285750" indent="-285750" algn="l" rtl="0">
              <a:buFont typeface="Arial" panose="020B0604020202020204" pitchFamily="34" charset="0"/>
              <a:buChar char="•"/>
            </a:pPr>
            <a:r>
              <a:rPr lang="en-US" i="1" dirty="0" smtClean="0"/>
              <a:t>Main beams divided to 4 groups</a:t>
            </a:r>
          </a:p>
          <a:p>
            <a:pPr marL="285750" indent="-285750" algn="l" rtl="0">
              <a:buFont typeface="Arial" panose="020B0604020202020204" pitchFamily="34" charset="0"/>
              <a:buChar char="•"/>
            </a:pPr>
            <a:r>
              <a:rPr lang="en-US" i="1" dirty="0" smtClean="0"/>
              <a:t>Secondary beams divided to 4 groups </a:t>
            </a:r>
            <a:endParaRPr lang="en-US" i="1" dirty="0"/>
          </a:p>
        </p:txBody>
      </p:sp>
      <p:sp>
        <p:nvSpPr>
          <p:cNvPr id="6"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8" name="Down Arrow 7"/>
          <p:cNvSpPr/>
          <p:nvPr/>
        </p:nvSpPr>
        <p:spPr>
          <a:xfrm>
            <a:off x="8613696" y="1642254"/>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stretch>
            <a:fillRect/>
          </a:stretch>
        </p:blipFill>
        <p:spPr>
          <a:xfrm>
            <a:off x="6020903" y="0"/>
            <a:ext cx="3099837" cy="1686014"/>
          </a:xfrm>
          <a:prstGeom prst="rect">
            <a:avLst/>
          </a:prstGeom>
        </p:spPr>
      </p:pic>
      <p:pic>
        <p:nvPicPr>
          <p:cNvPr id="4" name="Picture 3"/>
          <p:cNvPicPr>
            <a:picLocks noChangeAspect="1"/>
          </p:cNvPicPr>
          <p:nvPr/>
        </p:nvPicPr>
        <p:blipFill>
          <a:blip r:embed="rId3"/>
          <a:stretch>
            <a:fillRect/>
          </a:stretch>
        </p:blipFill>
        <p:spPr>
          <a:xfrm>
            <a:off x="4226183" y="2827530"/>
            <a:ext cx="4914900" cy="4038600"/>
          </a:xfrm>
          <a:prstGeom prst="rect">
            <a:avLst/>
          </a:prstGeom>
        </p:spPr>
      </p:pic>
    </p:spTree>
    <p:extLst>
      <p:ext uri="{BB962C8B-B14F-4D97-AF65-F5344CB8AC3E}">
        <p14:creationId xmlns:p14="http://schemas.microsoft.com/office/powerpoint/2010/main" val="10706056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1115616" y="1628800"/>
            <a:ext cx="3384376" cy="523220"/>
          </a:xfrm>
          <a:prstGeom prst="rect">
            <a:avLst/>
          </a:prstGeom>
          <a:noFill/>
          <a:ln w="9525">
            <a:noFill/>
            <a:miter lim="800000"/>
            <a:headEnd/>
            <a:tailEnd/>
          </a:ln>
        </p:spPr>
        <p:txBody>
          <a:bodyPr wrap="square">
            <a:spAutoFit/>
          </a:bodyPr>
          <a:lstStyle/>
          <a:p>
            <a:pPr algn="l" rtl="0">
              <a:buFont typeface="Wingdings" pitchFamily="2" charset="2"/>
              <a:buChar char="Ø"/>
            </a:pPr>
            <a:r>
              <a:rPr lang="en-US" sz="2800" b="1" dirty="0" smtClean="0"/>
              <a:t>Beams  Design</a:t>
            </a:r>
            <a:endParaRPr lang="en-US" sz="2800" b="1" dirty="0"/>
          </a:p>
        </p:txBody>
      </p:sp>
      <p:sp>
        <p:nvSpPr>
          <p:cNvPr id="6"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8" name="Down Arrow 7"/>
          <p:cNvSpPr/>
          <p:nvPr/>
        </p:nvSpPr>
        <p:spPr>
          <a:xfrm>
            <a:off x="8613696" y="1642254"/>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a:stretch>
            <a:fillRect/>
          </a:stretch>
        </p:blipFill>
        <p:spPr>
          <a:xfrm>
            <a:off x="6020903" y="0"/>
            <a:ext cx="3099837" cy="1686014"/>
          </a:xfrm>
          <a:prstGeom prst="rect">
            <a:avLst/>
          </a:prstGeom>
        </p:spPr>
      </p:pic>
      <p:pic>
        <p:nvPicPr>
          <p:cNvPr id="2" name="Picture 1"/>
          <p:cNvPicPr>
            <a:picLocks noChangeAspect="1"/>
          </p:cNvPicPr>
          <p:nvPr/>
        </p:nvPicPr>
        <p:blipFill>
          <a:blip r:embed="rId3"/>
          <a:stretch>
            <a:fillRect/>
          </a:stretch>
        </p:blipFill>
        <p:spPr>
          <a:xfrm>
            <a:off x="1763689" y="2564904"/>
            <a:ext cx="7357052" cy="4259798"/>
          </a:xfrm>
          <a:prstGeom prst="rect">
            <a:avLst/>
          </a:prstGeom>
        </p:spPr>
      </p:pic>
    </p:spTree>
    <p:extLst>
      <p:ext uri="{BB962C8B-B14F-4D97-AF65-F5344CB8AC3E}">
        <p14:creationId xmlns:p14="http://schemas.microsoft.com/office/powerpoint/2010/main" val="31127575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1115616" y="1628800"/>
            <a:ext cx="3384376" cy="523220"/>
          </a:xfrm>
          <a:prstGeom prst="rect">
            <a:avLst/>
          </a:prstGeom>
          <a:noFill/>
          <a:ln w="9525">
            <a:noFill/>
            <a:miter lim="800000"/>
            <a:headEnd/>
            <a:tailEnd/>
          </a:ln>
        </p:spPr>
        <p:txBody>
          <a:bodyPr wrap="square">
            <a:spAutoFit/>
          </a:bodyPr>
          <a:lstStyle/>
          <a:p>
            <a:pPr algn="l" rtl="0">
              <a:buFont typeface="Wingdings" pitchFamily="2" charset="2"/>
              <a:buChar char="Ø"/>
            </a:pPr>
            <a:r>
              <a:rPr lang="en-US" sz="2800" b="1" dirty="0" smtClean="0"/>
              <a:t>Columns Design</a:t>
            </a:r>
            <a:endParaRPr lang="en-US" sz="2800" b="1" dirty="0"/>
          </a:p>
        </p:txBody>
      </p:sp>
      <p:sp>
        <p:nvSpPr>
          <p:cNvPr id="5" name="TextBox 10"/>
          <p:cNvSpPr txBox="1">
            <a:spLocks noChangeArrowheads="1"/>
          </p:cNvSpPr>
          <p:nvPr/>
        </p:nvSpPr>
        <p:spPr bwMode="auto">
          <a:xfrm>
            <a:off x="1403648" y="2377567"/>
            <a:ext cx="6696744" cy="923330"/>
          </a:xfrm>
          <a:prstGeom prst="rect">
            <a:avLst/>
          </a:prstGeom>
          <a:noFill/>
          <a:ln w="9525">
            <a:noFill/>
            <a:miter lim="800000"/>
            <a:headEnd/>
            <a:tailEnd/>
          </a:ln>
        </p:spPr>
        <p:txBody>
          <a:bodyPr wrap="square">
            <a:spAutoFit/>
          </a:bodyPr>
          <a:lstStyle/>
          <a:p>
            <a:pPr algn="l" rtl="0"/>
            <a:r>
              <a:rPr lang="en-US" i="1" dirty="0" smtClean="0"/>
              <a:t>columns divided to groups according to the dimensions </a:t>
            </a:r>
          </a:p>
          <a:p>
            <a:pPr algn="l" rtl="0"/>
            <a:endParaRPr lang="en-US" i="1" dirty="0" smtClean="0"/>
          </a:p>
          <a:p>
            <a:pPr marL="285750" indent="-285750" algn="l" rtl="0">
              <a:buFont typeface="Arial" panose="020B0604020202020204" pitchFamily="34" charset="0"/>
              <a:buChar char="•"/>
            </a:pPr>
            <a:r>
              <a:rPr lang="en-US" i="1" dirty="0" smtClean="0"/>
              <a:t>Columns divided to 4 groups</a:t>
            </a:r>
          </a:p>
        </p:txBody>
      </p:sp>
      <p:sp>
        <p:nvSpPr>
          <p:cNvPr id="7"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9" name="Down Arrow 8"/>
          <p:cNvSpPr/>
          <p:nvPr/>
        </p:nvSpPr>
        <p:spPr>
          <a:xfrm>
            <a:off x="8613696" y="1642254"/>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2"/>
          <a:stretch>
            <a:fillRect/>
          </a:stretch>
        </p:blipFill>
        <p:spPr>
          <a:xfrm>
            <a:off x="6020903" y="0"/>
            <a:ext cx="3099837" cy="1686014"/>
          </a:xfrm>
          <a:prstGeom prst="rect">
            <a:avLst/>
          </a:prstGeom>
        </p:spPr>
      </p:pic>
    </p:spTree>
    <p:extLst>
      <p:ext uri="{BB962C8B-B14F-4D97-AF65-F5344CB8AC3E}">
        <p14:creationId xmlns:p14="http://schemas.microsoft.com/office/powerpoint/2010/main" val="1479014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1115616" y="1628800"/>
            <a:ext cx="3384376" cy="523220"/>
          </a:xfrm>
          <a:prstGeom prst="rect">
            <a:avLst/>
          </a:prstGeom>
          <a:noFill/>
          <a:ln w="9525">
            <a:noFill/>
            <a:miter lim="800000"/>
            <a:headEnd/>
            <a:tailEnd/>
          </a:ln>
        </p:spPr>
        <p:txBody>
          <a:bodyPr wrap="square">
            <a:spAutoFit/>
          </a:bodyPr>
          <a:lstStyle/>
          <a:p>
            <a:pPr algn="l" rtl="0">
              <a:buFont typeface="Wingdings" pitchFamily="2" charset="2"/>
              <a:buChar char="Ø"/>
            </a:pPr>
            <a:r>
              <a:rPr lang="en-US" sz="2800" b="1" dirty="0" smtClean="0"/>
              <a:t>Columns Design</a:t>
            </a:r>
            <a:endParaRPr lang="en-US" sz="2800" b="1" dirty="0"/>
          </a:p>
        </p:txBody>
      </p:sp>
      <p:sp>
        <p:nvSpPr>
          <p:cNvPr id="5" name="TextBox 10"/>
          <p:cNvSpPr txBox="1">
            <a:spLocks noChangeArrowheads="1"/>
          </p:cNvSpPr>
          <p:nvPr/>
        </p:nvSpPr>
        <p:spPr bwMode="auto">
          <a:xfrm>
            <a:off x="1403648" y="2377567"/>
            <a:ext cx="6696744" cy="369332"/>
          </a:xfrm>
          <a:prstGeom prst="rect">
            <a:avLst/>
          </a:prstGeom>
          <a:noFill/>
          <a:ln w="9525">
            <a:noFill/>
            <a:miter lim="800000"/>
            <a:headEnd/>
            <a:tailEnd/>
          </a:ln>
        </p:spPr>
        <p:txBody>
          <a:bodyPr wrap="square">
            <a:spAutoFit/>
          </a:bodyPr>
          <a:lstStyle/>
          <a:p>
            <a:pPr algn="l" rtl="0"/>
            <a:r>
              <a:rPr lang="en-US" i="1" dirty="0" smtClean="0"/>
              <a:t>Sample </a:t>
            </a:r>
          </a:p>
        </p:txBody>
      </p:sp>
      <p:pic>
        <p:nvPicPr>
          <p:cNvPr id="12" name="Picture 11"/>
          <p:cNvPicPr/>
          <p:nvPr/>
        </p:nvPicPr>
        <p:blipFill>
          <a:blip r:embed="rId2">
            <a:extLst>
              <a:ext uri="{28A0092B-C50C-407E-A947-70E740481C1C}">
                <a14:useLocalDpi xmlns:a14="http://schemas.microsoft.com/office/drawing/2010/main" val="0"/>
              </a:ext>
            </a:extLst>
          </a:blip>
          <a:stretch>
            <a:fillRect/>
          </a:stretch>
        </p:blipFill>
        <p:spPr>
          <a:xfrm>
            <a:off x="5949964" y="3766536"/>
            <a:ext cx="3160739" cy="3091464"/>
          </a:xfrm>
          <a:prstGeom prst="rect">
            <a:avLst/>
          </a:prstGeom>
        </p:spPr>
      </p:pic>
      <p:sp>
        <p:nvSpPr>
          <p:cNvPr id="7"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9" name="Down Arrow 8"/>
          <p:cNvSpPr/>
          <p:nvPr/>
        </p:nvSpPr>
        <p:spPr>
          <a:xfrm>
            <a:off x="8613696" y="1642254"/>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3"/>
          <a:stretch>
            <a:fillRect/>
          </a:stretch>
        </p:blipFill>
        <p:spPr>
          <a:xfrm>
            <a:off x="6020903" y="0"/>
            <a:ext cx="3099837" cy="1686014"/>
          </a:xfrm>
          <a:prstGeom prst="rect">
            <a:avLst/>
          </a:prstGeom>
        </p:spPr>
      </p:pic>
      <p:pic>
        <p:nvPicPr>
          <p:cNvPr id="6" name="Picture 5"/>
          <p:cNvPicPr>
            <a:picLocks noChangeAspect="1"/>
          </p:cNvPicPr>
          <p:nvPr/>
        </p:nvPicPr>
        <p:blipFill>
          <a:blip r:embed="rId4"/>
          <a:stretch>
            <a:fillRect/>
          </a:stretch>
        </p:blipFill>
        <p:spPr>
          <a:xfrm>
            <a:off x="3197239" y="3778695"/>
            <a:ext cx="2752725" cy="3024337"/>
          </a:xfrm>
          <a:prstGeom prst="rect">
            <a:avLst/>
          </a:prstGeom>
        </p:spPr>
      </p:pic>
    </p:spTree>
    <p:extLst>
      <p:ext uri="{BB962C8B-B14F-4D97-AF65-F5344CB8AC3E}">
        <p14:creationId xmlns:p14="http://schemas.microsoft.com/office/powerpoint/2010/main" val="10074918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1115616" y="1628800"/>
            <a:ext cx="3384376" cy="523220"/>
          </a:xfrm>
          <a:prstGeom prst="rect">
            <a:avLst/>
          </a:prstGeom>
          <a:noFill/>
          <a:ln w="9525">
            <a:noFill/>
            <a:miter lim="800000"/>
            <a:headEnd/>
            <a:tailEnd/>
          </a:ln>
        </p:spPr>
        <p:txBody>
          <a:bodyPr wrap="square">
            <a:spAutoFit/>
          </a:bodyPr>
          <a:lstStyle/>
          <a:p>
            <a:pPr algn="l" rtl="0">
              <a:buFont typeface="Wingdings" pitchFamily="2" charset="2"/>
              <a:buChar char="Ø"/>
            </a:pPr>
            <a:r>
              <a:rPr lang="en-US" sz="2800" b="1" dirty="0" smtClean="0"/>
              <a:t>Footings Design</a:t>
            </a:r>
            <a:endParaRPr lang="en-US" sz="2800" b="1" dirty="0"/>
          </a:p>
        </p:txBody>
      </p:sp>
      <p:sp>
        <p:nvSpPr>
          <p:cNvPr id="5" name="TextBox 10"/>
          <p:cNvSpPr txBox="1">
            <a:spLocks noChangeArrowheads="1"/>
          </p:cNvSpPr>
          <p:nvPr/>
        </p:nvSpPr>
        <p:spPr bwMode="auto">
          <a:xfrm>
            <a:off x="1403648" y="2377567"/>
            <a:ext cx="6696744" cy="646331"/>
          </a:xfrm>
          <a:prstGeom prst="rect">
            <a:avLst/>
          </a:prstGeom>
          <a:noFill/>
          <a:ln w="9525">
            <a:noFill/>
            <a:miter lim="800000"/>
            <a:headEnd/>
            <a:tailEnd/>
          </a:ln>
        </p:spPr>
        <p:txBody>
          <a:bodyPr wrap="square">
            <a:spAutoFit/>
          </a:bodyPr>
          <a:lstStyle/>
          <a:p>
            <a:pPr algn="l" rtl="0"/>
            <a:r>
              <a:rPr lang="en-US" i="1" dirty="0" smtClean="0"/>
              <a:t>The reinforcement for each footing has been calculated according to the ultimate loads</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1352" y="3356554"/>
            <a:ext cx="5832648" cy="3501446"/>
          </a:xfrm>
          <a:prstGeom prst="rect">
            <a:avLst/>
          </a:prstGeom>
        </p:spPr>
      </p:pic>
      <p:sp>
        <p:nvSpPr>
          <p:cNvPr id="6"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8" name="Down Arrow 7"/>
          <p:cNvSpPr/>
          <p:nvPr/>
        </p:nvSpPr>
        <p:spPr>
          <a:xfrm>
            <a:off x="8613696" y="1642254"/>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6020903" y="0"/>
            <a:ext cx="3099837" cy="1686014"/>
          </a:xfrm>
          <a:prstGeom prst="rect">
            <a:avLst/>
          </a:prstGeom>
        </p:spPr>
      </p:pic>
    </p:spTree>
    <p:extLst>
      <p:ext uri="{BB962C8B-B14F-4D97-AF65-F5344CB8AC3E}">
        <p14:creationId xmlns:p14="http://schemas.microsoft.com/office/powerpoint/2010/main" val="13898057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a:spLocks noChangeArrowheads="1"/>
          </p:cNvSpPr>
          <p:nvPr/>
        </p:nvSpPr>
        <p:spPr bwMode="auto">
          <a:xfrm>
            <a:off x="1115616" y="1628800"/>
            <a:ext cx="3888432" cy="523220"/>
          </a:xfrm>
          <a:prstGeom prst="rect">
            <a:avLst/>
          </a:prstGeom>
          <a:noFill/>
          <a:ln w="9525">
            <a:noFill/>
            <a:miter lim="800000"/>
            <a:headEnd/>
            <a:tailEnd/>
          </a:ln>
        </p:spPr>
        <p:txBody>
          <a:bodyPr wrap="square">
            <a:spAutoFit/>
          </a:bodyPr>
          <a:lstStyle/>
          <a:p>
            <a:pPr algn="l" rtl="0">
              <a:buFont typeface="Wingdings" pitchFamily="2" charset="2"/>
              <a:buChar char="Ø"/>
            </a:pPr>
            <a:r>
              <a:rPr lang="en-US" sz="2800" b="1" dirty="0" smtClean="0"/>
              <a:t>Shear walls Design</a:t>
            </a:r>
            <a:endParaRPr lang="en-US" sz="2800" b="1" dirty="0"/>
          </a:p>
        </p:txBody>
      </p:sp>
      <p:sp>
        <p:nvSpPr>
          <p:cNvPr id="5" name="TextBox 10"/>
          <p:cNvSpPr txBox="1">
            <a:spLocks noChangeArrowheads="1"/>
          </p:cNvSpPr>
          <p:nvPr/>
        </p:nvSpPr>
        <p:spPr bwMode="auto">
          <a:xfrm>
            <a:off x="1403648" y="2377567"/>
            <a:ext cx="7056784" cy="369332"/>
          </a:xfrm>
          <a:prstGeom prst="rect">
            <a:avLst/>
          </a:prstGeom>
          <a:noFill/>
          <a:ln w="9525">
            <a:noFill/>
            <a:miter lim="800000"/>
            <a:headEnd/>
            <a:tailEnd/>
          </a:ln>
        </p:spPr>
        <p:txBody>
          <a:bodyPr wrap="square">
            <a:spAutoFit/>
          </a:bodyPr>
          <a:lstStyle/>
          <a:p>
            <a:pPr algn="l" rtl="0"/>
            <a:r>
              <a:rPr lang="en-US" i="1" dirty="0" smtClean="0"/>
              <a:t>The reinforcement for each wall has been calculated by ETABS</a:t>
            </a:r>
          </a:p>
        </p:txBody>
      </p:sp>
      <p:pic>
        <p:nvPicPr>
          <p:cNvPr id="6" name="Picture 5"/>
          <p:cNvPicPr>
            <a:picLocks noChangeAspect="1"/>
          </p:cNvPicPr>
          <p:nvPr/>
        </p:nvPicPr>
        <p:blipFill>
          <a:blip r:embed="rId2"/>
          <a:stretch>
            <a:fillRect/>
          </a:stretch>
        </p:blipFill>
        <p:spPr>
          <a:xfrm>
            <a:off x="3203848" y="4365104"/>
            <a:ext cx="5940152" cy="2485091"/>
          </a:xfrm>
          <a:prstGeom prst="rect">
            <a:avLst/>
          </a:prstGeom>
        </p:spPr>
      </p:pic>
      <p:sp>
        <p:nvSpPr>
          <p:cNvPr id="7" name="عنوان 1"/>
          <p:cNvSpPr txBox="1">
            <a:spLocks/>
          </p:cNvSpPr>
          <p:nvPr/>
        </p:nvSpPr>
        <p:spPr>
          <a:xfrm>
            <a:off x="1331640" y="196401"/>
            <a:ext cx="7498080" cy="1143000"/>
          </a:xfrm>
          <a:prstGeom prst="rect">
            <a:avLst/>
          </a:prstGeom>
        </p:spPr>
        <p:txBody>
          <a:bodyPr>
            <a:normAutofit/>
          </a:bodyPr>
          <a:lstStyle/>
          <a:p>
            <a:pPr lvl="0" algn="l" rtl="0">
              <a:spcBef>
                <a:spcPct val="0"/>
              </a:spcBef>
              <a:defRPr/>
            </a:pPr>
            <a:r>
              <a:rPr lang="en-US" sz="3200" b="1" dirty="0" smtClean="0">
                <a:solidFill>
                  <a:schemeClr val="tx1">
                    <a:lumMod val="95000"/>
                    <a:lumOff val="5000"/>
                  </a:schemeClr>
                </a:solidFill>
                <a:effectLst>
                  <a:outerShdw blurRad="50000" dist="30000" dir="5400000" algn="tl" rotWithShape="0">
                    <a:srgbClr val="000000">
                      <a:alpha val="30000"/>
                    </a:srgbClr>
                  </a:outerShdw>
                </a:effectLst>
                <a:latin typeface="Gill Sans MT (العناوين)"/>
              </a:rPr>
              <a:t>Structural Design</a:t>
            </a:r>
            <a:r>
              <a:rPr lang="en-US" sz="3200" b="1" dirty="0" smtClean="0">
                <a:ln w="11430"/>
                <a:solidFill>
                  <a:schemeClr val="tx1">
                    <a:lumMod val="95000"/>
                    <a:lumOff val="5000"/>
                  </a:schemeClr>
                </a:solidFill>
                <a:effectLst>
                  <a:outerShdw blurRad="50800" dist="39000" dir="5460000" algn="tl">
                    <a:srgbClr val="000000">
                      <a:alpha val="38000"/>
                    </a:srgbClr>
                  </a:outerShdw>
                </a:effectLst>
                <a:latin typeface="Gill Sans MT (العناوين)"/>
                <a:cs typeface="Times New Roman" pitchFamily="18" charset="0"/>
              </a:rPr>
              <a:t> </a:t>
            </a:r>
            <a: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t/>
            </a:r>
            <a:br>
              <a:rPr lang="en-US" sz="3200" b="1" dirty="0" smtClean="0">
                <a:solidFill>
                  <a:schemeClr val="tx2">
                    <a:lumMod val="60000"/>
                    <a:lumOff val="40000"/>
                  </a:schemeClr>
                </a:solidFill>
                <a:effectLst>
                  <a:outerShdw blurRad="50000" dist="30000" dir="5400000" algn="tl" rotWithShape="0">
                    <a:srgbClr val="000000">
                      <a:alpha val="30000"/>
                    </a:srgbClr>
                  </a:outerShdw>
                </a:effectLst>
                <a:latin typeface="Gill Sans MT (العناوين)"/>
              </a:rPr>
            </a:br>
            <a:endParaRPr lang="ar-SA" sz="3200" b="1" dirty="0">
              <a:solidFill>
                <a:schemeClr val="tx2">
                  <a:lumMod val="60000"/>
                  <a:lumOff val="40000"/>
                </a:schemeClr>
              </a:solidFill>
              <a:effectLst>
                <a:outerShdw blurRad="50000" dist="30000" dir="5400000" algn="tl" rotWithShape="0">
                  <a:srgbClr val="000000">
                    <a:alpha val="30000"/>
                  </a:srgbClr>
                </a:outerShdw>
              </a:effectLst>
              <a:latin typeface="Gill Sans MT (العناوين)"/>
            </a:endParaRPr>
          </a:p>
        </p:txBody>
      </p:sp>
      <p:sp>
        <p:nvSpPr>
          <p:cNvPr id="8" name="Down Arrow 7"/>
          <p:cNvSpPr/>
          <p:nvPr/>
        </p:nvSpPr>
        <p:spPr>
          <a:xfrm>
            <a:off x="8613696" y="1642254"/>
            <a:ext cx="216024" cy="523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6020903" y="0"/>
            <a:ext cx="3099837" cy="1686014"/>
          </a:xfrm>
          <a:prstGeom prst="rect">
            <a:avLst/>
          </a:prstGeom>
        </p:spPr>
      </p:pic>
      <p:pic>
        <p:nvPicPr>
          <p:cNvPr id="12" name="Picture 11"/>
          <p:cNvPicPr>
            <a:picLocks noChangeAspect="1"/>
          </p:cNvPicPr>
          <p:nvPr/>
        </p:nvPicPr>
        <p:blipFill>
          <a:blip r:embed="rId4"/>
          <a:stretch>
            <a:fillRect/>
          </a:stretch>
        </p:blipFill>
        <p:spPr>
          <a:xfrm>
            <a:off x="395536" y="3167709"/>
            <a:ext cx="3024336" cy="1162574"/>
          </a:xfrm>
          <a:prstGeom prst="rect">
            <a:avLst/>
          </a:prstGeom>
        </p:spPr>
      </p:pic>
      <p:sp>
        <p:nvSpPr>
          <p:cNvPr id="14" name="Notched Right Arrow 13"/>
          <p:cNvSpPr/>
          <p:nvPr/>
        </p:nvSpPr>
        <p:spPr>
          <a:xfrm rot="3122813">
            <a:off x="2072205" y="4049382"/>
            <a:ext cx="1471908" cy="36004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900" y="2590800"/>
            <a:ext cx="10261600" cy="349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37730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87624" y="1484784"/>
            <a:ext cx="6591985" cy="3777622"/>
          </a:xfrm>
        </p:spPr>
        <p:txBody>
          <a:bodyPr>
            <a:normAutofit/>
          </a:bodyPr>
          <a:lstStyle/>
          <a:p>
            <a:pPr algn="l" rtl="0"/>
            <a:r>
              <a:rPr lang="en-US" sz="3000" b="1" dirty="0" smtClean="0">
                <a:latin typeface="Arial" pitchFamily="34" charset="0"/>
                <a:cs typeface="Arial" pitchFamily="34" charset="0"/>
              </a:rPr>
              <a:t>The artificial lighting </a:t>
            </a:r>
          </a:p>
        </p:txBody>
      </p:sp>
      <p:sp>
        <p:nvSpPr>
          <p:cNvPr id="6" name="TextBox 9"/>
          <p:cNvSpPr txBox="1">
            <a:spLocks noChangeArrowheads="1"/>
          </p:cNvSpPr>
          <p:nvPr/>
        </p:nvSpPr>
        <p:spPr bwMode="auto">
          <a:xfrm>
            <a:off x="795104" y="2492218"/>
            <a:ext cx="7737336" cy="461665"/>
          </a:xfrm>
          <a:prstGeom prst="rect">
            <a:avLst/>
          </a:prstGeom>
          <a:noFill/>
          <a:ln w="9525">
            <a:noFill/>
            <a:miter lim="800000"/>
            <a:headEnd/>
            <a:tailEnd/>
          </a:ln>
        </p:spPr>
        <p:txBody>
          <a:bodyPr wrap="square">
            <a:spAutoFit/>
          </a:bodyPr>
          <a:lstStyle/>
          <a:p>
            <a:pPr marL="342900" indent="-342900" algn="l" rtl="0"/>
            <a:r>
              <a:rPr lang="en-US" sz="2400" u="sng" dirty="0">
                <a:latin typeface="David" pitchFamily="34" charset="-79"/>
                <a:cs typeface="David" pitchFamily="34" charset="-79"/>
              </a:rPr>
              <a:t>DIALUX</a:t>
            </a:r>
            <a:r>
              <a:rPr lang="en-US" sz="2400" dirty="0">
                <a:latin typeface="David" pitchFamily="34" charset="-79"/>
                <a:cs typeface="David" pitchFamily="34" charset="-79"/>
              </a:rPr>
              <a:t> software was used to design the </a:t>
            </a:r>
            <a:r>
              <a:rPr lang="en-US" sz="2400" dirty="0" smtClean="0">
                <a:latin typeface="David" pitchFamily="34" charset="-79"/>
                <a:cs typeface="David" pitchFamily="34" charset="-79"/>
              </a:rPr>
              <a:t>lighting </a:t>
            </a:r>
            <a:r>
              <a:rPr lang="en-US" sz="2400" dirty="0">
                <a:latin typeface="David" pitchFamily="34" charset="-79"/>
                <a:cs typeface="David" pitchFamily="34" charset="-79"/>
              </a:rPr>
              <a:t>system </a:t>
            </a:r>
          </a:p>
        </p:txBody>
      </p:sp>
      <p:pic>
        <p:nvPicPr>
          <p:cNvPr id="7" name="Picture 9"/>
          <p:cNvPicPr>
            <a:picLocks noChangeAspect="1" noChangeArrowheads="1"/>
          </p:cNvPicPr>
          <p:nvPr/>
        </p:nvPicPr>
        <p:blipFill>
          <a:blip r:embed="rId2" cstate="print"/>
          <a:srcRect/>
          <a:stretch>
            <a:fillRect/>
          </a:stretch>
        </p:blipFill>
        <p:spPr bwMode="auto">
          <a:xfrm>
            <a:off x="5411624" y="3692368"/>
            <a:ext cx="3707904" cy="31400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6" name="عنوان 1"/>
          <p:cNvSpPr txBox="1">
            <a:spLocks/>
          </p:cNvSpPr>
          <p:nvPr/>
        </p:nvSpPr>
        <p:spPr>
          <a:xfrm>
            <a:off x="467544" y="548680"/>
            <a:ext cx="7498080" cy="114300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ar-SA" sz="3200" b="1" i="0" u="none" strike="noStrike" kern="1200" cap="none" spc="0" normalizeH="0" noProof="0" dirty="0" smtClean="0">
                <a:ln>
                  <a:noFill/>
                </a:ln>
                <a:solidFill>
                  <a:schemeClr val="tx1">
                    <a:lumMod val="95000"/>
                    <a:lumOff val="5000"/>
                  </a:schemeClr>
                </a:solidFill>
                <a:effectLst>
                  <a:outerShdw blurRad="50000" dist="30000" dir="5400000" algn="tl" rotWithShape="0">
                    <a:srgbClr val="000000">
                      <a:alpha val="30000"/>
                    </a:srgbClr>
                  </a:outerShdw>
                </a:effectLst>
                <a:uLnTx/>
                <a:uFillTx/>
                <a:latin typeface="Gill Sans MT (العناوين)"/>
                <a:ea typeface="+mj-ea"/>
                <a:cs typeface="+mj-cs"/>
              </a:rPr>
              <a:t>        </a:t>
            </a:r>
            <a:r>
              <a:rPr kumimoji="0" lang="en-US" sz="3200" b="1" i="0" u="none" strike="noStrike" kern="1200" cap="none" spc="0" normalizeH="0" baseline="0" noProof="0" dirty="0" smtClean="0">
                <a:ln>
                  <a:noFill/>
                </a:ln>
                <a:solidFill>
                  <a:schemeClr val="tx1">
                    <a:lumMod val="95000"/>
                    <a:lumOff val="5000"/>
                  </a:schemeClr>
                </a:solidFill>
                <a:effectLst>
                  <a:outerShdw blurRad="50000" dist="30000" dir="5400000" algn="tl" rotWithShape="0">
                    <a:srgbClr val="000000">
                      <a:alpha val="30000"/>
                    </a:srgbClr>
                  </a:outerShdw>
                </a:effectLst>
                <a:uLnTx/>
                <a:uFillTx/>
                <a:latin typeface="Gill Sans MT (العناوين)"/>
                <a:ea typeface="+mj-ea"/>
                <a:cs typeface="+mj-cs"/>
              </a:rPr>
              <a:t>Electrical Design</a:t>
            </a:r>
            <a:r>
              <a:rPr kumimoji="0" lang="en-US" sz="3200" b="1" i="0" u="none" strike="noStrike" kern="1200" cap="none" spc="0" normalizeH="0" baseline="0" noProof="0" dirty="0" smtClean="0">
                <a:ln w="11430"/>
                <a:solidFill>
                  <a:schemeClr val="tx1">
                    <a:lumMod val="95000"/>
                    <a:lumOff val="5000"/>
                  </a:schemeClr>
                </a:solidFill>
                <a:effectLst>
                  <a:outerShdw blurRad="50800" dist="39000" dir="5460000" algn="tl">
                    <a:srgbClr val="000000">
                      <a:alpha val="38000"/>
                    </a:srgbClr>
                  </a:outerShdw>
                </a:effectLst>
                <a:uLnTx/>
                <a:uFillTx/>
                <a:latin typeface="Gill Sans MT (العناوين)"/>
                <a:ea typeface="+mj-ea"/>
                <a:cs typeface="Times New Roman" pitchFamily="18" charset="0"/>
              </a:rPr>
              <a:t> </a:t>
            </a:r>
            <a: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t/>
            </a:r>
            <a:b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br>
            <a:endParaRPr kumimoji="0" lang="ar-SA" sz="3200" b="1" i="0" u="none" strike="noStrike" kern="1200" cap="none" spc="0" normalizeH="0" baseline="0" noProof="0" dirty="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endParaRPr>
          </a:p>
        </p:txBody>
      </p:sp>
    </p:spTree>
    <p:extLst>
      <p:ext uri="{BB962C8B-B14F-4D97-AF65-F5344CB8AC3E}">
        <p14:creationId xmlns:p14="http://schemas.microsoft.com/office/powerpoint/2010/main" val="14806796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188640"/>
            <a:ext cx="6589199" cy="1280890"/>
          </a:xfrm>
        </p:spPr>
        <p:txBody>
          <a:bodyPr>
            <a:normAutofit/>
          </a:bodyPr>
          <a:lstStyle/>
          <a:p>
            <a:r>
              <a:rPr lang="en-US" sz="3200" b="1" dirty="0">
                <a:solidFill>
                  <a:schemeClr val="tx1">
                    <a:lumMod val="95000"/>
                    <a:lumOff val="5000"/>
                  </a:schemeClr>
                </a:solidFill>
              </a:rPr>
              <a:t>Methodology: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89694082"/>
              </p:ext>
            </p:extLst>
          </p:nvPr>
        </p:nvGraphicFramePr>
        <p:xfrm>
          <a:off x="1331640" y="1556792"/>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28724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19"/>
          <p:cNvSpPr txBox="1">
            <a:spLocks noChangeArrowheads="1"/>
          </p:cNvSpPr>
          <p:nvPr/>
        </p:nvSpPr>
        <p:spPr bwMode="auto">
          <a:xfrm>
            <a:off x="1246753" y="1727754"/>
            <a:ext cx="3581400" cy="461963"/>
          </a:xfrm>
          <a:prstGeom prst="rect">
            <a:avLst/>
          </a:prstGeom>
          <a:noFill/>
          <a:ln w="9525">
            <a:noFill/>
            <a:miter lim="800000"/>
            <a:headEnd/>
            <a:tailEnd/>
          </a:ln>
        </p:spPr>
        <p:txBody>
          <a:bodyPr>
            <a:spAutoFit/>
          </a:bodyPr>
          <a:lstStyle/>
          <a:p>
            <a:pPr marL="342900" indent="-342900" algn="l" rtl="0">
              <a:buFont typeface="Arial" charset="0"/>
              <a:buChar char="•"/>
            </a:pPr>
            <a:r>
              <a:rPr lang="en-US" sz="2400" u="sng" dirty="0">
                <a:latin typeface="David" pitchFamily="34" charset="-79"/>
                <a:cs typeface="David" pitchFamily="34" charset="-79"/>
              </a:rPr>
              <a:t>For artificial lighting </a:t>
            </a:r>
          </a:p>
        </p:txBody>
      </p:sp>
      <p:sp>
        <p:nvSpPr>
          <p:cNvPr id="22" name="TextBox 23"/>
          <p:cNvSpPr txBox="1">
            <a:spLocks noChangeArrowheads="1"/>
          </p:cNvSpPr>
          <p:nvPr/>
        </p:nvSpPr>
        <p:spPr bwMode="auto">
          <a:xfrm>
            <a:off x="1462777" y="2224535"/>
            <a:ext cx="3810000" cy="369888"/>
          </a:xfrm>
          <a:prstGeom prst="rect">
            <a:avLst/>
          </a:prstGeom>
          <a:noFill/>
          <a:ln w="9525">
            <a:noFill/>
            <a:miter lim="800000"/>
            <a:headEnd/>
            <a:tailEnd/>
          </a:ln>
        </p:spPr>
        <p:txBody>
          <a:bodyPr>
            <a:spAutoFit/>
          </a:bodyPr>
          <a:lstStyle/>
          <a:p>
            <a:pPr algn="l" rtl="0">
              <a:buFont typeface="Wingdings" pitchFamily="2" charset="2"/>
              <a:buChar char="Ø"/>
            </a:pPr>
            <a:r>
              <a:rPr lang="en-US" dirty="0" smtClean="0"/>
              <a:t> Technical </a:t>
            </a:r>
            <a:r>
              <a:rPr lang="en-US" dirty="0"/>
              <a:t>values for </a:t>
            </a:r>
            <a:r>
              <a:rPr lang="en-US" dirty="0" smtClean="0"/>
              <a:t>design :</a:t>
            </a:r>
            <a:endParaRPr lang="en-US" dirty="0"/>
          </a:p>
        </p:txBody>
      </p:sp>
      <p:sp>
        <p:nvSpPr>
          <p:cNvPr id="23" name="TextBox 20"/>
          <p:cNvSpPr txBox="1">
            <a:spLocks noChangeArrowheads="1"/>
          </p:cNvSpPr>
          <p:nvPr/>
        </p:nvSpPr>
        <p:spPr bwMode="auto">
          <a:xfrm>
            <a:off x="1390769" y="2518652"/>
            <a:ext cx="2819400" cy="369888"/>
          </a:xfrm>
          <a:prstGeom prst="rect">
            <a:avLst/>
          </a:prstGeom>
          <a:noFill/>
          <a:ln w="9525">
            <a:noFill/>
            <a:miter lim="800000"/>
            <a:headEnd/>
            <a:tailEnd/>
          </a:ln>
        </p:spPr>
        <p:txBody>
          <a:bodyPr>
            <a:spAutoFit/>
          </a:bodyPr>
          <a:lstStyle/>
          <a:p>
            <a:pPr marL="342900" indent="-342900" algn="l" rtl="0"/>
            <a:r>
              <a:rPr lang="en-GB" dirty="0" smtClean="0"/>
              <a:t>1. </a:t>
            </a:r>
            <a:r>
              <a:rPr lang="en-GB" dirty="0" err="1" smtClean="0"/>
              <a:t>illuminance</a:t>
            </a:r>
            <a:r>
              <a:rPr lang="en-GB" dirty="0" smtClean="0"/>
              <a:t> value(Lx)</a:t>
            </a:r>
            <a:endParaRPr lang="en-US" dirty="0"/>
          </a:p>
        </p:txBody>
      </p:sp>
      <p:sp>
        <p:nvSpPr>
          <p:cNvPr id="24" name="TextBox 21"/>
          <p:cNvSpPr txBox="1">
            <a:spLocks noChangeArrowheads="1"/>
          </p:cNvSpPr>
          <p:nvPr/>
        </p:nvSpPr>
        <p:spPr bwMode="auto">
          <a:xfrm>
            <a:off x="6431329" y="2590660"/>
            <a:ext cx="1752600" cy="369887"/>
          </a:xfrm>
          <a:prstGeom prst="rect">
            <a:avLst/>
          </a:prstGeom>
          <a:noFill/>
          <a:ln w="9525">
            <a:noFill/>
            <a:miter lim="800000"/>
            <a:headEnd/>
            <a:tailEnd/>
          </a:ln>
        </p:spPr>
        <p:txBody>
          <a:bodyPr>
            <a:spAutoFit/>
          </a:bodyPr>
          <a:lstStyle/>
          <a:p>
            <a:pPr algn="l" rtl="0"/>
            <a:r>
              <a:rPr lang="en-US" dirty="0"/>
              <a:t>2. Work plane </a:t>
            </a:r>
          </a:p>
        </p:txBody>
      </p:sp>
      <p:graphicFrame>
        <p:nvGraphicFramePr>
          <p:cNvPr id="25" name="Table 19"/>
          <p:cNvGraphicFramePr>
            <a:graphicFrameLocks noGrp="1"/>
          </p:cNvGraphicFramePr>
          <p:nvPr>
            <p:extLst/>
          </p:nvPr>
        </p:nvGraphicFramePr>
        <p:xfrm>
          <a:off x="6155501" y="3068960"/>
          <a:ext cx="2304256" cy="2306709"/>
        </p:xfrm>
        <a:graphic>
          <a:graphicData uri="http://schemas.openxmlformats.org/drawingml/2006/table">
            <a:tbl>
              <a:tblPr firstRow="1" bandRow="1">
                <a:tableStyleId>{7E9639D4-E3E2-4D34-9284-5A2195B3D0D7}</a:tableStyleId>
              </a:tblPr>
              <a:tblGrid>
                <a:gridCol w="1237015"/>
                <a:gridCol w="1067241"/>
              </a:tblGrid>
              <a:tr h="423463">
                <a:tc>
                  <a:txBody>
                    <a:bodyPr/>
                    <a:lstStyle/>
                    <a:p>
                      <a:r>
                        <a:rPr lang="en-US" dirty="0" smtClean="0"/>
                        <a:t>Function </a:t>
                      </a:r>
                      <a:endParaRPr lang="en-US" dirty="0"/>
                    </a:p>
                  </a:txBody>
                  <a:tcPr/>
                </a:tc>
                <a:tc>
                  <a:txBody>
                    <a:bodyPr/>
                    <a:lstStyle/>
                    <a:p>
                      <a:pPr algn="l"/>
                      <a:r>
                        <a:rPr lang="en-US" dirty="0" smtClean="0"/>
                        <a:t>Height </a:t>
                      </a:r>
                      <a:endParaRPr lang="en-US" dirty="0"/>
                    </a:p>
                  </a:txBody>
                  <a:tcPr/>
                </a:tc>
              </a:tr>
              <a:tr h="423463">
                <a:tc>
                  <a:txBody>
                    <a:bodyPr/>
                    <a:lstStyle/>
                    <a:p>
                      <a:pPr algn="l"/>
                      <a:r>
                        <a:rPr lang="en-US" sz="1400" dirty="0" smtClean="0"/>
                        <a:t>Bed</a:t>
                      </a:r>
                      <a:r>
                        <a:rPr lang="en-US" sz="1400" baseline="0" dirty="0" smtClean="0"/>
                        <a:t> room</a:t>
                      </a:r>
                      <a:r>
                        <a:rPr lang="en-US" sz="1400" dirty="0" smtClean="0"/>
                        <a:t> </a:t>
                      </a:r>
                      <a:endParaRPr lang="en-US" sz="1400" dirty="0"/>
                    </a:p>
                  </a:txBody>
                  <a:tcPr/>
                </a:tc>
                <a:tc>
                  <a:txBody>
                    <a:bodyPr/>
                    <a:lstStyle/>
                    <a:p>
                      <a:pPr algn="l"/>
                      <a:r>
                        <a:rPr lang="en-US" sz="1400" dirty="0" smtClean="0"/>
                        <a:t>75cm</a:t>
                      </a:r>
                      <a:endParaRPr lang="en-US" sz="1400" dirty="0"/>
                    </a:p>
                  </a:txBody>
                  <a:tcPr/>
                </a:tc>
              </a:tr>
              <a:tr h="423463">
                <a:tc>
                  <a:txBody>
                    <a:bodyPr/>
                    <a:lstStyle/>
                    <a:p>
                      <a:pPr algn="l"/>
                      <a:r>
                        <a:rPr lang="en-US" sz="1400" dirty="0" smtClean="0"/>
                        <a:t>kitchen</a:t>
                      </a:r>
                      <a:endParaRPr lang="en-US" sz="1400" dirty="0"/>
                    </a:p>
                  </a:txBody>
                  <a:tcPr/>
                </a:tc>
                <a:tc>
                  <a:txBody>
                    <a:bodyPr/>
                    <a:lstStyle/>
                    <a:p>
                      <a:pPr marL="0" marR="0" lvl="0" indent="0" algn="l" defTabSz="4572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mn-lt"/>
                          <a:ea typeface="+mn-ea"/>
                          <a:cs typeface="+mn-cs"/>
                        </a:rPr>
                        <a:t>95cm</a:t>
                      </a:r>
                    </a:p>
                    <a:p>
                      <a:pPr algn="l"/>
                      <a:endParaRPr lang="en-US" sz="1400" dirty="0"/>
                    </a:p>
                  </a:txBody>
                  <a:tcPr/>
                </a:tc>
              </a:tr>
              <a:tr h="423463">
                <a:tc>
                  <a:txBody>
                    <a:bodyPr/>
                    <a:lstStyle/>
                    <a:p>
                      <a:pPr algn="l"/>
                      <a:r>
                        <a:rPr lang="en-US" sz="1400" dirty="0" smtClean="0"/>
                        <a:t>Living </a:t>
                      </a:r>
                      <a:endParaRPr lang="en-US" sz="1400" dirty="0"/>
                    </a:p>
                  </a:txBody>
                  <a:tcPr/>
                </a:tc>
                <a:tc>
                  <a:txBody>
                    <a:bodyPr/>
                    <a:lstStyle/>
                    <a:p>
                      <a:pPr algn="l"/>
                      <a:r>
                        <a:rPr lang="en-US" sz="1400" dirty="0" smtClean="0"/>
                        <a:t>75cm</a:t>
                      </a:r>
                      <a:endParaRPr lang="en-US" sz="1400" dirty="0"/>
                    </a:p>
                  </a:txBody>
                  <a:tcPr/>
                </a:tc>
              </a:tr>
              <a:tr h="423463">
                <a:tc>
                  <a:txBody>
                    <a:bodyPr/>
                    <a:lstStyle/>
                    <a:p>
                      <a:pPr algn="l"/>
                      <a:r>
                        <a:rPr lang="en-US" sz="1400" dirty="0" smtClean="0"/>
                        <a:t>Guest room </a:t>
                      </a:r>
                      <a:endParaRPr lang="en-US" sz="1400" dirty="0"/>
                    </a:p>
                  </a:txBody>
                  <a:tcPr/>
                </a:tc>
                <a:tc>
                  <a:txBody>
                    <a:bodyPr/>
                    <a:lstStyle/>
                    <a:p>
                      <a:pPr algn="l"/>
                      <a:r>
                        <a:rPr lang="en-US" sz="1400" dirty="0" smtClean="0"/>
                        <a:t>75cm</a:t>
                      </a:r>
                      <a:endParaRPr lang="en-US" sz="1400" dirty="0"/>
                    </a:p>
                  </a:txBody>
                  <a:tcPr/>
                </a:tc>
              </a:tr>
            </a:tbl>
          </a:graphicData>
        </a:graphic>
      </p:graphicFrame>
      <p:graphicFrame>
        <p:nvGraphicFramePr>
          <p:cNvPr id="27" name="جدول 26"/>
          <p:cNvGraphicFramePr>
            <a:graphicFrameLocks noGrp="1"/>
          </p:cNvGraphicFramePr>
          <p:nvPr>
            <p:extLst/>
          </p:nvPr>
        </p:nvGraphicFramePr>
        <p:xfrm>
          <a:off x="1390769" y="3094718"/>
          <a:ext cx="3816424" cy="2017405"/>
        </p:xfrm>
        <a:graphic>
          <a:graphicData uri="http://schemas.openxmlformats.org/drawingml/2006/table">
            <a:tbl>
              <a:tblPr/>
              <a:tblGrid>
                <a:gridCol w="1597055"/>
                <a:gridCol w="2219369"/>
              </a:tblGrid>
              <a:tr h="403481">
                <a:tc>
                  <a:txBody>
                    <a:bodyPr/>
                    <a:lstStyle/>
                    <a:p>
                      <a:pPr>
                        <a:lnSpc>
                          <a:spcPct val="150000"/>
                        </a:lnSpc>
                        <a:spcAft>
                          <a:spcPts val="0"/>
                        </a:spcAft>
                      </a:pPr>
                      <a:r>
                        <a:rPr lang="en-US" sz="1200" b="1" dirty="0">
                          <a:solidFill>
                            <a:srgbClr val="000000"/>
                          </a:solidFill>
                          <a:latin typeface="Times New Roman"/>
                          <a:ea typeface="Times New Roman"/>
                          <a:cs typeface="Arial"/>
                        </a:rPr>
                        <a:t>Type of room</a:t>
                      </a:r>
                      <a:endParaRPr lang="en-US" sz="11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1200" b="1">
                          <a:solidFill>
                            <a:srgbClr val="000000"/>
                          </a:solidFill>
                          <a:latin typeface="Times New Roman"/>
                          <a:ea typeface="Times New Roman"/>
                          <a:cs typeface="Arial"/>
                        </a:rPr>
                        <a:t>Luminance at work plan(lux)</a:t>
                      </a:r>
                      <a:endParaRPr lang="en-US" sz="110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481">
                <a:tc>
                  <a:txBody>
                    <a:bodyPr/>
                    <a:lstStyle/>
                    <a:p>
                      <a:pPr algn="l"/>
                      <a:r>
                        <a:rPr lang="en-US" sz="1400" dirty="0" smtClean="0"/>
                        <a:t>Bed</a:t>
                      </a:r>
                      <a:r>
                        <a:rPr lang="en-US" sz="1400" baseline="0" dirty="0" smtClean="0"/>
                        <a:t> room</a:t>
                      </a:r>
                      <a:r>
                        <a:rPr lang="en-US" sz="1400" dirty="0" smtClean="0"/>
                        <a:t> </a:t>
                      </a:r>
                      <a:endParaRPr lang="en-US" sz="1400" dirty="0"/>
                    </a:p>
                  </a:txBody>
                  <a:tcP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rtl="0">
                        <a:lnSpc>
                          <a:spcPct val="150000"/>
                        </a:lnSpc>
                        <a:spcAft>
                          <a:spcPts val="0"/>
                        </a:spcAft>
                      </a:pPr>
                      <a:r>
                        <a:rPr lang="en-US" sz="1200" dirty="0" smtClean="0">
                          <a:solidFill>
                            <a:srgbClr val="000000"/>
                          </a:solidFill>
                          <a:latin typeface="Times New Roman"/>
                          <a:ea typeface="Times New Roman"/>
                          <a:cs typeface="Arial"/>
                        </a:rPr>
                        <a:t>250-280</a:t>
                      </a:r>
                      <a:endParaRPr lang="en-US" sz="1100" dirty="0">
                        <a:solidFill>
                          <a:srgbClr val="000000"/>
                        </a:solidFill>
                        <a:latin typeface="Calibri"/>
                        <a:ea typeface="Calibri"/>
                        <a:cs typeface="Arial"/>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403481">
                <a:tc>
                  <a:txBody>
                    <a:bodyPr/>
                    <a:lstStyle/>
                    <a:p>
                      <a:pPr algn="l"/>
                      <a:r>
                        <a:rPr lang="en-US" sz="1400" dirty="0" smtClean="0"/>
                        <a:t>kitchen</a:t>
                      </a:r>
                      <a:endParaRPr lang="en-US" sz="1400" dirty="0"/>
                    </a:p>
                  </a:txBody>
                  <a:tcPr>
                    <a:lnL>
                      <a:noFill/>
                    </a:lnL>
                    <a:lnR>
                      <a:noFill/>
                    </a:lnR>
                    <a:lnT>
                      <a:noFill/>
                    </a:lnT>
                    <a:lnB>
                      <a:noFill/>
                    </a:lnB>
                  </a:tcPr>
                </a:tc>
                <a:tc>
                  <a:txBody>
                    <a:bodyPr/>
                    <a:lstStyle/>
                    <a:p>
                      <a:pPr algn="ctr" rtl="0">
                        <a:lnSpc>
                          <a:spcPct val="150000"/>
                        </a:lnSpc>
                        <a:spcAft>
                          <a:spcPts val="0"/>
                        </a:spcAft>
                      </a:pPr>
                      <a:r>
                        <a:rPr lang="en-US" sz="1200" dirty="0" smtClean="0">
                          <a:solidFill>
                            <a:srgbClr val="000000"/>
                          </a:solidFill>
                          <a:latin typeface="Times New Roman"/>
                          <a:ea typeface="Times New Roman"/>
                          <a:cs typeface="Arial"/>
                        </a:rPr>
                        <a:t>300</a:t>
                      </a:r>
                      <a:endParaRPr lang="en-US" sz="1100" dirty="0">
                        <a:solidFill>
                          <a:srgbClr val="000000"/>
                        </a:solidFill>
                        <a:latin typeface="Calibri"/>
                        <a:ea typeface="Calibri"/>
                        <a:cs typeface="Arial"/>
                      </a:endParaRPr>
                    </a:p>
                  </a:txBody>
                  <a:tcPr marL="68580" marR="68580" marT="0" marB="0">
                    <a:lnL>
                      <a:noFill/>
                    </a:lnL>
                    <a:lnR>
                      <a:noFill/>
                    </a:lnR>
                    <a:lnT>
                      <a:noFill/>
                    </a:lnT>
                    <a:lnB>
                      <a:noFill/>
                    </a:lnB>
                  </a:tcPr>
                </a:tc>
              </a:tr>
              <a:tr h="403481">
                <a:tc>
                  <a:txBody>
                    <a:bodyPr/>
                    <a:lstStyle/>
                    <a:p>
                      <a:pPr algn="l"/>
                      <a:r>
                        <a:rPr lang="en-US" sz="1400" dirty="0" smtClean="0"/>
                        <a:t>Living </a:t>
                      </a:r>
                      <a:endParaRPr lang="en-US" sz="1400" dirty="0"/>
                    </a:p>
                  </a:txBody>
                  <a:tcPr>
                    <a:lnL>
                      <a:noFill/>
                    </a:lnL>
                    <a:lnR>
                      <a:noFill/>
                    </a:lnR>
                    <a:lnT>
                      <a:noFill/>
                    </a:lnT>
                    <a:lnB>
                      <a:noFill/>
                    </a:lnB>
                    <a:solidFill>
                      <a:srgbClr val="C0C0C0"/>
                    </a:solidFill>
                  </a:tcPr>
                </a:tc>
                <a:tc>
                  <a:txBody>
                    <a:bodyPr/>
                    <a:lstStyle/>
                    <a:p>
                      <a:pPr algn="ctr" rtl="0">
                        <a:lnSpc>
                          <a:spcPct val="150000"/>
                        </a:lnSpc>
                        <a:spcAft>
                          <a:spcPts val="0"/>
                        </a:spcAft>
                      </a:pPr>
                      <a:r>
                        <a:rPr lang="en-US" sz="1200" dirty="0">
                          <a:solidFill>
                            <a:srgbClr val="000000"/>
                          </a:solidFill>
                          <a:latin typeface="Times New Roman"/>
                          <a:ea typeface="Times New Roman"/>
                          <a:cs typeface="Arial"/>
                        </a:rPr>
                        <a:t>300</a:t>
                      </a:r>
                      <a:endParaRPr lang="en-US" sz="1100" dirty="0">
                        <a:solidFill>
                          <a:srgbClr val="000000"/>
                        </a:solidFill>
                        <a:latin typeface="Calibri"/>
                        <a:ea typeface="Calibri"/>
                        <a:cs typeface="Arial"/>
                      </a:endParaRPr>
                    </a:p>
                  </a:txBody>
                  <a:tcPr marL="68580" marR="68580" marT="0" marB="0">
                    <a:lnL>
                      <a:noFill/>
                    </a:lnL>
                    <a:lnR>
                      <a:noFill/>
                    </a:lnR>
                    <a:lnT>
                      <a:noFill/>
                    </a:lnT>
                    <a:lnB>
                      <a:noFill/>
                    </a:lnB>
                    <a:solidFill>
                      <a:srgbClr val="C0C0C0"/>
                    </a:solidFill>
                  </a:tcPr>
                </a:tc>
              </a:tr>
              <a:tr h="403481">
                <a:tc>
                  <a:txBody>
                    <a:bodyPr/>
                    <a:lstStyle/>
                    <a:p>
                      <a:pPr algn="l"/>
                      <a:r>
                        <a:rPr lang="en-US" sz="1400" dirty="0" smtClean="0"/>
                        <a:t>Guest room </a:t>
                      </a:r>
                      <a:endParaRPr lang="en-US" sz="1400" dirty="0"/>
                    </a:p>
                  </a:txBody>
                  <a:tcPr>
                    <a:lnL>
                      <a:noFill/>
                    </a:lnL>
                    <a:lnR>
                      <a:noFill/>
                    </a:lnR>
                    <a:lnT>
                      <a:noFill/>
                    </a:lnT>
                    <a:lnB>
                      <a:noFill/>
                    </a:lnB>
                  </a:tcPr>
                </a:tc>
                <a:tc>
                  <a:txBody>
                    <a:bodyPr/>
                    <a:lstStyle/>
                    <a:p>
                      <a:pPr algn="ctr" rtl="0">
                        <a:lnSpc>
                          <a:spcPct val="150000"/>
                        </a:lnSpc>
                        <a:spcAft>
                          <a:spcPts val="0"/>
                        </a:spcAft>
                      </a:pPr>
                      <a:r>
                        <a:rPr lang="en-US" sz="1200" dirty="0">
                          <a:solidFill>
                            <a:srgbClr val="000000"/>
                          </a:solidFill>
                          <a:latin typeface="Times New Roman"/>
                          <a:ea typeface="Times New Roman"/>
                          <a:cs typeface="Arial"/>
                        </a:rPr>
                        <a:t>300</a:t>
                      </a:r>
                      <a:endParaRPr lang="en-US" sz="1100" dirty="0">
                        <a:solidFill>
                          <a:srgbClr val="000000"/>
                        </a:solidFill>
                        <a:latin typeface="Calibri"/>
                        <a:ea typeface="Calibri"/>
                        <a:cs typeface="Arial"/>
                      </a:endParaRPr>
                    </a:p>
                  </a:txBody>
                  <a:tcPr marL="68580" marR="68580" marT="0" marB="0">
                    <a:lnL>
                      <a:noFill/>
                    </a:lnL>
                    <a:lnR>
                      <a:noFill/>
                    </a:lnR>
                    <a:lnT>
                      <a:noFill/>
                    </a:lnT>
                    <a:lnB>
                      <a:noFill/>
                    </a:lnB>
                  </a:tcPr>
                </a:tc>
              </a:tr>
            </a:tbl>
          </a:graphicData>
        </a:graphic>
      </p:graphicFrame>
      <p:sp>
        <p:nvSpPr>
          <p:cNvPr id="10" name="عنوان 1"/>
          <p:cNvSpPr txBox="1">
            <a:spLocks/>
          </p:cNvSpPr>
          <p:nvPr/>
        </p:nvSpPr>
        <p:spPr>
          <a:xfrm>
            <a:off x="467544" y="574682"/>
            <a:ext cx="7498080" cy="114300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ar-SA" sz="3200" b="1" i="0" u="none" strike="noStrike" kern="1200" cap="none" spc="0" normalizeH="0" noProof="0" dirty="0" smtClean="0">
                <a:ln>
                  <a:noFill/>
                </a:ln>
                <a:solidFill>
                  <a:schemeClr val="tx1">
                    <a:lumMod val="95000"/>
                    <a:lumOff val="5000"/>
                  </a:schemeClr>
                </a:solidFill>
                <a:effectLst>
                  <a:outerShdw blurRad="50000" dist="30000" dir="5400000" algn="tl" rotWithShape="0">
                    <a:srgbClr val="000000">
                      <a:alpha val="30000"/>
                    </a:srgbClr>
                  </a:outerShdw>
                </a:effectLst>
                <a:uLnTx/>
                <a:uFillTx/>
                <a:latin typeface="Gill Sans MT (العناوين)"/>
                <a:ea typeface="+mj-ea"/>
                <a:cs typeface="+mj-cs"/>
              </a:rPr>
              <a:t>        </a:t>
            </a:r>
            <a:r>
              <a:rPr kumimoji="0" lang="en-US" sz="3200" b="1" i="0" u="none" strike="noStrike" kern="1200" cap="none" spc="0" normalizeH="0" baseline="0" noProof="0" dirty="0" smtClean="0">
                <a:ln>
                  <a:noFill/>
                </a:ln>
                <a:solidFill>
                  <a:schemeClr val="tx1">
                    <a:lumMod val="95000"/>
                    <a:lumOff val="5000"/>
                  </a:schemeClr>
                </a:solidFill>
                <a:effectLst>
                  <a:outerShdw blurRad="50000" dist="30000" dir="5400000" algn="tl" rotWithShape="0">
                    <a:srgbClr val="000000">
                      <a:alpha val="30000"/>
                    </a:srgbClr>
                  </a:outerShdw>
                </a:effectLst>
                <a:uLnTx/>
                <a:uFillTx/>
                <a:latin typeface="Gill Sans MT (العناوين)"/>
                <a:ea typeface="+mj-ea"/>
                <a:cs typeface="+mj-cs"/>
              </a:rPr>
              <a:t>Electrical Design</a:t>
            </a:r>
            <a:r>
              <a:rPr kumimoji="0" lang="en-US" sz="3200" b="1" i="0" u="none" strike="noStrike" kern="1200" cap="none" spc="0" normalizeH="0" baseline="0" noProof="0" dirty="0" smtClean="0">
                <a:ln w="11430"/>
                <a:solidFill>
                  <a:schemeClr val="tx1">
                    <a:lumMod val="95000"/>
                    <a:lumOff val="5000"/>
                  </a:schemeClr>
                </a:solidFill>
                <a:effectLst>
                  <a:outerShdw blurRad="50800" dist="39000" dir="5460000" algn="tl">
                    <a:srgbClr val="000000">
                      <a:alpha val="38000"/>
                    </a:srgbClr>
                  </a:outerShdw>
                </a:effectLst>
                <a:uLnTx/>
                <a:uFillTx/>
                <a:latin typeface="Gill Sans MT (العناوين)"/>
                <a:ea typeface="+mj-ea"/>
                <a:cs typeface="Times New Roman" pitchFamily="18" charset="0"/>
              </a:rPr>
              <a:t> </a:t>
            </a:r>
            <a: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t/>
            </a:r>
            <a:b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br>
            <a:endParaRPr kumimoji="0" lang="ar-SA" sz="3200" b="1" i="0" u="none" strike="noStrike" kern="1200" cap="none" spc="0" normalizeH="0" baseline="0" noProof="0" dirty="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endParaRPr>
          </a:p>
        </p:txBody>
      </p:sp>
    </p:spTree>
    <p:extLst>
      <p:ext uri="{BB962C8B-B14F-4D97-AF65-F5344CB8AC3E}">
        <p14:creationId xmlns:p14="http://schemas.microsoft.com/office/powerpoint/2010/main" val="152121518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6"/>
          <p:cNvSpPr txBox="1"/>
          <p:nvPr/>
        </p:nvSpPr>
        <p:spPr>
          <a:xfrm>
            <a:off x="3635896" y="1196752"/>
            <a:ext cx="3096344" cy="1569660"/>
          </a:xfrm>
          <a:prstGeom prst="rect">
            <a:avLst/>
          </a:prstGeom>
          <a:noFill/>
        </p:spPr>
        <p:txBody>
          <a:bodyPr wrap="square">
            <a:spAutoFit/>
          </a:bodyPr>
          <a:lstStyle/>
          <a:p>
            <a:pPr marL="342900" indent="-342900" algn="ctr">
              <a:defRPr/>
            </a:pPr>
            <a:r>
              <a:rPr lang="en-US" sz="2400" b="1" dirty="0" smtClean="0">
                <a:latin typeface="David" pitchFamily="34" charset="-79"/>
                <a:cs typeface="David" pitchFamily="34" charset="-79"/>
              </a:rPr>
              <a:t>Lighting </a:t>
            </a:r>
            <a:r>
              <a:rPr lang="en-US" sz="2400" b="1" dirty="0">
                <a:latin typeface="David" pitchFamily="34" charset="-79"/>
                <a:cs typeface="David" pitchFamily="34" charset="-79"/>
              </a:rPr>
              <a:t>design</a:t>
            </a:r>
          </a:p>
          <a:p>
            <a:pPr algn="ctr">
              <a:defRPr/>
            </a:pPr>
            <a:r>
              <a:rPr lang="en-US" sz="2400" b="1" dirty="0">
                <a:latin typeface="David" pitchFamily="34" charset="-79"/>
                <a:cs typeface="David" pitchFamily="34" charset="-79"/>
              </a:rPr>
              <a:t>     </a:t>
            </a:r>
            <a:r>
              <a:rPr lang="en-US" sz="2400" b="1" dirty="0" smtClean="0">
                <a:latin typeface="David" pitchFamily="34" charset="-79"/>
                <a:cs typeface="David" pitchFamily="34" charset="-79"/>
              </a:rPr>
              <a:t>Artificial </a:t>
            </a:r>
            <a:r>
              <a:rPr lang="en-US" sz="2400" b="1" dirty="0">
                <a:latin typeface="David" pitchFamily="34" charset="-79"/>
                <a:cs typeface="David" pitchFamily="34" charset="-79"/>
              </a:rPr>
              <a:t>lighting </a:t>
            </a:r>
            <a:endParaRPr lang="en-US" sz="2400" b="1" dirty="0"/>
          </a:p>
          <a:p>
            <a:pPr algn="ctr">
              <a:defRPr/>
            </a:pPr>
            <a:endParaRPr lang="en-US" sz="2400" b="1" dirty="0"/>
          </a:p>
          <a:p>
            <a:pPr algn="ctr">
              <a:defRPr/>
            </a:pPr>
            <a:r>
              <a:rPr lang="en-US" sz="2400" b="1" dirty="0"/>
              <a:t> </a:t>
            </a:r>
          </a:p>
        </p:txBody>
      </p:sp>
      <p:sp>
        <p:nvSpPr>
          <p:cNvPr id="8" name="مستطيل 7"/>
          <p:cNvSpPr/>
          <p:nvPr/>
        </p:nvSpPr>
        <p:spPr>
          <a:xfrm>
            <a:off x="1259632" y="2204864"/>
            <a:ext cx="6912768" cy="400110"/>
          </a:xfrm>
          <a:prstGeom prst="rect">
            <a:avLst/>
          </a:prstGeom>
        </p:spPr>
        <p:txBody>
          <a:bodyPr wrap="square">
            <a:spAutoFit/>
          </a:bodyPr>
          <a:lstStyle/>
          <a:p>
            <a:pPr lvl="2" algn="l" rtl="0"/>
            <a:r>
              <a:rPr lang="en-US" sz="2000" b="1" dirty="0" smtClean="0"/>
              <a:t> Types of Lamps are used in our building floors:</a:t>
            </a:r>
            <a:endParaRPr lang="en-US" sz="2000" b="1" dirty="0"/>
          </a:p>
        </p:txBody>
      </p:sp>
      <p:sp>
        <p:nvSpPr>
          <p:cNvPr id="12" name="Rectangle 13"/>
          <p:cNvSpPr/>
          <p:nvPr/>
        </p:nvSpPr>
        <p:spPr>
          <a:xfrm>
            <a:off x="1673462" y="6111333"/>
            <a:ext cx="3012363" cy="369332"/>
          </a:xfrm>
          <a:prstGeom prst="rect">
            <a:avLst/>
          </a:prstGeom>
        </p:spPr>
        <p:txBody>
          <a:bodyPr wrap="none">
            <a:spAutoFit/>
          </a:bodyPr>
          <a:lstStyle/>
          <a:p>
            <a:pPr marL="285750" indent="-285750" algn="l" rtl="0">
              <a:buFont typeface="Arial" pitchFamily="34" charset="0"/>
              <a:buChar char="•"/>
            </a:pPr>
            <a:r>
              <a:rPr lang="en-US" dirty="0" smtClean="0"/>
              <a:t>BEGA 5127 2 TC-D 26W</a:t>
            </a:r>
            <a:endParaRPr lang="en-US" dirty="0"/>
          </a:p>
        </p:txBody>
      </p:sp>
      <p:pic>
        <p:nvPicPr>
          <p:cNvPr id="13" name="Picture 14"/>
          <p:cNvPicPr/>
          <p:nvPr/>
        </p:nvPicPr>
        <p:blipFill>
          <a:blip r:embed="rId2" cstate="print"/>
          <a:srcRect/>
          <a:stretch>
            <a:fillRect/>
          </a:stretch>
        </p:blipFill>
        <p:spPr bwMode="auto">
          <a:xfrm>
            <a:off x="4865542" y="5838825"/>
            <a:ext cx="1266825" cy="1019175"/>
          </a:xfrm>
          <a:prstGeom prst="rect">
            <a:avLst/>
          </a:prstGeom>
          <a:noFill/>
          <a:ln w="9525">
            <a:noFill/>
            <a:miter lim="800000"/>
            <a:headEnd/>
            <a:tailEnd/>
          </a:ln>
        </p:spPr>
      </p:pic>
      <p:pic>
        <p:nvPicPr>
          <p:cNvPr id="11" name="Picture 10"/>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604974"/>
            <a:ext cx="1728192" cy="1461317"/>
          </a:xfrm>
          <a:prstGeom prst="rect">
            <a:avLst/>
          </a:prstGeom>
          <a:noFill/>
        </p:spPr>
      </p:pic>
      <p:pic>
        <p:nvPicPr>
          <p:cNvPr id="14" name="Picture 13"/>
          <p:cNvPicPr/>
          <p:nvPr/>
        </p:nvPicPr>
        <p:blipFill rotWithShape="1">
          <a:blip r:embed="rId4">
            <a:extLst>
              <a:ext uri="{28A0092B-C50C-407E-A947-70E740481C1C}">
                <a14:useLocalDpi xmlns:a14="http://schemas.microsoft.com/office/drawing/2010/main" val="0"/>
              </a:ext>
            </a:extLst>
          </a:blip>
          <a:srcRect b="26316"/>
          <a:stretch/>
        </p:blipFill>
        <p:spPr bwMode="auto">
          <a:xfrm>
            <a:off x="6660232" y="2604975"/>
            <a:ext cx="2164715" cy="1461316"/>
          </a:xfrm>
          <a:prstGeom prst="rect">
            <a:avLst/>
          </a:prstGeom>
          <a:noFill/>
          <a:ln>
            <a:noFill/>
          </a:ln>
        </p:spPr>
      </p:pic>
      <p:sp>
        <p:nvSpPr>
          <p:cNvPr id="3" name="Rectangle 2"/>
          <p:cNvSpPr/>
          <p:nvPr/>
        </p:nvSpPr>
        <p:spPr>
          <a:xfrm>
            <a:off x="1673462" y="3497070"/>
            <a:ext cx="3106941" cy="369332"/>
          </a:xfrm>
          <a:prstGeom prst="rect">
            <a:avLst/>
          </a:prstGeom>
        </p:spPr>
        <p:txBody>
          <a:bodyPr wrap="none">
            <a:spAutoFit/>
          </a:bodyPr>
          <a:lstStyle/>
          <a:p>
            <a:pPr marL="285750" indent="-285750" algn="l" rtl="0">
              <a:buFont typeface="Arial" pitchFamily="34" charset="0"/>
              <a:buChar char="•"/>
            </a:pPr>
            <a:r>
              <a:rPr lang="en-US" dirty="0"/>
              <a:t>OSRAM 4008321629388 </a:t>
            </a:r>
          </a:p>
        </p:txBody>
      </p:sp>
      <p:pic>
        <p:nvPicPr>
          <p:cNvPr id="15" name="Picture 14"/>
          <p:cNvPicPr/>
          <p:nvPr/>
        </p:nvPicPr>
        <p:blipFill rotWithShape="1">
          <a:blip r:embed="rId5">
            <a:extLst>
              <a:ext uri="{28A0092B-C50C-407E-A947-70E740481C1C}">
                <a14:useLocalDpi xmlns:a14="http://schemas.microsoft.com/office/drawing/2010/main" val="0"/>
              </a:ext>
            </a:extLst>
          </a:blip>
          <a:srcRect l="18857" t="14947" r="17117"/>
          <a:stretch/>
        </p:blipFill>
        <p:spPr bwMode="auto">
          <a:xfrm>
            <a:off x="4865542" y="4354049"/>
            <a:ext cx="1578666" cy="1379207"/>
          </a:xfrm>
          <a:prstGeom prst="rect">
            <a:avLst/>
          </a:prstGeom>
          <a:noFill/>
        </p:spPr>
      </p:pic>
      <p:pic>
        <p:nvPicPr>
          <p:cNvPr id="16" name="Picture 15"/>
          <p:cNvPicPr/>
          <p:nvPr/>
        </p:nvPicPr>
        <p:blipFill rotWithShape="1">
          <a:blip r:embed="rId6">
            <a:extLst>
              <a:ext uri="{28A0092B-C50C-407E-A947-70E740481C1C}">
                <a14:useLocalDpi xmlns:a14="http://schemas.microsoft.com/office/drawing/2010/main" val="0"/>
              </a:ext>
            </a:extLst>
          </a:blip>
          <a:srcRect b="28098"/>
          <a:stretch/>
        </p:blipFill>
        <p:spPr bwMode="auto">
          <a:xfrm>
            <a:off x="6516216" y="4354050"/>
            <a:ext cx="2308731" cy="1379206"/>
          </a:xfrm>
          <a:prstGeom prst="rect">
            <a:avLst/>
          </a:prstGeom>
          <a:noFill/>
          <a:ln>
            <a:noFill/>
          </a:ln>
        </p:spPr>
      </p:pic>
      <p:sp>
        <p:nvSpPr>
          <p:cNvPr id="10" name="Rectangle 9"/>
          <p:cNvSpPr/>
          <p:nvPr/>
        </p:nvSpPr>
        <p:spPr>
          <a:xfrm>
            <a:off x="1649894" y="4858987"/>
            <a:ext cx="3042821" cy="369332"/>
          </a:xfrm>
          <a:prstGeom prst="rect">
            <a:avLst/>
          </a:prstGeom>
        </p:spPr>
        <p:txBody>
          <a:bodyPr wrap="none">
            <a:spAutoFit/>
          </a:bodyPr>
          <a:lstStyle/>
          <a:p>
            <a:pPr marL="285750" indent="-285750" algn="l" rtl="0">
              <a:buFont typeface="Arial" pitchFamily="34" charset="0"/>
              <a:buChar char="•"/>
            </a:pPr>
            <a:r>
              <a:rPr lang="en-US" dirty="0"/>
              <a:t>OSRAM </a:t>
            </a:r>
            <a:r>
              <a:rPr lang="en-US" dirty="0" smtClean="0"/>
              <a:t>4008321629455</a:t>
            </a:r>
            <a:endParaRPr lang="en-US" dirty="0"/>
          </a:p>
        </p:txBody>
      </p:sp>
      <p:sp>
        <p:nvSpPr>
          <p:cNvPr id="17" name="عنوان 1"/>
          <p:cNvSpPr txBox="1">
            <a:spLocks/>
          </p:cNvSpPr>
          <p:nvPr/>
        </p:nvSpPr>
        <p:spPr>
          <a:xfrm>
            <a:off x="467544" y="574682"/>
            <a:ext cx="7498080" cy="114300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ar-SA" sz="3200" b="1" i="0" u="none" strike="noStrike" kern="1200" cap="none" spc="0" normalizeH="0" noProof="0" dirty="0" smtClean="0">
                <a:ln>
                  <a:noFill/>
                </a:ln>
                <a:solidFill>
                  <a:schemeClr val="tx1">
                    <a:lumMod val="95000"/>
                    <a:lumOff val="5000"/>
                  </a:schemeClr>
                </a:solidFill>
                <a:effectLst>
                  <a:outerShdw blurRad="50000" dist="30000" dir="5400000" algn="tl" rotWithShape="0">
                    <a:srgbClr val="000000">
                      <a:alpha val="30000"/>
                    </a:srgbClr>
                  </a:outerShdw>
                </a:effectLst>
                <a:uLnTx/>
                <a:uFillTx/>
                <a:latin typeface="Gill Sans MT (العناوين)"/>
                <a:ea typeface="+mj-ea"/>
                <a:cs typeface="+mj-cs"/>
              </a:rPr>
              <a:t>        </a:t>
            </a:r>
            <a:r>
              <a:rPr kumimoji="0" lang="en-US" sz="3200" b="1" i="0" u="none" strike="noStrike" kern="1200" cap="none" spc="0" normalizeH="0" baseline="0" noProof="0" dirty="0" smtClean="0">
                <a:ln>
                  <a:noFill/>
                </a:ln>
                <a:solidFill>
                  <a:schemeClr val="tx1">
                    <a:lumMod val="95000"/>
                    <a:lumOff val="5000"/>
                  </a:schemeClr>
                </a:solidFill>
                <a:effectLst>
                  <a:outerShdw blurRad="50000" dist="30000" dir="5400000" algn="tl" rotWithShape="0">
                    <a:srgbClr val="000000">
                      <a:alpha val="30000"/>
                    </a:srgbClr>
                  </a:outerShdw>
                </a:effectLst>
                <a:uLnTx/>
                <a:uFillTx/>
                <a:latin typeface="Gill Sans MT (العناوين)"/>
                <a:ea typeface="+mj-ea"/>
                <a:cs typeface="+mj-cs"/>
              </a:rPr>
              <a:t>Electrical Design</a:t>
            </a:r>
            <a:r>
              <a:rPr kumimoji="0" lang="en-US" sz="3200" b="1" i="0" u="none" strike="noStrike" kern="1200" cap="none" spc="0" normalizeH="0" baseline="0" noProof="0" dirty="0" smtClean="0">
                <a:ln w="11430"/>
                <a:solidFill>
                  <a:schemeClr val="tx1">
                    <a:lumMod val="95000"/>
                    <a:lumOff val="5000"/>
                  </a:schemeClr>
                </a:solidFill>
                <a:effectLst>
                  <a:outerShdw blurRad="50800" dist="39000" dir="5460000" algn="tl">
                    <a:srgbClr val="000000">
                      <a:alpha val="38000"/>
                    </a:srgbClr>
                  </a:outerShdw>
                </a:effectLst>
                <a:uLnTx/>
                <a:uFillTx/>
                <a:latin typeface="Gill Sans MT (العناوين)"/>
                <a:ea typeface="+mj-ea"/>
                <a:cs typeface="Times New Roman" pitchFamily="18" charset="0"/>
              </a:rPr>
              <a:t> </a:t>
            </a:r>
            <a: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t/>
            </a:r>
            <a:b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br>
            <a:endParaRPr kumimoji="0" lang="ar-SA" sz="3200" b="1" i="0" u="none" strike="noStrike" kern="1200" cap="none" spc="0" normalizeH="0" baseline="0" noProof="0" dirty="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endParaRPr>
          </a:p>
        </p:txBody>
      </p:sp>
    </p:spTree>
    <p:extLst>
      <p:ext uri="{BB962C8B-B14F-4D97-AF65-F5344CB8AC3E}">
        <p14:creationId xmlns:p14="http://schemas.microsoft.com/office/powerpoint/2010/main" val="35926252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9"/>
          <p:cNvSpPr txBox="1">
            <a:spLocks noChangeArrowheads="1"/>
          </p:cNvSpPr>
          <p:nvPr/>
        </p:nvSpPr>
        <p:spPr bwMode="auto">
          <a:xfrm>
            <a:off x="1259632" y="2204864"/>
            <a:ext cx="2895600" cy="646331"/>
          </a:xfrm>
          <a:prstGeom prst="rect">
            <a:avLst/>
          </a:prstGeom>
          <a:noFill/>
          <a:ln w="9525">
            <a:noFill/>
            <a:miter lim="800000"/>
            <a:headEnd/>
            <a:tailEnd/>
          </a:ln>
        </p:spPr>
        <p:txBody>
          <a:bodyPr wrap="square">
            <a:spAutoFit/>
          </a:bodyPr>
          <a:lstStyle/>
          <a:p>
            <a:r>
              <a:rPr lang="en-US" dirty="0">
                <a:latin typeface="Arial Black" pitchFamily="34" charset="0"/>
              </a:rPr>
              <a:t>SAMPLE</a:t>
            </a:r>
            <a:r>
              <a:rPr lang="en-US" dirty="0" smtClean="0">
                <a:latin typeface="Brush Script MT" pitchFamily="66" charset="0"/>
              </a:rPr>
              <a:t>:.  </a:t>
            </a:r>
            <a:r>
              <a:rPr lang="en-US" dirty="0" smtClean="0">
                <a:latin typeface="Arial Black" pitchFamily="34" charset="0"/>
              </a:rPr>
              <a:t>Bedroom</a:t>
            </a:r>
            <a:endParaRPr lang="en-US" dirty="0">
              <a:latin typeface="Arial Black" pitchFamily="34" charset="0"/>
            </a:endParaRPr>
          </a:p>
          <a:p>
            <a:endParaRPr lang="en-US" dirty="0">
              <a:latin typeface="Brush Script MT" pitchFamily="66" charset="0"/>
            </a:endParaRPr>
          </a:p>
        </p:txBody>
      </p:sp>
      <p:sp>
        <p:nvSpPr>
          <p:cNvPr id="12" name="TextBox 6"/>
          <p:cNvSpPr txBox="1"/>
          <p:nvPr/>
        </p:nvSpPr>
        <p:spPr>
          <a:xfrm>
            <a:off x="3635896" y="1196752"/>
            <a:ext cx="3096344" cy="1569660"/>
          </a:xfrm>
          <a:prstGeom prst="rect">
            <a:avLst/>
          </a:prstGeom>
          <a:noFill/>
        </p:spPr>
        <p:txBody>
          <a:bodyPr wrap="square">
            <a:spAutoFit/>
          </a:bodyPr>
          <a:lstStyle/>
          <a:p>
            <a:pPr marL="342900" indent="-342900" algn="ctr">
              <a:defRPr/>
            </a:pPr>
            <a:r>
              <a:rPr lang="en-US" sz="2400" b="1" dirty="0" smtClean="0">
                <a:latin typeface="David" pitchFamily="34" charset="-79"/>
                <a:cs typeface="David" pitchFamily="34" charset="-79"/>
              </a:rPr>
              <a:t>Lighting </a:t>
            </a:r>
            <a:r>
              <a:rPr lang="en-US" sz="2400" b="1" dirty="0">
                <a:latin typeface="David" pitchFamily="34" charset="-79"/>
                <a:cs typeface="David" pitchFamily="34" charset="-79"/>
              </a:rPr>
              <a:t>design</a:t>
            </a:r>
          </a:p>
          <a:p>
            <a:pPr algn="ctr">
              <a:defRPr/>
            </a:pPr>
            <a:r>
              <a:rPr lang="en-US" sz="2400" b="1" dirty="0">
                <a:latin typeface="David" pitchFamily="34" charset="-79"/>
                <a:cs typeface="David" pitchFamily="34" charset="-79"/>
              </a:rPr>
              <a:t>     </a:t>
            </a:r>
            <a:r>
              <a:rPr lang="en-US" sz="2400" b="1" dirty="0" smtClean="0">
                <a:latin typeface="David" pitchFamily="34" charset="-79"/>
                <a:cs typeface="David" pitchFamily="34" charset="-79"/>
              </a:rPr>
              <a:t>Artificial </a:t>
            </a:r>
            <a:r>
              <a:rPr lang="en-US" sz="2400" b="1" dirty="0">
                <a:latin typeface="David" pitchFamily="34" charset="-79"/>
                <a:cs typeface="David" pitchFamily="34" charset="-79"/>
              </a:rPr>
              <a:t>lighting </a:t>
            </a:r>
            <a:endParaRPr lang="en-US" sz="2400" b="1" dirty="0"/>
          </a:p>
          <a:p>
            <a:pPr algn="ctr">
              <a:defRPr/>
            </a:pPr>
            <a:endParaRPr lang="en-US" sz="2400" b="1" dirty="0"/>
          </a:p>
          <a:p>
            <a:pPr algn="ctr">
              <a:defRPr/>
            </a:pPr>
            <a:r>
              <a:rPr lang="en-US" sz="2400" b="1" dirty="0"/>
              <a:t> </a:t>
            </a:r>
          </a:p>
        </p:txBody>
      </p:sp>
      <p:sp>
        <p:nvSpPr>
          <p:cNvPr id="14" name="TextBox 16"/>
          <p:cNvSpPr txBox="1">
            <a:spLocks noChangeArrowheads="1"/>
          </p:cNvSpPr>
          <p:nvPr/>
        </p:nvSpPr>
        <p:spPr bwMode="auto">
          <a:xfrm>
            <a:off x="5353263" y="2339752"/>
            <a:ext cx="2971800" cy="707886"/>
          </a:xfrm>
          <a:prstGeom prst="rect">
            <a:avLst/>
          </a:prstGeom>
          <a:noFill/>
          <a:ln w="9525">
            <a:noFill/>
            <a:miter lim="800000"/>
            <a:headEnd/>
            <a:tailEnd/>
          </a:ln>
        </p:spPr>
        <p:txBody>
          <a:bodyPr>
            <a:spAutoFit/>
          </a:bodyPr>
          <a:lstStyle/>
          <a:p>
            <a:pPr algn="ctr"/>
            <a:r>
              <a:rPr lang="en-US" sz="2000" b="1" dirty="0" smtClean="0"/>
              <a:t>     distribution of light units</a:t>
            </a:r>
            <a:endParaRPr lang="en-US" sz="2000" b="1" dirty="0"/>
          </a:p>
        </p:txBody>
      </p:sp>
      <p:sp>
        <p:nvSpPr>
          <p:cNvPr id="9" name="TextBox 12"/>
          <p:cNvSpPr txBox="1">
            <a:spLocks noChangeArrowheads="1"/>
          </p:cNvSpPr>
          <p:nvPr/>
        </p:nvSpPr>
        <p:spPr bwMode="auto">
          <a:xfrm>
            <a:off x="1331640" y="2852936"/>
            <a:ext cx="4267200" cy="1631216"/>
          </a:xfrm>
          <a:prstGeom prst="rect">
            <a:avLst/>
          </a:prstGeom>
          <a:noFill/>
          <a:ln w="9525">
            <a:noFill/>
            <a:miter lim="800000"/>
            <a:headEnd/>
            <a:tailEnd/>
          </a:ln>
        </p:spPr>
        <p:txBody>
          <a:bodyPr wrap="square">
            <a:spAutoFit/>
          </a:bodyPr>
          <a:lstStyle/>
          <a:p>
            <a:pPr algn="l" rtl="0"/>
            <a:r>
              <a:rPr lang="en-US" sz="2000" dirty="0" err="1">
                <a:latin typeface="David" pitchFamily="34" charset="-79"/>
                <a:cs typeface="David" pitchFamily="34" charset="-79"/>
              </a:rPr>
              <a:t>Illumenance</a:t>
            </a:r>
            <a:r>
              <a:rPr lang="en-US" sz="2000" dirty="0">
                <a:latin typeface="David" pitchFamily="34" charset="-79"/>
                <a:cs typeface="David" pitchFamily="34" charset="-79"/>
              </a:rPr>
              <a:t> </a:t>
            </a:r>
            <a:r>
              <a:rPr lang="en-US" sz="2000" dirty="0" smtClean="0">
                <a:latin typeface="David" pitchFamily="34" charset="-79"/>
                <a:cs typeface="David" pitchFamily="34" charset="-79"/>
              </a:rPr>
              <a:t>=280 </a:t>
            </a:r>
            <a:r>
              <a:rPr lang="en-US" sz="2000" dirty="0">
                <a:latin typeface="David" pitchFamily="34" charset="-79"/>
                <a:cs typeface="David" pitchFamily="34" charset="-79"/>
              </a:rPr>
              <a:t>lux</a:t>
            </a:r>
          </a:p>
          <a:p>
            <a:pPr algn="l" rtl="0"/>
            <a:r>
              <a:rPr lang="en-US" sz="2000" dirty="0">
                <a:latin typeface="David" pitchFamily="34" charset="-79"/>
                <a:cs typeface="David" pitchFamily="34" charset="-79"/>
              </a:rPr>
              <a:t>Work plane =75cm</a:t>
            </a:r>
          </a:p>
          <a:p>
            <a:pPr algn="l" rtl="0"/>
            <a:r>
              <a:rPr lang="en-US" sz="2000" dirty="0" smtClean="0">
                <a:latin typeface="David" pitchFamily="34" charset="-79"/>
                <a:cs typeface="David" pitchFamily="34" charset="-79"/>
              </a:rPr>
              <a:t>T5-49w/827Florescent Lamps used</a:t>
            </a:r>
            <a:endParaRPr lang="en-US" sz="2000" dirty="0">
              <a:latin typeface="David" pitchFamily="34" charset="-79"/>
              <a:cs typeface="David" pitchFamily="34" charset="-79"/>
            </a:endParaRPr>
          </a:p>
          <a:p>
            <a:pPr algn="l" rtl="0"/>
            <a:endParaRPr lang="en-US" sz="2000" dirty="0">
              <a:latin typeface="David" pitchFamily="34" charset="-79"/>
              <a:cs typeface="David" pitchFamily="34" charset="-79"/>
            </a:endParaRPr>
          </a:p>
          <a:p>
            <a:pPr algn="l" rtl="0"/>
            <a:endParaRPr lang="en-US" sz="2000" dirty="0">
              <a:latin typeface="David" pitchFamily="34" charset="-79"/>
              <a:cs typeface="David" pitchFamily="34" charset="-79"/>
            </a:endParaRPr>
          </a:p>
        </p:txBody>
      </p:sp>
      <p:pic>
        <p:nvPicPr>
          <p:cNvPr id="17" name="Picture 16"/>
          <p:cNvPicPr/>
          <p:nvPr/>
        </p:nvPicPr>
        <p:blipFill rotWithShape="1">
          <a:blip r:embed="rId2">
            <a:extLst>
              <a:ext uri="{28A0092B-C50C-407E-A947-70E740481C1C}">
                <a14:useLocalDpi xmlns:a14="http://schemas.microsoft.com/office/drawing/2010/main" val="0"/>
              </a:ext>
            </a:extLst>
          </a:blip>
          <a:srcRect t="8087"/>
          <a:stretch/>
        </p:blipFill>
        <p:spPr bwMode="auto">
          <a:xfrm>
            <a:off x="1835696" y="3840015"/>
            <a:ext cx="2160240" cy="2352815"/>
          </a:xfrm>
          <a:prstGeom prst="rect">
            <a:avLst/>
          </a:prstGeom>
          <a:noFill/>
        </p:spPr>
      </p:pic>
      <p:sp>
        <p:nvSpPr>
          <p:cNvPr id="10" name="عنوان 1"/>
          <p:cNvSpPr txBox="1">
            <a:spLocks/>
          </p:cNvSpPr>
          <p:nvPr/>
        </p:nvSpPr>
        <p:spPr>
          <a:xfrm>
            <a:off x="467544" y="574682"/>
            <a:ext cx="7498080" cy="114300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ar-SA" sz="3200" b="1" i="0" u="none" strike="noStrike" kern="1200" cap="none" spc="0" normalizeH="0" noProof="0" dirty="0" smtClean="0">
                <a:ln>
                  <a:noFill/>
                </a:ln>
                <a:solidFill>
                  <a:schemeClr val="tx1">
                    <a:lumMod val="95000"/>
                    <a:lumOff val="5000"/>
                  </a:schemeClr>
                </a:solidFill>
                <a:effectLst>
                  <a:outerShdw blurRad="50000" dist="30000" dir="5400000" algn="tl" rotWithShape="0">
                    <a:srgbClr val="000000">
                      <a:alpha val="30000"/>
                    </a:srgbClr>
                  </a:outerShdw>
                </a:effectLst>
                <a:uLnTx/>
                <a:uFillTx/>
                <a:latin typeface="Gill Sans MT (العناوين)"/>
                <a:ea typeface="+mj-ea"/>
                <a:cs typeface="+mj-cs"/>
              </a:rPr>
              <a:t>        </a:t>
            </a:r>
            <a:r>
              <a:rPr kumimoji="0" lang="en-US" sz="3200" b="1" i="0" u="none" strike="noStrike" kern="1200" cap="none" spc="0" normalizeH="0" baseline="0" noProof="0" dirty="0" smtClean="0">
                <a:ln>
                  <a:noFill/>
                </a:ln>
                <a:solidFill>
                  <a:schemeClr val="tx1">
                    <a:lumMod val="95000"/>
                    <a:lumOff val="5000"/>
                  </a:schemeClr>
                </a:solidFill>
                <a:effectLst>
                  <a:outerShdw blurRad="50000" dist="30000" dir="5400000" algn="tl" rotWithShape="0">
                    <a:srgbClr val="000000">
                      <a:alpha val="30000"/>
                    </a:srgbClr>
                  </a:outerShdw>
                </a:effectLst>
                <a:uLnTx/>
                <a:uFillTx/>
                <a:latin typeface="Gill Sans MT (العناوين)"/>
                <a:ea typeface="+mj-ea"/>
                <a:cs typeface="+mj-cs"/>
              </a:rPr>
              <a:t>Electrical Design</a:t>
            </a:r>
            <a:r>
              <a:rPr kumimoji="0" lang="en-US" sz="3200" b="1" i="0" u="none" strike="noStrike" kern="1200" cap="none" spc="0" normalizeH="0" baseline="0" noProof="0" dirty="0" smtClean="0">
                <a:ln w="11430"/>
                <a:solidFill>
                  <a:schemeClr val="tx1">
                    <a:lumMod val="95000"/>
                    <a:lumOff val="5000"/>
                  </a:schemeClr>
                </a:solidFill>
                <a:effectLst>
                  <a:outerShdw blurRad="50800" dist="39000" dir="5460000" algn="tl">
                    <a:srgbClr val="000000">
                      <a:alpha val="38000"/>
                    </a:srgbClr>
                  </a:outerShdw>
                </a:effectLst>
                <a:uLnTx/>
                <a:uFillTx/>
                <a:latin typeface="Gill Sans MT (العناوين)"/>
                <a:ea typeface="+mj-ea"/>
                <a:cs typeface="Times New Roman" pitchFamily="18" charset="0"/>
              </a:rPr>
              <a:t> </a:t>
            </a:r>
            <a: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t/>
            </a:r>
            <a:b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br>
            <a:endParaRPr kumimoji="0" lang="ar-SA" sz="3200" b="1" i="0" u="none" strike="noStrike" kern="1200" cap="none" spc="0" normalizeH="0" baseline="0" noProof="0" dirty="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endParaRPr>
          </a:p>
        </p:txBody>
      </p:sp>
      <p:pic>
        <p:nvPicPr>
          <p:cNvPr id="2" name="Picture 1"/>
          <p:cNvPicPr>
            <a:picLocks noChangeAspect="1"/>
          </p:cNvPicPr>
          <p:nvPr/>
        </p:nvPicPr>
        <p:blipFill>
          <a:blip r:embed="rId3"/>
          <a:stretch>
            <a:fillRect/>
          </a:stretch>
        </p:blipFill>
        <p:spPr>
          <a:xfrm>
            <a:off x="5796136" y="3140968"/>
            <a:ext cx="2552700" cy="329565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24444471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9"/>
          <p:cNvSpPr txBox="1">
            <a:spLocks noChangeArrowheads="1"/>
          </p:cNvSpPr>
          <p:nvPr/>
        </p:nvSpPr>
        <p:spPr bwMode="auto">
          <a:xfrm>
            <a:off x="1259632" y="2204864"/>
            <a:ext cx="3924436" cy="646331"/>
          </a:xfrm>
          <a:prstGeom prst="rect">
            <a:avLst/>
          </a:prstGeom>
          <a:noFill/>
          <a:ln w="9525">
            <a:noFill/>
            <a:miter lim="800000"/>
            <a:headEnd/>
            <a:tailEnd/>
          </a:ln>
        </p:spPr>
        <p:txBody>
          <a:bodyPr wrap="square">
            <a:spAutoFit/>
          </a:bodyPr>
          <a:lstStyle/>
          <a:p>
            <a:pPr algn="l" rtl="0"/>
            <a:r>
              <a:rPr lang="en-US" dirty="0">
                <a:latin typeface="Arial Black" pitchFamily="34" charset="0"/>
              </a:rPr>
              <a:t>SAMPLE</a:t>
            </a:r>
            <a:r>
              <a:rPr lang="en-US" dirty="0" smtClean="0">
                <a:latin typeface="Brush Script MT" pitchFamily="66" charset="0"/>
              </a:rPr>
              <a:t>:. </a:t>
            </a:r>
            <a:r>
              <a:rPr lang="en-US" dirty="0" smtClean="0">
                <a:latin typeface="Arial Black" pitchFamily="34" charset="0"/>
              </a:rPr>
              <a:t>Master Bedroom</a:t>
            </a:r>
            <a:endParaRPr lang="en-US" dirty="0">
              <a:latin typeface="Arial Black" pitchFamily="34" charset="0"/>
            </a:endParaRPr>
          </a:p>
          <a:p>
            <a:endParaRPr lang="en-US" dirty="0">
              <a:latin typeface="Brush Script MT" pitchFamily="66" charset="0"/>
            </a:endParaRPr>
          </a:p>
        </p:txBody>
      </p:sp>
      <p:sp>
        <p:nvSpPr>
          <p:cNvPr id="12" name="TextBox 6"/>
          <p:cNvSpPr txBox="1"/>
          <p:nvPr/>
        </p:nvSpPr>
        <p:spPr>
          <a:xfrm>
            <a:off x="3635896" y="1196752"/>
            <a:ext cx="3096344" cy="1569660"/>
          </a:xfrm>
          <a:prstGeom prst="rect">
            <a:avLst/>
          </a:prstGeom>
          <a:noFill/>
        </p:spPr>
        <p:txBody>
          <a:bodyPr wrap="square">
            <a:spAutoFit/>
          </a:bodyPr>
          <a:lstStyle/>
          <a:p>
            <a:pPr marL="342900" indent="-342900" algn="ctr">
              <a:defRPr/>
            </a:pPr>
            <a:r>
              <a:rPr lang="en-US" sz="2400" b="1" dirty="0" smtClean="0">
                <a:latin typeface="David" pitchFamily="34" charset="-79"/>
                <a:cs typeface="David" pitchFamily="34" charset="-79"/>
              </a:rPr>
              <a:t>Lighting </a:t>
            </a:r>
            <a:r>
              <a:rPr lang="en-US" sz="2400" b="1" dirty="0">
                <a:latin typeface="David" pitchFamily="34" charset="-79"/>
                <a:cs typeface="David" pitchFamily="34" charset="-79"/>
              </a:rPr>
              <a:t>design</a:t>
            </a:r>
          </a:p>
          <a:p>
            <a:pPr algn="ctr">
              <a:defRPr/>
            </a:pPr>
            <a:r>
              <a:rPr lang="en-US" sz="2400" b="1" dirty="0">
                <a:latin typeface="David" pitchFamily="34" charset="-79"/>
                <a:cs typeface="David" pitchFamily="34" charset="-79"/>
              </a:rPr>
              <a:t>     </a:t>
            </a:r>
            <a:r>
              <a:rPr lang="en-US" sz="2400" b="1" dirty="0" smtClean="0">
                <a:latin typeface="David" pitchFamily="34" charset="-79"/>
                <a:cs typeface="David" pitchFamily="34" charset="-79"/>
              </a:rPr>
              <a:t>Artificial </a:t>
            </a:r>
            <a:r>
              <a:rPr lang="en-US" sz="2400" b="1" dirty="0">
                <a:latin typeface="David" pitchFamily="34" charset="-79"/>
                <a:cs typeface="David" pitchFamily="34" charset="-79"/>
              </a:rPr>
              <a:t>lighting </a:t>
            </a:r>
            <a:endParaRPr lang="en-US" sz="2400" b="1" dirty="0"/>
          </a:p>
          <a:p>
            <a:pPr algn="ctr">
              <a:defRPr/>
            </a:pPr>
            <a:endParaRPr lang="en-US" sz="2400" b="1" dirty="0"/>
          </a:p>
          <a:p>
            <a:pPr algn="ctr">
              <a:defRPr/>
            </a:pPr>
            <a:r>
              <a:rPr lang="en-US" sz="2400" b="1" dirty="0"/>
              <a:t> </a:t>
            </a:r>
          </a:p>
        </p:txBody>
      </p:sp>
      <p:graphicFrame>
        <p:nvGraphicFramePr>
          <p:cNvPr id="2" name="Table 1"/>
          <p:cNvGraphicFramePr>
            <a:graphicFrameLocks noGrp="1"/>
          </p:cNvGraphicFramePr>
          <p:nvPr>
            <p:extLst>
              <p:ext uri="{D42A27DB-BD31-4B8C-83A1-F6EECF244321}">
                <p14:modId xmlns:p14="http://schemas.microsoft.com/office/powerpoint/2010/main" val="3440121818"/>
              </p:ext>
            </p:extLst>
          </p:nvPr>
        </p:nvGraphicFramePr>
        <p:xfrm>
          <a:off x="2136648" y="2853681"/>
          <a:ext cx="6096000" cy="1381760"/>
        </p:xfrm>
        <a:graphic>
          <a:graphicData uri="http://schemas.openxmlformats.org/drawingml/2006/table">
            <a:tbl>
              <a:tblPr firstRow="1" bandRow="1">
                <a:tableStyleId>{7DF18680-E054-41AD-8BC1-D1AEF772440D}</a:tableStyleId>
              </a:tblPr>
              <a:tblGrid>
                <a:gridCol w="1524000"/>
                <a:gridCol w="1524000"/>
                <a:gridCol w="1524000"/>
                <a:gridCol w="1524000"/>
              </a:tblGrid>
              <a:tr h="370840">
                <a:tc>
                  <a:txBody>
                    <a:bodyPr/>
                    <a:lstStyle/>
                    <a:p>
                      <a:pPr algn="ctr" rtl="0"/>
                      <a:r>
                        <a:rPr lang="en-US" dirty="0" smtClean="0"/>
                        <a:t>CHECKS</a:t>
                      </a:r>
                      <a:endParaRPr lang="en-US" dirty="0"/>
                    </a:p>
                  </a:txBody>
                  <a:tcPr/>
                </a:tc>
                <a:tc>
                  <a:txBody>
                    <a:bodyPr/>
                    <a:lstStyle/>
                    <a:p>
                      <a:pPr algn="ctr" rtl="0"/>
                      <a:r>
                        <a:rPr lang="en-US" dirty="0" smtClean="0"/>
                        <a:t>Standard</a:t>
                      </a:r>
                      <a:r>
                        <a:rPr lang="en-US" baseline="0" dirty="0" smtClean="0"/>
                        <a:t> </a:t>
                      </a:r>
                      <a:endParaRPr lang="en-US" dirty="0"/>
                    </a:p>
                  </a:txBody>
                  <a:tcPr/>
                </a:tc>
                <a:tc>
                  <a:txBody>
                    <a:bodyPr/>
                    <a:lstStyle/>
                    <a:p>
                      <a:pPr algn="ctr" rtl="0"/>
                      <a:r>
                        <a:rPr lang="en-US" dirty="0" smtClean="0"/>
                        <a:t>result</a:t>
                      </a:r>
                      <a:endParaRPr lang="en-US" dirty="0"/>
                    </a:p>
                  </a:txBody>
                  <a:tcPr/>
                </a:tc>
                <a:tc>
                  <a:txBody>
                    <a:bodyPr/>
                    <a:lstStyle/>
                    <a:p>
                      <a:pPr algn="ctr" rtl="0"/>
                      <a:endParaRPr lang="en-US" dirty="0"/>
                    </a:p>
                  </a:txBody>
                  <a:tcPr/>
                </a:tc>
              </a:tr>
              <a:tr h="370840">
                <a:tc>
                  <a:txBody>
                    <a:bodyPr/>
                    <a:lstStyle/>
                    <a:p>
                      <a:pPr algn="l" rtl="0"/>
                      <a:r>
                        <a:rPr lang="en-US" dirty="0" smtClean="0"/>
                        <a:t>Uniformity</a:t>
                      </a:r>
                      <a:r>
                        <a:rPr lang="en-US" baseline="0" dirty="0" smtClean="0"/>
                        <a:t> </a:t>
                      </a:r>
                      <a:endParaRPr lang="en-US" dirty="0"/>
                    </a:p>
                  </a:txBody>
                  <a:tcPr/>
                </a:tc>
                <a:tc>
                  <a:txBody>
                    <a:bodyPr/>
                    <a:lstStyle/>
                    <a:p>
                      <a:pPr algn="ctr" rtl="0"/>
                      <a:r>
                        <a:rPr lang="en-US" dirty="0" smtClean="0"/>
                        <a:t>0.6-0.8</a:t>
                      </a:r>
                      <a:endParaRPr lang="en-US" dirty="0"/>
                    </a:p>
                  </a:txBody>
                  <a:tcPr/>
                </a:tc>
                <a:tc>
                  <a:txBody>
                    <a:bodyPr/>
                    <a:lstStyle/>
                    <a:p>
                      <a:pPr algn="ctr" rtl="0"/>
                      <a:r>
                        <a:rPr lang="en-US" dirty="0" smtClean="0"/>
                        <a:t>0.67</a:t>
                      </a:r>
                      <a:endParaRPr lang="en-US" dirty="0"/>
                    </a:p>
                  </a:txBody>
                  <a:tcPr/>
                </a:tc>
                <a:tc>
                  <a:txBody>
                    <a:bodyPr/>
                    <a:lstStyle/>
                    <a:p>
                      <a:pPr algn="ctr" rtl="0"/>
                      <a:r>
                        <a:rPr lang="en-US" dirty="0" smtClean="0"/>
                        <a:t>ok</a:t>
                      </a:r>
                      <a:endParaRPr lang="en-US" dirty="0"/>
                    </a:p>
                  </a:txBody>
                  <a:tcPr/>
                </a:tc>
              </a:tr>
              <a:tr h="370840">
                <a:tc>
                  <a:txBody>
                    <a:bodyPr/>
                    <a:lstStyle/>
                    <a:p>
                      <a:pPr algn="l" rtl="0"/>
                      <a:r>
                        <a:rPr lang="en-US" dirty="0" smtClean="0"/>
                        <a:t>Glare</a:t>
                      </a:r>
                      <a:r>
                        <a:rPr lang="en-US" baseline="0" dirty="0" smtClean="0"/>
                        <a:t> </a:t>
                      </a:r>
                      <a:endParaRPr lang="en-US" dirty="0"/>
                    </a:p>
                  </a:txBody>
                  <a:tcPr/>
                </a:tc>
                <a:tc>
                  <a:txBody>
                    <a:bodyPr/>
                    <a:lstStyle/>
                    <a:p>
                      <a:pPr algn="ctr" rtl="0"/>
                      <a:r>
                        <a:rPr lang="en-US" dirty="0" smtClean="0"/>
                        <a:t>smaller</a:t>
                      </a:r>
                      <a:r>
                        <a:rPr lang="en-US" baseline="0" dirty="0" smtClean="0"/>
                        <a:t> than</a:t>
                      </a:r>
                      <a:r>
                        <a:rPr lang="en-US" dirty="0" smtClean="0"/>
                        <a:t>10</a:t>
                      </a:r>
                      <a:endParaRPr lang="en-US" dirty="0"/>
                    </a:p>
                  </a:txBody>
                  <a:tcPr/>
                </a:tc>
                <a:tc>
                  <a:txBody>
                    <a:bodyPr/>
                    <a:lstStyle/>
                    <a:p>
                      <a:pPr algn="ctr" rtl="0"/>
                      <a:r>
                        <a:rPr lang="en-US" dirty="0" smtClean="0"/>
                        <a:t>Smaller</a:t>
                      </a:r>
                      <a:r>
                        <a:rPr lang="en-US" baseline="0" dirty="0" smtClean="0"/>
                        <a:t> than</a:t>
                      </a:r>
                      <a:r>
                        <a:rPr lang="en-US" dirty="0" smtClean="0"/>
                        <a:t>10</a:t>
                      </a:r>
                      <a:endParaRPr lang="en-US" dirty="0"/>
                    </a:p>
                  </a:txBody>
                  <a:tcPr/>
                </a:tc>
                <a:tc>
                  <a:txBody>
                    <a:bodyPr/>
                    <a:lstStyle/>
                    <a:p>
                      <a:pPr algn="ctr" rtl="0"/>
                      <a:r>
                        <a:rPr lang="en-US" dirty="0" smtClean="0"/>
                        <a:t>ok</a:t>
                      </a:r>
                      <a:endParaRPr lang="en-US" dirty="0"/>
                    </a:p>
                  </a:txBody>
                  <a:tcPr/>
                </a:tc>
              </a:tr>
            </a:tbl>
          </a:graphicData>
        </a:graphic>
      </p:graphicFrame>
      <p:pic>
        <p:nvPicPr>
          <p:cNvPr id="10" name="Picture 9"/>
          <p:cNvPicPr/>
          <p:nvPr/>
        </p:nvPicPr>
        <p:blipFill rotWithShape="1">
          <a:blip r:embed="rId2">
            <a:extLst>
              <a:ext uri="{28A0092B-C50C-407E-A947-70E740481C1C}">
                <a14:useLocalDpi xmlns:a14="http://schemas.microsoft.com/office/drawing/2010/main" val="0"/>
              </a:ext>
            </a:extLst>
          </a:blip>
          <a:srcRect l="5730" r="13763" b="4968"/>
          <a:stretch/>
        </p:blipFill>
        <p:spPr bwMode="auto">
          <a:xfrm>
            <a:off x="6362074" y="4149080"/>
            <a:ext cx="2743200" cy="2672101"/>
          </a:xfrm>
          <a:prstGeom prst="rect">
            <a:avLst/>
          </a:prstGeom>
          <a:noFill/>
          <a:ln>
            <a:noFill/>
          </a:ln>
        </p:spPr>
      </p:pic>
      <p:sp>
        <p:nvSpPr>
          <p:cNvPr id="3" name="Rectangle 2"/>
          <p:cNvSpPr/>
          <p:nvPr/>
        </p:nvSpPr>
        <p:spPr>
          <a:xfrm>
            <a:off x="7060541" y="5169675"/>
            <a:ext cx="945002" cy="369332"/>
          </a:xfrm>
          <a:prstGeom prst="rect">
            <a:avLst/>
          </a:prstGeom>
        </p:spPr>
        <p:txBody>
          <a:bodyPr wrap="none">
            <a:spAutoFit/>
          </a:bodyPr>
          <a:lstStyle/>
          <a:p>
            <a:r>
              <a:rPr lang="en-US" dirty="0" smtClean="0">
                <a:latin typeface="Arial Black" pitchFamily="34" charset="0"/>
              </a:rPr>
              <a:t>Glare </a:t>
            </a:r>
            <a:endParaRPr lang="en-US" dirty="0"/>
          </a:p>
        </p:txBody>
      </p:sp>
      <p:sp>
        <p:nvSpPr>
          <p:cNvPr id="9" name="عنوان 1"/>
          <p:cNvSpPr txBox="1">
            <a:spLocks/>
          </p:cNvSpPr>
          <p:nvPr/>
        </p:nvSpPr>
        <p:spPr>
          <a:xfrm>
            <a:off x="467544" y="574682"/>
            <a:ext cx="7498080" cy="114300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ar-SA" sz="3200" b="1" i="0" u="none" strike="noStrike" kern="1200" cap="none" spc="0" normalizeH="0" noProof="0" dirty="0" smtClean="0">
                <a:ln>
                  <a:noFill/>
                </a:ln>
                <a:solidFill>
                  <a:schemeClr val="tx1">
                    <a:lumMod val="95000"/>
                    <a:lumOff val="5000"/>
                  </a:schemeClr>
                </a:solidFill>
                <a:effectLst>
                  <a:outerShdw blurRad="50000" dist="30000" dir="5400000" algn="tl" rotWithShape="0">
                    <a:srgbClr val="000000">
                      <a:alpha val="30000"/>
                    </a:srgbClr>
                  </a:outerShdw>
                </a:effectLst>
                <a:uLnTx/>
                <a:uFillTx/>
                <a:latin typeface="Gill Sans MT (العناوين)"/>
                <a:ea typeface="+mj-ea"/>
                <a:cs typeface="+mj-cs"/>
              </a:rPr>
              <a:t>        </a:t>
            </a:r>
            <a:r>
              <a:rPr kumimoji="0" lang="en-US" sz="3200" b="1" i="0" u="none" strike="noStrike" kern="1200" cap="none" spc="0" normalizeH="0" baseline="0" noProof="0" dirty="0" smtClean="0">
                <a:ln>
                  <a:noFill/>
                </a:ln>
                <a:solidFill>
                  <a:schemeClr val="tx1">
                    <a:lumMod val="95000"/>
                    <a:lumOff val="5000"/>
                  </a:schemeClr>
                </a:solidFill>
                <a:effectLst>
                  <a:outerShdw blurRad="50000" dist="30000" dir="5400000" algn="tl" rotWithShape="0">
                    <a:srgbClr val="000000">
                      <a:alpha val="30000"/>
                    </a:srgbClr>
                  </a:outerShdw>
                </a:effectLst>
                <a:uLnTx/>
                <a:uFillTx/>
                <a:latin typeface="Gill Sans MT (العناوين)"/>
                <a:ea typeface="+mj-ea"/>
                <a:cs typeface="+mj-cs"/>
              </a:rPr>
              <a:t>Electrical Design</a:t>
            </a:r>
            <a:r>
              <a:rPr kumimoji="0" lang="en-US" sz="3200" b="1" i="0" u="none" strike="noStrike" kern="1200" cap="none" spc="0" normalizeH="0" baseline="0" noProof="0" dirty="0" smtClean="0">
                <a:ln w="11430"/>
                <a:solidFill>
                  <a:schemeClr val="tx1">
                    <a:lumMod val="95000"/>
                    <a:lumOff val="5000"/>
                  </a:schemeClr>
                </a:solidFill>
                <a:effectLst>
                  <a:outerShdw blurRad="50800" dist="39000" dir="5460000" algn="tl">
                    <a:srgbClr val="000000">
                      <a:alpha val="38000"/>
                    </a:srgbClr>
                  </a:outerShdw>
                </a:effectLst>
                <a:uLnTx/>
                <a:uFillTx/>
                <a:latin typeface="Gill Sans MT (العناوين)"/>
                <a:ea typeface="+mj-ea"/>
                <a:cs typeface="Times New Roman" pitchFamily="18" charset="0"/>
              </a:rPr>
              <a:t> </a:t>
            </a:r>
            <a: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t/>
            </a:r>
            <a:br>
              <a:rPr kumimoji="0" lang="en-US" sz="3200" b="1" i="0" u="none" strike="noStrike" kern="1200" cap="none" spc="0" normalizeH="0" baseline="0" noProof="0" dirty="0" smtClean="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rPr>
            </a:br>
            <a:endParaRPr kumimoji="0" lang="ar-SA" sz="3200" b="1" i="0" u="none" strike="noStrike" kern="1200" cap="none" spc="0" normalizeH="0" baseline="0" noProof="0" dirty="0">
              <a:ln>
                <a:noFill/>
              </a:ln>
              <a:solidFill>
                <a:schemeClr val="tx2">
                  <a:lumMod val="60000"/>
                  <a:lumOff val="40000"/>
                </a:schemeClr>
              </a:solidFill>
              <a:effectLst>
                <a:outerShdw blurRad="50000" dist="30000" dir="5400000" algn="tl" rotWithShape="0">
                  <a:srgbClr val="000000">
                    <a:alpha val="30000"/>
                  </a:srgbClr>
                </a:outerShdw>
              </a:effectLst>
              <a:uLnTx/>
              <a:uFillTx/>
              <a:latin typeface="Gill Sans MT (العناوين)"/>
              <a:ea typeface="+mj-ea"/>
              <a:cs typeface="+mj-cs"/>
            </a:endParaRPr>
          </a:p>
        </p:txBody>
      </p:sp>
    </p:spTree>
    <p:extLst>
      <p:ext uri="{BB962C8B-B14F-4D97-AF65-F5344CB8AC3E}">
        <p14:creationId xmlns:p14="http://schemas.microsoft.com/office/powerpoint/2010/main" val="19586813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31640" y="620688"/>
            <a:ext cx="6048672"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Mechanical Design</a:t>
            </a:r>
          </a:p>
          <a:p>
            <a:endParaRPr lang="ar-SA" dirty="0"/>
          </a:p>
        </p:txBody>
      </p:sp>
      <p:sp>
        <p:nvSpPr>
          <p:cNvPr id="7" name="TextBox 6"/>
          <p:cNvSpPr txBox="1"/>
          <p:nvPr/>
        </p:nvSpPr>
        <p:spPr>
          <a:xfrm>
            <a:off x="1619672" y="1772816"/>
            <a:ext cx="6198840" cy="5170646"/>
          </a:xfrm>
          <a:prstGeom prst="rect">
            <a:avLst/>
          </a:prstGeom>
          <a:noFill/>
        </p:spPr>
        <p:txBody>
          <a:bodyPr wrap="square">
            <a:spAutoFit/>
          </a:bodyPr>
          <a:lstStyle/>
          <a:p>
            <a:pPr marL="342900" indent="-342900" algn="l" rtl="0">
              <a:defRPr/>
            </a:pPr>
            <a:endParaRPr lang="en-US" sz="3000" dirty="0">
              <a:latin typeface="Times New Roman" pitchFamily="18" charset="0"/>
              <a:cs typeface="Times New Roman" pitchFamily="18" charset="0"/>
            </a:endParaRPr>
          </a:p>
          <a:p>
            <a:pPr marL="342900" indent="-342900" algn="l" rtl="0">
              <a:buFont typeface="+mj-lt"/>
              <a:buAutoNum type="alphaUcPeriod"/>
              <a:defRPr/>
            </a:pPr>
            <a:r>
              <a:rPr lang="en-US" sz="3000" dirty="0" smtClean="0">
                <a:solidFill>
                  <a:prstClr val="black"/>
                </a:solidFill>
                <a:latin typeface="Times New Roman" pitchFamily="18" charset="0"/>
                <a:cs typeface="Times New Roman" pitchFamily="18" charset="0"/>
              </a:rPr>
              <a:t> Elevator design</a:t>
            </a:r>
          </a:p>
          <a:p>
            <a:pPr marL="342900" indent="-342900" algn="l" rtl="0">
              <a:buFont typeface="+mj-lt"/>
              <a:buAutoNum type="alphaUcPeriod"/>
              <a:defRPr/>
            </a:pPr>
            <a:endParaRPr lang="en-US" sz="3000" dirty="0" smtClean="0">
              <a:latin typeface="Times New Roman" pitchFamily="18" charset="0"/>
              <a:cs typeface="Times New Roman" pitchFamily="18" charset="0"/>
            </a:endParaRPr>
          </a:p>
          <a:p>
            <a:pPr marL="342900" indent="-342900" algn="l" rtl="0">
              <a:buFont typeface="+mj-lt"/>
              <a:buAutoNum type="alphaUcPeriod"/>
              <a:defRPr/>
            </a:pPr>
            <a:endParaRPr lang="en-US" sz="3000" dirty="0">
              <a:latin typeface="Times New Roman" pitchFamily="18" charset="0"/>
              <a:cs typeface="Times New Roman" pitchFamily="18" charset="0"/>
            </a:endParaRPr>
          </a:p>
          <a:p>
            <a:pPr marL="342900" indent="-342900" algn="l" rtl="0">
              <a:buFont typeface="+mj-lt"/>
              <a:buAutoNum type="alphaUcPeriod"/>
              <a:defRPr/>
            </a:pPr>
            <a:r>
              <a:rPr lang="en-US" sz="3000" dirty="0" smtClean="0">
                <a:latin typeface="Times New Roman" pitchFamily="18" charset="0"/>
                <a:cs typeface="Times New Roman" pitchFamily="18" charset="0"/>
              </a:rPr>
              <a:t> HVAC design</a:t>
            </a:r>
          </a:p>
          <a:p>
            <a:pPr marL="342900" indent="-342900" algn="l" rtl="0">
              <a:buFont typeface="+mj-lt"/>
              <a:buAutoNum type="alphaUcPeriod"/>
              <a:defRPr/>
            </a:pPr>
            <a:endParaRPr lang="en-US" sz="3000" dirty="0" smtClean="0">
              <a:latin typeface="Times New Roman" pitchFamily="18" charset="0"/>
              <a:cs typeface="Times New Roman" pitchFamily="18" charset="0"/>
            </a:endParaRPr>
          </a:p>
          <a:p>
            <a:pPr marL="342900" indent="-342900" algn="l" rtl="0">
              <a:buFont typeface="+mj-lt"/>
              <a:buAutoNum type="alphaUcPeriod"/>
              <a:defRPr/>
            </a:pPr>
            <a:endParaRPr lang="en-US" sz="3000" dirty="0">
              <a:latin typeface="Times New Roman" pitchFamily="18" charset="0"/>
              <a:cs typeface="Times New Roman" pitchFamily="18" charset="0"/>
            </a:endParaRPr>
          </a:p>
          <a:p>
            <a:pPr marL="342900" indent="-342900" algn="l" rtl="0">
              <a:buFont typeface="+mj-lt"/>
              <a:buAutoNum type="alphaUcPeriod"/>
              <a:defRPr/>
            </a:pPr>
            <a:r>
              <a:rPr lang="en-US" sz="3000" dirty="0" smtClean="0">
                <a:latin typeface="Times New Roman" pitchFamily="18" charset="0"/>
                <a:cs typeface="Times New Roman" pitchFamily="18" charset="0"/>
              </a:rPr>
              <a:t> Sanitation system</a:t>
            </a:r>
          </a:p>
          <a:p>
            <a:pPr marL="342900" indent="-342900" algn="l" rtl="0">
              <a:defRPr/>
            </a:pPr>
            <a:endParaRPr lang="en-US" sz="3000" dirty="0">
              <a:latin typeface="Times New Roman" pitchFamily="18" charset="0"/>
              <a:cs typeface="Times New Roman" pitchFamily="18" charset="0"/>
            </a:endParaRPr>
          </a:p>
          <a:p>
            <a:pPr algn="l" rtl="0">
              <a:defRPr/>
            </a:pPr>
            <a:endParaRPr lang="en-US" sz="3000" dirty="0">
              <a:latin typeface="Times New Roman" pitchFamily="18" charset="0"/>
              <a:cs typeface="Times New Roman" pitchFamily="18" charset="0"/>
            </a:endParaRPr>
          </a:p>
          <a:p>
            <a:pPr algn="l" rtl="0">
              <a:defRPr/>
            </a:pPr>
            <a:r>
              <a:rPr lang="en-US" sz="3000" dirty="0">
                <a:latin typeface="Times New Roman" pitchFamily="18" charset="0"/>
                <a:cs typeface="Times New Roman" pitchFamily="18" charset="0"/>
              </a:rPr>
              <a:t> </a:t>
            </a:r>
          </a:p>
        </p:txBody>
      </p:sp>
    </p:spTree>
    <p:extLst>
      <p:ext uri="{BB962C8B-B14F-4D97-AF65-F5344CB8AC3E}">
        <p14:creationId xmlns:p14="http://schemas.microsoft.com/office/powerpoint/2010/main" val="74733950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99592" y="1775964"/>
            <a:ext cx="5130450" cy="1354217"/>
          </a:xfrm>
          <a:prstGeom prst="rect">
            <a:avLst/>
          </a:prstGeom>
          <a:noFill/>
        </p:spPr>
        <p:txBody>
          <a:bodyPr wrap="square">
            <a:spAutoFit/>
          </a:bodyPr>
          <a:lstStyle/>
          <a:p>
            <a:pPr marL="342900" indent="-342900">
              <a:defRPr/>
            </a:pPr>
            <a:r>
              <a:rPr lang="en-US" sz="2800" dirty="0"/>
              <a:t>A-Elevator design system</a:t>
            </a:r>
          </a:p>
          <a:p>
            <a:pPr marL="342900" indent="-342900">
              <a:defRPr/>
            </a:pPr>
            <a:endParaRPr lang="en-US" dirty="0"/>
          </a:p>
          <a:p>
            <a:pPr>
              <a:defRPr/>
            </a:pPr>
            <a:endParaRPr lang="en-US" dirty="0"/>
          </a:p>
          <a:p>
            <a:pPr>
              <a:defRPr/>
            </a:pPr>
            <a:r>
              <a:rPr lang="en-US" dirty="0"/>
              <a:t> </a:t>
            </a:r>
          </a:p>
        </p:txBody>
      </p:sp>
      <p:sp>
        <p:nvSpPr>
          <p:cNvPr id="8" name="TextBox 8"/>
          <p:cNvSpPr txBox="1"/>
          <p:nvPr/>
        </p:nvSpPr>
        <p:spPr>
          <a:xfrm>
            <a:off x="1187624" y="2636912"/>
            <a:ext cx="4231444" cy="1549142"/>
          </a:xfrm>
          <a:prstGeom prst="rect">
            <a:avLst/>
          </a:prstGeom>
          <a:noFill/>
        </p:spPr>
        <p:txBody>
          <a:bodyPr wrap="square">
            <a:spAutoFit/>
          </a:bodyPr>
          <a:lstStyle/>
          <a:p>
            <a:pPr algn="l" rtl="0">
              <a:spcAft>
                <a:spcPts val="1000"/>
              </a:spcAft>
              <a:defRPr/>
            </a:pPr>
            <a:r>
              <a:rPr lang="en-US" sz="2000" dirty="0" smtClean="0">
                <a:latin typeface="Times New Roman"/>
                <a:ea typeface="Calibri"/>
                <a:cs typeface="Arial"/>
              </a:rPr>
              <a:t>The </a:t>
            </a:r>
            <a:r>
              <a:rPr lang="en-US" sz="2000" dirty="0">
                <a:latin typeface="Times New Roman"/>
                <a:ea typeface="Calibri"/>
                <a:cs typeface="Arial"/>
              </a:rPr>
              <a:t>design consists two things:</a:t>
            </a:r>
            <a:endParaRPr lang="en-US" sz="2000" dirty="0">
              <a:latin typeface="Calibri"/>
              <a:ea typeface="Calibri"/>
              <a:cs typeface="Arial"/>
            </a:endParaRPr>
          </a:p>
          <a:p>
            <a:pPr marL="342900" indent="-342900" algn="l" rtl="0">
              <a:spcAft>
                <a:spcPts val="0"/>
              </a:spcAft>
              <a:buFont typeface="+mj-lt"/>
              <a:buAutoNum type="arabicPeriod"/>
              <a:defRPr/>
            </a:pPr>
            <a:r>
              <a:rPr lang="en-US" sz="2000" dirty="0">
                <a:latin typeface="Times New Roman"/>
                <a:ea typeface="Calibri"/>
                <a:cs typeface="Arial"/>
              </a:rPr>
              <a:t>The type of the elevator</a:t>
            </a:r>
            <a:endParaRPr lang="en-US" sz="2000" dirty="0">
              <a:latin typeface="Calibri"/>
              <a:ea typeface="Calibri"/>
              <a:cs typeface="Arial"/>
            </a:endParaRPr>
          </a:p>
          <a:p>
            <a:pPr marL="342900" indent="-342900" algn="l" rtl="0">
              <a:spcAft>
                <a:spcPts val="1000"/>
              </a:spcAft>
              <a:buFont typeface="+mj-lt"/>
              <a:buAutoNum type="arabicPeriod"/>
              <a:defRPr/>
            </a:pPr>
            <a:r>
              <a:rPr lang="en-US" sz="2000" dirty="0">
                <a:latin typeface="Times New Roman"/>
                <a:ea typeface="Calibri"/>
                <a:cs typeface="Arial"/>
              </a:rPr>
              <a:t>The number of the elevator</a:t>
            </a:r>
            <a:endParaRPr lang="en-US" sz="2000" dirty="0">
              <a:latin typeface="Calibri"/>
              <a:ea typeface="Calibri"/>
              <a:cs typeface="Arial"/>
            </a:endParaRPr>
          </a:p>
          <a:p>
            <a:pPr algn="l" rtl="0">
              <a:defRPr/>
            </a:pPr>
            <a:endParaRPr lang="en-US" dirty="0"/>
          </a:p>
        </p:txBody>
      </p:sp>
      <p:sp>
        <p:nvSpPr>
          <p:cNvPr id="9" name="TextBox 9"/>
          <p:cNvSpPr txBox="1"/>
          <p:nvPr/>
        </p:nvSpPr>
        <p:spPr>
          <a:xfrm>
            <a:off x="993223" y="4531838"/>
            <a:ext cx="3949348" cy="1708160"/>
          </a:xfrm>
          <a:prstGeom prst="rect">
            <a:avLst/>
          </a:prstGeom>
          <a:noFill/>
        </p:spPr>
        <p:txBody>
          <a:bodyPr wrap="square">
            <a:spAutoFit/>
          </a:bodyPr>
          <a:lstStyle/>
          <a:p>
            <a:pPr marL="342900" indent="-342900" algn="l" rtl="0">
              <a:spcAft>
                <a:spcPts val="1000"/>
              </a:spcAft>
              <a:buFont typeface="Symbol"/>
              <a:buChar char=""/>
              <a:defRPr/>
            </a:pPr>
            <a:r>
              <a:rPr lang="en-US" sz="2000" dirty="0">
                <a:latin typeface="Times New Roman"/>
                <a:ea typeface="Calibri"/>
                <a:cs typeface="Arial"/>
              </a:rPr>
              <a:t>The type of the elevators</a:t>
            </a:r>
          </a:p>
          <a:p>
            <a:pPr marL="342900" indent="-342900" algn="l" rtl="0">
              <a:spcAft>
                <a:spcPts val="1000"/>
              </a:spcAft>
              <a:defRPr/>
            </a:pPr>
            <a:r>
              <a:rPr lang="en-US" dirty="0" smtClean="0"/>
              <a:t>(2000 </a:t>
            </a:r>
            <a:r>
              <a:rPr lang="en-US" dirty="0" err="1" smtClean="0"/>
              <a:t>Ib</a:t>
            </a:r>
            <a:r>
              <a:rPr lang="en-US" dirty="0" smtClean="0"/>
              <a:t>/100 </a:t>
            </a:r>
            <a:r>
              <a:rPr lang="en-US" sz="1600" dirty="0" smtClean="0"/>
              <a:t>Ft/min</a:t>
            </a:r>
            <a:r>
              <a:rPr lang="en-US" dirty="0" smtClean="0"/>
              <a:t>)-one elevator</a:t>
            </a:r>
          </a:p>
          <a:p>
            <a:pPr marL="342900" indent="-342900" algn="l" rtl="0">
              <a:spcAft>
                <a:spcPts val="1000"/>
              </a:spcAft>
              <a:defRPr/>
            </a:pPr>
            <a:endParaRPr lang="en-US" sz="2000" u="sng" dirty="0">
              <a:latin typeface="Calibri"/>
              <a:ea typeface="Calibri"/>
              <a:cs typeface="Arial"/>
            </a:endParaRPr>
          </a:p>
          <a:p>
            <a:pPr algn="l" rtl="0">
              <a:defRPr/>
            </a:pPr>
            <a:endParaRPr lang="en-US" sz="2000" dirty="0"/>
          </a:p>
        </p:txBody>
      </p:sp>
      <p:pic>
        <p:nvPicPr>
          <p:cNvPr id="10" name="Picture 10" descr="passenger-elevators-goa-india.gif"/>
          <p:cNvPicPr/>
          <p:nvPr/>
        </p:nvPicPr>
        <p:blipFill>
          <a:blip r:embed="rId2" cstate="print"/>
          <a:stretch>
            <a:fillRect/>
          </a:stretch>
        </p:blipFill>
        <p:spPr>
          <a:xfrm>
            <a:off x="4764832" y="3004591"/>
            <a:ext cx="4019872" cy="34815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مربع نص 1"/>
          <p:cNvSpPr txBox="1"/>
          <p:nvPr/>
        </p:nvSpPr>
        <p:spPr>
          <a:xfrm>
            <a:off x="1331640" y="620688"/>
            <a:ext cx="6048672"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Mechanical Design</a:t>
            </a:r>
          </a:p>
          <a:p>
            <a:endParaRPr lang="ar-SA" dirty="0"/>
          </a:p>
        </p:txBody>
      </p:sp>
    </p:spTree>
    <p:extLst>
      <p:ext uri="{BB962C8B-B14F-4D97-AF65-F5344CB8AC3E}">
        <p14:creationId xmlns:p14="http://schemas.microsoft.com/office/powerpoint/2010/main" val="33420748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ChangeArrowheads="1"/>
          </p:cNvSpPr>
          <p:nvPr/>
        </p:nvSpPr>
        <p:spPr bwMode="auto">
          <a:xfrm>
            <a:off x="683568" y="1196752"/>
            <a:ext cx="5184576" cy="1323439"/>
          </a:xfrm>
          <a:prstGeom prst="rect">
            <a:avLst/>
          </a:prstGeom>
          <a:noFill/>
          <a:ln w="9525">
            <a:noFill/>
            <a:miter lim="800000"/>
            <a:headEnd/>
            <a:tailEnd/>
          </a:ln>
        </p:spPr>
        <p:txBody>
          <a:bodyPr wrap="square">
            <a:spAutoFit/>
          </a:bodyPr>
          <a:lstStyle/>
          <a:p>
            <a:pPr marL="514350" indent="-514350" algn="l" rtl="0"/>
            <a:r>
              <a:rPr lang="en-US" sz="3200" dirty="0" smtClean="0">
                <a:latin typeface="Microsoft YaHei" pitchFamily="34" charset="-122"/>
                <a:ea typeface="Microsoft YaHei" pitchFamily="34" charset="-122"/>
              </a:rPr>
              <a:t>      </a:t>
            </a:r>
            <a:r>
              <a:rPr lang="en-US" sz="2400" dirty="0" smtClean="0">
                <a:latin typeface="Microsoft YaHei" pitchFamily="34" charset="-122"/>
                <a:ea typeface="Microsoft YaHei" pitchFamily="34" charset="-122"/>
              </a:rPr>
              <a:t>B. HVAC design </a:t>
            </a:r>
            <a:endParaRPr lang="en-US" sz="2400" dirty="0" smtClean="0">
              <a:latin typeface="Microsoft Tai Le" pitchFamily="34" charset="0"/>
              <a:cs typeface="Microsoft Tai Le" pitchFamily="34" charset="0"/>
            </a:endParaRPr>
          </a:p>
          <a:p>
            <a:pPr marL="514350" indent="-514350" algn="l" rtl="0">
              <a:buFont typeface="Wingdings" pitchFamily="2" charset="2"/>
              <a:buChar char="Ø"/>
            </a:pPr>
            <a:r>
              <a:rPr lang="en-US" sz="2400" dirty="0" smtClean="0">
                <a:latin typeface="Microsoft Tai Le" pitchFamily="34" charset="0"/>
                <a:cs typeface="Microsoft Tai Le" pitchFamily="34" charset="0"/>
              </a:rPr>
              <a:t>The used system in HVAC design is </a:t>
            </a:r>
            <a:r>
              <a:rPr lang="en-US" sz="2400" dirty="0"/>
              <a:t>Panasonic </a:t>
            </a:r>
            <a:r>
              <a:rPr lang="en-US" sz="2400" dirty="0" smtClean="0"/>
              <a:t>VRF</a:t>
            </a:r>
            <a:endParaRPr lang="en-US" sz="2400" dirty="0" smtClean="0">
              <a:latin typeface="Microsoft Tai Le" pitchFamily="34" charset="0"/>
              <a:cs typeface="Microsoft Tai Le"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2565823"/>
            <a:ext cx="4932040" cy="4277970"/>
          </a:xfrm>
          <a:prstGeom prst="rect">
            <a:avLst/>
          </a:prstGeom>
        </p:spPr>
      </p:pic>
      <p:sp>
        <p:nvSpPr>
          <p:cNvPr id="5" name="مربع نص 1"/>
          <p:cNvSpPr txBox="1"/>
          <p:nvPr/>
        </p:nvSpPr>
        <p:spPr>
          <a:xfrm>
            <a:off x="1331640" y="620688"/>
            <a:ext cx="6048672"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Mechanical Design</a:t>
            </a:r>
          </a:p>
          <a:p>
            <a:endParaRPr lang="ar-SA" dirty="0"/>
          </a:p>
        </p:txBody>
      </p:sp>
    </p:spTree>
    <p:extLst>
      <p:ext uri="{BB962C8B-B14F-4D97-AF65-F5344CB8AC3E}">
        <p14:creationId xmlns:p14="http://schemas.microsoft.com/office/powerpoint/2010/main" val="7233408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ChangeArrowheads="1"/>
          </p:cNvSpPr>
          <p:nvPr/>
        </p:nvSpPr>
        <p:spPr bwMode="auto">
          <a:xfrm>
            <a:off x="755576" y="1556792"/>
            <a:ext cx="4824536" cy="954107"/>
          </a:xfrm>
          <a:prstGeom prst="rect">
            <a:avLst/>
          </a:prstGeom>
          <a:noFill/>
          <a:ln w="9525">
            <a:noFill/>
            <a:miter lim="800000"/>
            <a:headEnd/>
            <a:tailEnd/>
          </a:ln>
        </p:spPr>
        <p:txBody>
          <a:bodyPr wrap="square">
            <a:spAutoFit/>
          </a:bodyPr>
          <a:lstStyle/>
          <a:p>
            <a:pPr marL="514350" indent="-514350" algn="l" rtl="0"/>
            <a:r>
              <a:rPr lang="en-US" sz="3200" dirty="0" smtClean="0">
                <a:latin typeface="Microsoft YaHei" pitchFamily="34" charset="-122"/>
                <a:ea typeface="Microsoft YaHei" pitchFamily="34" charset="-122"/>
              </a:rPr>
              <a:t>       </a:t>
            </a:r>
            <a:r>
              <a:rPr lang="en-US" sz="2400" dirty="0">
                <a:latin typeface="Microsoft YaHei" pitchFamily="34" charset="-122"/>
                <a:ea typeface="Microsoft YaHei" pitchFamily="34" charset="-122"/>
              </a:rPr>
              <a:t>B. HVAC design </a:t>
            </a:r>
            <a:endParaRPr lang="en-US" sz="2400" dirty="0">
              <a:latin typeface="Microsoft Tai Le" pitchFamily="34" charset="0"/>
              <a:cs typeface="Microsoft Tai Le" pitchFamily="34" charset="0"/>
            </a:endParaRPr>
          </a:p>
          <a:p>
            <a:pPr marL="514350" indent="-514350" algn="l" rtl="0">
              <a:buFont typeface="Wingdings" pitchFamily="2" charset="2"/>
              <a:buChar char="Ø"/>
            </a:pPr>
            <a:endParaRPr lang="en-US" sz="2400" dirty="0" smtClean="0">
              <a:latin typeface="Microsoft Tai Le" pitchFamily="34" charset="0"/>
              <a:cs typeface="Microsoft Tai Le" pitchFamily="34" charset="0"/>
            </a:endParaRPr>
          </a:p>
        </p:txBody>
      </p:sp>
      <p:graphicFrame>
        <p:nvGraphicFramePr>
          <p:cNvPr id="2" name="Table 1"/>
          <p:cNvGraphicFramePr>
            <a:graphicFrameLocks noGrp="1"/>
          </p:cNvGraphicFramePr>
          <p:nvPr>
            <p:extLst/>
          </p:nvPr>
        </p:nvGraphicFramePr>
        <p:xfrm>
          <a:off x="2123728" y="3573016"/>
          <a:ext cx="6373216" cy="1468120"/>
        </p:xfrm>
        <a:graphic>
          <a:graphicData uri="http://schemas.openxmlformats.org/drawingml/2006/table">
            <a:tbl>
              <a:tblPr rtl="1" firstRow="1" bandRow="1">
                <a:tableStyleId>{7DF18680-E054-41AD-8BC1-D1AEF772440D}</a:tableStyleId>
              </a:tblPr>
              <a:tblGrid>
                <a:gridCol w="2765586"/>
                <a:gridCol w="1251915"/>
                <a:gridCol w="1336437"/>
                <a:gridCol w="1019278"/>
              </a:tblGrid>
              <a:tr h="370840">
                <a:tc>
                  <a:txBody>
                    <a:bodyPr/>
                    <a:lstStyle/>
                    <a:p>
                      <a:pPr marL="0" marR="0" algn="l" rtl="0">
                        <a:lnSpc>
                          <a:spcPct val="150000"/>
                        </a:lnSpc>
                        <a:spcBef>
                          <a:spcPts val="0"/>
                        </a:spcBef>
                        <a:spcAft>
                          <a:spcPts val="1000"/>
                        </a:spcAft>
                      </a:pPr>
                      <a:r>
                        <a:rPr lang="en-US" sz="1600" dirty="0" smtClean="0">
                          <a:latin typeface="Calibri"/>
                          <a:ea typeface="Calibri"/>
                          <a:cs typeface="Arial"/>
                        </a:rPr>
                        <a:t>The used unit</a:t>
                      </a:r>
                      <a:endParaRPr lang="en-US" sz="1600" dirty="0">
                        <a:latin typeface="Calibri"/>
                        <a:ea typeface="Calibri"/>
                        <a:cs typeface="Arial"/>
                      </a:endParaRPr>
                    </a:p>
                  </a:txBody>
                  <a:tcPr marL="68580" marR="68580" marT="0" marB="0"/>
                </a:tc>
                <a:tc>
                  <a:txBody>
                    <a:bodyPr/>
                    <a:lstStyle/>
                    <a:p>
                      <a:pPr marL="0" marR="0" algn="l" rtl="0">
                        <a:lnSpc>
                          <a:spcPct val="150000"/>
                        </a:lnSpc>
                        <a:spcBef>
                          <a:spcPts val="0"/>
                        </a:spcBef>
                        <a:spcAft>
                          <a:spcPts val="1000"/>
                        </a:spcAft>
                      </a:pPr>
                      <a:r>
                        <a:rPr lang="en-US" sz="1600" dirty="0" smtClean="0">
                          <a:latin typeface="Calibri"/>
                          <a:ea typeface="Calibri"/>
                          <a:cs typeface="Arial"/>
                        </a:rPr>
                        <a:t>Heating load</a:t>
                      </a:r>
                      <a:endParaRPr lang="en-US" sz="1600" dirty="0">
                        <a:latin typeface="Calibri"/>
                        <a:ea typeface="Calibri"/>
                        <a:cs typeface="Arial"/>
                      </a:endParaRPr>
                    </a:p>
                  </a:txBody>
                  <a:tcPr marL="68580" marR="68580" marT="0" marB="0"/>
                </a:tc>
                <a:tc>
                  <a:txBody>
                    <a:bodyPr/>
                    <a:lstStyle/>
                    <a:p>
                      <a:pPr marL="0" marR="0" algn="l" defTabSz="457200" rtl="0" eaLnBrk="1" latinLnBrk="0" hangingPunct="1">
                        <a:lnSpc>
                          <a:spcPct val="150000"/>
                        </a:lnSpc>
                        <a:spcBef>
                          <a:spcPts val="0"/>
                        </a:spcBef>
                        <a:spcAft>
                          <a:spcPts val="1000"/>
                        </a:spcAft>
                      </a:pPr>
                      <a:r>
                        <a:rPr lang="en-US" sz="1600" b="1" kern="1200" dirty="0" smtClean="0">
                          <a:solidFill>
                            <a:schemeClr val="lt1"/>
                          </a:solidFill>
                          <a:latin typeface="Calibri"/>
                          <a:ea typeface="Calibri"/>
                          <a:cs typeface="Arial"/>
                        </a:rPr>
                        <a:t>Cooling load</a:t>
                      </a:r>
                      <a:endParaRPr lang="en-US" sz="1600" b="1" kern="1200" dirty="0">
                        <a:solidFill>
                          <a:schemeClr val="lt1"/>
                        </a:solidFill>
                        <a:latin typeface="Calibri"/>
                        <a:ea typeface="Calibri"/>
                        <a:cs typeface="Arial"/>
                      </a:endParaRPr>
                    </a:p>
                  </a:txBody>
                  <a:tcPr marL="68580" marR="68580" marT="0" marB="0"/>
                </a:tc>
                <a:tc>
                  <a:txBody>
                    <a:bodyPr/>
                    <a:lstStyle/>
                    <a:p>
                      <a:pPr marL="0" marR="0" algn="l" rtl="0">
                        <a:lnSpc>
                          <a:spcPct val="150000"/>
                        </a:lnSpc>
                        <a:spcBef>
                          <a:spcPts val="0"/>
                        </a:spcBef>
                        <a:spcAft>
                          <a:spcPts val="1000"/>
                        </a:spcAft>
                      </a:pPr>
                      <a:r>
                        <a:rPr lang="en-US" sz="1600" dirty="0"/>
                        <a:t>Summer</a:t>
                      </a:r>
                      <a:endParaRPr lang="en-US" sz="1600" dirty="0">
                        <a:latin typeface="Calibri"/>
                        <a:ea typeface="Calibri"/>
                        <a:cs typeface="Arial"/>
                      </a:endParaRPr>
                    </a:p>
                  </a:txBody>
                  <a:tcPr marL="68580" marR="68580" marT="0" marB="0"/>
                </a:tc>
              </a:tr>
              <a:tr h="370840">
                <a:tc>
                  <a:txBody>
                    <a:bodyPr/>
                    <a:lstStyle/>
                    <a:p>
                      <a:pPr marL="0" marR="0" algn="l" rtl="0">
                        <a:lnSpc>
                          <a:spcPct val="150000"/>
                        </a:lnSpc>
                        <a:spcBef>
                          <a:spcPts val="0"/>
                        </a:spcBef>
                        <a:spcAft>
                          <a:spcPts val="1000"/>
                        </a:spcAft>
                      </a:pPr>
                      <a:r>
                        <a:rPr lang="en-US" sz="1600" dirty="0" smtClean="0">
                          <a:latin typeface="Calibri"/>
                          <a:ea typeface="Calibri"/>
                          <a:cs typeface="Arial"/>
                        </a:rPr>
                        <a:t>One</a:t>
                      </a:r>
                      <a:r>
                        <a:rPr lang="en-US" sz="1600" baseline="0" dirty="0" smtClean="0">
                          <a:latin typeface="Calibri"/>
                          <a:ea typeface="Calibri"/>
                          <a:cs typeface="Arial"/>
                        </a:rPr>
                        <a:t> unit with 1 tone </a:t>
                      </a:r>
                      <a:endParaRPr lang="en-US" sz="1600" dirty="0">
                        <a:latin typeface="Calibri"/>
                        <a:ea typeface="Calibri"/>
                        <a:cs typeface="Arial"/>
                      </a:endParaRPr>
                    </a:p>
                  </a:txBody>
                  <a:tcPr marL="68580" marR="68580" marT="0" marB="0"/>
                </a:tc>
                <a:tc>
                  <a:txBody>
                    <a:bodyPr/>
                    <a:lstStyle/>
                    <a:p>
                      <a:pPr marL="0" marR="0" algn="l" rtl="0">
                        <a:lnSpc>
                          <a:spcPct val="150000"/>
                        </a:lnSpc>
                        <a:spcBef>
                          <a:spcPts val="0"/>
                        </a:spcBef>
                        <a:spcAft>
                          <a:spcPts val="1000"/>
                        </a:spcAft>
                      </a:pPr>
                      <a:r>
                        <a:rPr lang="en-US" sz="1600" dirty="0" smtClean="0"/>
                        <a:t>1.01 kw</a:t>
                      </a:r>
                      <a:endParaRPr lang="en-US" sz="1600" dirty="0">
                        <a:latin typeface="Calibri"/>
                        <a:ea typeface="Calibri"/>
                        <a:cs typeface="Arial"/>
                      </a:endParaRPr>
                    </a:p>
                  </a:txBody>
                  <a:tcPr marL="68580" marR="68580" marT="0" marB="0"/>
                </a:tc>
                <a:tc>
                  <a:txBody>
                    <a:bodyPr/>
                    <a:lstStyle/>
                    <a:p>
                      <a:pPr marL="0" marR="0" algn="l" rtl="0">
                        <a:lnSpc>
                          <a:spcPct val="150000"/>
                        </a:lnSpc>
                        <a:spcBef>
                          <a:spcPts val="0"/>
                        </a:spcBef>
                        <a:spcAft>
                          <a:spcPts val="1000"/>
                        </a:spcAft>
                      </a:pPr>
                      <a:r>
                        <a:rPr lang="en-US" sz="1600" dirty="0" smtClean="0"/>
                        <a:t>1.33 kw</a:t>
                      </a:r>
                      <a:endParaRPr lang="en-US" sz="1600" dirty="0">
                        <a:latin typeface="Calibri"/>
                        <a:ea typeface="Calibri"/>
                        <a:cs typeface="Arial"/>
                      </a:endParaRPr>
                    </a:p>
                  </a:txBody>
                  <a:tcPr marL="68580" marR="68580" marT="0" marB="0"/>
                </a:tc>
                <a:tc>
                  <a:txBody>
                    <a:bodyPr/>
                    <a:lstStyle/>
                    <a:p>
                      <a:pPr marL="0" marR="0" algn="l" rtl="0">
                        <a:lnSpc>
                          <a:spcPct val="150000"/>
                        </a:lnSpc>
                        <a:spcBef>
                          <a:spcPts val="0"/>
                        </a:spcBef>
                        <a:spcAft>
                          <a:spcPts val="1000"/>
                        </a:spcAft>
                      </a:pPr>
                      <a:r>
                        <a:rPr lang="en-US" sz="1600" dirty="0" smtClean="0"/>
                        <a:t>Master room in duplex </a:t>
                      </a:r>
                      <a:endParaRPr lang="en-US" sz="1600" dirty="0">
                        <a:latin typeface="Calibri"/>
                        <a:ea typeface="Calibri"/>
                        <a:cs typeface="Arial"/>
                      </a:endParaRPr>
                    </a:p>
                  </a:txBody>
                  <a:tcPr marL="68580" marR="68580" marT="0" marB="0"/>
                </a:tc>
              </a:tr>
            </a:tbl>
          </a:graphicData>
        </a:graphic>
      </p:graphicFrame>
      <p:sp>
        <p:nvSpPr>
          <p:cNvPr id="5" name="مربع نص 1"/>
          <p:cNvSpPr txBox="1"/>
          <p:nvPr/>
        </p:nvSpPr>
        <p:spPr>
          <a:xfrm>
            <a:off x="1331640" y="620688"/>
            <a:ext cx="6048672"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Mechanical Design</a:t>
            </a:r>
          </a:p>
          <a:p>
            <a:endParaRPr lang="ar-SA" dirty="0"/>
          </a:p>
        </p:txBody>
      </p:sp>
      <p:sp>
        <p:nvSpPr>
          <p:cNvPr id="3" name="TextBox 2"/>
          <p:cNvSpPr txBox="1"/>
          <p:nvPr/>
        </p:nvSpPr>
        <p:spPr>
          <a:xfrm>
            <a:off x="2123728" y="5517232"/>
            <a:ext cx="2160240" cy="369332"/>
          </a:xfrm>
          <a:prstGeom prst="rect">
            <a:avLst/>
          </a:prstGeom>
          <a:noFill/>
        </p:spPr>
        <p:txBody>
          <a:bodyPr wrap="square" rtlCol="1">
            <a:spAutoFit/>
          </a:bodyPr>
          <a:lstStyle/>
          <a:p>
            <a:pPr algn="l" rtl="0"/>
            <a:r>
              <a:rPr lang="en-US" dirty="0" smtClean="0"/>
              <a:t>1 tone =3.57 KW</a:t>
            </a:r>
            <a:endParaRPr lang="ar-SA" dirty="0"/>
          </a:p>
        </p:txBody>
      </p:sp>
    </p:spTree>
    <p:extLst>
      <p:ext uri="{BB962C8B-B14F-4D97-AF65-F5344CB8AC3E}">
        <p14:creationId xmlns:p14="http://schemas.microsoft.com/office/powerpoint/2010/main" val="31157073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3"/>
          <p:cNvSpPr>
            <a:spLocks noChangeArrowheads="1"/>
          </p:cNvSpPr>
          <p:nvPr/>
        </p:nvSpPr>
        <p:spPr bwMode="auto">
          <a:xfrm>
            <a:off x="1835696" y="1628800"/>
            <a:ext cx="4572000" cy="2492990"/>
          </a:xfrm>
          <a:prstGeom prst="rect">
            <a:avLst/>
          </a:prstGeom>
          <a:noFill/>
          <a:ln w="9525">
            <a:noFill/>
            <a:miter lim="800000"/>
            <a:headEnd/>
            <a:tailEnd/>
          </a:ln>
        </p:spPr>
        <p:txBody>
          <a:bodyPr>
            <a:spAutoFit/>
          </a:bodyPr>
          <a:lstStyle/>
          <a:p>
            <a:pPr marL="514350" indent="-514350" algn="l" rtl="0">
              <a:lnSpc>
                <a:spcPct val="150000"/>
              </a:lnSpc>
            </a:pPr>
            <a:r>
              <a:rPr lang="en-US" sz="2400" dirty="0">
                <a:latin typeface="Microsoft YaHei" pitchFamily="34" charset="-122"/>
                <a:ea typeface="Microsoft YaHei" pitchFamily="34" charset="-122"/>
              </a:rPr>
              <a:t>C. Sanitation system</a:t>
            </a:r>
          </a:p>
          <a:p>
            <a:pPr marL="514350" indent="-514350" algn="ctr" rtl="0">
              <a:lnSpc>
                <a:spcPct val="150000"/>
              </a:lnSpc>
            </a:pPr>
            <a:endParaRPr lang="en-US" sz="3200" dirty="0" smtClean="0">
              <a:latin typeface="Gill Sans MT (العناوين)"/>
            </a:endParaRPr>
          </a:p>
          <a:p>
            <a:pPr marL="514350" indent="-514350" algn="l" rtl="0">
              <a:lnSpc>
                <a:spcPct val="150000"/>
              </a:lnSpc>
              <a:buFont typeface="Wingdings" pitchFamily="2" charset="2"/>
              <a:buChar char="Ø"/>
            </a:pPr>
            <a:r>
              <a:rPr lang="en-US" sz="2400" dirty="0" smtClean="0">
                <a:latin typeface="Gill Sans MT (العناوين)"/>
              </a:rPr>
              <a:t>Clean water supply</a:t>
            </a:r>
          </a:p>
          <a:p>
            <a:pPr marL="514350" indent="-514350" algn="l" rtl="0">
              <a:lnSpc>
                <a:spcPct val="150000"/>
              </a:lnSpc>
              <a:buFont typeface="Wingdings" pitchFamily="2" charset="2"/>
              <a:buChar char="Ø"/>
            </a:pPr>
            <a:r>
              <a:rPr lang="en-US" sz="2400" dirty="0" smtClean="0">
                <a:latin typeface="Gill Sans MT (العناوين)"/>
              </a:rPr>
              <a:t>Drainage water</a:t>
            </a:r>
            <a:endParaRPr lang="en-US" sz="2400" dirty="0">
              <a:latin typeface="Gill Sans MT (العناوين)"/>
            </a:endParaRPr>
          </a:p>
        </p:txBody>
      </p:sp>
      <p:sp>
        <p:nvSpPr>
          <p:cNvPr id="4" name="مربع نص 1"/>
          <p:cNvSpPr txBox="1"/>
          <p:nvPr/>
        </p:nvSpPr>
        <p:spPr>
          <a:xfrm>
            <a:off x="1331640" y="620688"/>
            <a:ext cx="6048672"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Mechanical Design</a:t>
            </a:r>
          </a:p>
          <a:p>
            <a:endParaRPr lang="ar-SA" dirty="0"/>
          </a:p>
        </p:txBody>
      </p:sp>
    </p:spTree>
    <p:extLst>
      <p:ext uri="{BB962C8B-B14F-4D97-AF65-F5344CB8AC3E}">
        <p14:creationId xmlns:p14="http://schemas.microsoft.com/office/powerpoint/2010/main" val="172254464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ChangeArrowheads="1"/>
          </p:cNvSpPr>
          <p:nvPr/>
        </p:nvSpPr>
        <p:spPr bwMode="auto">
          <a:xfrm>
            <a:off x="1331640" y="1559892"/>
            <a:ext cx="4572000" cy="1077913"/>
          </a:xfrm>
          <a:prstGeom prst="rect">
            <a:avLst/>
          </a:prstGeom>
          <a:noFill/>
          <a:ln w="9525">
            <a:noFill/>
            <a:miter lim="800000"/>
            <a:headEnd/>
            <a:tailEnd/>
          </a:ln>
        </p:spPr>
        <p:txBody>
          <a:bodyPr>
            <a:spAutoFit/>
          </a:bodyPr>
          <a:lstStyle/>
          <a:p>
            <a:pPr marL="514350" indent="-514350" algn="l" rtl="0"/>
            <a:r>
              <a:rPr lang="en-US" sz="3200" b="1" dirty="0">
                <a:latin typeface="Monotype Corsiva" pitchFamily="66" charset="0"/>
              </a:rPr>
              <a:t>Sanitation system</a:t>
            </a:r>
          </a:p>
          <a:p>
            <a:pPr marL="514350" indent="-514350" algn="l" rtl="0">
              <a:buFont typeface="Wingdings" pitchFamily="2" charset="2"/>
              <a:buChar char="Ø"/>
            </a:pPr>
            <a:r>
              <a:rPr lang="en-US" sz="3200" b="1" dirty="0">
                <a:latin typeface="Monotype Corsiva" pitchFamily="66" charset="0"/>
              </a:rPr>
              <a:t>Clean water</a:t>
            </a:r>
          </a:p>
        </p:txBody>
      </p:sp>
      <p:graphicFrame>
        <p:nvGraphicFramePr>
          <p:cNvPr id="2" name="Table 1"/>
          <p:cNvGraphicFramePr>
            <a:graphicFrameLocks noGrp="1"/>
          </p:cNvGraphicFramePr>
          <p:nvPr>
            <p:extLst/>
          </p:nvPr>
        </p:nvGraphicFramePr>
        <p:xfrm>
          <a:off x="5364088" y="3501008"/>
          <a:ext cx="3624064" cy="2123440"/>
        </p:xfrm>
        <a:graphic>
          <a:graphicData uri="http://schemas.openxmlformats.org/drawingml/2006/table">
            <a:tbl>
              <a:tblPr rtl="1" firstRow="1" bandRow="1">
                <a:tableStyleId>{7DF18680-E054-41AD-8BC1-D1AEF772440D}</a:tableStyleId>
              </a:tblPr>
              <a:tblGrid>
                <a:gridCol w="1886718"/>
                <a:gridCol w="1737346"/>
              </a:tblGrid>
              <a:tr h="370840">
                <a:tc>
                  <a:txBody>
                    <a:bodyPr/>
                    <a:lstStyle/>
                    <a:p>
                      <a:pPr algn="l" rtl="0"/>
                      <a:r>
                        <a:rPr lang="en-US" dirty="0" smtClean="0"/>
                        <a:t>Required pipe diameter</a:t>
                      </a:r>
                      <a:endParaRPr lang="ar-SA" dirty="0"/>
                    </a:p>
                  </a:txBody>
                  <a:tcPr/>
                </a:tc>
                <a:tc>
                  <a:txBody>
                    <a:bodyPr/>
                    <a:lstStyle/>
                    <a:p>
                      <a:pPr algn="l" rtl="0"/>
                      <a:r>
                        <a:rPr lang="en-US" dirty="0" smtClean="0"/>
                        <a:t>Element</a:t>
                      </a:r>
                      <a:r>
                        <a:rPr lang="en-US" baseline="0" dirty="0" smtClean="0"/>
                        <a:t> </a:t>
                      </a:r>
                      <a:endParaRPr lang="ar-SA" dirty="0"/>
                    </a:p>
                  </a:txBody>
                  <a:tcPr/>
                </a:tc>
              </a:tr>
              <a:tr h="370840">
                <a:tc>
                  <a:txBody>
                    <a:bodyPr/>
                    <a:lstStyle/>
                    <a:p>
                      <a:pPr algn="l" rtl="0"/>
                      <a:r>
                        <a:rPr lang="en-US" sz="1800" dirty="0" smtClean="0"/>
                        <a:t>2”</a:t>
                      </a:r>
                      <a:endParaRPr lang="ar-SA" dirty="0"/>
                    </a:p>
                  </a:txBody>
                  <a:tcPr/>
                </a:tc>
                <a:tc>
                  <a:txBody>
                    <a:bodyPr/>
                    <a:lstStyle/>
                    <a:p>
                      <a:pPr algn="l" rtl="0"/>
                      <a:r>
                        <a:rPr lang="en-US" dirty="0" smtClean="0"/>
                        <a:t>Meter </a:t>
                      </a:r>
                      <a:endParaRPr lang="ar-SA" dirty="0"/>
                    </a:p>
                  </a:txBody>
                  <a:tcPr/>
                </a:tc>
              </a:tr>
              <a:tr h="370840">
                <a:tc>
                  <a:txBody>
                    <a:bodyPr/>
                    <a:lstStyle/>
                    <a:p>
                      <a:pPr algn="l" rtl="0"/>
                      <a:r>
                        <a:rPr lang="en-US" sz="1800" dirty="0" smtClean="0"/>
                        <a:t>2”</a:t>
                      </a:r>
                      <a:endParaRPr lang="ar-SA" dirty="0"/>
                    </a:p>
                  </a:txBody>
                  <a:tcPr/>
                </a:tc>
                <a:tc>
                  <a:txBody>
                    <a:bodyPr/>
                    <a:lstStyle/>
                    <a:p>
                      <a:pPr algn="l" rtl="0"/>
                      <a:r>
                        <a:rPr lang="en-US" dirty="0" smtClean="0"/>
                        <a:t>Vertical </a:t>
                      </a:r>
                      <a:endParaRPr lang="ar-SA"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a:t>
                      </a:r>
                      <a:endParaRPr lang="ar-SA" dirty="0" smtClean="0"/>
                    </a:p>
                  </a:txBody>
                  <a:tcPr/>
                </a:tc>
                <a:tc>
                  <a:txBody>
                    <a:bodyPr/>
                    <a:lstStyle/>
                    <a:p>
                      <a:pPr algn="l" rtl="0"/>
                      <a:r>
                        <a:rPr lang="en-US" dirty="0" smtClean="0"/>
                        <a:t>Horizontal </a:t>
                      </a:r>
                      <a:endParaRPr lang="ar-SA"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a:t>
                      </a:r>
                      <a:endParaRPr lang="ar-SA" dirty="0" smtClean="0"/>
                    </a:p>
                  </a:txBody>
                  <a:tcPr/>
                </a:tc>
                <a:tc>
                  <a:txBody>
                    <a:bodyPr/>
                    <a:lstStyle/>
                    <a:p>
                      <a:pPr algn="l" rtl="0"/>
                      <a:r>
                        <a:rPr lang="en-US" dirty="0" smtClean="0"/>
                        <a:t>branch</a:t>
                      </a:r>
                      <a:endParaRPr lang="ar-SA" dirty="0"/>
                    </a:p>
                  </a:txBody>
                  <a:tcPr/>
                </a:tc>
              </a:tr>
            </a:tbl>
          </a:graphicData>
        </a:graphic>
      </p:graphicFrame>
      <p:graphicFrame>
        <p:nvGraphicFramePr>
          <p:cNvPr id="3" name="Table 2"/>
          <p:cNvGraphicFramePr>
            <a:graphicFrameLocks noGrp="1"/>
          </p:cNvGraphicFramePr>
          <p:nvPr>
            <p:extLst/>
          </p:nvPr>
        </p:nvGraphicFramePr>
        <p:xfrm>
          <a:off x="1161937" y="3501008"/>
          <a:ext cx="3912096" cy="2123440"/>
        </p:xfrm>
        <a:graphic>
          <a:graphicData uri="http://schemas.openxmlformats.org/drawingml/2006/table">
            <a:tbl>
              <a:tblPr rtl="1" firstRow="1" bandRow="1">
                <a:tableStyleId>{7DF18680-E054-41AD-8BC1-D1AEF772440D}</a:tableStyleId>
              </a:tblPr>
              <a:tblGrid>
                <a:gridCol w="2036670"/>
                <a:gridCol w="1875426"/>
              </a:tblGrid>
              <a:tr h="370840">
                <a:tc>
                  <a:txBody>
                    <a:bodyPr/>
                    <a:lstStyle/>
                    <a:p>
                      <a:pPr algn="l" rtl="0"/>
                      <a:r>
                        <a:rPr lang="en-US" dirty="0" smtClean="0"/>
                        <a:t>Required pipe diameter</a:t>
                      </a:r>
                      <a:endParaRPr lang="ar-SA" dirty="0"/>
                    </a:p>
                  </a:txBody>
                  <a:tcPr/>
                </a:tc>
                <a:tc>
                  <a:txBody>
                    <a:bodyPr/>
                    <a:lstStyle/>
                    <a:p>
                      <a:pPr algn="l" rtl="0"/>
                      <a:r>
                        <a:rPr lang="en-US" dirty="0" smtClean="0"/>
                        <a:t>Pipe type</a:t>
                      </a:r>
                      <a:r>
                        <a:rPr lang="en-US" baseline="0" dirty="0" smtClean="0"/>
                        <a:t> </a:t>
                      </a:r>
                      <a:endParaRPr lang="ar-SA" dirty="0"/>
                    </a:p>
                  </a:txBody>
                  <a:tcPr/>
                </a:tc>
              </a:tr>
              <a:tr h="370840">
                <a:tc>
                  <a:txBody>
                    <a:bodyPr/>
                    <a:lstStyle/>
                    <a:p>
                      <a:pPr algn="l" rtl="0"/>
                      <a:r>
                        <a:rPr lang="en-US" sz="1800" dirty="0" smtClean="0"/>
                        <a:t>3”</a:t>
                      </a:r>
                      <a:endParaRPr lang="ar-SA" dirty="0"/>
                    </a:p>
                  </a:txBody>
                  <a:tcPr/>
                </a:tc>
                <a:tc>
                  <a:txBody>
                    <a:bodyPr/>
                    <a:lstStyle/>
                    <a:p>
                      <a:pPr algn="l" rtl="0"/>
                      <a:r>
                        <a:rPr lang="en-US" dirty="0" smtClean="0"/>
                        <a:t>Meter </a:t>
                      </a:r>
                      <a:endParaRPr lang="ar-SA" dirty="0"/>
                    </a:p>
                  </a:txBody>
                  <a:tcPr/>
                </a:tc>
              </a:tr>
              <a:tr h="370840">
                <a:tc>
                  <a:txBody>
                    <a:bodyPr/>
                    <a:lstStyle/>
                    <a:p>
                      <a:pPr algn="l" rtl="0"/>
                      <a:r>
                        <a:rPr lang="en-US" sz="1800" dirty="0" smtClean="0"/>
                        <a:t>2”</a:t>
                      </a:r>
                      <a:endParaRPr lang="ar-SA" dirty="0"/>
                    </a:p>
                  </a:txBody>
                  <a:tcPr/>
                </a:tc>
                <a:tc>
                  <a:txBody>
                    <a:bodyPr/>
                    <a:lstStyle/>
                    <a:p>
                      <a:pPr algn="l" rtl="0"/>
                      <a:r>
                        <a:rPr lang="en-US" dirty="0" smtClean="0"/>
                        <a:t>Vertical </a:t>
                      </a:r>
                      <a:endParaRPr lang="ar-SA"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a:t>
                      </a:r>
                      <a:endParaRPr lang="ar-SA" dirty="0" smtClean="0"/>
                    </a:p>
                  </a:txBody>
                  <a:tcPr/>
                </a:tc>
                <a:tc>
                  <a:txBody>
                    <a:bodyPr/>
                    <a:lstStyle/>
                    <a:p>
                      <a:pPr algn="l" rtl="0"/>
                      <a:r>
                        <a:rPr lang="en-US" dirty="0" smtClean="0"/>
                        <a:t>Horizontal </a:t>
                      </a:r>
                      <a:endParaRPr lang="ar-SA"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a:t>
                      </a:r>
                      <a:endParaRPr lang="ar-SA" dirty="0" smtClean="0"/>
                    </a:p>
                  </a:txBody>
                  <a:tcPr/>
                </a:tc>
                <a:tc>
                  <a:txBody>
                    <a:bodyPr/>
                    <a:lstStyle/>
                    <a:p>
                      <a:pPr algn="l" rtl="0"/>
                      <a:r>
                        <a:rPr lang="en-US" dirty="0" smtClean="0"/>
                        <a:t>branch</a:t>
                      </a:r>
                      <a:endParaRPr lang="ar-SA" dirty="0"/>
                    </a:p>
                  </a:txBody>
                  <a:tcPr/>
                </a:tc>
              </a:tr>
            </a:tbl>
          </a:graphicData>
        </a:graphic>
      </p:graphicFrame>
      <p:sp>
        <p:nvSpPr>
          <p:cNvPr id="4" name="Rectangle 3"/>
          <p:cNvSpPr/>
          <p:nvPr/>
        </p:nvSpPr>
        <p:spPr>
          <a:xfrm>
            <a:off x="6228184" y="2935270"/>
            <a:ext cx="2376265" cy="461665"/>
          </a:xfrm>
          <a:prstGeom prst="rect">
            <a:avLst/>
          </a:prstGeom>
        </p:spPr>
        <p:txBody>
          <a:bodyPr wrap="square">
            <a:spAutoFit/>
          </a:bodyPr>
          <a:lstStyle/>
          <a:p>
            <a:pPr marL="514350" indent="-514350" algn="l" rtl="0"/>
            <a:r>
              <a:rPr lang="en-US" sz="2400" b="1" dirty="0" smtClean="0">
                <a:latin typeface="Monotype Corsiva" pitchFamily="66" charset="0"/>
              </a:rPr>
              <a:t>Duplex apartments</a:t>
            </a:r>
            <a:endParaRPr lang="en-US" sz="2400" b="1" dirty="0">
              <a:latin typeface="Monotype Corsiva" pitchFamily="66" charset="0"/>
            </a:endParaRPr>
          </a:p>
        </p:txBody>
      </p:sp>
      <p:sp>
        <p:nvSpPr>
          <p:cNvPr id="14" name="Rectangle 13"/>
          <p:cNvSpPr/>
          <p:nvPr/>
        </p:nvSpPr>
        <p:spPr>
          <a:xfrm>
            <a:off x="2195737" y="2935269"/>
            <a:ext cx="2664296" cy="461665"/>
          </a:xfrm>
          <a:prstGeom prst="rect">
            <a:avLst/>
          </a:prstGeom>
        </p:spPr>
        <p:txBody>
          <a:bodyPr wrap="square">
            <a:spAutoFit/>
          </a:bodyPr>
          <a:lstStyle/>
          <a:p>
            <a:pPr marL="514350" indent="-514350" algn="l" rtl="0"/>
            <a:r>
              <a:rPr lang="en-US" sz="2400" b="1" dirty="0" smtClean="0">
                <a:latin typeface="Monotype Corsiva" pitchFamily="66" charset="0"/>
              </a:rPr>
              <a:t>Normal apartments</a:t>
            </a:r>
            <a:endParaRPr lang="en-US" sz="2400" b="1" dirty="0">
              <a:latin typeface="Monotype Corsiva" pitchFamily="66" charset="0"/>
            </a:endParaRPr>
          </a:p>
        </p:txBody>
      </p:sp>
      <p:sp>
        <p:nvSpPr>
          <p:cNvPr id="8" name="مربع نص 1"/>
          <p:cNvSpPr txBox="1"/>
          <p:nvPr/>
        </p:nvSpPr>
        <p:spPr>
          <a:xfrm>
            <a:off x="1331640" y="620688"/>
            <a:ext cx="6048672"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Mechanical Design</a:t>
            </a:r>
          </a:p>
          <a:p>
            <a:endParaRPr lang="ar-SA" dirty="0"/>
          </a:p>
        </p:txBody>
      </p:sp>
    </p:spTree>
    <p:extLst>
      <p:ext uri="{BB962C8B-B14F-4D97-AF65-F5344CB8AC3E}">
        <p14:creationId xmlns:p14="http://schemas.microsoft.com/office/powerpoint/2010/main" val="41731315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16632"/>
            <a:ext cx="6589199" cy="1280890"/>
          </a:xfrm>
        </p:spPr>
        <p:txBody>
          <a:bodyPr>
            <a:normAutofit/>
          </a:bodyPr>
          <a:lstStyle/>
          <a:p>
            <a:r>
              <a:rPr lang="en-US" sz="3200" b="1" dirty="0">
                <a:solidFill>
                  <a:schemeClr val="tx1">
                    <a:lumMod val="95000"/>
                    <a:lumOff val="5000"/>
                  </a:schemeClr>
                </a:solidFill>
              </a:rPr>
              <a:t>Site </a:t>
            </a:r>
            <a:r>
              <a:rPr lang="en-US" sz="3200" b="1" dirty="0" smtClean="0">
                <a:solidFill>
                  <a:schemeClr val="tx1">
                    <a:lumMod val="95000"/>
                    <a:lumOff val="5000"/>
                  </a:schemeClr>
                </a:solidFill>
              </a:rPr>
              <a:t>Location:</a:t>
            </a:r>
            <a:endParaRPr lang="en-US" sz="3200" dirty="0">
              <a:solidFill>
                <a:schemeClr val="tx1">
                  <a:lumMod val="95000"/>
                  <a:lumOff val="5000"/>
                </a:schemeClr>
              </a:solidFill>
            </a:endParaRPr>
          </a:p>
        </p:txBody>
      </p:sp>
      <p:sp>
        <p:nvSpPr>
          <p:cNvPr id="3" name="Content Placeholder 2"/>
          <p:cNvSpPr>
            <a:spLocks noGrp="1"/>
          </p:cNvSpPr>
          <p:nvPr>
            <p:ph idx="1"/>
          </p:nvPr>
        </p:nvSpPr>
        <p:spPr>
          <a:xfrm>
            <a:off x="1403648" y="692696"/>
            <a:ext cx="7632848" cy="864096"/>
          </a:xfrm>
        </p:spPr>
        <p:txBody>
          <a:bodyPr>
            <a:normAutofit lnSpcReduction="10000"/>
          </a:bodyPr>
          <a:lstStyle/>
          <a:p>
            <a:pPr marL="457200" lvl="1" indent="0" algn="l">
              <a:buNone/>
            </a:pPr>
            <a:r>
              <a:rPr lang="en-US" sz="2200" b="1" dirty="0" smtClean="0">
                <a:solidFill>
                  <a:schemeClr val="accent1">
                    <a:lumMod val="50000"/>
                  </a:schemeClr>
                </a:solidFill>
              </a:rPr>
              <a:t>The building is located onTulkarem and its located </a:t>
            </a:r>
          </a:p>
          <a:p>
            <a:pPr marL="457200" lvl="1" indent="0" algn="l">
              <a:buNone/>
            </a:pPr>
            <a:r>
              <a:rPr lang="en-US" sz="2200" b="1" dirty="0" smtClean="0">
                <a:solidFill>
                  <a:schemeClr val="accent1">
                    <a:lumMod val="50000"/>
                  </a:schemeClr>
                </a:solidFill>
              </a:rPr>
              <a:t>in the Northern direction .</a:t>
            </a:r>
          </a:p>
          <a:p>
            <a:pPr marL="457200" lvl="1" indent="0" algn="l">
              <a:buNone/>
            </a:pPr>
            <a:endParaRPr lang="en-US" sz="2200" b="1" dirty="0" smtClean="0">
              <a:solidFill>
                <a:schemeClr val="accent1">
                  <a:lumMod val="50000"/>
                </a:schemeClr>
              </a:solidFill>
            </a:endParaRPr>
          </a:p>
          <a:p>
            <a:pPr algn="l"/>
            <a:endParaRPr lang="en-US" sz="2400" b="1" dirty="0">
              <a:solidFill>
                <a:schemeClr val="accent1">
                  <a:lumMod val="50000"/>
                </a:schemeClr>
              </a:solidFill>
            </a:endParaRPr>
          </a:p>
          <a:p>
            <a:endParaRPr lang="en-US" dirty="0"/>
          </a:p>
        </p:txBody>
      </p:sp>
      <p:pic>
        <p:nvPicPr>
          <p:cNvPr id="5" name="Picture 4"/>
          <p:cNvPicPr/>
          <p:nvPr/>
        </p:nvPicPr>
        <p:blipFill rotWithShape="1">
          <a:blip r:embed="rId2"/>
          <a:srcRect l="9038" r="5314" b="11026"/>
          <a:stretch/>
        </p:blipFill>
        <p:spPr>
          <a:xfrm>
            <a:off x="629733" y="1593383"/>
            <a:ext cx="4032448" cy="439248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5" y="1412776"/>
            <a:ext cx="3456383" cy="4392488"/>
          </a:xfrm>
          <a:prstGeom prst="rect">
            <a:avLst/>
          </a:prstGeom>
        </p:spPr>
      </p:pic>
      <p:sp>
        <p:nvSpPr>
          <p:cNvPr id="7" name="Rectangle 6"/>
          <p:cNvSpPr/>
          <p:nvPr/>
        </p:nvSpPr>
        <p:spPr>
          <a:xfrm>
            <a:off x="1341393" y="6245611"/>
            <a:ext cx="5182829" cy="430887"/>
          </a:xfrm>
          <a:prstGeom prst="rect">
            <a:avLst/>
          </a:prstGeom>
        </p:spPr>
        <p:txBody>
          <a:bodyPr wrap="none">
            <a:spAutoFit/>
          </a:bodyPr>
          <a:lstStyle/>
          <a:p>
            <a:pPr algn="l" rtl="0"/>
            <a:r>
              <a:rPr lang="en-US" sz="2200" b="1" dirty="0">
                <a:solidFill>
                  <a:schemeClr val="accent1">
                    <a:lumMod val="50000"/>
                  </a:schemeClr>
                </a:solidFill>
              </a:rPr>
              <a:t>Total  used Area from the site:770 m2</a:t>
            </a:r>
          </a:p>
        </p:txBody>
      </p:sp>
    </p:spTree>
    <p:extLst>
      <p:ext uri="{BB962C8B-B14F-4D97-AF65-F5344CB8AC3E}">
        <p14:creationId xmlns:p14="http://schemas.microsoft.com/office/powerpoint/2010/main" val="30828112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72000" y="2564904"/>
            <a:ext cx="4371975" cy="4038600"/>
          </a:xfrm>
          <a:prstGeom prst="rect">
            <a:avLst/>
          </a:prstGeom>
          <a:ln w="88900" cap="sq" cmpd="thickThin">
            <a:solidFill>
              <a:srgbClr val="000000"/>
            </a:solidFill>
            <a:prstDash val="solid"/>
            <a:miter lim="800000"/>
          </a:ln>
          <a:effectLst>
            <a:innerShdw blurRad="76200">
              <a:srgbClr val="000000"/>
            </a:innerShdw>
          </a:effectLst>
        </p:spPr>
      </p:pic>
      <p:pic>
        <p:nvPicPr>
          <p:cNvPr id="3" name="Picture 2"/>
          <p:cNvPicPr>
            <a:picLocks noChangeAspect="1"/>
          </p:cNvPicPr>
          <p:nvPr/>
        </p:nvPicPr>
        <p:blipFill>
          <a:blip r:embed="rId3"/>
          <a:stretch>
            <a:fillRect/>
          </a:stretch>
        </p:blipFill>
        <p:spPr>
          <a:xfrm>
            <a:off x="1403646" y="260648"/>
            <a:ext cx="2581275" cy="3333750"/>
          </a:xfrm>
          <a:prstGeom prst="rect">
            <a:avLst/>
          </a:prstGeom>
        </p:spPr>
      </p:pic>
      <p:sp>
        <p:nvSpPr>
          <p:cNvPr id="4" name="Notched Right Arrow 3"/>
          <p:cNvSpPr/>
          <p:nvPr/>
        </p:nvSpPr>
        <p:spPr>
          <a:xfrm rot="3122813">
            <a:off x="3626996" y="1479479"/>
            <a:ext cx="1471908" cy="36004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5220072" y="968473"/>
            <a:ext cx="3528392" cy="646331"/>
          </a:xfrm>
          <a:prstGeom prst="rect">
            <a:avLst/>
          </a:prstGeom>
          <a:noFill/>
        </p:spPr>
        <p:txBody>
          <a:bodyPr wrap="square" rtlCol="1">
            <a:spAutoFit/>
          </a:bodyPr>
          <a:lstStyle/>
          <a:p>
            <a:pPr algn="ctr"/>
            <a:r>
              <a:rPr lang="en-US" dirty="0" smtClean="0"/>
              <a:t>Water supply  plane for normal apartment</a:t>
            </a:r>
            <a:endParaRPr lang="ar-SA" dirty="0"/>
          </a:p>
        </p:txBody>
      </p:sp>
    </p:spTree>
    <p:extLst>
      <p:ext uri="{BB962C8B-B14F-4D97-AF65-F5344CB8AC3E}">
        <p14:creationId xmlns:p14="http://schemas.microsoft.com/office/powerpoint/2010/main" val="230344673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ChangeArrowheads="1"/>
          </p:cNvSpPr>
          <p:nvPr/>
        </p:nvSpPr>
        <p:spPr bwMode="auto">
          <a:xfrm>
            <a:off x="1403648" y="1340768"/>
            <a:ext cx="4572000" cy="1077913"/>
          </a:xfrm>
          <a:prstGeom prst="rect">
            <a:avLst/>
          </a:prstGeom>
          <a:noFill/>
          <a:ln w="9525">
            <a:noFill/>
            <a:miter lim="800000"/>
            <a:headEnd/>
            <a:tailEnd/>
          </a:ln>
        </p:spPr>
        <p:txBody>
          <a:bodyPr>
            <a:spAutoFit/>
          </a:bodyPr>
          <a:lstStyle/>
          <a:p>
            <a:pPr marL="514350" indent="-514350" algn="l" rtl="0"/>
            <a:r>
              <a:rPr lang="en-US" sz="3200" b="1" dirty="0">
                <a:latin typeface="Monotype Corsiva" pitchFamily="66" charset="0"/>
              </a:rPr>
              <a:t>Sanitation system</a:t>
            </a:r>
          </a:p>
          <a:p>
            <a:pPr marL="514350" indent="-514350" algn="l" rtl="0">
              <a:buFont typeface="Wingdings" pitchFamily="2" charset="2"/>
              <a:buChar char="Ø"/>
            </a:pPr>
            <a:r>
              <a:rPr lang="en-GB" sz="3200" b="1" dirty="0">
                <a:latin typeface="Monotype Corsiva" pitchFamily="66" charset="0"/>
              </a:rPr>
              <a:t>Drainage Systems</a:t>
            </a:r>
            <a:r>
              <a:rPr lang="en-US" sz="3200" b="1" dirty="0">
                <a:latin typeface="Monotype Corsiva" pitchFamily="66" charset="0"/>
              </a:rPr>
              <a:t>.</a:t>
            </a:r>
          </a:p>
        </p:txBody>
      </p:sp>
      <p:sp>
        <p:nvSpPr>
          <p:cNvPr id="9" name="TextBox 13"/>
          <p:cNvSpPr txBox="1">
            <a:spLocks noChangeArrowheads="1"/>
          </p:cNvSpPr>
          <p:nvPr/>
        </p:nvSpPr>
        <p:spPr bwMode="auto">
          <a:xfrm>
            <a:off x="1259632" y="4149080"/>
            <a:ext cx="7239000" cy="1200329"/>
          </a:xfrm>
          <a:prstGeom prst="rect">
            <a:avLst/>
          </a:prstGeom>
          <a:noFill/>
          <a:ln w="9525">
            <a:noFill/>
            <a:miter lim="800000"/>
            <a:headEnd/>
            <a:tailEnd/>
          </a:ln>
        </p:spPr>
        <p:txBody>
          <a:bodyPr>
            <a:spAutoFit/>
          </a:bodyPr>
          <a:lstStyle/>
          <a:p>
            <a:pPr algn="l" rtl="0"/>
            <a:endParaRPr lang="en-GB" sz="2400" dirty="0"/>
          </a:p>
          <a:p>
            <a:pPr algn="l" rtl="0"/>
            <a:endParaRPr lang="en-US" sz="2400" dirty="0"/>
          </a:p>
          <a:p>
            <a:pPr algn="l" rtl="0"/>
            <a:endParaRPr lang="en-US" sz="2400" dirty="0"/>
          </a:p>
        </p:txBody>
      </p:sp>
      <p:graphicFrame>
        <p:nvGraphicFramePr>
          <p:cNvPr id="10" name="Table 9"/>
          <p:cNvGraphicFramePr>
            <a:graphicFrameLocks noGrp="1"/>
          </p:cNvGraphicFramePr>
          <p:nvPr>
            <p:extLst/>
          </p:nvPr>
        </p:nvGraphicFramePr>
        <p:xfrm>
          <a:off x="1979712" y="2780928"/>
          <a:ext cx="3624064" cy="3403600"/>
        </p:xfrm>
        <a:graphic>
          <a:graphicData uri="http://schemas.openxmlformats.org/drawingml/2006/table">
            <a:tbl>
              <a:tblPr rtl="1" firstRow="1" bandRow="1">
                <a:tableStyleId>{7DF18680-E054-41AD-8BC1-D1AEF772440D}</a:tableStyleId>
              </a:tblPr>
              <a:tblGrid>
                <a:gridCol w="1886718"/>
                <a:gridCol w="1737346"/>
              </a:tblGrid>
              <a:tr h="370840">
                <a:tc>
                  <a:txBody>
                    <a:bodyPr/>
                    <a:lstStyle/>
                    <a:p>
                      <a:pPr algn="l" rtl="0"/>
                      <a:r>
                        <a:rPr lang="en-US" dirty="0" smtClean="0"/>
                        <a:t>Required pipe diameter</a:t>
                      </a:r>
                      <a:endParaRPr lang="ar-SA" dirty="0"/>
                    </a:p>
                  </a:txBody>
                  <a:tcPr/>
                </a:tc>
                <a:tc>
                  <a:txBody>
                    <a:bodyPr/>
                    <a:lstStyle/>
                    <a:p>
                      <a:pPr algn="l" rtl="0"/>
                      <a:r>
                        <a:rPr lang="en-US" dirty="0" smtClean="0"/>
                        <a:t>Element</a:t>
                      </a:r>
                      <a:r>
                        <a:rPr lang="en-US" baseline="0" dirty="0" smtClean="0"/>
                        <a:t> </a:t>
                      </a:r>
                      <a:endParaRPr lang="ar-SA" dirty="0"/>
                    </a:p>
                  </a:txBody>
                  <a:tcPr/>
                </a:tc>
              </a:tr>
              <a:tr h="370840">
                <a:tc>
                  <a:txBody>
                    <a:bodyPr/>
                    <a:lstStyle/>
                    <a:p>
                      <a:pPr algn="l" rtl="0"/>
                      <a:r>
                        <a:rPr lang="en-US" sz="1800" dirty="0" smtClean="0"/>
                        <a:t>4”</a:t>
                      </a:r>
                      <a:endParaRPr lang="ar-SA" dirty="0"/>
                    </a:p>
                  </a:txBody>
                  <a:tcPr/>
                </a:tc>
                <a:tc>
                  <a:txBody>
                    <a:bodyPr/>
                    <a:lstStyle/>
                    <a:p>
                      <a:pPr algn="l" rtl="0"/>
                      <a:r>
                        <a:rPr lang="en-US" dirty="0" smtClean="0"/>
                        <a:t>stack</a:t>
                      </a:r>
                      <a:endParaRPr lang="ar-SA" dirty="0"/>
                    </a:p>
                  </a:txBody>
                  <a:tcPr/>
                </a:tc>
              </a:tr>
              <a:tr h="370840">
                <a:tc>
                  <a:txBody>
                    <a:bodyPr/>
                    <a:lstStyle/>
                    <a:p>
                      <a:pPr algn="l" rtl="0"/>
                      <a:r>
                        <a:rPr lang="en-US" sz="1800" dirty="0" smtClean="0"/>
                        <a:t>2”</a:t>
                      </a:r>
                      <a:endParaRPr lang="ar-SA" dirty="0"/>
                    </a:p>
                  </a:txBody>
                  <a:tcPr/>
                </a:tc>
                <a:tc>
                  <a:txBody>
                    <a:bodyPr/>
                    <a:lstStyle/>
                    <a:p>
                      <a:pPr algn="l" rtl="0"/>
                      <a:r>
                        <a:rPr lang="en-US" dirty="0" smtClean="0"/>
                        <a:t>Lavatory</a:t>
                      </a:r>
                      <a:r>
                        <a:rPr lang="en-US" baseline="0" dirty="0" smtClean="0"/>
                        <a:t> </a:t>
                      </a:r>
                      <a:endParaRPr lang="ar-SA"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a:t>
                      </a:r>
                      <a:endParaRPr lang="ar-SA" dirty="0" smtClean="0"/>
                    </a:p>
                  </a:txBody>
                  <a:tcPr/>
                </a:tc>
                <a:tc>
                  <a:txBody>
                    <a:bodyPr/>
                    <a:lstStyle/>
                    <a:p>
                      <a:pPr algn="l" rtl="0"/>
                      <a:r>
                        <a:rPr lang="en-US" dirty="0" smtClean="0"/>
                        <a:t>shower</a:t>
                      </a:r>
                      <a:endParaRPr lang="ar-SA"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a:t>
                      </a:r>
                      <a:endParaRPr lang="ar-SA" dirty="0" smtClean="0"/>
                    </a:p>
                  </a:txBody>
                  <a:tcPr/>
                </a:tc>
                <a:tc>
                  <a:txBody>
                    <a:bodyPr/>
                    <a:lstStyle/>
                    <a:p>
                      <a:pPr algn="l" rtl="0"/>
                      <a:r>
                        <a:rPr lang="en-US" dirty="0" smtClean="0"/>
                        <a:t>Kitchen sink </a:t>
                      </a:r>
                      <a:endParaRPr lang="ar-SA"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a:t>
                      </a:r>
                      <a:endParaRPr lang="ar-SA" dirty="0" smtClean="0"/>
                    </a:p>
                  </a:txBody>
                  <a:tcPr/>
                </a:tc>
                <a:tc>
                  <a:txBody>
                    <a:bodyPr/>
                    <a:lstStyle/>
                    <a:p>
                      <a:pPr algn="l" rtl="0"/>
                      <a:r>
                        <a:rPr lang="en-US" dirty="0" smtClean="0"/>
                        <a:t>Dish washing machine </a:t>
                      </a:r>
                      <a:endParaRPr lang="ar-SA"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2”</a:t>
                      </a:r>
                      <a:endParaRPr lang="ar-SA" dirty="0" smtClean="0"/>
                    </a:p>
                  </a:txBody>
                  <a:tcPr/>
                </a:tc>
                <a:tc>
                  <a:txBody>
                    <a:bodyPr/>
                    <a:lstStyle/>
                    <a:p>
                      <a:pPr algn="l" rtl="0"/>
                      <a:r>
                        <a:rPr lang="en-US" dirty="0" smtClean="0"/>
                        <a:t>Washing machine </a:t>
                      </a:r>
                      <a:endParaRPr lang="ar-SA" dirty="0"/>
                    </a:p>
                  </a:txBody>
                  <a:tcPr/>
                </a:tc>
              </a:tr>
            </a:tbl>
          </a:graphicData>
        </a:graphic>
      </p:graphicFrame>
      <p:sp>
        <p:nvSpPr>
          <p:cNvPr id="6" name="مربع نص 1"/>
          <p:cNvSpPr txBox="1"/>
          <p:nvPr/>
        </p:nvSpPr>
        <p:spPr>
          <a:xfrm>
            <a:off x="1331640" y="620688"/>
            <a:ext cx="6048672"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Mechanical Design</a:t>
            </a:r>
          </a:p>
          <a:p>
            <a:endParaRPr lang="ar-SA" dirty="0"/>
          </a:p>
        </p:txBody>
      </p:sp>
    </p:spTree>
    <p:extLst>
      <p:ext uri="{BB962C8B-B14F-4D97-AF65-F5344CB8AC3E}">
        <p14:creationId xmlns:p14="http://schemas.microsoft.com/office/powerpoint/2010/main" val="27485627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03648" y="260648"/>
            <a:ext cx="2695575" cy="3352800"/>
          </a:xfrm>
          <a:prstGeom prst="rect">
            <a:avLst/>
          </a:prstGeom>
        </p:spPr>
      </p:pic>
      <p:pic>
        <p:nvPicPr>
          <p:cNvPr id="3" name="Picture 2"/>
          <p:cNvPicPr>
            <a:picLocks noChangeAspect="1"/>
          </p:cNvPicPr>
          <p:nvPr/>
        </p:nvPicPr>
        <p:blipFill>
          <a:blip r:embed="rId3"/>
          <a:stretch>
            <a:fillRect/>
          </a:stretch>
        </p:blipFill>
        <p:spPr>
          <a:xfrm>
            <a:off x="4541610" y="2780928"/>
            <a:ext cx="4265951" cy="3576836"/>
          </a:xfrm>
          <a:prstGeom prst="rect">
            <a:avLst/>
          </a:prstGeom>
          <a:ln w="88900" cap="sq" cmpd="thickThin">
            <a:solidFill>
              <a:srgbClr val="000000"/>
            </a:solidFill>
            <a:prstDash val="solid"/>
            <a:miter lim="800000"/>
          </a:ln>
          <a:effectLst>
            <a:innerShdw blurRad="76200">
              <a:srgbClr val="000000"/>
            </a:innerShdw>
          </a:effectLst>
        </p:spPr>
      </p:pic>
      <p:sp>
        <p:nvSpPr>
          <p:cNvPr id="4" name="Notched Right Arrow 3"/>
          <p:cNvSpPr/>
          <p:nvPr/>
        </p:nvSpPr>
        <p:spPr>
          <a:xfrm rot="3122813">
            <a:off x="3710538" y="1909882"/>
            <a:ext cx="1471908" cy="36004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TextBox 4"/>
          <p:cNvSpPr txBox="1"/>
          <p:nvPr/>
        </p:nvSpPr>
        <p:spPr>
          <a:xfrm>
            <a:off x="5220072" y="968473"/>
            <a:ext cx="3528392" cy="646331"/>
          </a:xfrm>
          <a:prstGeom prst="rect">
            <a:avLst/>
          </a:prstGeom>
          <a:noFill/>
        </p:spPr>
        <p:txBody>
          <a:bodyPr wrap="square" rtlCol="1">
            <a:spAutoFit/>
          </a:bodyPr>
          <a:lstStyle/>
          <a:p>
            <a:pPr algn="ctr"/>
            <a:r>
              <a:rPr lang="en-US" dirty="0" smtClean="0"/>
              <a:t>Drainage system plane for supply for normal apartment</a:t>
            </a:r>
            <a:endParaRPr lang="ar-SA" dirty="0"/>
          </a:p>
        </p:txBody>
      </p:sp>
    </p:spTree>
    <p:extLst>
      <p:ext uri="{BB962C8B-B14F-4D97-AF65-F5344CB8AC3E}">
        <p14:creationId xmlns:p14="http://schemas.microsoft.com/office/powerpoint/2010/main" val="393347216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3"/>
          <p:cNvSpPr txBox="1">
            <a:spLocks noChangeArrowheads="1"/>
          </p:cNvSpPr>
          <p:nvPr/>
        </p:nvSpPr>
        <p:spPr bwMode="auto">
          <a:xfrm>
            <a:off x="1259632" y="4149080"/>
            <a:ext cx="7239000" cy="1200329"/>
          </a:xfrm>
          <a:prstGeom prst="rect">
            <a:avLst/>
          </a:prstGeom>
          <a:noFill/>
          <a:ln w="9525">
            <a:noFill/>
            <a:miter lim="800000"/>
            <a:headEnd/>
            <a:tailEnd/>
          </a:ln>
        </p:spPr>
        <p:txBody>
          <a:bodyPr>
            <a:spAutoFit/>
          </a:bodyPr>
          <a:lstStyle/>
          <a:p>
            <a:pPr algn="l" rtl="0"/>
            <a:endParaRPr lang="en-GB" sz="2400" dirty="0"/>
          </a:p>
          <a:p>
            <a:pPr algn="l" rtl="0"/>
            <a:endParaRPr lang="en-US" sz="2400" dirty="0"/>
          </a:p>
          <a:p>
            <a:pPr algn="l" rtl="0"/>
            <a:endParaRPr lang="en-US" sz="2400" dirty="0"/>
          </a:p>
        </p:txBody>
      </p:sp>
      <p:sp>
        <p:nvSpPr>
          <p:cNvPr id="11" name="مربع نص 1"/>
          <p:cNvSpPr txBox="1"/>
          <p:nvPr/>
        </p:nvSpPr>
        <p:spPr>
          <a:xfrm>
            <a:off x="1331640" y="620688"/>
            <a:ext cx="7166992"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Quantity Surveys &amp; Cost</a:t>
            </a:r>
          </a:p>
          <a:p>
            <a:endParaRPr lang="ar-SA" dirty="0"/>
          </a:p>
        </p:txBody>
      </p:sp>
      <p:graphicFrame>
        <p:nvGraphicFramePr>
          <p:cNvPr id="4" name="Table 3"/>
          <p:cNvGraphicFramePr>
            <a:graphicFrameLocks noGrp="1"/>
          </p:cNvGraphicFramePr>
          <p:nvPr>
            <p:extLst/>
          </p:nvPr>
        </p:nvGraphicFramePr>
        <p:xfrm>
          <a:off x="2267744" y="2132856"/>
          <a:ext cx="3624064" cy="2291080"/>
        </p:xfrm>
        <a:graphic>
          <a:graphicData uri="http://schemas.openxmlformats.org/drawingml/2006/table">
            <a:tbl>
              <a:tblPr rtl="1" firstRow="1" bandRow="1">
                <a:tableStyleId>{7DF18680-E054-41AD-8BC1-D1AEF772440D}</a:tableStyleId>
              </a:tblPr>
              <a:tblGrid>
                <a:gridCol w="1886718"/>
                <a:gridCol w="1737346"/>
              </a:tblGrid>
              <a:tr h="370840">
                <a:tc>
                  <a:txBody>
                    <a:bodyPr/>
                    <a:lstStyle/>
                    <a:p>
                      <a:pPr algn="l" rtl="0"/>
                      <a:r>
                        <a:rPr lang="en-US" dirty="0" smtClean="0"/>
                        <a:t>Cost (NIS)</a:t>
                      </a:r>
                      <a:endParaRPr lang="ar-SA" dirty="0"/>
                    </a:p>
                  </a:txBody>
                  <a:tcPr/>
                </a:tc>
                <a:tc>
                  <a:txBody>
                    <a:bodyPr/>
                    <a:lstStyle/>
                    <a:p>
                      <a:pPr algn="l" rtl="0"/>
                      <a:r>
                        <a:rPr lang="en-US" dirty="0" smtClean="0"/>
                        <a:t>Element</a:t>
                      </a:r>
                      <a:r>
                        <a:rPr lang="en-US" baseline="0" dirty="0" smtClean="0"/>
                        <a:t> </a:t>
                      </a:r>
                      <a:endParaRPr lang="ar-SA" dirty="0"/>
                    </a:p>
                  </a:txBody>
                  <a:tcPr/>
                </a:tc>
              </a:tr>
              <a:tr h="370840">
                <a:tc>
                  <a:txBody>
                    <a:bodyPr/>
                    <a:lstStyle/>
                    <a:p>
                      <a:pPr algn="l" rtl="0"/>
                      <a:r>
                        <a:rPr lang="en-US" sz="1800" dirty="0" smtClean="0"/>
                        <a:t>61745</a:t>
                      </a:r>
                      <a:endParaRPr lang="ar-SA" dirty="0"/>
                    </a:p>
                  </a:txBody>
                  <a:tcPr/>
                </a:tc>
                <a:tc>
                  <a:txBody>
                    <a:bodyPr/>
                    <a:lstStyle/>
                    <a:p>
                      <a:pPr algn="l" rtl="0"/>
                      <a:r>
                        <a:rPr lang="en-US" dirty="0" smtClean="0"/>
                        <a:t>Excavation</a:t>
                      </a:r>
                      <a:r>
                        <a:rPr lang="en-US" baseline="0" dirty="0" smtClean="0"/>
                        <a:t> works</a:t>
                      </a:r>
                      <a:endParaRPr lang="ar-SA" dirty="0"/>
                    </a:p>
                  </a:txBody>
                  <a:tcPr/>
                </a:tc>
              </a:tr>
              <a:tr h="370840">
                <a:tc>
                  <a:txBody>
                    <a:bodyPr/>
                    <a:lstStyle/>
                    <a:p>
                      <a:pPr algn="l" rtl="0"/>
                      <a:r>
                        <a:rPr lang="en-US" sz="1800" dirty="0" smtClean="0"/>
                        <a:t>2464246.4</a:t>
                      </a:r>
                      <a:endParaRPr lang="ar-SA" dirty="0"/>
                    </a:p>
                  </a:txBody>
                  <a:tcPr/>
                </a:tc>
                <a:tc>
                  <a:txBody>
                    <a:bodyPr/>
                    <a:lstStyle/>
                    <a:p>
                      <a:pPr algn="l" rtl="0"/>
                      <a:r>
                        <a:rPr lang="en-US" dirty="0" smtClean="0"/>
                        <a:t>Structural</a:t>
                      </a:r>
                      <a:r>
                        <a:rPr lang="en-US" baseline="0" dirty="0" smtClean="0"/>
                        <a:t> works</a:t>
                      </a:r>
                      <a:endParaRPr lang="ar-SA"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3320067.6</a:t>
                      </a:r>
                      <a:endParaRPr lang="ar-SA" dirty="0" smtClean="0"/>
                    </a:p>
                  </a:txBody>
                  <a:tcPr/>
                </a:tc>
                <a:tc>
                  <a:txBody>
                    <a:bodyPr/>
                    <a:lstStyle/>
                    <a:p>
                      <a:pPr algn="l" rtl="0"/>
                      <a:r>
                        <a:rPr lang="en-US" dirty="0" smtClean="0"/>
                        <a:t>Architectural</a:t>
                      </a:r>
                      <a:r>
                        <a:rPr lang="en-US" baseline="0" dirty="0" smtClean="0"/>
                        <a:t> works</a:t>
                      </a:r>
                      <a:endParaRPr lang="ar-SA" dirty="0"/>
                    </a:p>
                  </a:txBody>
                  <a:tcPr/>
                </a:tc>
              </a:tr>
            </a:tbl>
          </a:graphicData>
        </a:graphic>
      </p:graphicFrame>
      <p:sp>
        <p:nvSpPr>
          <p:cNvPr id="2" name="Rectangle 1"/>
          <p:cNvSpPr/>
          <p:nvPr/>
        </p:nvSpPr>
        <p:spPr>
          <a:xfrm>
            <a:off x="2339752" y="4749244"/>
            <a:ext cx="3600666" cy="646331"/>
          </a:xfrm>
          <a:prstGeom prst="rect">
            <a:avLst/>
          </a:prstGeom>
        </p:spPr>
        <p:txBody>
          <a:bodyPr wrap="none">
            <a:spAutoFit/>
          </a:bodyPr>
          <a:lstStyle/>
          <a:p>
            <a:pPr marL="514350" indent="-514350" algn="l" rtl="0"/>
            <a:r>
              <a:rPr lang="en-US" b="1" dirty="0" smtClean="0">
                <a:latin typeface="Monotype Corsiva" pitchFamily="66" charset="0"/>
              </a:rPr>
              <a:t>Total cost foe the </a:t>
            </a:r>
            <a:r>
              <a:rPr lang="en-US" b="1" dirty="0">
                <a:latin typeface="Monotype Corsiva" pitchFamily="66" charset="0"/>
              </a:rPr>
              <a:t>building</a:t>
            </a:r>
            <a:r>
              <a:rPr lang="en-US" b="1" dirty="0" smtClean="0">
                <a:latin typeface="Monotype Corsiva" pitchFamily="66" charset="0"/>
              </a:rPr>
              <a:t>= 5846059 NIS</a:t>
            </a:r>
          </a:p>
          <a:p>
            <a:pPr marL="514350" indent="-514350" algn="l" rtl="0"/>
            <a:r>
              <a:rPr lang="en-US" b="1" dirty="0" smtClean="0">
                <a:latin typeface="Monotype Corsiva" pitchFamily="66" charset="0"/>
              </a:rPr>
              <a:t>The cost per meter square = 282 DJ</a:t>
            </a:r>
            <a:endParaRPr lang="en-US" b="1" dirty="0">
              <a:latin typeface="Monotype Corsiva" pitchFamily="66" charset="0"/>
            </a:endParaRPr>
          </a:p>
        </p:txBody>
      </p:sp>
    </p:spTree>
    <p:extLst>
      <p:ext uri="{BB962C8B-B14F-4D97-AF65-F5344CB8AC3E}">
        <p14:creationId xmlns:p14="http://schemas.microsoft.com/office/powerpoint/2010/main" val="10758273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3"/>
          <p:cNvSpPr txBox="1">
            <a:spLocks noChangeArrowheads="1"/>
          </p:cNvSpPr>
          <p:nvPr/>
        </p:nvSpPr>
        <p:spPr bwMode="auto">
          <a:xfrm>
            <a:off x="1259632" y="4149080"/>
            <a:ext cx="7239000" cy="1200329"/>
          </a:xfrm>
          <a:prstGeom prst="rect">
            <a:avLst/>
          </a:prstGeom>
          <a:noFill/>
          <a:ln w="9525">
            <a:noFill/>
            <a:miter lim="800000"/>
            <a:headEnd/>
            <a:tailEnd/>
          </a:ln>
        </p:spPr>
        <p:txBody>
          <a:bodyPr>
            <a:spAutoFit/>
          </a:bodyPr>
          <a:lstStyle/>
          <a:p>
            <a:pPr algn="l" rtl="0"/>
            <a:endParaRPr lang="en-GB" sz="2400" dirty="0"/>
          </a:p>
          <a:p>
            <a:pPr algn="l" rtl="0"/>
            <a:endParaRPr lang="en-US" sz="2400" dirty="0"/>
          </a:p>
          <a:p>
            <a:pPr algn="l" rtl="0"/>
            <a:endParaRPr lang="en-US" sz="2400" dirty="0"/>
          </a:p>
        </p:txBody>
      </p:sp>
      <p:sp>
        <p:nvSpPr>
          <p:cNvPr id="11" name="مربع نص 1"/>
          <p:cNvSpPr txBox="1"/>
          <p:nvPr/>
        </p:nvSpPr>
        <p:spPr>
          <a:xfrm>
            <a:off x="1331640" y="620688"/>
            <a:ext cx="7166992"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Project planning and Scheduling </a:t>
            </a:r>
          </a:p>
          <a:p>
            <a:endParaRPr lang="ar-SA" dirty="0"/>
          </a:p>
        </p:txBody>
      </p:sp>
      <p:sp>
        <p:nvSpPr>
          <p:cNvPr id="2" name="Rectangle 1"/>
          <p:cNvSpPr/>
          <p:nvPr/>
        </p:nvSpPr>
        <p:spPr>
          <a:xfrm>
            <a:off x="1763688" y="2276872"/>
            <a:ext cx="4572000" cy="646331"/>
          </a:xfrm>
          <a:prstGeom prst="rect">
            <a:avLst/>
          </a:prstGeom>
        </p:spPr>
        <p:txBody>
          <a:bodyPr>
            <a:spAutoFit/>
          </a:bodyPr>
          <a:lstStyle/>
          <a:p>
            <a:pPr algn="l"/>
            <a:r>
              <a:rPr lang="en-US" i="1" dirty="0">
                <a:latin typeface="Mongolian Baiti" pitchFamily="66" charset="0"/>
              </a:rPr>
              <a:t>The </a:t>
            </a:r>
            <a:r>
              <a:rPr lang="en-US" i="1" dirty="0" smtClean="0">
                <a:latin typeface="Mongolian Baiti" pitchFamily="66" charset="0"/>
              </a:rPr>
              <a:t>planning and scheduling was </a:t>
            </a:r>
            <a:r>
              <a:rPr lang="en-US" i="1" dirty="0">
                <a:latin typeface="Mongolian Baiti" pitchFamily="66" charset="0"/>
              </a:rPr>
              <a:t>made by</a:t>
            </a:r>
            <a:r>
              <a:rPr lang="en-US" i="1" u="sng" dirty="0">
                <a:effectLst>
                  <a:outerShdw blurRad="38100" dist="38100" dir="2700000" algn="tl">
                    <a:srgbClr val="000000">
                      <a:alpha val="43137"/>
                    </a:srgbClr>
                  </a:outerShdw>
                </a:effectLst>
                <a:latin typeface="Mongolian Baiti" pitchFamily="66" charset="0"/>
              </a:rPr>
              <a:t> </a:t>
            </a:r>
            <a:r>
              <a:rPr lang="en-US" i="1" u="sng" dirty="0" smtClean="0">
                <a:effectLst>
                  <a:outerShdw blurRad="38100" dist="38100" dir="2700000" algn="tl">
                    <a:srgbClr val="000000">
                      <a:alpha val="43137"/>
                    </a:srgbClr>
                  </a:outerShdw>
                </a:effectLst>
                <a:latin typeface="Mongolian Baiti" pitchFamily="66" charset="0"/>
              </a:rPr>
              <a:t>primavera –p6  </a:t>
            </a:r>
            <a:r>
              <a:rPr lang="en-US" i="1" dirty="0" smtClean="0">
                <a:latin typeface="Mongolian Baiti" pitchFamily="66" charset="0"/>
              </a:rPr>
              <a:t>program </a:t>
            </a:r>
            <a:endParaRPr lang="en-US" i="1" dirty="0">
              <a:latin typeface="Mongolian Baiti" pitchFamily="66"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4365104"/>
            <a:ext cx="5263405" cy="175525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3250412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3"/>
          <p:cNvSpPr txBox="1">
            <a:spLocks noChangeArrowheads="1"/>
          </p:cNvSpPr>
          <p:nvPr/>
        </p:nvSpPr>
        <p:spPr bwMode="auto">
          <a:xfrm>
            <a:off x="1259632" y="3645024"/>
            <a:ext cx="7239000" cy="2269980"/>
          </a:xfrm>
          <a:prstGeom prst="rect">
            <a:avLst/>
          </a:prstGeom>
          <a:noFill/>
          <a:ln w="9525">
            <a:noFill/>
            <a:miter lim="800000"/>
            <a:headEnd/>
            <a:tailEnd/>
          </a:ln>
        </p:spPr>
        <p:txBody>
          <a:bodyPr>
            <a:spAutoFit/>
          </a:bodyPr>
          <a:lstStyle/>
          <a:p>
            <a:pPr algn="just" rtl="0">
              <a:lnSpc>
                <a:spcPct val="115000"/>
              </a:lnSpc>
              <a:spcAft>
                <a:spcPts val="1000"/>
              </a:spcAft>
            </a:pPr>
            <a:r>
              <a:rPr lang="en-US" sz="2000" dirty="0">
                <a:latin typeface="Calibri"/>
                <a:ea typeface="Calibri"/>
                <a:cs typeface="Arial"/>
              </a:rPr>
              <a:t>The project divide into two parts:</a:t>
            </a:r>
            <a:endParaRPr lang="en-US" dirty="0">
              <a:latin typeface="Calibri"/>
              <a:ea typeface="Calibri"/>
              <a:cs typeface="Arial"/>
            </a:endParaRPr>
          </a:p>
          <a:p>
            <a:pPr marL="342900" marR="347345" lvl="0" indent="-342900" algn="just" rtl="0">
              <a:lnSpc>
                <a:spcPct val="115000"/>
              </a:lnSpc>
              <a:spcAft>
                <a:spcPts val="1000"/>
              </a:spcAft>
              <a:buFont typeface="+mj-lt"/>
              <a:buAutoNum type="arabicPeriod"/>
            </a:pPr>
            <a:r>
              <a:rPr lang="en-US" dirty="0">
                <a:solidFill>
                  <a:srgbClr val="000000"/>
                </a:solidFill>
                <a:latin typeface="Times New Roman"/>
                <a:ea typeface="Times New Roman"/>
              </a:rPr>
              <a:t>Sub structure: which  include (excavation ,footing ,neck column ,tie beam and base slab)</a:t>
            </a:r>
          </a:p>
          <a:p>
            <a:pPr marL="342900" marR="347345" lvl="0" indent="-342900" algn="just" rtl="0">
              <a:lnSpc>
                <a:spcPct val="115000"/>
              </a:lnSpc>
              <a:spcAft>
                <a:spcPts val="1000"/>
              </a:spcAft>
              <a:buFont typeface="+mj-lt"/>
              <a:buAutoNum type="arabicPeriod"/>
            </a:pPr>
            <a:r>
              <a:rPr lang="en-US" dirty="0">
                <a:solidFill>
                  <a:srgbClr val="000000"/>
                </a:solidFill>
                <a:latin typeface="Times New Roman"/>
                <a:ea typeface="Times New Roman"/>
              </a:rPr>
              <a:t>Super structure: which include (column, shear wall, floor slab, external wall, internal wall, electro-mechanical, plastering, door and painting).   </a:t>
            </a:r>
            <a:endParaRPr lang="en-US" dirty="0">
              <a:solidFill>
                <a:srgbClr val="000000"/>
              </a:solidFill>
              <a:effectLst/>
              <a:latin typeface="Times New Roman"/>
              <a:ea typeface="Times New Roman"/>
            </a:endParaRPr>
          </a:p>
        </p:txBody>
      </p:sp>
      <p:sp>
        <p:nvSpPr>
          <p:cNvPr id="11" name="مربع نص 1"/>
          <p:cNvSpPr txBox="1"/>
          <p:nvPr/>
        </p:nvSpPr>
        <p:spPr>
          <a:xfrm>
            <a:off x="1331640" y="142294"/>
            <a:ext cx="7166992" cy="861774"/>
          </a:xfrm>
          <a:prstGeom prst="rect">
            <a:avLst/>
          </a:prstGeom>
          <a:noFill/>
        </p:spPr>
        <p:txBody>
          <a:bodyPr wrap="square" rtlCol="1">
            <a:spAutoFit/>
          </a:bodyPr>
          <a:lstStyle/>
          <a:p>
            <a:pPr algn="l"/>
            <a:r>
              <a:rPr lang="en-US" sz="3200" b="1" dirty="0" smtClean="0">
                <a:solidFill>
                  <a:schemeClr val="tx1">
                    <a:lumMod val="95000"/>
                    <a:lumOff val="5000"/>
                  </a:schemeClr>
                </a:solidFill>
                <a:latin typeface="Gill Sans MT (العناوين)"/>
                <a:cs typeface="Times New Roman" pitchFamily="18" charset="0"/>
              </a:rPr>
              <a:t>Project planning and Scheduling </a:t>
            </a:r>
          </a:p>
          <a:p>
            <a:endParaRPr lang="ar-SA" dirty="0"/>
          </a:p>
        </p:txBody>
      </p:sp>
      <p:sp>
        <p:nvSpPr>
          <p:cNvPr id="2" name="Rectangle 1"/>
          <p:cNvSpPr/>
          <p:nvPr/>
        </p:nvSpPr>
        <p:spPr>
          <a:xfrm>
            <a:off x="1763688" y="2276872"/>
            <a:ext cx="4572000" cy="369332"/>
          </a:xfrm>
          <a:prstGeom prst="rect">
            <a:avLst/>
          </a:prstGeom>
        </p:spPr>
        <p:txBody>
          <a:bodyPr>
            <a:spAutoFit/>
          </a:bodyPr>
          <a:lstStyle/>
          <a:p>
            <a:pPr algn="l"/>
            <a:r>
              <a:rPr lang="en-US" i="1" dirty="0" smtClean="0">
                <a:latin typeface="Mongolian Baiti" pitchFamily="66" charset="0"/>
              </a:rPr>
              <a:t>Assumptions </a:t>
            </a:r>
            <a:endParaRPr lang="en-US" i="1" dirty="0">
              <a:latin typeface="Mongolian Baiti" pitchFamily="66" charset="0"/>
            </a:endParaRPr>
          </a:p>
        </p:txBody>
      </p:sp>
      <p:sp>
        <p:nvSpPr>
          <p:cNvPr id="3" name="Rectangle 2"/>
          <p:cNvSpPr/>
          <p:nvPr/>
        </p:nvSpPr>
        <p:spPr>
          <a:xfrm>
            <a:off x="1259632" y="2551837"/>
            <a:ext cx="7488832" cy="1200329"/>
          </a:xfrm>
          <a:prstGeom prst="rect">
            <a:avLst/>
          </a:prstGeom>
        </p:spPr>
        <p:txBody>
          <a:bodyPr wrap="square">
            <a:spAutoFit/>
          </a:bodyPr>
          <a:lstStyle/>
          <a:p>
            <a:pPr algn="just"/>
            <a:r>
              <a:rPr lang="en-US" dirty="0">
                <a:latin typeface="Calibri"/>
                <a:ea typeface="Calibri"/>
                <a:cs typeface="Arial"/>
              </a:rPr>
              <a:t>Primavera is a program that divide the activities in the project by using work down structure method (WBS), and determine the reliability of these activities, and calculate the full life of the project and determine the critical path,</a:t>
            </a:r>
            <a:endParaRPr lang="en-US" dirty="0"/>
          </a:p>
        </p:txBody>
      </p:sp>
    </p:spTree>
    <p:extLst>
      <p:ext uri="{BB962C8B-B14F-4D97-AF65-F5344CB8AC3E}">
        <p14:creationId xmlns:p14="http://schemas.microsoft.com/office/powerpoint/2010/main" val="26486952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Horizon\Desktop\مشرووع 2222\Image 1.jpg"/>
          <p:cNvPicPr>
            <a:picLocks noChangeAspect="1" noChangeArrowheads="1"/>
          </p:cNvPicPr>
          <p:nvPr/>
        </p:nvPicPr>
        <p:blipFill rotWithShape="1">
          <a:blip r:embed="rId2">
            <a:extLst>
              <a:ext uri="{28A0092B-C50C-407E-A947-70E740481C1C}">
                <a14:useLocalDpi xmlns:a14="http://schemas.microsoft.com/office/drawing/2010/main" val="0"/>
              </a:ext>
            </a:extLst>
          </a:blip>
          <a:srcRect l="4259" t="5470" r="4967" b="4102"/>
          <a:stretch/>
        </p:blipFill>
        <p:spPr bwMode="auto">
          <a:xfrm>
            <a:off x="755576" y="476672"/>
            <a:ext cx="7995139" cy="6201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646789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dell\Desktop\thanks-thank-you-10.jpg"/>
          <p:cNvPicPr>
            <a:picLocks noChangeAspect="1" noChangeArrowheads="1"/>
          </p:cNvPicPr>
          <p:nvPr/>
        </p:nvPicPr>
        <p:blipFill>
          <a:blip r:embed="rId2" cstate="print"/>
          <a:srcRect/>
          <a:stretch>
            <a:fillRect/>
          </a:stretch>
        </p:blipFill>
        <p:spPr bwMode="auto">
          <a:xfrm>
            <a:off x="2195737" y="2132856"/>
            <a:ext cx="4032448" cy="2819830"/>
          </a:xfrm>
          <a:prstGeom prst="rect">
            <a:avLst/>
          </a:prstGeom>
          <a:ln>
            <a:noFill/>
          </a:ln>
          <a:effectLst>
            <a:softEdge rad="112500"/>
          </a:effectLst>
        </p:spPr>
      </p:pic>
      <p:sp>
        <p:nvSpPr>
          <p:cNvPr id="2" name="TextBox 1"/>
          <p:cNvSpPr txBox="1"/>
          <p:nvPr/>
        </p:nvSpPr>
        <p:spPr>
          <a:xfrm>
            <a:off x="1187624" y="4952686"/>
            <a:ext cx="6624736" cy="707886"/>
          </a:xfrm>
          <a:prstGeom prst="rect">
            <a:avLst/>
          </a:prstGeom>
          <a:noFill/>
        </p:spPr>
        <p:txBody>
          <a:bodyPr wrap="square" rtlCol="1">
            <a:spAutoFit/>
          </a:bodyPr>
          <a:lstStyle/>
          <a:p>
            <a:r>
              <a:rPr lang="ar-SA" sz="2000" dirty="0" smtClean="0">
                <a:solidFill>
                  <a:srgbClr val="0070C0"/>
                </a:solidFill>
              </a:rPr>
              <a:t>حبايبنا..... منورين.....</a:t>
            </a:r>
            <a:br>
              <a:rPr lang="ar-SA" sz="2000" dirty="0" smtClean="0">
                <a:solidFill>
                  <a:srgbClr val="0070C0"/>
                </a:solidFill>
              </a:rPr>
            </a:br>
            <a:r>
              <a:rPr lang="ar-SA" sz="2000" dirty="0" smtClean="0">
                <a:solidFill>
                  <a:srgbClr val="0070C0"/>
                </a:solidFill>
              </a:rPr>
              <a:t>                                    هندسة البناء.....الشغل نظيف</a:t>
            </a:r>
            <a:r>
              <a:rPr lang="ar-SA" sz="2000" dirty="0" smtClean="0"/>
              <a:t> </a:t>
            </a:r>
            <a:r>
              <a:rPr lang="ar-SA" sz="2000" dirty="0" smtClean="0">
                <a:solidFill>
                  <a:schemeClr val="accent1">
                    <a:lumMod val="60000"/>
                    <a:lumOff val="40000"/>
                  </a:schemeClr>
                </a:solidFill>
                <a:sym typeface="Wingdings" panose="05000000000000000000" pitchFamily="2" charset="2"/>
              </a:rPr>
              <a:t></a:t>
            </a:r>
            <a:endParaRPr lang="ar-SA" sz="2000" dirty="0">
              <a:solidFill>
                <a:schemeClr val="accent1">
                  <a:lumMod val="60000"/>
                  <a:lumOff val="40000"/>
                </a:schemeClr>
              </a:solidFill>
            </a:endParaRPr>
          </a:p>
        </p:txBody>
      </p:sp>
    </p:spTree>
    <p:extLst>
      <p:ext uri="{BB962C8B-B14F-4D97-AF65-F5344CB8AC3E}">
        <p14:creationId xmlns:p14="http://schemas.microsoft.com/office/powerpoint/2010/main" val="26212835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46560" y="864185"/>
            <a:ext cx="7562800" cy="4138406"/>
          </a:xfrm>
        </p:spPr>
        <p:txBody>
          <a:bodyPr/>
          <a:lstStyle/>
          <a:p>
            <a:pPr marL="82296" indent="0" algn="l" rtl="0">
              <a:buNone/>
            </a:pPr>
            <a:r>
              <a:rPr lang="en-US" sz="3200" b="1" dirty="0">
                <a:solidFill>
                  <a:schemeClr val="accent3">
                    <a:lumMod val="75000"/>
                  </a:schemeClr>
                </a:solidFill>
                <a:latin typeface="+mj-lt"/>
                <a:ea typeface="+mj-ea"/>
                <a:cs typeface="+mj-cs"/>
              </a:rPr>
              <a:t>The Site plan</a:t>
            </a:r>
          </a:p>
          <a:p>
            <a:pPr marL="82296" indent="0" algn="l" rtl="0">
              <a:buNone/>
            </a:pPr>
            <a:endParaRPr lang="ar-SA" dirty="0"/>
          </a:p>
        </p:txBody>
      </p:sp>
      <p:sp>
        <p:nvSpPr>
          <p:cNvPr id="6" name="مربع نص 3"/>
          <p:cNvSpPr txBox="1"/>
          <p:nvPr/>
        </p:nvSpPr>
        <p:spPr>
          <a:xfrm>
            <a:off x="1377495" y="404664"/>
            <a:ext cx="6732240"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Architectural</a:t>
            </a:r>
            <a:r>
              <a:rPr lang="en-US" sz="3200" b="1" dirty="0" smtClean="0">
                <a:solidFill>
                  <a:schemeClr val="tx1">
                    <a:lumMod val="95000"/>
                    <a:lumOff val="5000"/>
                  </a:schemeClr>
                </a:solidFill>
              </a:rPr>
              <a:t> </a:t>
            </a:r>
            <a:r>
              <a:rPr lang="en-US" sz="3200" b="1" dirty="0" smtClean="0">
                <a:solidFill>
                  <a:schemeClr val="tx1">
                    <a:lumMod val="95000"/>
                    <a:lumOff val="5000"/>
                  </a:schemeClr>
                </a:solidFill>
                <a:latin typeface="Gill Sans MT (العناوين)"/>
                <a:cs typeface="Times New Roman" pitchFamily="18" charset="0"/>
              </a:rPr>
              <a:t>Design </a:t>
            </a:r>
          </a:p>
          <a:p>
            <a:endParaRPr lang="ar-SA" dirty="0"/>
          </a:p>
        </p:txBody>
      </p:sp>
      <p:pic>
        <p:nvPicPr>
          <p:cNvPr id="4" name="Picture 3"/>
          <p:cNvPicPr/>
          <p:nvPr/>
        </p:nvPicPr>
        <p:blipFill>
          <a:blip r:embed="rId2"/>
          <a:stretch>
            <a:fillRect/>
          </a:stretch>
        </p:blipFill>
        <p:spPr>
          <a:xfrm>
            <a:off x="1907704" y="1540232"/>
            <a:ext cx="5292080" cy="5229200"/>
          </a:xfrm>
          <a:prstGeom prst="rect">
            <a:avLst/>
          </a:prstGeom>
        </p:spPr>
      </p:pic>
      <p:pic>
        <p:nvPicPr>
          <p:cNvPr id="7" name="Picture 6"/>
          <p:cNvPicPr>
            <a:picLocks noChangeAspect="1"/>
          </p:cNvPicPr>
          <p:nvPr/>
        </p:nvPicPr>
        <p:blipFill>
          <a:blip r:embed="rId3"/>
          <a:stretch>
            <a:fillRect/>
          </a:stretch>
        </p:blipFill>
        <p:spPr>
          <a:xfrm>
            <a:off x="7143452" y="1556792"/>
            <a:ext cx="845282" cy="985646"/>
          </a:xfrm>
          <a:prstGeom prst="rect">
            <a:avLst/>
          </a:prstGeom>
        </p:spPr>
      </p:pic>
    </p:spTree>
    <p:extLst>
      <p:ext uri="{BB962C8B-B14F-4D97-AF65-F5344CB8AC3E}">
        <p14:creationId xmlns:p14="http://schemas.microsoft.com/office/powerpoint/2010/main" val="15158716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42023"/>
          <a:stretch/>
        </p:blipFill>
        <p:spPr>
          <a:xfrm>
            <a:off x="5144249" y="764704"/>
            <a:ext cx="3980107" cy="4176464"/>
          </a:xfrm>
          <a:prstGeom prst="rect">
            <a:avLst/>
          </a:prstGeom>
        </p:spPr>
      </p:pic>
      <p:sp>
        <p:nvSpPr>
          <p:cNvPr id="10" name="مربع نص 3"/>
          <p:cNvSpPr txBox="1"/>
          <p:nvPr/>
        </p:nvSpPr>
        <p:spPr>
          <a:xfrm>
            <a:off x="1153387" y="226817"/>
            <a:ext cx="6732240"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Architectural</a:t>
            </a:r>
            <a:r>
              <a:rPr lang="en-US" sz="3200" b="1" dirty="0" smtClean="0">
                <a:solidFill>
                  <a:schemeClr val="tx1">
                    <a:lumMod val="95000"/>
                    <a:lumOff val="5000"/>
                  </a:schemeClr>
                </a:solidFill>
              </a:rPr>
              <a:t> </a:t>
            </a:r>
            <a:r>
              <a:rPr lang="en-US" sz="3200" b="1" dirty="0" smtClean="0">
                <a:solidFill>
                  <a:schemeClr val="tx1">
                    <a:lumMod val="95000"/>
                    <a:lumOff val="5000"/>
                  </a:schemeClr>
                </a:solidFill>
                <a:latin typeface="Gill Sans MT (العناوين)"/>
                <a:cs typeface="Times New Roman" pitchFamily="18" charset="0"/>
              </a:rPr>
              <a:t>Design </a:t>
            </a:r>
          </a:p>
          <a:p>
            <a:pPr algn="r" rtl="0"/>
            <a:endParaRPr lang="ar-SA" dirty="0">
              <a:solidFill>
                <a:schemeClr val="tx1">
                  <a:lumMod val="95000"/>
                  <a:lumOff val="5000"/>
                </a:schemeClr>
              </a:solidFill>
            </a:endParaRPr>
          </a:p>
        </p:txBody>
      </p:sp>
      <p:sp>
        <p:nvSpPr>
          <p:cNvPr id="5" name="Rounded Rectangle 4"/>
          <p:cNvSpPr/>
          <p:nvPr/>
        </p:nvSpPr>
        <p:spPr>
          <a:xfrm>
            <a:off x="5304555" y="908720"/>
            <a:ext cx="3659493" cy="1656184"/>
          </a:xfrm>
          <a:prstGeom prst="roundRect">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dirty="0" smtClean="0"/>
              <a:t>apartment 1 +2 </a:t>
            </a:r>
          </a:p>
          <a:p>
            <a:pPr algn="ctr"/>
            <a:r>
              <a:rPr lang="en-US" dirty="0" smtClean="0"/>
              <a:t>normal</a:t>
            </a:r>
          </a:p>
        </p:txBody>
      </p:sp>
      <p:sp>
        <p:nvSpPr>
          <p:cNvPr id="9" name="Rounded Rectangle 8"/>
          <p:cNvSpPr/>
          <p:nvPr/>
        </p:nvSpPr>
        <p:spPr>
          <a:xfrm>
            <a:off x="5652120" y="3065850"/>
            <a:ext cx="3087965" cy="1446379"/>
          </a:xfrm>
          <a:prstGeom prst="roundRect">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dirty="0" smtClean="0"/>
              <a:t>Apartment 3+4</a:t>
            </a:r>
          </a:p>
          <a:p>
            <a:pPr algn="ctr"/>
            <a:r>
              <a:rPr lang="en-US" dirty="0" smtClean="0"/>
              <a:t>Duplex </a:t>
            </a:r>
          </a:p>
        </p:txBody>
      </p:sp>
      <p:sp>
        <p:nvSpPr>
          <p:cNvPr id="6" name="Content Placeholder 2"/>
          <p:cNvSpPr>
            <a:spLocks noGrp="1"/>
          </p:cNvSpPr>
          <p:nvPr>
            <p:ph idx="1"/>
          </p:nvPr>
        </p:nvSpPr>
        <p:spPr>
          <a:xfrm>
            <a:off x="193671" y="1340768"/>
            <a:ext cx="4464496" cy="3056232"/>
          </a:xfrm>
        </p:spPr>
        <p:txBody>
          <a:bodyPr>
            <a:normAutofit fontScale="92500" lnSpcReduction="20000"/>
          </a:bodyPr>
          <a:lstStyle/>
          <a:p>
            <a:pPr algn="l" rtl="0"/>
            <a:r>
              <a:rPr lang="en-US" sz="2400" dirty="0">
                <a:solidFill>
                  <a:schemeClr val="accent3">
                    <a:lumMod val="75000"/>
                  </a:schemeClr>
                </a:solidFill>
                <a:latin typeface="Cooper Black" pitchFamily="18" charset="0"/>
              </a:rPr>
              <a:t>Total  used Area </a:t>
            </a:r>
            <a:r>
              <a:rPr lang="en-US" sz="2400" dirty="0" smtClean="0">
                <a:solidFill>
                  <a:schemeClr val="accent3">
                    <a:lumMod val="75000"/>
                  </a:schemeClr>
                </a:solidFill>
                <a:latin typeface="Cooper Black" pitchFamily="18" charset="0"/>
              </a:rPr>
              <a:t>from the site:770 </a:t>
            </a:r>
            <a:r>
              <a:rPr lang="en-US" sz="2400" b="1" dirty="0">
                <a:solidFill>
                  <a:schemeClr val="accent3">
                    <a:lumMod val="75000"/>
                  </a:schemeClr>
                </a:solidFill>
                <a:latin typeface="Cooper Black" pitchFamily="18" charset="0"/>
              </a:rPr>
              <a:t>m</a:t>
            </a:r>
            <a:r>
              <a:rPr lang="en-US" sz="2400" b="1" baseline="30000" dirty="0">
                <a:solidFill>
                  <a:schemeClr val="accent3">
                    <a:lumMod val="75000"/>
                  </a:schemeClr>
                </a:solidFill>
                <a:latin typeface="Cooper Black" pitchFamily="18" charset="0"/>
              </a:rPr>
              <a:t>2</a:t>
            </a:r>
            <a:endParaRPr lang="en-US" sz="2400" dirty="0">
              <a:solidFill>
                <a:schemeClr val="accent3">
                  <a:lumMod val="75000"/>
                </a:schemeClr>
              </a:solidFill>
              <a:latin typeface="Cooper Black" pitchFamily="18" charset="0"/>
            </a:endParaRPr>
          </a:p>
          <a:p>
            <a:pPr algn="l" rtl="0"/>
            <a:r>
              <a:rPr lang="en-US" sz="2400" b="1" dirty="0">
                <a:solidFill>
                  <a:schemeClr val="accent1">
                    <a:lumMod val="50000"/>
                  </a:schemeClr>
                </a:solidFill>
              </a:rPr>
              <a:t>The area distributed to 7 floors </a:t>
            </a:r>
          </a:p>
          <a:p>
            <a:pPr algn="l" rtl="0"/>
            <a:r>
              <a:rPr lang="en-US" sz="2400" b="1" dirty="0" smtClean="0">
                <a:solidFill>
                  <a:schemeClr val="accent1">
                    <a:lumMod val="50000"/>
                  </a:schemeClr>
                </a:solidFill>
              </a:rPr>
              <a:t> the building include </a:t>
            </a:r>
            <a:r>
              <a:rPr lang="en-US" sz="2400" b="1" dirty="0">
                <a:solidFill>
                  <a:schemeClr val="accent1">
                    <a:lumMod val="50000"/>
                  </a:schemeClr>
                </a:solidFill>
              </a:rPr>
              <a:t>parking in </a:t>
            </a:r>
            <a:r>
              <a:rPr lang="en-US" sz="2400" b="1" dirty="0" smtClean="0">
                <a:solidFill>
                  <a:schemeClr val="accent1">
                    <a:lumMod val="50000"/>
                  </a:schemeClr>
                </a:solidFill>
              </a:rPr>
              <a:t> the ground </a:t>
            </a:r>
            <a:r>
              <a:rPr lang="en-US" sz="2400" b="1" dirty="0">
                <a:solidFill>
                  <a:schemeClr val="accent1">
                    <a:lumMod val="50000"/>
                  </a:schemeClr>
                </a:solidFill>
              </a:rPr>
              <a:t>floor and the rest floors are apartments .</a:t>
            </a:r>
          </a:p>
          <a:p>
            <a:pPr algn="l" rtl="0"/>
            <a:r>
              <a:rPr lang="en-US" sz="2400" b="1" dirty="0">
                <a:solidFill>
                  <a:schemeClr val="accent1">
                    <a:lumMod val="50000"/>
                  </a:schemeClr>
                </a:solidFill>
              </a:rPr>
              <a:t>Each floor area is about  550 m</a:t>
            </a:r>
            <a:r>
              <a:rPr lang="en-US" sz="2400" b="1" baseline="30000" dirty="0">
                <a:solidFill>
                  <a:schemeClr val="accent1">
                    <a:lumMod val="50000"/>
                  </a:schemeClr>
                </a:solidFill>
              </a:rPr>
              <a:t>2 </a:t>
            </a:r>
          </a:p>
          <a:p>
            <a:pPr marL="82296" indent="0" algn="l" rtl="0">
              <a:buNone/>
            </a:pPr>
            <a:endParaRPr lang="en-US" b="1" dirty="0">
              <a:solidFill>
                <a:schemeClr val="accent1">
                  <a:lumMod val="50000"/>
                </a:schemeClr>
              </a:solidFill>
            </a:endParaRPr>
          </a:p>
          <a:p>
            <a:pPr algn="l" rtl="0"/>
            <a:endParaRPr lang="ar-SA" dirty="0"/>
          </a:p>
        </p:txBody>
      </p:sp>
      <p:sp>
        <p:nvSpPr>
          <p:cNvPr id="7" name="عنصر نائب للمحتوى 2"/>
          <p:cNvSpPr txBox="1">
            <a:spLocks/>
          </p:cNvSpPr>
          <p:nvPr/>
        </p:nvSpPr>
        <p:spPr>
          <a:xfrm>
            <a:off x="165180" y="4365104"/>
            <a:ext cx="6519977" cy="2049429"/>
          </a:xfrm>
          <a:prstGeom prst="rect">
            <a:avLst/>
          </a:prstGeom>
        </p:spPr>
        <p:txBody>
          <a:bodyPr vert="horz" lIns="91440" tIns="45720" rIns="91440" bIns="45720" rtlCol="0">
            <a:normAutofit fontScale="92500" lnSpcReduction="20000"/>
          </a:bodyPr>
          <a:lst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l" rtl="0"/>
            <a:r>
              <a:rPr lang="en-US" sz="2000" b="1" dirty="0" smtClean="0">
                <a:solidFill>
                  <a:schemeClr val="accent1">
                    <a:lumMod val="50000"/>
                  </a:schemeClr>
                </a:solidFill>
              </a:rPr>
              <a:t>Each floor is divided into four apartments.</a:t>
            </a:r>
          </a:p>
          <a:p>
            <a:pPr algn="l" rtl="0"/>
            <a:r>
              <a:rPr lang="en-US" sz="2000" b="1" dirty="0" smtClean="0">
                <a:solidFill>
                  <a:schemeClr val="accent1">
                    <a:lumMod val="50000"/>
                  </a:schemeClr>
                </a:solidFill>
              </a:rPr>
              <a:t>Two apartments are  designed as  normal (one house in one story )  with area of 128 m</a:t>
            </a:r>
            <a:r>
              <a:rPr lang="en-US" sz="2000" b="1" baseline="30000" dirty="0" smtClean="0">
                <a:solidFill>
                  <a:schemeClr val="accent1">
                    <a:lumMod val="50000"/>
                  </a:schemeClr>
                </a:solidFill>
              </a:rPr>
              <a:t>2</a:t>
            </a:r>
            <a:r>
              <a:rPr lang="en-US" sz="2000" b="1" dirty="0" smtClean="0">
                <a:solidFill>
                  <a:schemeClr val="accent1">
                    <a:lumMod val="50000"/>
                  </a:schemeClr>
                </a:solidFill>
              </a:rPr>
              <a:t> each apartment . </a:t>
            </a:r>
          </a:p>
          <a:p>
            <a:pPr algn="l" rtl="0"/>
            <a:r>
              <a:rPr lang="en-US" sz="2000" b="1" dirty="0" smtClean="0">
                <a:solidFill>
                  <a:schemeClr val="accent1">
                    <a:lumMod val="50000"/>
                  </a:schemeClr>
                </a:solidFill>
              </a:rPr>
              <a:t>Another two apartments is  designed as duplex (one house in two story ) with area of 147 m</a:t>
            </a:r>
            <a:r>
              <a:rPr lang="en-US" sz="2000" b="1" baseline="30000" dirty="0" smtClean="0">
                <a:solidFill>
                  <a:schemeClr val="accent1">
                    <a:lumMod val="50000"/>
                  </a:schemeClr>
                </a:solidFill>
              </a:rPr>
              <a:t>2 </a:t>
            </a:r>
            <a:r>
              <a:rPr lang="en-US" sz="2000" b="1" dirty="0" smtClean="0">
                <a:solidFill>
                  <a:schemeClr val="accent1">
                    <a:lumMod val="50000"/>
                  </a:schemeClr>
                </a:solidFill>
              </a:rPr>
              <a:t> each apartment  .</a:t>
            </a:r>
          </a:p>
          <a:p>
            <a:pPr algn="l" rtl="0"/>
            <a:endParaRPr lang="en-US" sz="2000" dirty="0" smtClean="0"/>
          </a:p>
          <a:p>
            <a:pPr algn="l" rtl="0">
              <a:buFont typeface="Wingdings" pitchFamily="2" charset="2"/>
              <a:buChar char="Ø"/>
            </a:pPr>
            <a:endParaRPr lang="en-US" sz="2000" dirty="0" smtClean="0">
              <a:solidFill>
                <a:schemeClr val="accent1">
                  <a:lumMod val="75000"/>
                </a:schemeClr>
              </a:solidFill>
            </a:endParaRPr>
          </a:p>
          <a:p>
            <a:pPr algn="l" rtl="0"/>
            <a:endParaRPr lang="en-US" sz="2000" dirty="0" smtClean="0"/>
          </a:p>
          <a:p>
            <a:pPr algn="l" rtl="0"/>
            <a:endParaRPr lang="en-US" sz="2000" dirty="0" smtClean="0"/>
          </a:p>
          <a:p>
            <a:pPr algn="l" rtl="0"/>
            <a:endParaRPr lang="en-US" sz="2000" dirty="0" smtClean="0"/>
          </a:p>
          <a:p>
            <a:pPr algn="l" rtl="0"/>
            <a:endParaRPr lang="en-US" sz="2000" dirty="0" smtClean="0"/>
          </a:p>
          <a:p>
            <a:pPr algn="l" rtl="0"/>
            <a:endParaRPr lang="en-US" sz="2000" dirty="0"/>
          </a:p>
        </p:txBody>
      </p:sp>
    </p:spTree>
    <p:extLst>
      <p:ext uri="{BB962C8B-B14F-4D97-AF65-F5344CB8AC3E}">
        <p14:creationId xmlns:p14="http://schemas.microsoft.com/office/powerpoint/2010/main" val="1170502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9632" y="1052736"/>
            <a:ext cx="5112568" cy="1224136"/>
          </a:xfrm>
        </p:spPr>
        <p:txBody>
          <a:bodyPr>
            <a:normAutofit/>
          </a:bodyPr>
          <a:lstStyle/>
          <a:p>
            <a:pPr algn="r"/>
            <a:r>
              <a:rPr lang="en-US" sz="3200" b="1" dirty="0">
                <a:solidFill>
                  <a:schemeClr val="accent3">
                    <a:lumMod val="75000"/>
                  </a:schemeClr>
                </a:solidFill>
              </a:rPr>
              <a:t>Ground floor (Parking)</a:t>
            </a:r>
          </a:p>
        </p:txBody>
      </p:sp>
      <p:pic>
        <p:nvPicPr>
          <p:cNvPr id="11" name="Content Placeholder 10"/>
          <p:cNvPicPr>
            <a:picLocks noGrp="1"/>
          </p:cNvPicPr>
          <p:nvPr>
            <p:ph idx="1"/>
          </p:nvPr>
        </p:nvPicPr>
        <p:blipFill>
          <a:blip r:embed="rId2"/>
          <a:stretch>
            <a:fillRect/>
          </a:stretch>
        </p:blipFill>
        <p:spPr>
          <a:xfrm>
            <a:off x="1979712" y="1916832"/>
            <a:ext cx="4734481" cy="4752528"/>
          </a:xfrm>
          <a:prstGeom prst="rect">
            <a:avLst/>
          </a:prstGeom>
        </p:spPr>
      </p:pic>
      <p:sp>
        <p:nvSpPr>
          <p:cNvPr id="9" name="مربع نص 3"/>
          <p:cNvSpPr txBox="1"/>
          <p:nvPr/>
        </p:nvSpPr>
        <p:spPr>
          <a:xfrm>
            <a:off x="1403648" y="404664"/>
            <a:ext cx="6732240" cy="861774"/>
          </a:xfrm>
          <a:prstGeom prst="rect">
            <a:avLst/>
          </a:prstGeom>
          <a:noFill/>
        </p:spPr>
        <p:txBody>
          <a:bodyPr wrap="square" rtlCol="1">
            <a:spAutoFit/>
          </a:bodyPr>
          <a:lstStyle/>
          <a:p>
            <a:pPr algn="l" rtl="0"/>
            <a:r>
              <a:rPr lang="en-US" sz="3200" b="1" dirty="0" smtClean="0">
                <a:solidFill>
                  <a:schemeClr val="tx1">
                    <a:lumMod val="95000"/>
                    <a:lumOff val="5000"/>
                  </a:schemeClr>
                </a:solidFill>
                <a:latin typeface="Gill Sans MT (العناوين)"/>
                <a:cs typeface="Times New Roman" pitchFamily="18" charset="0"/>
              </a:rPr>
              <a:t>Architectural</a:t>
            </a:r>
            <a:r>
              <a:rPr lang="en-US" sz="3200" b="1" dirty="0" smtClean="0">
                <a:solidFill>
                  <a:schemeClr val="tx1">
                    <a:lumMod val="95000"/>
                    <a:lumOff val="5000"/>
                  </a:schemeClr>
                </a:solidFill>
              </a:rPr>
              <a:t> </a:t>
            </a:r>
            <a:r>
              <a:rPr lang="en-US" sz="3200" b="1" dirty="0" smtClean="0">
                <a:solidFill>
                  <a:schemeClr val="tx1">
                    <a:lumMod val="95000"/>
                    <a:lumOff val="5000"/>
                  </a:schemeClr>
                </a:solidFill>
                <a:latin typeface="Gill Sans MT (العناوين)"/>
                <a:cs typeface="Times New Roman" pitchFamily="18" charset="0"/>
              </a:rPr>
              <a:t>Design </a:t>
            </a:r>
          </a:p>
          <a:p>
            <a:endParaRPr lang="ar-SA" dirty="0"/>
          </a:p>
        </p:txBody>
      </p:sp>
      <p:pic>
        <p:nvPicPr>
          <p:cNvPr id="5" name="Picture 4"/>
          <p:cNvPicPr>
            <a:picLocks noChangeAspect="1"/>
          </p:cNvPicPr>
          <p:nvPr/>
        </p:nvPicPr>
        <p:blipFill>
          <a:blip r:embed="rId3"/>
          <a:stretch>
            <a:fillRect/>
          </a:stretch>
        </p:blipFill>
        <p:spPr>
          <a:xfrm>
            <a:off x="6660232" y="1916832"/>
            <a:ext cx="845282" cy="84259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60648"/>
            <a:ext cx="6589199" cy="1280890"/>
          </a:xfrm>
        </p:spPr>
        <p:txBody>
          <a:bodyPr/>
          <a:lstStyle/>
          <a:p>
            <a:r>
              <a:rPr lang="en-US" dirty="0" smtClean="0"/>
              <a:t>First floor </a:t>
            </a:r>
            <a:r>
              <a:rPr lang="en-US" dirty="0" smtClean="0"/>
              <a:t>plan </a:t>
            </a:r>
            <a:r>
              <a:rPr lang="en-US" dirty="0" smtClean="0"/>
              <a:t>:</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79712" y="1268760"/>
            <a:ext cx="5256584" cy="5400600"/>
          </a:xfrm>
        </p:spPr>
      </p:pic>
      <p:pic>
        <p:nvPicPr>
          <p:cNvPr id="4" name="Picture 3"/>
          <p:cNvPicPr>
            <a:picLocks noChangeAspect="1"/>
          </p:cNvPicPr>
          <p:nvPr/>
        </p:nvPicPr>
        <p:blipFill>
          <a:blip r:embed="rId3"/>
          <a:stretch>
            <a:fillRect/>
          </a:stretch>
        </p:blipFill>
        <p:spPr>
          <a:xfrm>
            <a:off x="7108103" y="1268760"/>
            <a:ext cx="1460808" cy="1557574"/>
          </a:xfrm>
          <a:prstGeom prst="rect">
            <a:avLst/>
          </a:prstGeom>
        </p:spPr>
      </p:pic>
    </p:spTree>
    <p:extLst>
      <p:ext uri="{BB962C8B-B14F-4D97-AF65-F5344CB8AC3E}">
        <p14:creationId xmlns:p14="http://schemas.microsoft.com/office/powerpoint/2010/main" val="174625787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4342</TotalTime>
  <Words>1403</Words>
  <Application>Microsoft Office PowerPoint</Application>
  <PresentationFormat>On-screen Show (4:3)</PresentationFormat>
  <Paragraphs>436</Paragraphs>
  <Slides>57</Slides>
  <Notes>1</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Wisp</vt:lpstr>
      <vt:lpstr>PowerPoint Presentation</vt:lpstr>
      <vt:lpstr>PowerPoint Presentation</vt:lpstr>
      <vt:lpstr> Introduction:</vt:lpstr>
      <vt:lpstr>Methodology:</vt:lpstr>
      <vt:lpstr>Site Location:</vt:lpstr>
      <vt:lpstr>PowerPoint Presentation</vt:lpstr>
      <vt:lpstr>PowerPoint Presentation</vt:lpstr>
      <vt:lpstr>Ground floor (Parking)</vt:lpstr>
      <vt:lpstr>First floor plan :</vt:lpstr>
      <vt:lpstr>Second  floor plan :</vt:lpstr>
      <vt:lpstr>  North Elevation    </vt:lpstr>
      <vt:lpstr>PowerPoint Presentation</vt:lpstr>
      <vt:lpstr>Section A-A</vt:lpstr>
      <vt:lpstr> 3D Picture of the building </vt:lpstr>
      <vt:lpstr>PowerPoint Presentation</vt:lpstr>
      <vt:lpstr>PowerPoint Presentation</vt:lpstr>
      <vt:lpstr>Thermal Calculations</vt:lpstr>
      <vt:lpstr>PowerPoint Presentation</vt:lpstr>
      <vt:lpstr> Total heating load  and cooling load per m^2 = 49.003 KWh The acceptable range from 30 to 80 KWh</vt:lpstr>
      <vt:lpstr>Daylight factor   </vt:lpstr>
      <vt:lpstr>Reverberation  time for  guest  room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hamza</dc:creator>
  <cp:lastModifiedBy>Horizon</cp:lastModifiedBy>
  <cp:revision>253</cp:revision>
  <dcterms:created xsi:type="dcterms:W3CDTF">2013-05-17T15:04:14Z</dcterms:created>
  <dcterms:modified xsi:type="dcterms:W3CDTF">2015-12-20T23:53:31Z</dcterms:modified>
</cp:coreProperties>
</file>