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6"/>
  </p:notesMasterIdLst>
  <p:sldIdLst>
    <p:sldId id="256" r:id="rId2"/>
    <p:sldId id="344" r:id="rId3"/>
    <p:sldId id="257" r:id="rId4"/>
    <p:sldId id="258" r:id="rId5"/>
    <p:sldId id="261" r:id="rId6"/>
    <p:sldId id="263" r:id="rId7"/>
    <p:sldId id="265" r:id="rId8"/>
    <p:sldId id="264" r:id="rId9"/>
    <p:sldId id="266" r:id="rId10"/>
    <p:sldId id="275" r:id="rId11"/>
    <p:sldId id="283" r:id="rId12"/>
    <p:sldId id="267" r:id="rId13"/>
    <p:sldId id="282" r:id="rId14"/>
    <p:sldId id="268" r:id="rId15"/>
    <p:sldId id="269" r:id="rId16"/>
    <p:sldId id="270" r:id="rId17"/>
    <p:sldId id="271" r:id="rId18"/>
    <p:sldId id="272" r:id="rId19"/>
    <p:sldId id="274" r:id="rId20"/>
    <p:sldId id="277" r:id="rId21"/>
    <p:sldId id="278" r:id="rId22"/>
    <p:sldId id="279" r:id="rId23"/>
    <p:sldId id="285" r:id="rId24"/>
    <p:sldId id="281" r:id="rId25"/>
    <p:sldId id="286" r:id="rId26"/>
    <p:sldId id="334" r:id="rId27"/>
    <p:sldId id="335" r:id="rId28"/>
    <p:sldId id="336" r:id="rId29"/>
    <p:sldId id="343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300" r:id="rId41"/>
    <p:sldId id="302" r:id="rId42"/>
    <p:sldId id="303" r:id="rId43"/>
    <p:sldId id="304" r:id="rId44"/>
    <p:sldId id="346" r:id="rId45"/>
    <p:sldId id="305" r:id="rId46"/>
    <p:sldId id="306" r:id="rId47"/>
    <p:sldId id="307" r:id="rId48"/>
    <p:sldId id="308" r:id="rId49"/>
    <p:sldId id="360" r:id="rId50"/>
    <p:sldId id="309" r:id="rId51"/>
    <p:sldId id="311" r:id="rId52"/>
    <p:sldId id="310" r:id="rId53"/>
    <p:sldId id="313" r:id="rId54"/>
    <p:sldId id="314" r:id="rId55"/>
    <p:sldId id="315" r:id="rId56"/>
    <p:sldId id="348" r:id="rId57"/>
    <p:sldId id="349" r:id="rId58"/>
    <p:sldId id="350" r:id="rId59"/>
    <p:sldId id="351" r:id="rId60"/>
    <p:sldId id="352" r:id="rId61"/>
    <p:sldId id="353" r:id="rId62"/>
    <p:sldId id="354" r:id="rId63"/>
    <p:sldId id="355" r:id="rId64"/>
    <p:sldId id="356" r:id="rId65"/>
    <p:sldId id="357" r:id="rId66"/>
    <p:sldId id="358" r:id="rId67"/>
    <p:sldId id="359" r:id="rId68"/>
    <p:sldId id="337" r:id="rId69"/>
    <p:sldId id="338" r:id="rId70"/>
    <p:sldId id="339" r:id="rId71"/>
    <p:sldId id="340" r:id="rId72"/>
    <p:sldId id="341" r:id="rId73"/>
    <p:sldId id="342" r:id="rId74"/>
    <p:sldId id="345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ome\Desktop\Graduation%20Project\xl3\shear%20walls\shear%20wall%20A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 sz="1800" b="1" dirty="0" smtClean="0"/>
              <a:t>Interaction diagram for shear wall A</a:t>
            </a:r>
            <a:endParaRPr lang="en-US" sz="1800" b="1" dirty="0"/>
          </a:p>
        </c:rich>
      </c:tx>
      <c:layout>
        <c:manualLayout>
          <c:xMode val="edge"/>
          <c:yMode val="edge"/>
          <c:x val="0.21349156926933668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246062992125986"/>
          <c:y val="7.4548702245552684E-2"/>
          <c:w val="0.59649059492562606"/>
          <c:h val="0.86034793389520003"/>
        </c:manualLayout>
      </c:layout>
      <c:scatterChart>
        <c:scatterStyle val="smoothMarker"/>
        <c:varyColors val="0"/>
        <c:ser>
          <c:idx val="0"/>
          <c:order val="0"/>
          <c:xVal>
            <c:numRef>
              <c:f>Sheet1!$V$3:$V$13</c:f>
              <c:numCache>
                <c:formatCode>General</c:formatCode>
                <c:ptCount val="11"/>
                <c:pt idx="0">
                  <c:v>0</c:v>
                </c:pt>
                <c:pt idx="1">
                  <c:v>14402.919</c:v>
                </c:pt>
                <c:pt idx="2">
                  <c:v>24208.505000000001</c:v>
                </c:pt>
                <c:pt idx="3">
                  <c:v>31435.861000000001</c:v>
                </c:pt>
                <c:pt idx="4">
                  <c:v>36126.729999999996</c:v>
                </c:pt>
                <c:pt idx="5">
                  <c:v>38395.850000000013</c:v>
                </c:pt>
                <c:pt idx="6">
                  <c:v>44056.53</c:v>
                </c:pt>
                <c:pt idx="7">
                  <c:v>46392.89</c:v>
                </c:pt>
                <c:pt idx="8">
                  <c:v>35802.44</c:v>
                </c:pt>
                <c:pt idx="9">
                  <c:v>20408.333999999992</c:v>
                </c:pt>
                <c:pt idx="10">
                  <c:v>0</c:v>
                </c:pt>
              </c:numCache>
            </c:numRef>
          </c:xVal>
          <c:yVal>
            <c:numRef>
              <c:f>Sheet1!$T$3:$T$13</c:f>
              <c:numCache>
                <c:formatCode>General</c:formatCode>
                <c:ptCount val="11"/>
                <c:pt idx="0">
                  <c:v>25207.75</c:v>
                </c:pt>
                <c:pt idx="1">
                  <c:v>25207.75</c:v>
                </c:pt>
                <c:pt idx="2">
                  <c:v>24607.24</c:v>
                </c:pt>
                <c:pt idx="3">
                  <c:v>21424.84</c:v>
                </c:pt>
                <c:pt idx="4">
                  <c:v>18138.71</c:v>
                </c:pt>
                <c:pt idx="5">
                  <c:v>14680.29</c:v>
                </c:pt>
                <c:pt idx="6">
                  <c:v>13058.76</c:v>
                </c:pt>
                <c:pt idx="7">
                  <c:v>10609.3</c:v>
                </c:pt>
                <c:pt idx="8">
                  <c:v>5748.84</c:v>
                </c:pt>
                <c:pt idx="9">
                  <c:v>889.33199999999749</c:v>
                </c:pt>
                <c:pt idx="10">
                  <c:v>-4015.1161999999999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'[shear wall A.xlsx]Sheet1'!$S$19</c:f>
              <c:numCache>
                <c:formatCode>General</c:formatCode>
                <c:ptCount val="1"/>
                <c:pt idx="0">
                  <c:v>5203.375</c:v>
                </c:pt>
              </c:numCache>
            </c:numRef>
          </c:xVal>
          <c:yVal>
            <c:numRef>
              <c:f>'[shear wall A.xlsx]Sheet1'!$S$18</c:f>
              <c:numCache>
                <c:formatCode>General</c:formatCode>
                <c:ptCount val="1"/>
                <c:pt idx="0">
                  <c:v>4477.6000000000004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778048"/>
        <c:axId val="115951104"/>
      </c:scatterChart>
      <c:valAx>
        <c:axId val="113778048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 M (KN.m)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5951104"/>
        <c:crosses val="autoZero"/>
        <c:crossBetween val="midCat"/>
      </c:valAx>
      <c:valAx>
        <c:axId val="115951104"/>
        <c:scaling>
          <c:orientation val="minMax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P (KN)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7780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6F4D6-61C9-4CBC-9684-5CBE42639DC3}" type="datetimeFigureOut">
              <a:rPr lang="en-US" smtClean="0"/>
              <a:t>5/22/2012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01677-907C-4C11-986E-89C72D49D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7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702CA4-2014-4931-8FE0-1A98D08BD664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2F6CA-32F9-4DA0-BB4F-88D9FA53163B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8A7D2-32E1-4334-A7F6-F3CB2F10785A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95C8CD-66C6-438B-B800-8A32D9E5EF54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3F887C-4718-4292-9D3C-182378167C06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734A11-9024-4DD2-A04A-1E0941D2BF11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53DD8F-181A-4130-A8A5-7E17021C68FB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640DFD-0F46-4889-ADB1-C6D2473ED3FC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EAB60F-C32E-4EAA-BEEE-E2F78E971B60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4CDF2C-9EF4-4485-9636-126D31BC5FC4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A2D065-5A7E-41EF-B236-377A8216FFA2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85EB4D-451A-489D-94A6-D6094F835903}" type="datetime1">
              <a:rPr lang="en-US" smtClean="0"/>
              <a:t>5/22/2012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4F4F7E-B89A-45CA-80CC-198F9406A3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GC@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6800" y="3048000"/>
            <a:ext cx="7407275" cy="4398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Prepared by: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Ahmad F.  </a:t>
            </a:r>
            <a:r>
              <a:rPr lang="en-US" sz="2400" dirty="0" err="1" smtClean="0">
                <a:solidFill>
                  <a:srgbClr val="002060"/>
                </a:solidFill>
              </a:rPr>
              <a:t>Amad</a:t>
            </a:r>
            <a:endParaRPr lang="en-US" sz="2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Ahmad A. </a:t>
            </a:r>
            <a:r>
              <a:rPr lang="en-US" sz="2400" dirty="0" err="1" smtClean="0">
                <a:solidFill>
                  <a:srgbClr val="002060"/>
                </a:solidFill>
              </a:rPr>
              <a:t>Zeineddin</a:t>
            </a:r>
            <a:endParaRPr lang="en-US" sz="2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Fawzi S. Abu-Aladas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Mahhmoud A. Sukkar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Supervisor: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Mr. Ibrahim M. Arman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736725" y="1447800"/>
            <a:ext cx="7407275" cy="2209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Evaluation of The Structural Design of Nursing and Optical Faculty- An Najah National University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0"/>
            <a:ext cx="1676400" cy="1676400"/>
          </a:xfrm>
          <a:prstGeom prst="rect">
            <a:avLst/>
          </a:prstGeom>
        </p:spPr>
      </p:pic>
      <p:pic>
        <p:nvPicPr>
          <p:cNvPr id="7" name="Picture 6" descr="p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3200400"/>
            <a:ext cx="4876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Cases and Load Patterns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267200"/>
            <a:ext cx="5943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ZeinEddin\Desktop\Capture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143000"/>
            <a:ext cx="5638800" cy="2847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ACI 318 – 02 </a:t>
            </a:r>
            <a:r>
              <a:rPr lang="en-US" dirty="0" smtClean="0"/>
              <a:t>American concrete institute </a:t>
            </a:r>
          </a:p>
          <a:p>
            <a:pPr lvl="0"/>
            <a:r>
              <a:rPr lang="en-US" b="1" dirty="0" smtClean="0"/>
              <a:t>UBC – 97 </a:t>
            </a:r>
            <a:r>
              <a:rPr lang="en-US" dirty="0" smtClean="0"/>
              <a:t>Uniform building code</a:t>
            </a:r>
          </a:p>
          <a:p>
            <a:pPr lvl="0"/>
            <a:r>
              <a:rPr lang="en-US" b="1" dirty="0" smtClean="0"/>
              <a:t>ASCE7 – 02 </a:t>
            </a:r>
            <a:r>
              <a:rPr lang="en-US" dirty="0" smtClean="0"/>
              <a:t>American society of civil engineering</a:t>
            </a:r>
          </a:p>
          <a:p>
            <a:pPr lvl="0"/>
            <a:r>
              <a:rPr lang="en-US" b="1" dirty="0" smtClean="0"/>
              <a:t>JCLF – 06 </a:t>
            </a:r>
            <a:r>
              <a:rPr lang="en-US" dirty="0" smtClean="0"/>
              <a:t>Jordan code for loads and forces</a:t>
            </a:r>
            <a:endParaRPr lang="en-US" b="1" dirty="0" smtClean="0"/>
          </a:p>
          <a:p>
            <a:pPr lvl="0"/>
            <a:r>
              <a:rPr lang="en-US" b="1" dirty="0" smtClean="0"/>
              <a:t>JSC – 05 </a:t>
            </a:r>
            <a:r>
              <a:rPr lang="en-US" dirty="0" smtClean="0"/>
              <a:t>Jordan seismic code.</a:t>
            </a:r>
            <a:endParaRPr lang="en-US" b="1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Shear walls.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Frames, which consist of:</a:t>
            </a:r>
          </a:p>
          <a:p>
            <a:pPr lvl="1"/>
            <a:r>
              <a:rPr lang="en-US" dirty="0" smtClean="0"/>
              <a:t>Beams.</a:t>
            </a:r>
          </a:p>
          <a:p>
            <a:pPr lvl="1"/>
            <a:r>
              <a:rPr lang="en-US" dirty="0" smtClean="0"/>
              <a:t>Columns.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dimensional modeling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447800"/>
            <a:ext cx="749808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914400"/>
            <a:ext cx="41148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Material Property for concrete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Shell Data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0"/>
            <a:ext cx="396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1447800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Ribbed slab definition </a:t>
            </a:r>
            <a:endParaRPr lang="en-US" sz="3200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876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2524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498080" cy="9445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Modifiers equations</a:t>
            </a:r>
            <a:endParaRPr lang="en-US" sz="4000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l="4507" t="543" r="6036" b="2446"/>
          <a:stretch>
            <a:fillRect/>
          </a:stretch>
        </p:blipFill>
        <p:spPr bwMode="auto">
          <a:xfrm>
            <a:off x="5410200" y="1447800"/>
            <a:ext cx="3733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1219200"/>
            <a:ext cx="3857625" cy="542925"/>
          </a:xfrm>
          <a:prstGeom prst="rect">
            <a:avLst/>
          </a:prstGeom>
          <a:noFill/>
        </p:spPr>
      </p:pic>
      <p:pic>
        <p:nvPicPr>
          <p:cNvPr id="8" name="Picture 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1762125"/>
            <a:ext cx="3857625" cy="542925"/>
          </a:xfrm>
          <a:prstGeom prst="rect">
            <a:avLst/>
          </a:prstGeom>
          <a:noFill/>
        </p:spPr>
      </p:pic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2305050"/>
            <a:ext cx="3905250" cy="542925"/>
          </a:xfrm>
          <a:prstGeom prst="rect">
            <a:avLst/>
          </a:prstGeom>
          <a:noFill/>
        </p:spPr>
      </p:pic>
      <p:pic>
        <p:nvPicPr>
          <p:cNvPr id="10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2990850"/>
            <a:ext cx="2133600" cy="438150"/>
          </a:xfrm>
          <a:prstGeom prst="rect">
            <a:avLst/>
          </a:prstGeom>
          <a:noFill/>
        </p:spPr>
      </p:pic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990600" y="2895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where: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3648075"/>
            <a:ext cx="3495675" cy="542925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4191000"/>
            <a:ext cx="4019550" cy="54292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4733925"/>
            <a:ext cx="3524250" cy="542925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5850" y="5276850"/>
            <a:ext cx="3524250" cy="54292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10200" y="594360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Modifiers for ribbed slab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Modifiers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567" r="3394" b="3523"/>
          <a:stretch>
            <a:fillRect/>
          </a:stretch>
        </p:blipFill>
        <p:spPr bwMode="auto">
          <a:xfrm>
            <a:off x="5410200" y="1447800"/>
            <a:ext cx="3733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447800"/>
            <a:ext cx="3867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5000" y="556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Two way solid slab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55626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Shear wall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Modifiers</a:t>
            </a:r>
            <a:endParaRPr lang="en-US" dirty="0"/>
          </a:p>
        </p:txBody>
      </p:sp>
      <p:pic>
        <p:nvPicPr>
          <p:cNvPr id="4" name="Content Placeholder 3" descr="be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905000"/>
            <a:ext cx="4038600" cy="3657600"/>
          </a:xfrm>
        </p:spPr>
      </p:pic>
      <p:sp>
        <p:nvSpPr>
          <p:cNvPr id="6" name="TextBox 5"/>
          <p:cNvSpPr txBox="1"/>
          <p:nvPr/>
        </p:nvSpPr>
        <p:spPr>
          <a:xfrm>
            <a:off x="1066800" y="5562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beams</a:t>
            </a:r>
            <a:endParaRPr lang="en-US" sz="2400" dirty="0"/>
          </a:p>
        </p:txBody>
      </p:sp>
      <p:pic>
        <p:nvPicPr>
          <p:cNvPr id="7" name="Picture 6" descr="colum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828800"/>
            <a:ext cx="4191000" cy="3733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05400" y="54864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columns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Spectrum</a:t>
            </a:r>
            <a:endParaRPr lang="en-US" dirty="0"/>
          </a:p>
        </p:txBody>
      </p:sp>
      <p:pic>
        <p:nvPicPr>
          <p:cNvPr id="7" name="Content Placeholder 6" descr="Capture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09801" y="1219200"/>
            <a:ext cx="5715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description.</a:t>
            </a:r>
          </a:p>
          <a:p>
            <a:endParaRPr lang="en-US" dirty="0" smtClean="0"/>
          </a:p>
          <a:p>
            <a:r>
              <a:rPr lang="en-US" dirty="0" smtClean="0"/>
              <a:t>Three dimensional modeling.</a:t>
            </a:r>
          </a:p>
          <a:p>
            <a:endParaRPr lang="en-US" dirty="0" smtClean="0"/>
          </a:p>
          <a:p>
            <a:r>
              <a:rPr lang="en-US" dirty="0" smtClean="0"/>
              <a:t>Structural design and evaluation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EQULIPRIUM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this result from sap </a:t>
            </a:r>
            <a:endParaRPr lang="en-US" dirty="0"/>
          </a:p>
        </p:txBody>
      </p:sp>
      <p:pic>
        <p:nvPicPr>
          <p:cNvPr id="2051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2438401"/>
            <a:ext cx="73914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1268413"/>
            <a:ext cx="7632700" cy="53292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This include own weight  </a:t>
            </a:r>
            <a:r>
              <a:rPr lang="en-US" dirty="0"/>
              <a:t>for all structural </a:t>
            </a:r>
            <a:r>
              <a:rPr lang="en-US" dirty="0" smtClean="0"/>
              <a:t>elements Slabs, Beams, columns and walls.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00944" y="2420938"/>
          <a:ext cx="2304256" cy="4005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3413"/>
                <a:gridCol w="1250843"/>
              </a:tblGrid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floor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weights (KN)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762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7184.74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15775.82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13096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13964.56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10331.02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10103.91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9396.28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1215.66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3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81068.08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35896" y="4437112"/>
            <a:ext cx="4457759" cy="532390"/>
          </a:xfrm>
          <a:prstGeom prst="rect">
            <a:avLst/>
          </a:prstGeom>
          <a:blipFill rotWithShape="1">
            <a:blip r:embed="rId2" cstate="print"/>
            <a:stretch>
              <a:fillRect l="-1093" r="-273" b="-3448"/>
            </a:stretch>
          </a:blipFill>
        </p:spPr>
        <p:txBody>
          <a:bodyPr/>
          <a:lstStyle/>
          <a:p>
            <a:r>
              <a:rPr lang="en-US" dirty="0">
                <a:noFill/>
              </a:rPr>
              <a:t> 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66800" y="808037"/>
            <a:ext cx="7772400" cy="7921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Dead load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 load 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Live load in this project has different values depending on the function, which are mechanical room, offices, class rooms and stairs. </a:t>
            </a:r>
          </a:p>
          <a:p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997200"/>
          <a:ext cx="2751832" cy="3703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8254"/>
                <a:gridCol w="1503578"/>
              </a:tblGrid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floor NO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 LIVE LOAD(KN)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3765.75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3200.4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3652.5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2553.9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2553.9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1721.955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00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17646.405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51920" y="3284984"/>
            <a:ext cx="4462568" cy="532390"/>
          </a:xfrm>
          <a:prstGeom prst="rect">
            <a:avLst/>
          </a:prstGeom>
          <a:blipFill rotWithShape="1">
            <a:blip r:embed="rId2" cstate="print"/>
            <a:stretch>
              <a:fillRect l="-1230" r="-137" b="-3448"/>
            </a:stretch>
          </a:blipFill>
        </p:spPr>
        <p:txBody>
          <a:bodyPr/>
          <a:lstStyle/>
          <a:p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Snow load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1371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Roof floor and top roof are exposed to snow load </a:t>
            </a:r>
            <a:endParaRPr lang="en-US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105400" y="2057400"/>
            <a:ext cx="7620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Error =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2057400"/>
            <a:ext cx="1638300" cy="371475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7391400" y="2057400"/>
            <a:ext cx="13716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* 100%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=0.7%.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Content Placeholder 5"/>
          <p:cNvGraphicFramePr>
            <a:graphicFrameLocks noGrp="1"/>
          </p:cNvGraphicFramePr>
          <p:nvPr>
            <p:ph idx="4294967295"/>
          </p:nvPr>
        </p:nvGraphicFramePr>
        <p:xfrm>
          <a:off x="1143000" y="1828800"/>
          <a:ext cx="1800200" cy="1296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8275"/>
                <a:gridCol w="1091925"/>
              </a:tblGrid>
              <a:tr h="32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floor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snow LOAD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296.97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1044.765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1341.735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066800" y="3962400"/>
          <a:ext cx="2448272" cy="2514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7600"/>
                <a:gridCol w="1330672"/>
              </a:tblGrid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Floor number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Super imposed dead load (KN)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4507.2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4208.8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4146.68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3346.8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3346.8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Total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19556.28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67200" y="2819400"/>
            <a:ext cx="434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Super imposed dead load</a:t>
            </a:r>
          </a:p>
          <a:p>
            <a:r>
              <a:rPr lang="en-US" dirty="0" smtClean="0"/>
              <a:t>This project has two SID; first one on the slab (include partition load tiles and fill) and the other outer shear wall (include masonry, mortar and plaster) 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62400" y="4419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SID= 14232.2 + 19556.28 = 33778.5</a:t>
            </a:r>
            <a:endParaRPr lang="en-US" dirty="0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5257800" y="5715000"/>
            <a:ext cx="685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Error =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5715000"/>
            <a:ext cx="1495425" cy="333375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7467600" y="5638800"/>
            <a:ext cx="1219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*100%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=3.4%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Soil load 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Soil is covering the three basements floor in the north approach, and this affect on retaining wall. </a:t>
            </a:r>
            <a:endParaRPr lang="en-US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K 0 = 1- sin α (α= 30 0), k =</a:t>
            </a:r>
            <a:r>
              <a:rPr lang="en-US" sz="2000" dirty="0" smtClean="0"/>
              <a:t>0.5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Unit </a:t>
            </a:r>
            <a:r>
              <a:rPr lang="en-US" sz="2000" dirty="0"/>
              <a:t>weight equal 20 KN/m</a:t>
            </a:r>
            <a:r>
              <a:rPr lang="en-US" sz="2000" baseline="30000" dirty="0"/>
              <a:t>3</a:t>
            </a:r>
            <a:r>
              <a:rPr lang="en-US" sz="2000" dirty="0"/>
              <a:t> </a:t>
            </a:r>
            <a:endParaRPr lang="en-US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Live load = 15 </a:t>
            </a:r>
            <a:r>
              <a:rPr lang="en-US" sz="2000" dirty="0" smtClean="0">
                <a:solidFill>
                  <a:srgbClr val="FF0000"/>
                </a:solidFill>
              </a:rPr>
              <a:t>KN/m</a:t>
            </a:r>
            <a:r>
              <a:rPr lang="en-US" sz="2000" baseline="30000" dirty="0" smtClean="0">
                <a:solidFill>
                  <a:srgbClr val="FF0000"/>
                </a:solidFill>
              </a:rPr>
              <a:t>3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/>
              <a:t>Long </a:t>
            </a:r>
            <a:r>
              <a:rPr lang="en-US" sz="2000" dirty="0"/>
              <a:t>of wall=31.25m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Total load  = (845*31.25)+(97.5*31.25) =29453.1 KN/m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 Error =0% </a:t>
            </a:r>
            <a:endParaRPr lang="en-US" sz="2000" dirty="0" smtClean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989138"/>
            <a:ext cx="2089150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moment in beams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live load is chosen as an example of load carried by beams to make the comparison: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76400" y="3200400"/>
          <a:ext cx="6310316" cy="2134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579"/>
                <a:gridCol w="1577579"/>
                <a:gridCol w="1577579"/>
                <a:gridCol w="1577579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Moment </a:t>
                      </a:r>
                      <a:r>
                        <a:rPr lang="en-US" baseline="0" dirty="0" smtClean="0"/>
                        <a:t>by T.A.M (KN.m)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Moment by SAP (KN.m)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of error</a:t>
                      </a:r>
                      <a:endParaRPr lang="en-US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GB5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11.34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7.98 </a:t>
                      </a:r>
                      <a:endParaRPr lang="en-US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1B1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46.25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44.17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4.7</a:t>
                      </a:r>
                      <a:endParaRPr lang="en-US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2B11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69.77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71.75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2.76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4213" y="620713"/>
            <a:ext cx="7772400" cy="1470025"/>
          </a:xfrm>
        </p:spPr>
        <p:txBody>
          <a:bodyPr/>
          <a:lstStyle/>
          <a:p>
            <a:r>
              <a:rPr lang="en-US" dirty="0" smtClean="0"/>
              <a:t>	Check moment in slabs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133600"/>
            <a:ext cx="61214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3573463"/>
            <a:ext cx="61214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4100" y="5084763"/>
            <a:ext cx="76327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Period  calculation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79512" y="1600200"/>
            <a:ext cx="8507288" cy="5257800"/>
          </a:xfrm>
          <a:blipFill rotWithShape="1">
            <a:blip r:embed="rId2" cstate="print"/>
            <a:stretch>
              <a:fillRect l="-931"/>
            </a:stretch>
          </a:blipFill>
        </p:spPr>
        <p:txBody>
          <a:bodyPr/>
          <a:lstStyle/>
          <a:p>
            <a:endParaRPr lang="en-US" b="1" dirty="0" smtClean="0"/>
          </a:p>
          <a:p>
            <a:endParaRPr lang="en-US" b="1" dirty="0" smtClean="0"/>
          </a:p>
          <a:p>
            <a:pPr>
              <a:buNone/>
            </a:pPr>
            <a:r>
              <a:rPr lang="en-US" b="1" dirty="0" smtClean="0"/>
              <a:t>			</a:t>
            </a:r>
            <a:r>
              <a:rPr lang="en-US" dirty="0" smtClean="0"/>
              <a:t>Period from SAP2000=0.327 S </a:t>
            </a:r>
            <a:endParaRPr lang="en-US" dirty="0">
              <a:noFill/>
            </a:endParaRP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238746"/>
            <a:ext cx="8077200" cy="279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1692275" y="6103938"/>
            <a:ext cx="155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Error = 2.75 %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Seismic load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1630" t="-2830" r="-889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895600"/>
            <a:ext cx="6940550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4" descr="E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921375"/>
            <a:ext cx="69135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design and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Evaluation</a:t>
            </a:r>
          </a:p>
          <a:p>
            <a:endParaRPr lang="en-US" dirty="0" smtClean="0"/>
          </a:p>
          <a:p>
            <a:endParaRPr lang="en-US" dirty="0" smtClean="0"/>
          </a:p>
          <a:p>
            <a:pPr lvl="8" algn="ctr"/>
            <a:endParaRPr lang="en-US" dirty="0" smtClean="0"/>
          </a:p>
          <a:p>
            <a:pPr lvl="8" algn="ctr"/>
            <a:endParaRPr lang="en-US" dirty="0" smtClean="0"/>
          </a:p>
          <a:p>
            <a:pPr lvl="8" algn="ctr"/>
            <a:endParaRPr lang="en-US" dirty="0" smtClean="0"/>
          </a:p>
          <a:p>
            <a:pPr lvl="8" algn="r">
              <a:buNone/>
            </a:pPr>
            <a:r>
              <a:rPr lang="en-US" sz="3200" dirty="0" smtClean="0"/>
              <a:t>Comparison</a:t>
            </a:r>
          </a:p>
          <a:p>
            <a:pPr lvl="8" algn="ctr"/>
            <a:endParaRPr lang="en-US" dirty="0" smtClean="0"/>
          </a:p>
          <a:p>
            <a:pPr lvl="8" algn="r">
              <a:buNone/>
            </a:pPr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895600"/>
            <a:ext cx="34004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76600"/>
            <a:ext cx="7620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Number of columns at the building 216 columns.</a:t>
            </a:r>
          </a:p>
          <a:p>
            <a:r>
              <a:rPr lang="en-US" sz="2400" dirty="0" smtClean="0"/>
              <a:t>The columns uniformed into 9 sets in the basement floors and 8 sets in the upper floors.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3124200"/>
          <a:ext cx="7620000" cy="3429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1484"/>
                <a:gridCol w="761484"/>
                <a:gridCol w="761484"/>
                <a:gridCol w="761484"/>
                <a:gridCol w="762344"/>
                <a:gridCol w="762344"/>
                <a:gridCol w="762344"/>
                <a:gridCol w="762344"/>
                <a:gridCol w="762344"/>
                <a:gridCol w="762344"/>
              </a:tblGrid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Floor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9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Columns sets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B3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3BC9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B2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2BC9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B1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1BC9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Gr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GC8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1C8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2C3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2C4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2C5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2C6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2C7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2C8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2862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Rf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RC1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RC2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RPC1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RPC2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/>
                        <a:t>-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Dimensions</a:t>
            </a:r>
            <a:endParaRPr lang="en-US" dirty="0"/>
          </a:p>
        </p:txBody>
      </p:sp>
      <p:pic>
        <p:nvPicPr>
          <p:cNvPr id="6" name="Picture 5" descr="300300.JPG"/>
          <p:cNvPicPr>
            <a:picLocks noChangeAspect="1"/>
          </p:cNvPicPr>
          <p:nvPr/>
        </p:nvPicPr>
        <p:blipFill>
          <a:blip r:embed="rId2" cstate="print"/>
          <a:srcRect l="5556" t="9845" r="16667"/>
          <a:stretch>
            <a:fillRect/>
          </a:stretch>
        </p:blipFill>
        <p:spPr>
          <a:xfrm>
            <a:off x="5943600" y="4267200"/>
            <a:ext cx="3200400" cy="2590800"/>
          </a:xfrm>
          <a:prstGeom prst="rect">
            <a:avLst/>
          </a:prstGeom>
        </p:spPr>
      </p:pic>
      <p:pic>
        <p:nvPicPr>
          <p:cNvPr id="7" name="Picture 6" descr="400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838200"/>
            <a:ext cx="4101503" cy="3048000"/>
          </a:xfrm>
          <a:prstGeom prst="rect">
            <a:avLst/>
          </a:prstGeom>
        </p:spPr>
      </p:pic>
      <p:pic>
        <p:nvPicPr>
          <p:cNvPr id="8" name="Picture 7" descr="600400.JPG"/>
          <p:cNvPicPr>
            <a:picLocks noChangeAspect="1"/>
          </p:cNvPicPr>
          <p:nvPr/>
        </p:nvPicPr>
        <p:blipFill>
          <a:blip r:embed="rId4" cstate="print"/>
          <a:srcRect l="4188" r="16230"/>
          <a:stretch>
            <a:fillRect/>
          </a:stretch>
        </p:blipFill>
        <p:spPr>
          <a:xfrm>
            <a:off x="1447800" y="2971800"/>
            <a:ext cx="2895600" cy="371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pic>
        <p:nvPicPr>
          <p:cNvPr id="6" name="Content Placeholder 5" descr="columns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1524000"/>
            <a:ext cx="5124450" cy="4514850"/>
          </a:xfrm>
        </p:spPr>
      </p:pic>
      <p:sp>
        <p:nvSpPr>
          <p:cNvPr id="7" name="TextBox 6"/>
          <p:cNvSpPr txBox="1"/>
          <p:nvPr/>
        </p:nvSpPr>
        <p:spPr>
          <a:xfrm>
            <a:off x="2209800" y="60960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Plan shows columns distribution at the floor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98080" cy="4800600"/>
          </a:xfrm>
        </p:spPr>
        <p:txBody>
          <a:bodyPr/>
          <a:lstStyle/>
          <a:p>
            <a:r>
              <a:rPr lang="en-US" dirty="0" smtClean="0"/>
              <a:t>The design of the columns.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SAP2000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Longitudinal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Lateral</a:t>
            </a:r>
          </a:p>
        </p:txBody>
      </p:sp>
      <p:pic>
        <p:nvPicPr>
          <p:cNvPr id="5" name="Picture 4" descr="Columns1.JPG"/>
          <p:cNvPicPr>
            <a:picLocks noChangeAspect="1"/>
          </p:cNvPicPr>
          <p:nvPr/>
        </p:nvPicPr>
        <p:blipFill>
          <a:blip r:embed="rId2" cstate="print"/>
          <a:srcRect l="3659" t="1599" r="2439"/>
          <a:stretch>
            <a:fillRect/>
          </a:stretch>
        </p:blipFill>
        <p:spPr>
          <a:xfrm>
            <a:off x="3200400" y="1828800"/>
            <a:ext cx="5867400" cy="4688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2349321"/>
          <a:ext cx="8915401" cy="3574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1951"/>
                <a:gridCol w="424431"/>
                <a:gridCol w="424431"/>
                <a:gridCol w="450368"/>
                <a:gridCol w="391419"/>
                <a:gridCol w="235206"/>
                <a:gridCol w="438578"/>
                <a:gridCol w="513442"/>
                <a:gridCol w="413821"/>
                <a:gridCol w="235206"/>
                <a:gridCol w="288848"/>
                <a:gridCol w="288848"/>
                <a:gridCol w="342492"/>
                <a:gridCol w="235206"/>
                <a:gridCol w="385525"/>
                <a:gridCol w="288848"/>
                <a:gridCol w="235206"/>
                <a:gridCol w="362535"/>
                <a:gridCol w="420304"/>
                <a:gridCol w="631930"/>
                <a:gridCol w="671425"/>
                <a:gridCol w="595381"/>
              </a:tblGrid>
              <a:tr h="197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Floor No.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Reinforcement from structural drawings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Reinforcement from SAP2000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Gr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 (mm)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 (mm)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(mm)</a:t>
                      </a:r>
                      <a:r>
                        <a:rPr lang="en-US" sz="800" baseline="30000" dirty="0"/>
                        <a:t>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Longitudinal reinforcement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Lateral reinforcement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Longitudinal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Lateral reinforcement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Longitudinal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Lateral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Column No.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Width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Depth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 area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# bars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ɸ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Ab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As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# legs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ɸ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Av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As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ɸ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# bars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As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ɸ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# legs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Max. 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Practical 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Comments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Comments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GC1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90000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153.86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1230.88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900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224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2018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hlinkClick r:id="rId2"/>
                        </a:rPr>
                        <a:t>GC2</a:t>
                      </a:r>
                      <a:endParaRPr lang="en-US" sz="800" kern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200.96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1607.68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GC3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200.96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1607.68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hlinkClick r:id="rId2"/>
                        </a:rPr>
                        <a:t>GC4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2512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320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GC5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254.34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2034.72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288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hlinkClick r:id="rId2"/>
                        </a:rPr>
                        <a:t>GC6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254.34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2034.72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288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GC7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200.96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1607.68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  <a:tr h="339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hlinkClick r:id="rId2"/>
                        </a:rPr>
                        <a:t>GC8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200.96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1607.68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314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4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250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/>
                        <a:t>Safe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8767" marR="58767" marT="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6800" y="137160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Comparison between SAP2000 and office’s designs for the ground floor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differences between the two designs:</a:t>
            </a:r>
          </a:p>
          <a:p>
            <a:pPr lvl="1"/>
            <a:r>
              <a:rPr lang="en-US" dirty="0" smtClean="0"/>
              <a:t>3BC2 &amp; 2BC2</a:t>
            </a:r>
          </a:p>
          <a:p>
            <a:pPr lvl="1"/>
            <a:r>
              <a:rPr lang="en-US" dirty="0" smtClean="0"/>
              <a:t>3BC8</a:t>
            </a:r>
          </a:p>
          <a:p>
            <a:pPr lvl="1"/>
            <a:r>
              <a:rPr lang="en-US" dirty="0" smtClean="0"/>
              <a:t>1C1</a:t>
            </a:r>
          </a:p>
          <a:p>
            <a:pPr lvl="1"/>
            <a:r>
              <a:rPr lang="en-US" dirty="0" smtClean="0"/>
              <a:t>1C2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column 1C1</a:t>
            </a:r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590800"/>
            <a:ext cx="583353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4497" y="4495800"/>
            <a:ext cx="602330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90133" y="22860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Moments in 1C1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41148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Moments in GC1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column 2C1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4663696"/>
            <a:ext cx="6477000" cy="1051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799" y="2514600"/>
            <a:ext cx="5867401" cy="105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47799" y="2133600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loads in 2C1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4358896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loads in GC1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3377" t="2473" r="2078"/>
          <a:stretch>
            <a:fillRect/>
          </a:stretch>
        </p:blipFill>
        <p:spPr bwMode="auto">
          <a:xfrm>
            <a:off x="1874078" y="1752600"/>
            <a:ext cx="643172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76400" y="12192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Axial forces diagram from SAP2000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the exterior </a:t>
            </a:r>
            <a:br>
              <a:rPr lang="en-US" sz="2000" dirty="0" smtClean="0"/>
            </a:br>
            <a:r>
              <a:rPr lang="en-US" sz="2000" dirty="0" smtClean="0"/>
              <a:t>walls and the </a:t>
            </a:r>
            <a:br>
              <a:rPr lang="en-US" sz="2000" dirty="0" smtClean="0"/>
            </a:br>
            <a:r>
              <a:rPr lang="en-US" sz="2000" dirty="0" smtClean="0"/>
              <a:t>elevators’ wells</a:t>
            </a:r>
            <a:br>
              <a:rPr lang="en-US" sz="2000" dirty="0" smtClean="0"/>
            </a:br>
            <a:r>
              <a:rPr lang="en-US" sz="2000" dirty="0" smtClean="0"/>
              <a:t>are shear walls.</a:t>
            </a:r>
          </a:p>
          <a:p>
            <a:r>
              <a:rPr lang="en-US" sz="2000" dirty="0" smtClean="0"/>
              <a:t>Shear walls</a:t>
            </a:r>
            <a:br>
              <a:rPr lang="en-US" sz="2000" dirty="0" smtClean="0"/>
            </a:br>
            <a:r>
              <a:rPr lang="en-US" sz="2000" dirty="0" smtClean="0"/>
              <a:t>were treated </a:t>
            </a:r>
            <a:br>
              <a:rPr lang="en-US" sz="2000" dirty="0" smtClean="0"/>
            </a:br>
            <a:r>
              <a:rPr lang="en-US" sz="2000" dirty="0" smtClean="0"/>
              <a:t>as columns.</a:t>
            </a:r>
          </a:p>
          <a:p>
            <a:pPr>
              <a:buNone/>
            </a:pPr>
            <a:endParaRPr lang="en-US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548" r="5732"/>
          <a:stretch>
            <a:fillRect/>
          </a:stretch>
        </p:blipFill>
        <p:spPr bwMode="auto">
          <a:xfrm>
            <a:off x="3657600" y="1095375"/>
            <a:ext cx="548640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Capture.jpg"/>
          <p:cNvPicPr>
            <a:picLocks noChangeAspect="1"/>
          </p:cNvPicPr>
          <p:nvPr/>
        </p:nvPicPr>
        <p:blipFill>
          <a:blip r:embed="rId2" cstate="print"/>
          <a:srcRect l="11667" r="2500"/>
          <a:stretch>
            <a:fillRect/>
          </a:stretch>
        </p:blipFill>
        <p:spPr>
          <a:xfrm>
            <a:off x="1066800" y="1212035"/>
            <a:ext cx="7848600" cy="4807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2" y="2323615"/>
          <a:ext cx="6705598" cy="2857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617"/>
                <a:gridCol w="1412700"/>
                <a:gridCol w="1411704"/>
                <a:gridCol w="1066732"/>
                <a:gridCol w="1387845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Shear wall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Width (m)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Depth (m)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P (KN)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 (KN/m)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9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9.3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4477.6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5203.375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269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3.625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2231.61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332.54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9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C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2.5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1296.6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5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6.625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3901.54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3208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7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E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4191.49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3699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9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F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2.5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0.25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963.66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152.75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0" y="16002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 shear walls were taken.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7800" y="12192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of beams sets varies from 12 to 16 depending on the floor.</a:t>
            </a:r>
          </a:p>
          <a:p>
            <a:r>
              <a:rPr lang="en-US" dirty="0" smtClean="0"/>
              <a:t>Number of spans and the dimension of the beams different from one set to another.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of selected beams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1" y="2514600"/>
          <a:ext cx="5486399" cy="4064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/>
                <a:gridCol w="1348282"/>
                <a:gridCol w="1573048"/>
                <a:gridCol w="1574469"/>
              </a:tblGrid>
              <a:tr h="4277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Beam Name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Floor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Width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Depth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2BB9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2BB10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1500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1BB4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600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Gb7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Gb10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Gb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1500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1005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1B12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1B16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1005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2B12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2B15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300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900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Rb8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  <a:tr h="213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Rb17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Rb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400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800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83" marR="6438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of beams: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Longitudinal reinforcing.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Lateral reinforcing.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Structural drawings.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2bb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828800"/>
            <a:ext cx="800100" cy="4391025"/>
          </a:xfrm>
          <a:prstGeom prst="rect">
            <a:avLst/>
          </a:prstGeom>
        </p:spPr>
      </p:pic>
      <p:pic>
        <p:nvPicPr>
          <p:cNvPr id="6" name="Picture 5" descr="2bb9 torsion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7200" y="1828800"/>
            <a:ext cx="619125" cy="431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1646958"/>
          <a:ext cx="9143997" cy="3572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481263"/>
                <a:gridCol w="324852"/>
                <a:gridCol w="533400"/>
                <a:gridCol w="285269"/>
                <a:gridCol w="781531"/>
              </a:tblGrid>
              <a:tr h="363047">
                <a:tc gridSpan="1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TOP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Structural Drawings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SAP2000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63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Left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Middle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Right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Left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Middle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Right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Beam No.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Floor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width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depth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para.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Span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# Bars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ɸ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Comments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76302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2BB9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B2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The left and middle are safe, the right is not safe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63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All are safe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63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All are safe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086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2400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7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16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The left is not safe, the middle and right safe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reinforcing differences. 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6" name="Picture 5" descr="moment negative gravity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514600"/>
            <a:ext cx="6019800" cy="1295400"/>
          </a:xfrm>
          <a:prstGeom prst="rect">
            <a:avLst/>
          </a:prstGeom>
        </p:spPr>
      </p:pic>
      <p:pic>
        <p:nvPicPr>
          <p:cNvPr id="7" name="Picture 6" descr="moment negative EQ.JPG"/>
          <p:cNvPicPr/>
          <p:nvPr/>
        </p:nvPicPr>
        <p:blipFill>
          <a:blip r:embed="rId3" cstate="print"/>
          <a:srcRect r="3804"/>
          <a:stretch>
            <a:fillRect/>
          </a:stretch>
        </p:blipFill>
        <p:spPr>
          <a:xfrm>
            <a:off x="1371600" y="4724400"/>
            <a:ext cx="6019800" cy="1295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1600" y="3810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Moment from gravity combination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47800" y="6019800"/>
            <a:ext cx="5019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Moment from earthquake combination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371600"/>
            <a:ext cx="7498080" cy="4800600"/>
          </a:xfrm>
        </p:spPr>
        <p:txBody>
          <a:bodyPr/>
          <a:lstStyle/>
          <a:p>
            <a:r>
              <a:rPr lang="en-US" dirty="0" smtClean="0"/>
              <a:t>Comments on beams: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Longitudinal reinforcing steel.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Lateral reinforcing.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Deflection. 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There is two types of slabs; one way ribbed slab and two way solid slab.</a:t>
            </a:r>
          </a:p>
          <a:p>
            <a:pPr algn="just"/>
            <a:r>
              <a:rPr lang="en-US" dirty="0" smtClean="0"/>
              <a:t>All slabs have a thickness of 30 cm.</a:t>
            </a:r>
          </a:p>
          <a:p>
            <a:pPr algn="just"/>
            <a:r>
              <a:rPr lang="en-US" dirty="0" smtClean="0"/>
              <a:t>A representative strip were taken in solid slabs and a representative sample slab were taken in ribbed slab.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of slabs: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Two way solid slabs.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One way ribbed slab.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structure is used for educational purposes.</a:t>
            </a:r>
          </a:p>
          <a:p>
            <a:r>
              <a:rPr lang="en-US" dirty="0" smtClean="0"/>
              <a:t>The faculty consists of seven floors.</a:t>
            </a:r>
          </a:p>
          <a:p>
            <a:r>
              <a:rPr lang="en-US" dirty="0" smtClean="0"/>
              <a:t>Six main floors and roof floor.</a:t>
            </a:r>
          </a:p>
          <a:p>
            <a:r>
              <a:rPr lang="en-US" dirty="0" smtClean="0"/>
              <a:t>This structure includes mechanical rooms and three water tanks.</a:t>
            </a:r>
          </a:p>
          <a:p>
            <a:r>
              <a:rPr lang="en-US" dirty="0" smtClean="0"/>
              <a:t>The project has two axes of symmetry.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M11 diagram for the second basement slab</a:t>
            </a:r>
            <a:endParaRPr lang="en-US" dirty="0"/>
          </a:p>
        </p:txBody>
      </p:sp>
      <p:pic>
        <p:nvPicPr>
          <p:cNvPr id="4" name="Picture 3" descr="C:\Users\ZeinEddin\Desktop\m11 b2 1.jpg"/>
          <p:cNvPicPr/>
          <p:nvPr/>
        </p:nvPicPr>
        <p:blipFill>
          <a:blip r:embed="rId2" cstate="print"/>
          <a:srcRect l="1613" r="1613"/>
          <a:stretch>
            <a:fillRect/>
          </a:stretch>
        </p:blipFill>
        <p:spPr bwMode="auto">
          <a:xfrm>
            <a:off x="4572000" y="2310895"/>
            <a:ext cx="4572000" cy="454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pic>
        <p:nvPicPr>
          <p:cNvPr id="4" name="Picture 3" descr="section cut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1" y="1143000"/>
            <a:ext cx="5562600" cy="50292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1148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strip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2" y="2390712"/>
          <a:ext cx="9144004" cy="2258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755"/>
                <a:gridCol w="496909"/>
                <a:gridCol w="746884"/>
                <a:gridCol w="746884"/>
                <a:gridCol w="708659"/>
                <a:gridCol w="638885"/>
                <a:gridCol w="638885"/>
                <a:gridCol w="638885"/>
                <a:gridCol w="780859"/>
                <a:gridCol w="780859"/>
                <a:gridCol w="638885"/>
                <a:gridCol w="638885"/>
                <a:gridCol w="638885"/>
                <a:gridCol w="638885"/>
              </a:tblGrid>
              <a:tr h="129786">
                <a:tc gridSpan="1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TOP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97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Left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Middle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Right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9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Center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SAP2000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office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SAP2000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office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SAP2000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 office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Floor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 Line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Span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Span length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Span width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p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</a:t>
                      </a:r>
                      <a:r>
                        <a:rPr lang="en-US" sz="800" dirty="0"/>
                        <a:t>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 </a:t>
                      </a:r>
                      <a:r>
                        <a:rPr lang="en-US" sz="800" dirty="0"/>
                        <a:t>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p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 </a:t>
                      </a:r>
                      <a:r>
                        <a:rPr lang="en-US" sz="800" dirty="0"/>
                        <a:t>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p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</a:t>
                      </a:r>
                      <a:r>
                        <a:rPr lang="en-US" sz="800" dirty="0"/>
                        <a:t>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As </a:t>
                      </a:r>
                      <a:r>
                        <a:rPr lang="en-US" sz="800" dirty="0"/>
                        <a:t>(mm2/m)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B2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ctr"/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6825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0.001074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279.16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565.2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565.2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0.000583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151.59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2550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0.000587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152.65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0.000666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173.22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0.002143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557.24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12650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0.001918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498.70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565.2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0.003156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820.45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4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2550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0.002309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600.40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0.000862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224.08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0.000482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125.19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  <a:tr h="25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6825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0.000810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210.68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3018.325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0.000000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565.2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0.001506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391.59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/>
                        <a:t>565.2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169" marR="46169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moments on the strip ((K, P), (4, 9)) from moments M22</a:t>
            </a:r>
            <a:endParaRPr lang="en-US" b="1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3352800"/>
          <a:ext cx="9144001" cy="2895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22"/>
                <a:gridCol w="363539"/>
                <a:gridCol w="332798"/>
                <a:gridCol w="426921"/>
                <a:gridCol w="349218"/>
                <a:gridCol w="579630"/>
                <a:gridCol w="551938"/>
                <a:gridCol w="419107"/>
                <a:gridCol w="589890"/>
                <a:gridCol w="258673"/>
                <a:gridCol w="476034"/>
                <a:gridCol w="604831"/>
                <a:gridCol w="604831"/>
                <a:gridCol w="691235"/>
                <a:gridCol w="345617"/>
                <a:gridCol w="518426"/>
                <a:gridCol w="476034"/>
                <a:gridCol w="518426"/>
                <a:gridCol w="604831"/>
              </a:tblGrid>
              <a:tr h="163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Gridlines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gridSpan="1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Top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75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sap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office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sap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office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sap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office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 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</a:tr>
              <a:tr h="611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Floor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X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Y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Span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L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ƿ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 (SAP)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Different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M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ƿ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Different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R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ƿ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As 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Different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</a:tr>
              <a:tr h="85680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K,P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4,9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19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0.0093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364.61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804.6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-440.01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0.0047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183.7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804.6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-620.92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0.0099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385.82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804.6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-418.8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</a:tr>
              <a:tr h="856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25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0.0127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495.79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804.6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-308.83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0.0000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157.0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-157.00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30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0.0157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613.32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157.0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/>
                        <a:t>456.3</a:t>
                      </a:r>
                      <a:endParaRPr lang="en-US" sz="9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171" marR="49171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Comments on slabs</a:t>
            </a:r>
          </a:p>
          <a:p>
            <a:pPr lvl="1"/>
            <a:r>
              <a:rPr lang="en-US" dirty="0" smtClean="0"/>
              <a:t>Flexural steel.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Punching shear.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Deflection.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1150938"/>
          </a:xfrm>
        </p:spPr>
        <p:txBody>
          <a:bodyPr/>
          <a:lstStyle/>
          <a:p>
            <a:r>
              <a:rPr lang="en-US" dirty="0" smtClean="0"/>
              <a:t>	Footing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469332"/>
            <a:ext cx="6400800" cy="538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dirty="0" smtClean="0">
                <a:solidFill>
                  <a:srgbClr val="002060"/>
                </a:solidFill>
              </a:rPr>
              <a:t>Single footing :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87624" y="1556792"/>
            <a:ext cx="8229600" cy="4525963"/>
          </a:xfrm>
          <a:blipFill rotWithShape="1">
            <a:blip r:embed="rId2" cstate="print"/>
            <a:stretch>
              <a:fillRect l="-1704" t="-2826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7433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308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Single footing </a:t>
            </a:r>
            <a:r>
              <a:rPr lang="en-US" sz="4400" dirty="0" smtClean="0">
                <a:solidFill>
                  <a:srgbClr val="002060"/>
                </a:solidFill>
              </a:rPr>
              <a:t>: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914400" y="1484784"/>
            <a:ext cx="8229600" cy="4525963"/>
          </a:xfrm>
          <a:blipFill rotWithShape="1">
            <a:blip r:embed="rId2" cstate="print"/>
            <a:stretch>
              <a:fillRect l="-1852" t="-1752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pic>
        <p:nvPicPr>
          <p:cNvPr id="4" name="Picture 3" descr="foot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05064"/>
            <a:ext cx="5112568" cy="223224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09817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Single footing </a:t>
            </a:r>
            <a:r>
              <a:rPr lang="en-US" sz="4400" dirty="0" smtClean="0">
                <a:solidFill>
                  <a:srgbClr val="002060"/>
                </a:solidFill>
              </a:rPr>
              <a:t>: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950912" y="1600200"/>
            <a:ext cx="8229600" cy="4525963"/>
          </a:xfrm>
          <a:blipFill rotWithShape="1">
            <a:blip r:embed="rId2" cstate="print"/>
            <a:stretch>
              <a:fillRect l="-1185" t="-1078" b="-10916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62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Single footing :</a:t>
            </a:r>
            <a:endParaRPr lang="en-US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976" t="-1652"/>
            </a:stretch>
          </a:blipFill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922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44562"/>
          </a:xfrm>
        </p:spPr>
        <p:txBody>
          <a:bodyPr/>
          <a:lstStyle/>
          <a:p>
            <a:r>
              <a:rPr lang="en-US" dirty="0" smtClean="0"/>
              <a:t>Plan of Ground Floor</a:t>
            </a:r>
            <a:endParaRPr lang="en-US" dirty="0"/>
          </a:p>
        </p:txBody>
      </p:sp>
      <p:pic>
        <p:nvPicPr>
          <p:cNvPr id="4" name="Content Placeholder 3" descr="Capture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143000"/>
            <a:ext cx="5856588" cy="571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Wall footing 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2114" t="-1652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1323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Wall footing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936" y="1124744"/>
            <a:ext cx="8229600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Footing </a:t>
            </a:r>
            <a:r>
              <a:rPr lang="en-US" dirty="0"/>
              <a:t>thicknesses: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from wide beam shear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 err="1" smtClean="0"/>
              <a:t>qu</a:t>
            </a:r>
            <a:r>
              <a:rPr lang="en-US" sz="2400" dirty="0" smtClean="0"/>
              <a:t> = 616.5  KN /m2 </a:t>
            </a:r>
          </a:p>
          <a:p>
            <a:pPr marL="0" indent="0">
              <a:buNone/>
            </a:pPr>
            <a:r>
              <a:rPr lang="en-US" sz="2400" dirty="0" err="1" smtClean="0"/>
              <a:t>ɸVc</a:t>
            </a:r>
            <a:r>
              <a:rPr lang="en-US" sz="2400" dirty="0" smtClean="0"/>
              <a:t> = Vu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smtClean="0"/>
              <a:t>d=266 mm &amp; H =350mm</a:t>
            </a:r>
          </a:p>
          <a:p>
            <a:pPr marL="0" indent="0">
              <a:buNone/>
            </a:pPr>
            <a:r>
              <a:rPr lang="en-US" sz="2400" dirty="0" smtClean="0"/>
              <a:t>Office design : H = 500 mm </a:t>
            </a:r>
          </a:p>
          <a:p>
            <a:pPr marL="0" indent="0">
              <a:buNone/>
            </a:pPr>
            <a:r>
              <a:rPr lang="en-US" dirty="0" smtClean="0"/>
              <a:t>Reinforcement: </a:t>
            </a:r>
          </a:p>
          <a:p>
            <a:pPr marL="0" indent="0">
              <a:buNone/>
            </a:pPr>
            <a:r>
              <a:rPr lang="en-US" sz="2400" dirty="0" smtClean="0"/>
              <a:t>MU = 93.2 KN .m </a:t>
            </a:r>
          </a:p>
          <a:p>
            <a:pPr marL="0" indent="0">
              <a:buNone/>
            </a:pPr>
            <a:r>
              <a:rPr lang="en-US" sz="2400" dirty="0" smtClean="0"/>
              <a:t>𝛲 = 0.00359 ,𝐴𝑆 = 954 𝑚𝑚2/𝑚,𝐴𝑠 𝑚𝑖𝑛 == 630 𝑚𝑚2/𝑚</a:t>
            </a:r>
          </a:p>
          <a:p>
            <a:pPr marL="0" indent="0">
              <a:buNone/>
            </a:pPr>
            <a:r>
              <a:rPr lang="en-US" sz="2400" dirty="0" smtClean="0"/>
              <a:t>Longitudinal reinforcement = 630*1.3 =819 𝑚𝑚2</a:t>
            </a:r>
          </a:p>
          <a:p>
            <a:pPr marL="0" indent="0">
              <a:buNone/>
            </a:pPr>
            <a:r>
              <a:rPr lang="en-US" sz="2400" dirty="0"/>
              <a:t>Structural drawing : </a:t>
            </a:r>
            <a:r>
              <a:rPr lang="en-US" sz="2400" dirty="0" smtClean="0"/>
              <a:t>long direction= 1230 𝑚𝑚2</a:t>
            </a:r>
          </a:p>
          <a:p>
            <a:pPr marL="0" indent="0">
              <a:buNone/>
            </a:pPr>
            <a:r>
              <a:rPr lang="en-US" sz="2400" dirty="0" smtClean="0"/>
              <a:t>                             short direction = 1004.8 𝑚𝑚2/𝑚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26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936" y="274638"/>
            <a:ext cx="8229600" cy="850106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Water tank footing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66936" y="1196752"/>
            <a:ext cx="8229600" cy="5256584"/>
          </a:xfrm>
          <a:blipFill rotWithShape="1">
            <a:blip r:embed="rId2" cstate="print"/>
            <a:stretch>
              <a:fillRect l="-1111" t="-927"/>
            </a:stretch>
          </a:blipFill>
        </p:spPr>
        <p:txBody>
          <a:bodyPr/>
          <a:lstStyle/>
          <a:p>
            <a:pPr>
              <a:buNone/>
            </a:pPr>
            <a:endParaRPr lang="en-US" dirty="0">
              <a:noFill/>
            </a:endParaRPr>
          </a:p>
        </p:txBody>
      </p:sp>
      <p:pic>
        <p:nvPicPr>
          <p:cNvPr id="4" name="Picture 3" descr="C:\Users\Al-Amad\Desktop\Capture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257650"/>
            <a:ext cx="4610100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1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Water tank footing 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87624" y="1484784"/>
            <a:ext cx="7498080" cy="4800600"/>
          </a:xfrm>
          <a:blipFill rotWithShape="1">
            <a:blip r:embed="rId2" cstate="print"/>
            <a:stretch>
              <a:fillRect l="-163"/>
            </a:stretch>
          </a:blipFill>
        </p:spPr>
        <p:txBody>
          <a:bodyPr/>
          <a:lstStyle/>
          <a:p>
            <a:pPr>
              <a:buNone/>
            </a:pPr>
            <a:r>
              <a:rPr lang="en-US" dirty="0">
                <a:noFill/>
              </a:rPr>
              <a:t> 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12402"/>
            <a:ext cx="7704856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81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Water tank footing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Sd</a:t>
            </a:r>
            <a:r>
              <a:rPr lang="en-US" sz="2400" dirty="0"/>
              <a:t>  = 1.26 </a:t>
            </a:r>
            <a:endParaRPr lang="de-DE" sz="2400" dirty="0" smtClean="0"/>
          </a:p>
          <a:p>
            <a:r>
              <a:rPr lang="de-DE" sz="2400" dirty="0" smtClean="0"/>
              <a:t>Mu design  = sd * Mu -*</a:t>
            </a:r>
            <a:r>
              <a:rPr lang="el-GR" sz="2400" dirty="0" smtClean="0"/>
              <a:t> µ</a:t>
            </a:r>
            <a:r>
              <a:rPr lang="de-DE" sz="2400" dirty="0" smtClean="0"/>
              <a:t>  = 1.26 *  46.7 * 1.025 = 60.3 KN. m/m </a:t>
            </a:r>
          </a:p>
          <a:p>
            <a:r>
              <a:rPr lang="en-US" sz="2400" dirty="0" smtClean="0"/>
              <a:t>Ρ = 0.000955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smtClean="0"/>
              <a:t>AS==391mm2/m</a:t>
            </a:r>
          </a:p>
          <a:p>
            <a:r>
              <a:rPr lang="en-US" sz="2400" dirty="0" smtClean="0"/>
              <a:t>Use </a:t>
            </a:r>
            <a:r>
              <a:rPr lang="en-US" sz="2400" dirty="0" err="1" smtClean="0"/>
              <a:t>Asmin</a:t>
            </a:r>
            <a:r>
              <a:rPr lang="en-US" sz="2400" dirty="0" smtClean="0"/>
              <a:t>=0.0018*1000*500=900mm2/m.</a:t>
            </a:r>
          </a:p>
          <a:p>
            <a:r>
              <a:rPr lang="en-US" sz="2400" dirty="0"/>
              <a:t>Structural drawing :</a:t>
            </a:r>
            <a:r>
              <a:rPr lang="en-US" sz="2400" dirty="0" smtClean="0"/>
              <a:t>As = 2453.1  mm2/m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68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	Elevator footing 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7800" y="1476375"/>
            <a:ext cx="493395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Elevator footing 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lum contrast="-10000"/>
          </a:blip>
          <a:stretch>
            <a:fillRect/>
          </a:stretch>
        </p:blipFill>
        <p:spPr>
          <a:xfrm>
            <a:off x="1032465" y="2176264"/>
            <a:ext cx="7079070" cy="36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87624" y="5856184"/>
                <a:ext cx="7560840" cy="765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S</a:t>
                </a:r>
                <a:r>
                  <a:rPr lang="en-US" sz="2800" dirty="0" smtClean="0"/>
                  <a:t>tress=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 smtClean="0">
                            <a:latin typeface="Cambria Math"/>
                          </a:rPr>
                          <m:t>25</m:t>
                        </m:r>
                        <m:r>
                          <a:rPr lang="en-US" sz="2800" i="1" smtClean="0">
                            <a:latin typeface="Cambria Math"/>
                          </a:rPr>
                          <m:t>.</m:t>
                        </m:r>
                        <m:r>
                          <a:rPr lang="en-US" sz="2800" i="1" smtClean="0">
                            <a:latin typeface="Cambria Math"/>
                          </a:rPr>
                          <m:t>96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(</m:t>
                        </m:r>
                        <m:r>
                          <a:rPr lang="en-US" sz="2800" i="1" smtClean="0">
                            <a:latin typeface="Cambria Math"/>
                          </a:rPr>
                          <m:t>0</m:t>
                        </m:r>
                        <m:r>
                          <a:rPr lang="en-US" sz="2800" i="1" smtClean="0">
                            <a:latin typeface="Cambria Math"/>
                          </a:rPr>
                          <m:t>.</m:t>
                        </m:r>
                        <m:r>
                          <a:rPr lang="en-US" sz="2800" i="1" smtClean="0">
                            <a:latin typeface="Cambria Math"/>
                          </a:rPr>
                          <m:t>25</m:t>
                        </m:r>
                        <m:r>
                          <a:rPr lang="en-US" sz="2800" i="1" smtClean="0">
                            <a:latin typeface="Cambria Math"/>
                          </a:rPr>
                          <m:t>∗</m:t>
                        </m:r>
                        <m:r>
                          <a:rPr lang="en-US" sz="2800" i="1" smtClean="0">
                            <a:latin typeface="Cambria Math"/>
                          </a:rPr>
                          <m:t>0</m:t>
                        </m:r>
                        <m:r>
                          <a:rPr lang="en-US" sz="2800" i="1" smtClean="0">
                            <a:latin typeface="Cambria Math"/>
                          </a:rPr>
                          <m:t>.</m:t>
                        </m:r>
                        <m:r>
                          <a:rPr lang="en-US" sz="2800" i="1" smtClean="0">
                            <a:latin typeface="Cambria Math"/>
                          </a:rPr>
                          <m:t>25</m:t>
                        </m:r>
                        <m:r>
                          <a:rPr lang="en-US" sz="2800" i="1" smtClean="0">
                            <a:latin typeface="Cambria Math"/>
                          </a:rPr>
                          <m:t>) </m:t>
                        </m:r>
                      </m:den>
                    </m:f>
                    <m:r>
                      <a:rPr lang="en-US" sz="2800" b="0" i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2800" dirty="0" smtClean="0"/>
                  <a:t>415.4 </a:t>
                </a:r>
                <a:r>
                  <a:rPr lang="en-US" sz="2800" dirty="0" err="1" smtClean="0"/>
                  <a:t>KPa</a:t>
                </a:r>
                <a:r>
                  <a:rPr lang="en-US" sz="2800" dirty="0" smtClean="0"/>
                  <a:t>&lt;450KPa  .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856184"/>
                <a:ext cx="7560840" cy="765659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694" b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187624" y="1412776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Dimension </a:t>
            </a:r>
          </a:p>
        </p:txBody>
      </p:sp>
    </p:spTree>
    <p:extLst>
      <p:ext uri="{BB962C8B-B14F-4D97-AF65-F5344CB8AC3E}">
        <p14:creationId xmlns:p14="http://schemas.microsoft.com/office/powerpoint/2010/main" val="39405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-99392"/>
            <a:ext cx="7498080" cy="11430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6"/>
                </a:solidFill>
              </a:rPr>
              <a:t>Elevator f</a:t>
            </a:r>
            <a:r>
              <a:rPr lang="en-US" sz="4400" dirty="0" smtClean="0">
                <a:solidFill>
                  <a:schemeClr val="accent6"/>
                </a:solidFill>
              </a:rPr>
              <a:t>ooting</a:t>
            </a:r>
            <a:r>
              <a:rPr lang="en-US" sz="3600" dirty="0" smtClean="0">
                <a:solidFill>
                  <a:schemeClr val="accent6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764704"/>
            <a:ext cx="7956376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Thickness</a:t>
            </a:r>
          </a:p>
          <a:p>
            <a:pPr marL="0" indent="0">
              <a:buNone/>
            </a:pPr>
            <a:r>
              <a:rPr lang="en-US" dirty="0" smtClean="0"/>
              <a:t>structural drawing noted the thickness of footing (H) equal to 500 mm and d =410 mm.</a:t>
            </a:r>
          </a:p>
          <a:p>
            <a:pPr marL="0" indent="0">
              <a:buNone/>
            </a:pPr>
            <a:r>
              <a:rPr lang="en-US" dirty="0" smtClean="0"/>
              <a:t>Vu = 222.7 KN /m </a:t>
            </a:r>
          </a:p>
          <a:p>
            <a:pPr marL="0" indent="0">
              <a:buNone/>
            </a:pPr>
            <a:r>
              <a:rPr lang="en-US" dirty="0" err="1" smtClean="0"/>
              <a:t>ɸVc</a:t>
            </a:r>
            <a:r>
              <a:rPr lang="en-US" dirty="0" smtClean="0"/>
              <a:t> = 0.75 *1/6 *√(</a:t>
            </a:r>
            <a:r>
              <a:rPr lang="en-US" dirty="0" err="1" smtClean="0"/>
              <a:t>f’c</a:t>
            </a:r>
            <a:r>
              <a:rPr lang="en-US" dirty="0" smtClean="0"/>
              <a:t>) *b*d = 271KN/ m </a:t>
            </a:r>
          </a:p>
          <a:p>
            <a:pPr marL="0" indent="0">
              <a:buNone/>
            </a:pPr>
            <a:r>
              <a:rPr lang="en-US" dirty="0" err="1" smtClean="0"/>
              <a:t>ɸVc</a:t>
            </a:r>
            <a:r>
              <a:rPr lang="en-US" dirty="0" smtClean="0"/>
              <a:t> &gt; Vu (OK)</a:t>
            </a:r>
          </a:p>
          <a:p>
            <a:r>
              <a:rPr lang="en-US" dirty="0" smtClean="0"/>
              <a:t> Reinforcement </a:t>
            </a:r>
          </a:p>
          <a:p>
            <a:r>
              <a:rPr lang="en-US" dirty="0" smtClean="0"/>
              <a:t>M- = 139.6 </a:t>
            </a:r>
            <a:r>
              <a:rPr lang="en-US" dirty="0" err="1" smtClean="0"/>
              <a:t>KN.m</a:t>
            </a:r>
            <a:r>
              <a:rPr lang="en-US" dirty="0" smtClean="0"/>
              <a:t>/m , </a:t>
            </a:r>
            <a:r>
              <a:rPr lang="el-GR" dirty="0" smtClean="0"/>
              <a:t>Ρ</a:t>
            </a:r>
            <a:r>
              <a:rPr lang="en-US" dirty="0" smtClean="0"/>
              <a:t> = 0.002237 ,</a:t>
            </a:r>
          </a:p>
          <a:p>
            <a:r>
              <a:rPr lang="en-US" dirty="0" smtClean="0"/>
              <a:t> AS  = 917 mm2 /m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Asmin</a:t>
            </a:r>
            <a:r>
              <a:rPr lang="en-US" dirty="0" smtClean="0"/>
              <a:t> = 900 mm2 /m 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Structural drawing : </a:t>
            </a:r>
            <a:r>
              <a:rPr lang="en-US" dirty="0" smtClean="0"/>
              <a:t>As = 2453.1 mm2 /m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mbined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850" y="3124200"/>
            <a:ext cx="6991350" cy="35052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pc="50" dirty="0" smtClean="0">
                <a:ln w="11430"/>
              </a:rPr>
              <a:t>Combined footing design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9144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A combined footing contains two columns lie at the intersection of grids E6 and F6 will be evaluated.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pc="50" dirty="0" smtClean="0">
                <a:ln w="11430"/>
              </a:rPr>
              <a:t>Check on dimensions</a:t>
            </a:r>
            <a:br>
              <a:rPr lang="en-US" spc="50" dirty="0" smtClean="0">
                <a:ln w="11430"/>
              </a:rPr>
            </a:b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14600" y="1371600"/>
          <a:ext cx="4064000" cy="1188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3200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Area</a:t>
                      </a:r>
                      <a:r>
                        <a:rPr lang="en-US" sz="2000" baseline="0" dirty="0" smtClean="0"/>
                        <a:t> Of Footing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Designed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19.25 m²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Required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9.256 m²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66800" y="3322320"/>
          <a:ext cx="8077200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/>
                <a:gridCol w="2819400"/>
                <a:gridCol w="1752600"/>
                <a:gridCol w="1676400"/>
              </a:tblGrid>
              <a:tr h="1676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Footing Thickness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ctr"/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Can</a:t>
                      </a:r>
                      <a:r>
                        <a:rPr lang="en-US" sz="2000" baseline="0" dirty="0" smtClean="0"/>
                        <a:t> be resisted (KN)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Applied </a:t>
                      </a:r>
                      <a:r>
                        <a:rPr lang="en-US" sz="2000" baseline="0" dirty="0" smtClean="0"/>
                        <a:t>(KN)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Met or</a:t>
                      </a:r>
                      <a:r>
                        <a:rPr lang="en-US" sz="2000" baseline="0" dirty="0" smtClean="0"/>
                        <a:t> not</a:t>
                      </a:r>
                      <a:endParaRPr lang="en-US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Wide beam shear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1666.82 </a:t>
                      </a:r>
                      <a:endParaRPr lang="en-US" sz="20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1790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met</a:t>
                      </a:r>
                      <a:endParaRPr lang="en-US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Punching shear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6135.4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3199.6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doesn’t meet</a:t>
                      </a:r>
                      <a:endParaRPr lang="en-US" sz="20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Gravity loads:</a:t>
            </a:r>
          </a:p>
          <a:p>
            <a:pPr lvl="1"/>
            <a:r>
              <a:rPr lang="en-US" dirty="0" smtClean="0"/>
              <a:t>Dead load.</a:t>
            </a:r>
          </a:p>
          <a:p>
            <a:pPr lvl="1"/>
            <a:r>
              <a:rPr lang="en-US" dirty="0" smtClean="0"/>
              <a:t>Live load.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Snow load:1.5 KN/m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57400" y="2971800"/>
          <a:ext cx="60960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CASE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LOAD (KN/m</a:t>
                      </a:r>
                      <a:r>
                        <a:rPr lang="en-US" sz="1300" baseline="30000" dirty="0"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Offices, class rooms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3.0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MECHANICAL ROOMS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7.5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Staircase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4.0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Roofs: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With access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1.5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Without access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1.0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Mechanical equipment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Calibri"/>
                          <a:ea typeface="Calibri"/>
                          <a:cs typeface="Calibri"/>
                        </a:rPr>
                        <a:t>7.5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76400" y="1066800"/>
          <a:ext cx="7010400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/>
                <a:gridCol w="762000"/>
                <a:gridCol w="1143000"/>
                <a:gridCol w="1600200"/>
                <a:gridCol w="685800"/>
                <a:gridCol w="1143000"/>
              </a:tblGrid>
              <a:tr h="243844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Bottom Steel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907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 long direction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 short direction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38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Reinforcement 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</a:t>
                      </a:r>
                      <a:r>
                        <a:rPr lang="en-US" sz="1800" dirty="0" smtClean="0"/>
                        <a:t>mm²)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calculated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(mm)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Reinforcement 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(mm²/m)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calculated (mm²/m)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59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ɸ25@150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3437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8391.6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ɸ20@150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2198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1440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730244"/>
          <a:ext cx="7086600" cy="2453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/>
                <a:gridCol w="762000"/>
                <a:gridCol w="1219200"/>
                <a:gridCol w="1600200"/>
                <a:gridCol w="685800"/>
                <a:gridCol w="1143000"/>
              </a:tblGrid>
              <a:tr h="238125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Top Steel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125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In long direction 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In short direction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878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Reinforcement from AutoCAD drawings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As </a:t>
                      </a:r>
                      <a:r>
                        <a:rPr lang="en-US" sz="2000" dirty="0" smtClean="0"/>
                        <a:t>(mm²)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As calculated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(mm)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Reinforcement from AutoCAD drawings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As (mm²/m)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As calculated (mm²/m)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</a:tr>
              <a:tr h="2381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ɸ18@150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1782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8391.6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ɸ16@150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1407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1440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94" marR="67894" marT="0" marB="0"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pc="50" dirty="0" smtClean="0">
                <a:ln w="11430"/>
              </a:rPr>
              <a:t>Reinforcement check: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1981200"/>
            <a:ext cx="4343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Retaining wall lies in southern side of the building, has a thickness of 40 cm and a height of 13 m, supported by slabs in B3, B2 and B1.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2098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876153" y="1524000"/>
            <a:ext cx="26443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</a:rPr>
              <a:t>Structural Model</a:t>
            </a:r>
            <a:endParaRPr lang="en-US" sz="2800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n w="11430"/>
              </a:rPr>
              <a:t>Retaining wall design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1752600"/>
          <a:ext cx="7772400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801"/>
                <a:gridCol w="1600200"/>
                <a:gridCol w="838200"/>
                <a:gridCol w="990600"/>
                <a:gridCol w="2057400"/>
                <a:gridCol w="914400"/>
                <a:gridCol w="685799"/>
              </a:tblGrid>
              <a:tr h="30790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Floor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from </a:t>
                      </a:r>
                      <a:r>
                        <a:rPr lang="en-US" sz="1800" dirty="0"/>
                        <a:t>soil </a:t>
                      </a:r>
                      <a:r>
                        <a:rPr lang="en-US" sz="1800" dirty="0" smtClean="0"/>
                        <a:t>side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From </a:t>
                      </a:r>
                      <a:r>
                        <a:rPr lang="en-US" sz="1800" dirty="0"/>
                        <a:t>building </a:t>
                      </a:r>
                      <a:r>
                        <a:rPr lang="en-US" sz="1800" dirty="0" smtClean="0"/>
                        <a:t>side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37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Reinforcement 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(mm</a:t>
                      </a:r>
                      <a:r>
                        <a:rPr lang="en-US" sz="1800" baseline="30000" dirty="0"/>
                        <a:t>2</a:t>
                      </a:r>
                      <a:r>
                        <a:rPr lang="en-US" sz="1800" dirty="0"/>
                        <a:t>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As(mm</a:t>
                      </a:r>
                      <a:r>
                        <a:rPr lang="en-US" sz="1800" baseline="30000" dirty="0"/>
                        <a:t>2</a:t>
                      </a:r>
                      <a:r>
                        <a:rPr lang="en-US" sz="1800" dirty="0"/>
                        <a:t>)(from SAP)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Reinforcement 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</a:t>
                      </a:r>
                      <a:r>
                        <a:rPr lang="en-US" sz="1800" dirty="0" smtClean="0"/>
                        <a:t>mm)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(from SAP)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</a:tr>
              <a:tr h="307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Ø20/200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1570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Ø16/200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1005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1360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</a:tr>
              <a:tr h="307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Ø20/200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1570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Ø16/200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1005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</a:tr>
              <a:tr h="307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Ø16/200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1005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Ø12/200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565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</a:tr>
              <a:tr h="307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Ø12/200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565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Ø12/200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565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1122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785" marR="66785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43000" y="4800600"/>
          <a:ext cx="7848600" cy="1892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930"/>
                <a:gridCol w="3983670"/>
                <a:gridCol w="1371600"/>
                <a:gridCol w="1676400"/>
              </a:tblGrid>
              <a:tr h="1905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Floor</a:t>
                      </a:r>
                      <a:endParaRPr lang="en-US" sz="1800" b="1" dirty="0" smtClean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Reinforcement 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</a:t>
                      </a:r>
                      <a:r>
                        <a:rPr lang="en-US" sz="1800" dirty="0" smtClean="0"/>
                        <a:t>mm²)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 (shrinkage)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Ø12/200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565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360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Ø12/200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565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360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Ø10/200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392.5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360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Ø10/200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392.5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360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199937" y="1371600"/>
            <a:ext cx="26270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cap="none" spc="0" dirty="0" smtClean="0">
                <a:ln w="11430"/>
              </a:rPr>
              <a:t>Vertical reinforcement</a:t>
            </a:r>
            <a:endParaRPr lang="en-US" b="1" cap="none" spc="0" dirty="0">
              <a:ln w="1143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2800" y="4343400"/>
            <a:ext cx="29550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cap="none" spc="0" dirty="0" smtClean="0">
                <a:ln w="11430"/>
              </a:rPr>
              <a:t>Horizontal reinforcement</a:t>
            </a:r>
            <a:endParaRPr lang="en-US" b="1" cap="none" spc="0" dirty="0">
              <a:ln w="1143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n w="11430"/>
              </a:rPr>
              <a:t>Reinforcement of wall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pc="50" dirty="0" smtClean="0">
                <a:ln w="11430"/>
              </a:rPr>
              <a:t>Check on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295400"/>
            <a:ext cx="8229600" cy="1752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1- Check footing dimensions depending on bearing capacity (didn't met).</a:t>
            </a:r>
          </a:p>
          <a:p>
            <a:pPr>
              <a:buNone/>
            </a:pPr>
            <a:r>
              <a:rPr lang="en-US" sz="2400" dirty="0" smtClean="0"/>
              <a:t>2- Check on footing thickness from wide beam shear (met).</a:t>
            </a:r>
          </a:p>
          <a:p>
            <a:pPr>
              <a:buNone/>
            </a:pPr>
            <a:r>
              <a:rPr lang="en-US" dirty="0" smtClean="0"/>
              <a:t>         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3262884"/>
          <a:ext cx="7620000" cy="3470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365"/>
                <a:gridCol w="1325291"/>
                <a:gridCol w="1065179"/>
                <a:gridCol w="1096735"/>
                <a:gridCol w="1340642"/>
                <a:gridCol w="921053"/>
                <a:gridCol w="1096735"/>
              </a:tblGrid>
              <a:tr h="259029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Footing reinforcement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Short Direction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Long Direction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1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As(mm²/m)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As(mm²/m) (calculated)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from AutoCAD drawings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As(mm²/m)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As(mm²/m) (calculated)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35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Top steel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Ø14/200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770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450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Ø14/200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770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450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118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Bottom steel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Ø20/200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1570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6660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Ø16/200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1005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1419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752600" y="2743200"/>
            <a:ext cx="52555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cap="none" spc="0" dirty="0" smtClean="0">
                <a:ln w="11430"/>
              </a:rPr>
              <a:t>Reinforcement of wall footing</a:t>
            </a:r>
            <a:endParaRPr lang="en-US" sz="3200" cap="none" spc="0" dirty="0">
              <a:ln w="1143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8392" y="1676400"/>
            <a:ext cx="6400800" cy="228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Thank you for your attention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Lateral loads:</a:t>
            </a:r>
          </a:p>
          <a:p>
            <a:pPr lvl="1"/>
            <a:r>
              <a:rPr lang="en-US" dirty="0" smtClean="0"/>
              <a:t>Wind loads.</a:t>
            </a:r>
          </a:p>
          <a:p>
            <a:pPr lvl="1"/>
            <a:r>
              <a:rPr lang="en-US" dirty="0" smtClean="0"/>
              <a:t>Seismic loads (UBC-97 is used).</a:t>
            </a:r>
          </a:p>
          <a:p>
            <a:pPr lvl="2"/>
            <a:r>
              <a:rPr lang="en-US" dirty="0" smtClean="0"/>
              <a:t>I= 1</a:t>
            </a:r>
          </a:p>
          <a:p>
            <a:pPr lvl="2"/>
            <a:r>
              <a:rPr lang="en-US" dirty="0" smtClean="0"/>
              <a:t>Seismic zone 2B.</a:t>
            </a:r>
          </a:p>
          <a:p>
            <a:pPr lvl="2"/>
            <a:r>
              <a:rPr lang="en-US" dirty="0" smtClean="0"/>
              <a:t>Z=0.2</a:t>
            </a:r>
          </a:p>
          <a:p>
            <a:pPr lvl="2"/>
            <a:r>
              <a:rPr lang="en-US" dirty="0" smtClean="0"/>
              <a:t>Cv=0.2</a:t>
            </a:r>
          </a:p>
          <a:p>
            <a:pPr lvl="2"/>
            <a:r>
              <a:rPr lang="en-US" dirty="0" smtClean="0"/>
              <a:t>Cs=0.2</a:t>
            </a:r>
          </a:p>
          <a:p>
            <a:pPr lvl="2"/>
            <a:r>
              <a:rPr lang="en-US" dirty="0" smtClean="0"/>
              <a:t>R=5.5</a:t>
            </a:r>
          </a:p>
          <a:p>
            <a:pPr lvl="2"/>
            <a:r>
              <a:rPr lang="en-US" dirty="0" smtClean="0"/>
              <a:t>Soil profile type =Sp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ZeinEddin\Desktop\HAZARD MA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0"/>
            <a:ext cx="48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1060</TotalTime>
  <Words>2250</Words>
  <Application>Microsoft Office PowerPoint</Application>
  <PresentationFormat>On-screen Show (4:3)</PresentationFormat>
  <Paragraphs>1185</Paragraphs>
  <Slides>74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Solstice</vt:lpstr>
      <vt:lpstr>Evaluation of The Structural Design of Nursing and Optical Faculty- An Najah National University  </vt:lpstr>
      <vt:lpstr>Out Lines</vt:lpstr>
      <vt:lpstr>Project Objectives</vt:lpstr>
      <vt:lpstr>Location</vt:lpstr>
      <vt:lpstr>Project Description</vt:lpstr>
      <vt:lpstr>Plan of Ground Floor</vt:lpstr>
      <vt:lpstr>Loads</vt:lpstr>
      <vt:lpstr>Loads</vt:lpstr>
      <vt:lpstr>PowerPoint Presentation</vt:lpstr>
      <vt:lpstr>Load Cases and Load Patterns</vt:lpstr>
      <vt:lpstr>Design Codes</vt:lpstr>
      <vt:lpstr>Structural System</vt:lpstr>
      <vt:lpstr>Three dimensional modeling</vt:lpstr>
      <vt:lpstr>Material Property for concrete </vt:lpstr>
      <vt:lpstr>Shell Data</vt:lpstr>
      <vt:lpstr>Modifiers equations</vt:lpstr>
      <vt:lpstr>Modifiers</vt:lpstr>
      <vt:lpstr>Modifiers</vt:lpstr>
      <vt:lpstr>Response Spectrum</vt:lpstr>
      <vt:lpstr>EQULIPRIUM this result from sap </vt:lpstr>
      <vt:lpstr>Dead load </vt:lpstr>
      <vt:lpstr>Live load </vt:lpstr>
      <vt:lpstr>Snow load</vt:lpstr>
      <vt:lpstr>Soil load : </vt:lpstr>
      <vt:lpstr>Check moment in beams</vt:lpstr>
      <vt:lpstr> Check moment in slabs</vt:lpstr>
      <vt:lpstr> Period  calculation</vt:lpstr>
      <vt:lpstr> Seismic load</vt:lpstr>
      <vt:lpstr>Structural design and evaluation</vt:lpstr>
      <vt:lpstr>Columns</vt:lpstr>
      <vt:lpstr>Columns</vt:lpstr>
      <vt:lpstr>Columns</vt:lpstr>
      <vt:lpstr>Columns</vt:lpstr>
      <vt:lpstr>Columns</vt:lpstr>
      <vt:lpstr>Columns</vt:lpstr>
      <vt:lpstr>Columns</vt:lpstr>
      <vt:lpstr>Columns</vt:lpstr>
      <vt:lpstr>Columns</vt:lpstr>
      <vt:lpstr>Shear walls</vt:lpstr>
      <vt:lpstr>Shear walls</vt:lpstr>
      <vt:lpstr>Shear walls</vt:lpstr>
      <vt:lpstr>Beams</vt:lpstr>
      <vt:lpstr>Beams</vt:lpstr>
      <vt:lpstr>Beams</vt:lpstr>
      <vt:lpstr>Beams</vt:lpstr>
      <vt:lpstr>Beams</vt:lpstr>
      <vt:lpstr>Beams</vt:lpstr>
      <vt:lpstr>Slabs</vt:lpstr>
      <vt:lpstr>Slabs</vt:lpstr>
      <vt:lpstr>Slabs</vt:lpstr>
      <vt:lpstr>Slabs</vt:lpstr>
      <vt:lpstr>Slabs</vt:lpstr>
      <vt:lpstr>Slabs</vt:lpstr>
      <vt:lpstr>Slabs</vt:lpstr>
      <vt:lpstr> Footing</vt:lpstr>
      <vt:lpstr>Single footing :</vt:lpstr>
      <vt:lpstr>Single footing :</vt:lpstr>
      <vt:lpstr>Single footing :</vt:lpstr>
      <vt:lpstr>Single footing :</vt:lpstr>
      <vt:lpstr>Wall footing </vt:lpstr>
      <vt:lpstr>Wall footing </vt:lpstr>
      <vt:lpstr>Water tank footing </vt:lpstr>
      <vt:lpstr>Water tank footing </vt:lpstr>
      <vt:lpstr>Water tank footing </vt:lpstr>
      <vt:lpstr> Elevator footing </vt:lpstr>
      <vt:lpstr>Elevator footing </vt:lpstr>
      <vt:lpstr>Elevator footing </vt:lpstr>
      <vt:lpstr>Combined footing design</vt:lpstr>
      <vt:lpstr>Check on dimensions </vt:lpstr>
      <vt:lpstr>Reinforcement check: </vt:lpstr>
      <vt:lpstr>Retaining wall design</vt:lpstr>
      <vt:lpstr>Reinforcement of wall</vt:lpstr>
      <vt:lpstr>Check on dimensions</vt:lpstr>
      <vt:lpstr>Thank you for your attention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The Structural Design of Nursing and Optical Faculty- An Najah National University</dc:title>
  <dc:creator>home</dc:creator>
  <cp:lastModifiedBy>Al-Amad</cp:lastModifiedBy>
  <cp:revision>90</cp:revision>
  <dcterms:created xsi:type="dcterms:W3CDTF">2012-01-11T08:57:23Z</dcterms:created>
  <dcterms:modified xsi:type="dcterms:W3CDTF">2012-05-22T18:23:15Z</dcterms:modified>
</cp:coreProperties>
</file>