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335" r:id="rId2"/>
    <p:sldId id="334" r:id="rId3"/>
    <p:sldId id="312" r:id="rId4"/>
    <p:sldId id="338" r:id="rId5"/>
    <p:sldId id="313" r:id="rId6"/>
    <p:sldId id="318" r:id="rId7"/>
    <p:sldId id="339" r:id="rId8"/>
    <p:sldId id="321" r:id="rId9"/>
    <p:sldId id="260" r:id="rId10"/>
    <p:sldId id="351" r:id="rId11"/>
    <p:sldId id="323" r:id="rId12"/>
    <p:sldId id="340" r:id="rId13"/>
    <p:sldId id="336" r:id="rId14"/>
    <p:sldId id="352" r:id="rId15"/>
    <p:sldId id="345" r:id="rId16"/>
    <p:sldId id="337" r:id="rId17"/>
    <p:sldId id="363" r:id="rId18"/>
    <p:sldId id="353" r:id="rId19"/>
    <p:sldId id="354" r:id="rId20"/>
    <p:sldId id="355" r:id="rId21"/>
    <p:sldId id="261" r:id="rId22"/>
    <p:sldId id="357" r:id="rId23"/>
    <p:sldId id="343" r:id="rId24"/>
    <p:sldId id="341" r:id="rId25"/>
    <p:sldId id="389" r:id="rId26"/>
    <p:sldId id="391" r:id="rId27"/>
    <p:sldId id="394" r:id="rId28"/>
    <p:sldId id="395" r:id="rId29"/>
    <p:sldId id="396" r:id="rId30"/>
    <p:sldId id="397" r:id="rId31"/>
    <p:sldId id="399" r:id="rId32"/>
    <p:sldId id="400" r:id="rId33"/>
    <p:sldId id="401" r:id="rId34"/>
    <p:sldId id="402" r:id="rId35"/>
    <p:sldId id="403" r:id="rId36"/>
    <p:sldId id="404" r:id="rId37"/>
    <p:sldId id="405" r:id="rId38"/>
    <p:sldId id="406" r:id="rId39"/>
    <p:sldId id="398" r:id="rId40"/>
    <p:sldId id="407" r:id="rId41"/>
    <p:sldId id="382" r:id="rId42"/>
    <p:sldId id="383" r:id="rId43"/>
    <p:sldId id="384" r:id="rId44"/>
    <p:sldId id="356" r:id="rId45"/>
    <p:sldId id="385" r:id="rId46"/>
    <p:sldId id="386" r:id="rId47"/>
    <p:sldId id="387" r:id="rId48"/>
    <p:sldId id="413" r:id="rId49"/>
    <p:sldId id="409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E6C"/>
    <a:srgbClr val="425158"/>
    <a:srgbClr val="FEBC11"/>
    <a:srgbClr val="648EBC"/>
    <a:srgbClr val="D55E2D"/>
    <a:srgbClr val="3E65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novo%20X1\Downloads\6-6-2023-chart-of-substrat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novo%20X1\Desktop\Science\Graduation%20Project%202\wastes\GP2-mixed%20culture-%2029-5-202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novo%20X1\Desktop\Science\Graduation%20Project%202\wastes\6-6-2023-GP2-%20excel%20for%20graduation%20projec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Lactic acid production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Glucose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Sheet1!$G$9:$G$12</c:f>
              <c:numCache>
                <c:formatCode>General</c:formatCode>
                <c:ptCount val="4"/>
                <c:pt idx="0">
                  <c:v>2</c:v>
                </c:pt>
                <c:pt idx="1">
                  <c:v>28</c:v>
                </c:pt>
                <c:pt idx="2">
                  <c:v>48.5</c:v>
                </c:pt>
                <c:pt idx="3">
                  <c:v>52</c:v>
                </c:pt>
              </c:numCache>
            </c:numRef>
          </c:xVal>
          <c:yVal>
            <c:numRef>
              <c:f>Sheet1!$H$9:$H$12</c:f>
              <c:numCache>
                <c:formatCode>General</c:formatCode>
                <c:ptCount val="4"/>
                <c:pt idx="0">
                  <c:v>0.01</c:v>
                </c:pt>
                <c:pt idx="1">
                  <c:v>2.5000000000000001E-2</c:v>
                </c:pt>
                <c:pt idx="2">
                  <c:v>0.03</c:v>
                </c:pt>
                <c:pt idx="3">
                  <c:v>0.03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857-46B8-969A-B1267EE1511D}"/>
            </c:ext>
          </c:extLst>
        </c:ser>
        <c:ser>
          <c:idx val="1"/>
          <c:order val="1"/>
          <c:tx>
            <c:v>Lactose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Sheet1!$G$9:$G$12</c:f>
              <c:numCache>
                <c:formatCode>General</c:formatCode>
                <c:ptCount val="4"/>
                <c:pt idx="0">
                  <c:v>2</c:v>
                </c:pt>
                <c:pt idx="1">
                  <c:v>28</c:v>
                </c:pt>
                <c:pt idx="2">
                  <c:v>48.5</c:v>
                </c:pt>
                <c:pt idx="3">
                  <c:v>52</c:v>
                </c:pt>
              </c:numCache>
            </c:numRef>
          </c:xVal>
          <c:yVal>
            <c:numRef>
              <c:f>Sheet1!$I$9:$I$12</c:f>
              <c:numCache>
                <c:formatCode>General</c:formatCode>
                <c:ptCount val="4"/>
                <c:pt idx="0">
                  <c:v>2.5000000000000001E-2</c:v>
                </c:pt>
                <c:pt idx="1">
                  <c:v>0.05</c:v>
                </c:pt>
                <c:pt idx="2">
                  <c:v>6.5000000000000002E-2</c:v>
                </c:pt>
                <c:pt idx="3">
                  <c:v>6.6000000000000003E-2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857-46B8-969A-B1267EE1511D}"/>
            </c:ext>
          </c:extLst>
        </c:ser>
        <c:ser>
          <c:idx val="2"/>
          <c:order val="2"/>
          <c:tx>
            <c:v>Whey Solution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Sheet1!$G$9:$G$12</c:f>
              <c:numCache>
                <c:formatCode>General</c:formatCode>
                <c:ptCount val="4"/>
                <c:pt idx="0">
                  <c:v>2</c:v>
                </c:pt>
                <c:pt idx="1">
                  <c:v>28</c:v>
                </c:pt>
                <c:pt idx="2">
                  <c:v>48.5</c:v>
                </c:pt>
                <c:pt idx="3">
                  <c:v>52</c:v>
                </c:pt>
              </c:numCache>
            </c:numRef>
          </c:xVal>
          <c:yVal>
            <c:numRef>
              <c:f>Sheet1!$J$9:$J$12</c:f>
              <c:numCache>
                <c:formatCode>General</c:formatCode>
                <c:ptCount val="4"/>
                <c:pt idx="0">
                  <c:v>0.05</c:v>
                </c:pt>
                <c:pt idx="1">
                  <c:v>8.7499999999999994E-2</c:v>
                </c:pt>
                <c:pt idx="2">
                  <c:v>9.5000000000000001E-2</c:v>
                </c:pt>
                <c:pt idx="3">
                  <c:v>9.6000000000000002E-2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857-46B8-969A-B1267EE1511D}"/>
            </c:ext>
          </c:extLst>
        </c:ser>
        <c:ser>
          <c:idx val="3"/>
          <c:order val="3"/>
          <c:tx>
            <c:v>Whey Powder</c:v>
          </c:tx>
          <c:spPr>
            <a:ln w="2222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6">
                    <a:lumMod val="50000"/>
                  </a:schemeClr>
                </a:solidFill>
                <a:round/>
              </a:ln>
              <a:effectLst/>
            </c:spPr>
          </c:marker>
          <c:xVal>
            <c:numRef>
              <c:f>Sheet1!$G$9:$G$12</c:f>
              <c:numCache>
                <c:formatCode>General</c:formatCode>
                <c:ptCount val="4"/>
                <c:pt idx="0">
                  <c:v>2</c:v>
                </c:pt>
                <c:pt idx="1">
                  <c:v>28</c:v>
                </c:pt>
                <c:pt idx="2">
                  <c:v>48.5</c:v>
                </c:pt>
                <c:pt idx="3">
                  <c:v>52</c:v>
                </c:pt>
              </c:numCache>
            </c:numRef>
          </c:xVal>
          <c:yVal>
            <c:numRef>
              <c:f>Sheet1!$K$9:$K$12</c:f>
              <c:numCache>
                <c:formatCode>General</c:formatCode>
                <c:ptCount val="4"/>
                <c:pt idx="0">
                  <c:v>0.01</c:v>
                </c:pt>
                <c:pt idx="1">
                  <c:v>2.5000000000000001E-2</c:v>
                </c:pt>
                <c:pt idx="2">
                  <c:v>3.5000000000000003E-2</c:v>
                </c:pt>
                <c:pt idx="3">
                  <c:v>3.5000000000000003E-2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0857-46B8-969A-B1267EE1511D}"/>
            </c:ext>
          </c:extLst>
        </c:ser>
        <c:ser>
          <c:idx val="4"/>
          <c:order val="4"/>
          <c:tx>
            <c:v>MRS</c:v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Sheet1!$G$9:$G$12</c:f>
              <c:numCache>
                <c:formatCode>General</c:formatCode>
                <c:ptCount val="4"/>
                <c:pt idx="0">
                  <c:v>2</c:v>
                </c:pt>
                <c:pt idx="1">
                  <c:v>28</c:v>
                </c:pt>
                <c:pt idx="2">
                  <c:v>48.5</c:v>
                </c:pt>
                <c:pt idx="3">
                  <c:v>52</c:v>
                </c:pt>
              </c:numCache>
            </c:numRef>
          </c:xVal>
          <c:yVal>
            <c:numRef>
              <c:f>Sheet1!$L$9:$L$12</c:f>
              <c:numCache>
                <c:formatCode>General</c:formatCode>
                <c:ptCount val="4"/>
                <c:pt idx="0">
                  <c:v>0.05</c:v>
                </c:pt>
                <c:pt idx="1">
                  <c:v>0.09</c:v>
                </c:pt>
                <c:pt idx="2">
                  <c:v>0.125</c:v>
                </c:pt>
                <c:pt idx="3">
                  <c:v>0.125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0857-46B8-969A-B1267EE151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4363968"/>
        <c:axId val="324363248"/>
      </c:scatterChart>
      <c:valAx>
        <c:axId val="324363968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cap="non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cap="none" dirty="0"/>
                  <a:t>Time (hours)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cap="non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363248"/>
        <c:crosses val="autoZero"/>
        <c:crossBetween val="midCat"/>
      </c:valAx>
      <c:valAx>
        <c:axId val="324363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cap="non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cap="none" baseline="0" dirty="0"/>
                  <a:t>Lactic Acid Concentration (g/l)</a:t>
                </a:r>
                <a:endParaRPr lang="en-US" sz="1600" cap="none" dirty="0"/>
              </a:p>
            </c:rich>
          </c:tx>
          <c:layout>
            <c:manualLayout>
              <c:xMode val="edge"/>
              <c:yMode val="edge"/>
              <c:x val="1.2890478385831293E-2"/>
              <c:y val="0.226294727807981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cap="non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363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Production with</a:t>
            </a:r>
            <a:r>
              <a:rPr lang="en-US" sz="2000" baseline="0" dirty="0"/>
              <a:t> whey substrate</a:t>
            </a:r>
            <a:endParaRPr lang="en-US" sz="2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628459417256387"/>
          <c:y val="0.10739803094233473"/>
          <c:w val="0.7074308116548722"/>
          <c:h val="0.62661926752826769"/>
        </c:manualLayout>
      </c:layout>
      <c:scatterChart>
        <c:scatterStyle val="lineMarker"/>
        <c:varyColors val="0"/>
        <c:ser>
          <c:idx val="1"/>
          <c:order val="1"/>
          <c:tx>
            <c:v>lactic acid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0"/>
            <c:marker>
              <c:symbol val="diamond"/>
              <c:size val="6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20D8-4E04-AB04-7C5F28888557}"/>
              </c:ext>
            </c:extLst>
          </c:dPt>
          <c:dPt>
            <c:idx val="1"/>
            <c:marker>
              <c:symbol val="diamond"/>
              <c:size val="6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20D8-4E04-AB04-7C5F28888557}"/>
              </c:ext>
            </c:extLst>
          </c:dPt>
          <c:dPt>
            <c:idx val="2"/>
            <c:marker>
              <c:symbol val="diamond"/>
              <c:size val="6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20D8-4E04-AB04-7C5F28888557}"/>
              </c:ext>
            </c:extLst>
          </c:dPt>
          <c:dPt>
            <c:idx val="3"/>
            <c:marker>
              <c:symbol val="diamond"/>
              <c:size val="6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20D8-4E04-AB04-7C5F28888557}"/>
              </c:ext>
            </c:extLst>
          </c:dPt>
          <c:xVal>
            <c:numRef>
              <c:f>[trial1.xlsx]suger!$C$5:$C$8</c:f>
              <c:numCache>
                <c:formatCode>General</c:formatCode>
                <c:ptCount val="4"/>
                <c:pt idx="0">
                  <c:v>2</c:v>
                </c:pt>
                <c:pt idx="1">
                  <c:v>28</c:v>
                </c:pt>
                <c:pt idx="2">
                  <c:v>48.5</c:v>
                </c:pt>
                <c:pt idx="3">
                  <c:v>52</c:v>
                </c:pt>
              </c:numCache>
            </c:numRef>
          </c:xVal>
          <c:yVal>
            <c:numRef>
              <c:f>[trial1.xlsx]suger!$J$21:$J$24</c:f>
              <c:numCache>
                <c:formatCode>General</c:formatCode>
                <c:ptCount val="4"/>
                <c:pt idx="0">
                  <c:v>0.05</c:v>
                </c:pt>
                <c:pt idx="1">
                  <c:v>8.7500000000000008E-2</c:v>
                </c:pt>
                <c:pt idx="2">
                  <c:v>9.5000000000000001E-2</c:v>
                </c:pt>
                <c:pt idx="3">
                  <c:v>9.6000000000000002E-2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0D8-4E04-AB04-7C5F288885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4125648"/>
        <c:axId val="724128888"/>
      </c:scatterChart>
      <c:scatterChart>
        <c:scatterStyle val="lineMarker"/>
        <c:varyColors val="0"/>
        <c:ser>
          <c:idx val="0"/>
          <c:order val="0"/>
          <c:tx>
            <c:v>sugar content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[trial1.xlsx]suger!$C$5:$C$8</c:f>
              <c:numCache>
                <c:formatCode>General</c:formatCode>
                <c:ptCount val="4"/>
                <c:pt idx="0">
                  <c:v>2</c:v>
                </c:pt>
                <c:pt idx="1">
                  <c:v>28</c:v>
                </c:pt>
                <c:pt idx="2">
                  <c:v>48.5</c:v>
                </c:pt>
                <c:pt idx="3">
                  <c:v>52</c:v>
                </c:pt>
              </c:numCache>
            </c:numRef>
          </c:xVal>
          <c:yVal>
            <c:numRef>
              <c:f>[trial1.xlsx]suger!$J$5:$J$8</c:f>
              <c:numCache>
                <c:formatCode>General</c:formatCode>
                <c:ptCount val="4"/>
                <c:pt idx="0">
                  <c:v>3.7027673150680201E-2</c:v>
                </c:pt>
                <c:pt idx="1">
                  <c:v>6.65428340470908E-3</c:v>
                </c:pt>
                <c:pt idx="2">
                  <c:v>3.0596976420205401E-3</c:v>
                </c:pt>
                <c:pt idx="3">
                  <c:v>1.20220834838244E-3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20D8-4E04-AB04-7C5F288885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163440"/>
        <c:axId val="370158032"/>
      </c:scatterChart>
      <c:valAx>
        <c:axId val="724125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/>
                  <a:t>Time</a:t>
                </a:r>
                <a:r>
                  <a:rPr lang="en-US" sz="2000" baseline="0" dirty="0"/>
                  <a:t> (hour)</a:t>
                </a:r>
                <a:endParaRPr lang="en-US" sz="20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4128888"/>
        <c:crosses val="autoZero"/>
        <c:crossBetween val="midCat"/>
      </c:valAx>
      <c:valAx>
        <c:axId val="724128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aseline="0" dirty="0"/>
                  <a:t>Lactic Acid (g/l)</a:t>
                </a:r>
                <a:endParaRPr lang="en-US" sz="2000" dirty="0"/>
              </a:p>
            </c:rich>
          </c:tx>
          <c:layout>
            <c:manualLayout>
              <c:xMode val="edge"/>
              <c:yMode val="edge"/>
              <c:x val="5.0843397577449087E-2"/>
              <c:y val="0.286044897970422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4125648"/>
        <c:crosses val="autoZero"/>
        <c:crossBetween val="midCat"/>
      </c:valAx>
      <c:valAx>
        <c:axId val="37015803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aseline="0" dirty="0"/>
                  <a:t>Total Sugar (g/l)</a:t>
                </a:r>
                <a:endParaRPr lang="en-US" sz="20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163440"/>
        <c:crosses val="max"/>
        <c:crossBetween val="midCat"/>
      </c:valAx>
      <c:valAx>
        <c:axId val="370163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70158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299498010509882"/>
          <c:y val="0.91002296587926512"/>
          <c:w val="0.45401021074897285"/>
          <c:h val="6.11820990730588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C00000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Growth rate on whey solution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v>optical density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'growth rate'!$C$21:$C$31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22</c:v>
                </c:pt>
                <c:pt idx="6">
                  <c:v>23</c:v>
                </c:pt>
                <c:pt idx="7">
                  <c:v>24</c:v>
                </c:pt>
                <c:pt idx="8">
                  <c:v>25</c:v>
                </c:pt>
                <c:pt idx="9">
                  <c:v>26</c:v>
                </c:pt>
                <c:pt idx="10">
                  <c:v>27</c:v>
                </c:pt>
              </c:numCache>
            </c:numRef>
          </c:cat>
          <c:val>
            <c:numRef>
              <c:f>[1]growth!$H$6:$H$16</c:f>
              <c:numCache>
                <c:formatCode>General</c:formatCode>
                <c:ptCount val="11"/>
                <c:pt idx="0">
                  <c:v>0.28399999999999997</c:v>
                </c:pt>
                <c:pt idx="1">
                  <c:v>0.28599999999999998</c:v>
                </c:pt>
                <c:pt idx="2">
                  <c:v>0.28899999999999998</c:v>
                </c:pt>
                <c:pt idx="3">
                  <c:v>0.29599999999999999</c:v>
                </c:pt>
                <c:pt idx="4">
                  <c:v>0.30099999999999999</c:v>
                </c:pt>
                <c:pt idx="5">
                  <c:v>0.61799999999999999</c:v>
                </c:pt>
                <c:pt idx="6">
                  <c:v>0.73699999999999999</c:v>
                </c:pt>
                <c:pt idx="7">
                  <c:v>0.74199999999999999</c:v>
                </c:pt>
                <c:pt idx="8">
                  <c:v>0.752</c:v>
                </c:pt>
                <c:pt idx="9">
                  <c:v>0.76600000000000001</c:v>
                </c:pt>
                <c:pt idx="10">
                  <c:v>0.76800000000000002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B2-4D79-A3B1-F39C4BACA7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1989736"/>
        <c:axId val="701983976"/>
      </c:lineChart>
      <c:lineChart>
        <c:grouping val="stacked"/>
        <c:varyColors val="0"/>
        <c:ser>
          <c:idx val="1"/>
          <c:order val="1"/>
          <c:tx>
            <c:v>cell dry weight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'growth rate'!$C$21:$C$31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22</c:v>
                </c:pt>
                <c:pt idx="6">
                  <c:v>23</c:v>
                </c:pt>
                <c:pt idx="7">
                  <c:v>24</c:v>
                </c:pt>
                <c:pt idx="8">
                  <c:v>25</c:v>
                </c:pt>
                <c:pt idx="9">
                  <c:v>26</c:v>
                </c:pt>
                <c:pt idx="10">
                  <c:v>27</c:v>
                </c:pt>
              </c:numCache>
            </c:numRef>
          </c:cat>
          <c:val>
            <c:numRef>
              <c:f>[1]growth!$G$21:$G$31</c:f>
              <c:numCache>
                <c:formatCode>General</c:formatCode>
                <c:ptCount val="11"/>
                <c:pt idx="0">
                  <c:v>9.9999999999997868E-3</c:v>
                </c:pt>
                <c:pt idx="1">
                  <c:v>9.9999999999997868E-3</c:v>
                </c:pt>
                <c:pt idx="2">
                  <c:v>1.1999999999999567E-2</c:v>
                </c:pt>
                <c:pt idx="3">
                  <c:v>1.499999999999968E-2</c:v>
                </c:pt>
                <c:pt idx="4">
                  <c:v>1.6000000000000014E-2</c:v>
                </c:pt>
                <c:pt idx="5">
                  <c:v>4.1000000000000203E-2</c:v>
                </c:pt>
                <c:pt idx="6">
                  <c:v>5.1999999999999602E-2</c:v>
                </c:pt>
                <c:pt idx="7">
                  <c:v>5.1999999999999602E-2</c:v>
                </c:pt>
                <c:pt idx="8">
                  <c:v>5.1999999999999602E-2</c:v>
                </c:pt>
                <c:pt idx="9">
                  <c:v>5.2999999999999936E-2</c:v>
                </c:pt>
                <c:pt idx="10">
                  <c:v>5.2999999999999999E-2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DB2-4D79-A3B1-F39C4BACA7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1980736"/>
        <c:axId val="702008456"/>
      </c:lineChart>
      <c:catAx>
        <c:axId val="7019897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/>
                  <a:t>Time (hour)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1983976"/>
        <c:crosses val="autoZero"/>
        <c:auto val="1"/>
        <c:lblAlgn val="ctr"/>
        <c:lblOffset val="100"/>
        <c:noMultiLvlLbl val="0"/>
      </c:catAx>
      <c:valAx>
        <c:axId val="701983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0" i="0" baseline="0" dirty="0">
                    <a:effectLst/>
                  </a:rPr>
                  <a:t>Optical Density at 600 nm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1989736"/>
        <c:crosses val="autoZero"/>
        <c:crossBetween val="between"/>
      </c:valAx>
      <c:valAx>
        <c:axId val="70200845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/>
                  <a:t>Mass (g)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1980736"/>
        <c:crosses val="max"/>
        <c:crossBetween val="between"/>
      </c:valAx>
      <c:catAx>
        <c:axId val="7019807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0200845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rgbClr val="C00000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86BE4-B171-40AB-8648-4796279122F8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8B60B-87D7-4943-A3CC-33EB06781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32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='https://www.freepik.com/vectors/work'&gt;Work vector created by stories - www.freepik.com&lt;/a&gt;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BB3F76-6466-4DE0-A501-8D20892E30B5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70765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='https://www.freepik.com/vectors/watch-icon'&gt;Watch icon vector created by </a:t>
            </a:r>
            <a:r>
              <a:rPr lang="en-US" dirty="0" err="1"/>
              <a:t>macrovector</a:t>
            </a:r>
            <a:r>
              <a:rPr lang="en-US" dirty="0"/>
              <a:t> - www.freepik.com&lt;/a&gt;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A5DB29-8773-4517-8BCB-BD83B39BA44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50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878E-B6E7-4AF2-B62C-52E5CF027301}" type="datetimeFigureOut">
              <a:rPr lang="zh-CN" altLang="en-US" smtClean="0"/>
              <a:t>2023/6/16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8B2A6-9A18-4976-96FD-C963DB61F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975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878E-B6E7-4AF2-B62C-52E5CF027301}" type="datetimeFigureOut">
              <a:rPr lang="zh-CN" altLang="en-US" smtClean="0"/>
              <a:t>2023/6/16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8B2A6-9A18-4976-96FD-C963DB61F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6068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878E-B6E7-4AF2-B62C-52E5CF027301}" type="datetimeFigureOut">
              <a:rPr lang="zh-CN" altLang="en-US" smtClean="0"/>
              <a:t>2023/6/16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8B2A6-9A18-4976-96FD-C963DB61F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255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edel P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61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878E-B6E7-4AF2-B62C-52E5CF027301}" type="datetimeFigureOut">
              <a:rPr lang="zh-CN" altLang="en-US" smtClean="0"/>
              <a:t>2023/6/16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8B2A6-9A18-4976-96FD-C963DB61F5A3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83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72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878E-B6E7-4AF2-B62C-52E5CF027301}" type="datetimeFigureOut">
              <a:rPr lang="zh-CN" altLang="en-US" smtClean="0"/>
              <a:t>2023/6/16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8B2A6-9A18-4976-96FD-C963DB61F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518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878E-B6E7-4AF2-B62C-52E5CF027301}" type="datetimeFigureOut">
              <a:rPr lang="zh-CN" altLang="en-US" smtClean="0"/>
              <a:t>2023/6/16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8B2A6-9A18-4976-96FD-C963DB61F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171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878E-B6E7-4AF2-B62C-52E5CF027301}" type="datetimeFigureOut">
              <a:rPr lang="zh-CN" altLang="en-US" smtClean="0"/>
              <a:t>2023/6/16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8B2A6-9A18-4976-96FD-C963DB61F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47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878E-B6E7-4AF2-B62C-52E5CF027301}" type="datetimeFigureOut">
              <a:rPr lang="zh-CN" altLang="en-US" smtClean="0"/>
              <a:t>2023/6/16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8B2A6-9A18-4976-96FD-C963DB61F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76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878E-B6E7-4AF2-B62C-52E5CF027301}" type="datetimeFigureOut">
              <a:rPr lang="zh-CN" altLang="en-US" smtClean="0"/>
              <a:t>2023/6/16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8B2A6-9A18-4976-96FD-C963DB61F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837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878E-B6E7-4AF2-B62C-52E5CF027301}" type="datetimeFigureOut">
              <a:rPr lang="zh-CN" altLang="en-US" smtClean="0"/>
              <a:t>2023/6/16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8B2A6-9A18-4976-96FD-C963DB61F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83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defRPr>
            </a:lvl1pPr>
          </a:lstStyle>
          <a:p>
            <a:fld id="{6FD2878E-B6E7-4AF2-B62C-52E5CF027301}" type="datetimeFigureOut">
              <a:rPr lang="zh-CN" altLang="en-US" smtClean="0"/>
              <a:t>2023/6/16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defRPr>
            </a:lvl1pPr>
          </a:lstStyle>
          <a:p>
            <a:fld id="{D738B2A6-9A18-4976-96FD-C963DB61F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740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ontserrat" panose="00000500000000000000" charset="0"/>
          <a:ea typeface="Montserrat" panose="00000500000000000000" charset="0"/>
          <a:cs typeface="Montserrat" panose="00000500000000000000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ontserrat" panose="00000500000000000000" charset="0"/>
          <a:ea typeface="Montserrat" panose="00000500000000000000" charset="0"/>
          <a:cs typeface="Montserrat" panose="00000500000000000000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anose="00000500000000000000" charset="0"/>
          <a:ea typeface="Montserrat" panose="00000500000000000000" charset="0"/>
          <a:cs typeface="Montserrat" panose="00000500000000000000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anose="00000500000000000000" charset="0"/>
          <a:ea typeface="Montserrat" panose="00000500000000000000" charset="0"/>
          <a:cs typeface="Montserrat" panose="00000500000000000000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charset="0"/>
          <a:ea typeface="Montserrat" panose="00000500000000000000" charset="0"/>
          <a:cs typeface="Montserrat" panose="00000500000000000000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charset="0"/>
          <a:ea typeface="Montserrat" panose="00000500000000000000" charset="0"/>
          <a:cs typeface="Montserrat" panose="00000500000000000000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3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31.jpe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F10730-8F08-87E0-4EBE-7CA8141E476B}"/>
              </a:ext>
            </a:extLst>
          </p:cNvPr>
          <p:cNvGrpSpPr/>
          <p:nvPr/>
        </p:nvGrpSpPr>
        <p:grpSpPr>
          <a:xfrm>
            <a:off x="9223097" y="3735043"/>
            <a:ext cx="2971800" cy="3122957"/>
            <a:chOff x="10074656" y="4244340"/>
            <a:chExt cx="2117344" cy="2225040"/>
          </a:xfrm>
        </p:grpSpPr>
        <p:sp>
          <p:nvSpPr>
            <p:cNvPr id="3" name="Hexagon 2">
              <a:extLst>
                <a:ext uri="{FF2B5EF4-FFF2-40B4-BE49-F238E27FC236}">
                  <a16:creationId xmlns:a16="http://schemas.microsoft.com/office/drawing/2014/main" id="{CFB17E09-CC37-F55A-239D-9DB685CA5D61}"/>
                </a:ext>
              </a:extLst>
            </p:cNvPr>
            <p:cNvSpPr/>
            <p:nvPr userDrawn="1"/>
          </p:nvSpPr>
          <p:spPr>
            <a:xfrm>
              <a:off x="11131296" y="5318760"/>
              <a:ext cx="1060704" cy="914400"/>
            </a:xfrm>
            <a:prstGeom prst="hexagon">
              <a:avLst/>
            </a:prstGeom>
            <a:noFill/>
            <a:ln>
              <a:gradFill flip="none" rotWithShape="1">
                <a:gsLst>
                  <a:gs pos="14000">
                    <a:srgbClr val="3E658E">
                      <a:alpha val="0"/>
                    </a:srgbClr>
                  </a:gs>
                  <a:gs pos="95000">
                    <a:srgbClr val="E3E9E9">
                      <a:alpha val="3600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501009B2-FC70-7741-D33F-4018E87E0259}"/>
                </a:ext>
              </a:extLst>
            </p:cNvPr>
            <p:cNvSpPr/>
            <p:nvPr userDrawn="1"/>
          </p:nvSpPr>
          <p:spPr>
            <a:xfrm>
              <a:off x="11131296" y="4781550"/>
              <a:ext cx="1060704" cy="914400"/>
            </a:xfrm>
            <a:prstGeom prst="hexagon">
              <a:avLst/>
            </a:prstGeom>
            <a:noFill/>
            <a:ln>
              <a:gradFill flip="none" rotWithShape="1">
                <a:gsLst>
                  <a:gs pos="14000">
                    <a:srgbClr val="3E658E">
                      <a:alpha val="0"/>
                    </a:srgbClr>
                  </a:gs>
                  <a:gs pos="95000">
                    <a:srgbClr val="E3E9E9">
                      <a:alpha val="3600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Hexagon 33">
              <a:extLst>
                <a:ext uri="{FF2B5EF4-FFF2-40B4-BE49-F238E27FC236}">
                  <a16:creationId xmlns:a16="http://schemas.microsoft.com/office/drawing/2014/main" id="{82ACF71C-4291-DDEF-BE95-B69AE2F6F12D}"/>
                </a:ext>
              </a:extLst>
            </p:cNvPr>
            <p:cNvSpPr/>
            <p:nvPr userDrawn="1"/>
          </p:nvSpPr>
          <p:spPr>
            <a:xfrm>
              <a:off x="11131296" y="4244340"/>
              <a:ext cx="1060704" cy="914400"/>
            </a:xfrm>
            <a:prstGeom prst="hexagon">
              <a:avLst/>
            </a:prstGeom>
            <a:noFill/>
            <a:ln>
              <a:gradFill flip="none" rotWithShape="1">
                <a:gsLst>
                  <a:gs pos="14000">
                    <a:srgbClr val="3E658E">
                      <a:alpha val="0"/>
                    </a:srgbClr>
                  </a:gs>
                  <a:gs pos="95000">
                    <a:srgbClr val="E3E9E9">
                      <a:alpha val="3600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Hexagon 34">
              <a:extLst>
                <a:ext uri="{FF2B5EF4-FFF2-40B4-BE49-F238E27FC236}">
                  <a16:creationId xmlns:a16="http://schemas.microsoft.com/office/drawing/2014/main" id="{CD46DD80-2F80-E999-77BE-A0CA14E561D6}"/>
                </a:ext>
              </a:extLst>
            </p:cNvPr>
            <p:cNvSpPr/>
            <p:nvPr userDrawn="1"/>
          </p:nvSpPr>
          <p:spPr>
            <a:xfrm>
              <a:off x="10582656" y="5057140"/>
              <a:ext cx="1060704" cy="914400"/>
            </a:xfrm>
            <a:prstGeom prst="hexagon">
              <a:avLst/>
            </a:prstGeom>
            <a:noFill/>
            <a:ln>
              <a:gradFill flip="none" rotWithShape="1">
                <a:gsLst>
                  <a:gs pos="14000">
                    <a:srgbClr val="3E658E">
                      <a:alpha val="0"/>
                    </a:srgbClr>
                  </a:gs>
                  <a:gs pos="95000">
                    <a:srgbClr val="E3E9E9">
                      <a:alpha val="3600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Hexagon 35">
              <a:extLst>
                <a:ext uri="{FF2B5EF4-FFF2-40B4-BE49-F238E27FC236}">
                  <a16:creationId xmlns:a16="http://schemas.microsoft.com/office/drawing/2014/main" id="{FA086571-06E3-959E-3DDB-6FA176B95177}"/>
                </a:ext>
              </a:extLst>
            </p:cNvPr>
            <p:cNvSpPr/>
            <p:nvPr userDrawn="1"/>
          </p:nvSpPr>
          <p:spPr>
            <a:xfrm>
              <a:off x="10582656" y="5554980"/>
              <a:ext cx="1060704" cy="914400"/>
            </a:xfrm>
            <a:prstGeom prst="hexagon">
              <a:avLst/>
            </a:prstGeom>
            <a:noFill/>
            <a:ln>
              <a:gradFill flip="none" rotWithShape="1">
                <a:gsLst>
                  <a:gs pos="14000">
                    <a:srgbClr val="3E658E">
                      <a:alpha val="0"/>
                    </a:srgbClr>
                  </a:gs>
                  <a:gs pos="95000">
                    <a:srgbClr val="E3E9E9">
                      <a:alpha val="3600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Hexagon 36">
              <a:extLst>
                <a:ext uri="{FF2B5EF4-FFF2-40B4-BE49-F238E27FC236}">
                  <a16:creationId xmlns:a16="http://schemas.microsoft.com/office/drawing/2014/main" id="{37D982C4-EB21-1532-29F5-5B684F294953}"/>
                </a:ext>
              </a:extLst>
            </p:cNvPr>
            <p:cNvSpPr/>
            <p:nvPr userDrawn="1"/>
          </p:nvSpPr>
          <p:spPr>
            <a:xfrm>
              <a:off x="10074656" y="5392420"/>
              <a:ext cx="1060704" cy="914400"/>
            </a:xfrm>
            <a:prstGeom prst="hexagon">
              <a:avLst/>
            </a:prstGeom>
            <a:noFill/>
            <a:ln>
              <a:gradFill flip="none" rotWithShape="1">
                <a:gsLst>
                  <a:gs pos="14000">
                    <a:srgbClr val="3E658E">
                      <a:alpha val="0"/>
                    </a:srgbClr>
                  </a:gs>
                  <a:gs pos="95000">
                    <a:srgbClr val="E3E9E9">
                      <a:alpha val="3600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84BBF3C-E0F0-CB28-DD7B-44AECE9835ED}"/>
              </a:ext>
            </a:extLst>
          </p:cNvPr>
          <p:cNvSpPr txBox="1"/>
          <p:nvPr/>
        </p:nvSpPr>
        <p:spPr>
          <a:xfrm>
            <a:off x="1464592" y="4665272"/>
            <a:ext cx="9096339" cy="1174331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 Graduation Project Submitted to the Chemical Engineering Department in Partial Fulfillment of the Requirements for B. Sc/Degree in Chemical Engineering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76B6E78-8FC0-864F-4EB6-A26FC94E0C43}"/>
              </a:ext>
            </a:extLst>
          </p:cNvPr>
          <p:cNvCxnSpPr>
            <a:cxnSpLocks/>
          </p:cNvCxnSpPr>
          <p:nvPr/>
        </p:nvCxnSpPr>
        <p:spPr>
          <a:xfrm rot="5400000">
            <a:off x="-662565" y="3959370"/>
            <a:ext cx="256232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2C05DB1-AFBD-EF3C-2BDE-E1C53CE8F713}"/>
              </a:ext>
            </a:extLst>
          </p:cNvPr>
          <p:cNvCxnSpPr>
            <a:cxnSpLocks/>
          </p:cNvCxnSpPr>
          <p:nvPr/>
        </p:nvCxnSpPr>
        <p:spPr>
          <a:xfrm rot="5400000">
            <a:off x="-586617" y="4313130"/>
            <a:ext cx="256232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1B12DD98-3008-5AC6-2AA7-E70832920292}"/>
              </a:ext>
            </a:extLst>
          </p:cNvPr>
          <p:cNvSpPr/>
          <p:nvPr/>
        </p:nvSpPr>
        <p:spPr>
          <a:xfrm>
            <a:off x="2896" y="3923346"/>
            <a:ext cx="10496551" cy="374501"/>
          </a:xfrm>
          <a:prstGeom prst="rect">
            <a:avLst/>
          </a:prstGeom>
          <a:solidFill>
            <a:srgbClr val="4453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6A838ED-42F2-354C-831C-B069E9026ED4}"/>
              </a:ext>
            </a:extLst>
          </p:cNvPr>
          <p:cNvSpPr/>
          <p:nvPr/>
        </p:nvSpPr>
        <p:spPr>
          <a:xfrm>
            <a:off x="2896" y="-46342"/>
            <a:ext cx="12189104" cy="4045592"/>
          </a:xfrm>
          <a:custGeom>
            <a:avLst/>
            <a:gdLst>
              <a:gd name="connsiteX0" fmla="*/ 615703 w 12189104"/>
              <a:gd name="connsiteY0" fmla="*/ 0 h 3957563"/>
              <a:gd name="connsiteX1" fmla="*/ 4771561 w 12189104"/>
              <a:gd name="connsiteY1" fmla="*/ 0 h 3957563"/>
              <a:gd name="connsiteX2" fmla="*/ 5625857 w 12189104"/>
              <a:gd name="connsiteY2" fmla="*/ 0 h 3957563"/>
              <a:gd name="connsiteX3" fmla="*/ 12189104 w 12189104"/>
              <a:gd name="connsiteY3" fmla="*/ 0 h 3957563"/>
              <a:gd name="connsiteX4" fmla="*/ 12189104 w 12189104"/>
              <a:gd name="connsiteY4" fmla="*/ 1853649 h 3957563"/>
              <a:gd name="connsiteX5" fmla="*/ 9518570 w 12189104"/>
              <a:gd name="connsiteY5" fmla="*/ 1853649 h 3957563"/>
              <a:gd name="connsiteX6" fmla="*/ 8780252 w 12189104"/>
              <a:gd name="connsiteY6" fmla="*/ 2455396 h 3957563"/>
              <a:gd name="connsiteX7" fmla="*/ 8770801 w 12189104"/>
              <a:gd name="connsiteY7" fmla="*/ 2549138 h 3957563"/>
              <a:gd name="connsiteX8" fmla="*/ 8770801 w 12189104"/>
              <a:gd name="connsiteY8" fmla="*/ 3079803 h 3957563"/>
              <a:gd name="connsiteX9" fmla="*/ 7906628 w 12189104"/>
              <a:gd name="connsiteY9" fmla="*/ 3943977 h 3957563"/>
              <a:gd name="connsiteX10" fmla="*/ 7315201 w 12189104"/>
              <a:gd name="connsiteY10" fmla="*/ 3943977 h 3957563"/>
              <a:gd name="connsiteX11" fmla="*/ 7315201 w 12189104"/>
              <a:gd name="connsiteY11" fmla="*/ 3957563 h 3957563"/>
              <a:gd name="connsiteX12" fmla="*/ 0 w 12189104"/>
              <a:gd name="connsiteY12" fmla="*/ 3957563 h 3957563"/>
              <a:gd name="connsiteX13" fmla="*/ 0 w 12189104"/>
              <a:gd name="connsiteY13" fmla="*/ 38183 h 3957563"/>
              <a:gd name="connsiteX14" fmla="*/ 615703 w 12189104"/>
              <a:gd name="connsiteY14" fmla="*/ 38183 h 395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89104" h="3957563">
                <a:moveTo>
                  <a:pt x="615703" y="0"/>
                </a:moveTo>
                <a:lnTo>
                  <a:pt x="4771561" y="0"/>
                </a:lnTo>
                <a:lnTo>
                  <a:pt x="5625857" y="0"/>
                </a:lnTo>
                <a:lnTo>
                  <a:pt x="12189104" y="0"/>
                </a:lnTo>
                <a:lnTo>
                  <a:pt x="12189104" y="1853649"/>
                </a:lnTo>
                <a:lnTo>
                  <a:pt x="9518570" y="1853649"/>
                </a:lnTo>
                <a:cubicBezTo>
                  <a:pt x="9154379" y="1853649"/>
                  <a:pt x="8850526" y="2111979"/>
                  <a:pt x="8780252" y="2455396"/>
                </a:cubicBezTo>
                <a:lnTo>
                  <a:pt x="8770801" y="2549138"/>
                </a:lnTo>
                <a:lnTo>
                  <a:pt x="8770801" y="3079803"/>
                </a:lnTo>
                <a:cubicBezTo>
                  <a:pt x="8770801" y="3557073"/>
                  <a:pt x="8383897" y="3943977"/>
                  <a:pt x="7906628" y="3943977"/>
                </a:cubicBezTo>
                <a:lnTo>
                  <a:pt x="7315201" y="3943977"/>
                </a:lnTo>
                <a:lnTo>
                  <a:pt x="7315201" y="3957563"/>
                </a:lnTo>
                <a:lnTo>
                  <a:pt x="0" y="3957563"/>
                </a:lnTo>
                <a:lnTo>
                  <a:pt x="0" y="38183"/>
                </a:lnTo>
                <a:lnTo>
                  <a:pt x="615703" y="38183"/>
                </a:lnTo>
                <a:close/>
              </a:path>
            </a:pathLst>
          </a:custGeom>
          <a:solidFill>
            <a:srgbClr val="3E658E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BC1B205-8804-2586-2071-5EB636890504}"/>
              </a:ext>
            </a:extLst>
          </p:cNvPr>
          <p:cNvSpPr/>
          <p:nvPr/>
        </p:nvSpPr>
        <p:spPr>
          <a:xfrm>
            <a:off x="12194897" y="117757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FBF30AA-71B8-4B1E-FF26-7145B2CC512E}"/>
              </a:ext>
            </a:extLst>
          </p:cNvPr>
          <p:cNvGrpSpPr/>
          <p:nvPr/>
        </p:nvGrpSpPr>
        <p:grpSpPr>
          <a:xfrm>
            <a:off x="2897" y="167640"/>
            <a:ext cx="2581046" cy="3004602"/>
            <a:chOff x="0" y="0"/>
            <a:chExt cx="2581046" cy="3004602"/>
          </a:xfrm>
        </p:grpSpPr>
        <p:sp>
          <p:nvSpPr>
            <p:cNvPr id="45" name="Hexagon 44">
              <a:extLst>
                <a:ext uri="{FF2B5EF4-FFF2-40B4-BE49-F238E27FC236}">
                  <a16:creationId xmlns:a16="http://schemas.microsoft.com/office/drawing/2014/main" id="{E51DF6CB-3F0E-4C6F-52FB-D154F5D01EF2}"/>
                </a:ext>
              </a:extLst>
            </p:cNvPr>
            <p:cNvSpPr/>
            <p:nvPr userDrawn="1"/>
          </p:nvSpPr>
          <p:spPr>
            <a:xfrm>
              <a:off x="0" y="0"/>
              <a:ext cx="2581046" cy="2225040"/>
            </a:xfrm>
            <a:prstGeom prst="hexagon">
              <a:avLst/>
            </a:prstGeom>
            <a:noFill/>
            <a:ln>
              <a:gradFill flip="none" rotWithShape="1">
                <a:gsLst>
                  <a:gs pos="14000">
                    <a:srgbClr val="3E658E">
                      <a:alpha val="0"/>
                    </a:srgbClr>
                  </a:gs>
                  <a:gs pos="95000">
                    <a:srgbClr val="E3E9E9">
                      <a:alpha val="3600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Hexagon 45">
              <a:extLst>
                <a:ext uri="{FF2B5EF4-FFF2-40B4-BE49-F238E27FC236}">
                  <a16:creationId xmlns:a16="http://schemas.microsoft.com/office/drawing/2014/main" id="{DE45EBA3-245F-803D-5E0C-8441E2FAECD5}"/>
                </a:ext>
              </a:extLst>
            </p:cNvPr>
            <p:cNvSpPr/>
            <p:nvPr userDrawn="1"/>
          </p:nvSpPr>
          <p:spPr>
            <a:xfrm>
              <a:off x="0" y="1248697"/>
              <a:ext cx="1551137" cy="1337187"/>
            </a:xfrm>
            <a:prstGeom prst="hexagon">
              <a:avLst/>
            </a:prstGeom>
            <a:noFill/>
            <a:ln>
              <a:gradFill flip="none" rotWithShape="1">
                <a:gsLst>
                  <a:gs pos="14000">
                    <a:srgbClr val="3E658E">
                      <a:alpha val="0"/>
                    </a:srgbClr>
                  </a:gs>
                  <a:gs pos="95000">
                    <a:srgbClr val="E3E9E9">
                      <a:alpha val="3600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Hexagon 46">
              <a:extLst>
                <a:ext uri="{FF2B5EF4-FFF2-40B4-BE49-F238E27FC236}">
                  <a16:creationId xmlns:a16="http://schemas.microsoft.com/office/drawing/2014/main" id="{08CC374E-68E0-F805-CF82-26139C22BB06}"/>
                </a:ext>
              </a:extLst>
            </p:cNvPr>
            <p:cNvSpPr/>
            <p:nvPr userDrawn="1"/>
          </p:nvSpPr>
          <p:spPr>
            <a:xfrm>
              <a:off x="0" y="2241755"/>
              <a:ext cx="884903" cy="762847"/>
            </a:xfrm>
            <a:prstGeom prst="hexagon">
              <a:avLst/>
            </a:prstGeom>
            <a:noFill/>
            <a:ln>
              <a:gradFill flip="none" rotWithShape="1">
                <a:gsLst>
                  <a:gs pos="14000">
                    <a:srgbClr val="3E658E">
                      <a:alpha val="0"/>
                    </a:srgbClr>
                  </a:gs>
                  <a:gs pos="95000">
                    <a:srgbClr val="E3E9E9">
                      <a:alpha val="3600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8C1DD24-FEF9-2D4C-6908-45B69BCF1EFE}"/>
              </a:ext>
            </a:extLst>
          </p:cNvPr>
          <p:cNvCxnSpPr>
            <a:cxnSpLocks/>
          </p:cNvCxnSpPr>
          <p:nvPr/>
        </p:nvCxnSpPr>
        <p:spPr>
          <a:xfrm>
            <a:off x="995165" y="3639520"/>
            <a:ext cx="6270171" cy="0"/>
          </a:xfrm>
          <a:prstGeom prst="line">
            <a:avLst/>
          </a:prstGeom>
          <a:ln>
            <a:gradFill>
              <a:gsLst>
                <a:gs pos="0">
                  <a:srgbClr val="E3E9E9"/>
                </a:gs>
                <a:gs pos="90000">
                  <a:srgbClr val="3E658E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itle 1">
            <a:extLst>
              <a:ext uri="{FF2B5EF4-FFF2-40B4-BE49-F238E27FC236}">
                <a16:creationId xmlns:a16="http://schemas.microsoft.com/office/drawing/2014/main" id="{1FB08C56-2E00-D9D2-4105-5242C103E5D5}"/>
              </a:ext>
            </a:extLst>
          </p:cNvPr>
          <p:cNvSpPr txBox="1">
            <a:spLocks/>
          </p:cNvSpPr>
          <p:nvPr/>
        </p:nvSpPr>
        <p:spPr>
          <a:xfrm>
            <a:off x="618599" y="2237051"/>
            <a:ext cx="8355401" cy="1594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E3E9E9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Lactic Acid Production from </a:t>
            </a:r>
            <a:r>
              <a:rPr lang="en-US" sz="4000" dirty="0">
                <a:solidFill>
                  <a:srgbClr val="FEBC11"/>
                </a:solidFill>
              </a:rPr>
              <a:t>Whey</a:t>
            </a:r>
            <a:r>
              <a:rPr lang="en-US" sz="4000" dirty="0">
                <a:solidFill>
                  <a:schemeClr val="bg1"/>
                </a:solidFill>
              </a:rPr>
              <a:t> Using Lactobacilli Bacteria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9C3FC0C-46D8-57A0-4F6A-7D60FCE24616}"/>
              </a:ext>
            </a:extLst>
          </p:cNvPr>
          <p:cNvSpPr txBox="1"/>
          <p:nvPr/>
        </p:nvSpPr>
        <p:spPr>
          <a:xfrm rot="5400000">
            <a:off x="932359" y="-176419"/>
            <a:ext cx="684023" cy="282032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25000"/>
                </a:schemeClr>
              </a:gs>
            </a:gsLst>
            <a:lin ang="3600000" scaled="0"/>
          </a:gradFill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chemeClr val="bg1"/>
                  </a:gs>
                  <a:gs pos="0">
                    <a:schemeClr val="bg1"/>
                  </a:gs>
                </a:gsLst>
                <a:lin ang="0" scaled="0"/>
              </a:gradFill>
              <a:effectLst/>
              <a:uLnTx/>
              <a:uFillTx/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sp>
        <p:nvSpPr>
          <p:cNvPr id="51" name="Rectangle: Top Corners Rounded 50">
            <a:extLst>
              <a:ext uri="{FF2B5EF4-FFF2-40B4-BE49-F238E27FC236}">
                <a16:creationId xmlns:a16="http://schemas.microsoft.com/office/drawing/2014/main" id="{99AC3788-A6C0-34B2-1145-EE57CDFE06FE}"/>
              </a:ext>
            </a:extLst>
          </p:cNvPr>
          <p:cNvSpPr/>
          <p:nvPr/>
        </p:nvSpPr>
        <p:spPr>
          <a:xfrm rot="5400000">
            <a:off x="950520" y="-177498"/>
            <a:ext cx="685800" cy="258104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51" descr="جامعة النجاح الوطنية - المعرفة">
            <a:extLst>
              <a:ext uri="{FF2B5EF4-FFF2-40B4-BE49-F238E27FC236}">
                <a16:creationId xmlns:a16="http://schemas.microsoft.com/office/drawing/2014/main" id="{B1577C4B-6164-C409-5436-7802037B48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5377" y="1869786"/>
            <a:ext cx="2004621" cy="200462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2C102AE-FC01-8EFC-9EBC-188916EF1955}"/>
              </a:ext>
            </a:extLst>
          </p:cNvPr>
          <p:cNvSpPr txBox="1"/>
          <p:nvPr/>
        </p:nvSpPr>
        <p:spPr>
          <a:xfrm>
            <a:off x="4245205" y="5820978"/>
            <a:ext cx="38641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425158"/>
                </a:solidFill>
                <a:latin typeface="Calibri" panose="020F0502020204030204"/>
              </a:rPr>
              <a:t>Supervisor:   </a:t>
            </a:r>
            <a:r>
              <a:rPr lang="en-US" sz="2400" b="1" u="sng" dirty="0">
                <a:solidFill>
                  <a:srgbClr val="183E6C"/>
                </a:solidFill>
                <a:latin typeface="Calibri" panose="020F0502020204030204"/>
              </a:rPr>
              <a:t>Dr. MAJD ESHTAYA </a:t>
            </a:r>
            <a:endParaRPr lang="en-US" b="1" u="sng" dirty="0">
              <a:solidFill>
                <a:srgbClr val="183E6C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9" name="1"/>
          <p:cNvGrpSpPr/>
          <p:nvPr/>
        </p:nvGrpSpPr>
        <p:grpSpPr>
          <a:xfrm>
            <a:off x="3352768" y="403924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878860" y="2782669"/>
            <a:ext cx="6695698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36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METHODOLGY 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 285">
            <a:extLst>
              <a:ext uri="{FF2B5EF4-FFF2-40B4-BE49-F238E27FC236}">
                <a16:creationId xmlns:a16="http://schemas.microsoft.com/office/drawing/2014/main" id="{0B17A91C-F47B-1FC6-715A-2390FA92065E}"/>
              </a:ext>
            </a:extLst>
          </p:cNvPr>
          <p:cNvSpPr txBox="1"/>
          <p:nvPr/>
        </p:nvSpPr>
        <p:spPr>
          <a:xfrm>
            <a:off x="4730461" y="3471332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user print the presentation and make it into a it into a film to be used in a wider field.The user print the presentation and make it into a it into a film to be used in a wider field.</a:t>
            </a:r>
          </a:p>
        </p:txBody>
      </p:sp>
      <p:grpSp>
        <p:nvGrpSpPr>
          <p:cNvPr id="3" name="组合 85">
            <a:extLst>
              <a:ext uri="{FF2B5EF4-FFF2-40B4-BE49-F238E27FC236}">
                <a16:creationId xmlns:a16="http://schemas.microsoft.com/office/drawing/2014/main" id="{93DE02A8-145E-58F7-93EF-1703F5C02BD4}"/>
              </a:ext>
            </a:extLst>
          </p:cNvPr>
          <p:cNvGrpSpPr/>
          <p:nvPr/>
        </p:nvGrpSpPr>
        <p:grpSpPr>
          <a:xfrm>
            <a:off x="7663076" y="1140005"/>
            <a:ext cx="1127265" cy="1127118"/>
            <a:chOff x="846231" y="3363838"/>
            <a:chExt cx="845449" cy="845339"/>
          </a:xfrm>
        </p:grpSpPr>
        <p:grpSp>
          <p:nvGrpSpPr>
            <p:cNvPr id="4" name="组合 86">
              <a:extLst>
                <a:ext uri="{FF2B5EF4-FFF2-40B4-BE49-F238E27FC236}">
                  <a16:creationId xmlns:a16="http://schemas.microsoft.com/office/drawing/2014/main" id="{951D18E7-81F8-E7F6-7C72-376D8EA9D502}"/>
                </a:ext>
              </a:extLst>
            </p:cNvPr>
            <p:cNvGrpSpPr/>
            <p:nvPr/>
          </p:nvGrpSpPr>
          <p:grpSpPr>
            <a:xfrm>
              <a:off x="846231" y="3363838"/>
              <a:ext cx="845449" cy="84533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" name="同心圆 108">
                <a:extLst>
                  <a:ext uri="{FF2B5EF4-FFF2-40B4-BE49-F238E27FC236}">
                    <a16:creationId xmlns:a16="http://schemas.microsoft.com/office/drawing/2014/main" id="{6794D829-87F0-8DFC-E0D6-EF547760F89B}"/>
                  </a:ext>
                </a:extLst>
              </p:cNvPr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sp>
            <p:nvSpPr>
              <p:cNvPr id="7" name="椭圆 89">
                <a:extLst>
                  <a:ext uri="{FF2B5EF4-FFF2-40B4-BE49-F238E27FC236}">
                    <a16:creationId xmlns:a16="http://schemas.microsoft.com/office/drawing/2014/main" id="{C8192BEF-6BFE-1F25-07B4-DAEFE4A703E3}"/>
                  </a:ext>
                </a:extLst>
              </p:cNvPr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</p:grpSp>
        <p:sp>
          <p:nvSpPr>
            <p:cNvPr id="5" name="TextBox 1">
              <a:extLst>
                <a:ext uri="{FF2B5EF4-FFF2-40B4-BE49-F238E27FC236}">
                  <a16:creationId xmlns:a16="http://schemas.microsoft.com/office/drawing/2014/main" id="{DAACBF6D-ECD5-FCDC-FED4-97D80DAECB0D}"/>
                </a:ext>
              </a:extLst>
            </p:cNvPr>
            <p:cNvSpPr txBox="1"/>
            <p:nvPr/>
          </p:nvSpPr>
          <p:spPr>
            <a:xfrm>
              <a:off x="1127348" y="3509508"/>
              <a:ext cx="27291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2</a:t>
              </a:r>
              <a:endPara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7FD6ABE-726A-1A2E-B6EA-60EB95E84E56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10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98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6091597" y="1115686"/>
            <a:ext cx="1550783" cy="1550783"/>
            <a:chOff x="6158131" y="1670001"/>
            <a:chExt cx="1550783" cy="1550783"/>
          </a:xfrm>
        </p:grpSpPr>
        <p:sp>
          <p:nvSpPr>
            <p:cNvPr id="37" name="Freeform 11"/>
            <p:cNvSpPr/>
            <p:nvPr/>
          </p:nvSpPr>
          <p:spPr bwMode="auto">
            <a:xfrm>
              <a:off x="6158131" y="1670001"/>
              <a:ext cx="1550783" cy="1550783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Freeform 12"/>
            <p:cNvSpPr/>
            <p:nvPr/>
          </p:nvSpPr>
          <p:spPr bwMode="auto">
            <a:xfrm>
              <a:off x="6269912" y="1778595"/>
              <a:ext cx="1318666" cy="1320489"/>
            </a:xfrm>
            <a:prstGeom prst="ellipse">
              <a:avLst/>
            </a:prstGeom>
            <a:solidFill>
              <a:srgbClr val="3E658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6437024" y="1945707"/>
              <a:ext cx="984442" cy="9850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2</a:t>
              </a:r>
              <a:endParaRPr lang="id-ID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911278" y="328549"/>
            <a:ext cx="2024034" cy="2024034"/>
            <a:chOff x="4067562" y="1196752"/>
            <a:chExt cx="2024034" cy="2024034"/>
          </a:xfrm>
        </p:grpSpPr>
        <p:sp>
          <p:nvSpPr>
            <p:cNvPr id="41" name="Freeform 108"/>
            <p:cNvSpPr/>
            <p:nvPr/>
          </p:nvSpPr>
          <p:spPr bwMode="auto">
            <a:xfrm rot="16200000">
              <a:off x="4067562" y="1196752"/>
              <a:ext cx="2024034" cy="202403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2" name="Freeform 109"/>
            <p:cNvSpPr/>
            <p:nvPr/>
          </p:nvSpPr>
          <p:spPr bwMode="auto">
            <a:xfrm rot="16200000">
              <a:off x="4210486" y="1352622"/>
              <a:ext cx="1721082" cy="1723461"/>
            </a:xfrm>
            <a:prstGeom prst="ellipse">
              <a:avLst/>
            </a:prstGeom>
            <a:solidFill>
              <a:srgbClr val="648EB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0" rIns="360000" anchor="ctr"/>
            <a:lstStyle/>
            <a:p>
              <a:pPr algn="just">
                <a:lnSpc>
                  <a:spcPct val="130000"/>
                </a:lnSpc>
              </a:pPr>
              <a:endParaRPr lang="id-ID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3" name="Oval 110"/>
            <p:cNvSpPr>
              <a:spLocks noChangeArrowheads="1"/>
            </p:cNvSpPr>
            <p:nvPr/>
          </p:nvSpPr>
          <p:spPr bwMode="auto">
            <a:xfrm rot="16200000">
              <a:off x="4427802" y="1571524"/>
              <a:ext cx="1284863" cy="12856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sz="4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1</a:t>
              </a:r>
              <a:endParaRPr lang="id-ID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098187" y="2959804"/>
            <a:ext cx="2331984" cy="2331983"/>
            <a:chOff x="6158132" y="3289073"/>
            <a:chExt cx="2331984" cy="2331983"/>
          </a:xfrm>
        </p:grpSpPr>
        <p:sp>
          <p:nvSpPr>
            <p:cNvPr id="45" name="Freeform 120"/>
            <p:cNvSpPr/>
            <p:nvPr/>
          </p:nvSpPr>
          <p:spPr bwMode="auto">
            <a:xfrm flipV="1">
              <a:off x="6158132" y="3289073"/>
              <a:ext cx="2331984" cy="2331983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6" name="Freeform 121"/>
            <p:cNvSpPr/>
            <p:nvPr/>
          </p:nvSpPr>
          <p:spPr bwMode="auto">
            <a:xfrm flipV="1">
              <a:off x="6326222" y="3472079"/>
              <a:ext cx="1982938" cy="1985679"/>
            </a:xfrm>
            <a:prstGeom prst="ellipse">
              <a:avLst/>
            </a:prstGeom>
            <a:solidFill>
              <a:srgbClr val="648E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40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Oval 122"/>
            <p:cNvSpPr>
              <a:spLocks noChangeArrowheads="1"/>
            </p:cNvSpPr>
            <p:nvPr/>
          </p:nvSpPr>
          <p:spPr bwMode="auto">
            <a:xfrm rot="10800000" flipV="1">
              <a:off x="6577516" y="3725200"/>
              <a:ext cx="1480350" cy="14812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4</a:t>
              </a:r>
              <a:endParaRPr lang="id-ID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233287" y="2424800"/>
            <a:ext cx="1732664" cy="1732663"/>
            <a:chOff x="4358933" y="3289074"/>
            <a:chExt cx="1732664" cy="1732663"/>
          </a:xfrm>
        </p:grpSpPr>
        <p:sp>
          <p:nvSpPr>
            <p:cNvPr id="49" name="Freeform 124"/>
            <p:cNvSpPr/>
            <p:nvPr/>
          </p:nvSpPr>
          <p:spPr bwMode="auto">
            <a:xfrm rot="5400000" flipV="1">
              <a:off x="4358933" y="3289074"/>
              <a:ext cx="1732663" cy="173266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Freeform 125"/>
            <p:cNvSpPr/>
            <p:nvPr/>
          </p:nvSpPr>
          <p:spPr bwMode="auto">
            <a:xfrm rot="5400000" flipV="1">
              <a:off x="4481282" y="3412946"/>
              <a:ext cx="1473322" cy="1475360"/>
            </a:xfrm>
            <a:prstGeom prst="ellipse">
              <a:avLst/>
            </a:prstGeom>
            <a:solidFill>
              <a:srgbClr val="3E658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1" name="Oval 126"/>
            <p:cNvSpPr>
              <a:spLocks noChangeArrowheads="1"/>
            </p:cNvSpPr>
            <p:nvPr/>
          </p:nvSpPr>
          <p:spPr bwMode="auto">
            <a:xfrm rot="5400000" flipV="1">
              <a:off x="4667314" y="3600337"/>
              <a:ext cx="1099900" cy="110057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3</a:t>
              </a:r>
              <a:endParaRPr lang="id-ID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4" name="文本框 44"/>
          <p:cNvSpPr txBox="1"/>
          <p:nvPr/>
        </p:nvSpPr>
        <p:spPr>
          <a:xfrm>
            <a:off x="7820695" y="2666469"/>
            <a:ext cx="34692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IDENTIFICATION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 OF LAB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sp>
        <p:nvSpPr>
          <p:cNvPr id="56" name="文本框 44"/>
          <p:cNvSpPr txBox="1"/>
          <p:nvPr/>
        </p:nvSpPr>
        <p:spPr>
          <a:xfrm>
            <a:off x="1100893" y="2324839"/>
            <a:ext cx="2810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199ADD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ISOLATION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 OF LAB 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sp>
        <p:nvSpPr>
          <p:cNvPr id="58" name="文本框 44"/>
          <p:cNvSpPr txBox="1"/>
          <p:nvPr/>
        </p:nvSpPr>
        <p:spPr>
          <a:xfrm>
            <a:off x="8417305" y="4125796"/>
            <a:ext cx="2511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LAB </a:t>
            </a:r>
            <a:r>
              <a:rPr lang="en-US" altLang="zh-CN" sz="2000" b="1" dirty="0">
                <a:solidFill>
                  <a:srgbClr val="0070C0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GROWTH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 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CC01FFF-295A-0FA7-6158-778746500DF6}"/>
              </a:ext>
            </a:extLst>
          </p:cNvPr>
          <p:cNvSpPr txBox="1"/>
          <p:nvPr/>
        </p:nvSpPr>
        <p:spPr>
          <a:xfrm>
            <a:off x="398207" y="3539613"/>
            <a:ext cx="36768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99ADD"/>
                </a:solidFill>
                <a:latin typeface="Montserrat" panose="00000500000000000000" charset="0"/>
              </a:rPr>
              <a:t>FERMENTATION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Montserrat" panose="00000500000000000000" charset="0"/>
              </a:rPr>
              <a:t>BY BIXED CULTURE MEDIA </a:t>
            </a:r>
          </a:p>
        </p:txBody>
      </p:sp>
      <p:grpSp>
        <p:nvGrpSpPr>
          <p:cNvPr id="2" name="组合 39">
            <a:extLst>
              <a:ext uri="{FF2B5EF4-FFF2-40B4-BE49-F238E27FC236}">
                <a16:creationId xmlns:a16="http://schemas.microsoft.com/office/drawing/2014/main" id="{D2B0A7B6-5991-5062-36FB-2C6F4CAD2BD9}"/>
              </a:ext>
            </a:extLst>
          </p:cNvPr>
          <p:cNvGrpSpPr/>
          <p:nvPr/>
        </p:nvGrpSpPr>
        <p:grpSpPr>
          <a:xfrm rot="16200000">
            <a:off x="3881271" y="4133052"/>
            <a:ext cx="2024034" cy="2024034"/>
            <a:chOff x="4067562" y="1196752"/>
            <a:chExt cx="2024034" cy="2024034"/>
          </a:xfrm>
        </p:grpSpPr>
        <p:sp>
          <p:nvSpPr>
            <p:cNvPr id="3" name="Freeform 108">
              <a:extLst>
                <a:ext uri="{FF2B5EF4-FFF2-40B4-BE49-F238E27FC236}">
                  <a16:creationId xmlns:a16="http://schemas.microsoft.com/office/drawing/2014/main" id="{10D682B2-98E1-31E0-54EA-4E9B97439AC5}"/>
                </a:ext>
              </a:extLst>
            </p:cNvPr>
            <p:cNvSpPr/>
            <p:nvPr/>
          </p:nvSpPr>
          <p:spPr bwMode="auto">
            <a:xfrm rot="16200000">
              <a:off x="4067562" y="1196752"/>
              <a:ext cx="2024034" cy="202403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" name="Freeform 109">
              <a:extLst>
                <a:ext uri="{FF2B5EF4-FFF2-40B4-BE49-F238E27FC236}">
                  <a16:creationId xmlns:a16="http://schemas.microsoft.com/office/drawing/2014/main" id="{296093AD-457B-A310-40A6-36AB12BBE6D6}"/>
                </a:ext>
              </a:extLst>
            </p:cNvPr>
            <p:cNvSpPr/>
            <p:nvPr/>
          </p:nvSpPr>
          <p:spPr bwMode="auto">
            <a:xfrm rot="16200000">
              <a:off x="4210486" y="1352622"/>
              <a:ext cx="1721082" cy="1723461"/>
            </a:xfrm>
            <a:prstGeom prst="ellipse">
              <a:avLst/>
            </a:prstGeom>
            <a:solidFill>
              <a:srgbClr val="648EB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0" rIns="360000" anchor="ctr"/>
            <a:lstStyle/>
            <a:p>
              <a:pPr algn="just">
                <a:lnSpc>
                  <a:spcPct val="130000"/>
                </a:lnSpc>
              </a:pPr>
              <a:endParaRPr lang="id-ID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" name="Oval 110">
              <a:extLst>
                <a:ext uri="{FF2B5EF4-FFF2-40B4-BE49-F238E27FC236}">
                  <a16:creationId xmlns:a16="http://schemas.microsoft.com/office/drawing/2014/main" id="{FE7B029A-00DD-9ADF-5ADF-32E21322B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7801" y="1571525"/>
              <a:ext cx="1284863" cy="12856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sz="4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5</a:t>
              </a:r>
              <a:endParaRPr lang="id-ID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6A8FA09-CD19-4EA6-8EEA-998948D31E48}"/>
              </a:ext>
            </a:extLst>
          </p:cNvPr>
          <p:cNvSpPr txBox="1"/>
          <p:nvPr/>
        </p:nvSpPr>
        <p:spPr>
          <a:xfrm>
            <a:off x="6062365" y="5721929"/>
            <a:ext cx="43352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199ADD"/>
                </a:solidFill>
                <a:latin typeface="Montserrat" panose="00000500000000000000" charset="0"/>
              </a:rPr>
              <a:t>FERMENTATION </a:t>
            </a:r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Montserrat" panose="00000500000000000000" charset="0"/>
              </a:rPr>
              <a:t>BY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Montserrat" panose="00000500000000000000" charset="0"/>
              </a:rPr>
              <a:t>PURE LAB STRAINS</a:t>
            </a:r>
            <a:endParaRPr lang="en-US" sz="1800" b="1" dirty="0">
              <a:solidFill>
                <a:schemeClr val="bg2">
                  <a:lumMod val="50000"/>
                </a:schemeClr>
              </a:solidFill>
              <a:latin typeface="Montserrat" panose="0000050000000000000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864ADC-2044-DCBB-9299-37C95E4036A3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11</a:t>
            </a:fld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  <p:bldP spid="58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1596586" y="2207866"/>
            <a:ext cx="2368707" cy="2368707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ysClr val="window" lastClr="FFFFFF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849582" y="2419757"/>
            <a:ext cx="1862715" cy="1862715"/>
            <a:chOff x="775780" y="771550"/>
            <a:chExt cx="1852004" cy="1852004"/>
          </a:xfrm>
        </p:grpSpPr>
        <p:sp>
          <p:nvSpPr>
            <p:cNvPr id="24" name="椭圆 23"/>
            <p:cNvSpPr/>
            <p:nvPr/>
          </p:nvSpPr>
          <p:spPr>
            <a:xfrm>
              <a:off x="775780" y="771550"/>
              <a:ext cx="1852004" cy="1852004"/>
            </a:xfrm>
            <a:prstGeom prst="ellipse">
              <a:avLst/>
            </a:prstGeom>
            <a:solidFill>
              <a:srgbClr val="3E658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400" kern="0" dirty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007828" y="1003597"/>
              <a:ext cx="1387908" cy="1387908"/>
            </a:xfrm>
            <a:prstGeom prst="ellipse">
              <a:avLst/>
            </a:prstGeom>
            <a:gradFill flip="none" rotWithShape="1">
              <a:gsLst>
                <a:gs pos="36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3810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3000000" scaled="0"/>
              </a:gradFill>
              <a:prstDash val="solid"/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065" kern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2149924" y="3004345"/>
            <a:ext cx="125068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1</a:t>
            </a:r>
            <a:endParaRPr lang="zh-CN" altLang="en-US" sz="4400" b="1" dirty="0">
              <a:solidFill>
                <a:srgbClr val="3E658E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9" name="1"/>
          <p:cNvGrpSpPr/>
          <p:nvPr/>
        </p:nvGrpSpPr>
        <p:grpSpPr>
          <a:xfrm>
            <a:off x="3352768" y="403924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878860" y="2782669"/>
            <a:ext cx="6695698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36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ISOLATION 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 285">
            <a:extLst>
              <a:ext uri="{FF2B5EF4-FFF2-40B4-BE49-F238E27FC236}">
                <a16:creationId xmlns:a16="http://schemas.microsoft.com/office/drawing/2014/main" id="{C1D1B317-AF7F-513B-9E9F-6C380FE5AF89}"/>
              </a:ext>
            </a:extLst>
          </p:cNvPr>
          <p:cNvSpPr txBox="1"/>
          <p:nvPr/>
        </p:nvSpPr>
        <p:spPr>
          <a:xfrm>
            <a:off x="4730461" y="3490787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user print the presentation and make it into a it into a film to be used in a wider field.The user print the presentation and make it into a it into a film to be used in a wider field.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EF8298-98A1-62B6-DAD4-4F7D0F5E445B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12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34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67">
            <a:extLst>
              <a:ext uri="{FF2B5EF4-FFF2-40B4-BE49-F238E27FC236}">
                <a16:creationId xmlns:a16="http://schemas.microsoft.com/office/drawing/2014/main" id="{97F6C6C2-2952-BCDA-B841-F31E89F3D885}"/>
              </a:ext>
            </a:extLst>
          </p:cNvPr>
          <p:cNvGrpSpPr/>
          <p:nvPr/>
        </p:nvGrpSpPr>
        <p:grpSpPr>
          <a:xfrm>
            <a:off x="605184" y="262221"/>
            <a:ext cx="5624602" cy="1053726"/>
            <a:chOff x="605184" y="262221"/>
            <a:chExt cx="5624602" cy="1053726"/>
          </a:xfrm>
        </p:grpSpPr>
        <p:grpSp>
          <p:nvGrpSpPr>
            <p:cNvPr id="4" name="组合 32">
              <a:extLst>
                <a:ext uri="{FF2B5EF4-FFF2-40B4-BE49-F238E27FC236}">
                  <a16:creationId xmlns:a16="http://schemas.microsoft.com/office/drawing/2014/main" id="{65AA47D9-267B-C4BD-B1CA-CFCCDD3D0B3B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6" name="椭圆 3">
                <a:extLst>
                  <a:ext uri="{FF2B5EF4-FFF2-40B4-BE49-F238E27FC236}">
                    <a16:creationId xmlns:a16="http://schemas.microsoft.com/office/drawing/2014/main" id="{D28128B7-9C91-39FF-1434-73345D15AEFF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7" name="组合 4">
                <a:extLst>
                  <a:ext uri="{FF2B5EF4-FFF2-40B4-BE49-F238E27FC236}">
                    <a16:creationId xmlns:a16="http://schemas.microsoft.com/office/drawing/2014/main" id="{4C0EC528-A57D-1824-1F09-B35C220C0D07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8" name="椭圆 5">
                  <a:extLst>
                    <a:ext uri="{FF2B5EF4-FFF2-40B4-BE49-F238E27FC236}">
                      <a16:creationId xmlns:a16="http://schemas.microsoft.com/office/drawing/2014/main" id="{0CEF6758-680B-41A9-49FD-FF91983E4A82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9" name="椭圆 6">
                  <a:extLst>
                    <a:ext uri="{FF2B5EF4-FFF2-40B4-BE49-F238E27FC236}">
                      <a16:creationId xmlns:a16="http://schemas.microsoft.com/office/drawing/2014/main" id="{4019D416-A121-6645-0C07-23B6592F313C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5" name="TextBox 1">
              <a:extLst>
                <a:ext uri="{FF2B5EF4-FFF2-40B4-BE49-F238E27FC236}">
                  <a16:creationId xmlns:a16="http://schemas.microsoft.com/office/drawing/2014/main" id="{C2101C3A-AD02-97C4-31BE-02297B723719}"/>
                </a:ext>
              </a:extLst>
            </p:cNvPr>
            <p:cNvSpPr txBox="1"/>
            <p:nvPr/>
          </p:nvSpPr>
          <p:spPr>
            <a:xfrm>
              <a:off x="1842046" y="480916"/>
              <a:ext cx="438774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ISOLATION OF LAB </a:t>
              </a:r>
            </a:p>
          </p:txBody>
        </p:sp>
      </p:grpSp>
      <p:pic>
        <p:nvPicPr>
          <p:cNvPr id="2056" name="Picture 8" descr="Clock - Free education icons">
            <a:extLst>
              <a:ext uri="{FF2B5EF4-FFF2-40B4-BE49-F238E27FC236}">
                <a16:creationId xmlns:a16="http://schemas.microsoft.com/office/drawing/2014/main" id="{010F20A7-DBEC-B95A-3773-A0B4F12DD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051" y="1818801"/>
            <a:ext cx="555901" cy="55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Temperature - Free weather icons">
            <a:extLst>
              <a:ext uri="{FF2B5EF4-FFF2-40B4-BE49-F238E27FC236}">
                <a16:creationId xmlns:a16="http://schemas.microsoft.com/office/drawing/2014/main" id="{14835C35-A330-72D9-6F40-177366F79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346" y="2616582"/>
            <a:ext cx="801863" cy="80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0FFB6812-763C-46CB-D0E3-390366FB06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6" t="23447" r="17287"/>
          <a:stretch/>
        </p:blipFill>
        <p:spPr bwMode="auto">
          <a:xfrm>
            <a:off x="946720" y="1576921"/>
            <a:ext cx="3082272" cy="203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5394F2CE-C962-73FE-4312-99AD97782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550" y="1576921"/>
            <a:ext cx="2205501" cy="220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84C5FB20-97B0-6654-694D-AD66B148BBE0}"/>
              </a:ext>
            </a:extLst>
          </p:cNvPr>
          <p:cNvSpPr/>
          <p:nvPr/>
        </p:nvSpPr>
        <p:spPr>
          <a:xfrm>
            <a:off x="4108724" y="2314293"/>
            <a:ext cx="879636" cy="649716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文本框 44">
            <a:extLst>
              <a:ext uri="{FF2B5EF4-FFF2-40B4-BE49-F238E27FC236}">
                <a16:creationId xmlns:a16="http://schemas.microsoft.com/office/drawing/2014/main" id="{920F2785-EDB3-6F18-9690-7B6639E24B81}"/>
              </a:ext>
            </a:extLst>
          </p:cNvPr>
          <p:cNvSpPr txBox="1"/>
          <p:nvPr/>
        </p:nvSpPr>
        <p:spPr>
          <a:xfrm>
            <a:off x="7655692" y="1940777"/>
            <a:ext cx="1009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44h </a:t>
            </a:r>
            <a:endParaRPr lang="zh-CN" altLang="en-US" sz="2400" b="1" dirty="0">
              <a:solidFill>
                <a:srgbClr val="3E658E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sp>
        <p:nvSpPr>
          <p:cNvPr id="19" name="文本框 44">
            <a:extLst>
              <a:ext uri="{FF2B5EF4-FFF2-40B4-BE49-F238E27FC236}">
                <a16:creationId xmlns:a16="http://schemas.microsoft.com/office/drawing/2014/main" id="{DC3178AA-72C2-F18E-92BB-B18FF3A55F43}"/>
              </a:ext>
            </a:extLst>
          </p:cNvPr>
          <p:cNvSpPr txBox="1"/>
          <p:nvPr/>
        </p:nvSpPr>
        <p:spPr>
          <a:xfrm>
            <a:off x="7669794" y="2851346"/>
            <a:ext cx="957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37°C</a:t>
            </a:r>
            <a:endParaRPr lang="zh-CN" altLang="en-US" sz="2400" b="1" dirty="0">
              <a:solidFill>
                <a:srgbClr val="3E658E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0B48545-B47A-9478-224F-F3F3AE31502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808" t="24255" r="7006" b="13617"/>
          <a:stretch/>
        </p:blipFill>
        <p:spPr>
          <a:xfrm>
            <a:off x="4383931" y="3547775"/>
            <a:ext cx="3424138" cy="32533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Arrow: Curved Up 1">
            <a:extLst>
              <a:ext uri="{FF2B5EF4-FFF2-40B4-BE49-F238E27FC236}">
                <a16:creationId xmlns:a16="http://schemas.microsoft.com/office/drawing/2014/main" id="{CD7F8988-C653-3CB4-503E-8BD12D3A6A77}"/>
              </a:ext>
            </a:extLst>
          </p:cNvPr>
          <p:cNvSpPr/>
          <p:nvPr/>
        </p:nvSpPr>
        <p:spPr>
          <a:xfrm rot="6160491" flipV="1">
            <a:off x="8260216" y="3473747"/>
            <a:ext cx="2134763" cy="1081351"/>
          </a:xfrm>
          <a:prstGeom prst="curvedUpArrow">
            <a:avLst>
              <a:gd name="adj1" fmla="val 14767"/>
              <a:gd name="adj2" fmla="val 46857"/>
              <a:gd name="adj3" fmla="val 44750"/>
            </a:avLst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0D3C0E-2E1B-0C95-4665-AA5FE271F3AE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13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53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1596586" y="2207866"/>
            <a:ext cx="2368707" cy="2368707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ysClr val="window" lastClr="FFFFFF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849582" y="2419757"/>
            <a:ext cx="1862715" cy="1862715"/>
            <a:chOff x="775780" y="771550"/>
            <a:chExt cx="1852004" cy="1852004"/>
          </a:xfrm>
        </p:grpSpPr>
        <p:sp>
          <p:nvSpPr>
            <p:cNvPr id="24" name="椭圆 23"/>
            <p:cNvSpPr/>
            <p:nvPr/>
          </p:nvSpPr>
          <p:spPr>
            <a:xfrm>
              <a:off x="775780" y="771550"/>
              <a:ext cx="1852004" cy="1852004"/>
            </a:xfrm>
            <a:prstGeom prst="ellipse">
              <a:avLst/>
            </a:prstGeom>
            <a:solidFill>
              <a:srgbClr val="3E658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400" kern="0" dirty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007828" y="1003597"/>
              <a:ext cx="1387908" cy="1387908"/>
            </a:xfrm>
            <a:prstGeom prst="ellipse">
              <a:avLst/>
            </a:prstGeom>
            <a:gradFill flip="none" rotWithShape="1">
              <a:gsLst>
                <a:gs pos="36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3810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3000000" scaled="0"/>
              </a:gradFill>
              <a:prstDash val="solid"/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065" kern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2149924" y="3004345"/>
            <a:ext cx="125068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1</a:t>
            </a:r>
            <a:endParaRPr lang="zh-CN" altLang="en-US" sz="4400" b="1" dirty="0">
              <a:solidFill>
                <a:srgbClr val="3E658E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9" name="1"/>
          <p:cNvGrpSpPr/>
          <p:nvPr/>
        </p:nvGrpSpPr>
        <p:grpSpPr>
          <a:xfrm>
            <a:off x="3352768" y="403924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878860" y="2782669"/>
            <a:ext cx="6695698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36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IDENTIFICATION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 285">
            <a:extLst>
              <a:ext uri="{FF2B5EF4-FFF2-40B4-BE49-F238E27FC236}">
                <a16:creationId xmlns:a16="http://schemas.microsoft.com/office/drawing/2014/main" id="{C1D1B317-AF7F-513B-9E9F-6C380FE5AF89}"/>
              </a:ext>
            </a:extLst>
          </p:cNvPr>
          <p:cNvSpPr txBox="1"/>
          <p:nvPr/>
        </p:nvSpPr>
        <p:spPr>
          <a:xfrm>
            <a:off x="4730461" y="3490787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user print the presentation and make it into a it into a film to be used in a wider field.The user print the presentation and make it into a it into a film to be used in a wider field.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FC8EE9-3A56-2D59-E91B-C368F9249126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14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71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7">
            <a:extLst>
              <a:ext uri="{FF2B5EF4-FFF2-40B4-BE49-F238E27FC236}">
                <a16:creationId xmlns:a16="http://schemas.microsoft.com/office/drawing/2014/main" id="{00CCDE30-632F-B546-6AF3-45F7711675EB}"/>
              </a:ext>
            </a:extLst>
          </p:cNvPr>
          <p:cNvGrpSpPr/>
          <p:nvPr/>
        </p:nvGrpSpPr>
        <p:grpSpPr>
          <a:xfrm>
            <a:off x="605184" y="262221"/>
            <a:ext cx="6685790" cy="1053726"/>
            <a:chOff x="605184" y="262221"/>
            <a:chExt cx="6685790" cy="1053726"/>
          </a:xfrm>
        </p:grpSpPr>
        <p:grpSp>
          <p:nvGrpSpPr>
            <p:cNvPr id="8" name="组合 32">
              <a:extLst>
                <a:ext uri="{FF2B5EF4-FFF2-40B4-BE49-F238E27FC236}">
                  <a16:creationId xmlns:a16="http://schemas.microsoft.com/office/drawing/2014/main" id="{33F5D02E-382F-9F7A-DC1C-AD4340379CB3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10" name="椭圆 3">
                <a:extLst>
                  <a:ext uri="{FF2B5EF4-FFF2-40B4-BE49-F238E27FC236}">
                    <a16:creationId xmlns:a16="http://schemas.microsoft.com/office/drawing/2014/main" id="{083BB89A-4B03-BDDA-2D95-737EDD963903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11" name="组合 4">
                <a:extLst>
                  <a:ext uri="{FF2B5EF4-FFF2-40B4-BE49-F238E27FC236}">
                    <a16:creationId xmlns:a16="http://schemas.microsoft.com/office/drawing/2014/main" id="{759559DD-7C8D-3AFB-C049-D8128294EF70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12" name="椭圆 5">
                  <a:extLst>
                    <a:ext uri="{FF2B5EF4-FFF2-40B4-BE49-F238E27FC236}">
                      <a16:creationId xmlns:a16="http://schemas.microsoft.com/office/drawing/2014/main" id="{39CB158F-13E1-5BA4-B148-510E7275BFBA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3" name="椭圆 6">
                  <a:extLst>
                    <a:ext uri="{FF2B5EF4-FFF2-40B4-BE49-F238E27FC236}">
                      <a16:creationId xmlns:a16="http://schemas.microsoft.com/office/drawing/2014/main" id="{0FF87BD3-5EF8-2BA1-D502-CEEAAA4CD277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9" name="TextBox 1">
              <a:extLst>
                <a:ext uri="{FF2B5EF4-FFF2-40B4-BE49-F238E27FC236}">
                  <a16:creationId xmlns:a16="http://schemas.microsoft.com/office/drawing/2014/main" id="{FA0E769B-0548-1B67-B7AA-727E00F13C9E}"/>
                </a:ext>
              </a:extLst>
            </p:cNvPr>
            <p:cNvSpPr txBox="1"/>
            <p:nvPr/>
          </p:nvSpPr>
          <p:spPr>
            <a:xfrm>
              <a:off x="1842046" y="480916"/>
              <a:ext cx="54489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IDENTIFICATION OF LAB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797E9DB-0545-BEC1-858F-D02049E46D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81"/>
          <a:stretch/>
        </p:blipFill>
        <p:spPr bwMode="auto">
          <a:xfrm>
            <a:off x="1235341" y="2851576"/>
            <a:ext cx="2923672" cy="269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1C481BC-9192-033D-E8BD-BC560FE12473}"/>
              </a:ext>
            </a:extLst>
          </p:cNvPr>
          <p:cNvCxnSpPr/>
          <p:nvPr/>
        </p:nvCxnSpPr>
        <p:spPr>
          <a:xfrm>
            <a:off x="5593404" y="2149813"/>
            <a:ext cx="0" cy="3608961"/>
          </a:xfrm>
          <a:prstGeom prst="line">
            <a:avLst/>
          </a:prstGeom>
          <a:ln w="76200">
            <a:solidFill>
              <a:srgbClr val="D55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BABBAB7-2BE5-594D-15C7-A0A40EBD3D21}"/>
              </a:ext>
            </a:extLst>
          </p:cNvPr>
          <p:cNvSpPr txBox="1"/>
          <p:nvPr/>
        </p:nvSpPr>
        <p:spPr>
          <a:xfrm>
            <a:off x="1546365" y="2316029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Montserrat" panose="00000500000000000000" charset="0"/>
              <a:buNone/>
              <a:defRPr/>
            </a:pPr>
            <a:r>
              <a:rPr lang="en-US" altLang="zh-CN" sz="1800" b="1" dirty="0">
                <a:solidFill>
                  <a:srgbClr val="D55E2D"/>
                </a:solidFill>
                <a:latin typeface="Montserrat" panose="00000500000000000000" charset="0"/>
              </a:rPr>
              <a:t>GRAM STAINING TEST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A84581-D931-E9E5-5E71-2AD3C562E872}"/>
              </a:ext>
            </a:extLst>
          </p:cNvPr>
          <p:cNvSpPr txBox="1"/>
          <p:nvPr/>
        </p:nvSpPr>
        <p:spPr>
          <a:xfrm>
            <a:off x="6733972" y="2250439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b="1" dirty="0">
                <a:solidFill>
                  <a:srgbClr val="D55E2D"/>
                </a:solidFill>
                <a:latin typeface="Montserrat" panose="00000500000000000000" charset="0"/>
              </a:rPr>
              <a:t>BIOCHEMICAL TESTS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D4D9D0D-B120-5891-17AB-3042A0563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851" y="3029355"/>
            <a:ext cx="4181238" cy="272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8F9AF2-6B22-33A2-49B8-974952E265E9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15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19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7">
            <a:extLst>
              <a:ext uri="{FF2B5EF4-FFF2-40B4-BE49-F238E27FC236}">
                <a16:creationId xmlns:a16="http://schemas.microsoft.com/office/drawing/2014/main" id="{00CCDE30-632F-B546-6AF3-45F7711675EB}"/>
              </a:ext>
            </a:extLst>
          </p:cNvPr>
          <p:cNvGrpSpPr/>
          <p:nvPr/>
        </p:nvGrpSpPr>
        <p:grpSpPr>
          <a:xfrm>
            <a:off x="605184" y="262221"/>
            <a:ext cx="4936914" cy="1053726"/>
            <a:chOff x="605184" y="262221"/>
            <a:chExt cx="4936914" cy="1053726"/>
          </a:xfrm>
        </p:grpSpPr>
        <p:grpSp>
          <p:nvGrpSpPr>
            <p:cNvPr id="8" name="组合 32">
              <a:extLst>
                <a:ext uri="{FF2B5EF4-FFF2-40B4-BE49-F238E27FC236}">
                  <a16:creationId xmlns:a16="http://schemas.microsoft.com/office/drawing/2014/main" id="{33F5D02E-382F-9F7A-DC1C-AD4340379CB3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10" name="椭圆 3">
                <a:extLst>
                  <a:ext uri="{FF2B5EF4-FFF2-40B4-BE49-F238E27FC236}">
                    <a16:creationId xmlns:a16="http://schemas.microsoft.com/office/drawing/2014/main" id="{083BB89A-4B03-BDDA-2D95-737EDD963903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11" name="组合 4">
                <a:extLst>
                  <a:ext uri="{FF2B5EF4-FFF2-40B4-BE49-F238E27FC236}">
                    <a16:creationId xmlns:a16="http://schemas.microsoft.com/office/drawing/2014/main" id="{759559DD-7C8D-3AFB-C049-D8128294EF70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12" name="椭圆 5">
                  <a:extLst>
                    <a:ext uri="{FF2B5EF4-FFF2-40B4-BE49-F238E27FC236}">
                      <a16:creationId xmlns:a16="http://schemas.microsoft.com/office/drawing/2014/main" id="{39CB158F-13E1-5BA4-B148-510E7275BFBA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3" name="椭圆 6">
                  <a:extLst>
                    <a:ext uri="{FF2B5EF4-FFF2-40B4-BE49-F238E27FC236}">
                      <a16:creationId xmlns:a16="http://schemas.microsoft.com/office/drawing/2014/main" id="{0FF87BD3-5EF8-2BA1-D502-CEEAAA4CD277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9" name="TextBox 1">
              <a:extLst>
                <a:ext uri="{FF2B5EF4-FFF2-40B4-BE49-F238E27FC236}">
                  <a16:creationId xmlns:a16="http://schemas.microsoft.com/office/drawing/2014/main" id="{FA0E769B-0548-1B67-B7AA-727E00F13C9E}"/>
                </a:ext>
              </a:extLst>
            </p:cNvPr>
            <p:cNvSpPr txBox="1"/>
            <p:nvPr/>
          </p:nvSpPr>
          <p:spPr>
            <a:xfrm>
              <a:off x="1842046" y="480916"/>
              <a:ext cx="370005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GRAM STAINING</a:t>
              </a:r>
            </a:p>
          </p:txBody>
        </p:sp>
      </p:grpSp>
      <p:pic>
        <p:nvPicPr>
          <p:cNvPr id="1028" name="Picture 4">
            <a:extLst>
              <a:ext uri="{FF2B5EF4-FFF2-40B4-BE49-F238E27FC236}">
                <a16:creationId xmlns:a16="http://schemas.microsoft.com/office/drawing/2014/main" id="{94F7A329-8532-1AAD-FC0B-719C2ED82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378" y="1724927"/>
            <a:ext cx="7973163" cy="381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A4C78F9F-3A1D-80F6-264A-53A35CD593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81"/>
          <a:stretch/>
        </p:blipFill>
        <p:spPr bwMode="auto">
          <a:xfrm>
            <a:off x="717730" y="2680881"/>
            <a:ext cx="2612648" cy="240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EA00C9-BD3E-6C97-CD2F-E585AC4DA801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16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335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72F96B-F8C1-4313-F2DF-1BFD62691825}"/>
              </a:ext>
            </a:extLst>
          </p:cNvPr>
          <p:cNvSpPr txBox="1"/>
          <p:nvPr/>
        </p:nvSpPr>
        <p:spPr>
          <a:xfrm>
            <a:off x="1658191" y="1422928"/>
            <a:ext cx="20073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Montserrat" panose="00000500000000000000" charset="0"/>
              <a:buNone/>
              <a:defRPr/>
            </a:pPr>
            <a:r>
              <a:rPr lang="en-US" altLang="zh-CN" sz="1800" b="1" dirty="0">
                <a:solidFill>
                  <a:srgbClr val="3E658E"/>
                </a:solidFill>
                <a:latin typeface="Montserrat" panose="00000500000000000000" charset="0"/>
              </a:rPr>
              <a:t>CITRATE TEST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7E50B9-09BC-D9FE-075A-D10DA4096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907" y="1865189"/>
            <a:ext cx="1905621" cy="19265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3622B19-9453-4FFF-83CB-AFB3CCC14B48}"/>
              </a:ext>
            </a:extLst>
          </p:cNvPr>
          <p:cNvSpPr txBox="1"/>
          <p:nvPr/>
        </p:nvSpPr>
        <p:spPr>
          <a:xfrm>
            <a:off x="4087009" y="1623787"/>
            <a:ext cx="56670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Montserrat" panose="00000500000000000000" charset="0"/>
              <a:buNone/>
              <a:defRPr/>
            </a:pPr>
            <a:r>
              <a:rPr lang="en-US" altLang="zh-CN" sz="1800" b="1" dirty="0">
                <a:solidFill>
                  <a:srgbClr val="3E658E"/>
                </a:solidFill>
                <a:latin typeface="Montserrat" panose="00000500000000000000" charset="0"/>
              </a:rPr>
              <a:t>INDOLE TEST</a:t>
            </a:r>
          </a:p>
        </p:txBody>
      </p:sp>
      <p:pic>
        <p:nvPicPr>
          <p:cNvPr id="9" name="Picture 2" descr="Indole Test- Principle, Reagents, Procedure, Result Interpretation and  Limitations">
            <a:extLst>
              <a:ext uri="{FF2B5EF4-FFF2-40B4-BE49-F238E27FC236}">
                <a16:creationId xmlns:a16="http://schemas.microsoft.com/office/drawing/2014/main" id="{17D65233-DEFC-3BBE-BC26-B8C1F41FBC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3" r="11182"/>
          <a:stretch/>
        </p:blipFill>
        <p:spPr bwMode="auto">
          <a:xfrm>
            <a:off x="3771519" y="2058227"/>
            <a:ext cx="2236875" cy="171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0B731-DAA1-FB36-33E7-6D2D1DECB40C}"/>
              </a:ext>
            </a:extLst>
          </p:cNvPr>
          <p:cNvSpPr txBox="1"/>
          <p:nvPr/>
        </p:nvSpPr>
        <p:spPr>
          <a:xfrm>
            <a:off x="6443399" y="1197376"/>
            <a:ext cx="2646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Montserrat" panose="00000500000000000000" charset="0"/>
              <a:buNone/>
              <a:defRPr/>
            </a:pPr>
            <a:r>
              <a:rPr lang="en-US" altLang="zh-CN" sz="1800" b="1" dirty="0">
                <a:solidFill>
                  <a:srgbClr val="3E658E"/>
                </a:solidFill>
                <a:latin typeface="Montserrat" panose="00000500000000000000" charset="0"/>
              </a:rPr>
              <a:t>MOTILITY TEST</a:t>
            </a:r>
          </a:p>
        </p:txBody>
      </p:sp>
      <p:pic>
        <p:nvPicPr>
          <p:cNvPr id="12" name="Picture 4" descr="Motility test - Microbiology (Microbial Biochemical test) - YouTube">
            <a:extLst>
              <a:ext uri="{FF2B5EF4-FFF2-40B4-BE49-F238E27FC236}">
                <a16:creationId xmlns:a16="http://schemas.microsoft.com/office/drawing/2014/main" id="{E46AD331-9958-60E1-4124-B49BCF56D5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6"/>
          <a:stretch/>
        </p:blipFill>
        <p:spPr bwMode="auto">
          <a:xfrm>
            <a:off x="6328758" y="1696925"/>
            <a:ext cx="2236875" cy="220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F5AA858-E4EA-34A0-8219-4AA8C691A2B4}"/>
              </a:ext>
            </a:extLst>
          </p:cNvPr>
          <p:cNvSpPr txBox="1"/>
          <p:nvPr/>
        </p:nvSpPr>
        <p:spPr>
          <a:xfrm flipH="1">
            <a:off x="8671031" y="5109532"/>
            <a:ext cx="30529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Montserrat" panose="00000500000000000000" charset="0"/>
              <a:buNone/>
              <a:defRPr/>
            </a:pPr>
            <a:r>
              <a:rPr lang="en-US" altLang="zh-CN" sz="1600" b="1" dirty="0">
                <a:solidFill>
                  <a:srgbClr val="3E658E"/>
                </a:solidFill>
                <a:latin typeface="Montserrat" panose="00000500000000000000" charset="0"/>
              </a:rPr>
              <a:t>HYDROGEN SULFIDE TEST</a:t>
            </a:r>
          </a:p>
        </p:txBody>
      </p:sp>
      <p:pic>
        <p:nvPicPr>
          <p:cNvPr id="15" name="Picture 8" descr="Sulphur Reduction Test - Principle, Procedure, Uses and Interpretation">
            <a:extLst>
              <a:ext uri="{FF2B5EF4-FFF2-40B4-BE49-F238E27FC236}">
                <a16:creationId xmlns:a16="http://schemas.microsoft.com/office/drawing/2014/main" id="{094DC8E2-55B6-F433-4B88-263E46CCE1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1" r="34443" b="3762"/>
          <a:stretch/>
        </p:blipFill>
        <p:spPr bwMode="auto">
          <a:xfrm>
            <a:off x="9004526" y="2497263"/>
            <a:ext cx="2076638" cy="2568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34E02F6-E6F4-23F8-E67A-AB9FE0061974}"/>
              </a:ext>
            </a:extLst>
          </p:cNvPr>
          <p:cNvSpPr txBox="1"/>
          <p:nvPr/>
        </p:nvSpPr>
        <p:spPr>
          <a:xfrm>
            <a:off x="2620510" y="4027180"/>
            <a:ext cx="25687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Montserrat" panose="00000500000000000000" charset="0"/>
              <a:buNone/>
              <a:defRPr/>
            </a:pPr>
            <a:r>
              <a:rPr lang="en-US" altLang="zh-CN" sz="1800" b="1" dirty="0">
                <a:solidFill>
                  <a:srgbClr val="3E658E"/>
                </a:solidFill>
                <a:latin typeface="Montserrat" panose="00000500000000000000" charset="0"/>
              </a:rPr>
              <a:t>OXIDASE TEST</a:t>
            </a:r>
          </a:p>
        </p:txBody>
      </p:sp>
      <p:pic>
        <p:nvPicPr>
          <p:cNvPr id="18" name="Picture 6">
            <a:extLst>
              <a:ext uri="{FF2B5EF4-FFF2-40B4-BE49-F238E27FC236}">
                <a16:creationId xmlns:a16="http://schemas.microsoft.com/office/drawing/2014/main" id="{C0105D31-6604-B0B7-0A4F-D51884317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920" y="4426660"/>
            <a:ext cx="3621937" cy="192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atalase Test | ASM.org">
            <a:extLst>
              <a:ext uri="{FF2B5EF4-FFF2-40B4-BE49-F238E27FC236}">
                <a16:creationId xmlns:a16="http://schemas.microsoft.com/office/drawing/2014/main" id="{32366253-DFB8-1D1F-0A32-00C5A2EDD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806" y="4669217"/>
            <a:ext cx="2568749" cy="192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D02C40F-665B-4112-8235-9AFF35B46A07}"/>
              </a:ext>
            </a:extLst>
          </p:cNvPr>
          <p:cNvSpPr txBox="1"/>
          <p:nvPr/>
        </p:nvSpPr>
        <p:spPr>
          <a:xfrm>
            <a:off x="6135730" y="4252503"/>
            <a:ext cx="25353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Montserrat" panose="00000500000000000000" charset="0"/>
              <a:buNone/>
              <a:defRPr/>
            </a:pPr>
            <a:r>
              <a:rPr lang="en-US" altLang="zh-CN" sz="1800" b="1" dirty="0">
                <a:solidFill>
                  <a:srgbClr val="3E658E"/>
                </a:solidFill>
                <a:latin typeface="Montserrat" panose="00000500000000000000" charset="0"/>
              </a:rPr>
              <a:t>CATALASE TEST</a:t>
            </a:r>
          </a:p>
        </p:txBody>
      </p:sp>
      <p:grpSp>
        <p:nvGrpSpPr>
          <p:cNvPr id="20" name="组合 67">
            <a:extLst>
              <a:ext uri="{FF2B5EF4-FFF2-40B4-BE49-F238E27FC236}">
                <a16:creationId xmlns:a16="http://schemas.microsoft.com/office/drawing/2014/main" id="{FA3B1292-7AF1-7EB8-F1FD-5B557B5D98EC}"/>
              </a:ext>
            </a:extLst>
          </p:cNvPr>
          <p:cNvGrpSpPr/>
          <p:nvPr/>
        </p:nvGrpSpPr>
        <p:grpSpPr>
          <a:xfrm>
            <a:off x="605184" y="262221"/>
            <a:ext cx="5935584" cy="1053726"/>
            <a:chOff x="605184" y="262221"/>
            <a:chExt cx="5935584" cy="1053726"/>
          </a:xfrm>
        </p:grpSpPr>
        <p:grpSp>
          <p:nvGrpSpPr>
            <p:cNvPr id="22" name="组合 32">
              <a:extLst>
                <a:ext uri="{FF2B5EF4-FFF2-40B4-BE49-F238E27FC236}">
                  <a16:creationId xmlns:a16="http://schemas.microsoft.com/office/drawing/2014/main" id="{58C8D98C-CF94-EAB5-DBCB-5716308689DD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24" name="椭圆 3">
                <a:extLst>
                  <a:ext uri="{FF2B5EF4-FFF2-40B4-BE49-F238E27FC236}">
                    <a16:creationId xmlns:a16="http://schemas.microsoft.com/office/drawing/2014/main" id="{0F77F717-C1C8-10FE-89C3-9CDDB78DAC6B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25" name="组合 4">
                <a:extLst>
                  <a:ext uri="{FF2B5EF4-FFF2-40B4-BE49-F238E27FC236}">
                    <a16:creationId xmlns:a16="http://schemas.microsoft.com/office/drawing/2014/main" id="{EE546CF4-C34F-66AA-E6DB-C854497E128A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26" name="椭圆 5">
                  <a:extLst>
                    <a:ext uri="{FF2B5EF4-FFF2-40B4-BE49-F238E27FC236}">
                      <a16:creationId xmlns:a16="http://schemas.microsoft.com/office/drawing/2014/main" id="{51BC4412-8F50-F6D8-6780-5910514DCFB3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27" name="椭圆 6">
                  <a:extLst>
                    <a:ext uri="{FF2B5EF4-FFF2-40B4-BE49-F238E27FC236}">
                      <a16:creationId xmlns:a16="http://schemas.microsoft.com/office/drawing/2014/main" id="{84DCDAF6-4BB9-F1EC-7AC0-38F297DD108F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23" name="TextBox 1">
              <a:extLst>
                <a:ext uri="{FF2B5EF4-FFF2-40B4-BE49-F238E27FC236}">
                  <a16:creationId xmlns:a16="http://schemas.microsoft.com/office/drawing/2014/main" id="{7AC99B31-4389-BC57-4883-E56215564BB9}"/>
                </a:ext>
              </a:extLst>
            </p:cNvPr>
            <p:cNvSpPr txBox="1"/>
            <p:nvPr/>
          </p:nvSpPr>
          <p:spPr>
            <a:xfrm>
              <a:off x="1842046" y="480916"/>
              <a:ext cx="46987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BIOCHEMICAL TESTS</a:t>
              </a: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78E1B9A6-C766-E4E8-45D9-6B0140155358}"/>
              </a:ext>
            </a:extLst>
          </p:cNvPr>
          <p:cNvSpPr/>
          <p:nvPr/>
        </p:nvSpPr>
        <p:spPr>
          <a:xfrm>
            <a:off x="8671031" y="2278633"/>
            <a:ext cx="2963250" cy="3220767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9A78251-6D87-607F-FB26-38C7281315D8}"/>
              </a:ext>
            </a:extLst>
          </p:cNvPr>
          <p:cNvSpPr/>
          <p:nvPr/>
        </p:nvSpPr>
        <p:spPr>
          <a:xfrm>
            <a:off x="6199042" y="1197376"/>
            <a:ext cx="2460414" cy="2910270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16ECDDA-AE53-5964-A12C-4D7B981EF2AF}"/>
              </a:ext>
            </a:extLst>
          </p:cNvPr>
          <p:cNvSpPr/>
          <p:nvPr/>
        </p:nvSpPr>
        <p:spPr>
          <a:xfrm>
            <a:off x="5684631" y="4107646"/>
            <a:ext cx="2986391" cy="2612269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91EC740-0094-7596-7D5D-450116E17AA7}"/>
              </a:ext>
            </a:extLst>
          </p:cNvPr>
          <p:cNvSpPr/>
          <p:nvPr/>
        </p:nvSpPr>
        <p:spPr>
          <a:xfrm>
            <a:off x="3652364" y="1566708"/>
            <a:ext cx="2541804" cy="2305675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666A1DE-F093-39DC-11A1-70FED4DE2D61}"/>
              </a:ext>
            </a:extLst>
          </p:cNvPr>
          <p:cNvSpPr/>
          <p:nvPr/>
        </p:nvSpPr>
        <p:spPr>
          <a:xfrm>
            <a:off x="1773097" y="3882323"/>
            <a:ext cx="3911534" cy="2573665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C736162-BC40-B756-49AB-2441EA34CC17}"/>
              </a:ext>
            </a:extLst>
          </p:cNvPr>
          <p:cNvSpPr/>
          <p:nvPr/>
        </p:nvSpPr>
        <p:spPr>
          <a:xfrm>
            <a:off x="1369529" y="1341385"/>
            <a:ext cx="2286968" cy="2540938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0E8F55-79B4-B9BB-7EC2-A5963CBA6E75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17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09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1596586" y="2207866"/>
            <a:ext cx="2368707" cy="2368707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ysClr val="window" lastClr="FFFFFF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849582" y="2419757"/>
            <a:ext cx="1862715" cy="1862715"/>
            <a:chOff x="775780" y="771550"/>
            <a:chExt cx="1852004" cy="1852004"/>
          </a:xfrm>
        </p:grpSpPr>
        <p:sp>
          <p:nvSpPr>
            <p:cNvPr id="24" name="椭圆 23"/>
            <p:cNvSpPr/>
            <p:nvPr/>
          </p:nvSpPr>
          <p:spPr>
            <a:xfrm>
              <a:off x="775780" y="771550"/>
              <a:ext cx="1852004" cy="1852004"/>
            </a:xfrm>
            <a:prstGeom prst="ellipse">
              <a:avLst/>
            </a:prstGeom>
            <a:solidFill>
              <a:srgbClr val="3E658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400" kern="0" dirty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007828" y="1003597"/>
              <a:ext cx="1387908" cy="1387908"/>
            </a:xfrm>
            <a:prstGeom prst="ellipse">
              <a:avLst/>
            </a:prstGeom>
            <a:gradFill flip="none" rotWithShape="1">
              <a:gsLst>
                <a:gs pos="36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3810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3000000" scaled="0"/>
              </a:gradFill>
              <a:prstDash val="solid"/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065" kern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2149924" y="3004345"/>
            <a:ext cx="125068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3</a:t>
            </a:r>
            <a:endParaRPr lang="zh-CN" altLang="en-US" sz="4400" b="1" dirty="0">
              <a:solidFill>
                <a:srgbClr val="3E658E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9" name="1"/>
          <p:cNvGrpSpPr/>
          <p:nvPr/>
        </p:nvGrpSpPr>
        <p:grpSpPr>
          <a:xfrm>
            <a:off x="3352768" y="403924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163869" y="2207867"/>
            <a:ext cx="7410689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36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Fermentation By Mixed Culture Media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 285">
            <a:extLst>
              <a:ext uri="{FF2B5EF4-FFF2-40B4-BE49-F238E27FC236}">
                <a16:creationId xmlns:a16="http://schemas.microsoft.com/office/drawing/2014/main" id="{C1D1B317-AF7F-513B-9E9F-6C380FE5AF89}"/>
              </a:ext>
            </a:extLst>
          </p:cNvPr>
          <p:cNvSpPr txBox="1"/>
          <p:nvPr/>
        </p:nvSpPr>
        <p:spPr>
          <a:xfrm>
            <a:off x="4730461" y="3490787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user print the presentation and make it into a it into a film to be used in a wider field.The user print the presentation and make it into a it into a film to be used in a wider field.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85835F-3860-9460-C6B2-659FBF63B19F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18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61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5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67">
            <a:extLst>
              <a:ext uri="{FF2B5EF4-FFF2-40B4-BE49-F238E27FC236}">
                <a16:creationId xmlns:a16="http://schemas.microsoft.com/office/drawing/2014/main" id="{6D0B12FA-B4ED-BAEF-A105-DA7365F03179}"/>
              </a:ext>
            </a:extLst>
          </p:cNvPr>
          <p:cNvGrpSpPr/>
          <p:nvPr/>
        </p:nvGrpSpPr>
        <p:grpSpPr>
          <a:xfrm>
            <a:off x="605184" y="262221"/>
            <a:ext cx="9617682" cy="1053726"/>
            <a:chOff x="605184" y="262221"/>
            <a:chExt cx="9617682" cy="1053726"/>
          </a:xfrm>
        </p:grpSpPr>
        <p:grpSp>
          <p:nvGrpSpPr>
            <p:cNvPr id="5" name="组合 32">
              <a:extLst>
                <a:ext uri="{FF2B5EF4-FFF2-40B4-BE49-F238E27FC236}">
                  <a16:creationId xmlns:a16="http://schemas.microsoft.com/office/drawing/2014/main" id="{6049B0A6-53BD-569F-D780-C5810720FC96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7" name="椭圆 3">
                <a:extLst>
                  <a:ext uri="{FF2B5EF4-FFF2-40B4-BE49-F238E27FC236}">
                    <a16:creationId xmlns:a16="http://schemas.microsoft.com/office/drawing/2014/main" id="{390A285E-3521-8088-D29B-6F4EE343992B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8" name="组合 4">
                <a:extLst>
                  <a:ext uri="{FF2B5EF4-FFF2-40B4-BE49-F238E27FC236}">
                    <a16:creationId xmlns:a16="http://schemas.microsoft.com/office/drawing/2014/main" id="{77F079FC-6CB7-36E7-6AB7-E7BC5035A59C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9" name="椭圆 5">
                  <a:extLst>
                    <a:ext uri="{FF2B5EF4-FFF2-40B4-BE49-F238E27FC236}">
                      <a16:creationId xmlns:a16="http://schemas.microsoft.com/office/drawing/2014/main" id="{E28DC363-593D-73AB-BA1F-0AC166BD8D73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0" name="椭圆 6">
                  <a:extLst>
                    <a:ext uri="{FF2B5EF4-FFF2-40B4-BE49-F238E27FC236}">
                      <a16:creationId xmlns:a16="http://schemas.microsoft.com/office/drawing/2014/main" id="{7606FA5F-D588-5E1A-752B-3305269A12D3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53DB0EEC-47EE-BBB2-EB40-65A53837FCE2}"/>
                </a:ext>
              </a:extLst>
            </p:cNvPr>
            <p:cNvSpPr txBox="1"/>
            <p:nvPr/>
          </p:nvSpPr>
          <p:spPr>
            <a:xfrm>
              <a:off x="1842046" y="480916"/>
              <a:ext cx="83808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Fermentation By Mixed Culture Media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ABEE83A-8420-6013-E435-F7E096A5506A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19</a:t>
            </a:fld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FDD4D6A-3E91-250B-DE59-4064275BCE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44" y="1065691"/>
            <a:ext cx="10120024" cy="569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03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arallelogram 120">
            <a:extLst>
              <a:ext uri="{FF2B5EF4-FFF2-40B4-BE49-F238E27FC236}">
                <a16:creationId xmlns:a16="http://schemas.microsoft.com/office/drawing/2014/main" id="{B8598A04-D94D-C8F8-2D8F-B4BE282DC698}"/>
              </a:ext>
            </a:extLst>
          </p:cNvPr>
          <p:cNvSpPr/>
          <p:nvPr/>
        </p:nvSpPr>
        <p:spPr>
          <a:xfrm>
            <a:off x="3689779" y="2594711"/>
            <a:ext cx="4466558" cy="914400"/>
          </a:xfrm>
          <a:prstGeom prst="parallelogram">
            <a:avLst/>
          </a:prstGeom>
          <a:solidFill>
            <a:srgbClr val="648EBC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     Hussam Saleh</a:t>
            </a:r>
          </a:p>
        </p:txBody>
      </p:sp>
      <p:sp>
        <p:nvSpPr>
          <p:cNvPr id="122" name="椭圆 21">
            <a:extLst>
              <a:ext uri="{FF2B5EF4-FFF2-40B4-BE49-F238E27FC236}">
                <a16:creationId xmlns:a16="http://schemas.microsoft.com/office/drawing/2014/main" id="{CE389D69-2159-F88A-088B-2A83C679835F}"/>
              </a:ext>
            </a:extLst>
          </p:cNvPr>
          <p:cNvSpPr/>
          <p:nvPr/>
        </p:nvSpPr>
        <p:spPr>
          <a:xfrm>
            <a:off x="1927183" y="1883376"/>
            <a:ext cx="2148562" cy="2066836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123" name="1">
            <a:extLst>
              <a:ext uri="{FF2B5EF4-FFF2-40B4-BE49-F238E27FC236}">
                <a16:creationId xmlns:a16="http://schemas.microsoft.com/office/drawing/2014/main" id="{9A6A5772-7BCC-5009-743E-3176F63D742F}"/>
              </a:ext>
            </a:extLst>
          </p:cNvPr>
          <p:cNvGrpSpPr/>
          <p:nvPr/>
        </p:nvGrpSpPr>
        <p:grpSpPr>
          <a:xfrm>
            <a:off x="969725" y="1801246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24" name="椭圆 27">
              <a:extLst>
                <a:ext uri="{FF2B5EF4-FFF2-40B4-BE49-F238E27FC236}">
                  <a16:creationId xmlns:a16="http://schemas.microsoft.com/office/drawing/2014/main" id="{E10F8022-1311-969A-D5CA-0A06FCB17B80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25" name="椭圆 28">
              <a:extLst>
                <a:ext uri="{FF2B5EF4-FFF2-40B4-BE49-F238E27FC236}">
                  <a16:creationId xmlns:a16="http://schemas.microsoft.com/office/drawing/2014/main" id="{00A2A185-1DC7-D5CF-DDD4-DEAA770CF643}"/>
                </a:ext>
              </a:extLst>
            </p:cNvPr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26" name="1">
            <a:extLst>
              <a:ext uri="{FF2B5EF4-FFF2-40B4-BE49-F238E27FC236}">
                <a16:creationId xmlns:a16="http://schemas.microsoft.com/office/drawing/2014/main" id="{B5388ABD-17A0-D2A0-77CE-543B6C5C065C}"/>
              </a:ext>
            </a:extLst>
          </p:cNvPr>
          <p:cNvGrpSpPr/>
          <p:nvPr/>
        </p:nvGrpSpPr>
        <p:grpSpPr>
          <a:xfrm>
            <a:off x="1707806" y="175878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27" name="椭圆 30">
              <a:extLst>
                <a:ext uri="{FF2B5EF4-FFF2-40B4-BE49-F238E27FC236}">
                  <a16:creationId xmlns:a16="http://schemas.microsoft.com/office/drawing/2014/main" id="{4468B746-57E1-45B9-AD64-834170FE54B6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24" name="椭圆 31">
              <a:extLst>
                <a:ext uri="{FF2B5EF4-FFF2-40B4-BE49-F238E27FC236}">
                  <a16:creationId xmlns:a16="http://schemas.microsoft.com/office/drawing/2014/main" id="{C4F111A9-F199-9D85-98C3-0044940555F7}"/>
                </a:ext>
              </a:extLst>
            </p:cNvPr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25" name="1">
            <a:extLst>
              <a:ext uri="{FF2B5EF4-FFF2-40B4-BE49-F238E27FC236}">
                <a16:creationId xmlns:a16="http://schemas.microsoft.com/office/drawing/2014/main" id="{B9031FF4-6CAB-F665-B39D-4AB4B08C488E}"/>
              </a:ext>
            </a:extLst>
          </p:cNvPr>
          <p:cNvGrpSpPr/>
          <p:nvPr/>
        </p:nvGrpSpPr>
        <p:grpSpPr>
          <a:xfrm>
            <a:off x="1816604" y="1335635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27" name="椭圆 33">
              <a:extLst>
                <a:ext uri="{FF2B5EF4-FFF2-40B4-BE49-F238E27FC236}">
                  <a16:creationId xmlns:a16="http://schemas.microsoft.com/office/drawing/2014/main" id="{FB65EBD8-B418-7CB4-927C-CF6402706932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29" name="椭圆 34">
              <a:extLst>
                <a:ext uri="{FF2B5EF4-FFF2-40B4-BE49-F238E27FC236}">
                  <a16:creationId xmlns:a16="http://schemas.microsoft.com/office/drawing/2014/main" id="{112FF705-1BB3-B534-5A19-CD3DFD3C561A}"/>
                </a:ext>
              </a:extLst>
            </p:cNvPr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30" name="1">
            <a:extLst>
              <a:ext uri="{FF2B5EF4-FFF2-40B4-BE49-F238E27FC236}">
                <a16:creationId xmlns:a16="http://schemas.microsoft.com/office/drawing/2014/main" id="{95B244EF-76CC-BB3C-C784-191839A1B94C}"/>
              </a:ext>
            </a:extLst>
          </p:cNvPr>
          <p:cNvGrpSpPr/>
          <p:nvPr/>
        </p:nvGrpSpPr>
        <p:grpSpPr>
          <a:xfrm>
            <a:off x="1495187" y="239069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31" name="椭圆 36">
              <a:extLst>
                <a:ext uri="{FF2B5EF4-FFF2-40B4-BE49-F238E27FC236}">
                  <a16:creationId xmlns:a16="http://schemas.microsoft.com/office/drawing/2014/main" id="{A42F763F-5E8C-4C87-93B3-80BDF035534F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32" name="椭圆 37">
              <a:extLst>
                <a:ext uri="{FF2B5EF4-FFF2-40B4-BE49-F238E27FC236}">
                  <a16:creationId xmlns:a16="http://schemas.microsoft.com/office/drawing/2014/main" id="{D06F8C4C-86FC-E8BD-8A23-48DC48C633B3}"/>
                </a:ext>
              </a:extLst>
            </p:cNvPr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33" name="1">
            <a:extLst>
              <a:ext uri="{FF2B5EF4-FFF2-40B4-BE49-F238E27FC236}">
                <a16:creationId xmlns:a16="http://schemas.microsoft.com/office/drawing/2014/main" id="{03C40DE5-44CB-56CF-B454-1F378D1D8986}"/>
              </a:ext>
            </a:extLst>
          </p:cNvPr>
          <p:cNvGrpSpPr/>
          <p:nvPr/>
        </p:nvGrpSpPr>
        <p:grpSpPr>
          <a:xfrm>
            <a:off x="3683364" y="3412881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34" name="椭圆 39">
              <a:extLst>
                <a:ext uri="{FF2B5EF4-FFF2-40B4-BE49-F238E27FC236}">
                  <a16:creationId xmlns:a16="http://schemas.microsoft.com/office/drawing/2014/main" id="{50A4FE49-8F3B-021D-3007-E5971388592A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35" name="椭圆 40">
              <a:extLst>
                <a:ext uri="{FF2B5EF4-FFF2-40B4-BE49-F238E27FC236}">
                  <a16:creationId xmlns:a16="http://schemas.microsoft.com/office/drawing/2014/main" id="{545C6F4E-B01D-C90F-7D72-01CA6366EA3F}"/>
                </a:ext>
              </a:extLst>
            </p:cNvPr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36" name="1">
            <a:extLst>
              <a:ext uri="{FF2B5EF4-FFF2-40B4-BE49-F238E27FC236}">
                <a16:creationId xmlns:a16="http://schemas.microsoft.com/office/drawing/2014/main" id="{117795FB-B30C-0CD2-ED08-7E39F44FE80C}"/>
              </a:ext>
            </a:extLst>
          </p:cNvPr>
          <p:cNvGrpSpPr/>
          <p:nvPr/>
        </p:nvGrpSpPr>
        <p:grpSpPr>
          <a:xfrm>
            <a:off x="4421445" y="337041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37" name="椭圆 42">
              <a:extLst>
                <a:ext uri="{FF2B5EF4-FFF2-40B4-BE49-F238E27FC236}">
                  <a16:creationId xmlns:a16="http://schemas.microsoft.com/office/drawing/2014/main" id="{2E3D1768-FC92-DA29-E1D8-57B6DB5CA8D8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38" name="椭圆 43">
              <a:extLst>
                <a:ext uri="{FF2B5EF4-FFF2-40B4-BE49-F238E27FC236}">
                  <a16:creationId xmlns:a16="http://schemas.microsoft.com/office/drawing/2014/main" id="{141EE4C2-558D-CBC1-C0FF-D7085D8C90E3}"/>
                </a:ext>
              </a:extLst>
            </p:cNvPr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39" name="1">
            <a:extLst>
              <a:ext uri="{FF2B5EF4-FFF2-40B4-BE49-F238E27FC236}">
                <a16:creationId xmlns:a16="http://schemas.microsoft.com/office/drawing/2014/main" id="{0B80DD0E-F78C-BFBD-308D-5441E416603E}"/>
              </a:ext>
            </a:extLst>
          </p:cNvPr>
          <p:cNvGrpSpPr/>
          <p:nvPr/>
        </p:nvGrpSpPr>
        <p:grpSpPr>
          <a:xfrm>
            <a:off x="4530243" y="2947270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40" name="椭圆 45">
              <a:extLst>
                <a:ext uri="{FF2B5EF4-FFF2-40B4-BE49-F238E27FC236}">
                  <a16:creationId xmlns:a16="http://schemas.microsoft.com/office/drawing/2014/main" id="{1BB0CB3D-8146-6F4A-1E72-B27F1EBCE4F1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41" name="椭圆 46">
              <a:extLst>
                <a:ext uri="{FF2B5EF4-FFF2-40B4-BE49-F238E27FC236}">
                  <a16:creationId xmlns:a16="http://schemas.microsoft.com/office/drawing/2014/main" id="{4302CC4E-9E1B-06EE-895D-D0129BDDEACF}"/>
                </a:ext>
              </a:extLst>
            </p:cNvPr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42" name="1">
            <a:extLst>
              <a:ext uri="{FF2B5EF4-FFF2-40B4-BE49-F238E27FC236}">
                <a16:creationId xmlns:a16="http://schemas.microsoft.com/office/drawing/2014/main" id="{89D948AF-E837-A276-A28F-4D27F9A2A396}"/>
              </a:ext>
            </a:extLst>
          </p:cNvPr>
          <p:cNvGrpSpPr/>
          <p:nvPr/>
        </p:nvGrpSpPr>
        <p:grpSpPr>
          <a:xfrm>
            <a:off x="4208826" y="400232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43" name="椭圆 48">
              <a:extLst>
                <a:ext uri="{FF2B5EF4-FFF2-40B4-BE49-F238E27FC236}">
                  <a16:creationId xmlns:a16="http://schemas.microsoft.com/office/drawing/2014/main" id="{AFA33E4B-4458-B9CD-1D17-93AA186048CC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44" name="椭圆 49">
              <a:extLst>
                <a:ext uri="{FF2B5EF4-FFF2-40B4-BE49-F238E27FC236}">
                  <a16:creationId xmlns:a16="http://schemas.microsoft.com/office/drawing/2014/main" id="{12D80E8E-FEDC-C0B2-2792-8EADEBC49DC7}"/>
                </a:ext>
              </a:extLst>
            </p:cNvPr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1046" name="Parallelogram 1045">
            <a:extLst>
              <a:ext uri="{FF2B5EF4-FFF2-40B4-BE49-F238E27FC236}">
                <a16:creationId xmlns:a16="http://schemas.microsoft.com/office/drawing/2014/main" id="{390666F1-5A08-FE69-4221-5BF51049EBF5}"/>
              </a:ext>
            </a:extLst>
          </p:cNvPr>
          <p:cNvSpPr/>
          <p:nvPr/>
        </p:nvSpPr>
        <p:spPr>
          <a:xfrm>
            <a:off x="4210514" y="4555459"/>
            <a:ext cx="4466558" cy="914400"/>
          </a:xfrm>
          <a:prstGeom prst="parallelogram">
            <a:avLst/>
          </a:prstGeom>
          <a:solidFill>
            <a:srgbClr val="648EBC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Syndia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Hardan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 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047" name="椭圆 21">
            <a:extLst>
              <a:ext uri="{FF2B5EF4-FFF2-40B4-BE49-F238E27FC236}">
                <a16:creationId xmlns:a16="http://schemas.microsoft.com/office/drawing/2014/main" id="{2D3B1E0A-E61B-07A3-0726-FE3500747E52}"/>
              </a:ext>
            </a:extLst>
          </p:cNvPr>
          <p:cNvSpPr/>
          <p:nvPr/>
        </p:nvSpPr>
        <p:spPr>
          <a:xfrm>
            <a:off x="8172409" y="3697839"/>
            <a:ext cx="2148562" cy="2066836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1048" name="1">
            <a:extLst>
              <a:ext uri="{FF2B5EF4-FFF2-40B4-BE49-F238E27FC236}">
                <a16:creationId xmlns:a16="http://schemas.microsoft.com/office/drawing/2014/main" id="{D374638D-77CF-521C-C78D-B0A4ED5B6398}"/>
              </a:ext>
            </a:extLst>
          </p:cNvPr>
          <p:cNvGrpSpPr/>
          <p:nvPr/>
        </p:nvGrpSpPr>
        <p:grpSpPr>
          <a:xfrm>
            <a:off x="10627238" y="3548211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49" name="椭圆 27">
              <a:extLst>
                <a:ext uri="{FF2B5EF4-FFF2-40B4-BE49-F238E27FC236}">
                  <a16:creationId xmlns:a16="http://schemas.microsoft.com/office/drawing/2014/main" id="{2C7F44CD-39BB-6119-58EA-C91BD7760D46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50" name="椭圆 28">
              <a:extLst>
                <a:ext uri="{FF2B5EF4-FFF2-40B4-BE49-F238E27FC236}">
                  <a16:creationId xmlns:a16="http://schemas.microsoft.com/office/drawing/2014/main" id="{EEDFFD84-089C-7B37-0B8D-4D6BDF352170}"/>
                </a:ext>
              </a:extLst>
            </p:cNvPr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51" name="1">
            <a:extLst>
              <a:ext uri="{FF2B5EF4-FFF2-40B4-BE49-F238E27FC236}">
                <a16:creationId xmlns:a16="http://schemas.microsoft.com/office/drawing/2014/main" id="{103271F4-943B-C5E0-475E-CBEE89AFF420}"/>
              </a:ext>
            </a:extLst>
          </p:cNvPr>
          <p:cNvGrpSpPr/>
          <p:nvPr/>
        </p:nvGrpSpPr>
        <p:grpSpPr>
          <a:xfrm>
            <a:off x="9935414" y="3540314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52" name="椭圆 30">
              <a:extLst>
                <a:ext uri="{FF2B5EF4-FFF2-40B4-BE49-F238E27FC236}">
                  <a16:creationId xmlns:a16="http://schemas.microsoft.com/office/drawing/2014/main" id="{F02B7041-80CA-D470-9DDE-E1C619AB633C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53" name="椭圆 31">
              <a:extLst>
                <a:ext uri="{FF2B5EF4-FFF2-40B4-BE49-F238E27FC236}">
                  <a16:creationId xmlns:a16="http://schemas.microsoft.com/office/drawing/2014/main" id="{AE55F503-D001-5E5E-3A1A-D7B8937CCF4B}"/>
                </a:ext>
              </a:extLst>
            </p:cNvPr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54" name="1">
            <a:extLst>
              <a:ext uri="{FF2B5EF4-FFF2-40B4-BE49-F238E27FC236}">
                <a16:creationId xmlns:a16="http://schemas.microsoft.com/office/drawing/2014/main" id="{151DF833-328E-E788-F9FD-7EA3D24C723B}"/>
              </a:ext>
            </a:extLst>
          </p:cNvPr>
          <p:cNvGrpSpPr/>
          <p:nvPr/>
        </p:nvGrpSpPr>
        <p:grpSpPr>
          <a:xfrm>
            <a:off x="10419649" y="417041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55" name="椭圆 33">
              <a:extLst>
                <a:ext uri="{FF2B5EF4-FFF2-40B4-BE49-F238E27FC236}">
                  <a16:creationId xmlns:a16="http://schemas.microsoft.com/office/drawing/2014/main" id="{8C041F7C-B44E-3FD4-B132-4540542BC185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56" name="椭圆 34">
              <a:extLst>
                <a:ext uri="{FF2B5EF4-FFF2-40B4-BE49-F238E27FC236}">
                  <a16:creationId xmlns:a16="http://schemas.microsoft.com/office/drawing/2014/main" id="{DFF972B1-6929-1909-1A9B-10423CB6ADDC}"/>
                </a:ext>
              </a:extLst>
            </p:cNvPr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57" name="1">
            <a:extLst>
              <a:ext uri="{FF2B5EF4-FFF2-40B4-BE49-F238E27FC236}">
                <a16:creationId xmlns:a16="http://schemas.microsoft.com/office/drawing/2014/main" id="{856F1BFE-2013-F74C-BBEE-1559DC998A9C}"/>
              </a:ext>
            </a:extLst>
          </p:cNvPr>
          <p:cNvGrpSpPr/>
          <p:nvPr/>
        </p:nvGrpSpPr>
        <p:grpSpPr>
          <a:xfrm>
            <a:off x="10234357" y="308853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58" name="椭圆 36">
              <a:extLst>
                <a:ext uri="{FF2B5EF4-FFF2-40B4-BE49-F238E27FC236}">
                  <a16:creationId xmlns:a16="http://schemas.microsoft.com/office/drawing/2014/main" id="{AC6F01E8-79C6-641E-8C6A-8972EECCD7EF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59" name="椭圆 37">
              <a:extLst>
                <a:ext uri="{FF2B5EF4-FFF2-40B4-BE49-F238E27FC236}">
                  <a16:creationId xmlns:a16="http://schemas.microsoft.com/office/drawing/2014/main" id="{4A015671-3300-7BE5-5212-4507E1A193C8}"/>
                </a:ext>
              </a:extLst>
            </p:cNvPr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60" name="1">
            <a:extLst>
              <a:ext uri="{FF2B5EF4-FFF2-40B4-BE49-F238E27FC236}">
                <a16:creationId xmlns:a16="http://schemas.microsoft.com/office/drawing/2014/main" id="{5656AC29-39FE-EBF5-6BF1-3F5E13756571}"/>
              </a:ext>
            </a:extLst>
          </p:cNvPr>
          <p:cNvGrpSpPr/>
          <p:nvPr/>
        </p:nvGrpSpPr>
        <p:grpSpPr>
          <a:xfrm>
            <a:off x="7310246" y="5239055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61" name="椭圆 27">
              <a:extLst>
                <a:ext uri="{FF2B5EF4-FFF2-40B4-BE49-F238E27FC236}">
                  <a16:creationId xmlns:a16="http://schemas.microsoft.com/office/drawing/2014/main" id="{69CE18F9-DD57-2BC0-C68B-4E1EE641DFFB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62" name="椭圆 28">
              <a:extLst>
                <a:ext uri="{FF2B5EF4-FFF2-40B4-BE49-F238E27FC236}">
                  <a16:creationId xmlns:a16="http://schemas.microsoft.com/office/drawing/2014/main" id="{D6D685EF-4AEB-E9CC-20F4-C84FE0DB1A07}"/>
                </a:ext>
              </a:extLst>
            </p:cNvPr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63" name="1">
            <a:extLst>
              <a:ext uri="{FF2B5EF4-FFF2-40B4-BE49-F238E27FC236}">
                <a16:creationId xmlns:a16="http://schemas.microsoft.com/office/drawing/2014/main" id="{D7DBFC03-70B4-25A6-0925-9C9A294D87F7}"/>
              </a:ext>
            </a:extLst>
          </p:cNvPr>
          <p:cNvGrpSpPr/>
          <p:nvPr/>
        </p:nvGrpSpPr>
        <p:grpSpPr>
          <a:xfrm>
            <a:off x="8104952" y="525386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64" name="椭圆 30">
              <a:extLst>
                <a:ext uri="{FF2B5EF4-FFF2-40B4-BE49-F238E27FC236}">
                  <a16:creationId xmlns:a16="http://schemas.microsoft.com/office/drawing/2014/main" id="{5CCE8EB0-948C-3867-C3A1-FC684E34B7AB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65" name="椭圆 31">
              <a:extLst>
                <a:ext uri="{FF2B5EF4-FFF2-40B4-BE49-F238E27FC236}">
                  <a16:creationId xmlns:a16="http://schemas.microsoft.com/office/drawing/2014/main" id="{7A63BCE6-5CCF-D028-3827-C16BBBE88EF1}"/>
                </a:ext>
              </a:extLst>
            </p:cNvPr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66" name="1">
            <a:extLst>
              <a:ext uri="{FF2B5EF4-FFF2-40B4-BE49-F238E27FC236}">
                <a16:creationId xmlns:a16="http://schemas.microsoft.com/office/drawing/2014/main" id="{24EB478C-9F9B-0BBA-5615-E5B1BC81425B}"/>
              </a:ext>
            </a:extLst>
          </p:cNvPr>
          <p:cNvGrpSpPr/>
          <p:nvPr/>
        </p:nvGrpSpPr>
        <p:grpSpPr>
          <a:xfrm>
            <a:off x="7866293" y="614566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67" name="椭圆 33">
              <a:extLst>
                <a:ext uri="{FF2B5EF4-FFF2-40B4-BE49-F238E27FC236}">
                  <a16:creationId xmlns:a16="http://schemas.microsoft.com/office/drawing/2014/main" id="{6ECC472C-9C1B-A3EB-BAE6-7A01590A7BDA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68" name="椭圆 34">
              <a:extLst>
                <a:ext uri="{FF2B5EF4-FFF2-40B4-BE49-F238E27FC236}">
                  <a16:creationId xmlns:a16="http://schemas.microsoft.com/office/drawing/2014/main" id="{DEC4AB7B-BAAB-5ABE-29A7-0C2466B0B905}"/>
                </a:ext>
              </a:extLst>
            </p:cNvPr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69" name="1">
            <a:extLst>
              <a:ext uri="{FF2B5EF4-FFF2-40B4-BE49-F238E27FC236}">
                <a16:creationId xmlns:a16="http://schemas.microsoft.com/office/drawing/2014/main" id="{9A4506C8-A53F-E7C8-DB04-9A777724B152}"/>
              </a:ext>
            </a:extLst>
          </p:cNvPr>
          <p:cNvGrpSpPr/>
          <p:nvPr/>
        </p:nvGrpSpPr>
        <p:grpSpPr>
          <a:xfrm>
            <a:off x="7628431" y="476833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70" name="椭圆 36">
              <a:extLst>
                <a:ext uri="{FF2B5EF4-FFF2-40B4-BE49-F238E27FC236}">
                  <a16:creationId xmlns:a16="http://schemas.microsoft.com/office/drawing/2014/main" id="{AEB99FE8-5C6A-1E09-9C8C-707392B4A13C}"/>
                </a:ext>
              </a:extLst>
            </p:cNvPr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71" name="椭圆 37">
              <a:extLst>
                <a:ext uri="{FF2B5EF4-FFF2-40B4-BE49-F238E27FC236}">
                  <a16:creationId xmlns:a16="http://schemas.microsoft.com/office/drawing/2014/main" id="{E25C46C0-7860-F355-7E48-95C0767A7D3C}"/>
                </a:ext>
              </a:extLst>
            </p:cNvPr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1076" name="TextBox 1075">
            <a:extLst>
              <a:ext uri="{FF2B5EF4-FFF2-40B4-BE49-F238E27FC236}">
                <a16:creationId xmlns:a16="http://schemas.microsoft.com/office/drawing/2014/main" id="{6B304C27-2EB9-1792-0520-18DB3E6DE7A1}"/>
              </a:ext>
            </a:extLst>
          </p:cNvPr>
          <p:cNvSpPr txBox="1"/>
          <p:nvPr/>
        </p:nvSpPr>
        <p:spPr>
          <a:xfrm>
            <a:off x="4578385" y="873298"/>
            <a:ext cx="36706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SUBMITTED BY: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3E658E"/>
              </a:solidFill>
              <a:effectLst/>
              <a:uLnTx/>
              <a:uFillTx/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sp>
        <p:nvSpPr>
          <p:cNvPr id="3" name="椭圆 102">
            <a:extLst>
              <a:ext uri="{FF2B5EF4-FFF2-40B4-BE49-F238E27FC236}">
                <a16:creationId xmlns:a16="http://schemas.microsoft.com/office/drawing/2014/main" id="{5E01A61E-4147-1F4A-52DA-A03B741D04B8}"/>
              </a:ext>
            </a:extLst>
          </p:cNvPr>
          <p:cNvSpPr/>
          <p:nvPr/>
        </p:nvSpPr>
        <p:spPr>
          <a:xfrm>
            <a:off x="2073750" y="1962406"/>
            <a:ext cx="1862715" cy="1862715"/>
          </a:xfrm>
          <a:prstGeom prst="ellipse">
            <a:avLst/>
          </a:prstGeom>
          <a:solidFill>
            <a:srgbClr val="3E658E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sp>
        <p:nvSpPr>
          <p:cNvPr id="4" name="椭圆 103">
            <a:extLst>
              <a:ext uri="{FF2B5EF4-FFF2-40B4-BE49-F238E27FC236}">
                <a16:creationId xmlns:a16="http://schemas.microsoft.com/office/drawing/2014/main" id="{A028B0D0-7A0C-4226-543C-3156283CA02C}"/>
              </a:ext>
            </a:extLst>
          </p:cNvPr>
          <p:cNvSpPr/>
          <p:nvPr/>
        </p:nvSpPr>
        <p:spPr>
          <a:xfrm>
            <a:off x="2307140" y="2195795"/>
            <a:ext cx="1395935" cy="1395935"/>
          </a:xfrm>
          <a:prstGeom prst="ellipse">
            <a:avLst/>
          </a:prstGeom>
          <a:gradFill flip="none" rotWithShape="1">
            <a:gsLst>
              <a:gs pos="36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1"/>
            <a:tileRect/>
          </a:gradFill>
          <a:ln w="3810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3000000" scaled="0"/>
            </a:gradFill>
            <a:prstDash val="solid"/>
          </a:ln>
          <a:effectLst>
            <a:outerShdw blurRad="177800" dist="228600" dir="882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5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sp>
        <p:nvSpPr>
          <p:cNvPr id="5" name="椭圆 102">
            <a:extLst>
              <a:ext uri="{FF2B5EF4-FFF2-40B4-BE49-F238E27FC236}">
                <a16:creationId xmlns:a16="http://schemas.microsoft.com/office/drawing/2014/main" id="{6BF6FD5E-8E54-C09D-E7B3-4B3DF9BC2E80}"/>
              </a:ext>
            </a:extLst>
          </p:cNvPr>
          <p:cNvSpPr/>
          <p:nvPr/>
        </p:nvSpPr>
        <p:spPr>
          <a:xfrm>
            <a:off x="8326889" y="3789746"/>
            <a:ext cx="1862715" cy="1862715"/>
          </a:xfrm>
          <a:prstGeom prst="ellipse">
            <a:avLst/>
          </a:prstGeom>
          <a:solidFill>
            <a:srgbClr val="3E658E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sp>
        <p:nvSpPr>
          <p:cNvPr id="6" name="椭圆 103">
            <a:extLst>
              <a:ext uri="{FF2B5EF4-FFF2-40B4-BE49-F238E27FC236}">
                <a16:creationId xmlns:a16="http://schemas.microsoft.com/office/drawing/2014/main" id="{56BB9569-E4AA-6291-150E-F750533DA111}"/>
              </a:ext>
            </a:extLst>
          </p:cNvPr>
          <p:cNvSpPr/>
          <p:nvPr/>
        </p:nvSpPr>
        <p:spPr>
          <a:xfrm>
            <a:off x="8560279" y="4023135"/>
            <a:ext cx="1395935" cy="1395935"/>
          </a:xfrm>
          <a:prstGeom prst="ellipse">
            <a:avLst/>
          </a:prstGeom>
          <a:gradFill flip="none" rotWithShape="1">
            <a:gsLst>
              <a:gs pos="36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1"/>
            <a:tileRect/>
          </a:gradFill>
          <a:ln w="3810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3000000" scaled="0"/>
            </a:gradFill>
            <a:prstDash val="solid"/>
          </a:ln>
          <a:effectLst>
            <a:outerShdw blurRad="177800" dist="228600" dir="882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5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E8D406-061C-1B4F-FC17-BE7945F0C93D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2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95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2" grpId="0" animBg="1"/>
      <p:bldP spid="1046" grpId="0" animBg="1"/>
      <p:bldP spid="1047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3D8960-3C93-FC74-868A-E604BFBCDA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365" y="2125557"/>
            <a:ext cx="3259742" cy="2913384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70CC57-E98D-0D5B-48DE-1E62B557EE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06" b="5516"/>
          <a:stretch/>
        </p:blipFill>
        <p:spPr bwMode="auto">
          <a:xfrm>
            <a:off x="8055846" y="1841547"/>
            <a:ext cx="3246289" cy="34794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4633303-98E2-DEEF-81A6-C10A7B319755}"/>
              </a:ext>
            </a:extLst>
          </p:cNvPr>
          <p:cNvSpPr/>
          <p:nvPr/>
        </p:nvSpPr>
        <p:spPr>
          <a:xfrm>
            <a:off x="8524585" y="5512111"/>
            <a:ext cx="258346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solidFill>
                  <a:srgbClr val="3E658E"/>
                </a:solidFill>
                <a:latin typeface="Montserrat" panose="00000500000000000000" charset="0"/>
              </a:rPr>
              <a:t>Shaking Incubator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7A249A-0E0A-0A83-4F24-19CEFBE0424F}"/>
              </a:ext>
            </a:extLst>
          </p:cNvPr>
          <p:cNvSpPr/>
          <p:nvPr/>
        </p:nvSpPr>
        <p:spPr>
          <a:xfrm rot="11143">
            <a:off x="1547104" y="5161148"/>
            <a:ext cx="338721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solidFill>
                  <a:srgbClr val="3E658E"/>
                </a:solidFill>
                <a:latin typeface="Montserrat" panose="00000500000000000000" charset="0"/>
              </a:rPr>
              <a:t>Samples Packaging</a:t>
            </a:r>
          </a:p>
        </p:txBody>
      </p:sp>
      <p:sp>
        <p:nvSpPr>
          <p:cNvPr id="9" name="Arrow: Notched Right 8">
            <a:extLst>
              <a:ext uri="{FF2B5EF4-FFF2-40B4-BE49-F238E27FC236}">
                <a16:creationId xmlns:a16="http://schemas.microsoft.com/office/drawing/2014/main" id="{1CB1EC9B-DF08-1D9B-B188-B45B2366F9B0}"/>
              </a:ext>
            </a:extLst>
          </p:cNvPr>
          <p:cNvSpPr/>
          <p:nvPr/>
        </p:nvSpPr>
        <p:spPr>
          <a:xfrm>
            <a:off x="5298480" y="3472896"/>
            <a:ext cx="2492477" cy="1224116"/>
          </a:xfrm>
          <a:prstGeom prst="notched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组合 67">
            <a:extLst>
              <a:ext uri="{FF2B5EF4-FFF2-40B4-BE49-F238E27FC236}">
                <a16:creationId xmlns:a16="http://schemas.microsoft.com/office/drawing/2014/main" id="{7E215F97-7DC6-6927-CF8F-91A1CC1E4A06}"/>
              </a:ext>
            </a:extLst>
          </p:cNvPr>
          <p:cNvGrpSpPr/>
          <p:nvPr/>
        </p:nvGrpSpPr>
        <p:grpSpPr>
          <a:xfrm>
            <a:off x="605184" y="262221"/>
            <a:ext cx="9617682" cy="1053726"/>
            <a:chOff x="605184" y="262221"/>
            <a:chExt cx="9617682" cy="1053726"/>
          </a:xfrm>
        </p:grpSpPr>
        <p:grpSp>
          <p:nvGrpSpPr>
            <p:cNvPr id="3" name="组合 32">
              <a:extLst>
                <a:ext uri="{FF2B5EF4-FFF2-40B4-BE49-F238E27FC236}">
                  <a16:creationId xmlns:a16="http://schemas.microsoft.com/office/drawing/2014/main" id="{D2F1B965-F828-535C-8C41-FD9515D95906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10" name="椭圆 3">
                <a:extLst>
                  <a:ext uri="{FF2B5EF4-FFF2-40B4-BE49-F238E27FC236}">
                    <a16:creationId xmlns:a16="http://schemas.microsoft.com/office/drawing/2014/main" id="{7D09C129-4174-9581-00D5-4CADE296EEC1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11" name="组合 4">
                <a:extLst>
                  <a:ext uri="{FF2B5EF4-FFF2-40B4-BE49-F238E27FC236}">
                    <a16:creationId xmlns:a16="http://schemas.microsoft.com/office/drawing/2014/main" id="{C9CB707A-E2CB-A06B-6D19-4B84B3AA0C8F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12" name="椭圆 5">
                  <a:extLst>
                    <a:ext uri="{FF2B5EF4-FFF2-40B4-BE49-F238E27FC236}">
                      <a16:creationId xmlns:a16="http://schemas.microsoft.com/office/drawing/2014/main" id="{456A92EC-74D8-8644-918B-729F47815996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3" name="椭圆 6">
                  <a:extLst>
                    <a:ext uri="{FF2B5EF4-FFF2-40B4-BE49-F238E27FC236}">
                      <a16:creationId xmlns:a16="http://schemas.microsoft.com/office/drawing/2014/main" id="{A9749E92-2965-24D6-EF1A-3A33AB500DCA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8" name="TextBox 1">
              <a:extLst>
                <a:ext uri="{FF2B5EF4-FFF2-40B4-BE49-F238E27FC236}">
                  <a16:creationId xmlns:a16="http://schemas.microsoft.com/office/drawing/2014/main" id="{6E44C59D-33D4-2070-84BE-7DAEB54F0C4F}"/>
                </a:ext>
              </a:extLst>
            </p:cNvPr>
            <p:cNvSpPr txBox="1"/>
            <p:nvPr/>
          </p:nvSpPr>
          <p:spPr>
            <a:xfrm>
              <a:off x="1842046" y="480916"/>
              <a:ext cx="83808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Fermentation By Mixed Culture Media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9DBBD10-2853-1305-8CC6-BD01EBA204E1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20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80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>
            <a:extLst>
              <a:ext uri="{FF2B5EF4-FFF2-40B4-BE49-F238E27FC236}">
                <a16:creationId xmlns:a16="http://schemas.microsoft.com/office/drawing/2014/main" id="{7B6C8E3E-F478-44BF-A9C9-FBC6742C0A2E}"/>
              </a:ext>
            </a:extLst>
          </p:cNvPr>
          <p:cNvSpPr/>
          <p:nvPr/>
        </p:nvSpPr>
        <p:spPr>
          <a:xfrm>
            <a:off x="3753015" y="1079384"/>
            <a:ext cx="4685970" cy="4692599"/>
          </a:xfrm>
          <a:prstGeom prst="ellipse">
            <a:avLst/>
          </a:prstGeom>
          <a:noFill/>
          <a:ln>
            <a:solidFill>
              <a:srgbClr val="A0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B1C45E8-EB74-1473-D2E3-CCEBD7C7BD4D}"/>
              </a:ext>
            </a:extLst>
          </p:cNvPr>
          <p:cNvSpPr/>
          <p:nvPr/>
        </p:nvSpPr>
        <p:spPr>
          <a:xfrm>
            <a:off x="-11605" y="3426543"/>
            <a:ext cx="6096000" cy="3066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4DAEB3E-E144-B1CE-CCF1-B3AB12828E70}"/>
              </a:ext>
            </a:extLst>
          </p:cNvPr>
          <p:cNvSpPr/>
          <p:nvPr/>
        </p:nvSpPr>
        <p:spPr>
          <a:xfrm>
            <a:off x="6096000" y="0"/>
            <a:ext cx="6096000" cy="3428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859E8DC-B67C-E664-4932-0CB13AD685E9}"/>
              </a:ext>
            </a:extLst>
          </p:cNvPr>
          <p:cNvGrpSpPr/>
          <p:nvPr/>
        </p:nvGrpSpPr>
        <p:grpSpPr>
          <a:xfrm>
            <a:off x="3753015" y="1477056"/>
            <a:ext cx="4294927" cy="4294927"/>
            <a:chOff x="2472605" y="2754560"/>
            <a:chExt cx="3123495" cy="3123494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B973C7C-07B8-CBA4-ED55-3F2073B765B5}"/>
                </a:ext>
              </a:extLst>
            </p:cNvPr>
            <p:cNvSpPr/>
            <p:nvPr/>
          </p:nvSpPr>
          <p:spPr>
            <a:xfrm>
              <a:off x="4176545" y="4174114"/>
              <a:ext cx="1419555" cy="1419555"/>
            </a:xfrm>
            <a:custGeom>
              <a:avLst/>
              <a:gdLst>
                <a:gd name="connsiteX0" fmla="*/ 2569423 w 2569635"/>
                <a:gd name="connsiteY0" fmla="*/ -76 h 2569635"/>
                <a:gd name="connsiteX1" fmla="*/ -213 w 2569635"/>
                <a:gd name="connsiteY1" fmla="*/ 2569560 h 2569635"/>
                <a:gd name="connsiteX2" fmla="*/ -213 w 2569635"/>
                <a:gd name="connsiteY2" fmla="*/ -76 h 2569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69635" h="2569635">
                  <a:moveTo>
                    <a:pt x="2569423" y="-76"/>
                  </a:moveTo>
                  <a:cubicBezTo>
                    <a:pt x="2569423" y="1419092"/>
                    <a:pt x="1418955" y="2569560"/>
                    <a:pt x="-213" y="2569560"/>
                  </a:cubicBezTo>
                  <a:lnTo>
                    <a:pt x="-213" y="-76"/>
                  </a:lnTo>
                  <a:close/>
                </a:path>
              </a:pathLst>
            </a:custGeom>
            <a:solidFill>
              <a:srgbClr val="A0B3C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50526D4-83DF-1CDD-BCFD-53636A6D9C60}"/>
                </a:ext>
              </a:extLst>
            </p:cNvPr>
            <p:cNvSpPr/>
            <p:nvPr/>
          </p:nvSpPr>
          <p:spPr>
            <a:xfrm>
              <a:off x="2472605" y="4174114"/>
              <a:ext cx="1703940" cy="1703940"/>
            </a:xfrm>
            <a:custGeom>
              <a:avLst/>
              <a:gdLst>
                <a:gd name="connsiteX0" fmla="*/ 2569423 w 2569635"/>
                <a:gd name="connsiteY0" fmla="*/ 2569560 h 2569635"/>
                <a:gd name="connsiteX1" fmla="*/ -213 w 2569635"/>
                <a:gd name="connsiteY1" fmla="*/ -76 h 2569635"/>
                <a:gd name="connsiteX2" fmla="*/ 2569423 w 2569635"/>
                <a:gd name="connsiteY2" fmla="*/ -76 h 2569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69635" h="2569635">
                  <a:moveTo>
                    <a:pt x="2569423" y="2569560"/>
                  </a:moveTo>
                  <a:cubicBezTo>
                    <a:pt x="1150255" y="2569560"/>
                    <a:pt x="-213" y="1419092"/>
                    <a:pt x="-213" y="-76"/>
                  </a:cubicBezTo>
                  <a:lnTo>
                    <a:pt x="2569423" y="-76"/>
                  </a:lnTo>
                  <a:close/>
                </a:path>
              </a:pathLst>
            </a:custGeom>
            <a:pattFill prst="wdUpDiag">
              <a:fgClr>
                <a:schemeClr val="accent2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4BD47D-CFD9-1A8C-2538-F9248B44B508}"/>
                </a:ext>
              </a:extLst>
            </p:cNvPr>
            <p:cNvSpPr/>
            <p:nvPr/>
          </p:nvSpPr>
          <p:spPr>
            <a:xfrm>
              <a:off x="2756990" y="2754560"/>
              <a:ext cx="1419555" cy="1419554"/>
            </a:xfrm>
            <a:custGeom>
              <a:avLst/>
              <a:gdLst>
                <a:gd name="connsiteX0" fmla="*/ -213 w 2569635"/>
                <a:gd name="connsiteY0" fmla="*/ 2569558 h 2569633"/>
                <a:gd name="connsiteX1" fmla="*/ 2569423 w 2569635"/>
                <a:gd name="connsiteY1" fmla="*/ -76 h 2569633"/>
                <a:gd name="connsiteX2" fmla="*/ 2569423 w 2569635"/>
                <a:gd name="connsiteY2" fmla="*/ 2569558 h 256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69635" h="2569633">
                  <a:moveTo>
                    <a:pt x="-213" y="2569558"/>
                  </a:moveTo>
                  <a:cubicBezTo>
                    <a:pt x="-213" y="1150390"/>
                    <a:pt x="1150255" y="-76"/>
                    <a:pt x="2569423" y="-76"/>
                  </a:cubicBezTo>
                  <a:lnTo>
                    <a:pt x="2569423" y="2569558"/>
                  </a:lnTo>
                  <a:close/>
                </a:path>
              </a:pathLst>
            </a:custGeom>
            <a:solidFill>
              <a:srgbClr val="D8D8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9839F898-7713-D071-A812-6ABBFBFAE970}"/>
              </a:ext>
            </a:extLst>
          </p:cNvPr>
          <p:cNvSpPr/>
          <p:nvPr/>
        </p:nvSpPr>
        <p:spPr>
          <a:xfrm>
            <a:off x="6096000" y="1086016"/>
            <a:ext cx="2342985" cy="2342983"/>
          </a:xfrm>
          <a:custGeom>
            <a:avLst/>
            <a:gdLst>
              <a:gd name="connsiteX0" fmla="*/ -213 w 2569635"/>
              <a:gd name="connsiteY0" fmla="*/ -76 h 2569633"/>
              <a:gd name="connsiteX1" fmla="*/ 2569423 w 2569635"/>
              <a:gd name="connsiteY1" fmla="*/ 2569558 h 2569633"/>
              <a:gd name="connsiteX2" fmla="*/ -213 w 2569635"/>
              <a:gd name="connsiteY2" fmla="*/ 2569558 h 256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69635" h="2569633">
                <a:moveTo>
                  <a:pt x="-213" y="-76"/>
                </a:moveTo>
                <a:cubicBezTo>
                  <a:pt x="1418955" y="-76"/>
                  <a:pt x="2569423" y="1150390"/>
                  <a:pt x="2569423" y="2569558"/>
                </a:cubicBezTo>
                <a:lnTo>
                  <a:pt x="-213" y="2569558"/>
                </a:lnTo>
                <a:close/>
              </a:path>
            </a:pathLst>
          </a:custGeom>
          <a:pattFill prst="wdUpDiag">
            <a:fgClr>
              <a:srgbClr val="A0B3C1"/>
            </a:fgClr>
            <a:bgClr>
              <a:schemeClr val="bg1"/>
            </a:bgClr>
          </a:patt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BFD79-47EC-574C-EFEB-00EB5FFFE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96177" y="6296628"/>
            <a:ext cx="1057623" cy="424847"/>
          </a:xfrm>
        </p:spPr>
        <p:txBody>
          <a:bodyPr/>
          <a:lstStyle>
            <a:lvl1pPr>
              <a:defRPr sz="18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003CA574-78A0-46A4-8D0C-44568DC41F47}" type="slidenum">
              <a:rPr lang="en-US" smtClean="0">
                <a:solidFill>
                  <a:schemeClr val="bg1"/>
                </a:solidFill>
              </a:rPr>
              <a:pPr/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28B3388-A4CA-45B9-DCB7-655CB8BC6D69}"/>
              </a:ext>
            </a:extLst>
          </p:cNvPr>
          <p:cNvSpPr/>
          <p:nvPr/>
        </p:nvSpPr>
        <p:spPr>
          <a:xfrm>
            <a:off x="4599039" y="1927123"/>
            <a:ext cx="2998838" cy="29988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8D447F5-ECE1-7E49-9D61-723CB64591A3}"/>
              </a:ext>
            </a:extLst>
          </p:cNvPr>
          <p:cNvSpPr txBox="1"/>
          <p:nvPr/>
        </p:nvSpPr>
        <p:spPr>
          <a:xfrm>
            <a:off x="838200" y="1418421"/>
            <a:ext cx="2992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A0B3C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Detection of lactic acid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E0364CA7-5341-4D3E-0017-076899862BBE}"/>
              </a:ext>
            </a:extLst>
          </p:cNvPr>
          <p:cNvSpPr/>
          <p:nvPr/>
        </p:nvSpPr>
        <p:spPr>
          <a:xfrm>
            <a:off x="7471381" y="1454328"/>
            <a:ext cx="736861" cy="736861"/>
          </a:xfrm>
          <a:prstGeom prst="ellipse">
            <a:avLst/>
          </a:prstGeom>
          <a:solidFill>
            <a:srgbClr val="2F5D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BF88FBB6-E1AE-BD2E-1A57-76C82DB1BE56}"/>
              </a:ext>
            </a:extLst>
          </p:cNvPr>
          <p:cNvSpPr/>
          <p:nvPr/>
        </p:nvSpPr>
        <p:spPr>
          <a:xfrm>
            <a:off x="3934784" y="4699397"/>
            <a:ext cx="736861" cy="736861"/>
          </a:xfrm>
          <a:prstGeom prst="ellipse">
            <a:avLst/>
          </a:prstGeom>
          <a:solidFill>
            <a:srgbClr val="D55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C9F1481C-DC1E-943F-B343-C7B5501DEA80}"/>
              </a:ext>
            </a:extLst>
          </p:cNvPr>
          <p:cNvSpPr/>
          <p:nvPr/>
        </p:nvSpPr>
        <p:spPr>
          <a:xfrm>
            <a:off x="3934784" y="1454328"/>
            <a:ext cx="736861" cy="736861"/>
          </a:xfrm>
          <a:prstGeom prst="ellipse">
            <a:avLst/>
          </a:prstGeom>
          <a:solidFill>
            <a:schemeClr val="bg1"/>
          </a:solidFill>
          <a:ln>
            <a:solidFill>
              <a:srgbClr val="A0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002E311F-36F1-EA12-9AD0-C9BF4EFB55D6}"/>
              </a:ext>
            </a:extLst>
          </p:cNvPr>
          <p:cNvSpPr/>
          <p:nvPr/>
        </p:nvSpPr>
        <p:spPr>
          <a:xfrm>
            <a:off x="7471381" y="4699397"/>
            <a:ext cx="736861" cy="736861"/>
          </a:xfrm>
          <a:prstGeom prst="ellipse">
            <a:avLst/>
          </a:prstGeom>
          <a:solidFill>
            <a:schemeClr val="bg1"/>
          </a:solidFill>
          <a:ln>
            <a:solidFill>
              <a:srgbClr val="A0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86B40-A063-E65D-DA61-CE0176F4AF9A}"/>
              </a:ext>
            </a:extLst>
          </p:cNvPr>
          <p:cNvSpPr txBox="1"/>
          <p:nvPr/>
        </p:nvSpPr>
        <p:spPr>
          <a:xfrm>
            <a:off x="9025272" y="1418421"/>
            <a:ext cx="226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2F5D8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pH meter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E753AF-6ED1-A4A8-A1A5-6A395A331705}"/>
              </a:ext>
            </a:extLst>
          </p:cNvPr>
          <p:cNvSpPr/>
          <p:nvPr/>
        </p:nvSpPr>
        <p:spPr>
          <a:xfrm>
            <a:off x="802428" y="1477056"/>
            <a:ext cx="45719" cy="1335009"/>
          </a:xfrm>
          <a:prstGeom prst="rect">
            <a:avLst/>
          </a:prstGeom>
          <a:solidFill>
            <a:srgbClr val="A0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0E685A73-4511-901F-D118-B98F3207A1EB}"/>
              </a:ext>
            </a:extLst>
          </p:cNvPr>
          <p:cNvSpPr/>
          <p:nvPr/>
        </p:nvSpPr>
        <p:spPr>
          <a:xfrm>
            <a:off x="11320993" y="4493190"/>
            <a:ext cx="45719" cy="1335009"/>
          </a:xfrm>
          <a:prstGeom prst="rect">
            <a:avLst/>
          </a:prstGeom>
          <a:solidFill>
            <a:srgbClr val="A0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801DC73-4158-1585-591B-DA05BF1BEEFB}"/>
              </a:ext>
            </a:extLst>
          </p:cNvPr>
          <p:cNvCxnSpPr>
            <a:stCxn id="99" idx="6"/>
          </p:cNvCxnSpPr>
          <p:nvPr/>
        </p:nvCxnSpPr>
        <p:spPr>
          <a:xfrm flipV="1">
            <a:off x="8208242" y="1818531"/>
            <a:ext cx="2980868" cy="4228"/>
          </a:xfrm>
          <a:prstGeom prst="line">
            <a:avLst/>
          </a:prstGeom>
          <a:ln>
            <a:solidFill>
              <a:srgbClr val="2F5D8C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EA6726B-7D0A-04A8-F610-B323E2E0C1C1}"/>
              </a:ext>
            </a:extLst>
          </p:cNvPr>
          <p:cNvCxnSpPr>
            <a:cxnSpLocks/>
            <a:stCxn id="100" idx="2"/>
          </p:cNvCxnSpPr>
          <p:nvPr/>
        </p:nvCxnSpPr>
        <p:spPr>
          <a:xfrm flipH="1" flipV="1">
            <a:off x="898728" y="5060683"/>
            <a:ext cx="3036056" cy="7145"/>
          </a:xfrm>
          <a:prstGeom prst="line">
            <a:avLst/>
          </a:prstGeom>
          <a:ln>
            <a:solidFill>
              <a:srgbClr val="D55E2D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67">
            <a:extLst>
              <a:ext uri="{FF2B5EF4-FFF2-40B4-BE49-F238E27FC236}">
                <a16:creationId xmlns:a16="http://schemas.microsoft.com/office/drawing/2014/main" id="{A3B555B9-B1BE-0BCE-1B58-B3B5876030D0}"/>
              </a:ext>
            </a:extLst>
          </p:cNvPr>
          <p:cNvGrpSpPr/>
          <p:nvPr/>
        </p:nvGrpSpPr>
        <p:grpSpPr>
          <a:xfrm>
            <a:off x="605184" y="262221"/>
            <a:ext cx="9617682" cy="1053726"/>
            <a:chOff x="605184" y="262221"/>
            <a:chExt cx="9617682" cy="1053726"/>
          </a:xfrm>
        </p:grpSpPr>
        <p:grpSp>
          <p:nvGrpSpPr>
            <p:cNvPr id="8" name="组合 32">
              <a:extLst>
                <a:ext uri="{FF2B5EF4-FFF2-40B4-BE49-F238E27FC236}">
                  <a16:creationId xmlns:a16="http://schemas.microsoft.com/office/drawing/2014/main" id="{0FE5EC50-7E0F-A2D6-85D9-03DA694305A1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10" name="椭圆 3">
                <a:extLst>
                  <a:ext uri="{FF2B5EF4-FFF2-40B4-BE49-F238E27FC236}">
                    <a16:creationId xmlns:a16="http://schemas.microsoft.com/office/drawing/2014/main" id="{73E03E9B-E941-95F7-37E6-E9FD79A302DD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11" name="组合 4">
                <a:extLst>
                  <a:ext uri="{FF2B5EF4-FFF2-40B4-BE49-F238E27FC236}">
                    <a16:creationId xmlns:a16="http://schemas.microsoft.com/office/drawing/2014/main" id="{37F5AD94-4048-0EAC-9932-E7E203FA9905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12" name="椭圆 5">
                  <a:extLst>
                    <a:ext uri="{FF2B5EF4-FFF2-40B4-BE49-F238E27FC236}">
                      <a16:creationId xmlns:a16="http://schemas.microsoft.com/office/drawing/2014/main" id="{22A045AC-0F20-EEFB-7194-4B3C3AECB653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3" name="椭圆 6">
                  <a:extLst>
                    <a:ext uri="{FF2B5EF4-FFF2-40B4-BE49-F238E27FC236}">
                      <a16:creationId xmlns:a16="http://schemas.microsoft.com/office/drawing/2014/main" id="{4339CC1D-B376-C1A1-1471-EF86448AE981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9" name="TextBox 1">
              <a:extLst>
                <a:ext uri="{FF2B5EF4-FFF2-40B4-BE49-F238E27FC236}">
                  <a16:creationId xmlns:a16="http://schemas.microsoft.com/office/drawing/2014/main" id="{042780EE-F0F4-61C2-401F-207F38A4945E}"/>
                </a:ext>
              </a:extLst>
            </p:cNvPr>
            <p:cNvSpPr txBox="1"/>
            <p:nvPr/>
          </p:nvSpPr>
          <p:spPr>
            <a:xfrm>
              <a:off x="1842046" y="480916"/>
              <a:ext cx="83808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Fermentation By Mixed Culture Media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563ABD45-A388-C159-245C-A0F6234D56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8" b="15926"/>
          <a:stretch/>
        </p:blipFill>
        <p:spPr bwMode="auto">
          <a:xfrm>
            <a:off x="1235651" y="1817417"/>
            <a:ext cx="2088768" cy="250151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945818E-CAED-A836-305B-202FD91AD6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2" t="22352" r="14994" b="14299"/>
          <a:stretch/>
        </p:blipFill>
        <p:spPr bwMode="auto">
          <a:xfrm>
            <a:off x="2012809" y="4620246"/>
            <a:ext cx="2195187" cy="23489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DFB34DA-04AA-8BAB-CDC6-7DC6DF5EDDC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7" b="8198"/>
          <a:stretch/>
        </p:blipFill>
        <p:spPr bwMode="auto">
          <a:xfrm>
            <a:off x="8893969" y="1787377"/>
            <a:ext cx="2212886" cy="24806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BAF7866-0921-5F92-30BC-36C455AD591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4" t="16343" r="-5082" b="-5082"/>
          <a:stretch/>
        </p:blipFill>
        <p:spPr bwMode="auto">
          <a:xfrm>
            <a:off x="7649253" y="4318936"/>
            <a:ext cx="2290552" cy="23963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2" descr="No description available.">
            <a:extLst>
              <a:ext uri="{FF2B5EF4-FFF2-40B4-BE49-F238E27FC236}">
                <a16:creationId xmlns:a16="http://schemas.microsoft.com/office/drawing/2014/main" id="{6C59C39C-4A4E-8600-8B7C-5D06376BA2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" t="8242" r="5949" b="-11390"/>
          <a:stretch/>
        </p:blipFill>
        <p:spPr bwMode="auto">
          <a:xfrm rot="16200000">
            <a:off x="5168847" y="1071505"/>
            <a:ext cx="2342986" cy="47988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E388168-AB5C-A83B-4D2B-25C7B861C6E8}"/>
              </a:ext>
            </a:extLst>
          </p:cNvPr>
          <p:cNvSpPr txBox="1"/>
          <p:nvPr/>
        </p:nvSpPr>
        <p:spPr>
          <a:xfrm>
            <a:off x="8099318" y="4420726"/>
            <a:ext cx="3193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183E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UV Spectrophotometer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8E09DBF-2FFB-9C79-C7F7-943BB4286296}"/>
              </a:ext>
            </a:extLst>
          </p:cNvPr>
          <p:cNvSpPr txBox="1"/>
          <p:nvPr/>
        </p:nvSpPr>
        <p:spPr>
          <a:xfrm>
            <a:off x="802428" y="4626175"/>
            <a:ext cx="2559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D55E2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Sugar content test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7E8331-E82C-DEE1-AB67-348BDE38D095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21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4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1596586" y="2207866"/>
            <a:ext cx="2368707" cy="2368707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ysClr val="window" lastClr="FFFFFF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849582" y="2419757"/>
            <a:ext cx="1862715" cy="1862715"/>
            <a:chOff x="775780" y="771550"/>
            <a:chExt cx="1852004" cy="1852004"/>
          </a:xfrm>
        </p:grpSpPr>
        <p:sp>
          <p:nvSpPr>
            <p:cNvPr id="24" name="椭圆 23"/>
            <p:cNvSpPr/>
            <p:nvPr/>
          </p:nvSpPr>
          <p:spPr>
            <a:xfrm>
              <a:off x="775780" y="771550"/>
              <a:ext cx="1852004" cy="1852004"/>
            </a:xfrm>
            <a:prstGeom prst="ellipse">
              <a:avLst/>
            </a:prstGeom>
            <a:solidFill>
              <a:srgbClr val="3E658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400" kern="0" dirty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007828" y="1003597"/>
              <a:ext cx="1387908" cy="1387908"/>
            </a:xfrm>
            <a:prstGeom prst="ellipse">
              <a:avLst/>
            </a:prstGeom>
            <a:gradFill flip="none" rotWithShape="1">
              <a:gsLst>
                <a:gs pos="36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3810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3000000" scaled="0"/>
              </a:gradFill>
              <a:prstDash val="solid"/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065" kern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2149924" y="3004345"/>
            <a:ext cx="125068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4 </a:t>
            </a:r>
            <a:endParaRPr lang="zh-CN" altLang="en-US" sz="4400" b="1" dirty="0">
              <a:solidFill>
                <a:srgbClr val="3E658E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9" name="1"/>
          <p:cNvGrpSpPr/>
          <p:nvPr/>
        </p:nvGrpSpPr>
        <p:grpSpPr>
          <a:xfrm>
            <a:off x="3352768" y="403924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163869" y="2207867"/>
            <a:ext cx="741068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36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Growth Rate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 285">
            <a:extLst>
              <a:ext uri="{FF2B5EF4-FFF2-40B4-BE49-F238E27FC236}">
                <a16:creationId xmlns:a16="http://schemas.microsoft.com/office/drawing/2014/main" id="{C1D1B317-AF7F-513B-9E9F-6C380FE5AF89}"/>
              </a:ext>
            </a:extLst>
          </p:cNvPr>
          <p:cNvSpPr txBox="1"/>
          <p:nvPr/>
        </p:nvSpPr>
        <p:spPr>
          <a:xfrm>
            <a:off x="4730461" y="3490787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user print the presentation and make it into a it into a film to be used in a wider field.The user print the presentation and make it into a it into a film to be used in a wider field.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D21095-BC01-804B-1507-41538354E585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22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5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86A2B6A-6D29-5E98-C569-A658FB02AC12}"/>
              </a:ext>
            </a:extLst>
          </p:cNvPr>
          <p:cNvSpPr txBox="1"/>
          <p:nvPr/>
        </p:nvSpPr>
        <p:spPr>
          <a:xfrm>
            <a:off x="1067044" y="1568865"/>
            <a:ext cx="79049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425158"/>
                </a:solidFill>
              </a:rPr>
              <a:t>to generate a growth rate curve for lactobacilli bacteria</a:t>
            </a:r>
          </a:p>
        </p:txBody>
      </p:sp>
      <p:grpSp>
        <p:nvGrpSpPr>
          <p:cNvPr id="4" name="组合 67">
            <a:extLst>
              <a:ext uri="{FF2B5EF4-FFF2-40B4-BE49-F238E27FC236}">
                <a16:creationId xmlns:a16="http://schemas.microsoft.com/office/drawing/2014/main" id="{243E1EF6-01A7-E6B2-2E3B-0F734751E901}"/>
              </a:ext>
            </a:extLst>
          </p:cNvPr>
          <p:cNvGrpSpPr/>
          <p:nvPr/>
        </p:nvGrpSpPr>
        <p:grpSpPr>
          <a:xfrm>
            <a:off x="605184" y="262221"/>
            <a:ext cx="4127397" cy="1053726"/>
            <a:chOff x="605184" y="262221"/>
            <a:chExt cx="4127397" cy="1053726"/>
          </a:xfrm>
        </p:grpSpPr>
        <p:grpSp>
          <p:nvGrpSpPr>
            <p:cNvPr id="5" name="组合 32">
              <a:extLst>
                <a:ext uri="{FF2B5EF4-FFF2-40B4-BE49-F238E27FC236}">
                  <a16:creationId xmlns:a16="http://schemas.microsoft.com/office/drawing/2014/main" id="{15AB998F-8965-7F03-0C9E-102FB516ADC0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7" name="椭圆 3">
                <a:extLst>
                  <a:ext uri="{FF2B5EF4-FFF2-40B4-BE49-F238E27FC236}">
                    <a16:creationId xmlns:a16="http://schemas.microsoft.com/office/drawing/2014/main" id="{AE398C20-34E0-8B82-B5C0-53BFDC433D73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8" name="组合 4">
                <a:extLst>
                  <a:ext uri="{FF2B5EF4-FFF2-40B4-BE49-F238E27FC236}">
                    <a16:creationId xmlns:a16="http://schemas.microsoft.com/office/drawing/2014/main" id="{A8613EC6-5878-7FB8-6F65-DD0B233004E7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9" name="椭圆 5">
                  <a:extLst>
                    <a:ext uri="{FF2B5EF4-FFF2-40B4-BE49-F238E27FC236}">
                      <a16:creationId xmlns:a16="http://schemas.microsoft.com/office/drawing/2014/main" id="{730036F0-0373-0E08-1588-B9D6FACBD3E3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0" name="椭圆 6">
                  <a:extLst>
                    <a:ext uri="{FF2B5EF4-FFF2-40B4-BE49-F238E27FC236}">
                      <a16:creationId xmlns:a16="http://schemas.microsoft.com/office/drawing/2014/main" id="{3AAEED5C-C668-DF9D-4860-6785A2E00FCB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C35F90CF-28F1-41E8-86EE-63B0B034B53E}"/>
                </a:ext>
              </a:extLst>
            </p:cNvPr>
            <p:cNvSpPr txBox="1"/>
            <p:nvPr/>
          </p:nvSpPr>
          <p:spPr>
            <a:xfrm>
              <a:off x="1842046" y="480916"/>
              <a:ext cx="28905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Growth rate 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1CD0BE5-812C-3322-2AB5-853074692169}"/>
              </a:ext>
            </a:extLst>
          </p:cNvPr>
          <p:cNvSpPr txBox="1"/>
          <p:nvPr/>
        </p:nvSpPr>
        <p:spPr>
          <a:xfrm>
            <a:off x="717730" y="5627610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425158"/>
                </a:solidFill>
              </a:rPr>
              <a:t>the expected shape of the growth rate curve</a:t>
            </a:r>
          </a:p>
        </p:txBody>
      </p:sp>
      <p:pic>
        <p:nvPicPr>
          <p:cNvPr id="1026" name="Picture 2" descr="Exponential Growth - Growth And Physiology Of Prokaryotic Cells - MCAT  Content">
            <a:extLst>
              <a:ext uri="{FF2B5EF4-FFF2-40B4-BE49-F238E27FC236}">
                <a16:creationId xmlns:a16="http://schemas.microsoft.com/office/drawing/2014/main" id="{F8D5ECCB-0B8D-543B-5803-34AA877486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" t="14184" r="3335" b="9929"/>
          <a:stretch/>
        </p:blipFill>
        <p:spPr bwMode="auto">
          <a:xfrm>
            <a:off x="3764919" y="2191115"/>
            <a:ext cx="4946112" cy="339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473FF98-7627-2C16-82C4-44F80AF9E66B}"/>
              </a:ext>
            </a:extLst>
          </p:cNvPr>
          <p:cNvSpPr txBox="1"/>
          <p:nvPr/>
        </p:nvSpPr>
        <p:spPr>
          <a:xfrm>
            <a:off x="958646" y="589935"/>
            <a:ext cx="3687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4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01C17B-537F-38E7-4122-EC512827802E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23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0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79A04A9-26B2-7A82-38AB-A40681DBEE9C}"/>
              </a:ext>
            </a:extLst>
          </p:cNvPr>
          <p:cNvSpPr/>
          <p:nvPr/>
        </p:nvSpPr>
        <p:spPr>
          <a:xfrm>
            <a:off x="6096000" y="2645670"/>
            <a:ext cx="45719" cy="38878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3B4D4AD-7780-C499-95CE-04884E3FAA29}"/>
              </a:ext>
            </a:extLst>
          </p:cNvPr>
          <p:cNvSpPr/>
          <p:nvPr/>
        </p:nvSpPr>
        <p:spPr>
          <a:xfrm>
            <a:off x="311190" y="2645670"/>
            <a:ext cx="5206181" cy="8554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Cell Dry Weight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C09040C-9938-6636-DE0F-2CB0D2DFE12F}"/>
              </a:ext>
            </a:extLst>
          </p:cNvPr>
          <p:cNvSpPr/>
          <p:nvPr/>
        </p:nvSpPr>
        <p:spPr>
          <a:xfrm>
            <a:off x="6626693" y="2645670"/>
            <a:ext cx="5206181" cy="8554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Optical Density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57143E-AD31-04A8-BDBD-C2BDAACC7C24}"/>
              </a:ext>
            </a:extLst>
          </p:cNvPr>
          <p:cNvSpPr/>
          <p:nvPr/>
        </p:nvSpPr>
        <p:spPr>
          <a:xfrm>
            <a:off x="427703" y="3878545"/>
            <a:ext cx="532269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2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Taking a Sample</a:t>
            </a:r>
          </a:p>
          <a:p>
            <a:pPr marL="171450" indent="-171450">
              <a:buFontTx/>
              <a:buChar char="-"/>
            </a:pPr>
            <a:endParaRPr lang="en-US" sz="20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2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Vacuum at 0.4 atm for drying</a:t>
            </a:r>
          </a:p>
          <a:p>
            <a:endParaRPr lang="en-US" sz="20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Weighting total dry mass have by mass balance</a:t>
            </a:r>
          </a:p>
          <a:p>
            <a:pPr marL="171450" indent="-171450">
              <a:buFontTx/>
              <a:buChar char="-"/>
            </a:pPr>
            <a:endParaRPr lang="en-US" sz="20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2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taking 1 sample at each hour and draw the curve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D20851-5A79-489A-6F27-F75F7B0B2D9E}"/>
              </a:ext>
            </a:extLst>
          </p:cNvPr>
          <p:cNvSpPr/>
          <p:nvPr/>
        </p:nvSpPr>
        <p:spPr>
          <a:xfrm>
            <a:off x="6603835" y="3878545"/>
            <a:ext cx="5160462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2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Taking a Sample</a:t>
            </a:r>
          </a:p>
          <a:p>
            <a:pPr marL="171450" indent="-171450">
              <a:buFontTx/>
              <a:buChar char="-"/>
            </a:pPr>
            <a:endParaRPr lang="en-US" sz="20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  Using calorimeter for determining the absorbance different</a:t>
            </a:r>
          </a:p>
          <a:p>
            <a:pPr marL="171450" indent="-171450">
              <a:buFontTx/>
              <a:buChar char="-"/>
            </a:pPr>
            <a:endParaRPr lang="en-US" sz="20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2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taking 1 sample at each hour and draw the curve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B86D35-DB37-CB0E-E291-069C10961BAA}"/>
              </a:ext>
            </a:extLst>
          </p:cNvPr>
          <p:cNvSpPr/>
          <p:nvPr/>
        </p:nvSpPr>
        <p:spPr>
          <a:xfrm>
            <a:off x="3263965" y="1474459"/>
            <a:ext cx="266867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Whey Solution</a:t>
            </a:r>
            <a:endParaRPr lang="en-US" sz="28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  <a:latin typeface="Arial Black" panose="020B0A040201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7773FD-5093-E945-9D70-E00261CF1961}"/>
              </a:ext>
            </a:extLst>
          </p:cNvPr>
          <p:cNvSpPr/>
          <p:nvPr/>
        </p:nvSpPr>
        <p:spPr>
          <a:xfrm flipH="1">
            <a:off x="9787005" y="1492550"/>
            <a:ext cx="192743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 Black" panose="020B0A04020102020204" pitchFamily="34" charset="0"/>
              </a:rPr>
              <a:t>MRS standard</a:t>
            </a:r>
            <a:endParaRPr lang="en-US" sz="2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2" name="组合 67">
            <a:extLst>
              <a:ext uri="{FF2B5EF4-FFF2-40B4-BE49-F238E27FC236}">
                <a16:creationId xmlns:a16="http://schemas.microsoft.com/office/drawing/2014/main" id="{511B02CF-D1C7-3673-353C-FD0F6AD55D5E}"/>
              </a:ext>
            </a:extLst>
          </p:cNvPr>
          <p:cNvGrpSpPr/>
          <p:nvPr/>
        </p:nvGrpSpPr>
        <p:grpSpPr>
          <a:xfrm>
            <a:off x="605184" y="262221"/>
            <a:ext cx="8857859" cy="1053726"/>
            <a:chOff x="605184" y="262221"/>
            <a:chExt cx="8857859" cy="1053726"/>
          </a:xfrm>
        </p:grpSpPr>
        <p:grpSp>
          <p:nvGrpSpPr>
            <p:cNvPr id="3" name="组合 32">
              <a:extLst>
                <a:ext uri="{FF2B5EF4-FFF2-40B4-BE49-F238E27FC236}">
                  <a16:creationId xmlns:a16="http://schemas.microsoft.com/office/drawing/2014/main" id="{F624E3EF-3628-F530-D4EB-2B2B1E259303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11" name="椭圆 3">
                <a:extLst>
                  <a:ext uri="{FF2B5EF4-FFF2-40B4-BE49-F238E27FC236}">
                    <a16:creationId xmlns:a16="http://schemas.microsoft.com/office/drawing/2014/main" id="{FF14C3D6-236C-4E13-A055-77470F181BCB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12" name="组合 4">
                <a:extLst>
                  <a:ext uri="{FF2B5EF4-FFF2-40B4-BE49-F238E27FC236}">
                    <a16:creationId xmlns:a16="http://schemas.microsoft.com/office/drawing/2014/main" id="{5986E429-D1B8-5AF8-C04C-B9D0A1A728C0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16" name="椭圆 5">
                  <a:extLst>
                    <a:ext uri="{FF2B5EF4-FFF2-40B4-BE49-F238E27FC236}">
                      <a16:creationId xmlns:a16="http://schemas.microsoft.com/office/drawing/2014/main" id="{B9C9F38B-490F-1CCB-A8F2-A1E7D3AA1304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7" name="椭圆 6">
                  <a:extLst>
                    <a:ext uri="{FF2B5EF4-FFF2-40B4-BE49-F238E27FC236}">
                      <a16:creationId xmlns:a16="http://schemas.microsoft.com/office/drawing/2014/main" id="{7DCDA0CC-B335-29C0-AF58-07DB804AD86A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10" name="TextBox 1">
              <a:extLst>
                <a:ext uri="{FF2B5EF4-FFF2-40B4-BE49-F238E27FC236}">
                  <a16:creationId xmlns:a16="http://schemas.microsoft.com/office/drawing/2014/main" id="{014B7051-CEAB-4AA5-86DF-22C3C796B880}"/>
                </a:ext>
              </a:extLst>
            </p:cNvPr>
            <p:cNvSpPr txBox="1"/>
            <p:nvPr/>
          </p:nvSpPr>
          <p:spPr>
            <a:xfrm>
              <a:off x="1842046" y="480916"/>
              <a:ext cx="76209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Two Methods Have Been Followed</a:t>
              </a:r>
            </a:p>
          </p:txBody>
        </p:sp>
      </p:grpSp>
      <p:pic>
        <p:nvPicPr>
          <p:cNvPr id="18" name="Picture 2" descr="conical flask Icon - Free PNG &amp; SVG 628304 - Noun Project">
            <a:extLst>
              <a:ext uri="{FF2B5EF4-FFF2-40B4-BE49-F238E27FC236}">
                <a16:creationId xmlns:a16="http://schemas.microsoft.com/office/drawing/2014/main" id="{AEFE8FB1-2A6D-89A3-CD50-272A95759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829" y="1124155"/>
            <a:ext cx="1442901" cy="14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onical flask Icon - Free PNG &amp; SVG 628304 - Noun Project">
            <a:extLst>
              <a:ext uri="{FF2B5EF4-FFF2-40B4-BE49-F238E27FC236}">
                <a16:creationId xmlns:a16="http://schemas.microsoft.com/office/drawing/2014/main" id="{ACB57871-5334-8AAB-3C4D-F18F7ECDD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104" y="1133184"/>
            <a:ext cx="1442901" cy="14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000580-6D0F-6CAC-D4D4-2F8291312DCA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24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799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1596586" y="2207866"/>
            <a:ext cx="2368707" cy="2368707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ysClr val="window" lastClr="FFFFFF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849582" y="2419757"/>
            <a:ext cx="1862715" cy="1862715"/>
            <a:chOff x="775780" y="771550"/>
            <a:chExt cx="1852004" cy="1852004"/>
          </a:xfrm>
        </p:grpSpPr>
        <p:sp>
          <p:nvSpPr>
            <p:cNvPr id="24" name="椭圆 23"/>
            <p:cNvSpPr/>
            <p:nvPr/>
          </p:nvSpPr>
          <p:spPr>
            <a:xfrm>
              <a:off x="775780" y="771550"/>
              <a:ext cx="1852004" cy="1852004"/>
            </a:xfrm>
            <a:prstGeom prst="ellipse">
              <a:avLst/>
            </a:prstGeom>
            <a:solidFill>
              <a:srgbClr val="3E658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400" kern="0" dirty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007828" y="1003597"/>
              <a:ext cx="1387908" cy="1387908"/>
            </a:xfrm>
            <a:prstGeom prst="ellipse">
              <a:avLst/>
            </a:prstGeom>
            <a:gradFill flip="none" rotWithShape="1">
              <a:gsLst>
                <a:gs pos="36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3810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3000000" scaled="0"/>
              </a:gradFill>
              <a:prstDash val="solid"/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065" kern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2149924" y="3004345"/>
            <a:ext cx="125068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5 </a:t>
            </a:r>
            <a:endParaRPr lang="zh-CN" altLang="en-US" sz="4400" b="1" dirty="0">
              <a:solidFill>
                <a:srgbClr val="3E658E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9" name="1"/>
          <p:cNvGrpSpPr/>
          <p:nvPr/>
        </p:nvGrpSpPr>
        <p:grpSpPr>
          <a:xfrm>
            <a:off x="3352768" y="403924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730461" y="2090105"/>
            <a:ext cx="6717183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36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Production By Pure </a:t>
            </a:r>
            <a:r>
              <a:rPr lang="en-US" altLang="zh-CN" sz="3600" i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Lactobacilli</a:t>
            </a:r>
            <a:r>
              <a:rPr lang="en-US" altLang="zh-CN" sz="36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 Strains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 285">
            <a:extLst>
              <a:ext uri="{FF2B5EF4-FFF2-40B4-BE49-F238E27FC236}">
                <a16:creationId xmlns:a16="http://schemas.microsoft.com/office/drawing/2014/main" id="{C1D1B317-AF7F-513B-9E9F-6C380FE5AF89}"/>
              </a:ext>
            </a:extLst>
          </p:cNvPr>
          <p:cNvSpPr txBox="1"/>
          <p:nvPr/>
        </p:nvSpPr>
        <p:spPr>
          <a:xfrm>
            <a:off x="4730461" y="3490787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user print the presentation and make it into a it into a film to be used in a wider field.The user print the presentation and </a:t>
            </a:r>
            <a:r>
              <a:rPr kumimoji="0" lang="en-US" altLang="zh-CN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mae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 it into a it into a film to be used in a wider field.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010127-923A-3A58-1FF9-AC5446BF0EF8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25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63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5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EBB898-ED9A-E50A-E268-447BD4999B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951" y="1126008"/>
            <a:ext cx="1695687" cy="1143160"/>
          </a:xfrm>
          <a:prstGeom prst="rect">
            <a:avLst/>
          </a:prstGeom>
        </p:spPr>
      </p:pic>
      <p:pic>
        <p:nvPicPr>
          <p:cNvPr id="3076" name="Picture 4" descr="Autoclaves / Autoclave Sterilization">
            <a:extLst>
              <a:ext uri="{FF2B5EF4-FFF2-40B4-BE49-F238E27FC236}">
                <a16:creationId xmlns:a16="http://schemas.microsoft.com/office/drawing/2014/main" id="{2878799E-72B8-AA85-67DA-651EC8F8D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277" y="1414435"/>
            <a:ext cx="260032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CC8EF7E-C9E3-2986-30BC-F74867E2C723}"/>
              </a:ext>
            </a:extLst>
          </p:cNvPr>
          <p:cNvSpPr/>
          <p:nvPr/>
        </p:nvSpPr>
        <p:spPr>
          <a:xfrm>
            <a:off x="588971" y="1767013"/>
            <a:ext cx="1143451" cy="62098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C000"/>
                </a:solidFill>
              </a:rPr>
              <a:t>Whey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0CE235-BD85-04E0-88A4-3904520854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1507" y="3429000"/>
            <a:ext cx="1205467" cy="1261275"/>
          </a:xfrm>
          <a:prstGeom prst="rect">
            <a:avLst/>
          </a:prstGeom>
        </p:spPr>
      </p:pic>
      <p:sp>
        <p:nvSpPr>
          <p:cNvPr id="11" name="Arrow: Bent 10">
            <a:extLst>
              <a:ext uri="{FF2B5EF4-FFF2-40B4-BE49-F238E27FC236}">
                <a16:creationId xmlns:a16="http://schemas.microsoft.com/office/drawing/2014/main" id="{954F35B2-6FB8-4E52-9765-65C6E71EADB1}"/>
              </a:ext>
            </a:extLst>
          </p:cNvPr>
          <p:cNvSpPr/>
          <p:nvPr/>
        </p:nvSpPr>
        <p:spPr>
          <a:xfrm flipV="1">
            <a:off x="983730" y="2450985"/>
            <a:ext cx="918960" cy="114315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Arrow: Bent 11">
            <a:extLst>
              <a:ext uri="{FF2B5EF4-FFF2-40B4-BE49-F238E27FC236}">
                <a16:creationId xmlns:a16="http://schemas.microsoft.com/office/drawing/2014/main" id="{BE008B66-1033-DE5F-BE87-47D4C669B160}"/>
              </a:ext>
            </a:extLst>
          </p:cNvPr>
          <p:cNvSpPr/>
          <p:nvPr/>
        </p:nvSpPr>
        <p:spPr>
          <a:xfrm flipH="1" flipV="1">
            <a:off x="2894951" y="2427789"/>
            <a:ext cx="918960" cy="114315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00209A50-34BC-F7B1-5344-9075842864D6}"/>
              </a:ext>
            </a:extLst>
          </p:cNvPr>
          <p:cNvSpPr/>
          <p:nvPr/>
        </p:nvSpPr>
        <p:spPr>
          <a:xfrm>
            <a:off x="4175649" y="2829517"/>
            <a:ext cx="1819169" cy="52784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D9857428-4FF0-DA60-76BD-F0C2090F9DD3}"/>
              </a:ext>
            </a:extLst>
          </p:cNvPr>
          <p:cNvSpPr/>
          <p:nvPr/>
        </p:nvSpPr>
        <p:spPr>
          <a:xfrm rot="2413415">
            <a:off x="9135465" y="2627070"/>
            <a:ext cx="1548580" cy="57256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DB7699-D57C-A280-56AE-7E76B3214A4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06" b="5516"/>
          <a:stretch/>
        </p:blipFill>
        <p:spPr bwMode="auto">
          <a:xfrm>
            <a:off x="7186800" y="4498079"/>
            <a:ext cx="1904370" cy="20411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08687FC1-DBB4-BA10-0790-F4A5F51A508D}"/>
              </a:ext>
            </a:extLst>
          </p:cNvPr>
          <p:cNvSpPr/>
          <p:nvPr/>
        </p:nvSpPr>
        <p:spPr>
          <a:xfrm rot="8632457">
            <a:off x="9294781" y="4851547"/>
            <a:ext cx="1548580" cy="57256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40CEA48E-5F26-5A60-3551-1608D7874CED}"/>
              </a:ext>
            </a:extLst>
          </p:cNvPr>
          <p:cNvSpPr/>
          <p:nvPr/>
        </p:nvSpPr>
        <p:spPr>
          <a:xfrm rot="10800000">
            <a:off x="5321710" y="5019622"/>
            <a:ext cx="1548580" cy="57256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AAE3AC2-072D-9B23-5C2E-DFFAD99C3C7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3" r="10009"/>
          <a:stretch/>
        </p:blipFill>
        <p:spPr>
          <a:xfrm>
            <a:off x="4050963" y="4326090"/>
            <a:ext cx="1174863" cy="2090054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3F07E48A-7E90-7CFF-891A-73A235E3F557}"/>
              </a:ext>
            </a:extLst>
          </p:cNvPr>
          <p:cNvSpPr/>
          <p:nvPr/>
        </p:nvSpPr>
        <p:spPr>
          <a:xfrm rot="10800000">
            <a:off x="2344128" y="5023951"/>
            <a:ext cx="1548580" cy="57256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57F3B52-4440-2933-1129-C690927D1323}"/>
              </a:ext>
            </a:extLst>
          </p:cNvPr>
          <p:cNvSpPr/>
          <p:nvPr/>
        </p:nvSpPr>
        <p:spPr>
          <a:xfrm>
            <a:off x="669992" y="4514139"/>
            <a:ext cx="1548581" cy="1507881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The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5097958-0813-4022-1E5B-4DE2FAFD0078}"/>
              </a:ext>
            </a:extLst>
          </p:cNvPr>
          <p:cNvSpPr/>
          <p:nvPr/>
        </p:nvSpPr>
        <p:spPr>
          <a:xfrm>
            <a:off x="6665130" y="3167035"/>
            <a:ext cx="215147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Autoclave</a:t>
            </a:r>
            <a:endParaRPr lang="en-US" sz="2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896483F-92B0-A152-EDB7-6CF9DEB89990}"/>
              </a:ext>
            </a:extLst>
          </p:cNvPr>
          <p:cNvSpPr/>
          <p:nvPr/>
        </p:nvSpPr>
        <p:spPr>
          <a:xfrm flipH="1">
            <a:off x="10958594" y="3073472"/>
            <a:ext cx="133473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LAB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A3726C0-5112-743F-9729-5BEF00398117}"/>
              </a:ext>
            </a:extLst>
          </p:cNvPr>
          <p:cNvSpPr/>
          <p:nvPr/>
        </p:nvSpPr>
        <p:spPr>
          <a:xfrm flipH="1">
            <a:off x="7277007" y="3973163"/>
            <a:ext cx="155213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Shaker</a:t>
            </a:r>
          </a:p>
        </p:txBody>
      </p:sp>
      <p:grpSp>
        <p:nvGrpSpPr>
          <p:cNvPr id="2" name="组合 67">
            <a:extLst>
              <a:ext uri="{FF2B5EF4-FFF2-40B4-BE49-F238E27FC236}">
                <a16:creationId xmlns:a16="http://schemas.microsoft.com/office/drawing/2014/main" id="{BDDE17A5-88C2-63E5-1591-1857FA490E2D}"/>
              </a:ext>
            </a:extLst>
          </p:cNvPr>
          <p:cNvGrpSpPr/>
          <p:nvPr/>
        </p:nvGrpSpPr>
        <p:grpSpPr>
          <a:xfrm>
            <a:off x="605184" y="262221"/>
            <a:ext cx="8857859" cy="1053726"/>
            <a:chOff x="605184" y="262221"/>
            <a:chExt cx="8857859" cy="1053726"/>
          </a:xfrm>
        </p:grpSpPr>
        <p:grpSp>
          <p:nvGrpSpPr>
            <p:cNvPr id="3" name="组合 32">
              <a:extLst>
                <a:ext uri="{FF2B5EF4-FFF2-40B4-BE49-F238E27FC236}">
                  <a16:creationId xmlns:a16="http://schemas.microsoft.com/office/drawing/2014/main" id="{87CE368C-B5DF-6262-3888-77760388088B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5" name="椭圆 3">
                <a:extLst>
                  <a:ext uri="{FF2B5EF4-FFF2-40B4-BE49-F238E27FC236}">
                    <a16:creationId xmlns:a16="http://schemas.microsoft.com/office/drawing/2014/main" id="{9A0A5D5C-5D47-39A7-89C0-5029690DBA92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6" name="组合 4">
                <a:extLst>
                  <a:ext uri="{FF2B5EF4-FFF2-40B4-BE49-F238E27FC236}">
                    <a16:creationId xmlns:a16="http://schemas.microsoft.com/office/drawing/2014/main" id="{1CC3312E-706E-A838-1A21-F67661C9292C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9" name="椭圆 5">
                  <a:extLst>
                    <a:ext uri="{FF2B5EF4-FFF2-40B4-BE49-F238E27FC236}">
                      <a16:creationId xmlns:a16="http://schemas.microsoft.com/office/drawing/2014/main" id="{2ABF894F-4726-93B2-2560-C68BF8FD3435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8" name="椭圆 6">
                  <a:extLst>
                    <a:ext uri="{FF2B5EF4-FFF2-40B4-BE49-F238E27FC236}">
                      <a16:creationId xmlns:a16="http://schemas.microsoft.com/office/drawing/2014/main" id="{0BBD40D4-67FE-058F-175A-A9BDEAB0FE0F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4" name="TextBox 1">
              <a:extLst>
                <a:ext uri="{FF2B5EF4-FFF2-40B4-BE49-F238E27FC236}">
                  <a16:creationId xmlns:a16="http://schemas.microsoft.com/office/drawing/2014/main" id="{1B7699F3-61C7-E7E3-C6EF-690731E7C176}"/>
                </a:ext>
              </a:extLst>
            </p:cNvPr>
            <p:cNvSpPr txBox="1"/>
            <p:nvPr/>
          </p:nvSpPr>
          <p:spPr>
            <a:xfrm>
              <a:off x="1842046" y="480916"/>
              <a:ext cx="76209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Two Methods Have Been Followed</a:t>
              </a:r>
            </a:p>
          </p:txBody>
        </p:sp>
      </p:grpSp>
      <p:pic>
        <p:nvPicPr>
          <p:cNvPr id="25" name="Picture 2" descr="conical flask Icon - Free PNG &amp; SVG 628304 - Noun Project">
            <a:extLst>
              <a:ext uri="{FF2B5EF4-FFF2-40B4-BE49-F238E27FC236}">
                <a16:creationId xmlns:a16="http://schemas.microsoft.com/office/drawing/2014/main" id="{8ECC3836-441F-0589-3CD2-D4AD759A5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422" y="2670203"/>
            <a:ext cx="1442901" cy="14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A4D027F-00C3-D393-D043-E01692B96BDE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26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13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9" name="1"/>
          <p:cNvGrpSpPr/>
          <p:nvPr/>
        </p:nvGrpSpPr>
        <p:grpSpPr>
          <a:xfrm>
            <a:off x="3352768" y="403924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878860" y="2782669"/>
            <a:ext cx="6695698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36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Results And Discussions 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 285">
            <a:extLst>
              <a:ext uri="{FF2B5EF4-FFF2-40B4-BE49-F238E27FC236}">
                <a16:creationId xmlns:a16="http://schemas.microsoft.com/office/drawing/2014/main" id="{0B17A91C-F47B-1FC6-715A-2390FA92065E}"/>
              </a:ext>
            </a:extLst>
          </p:cNvPr>
          <p:cNvSpPr txBox="1"/>
          <p:nvPr/>
        </p:nvSpPr>
        <p:spPr>
          <a:xfrm>
            <a:off x="4730461" y="3471332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user print the presentation and make it into a it into a film to be used in a wider field.The user print the presentation and make it into a it into a film to be used in a wider field.</a:t>
            </a:r>
          </a:p>
        </p:txBody>
      </p:sp>
      <p:grpSp>
        <p:nvGrpSpPr>
          <p:cNvPr id="5" name="组合 39">
            <a:extLst>
              <a:ext uri="{FF2B5EF4-FFF2-40B4-BE49-F238E27FC236}">
                <a16:creationId xmlns:a16="http://schemas.microsoft.com/office/drawing/2014/main" id="{BAECA11E-0C21-D869-DA7F-90D3E49EACBF}"/>
              </a:ext>
            </a:extLst>
          </p:cNvPr>
          <p:cNvGrpSpPr/>
          <p:nvPr/>
        </p:nvGrpSpPr>
        <p:grpSpPr>
          <a:xfrm>
            <a:off x="7663076" y="1313695"/>
            <a:ext cx="1127265" cy="1127118"/>
            <a:chOff x="846231" y="3363838"/>
            <a:chExt cx="845449" cy="845339"/>
          </a:xfrm>
        </p:grpSpPr>
        <p:grpSp>
          <p:nvGrpSpPr>
            <p:cNvPr id="6" name="组合 40">
              <a:extLst>
                <a:ext uri="{FF2B5EF4-FFF2-40B4-BE49-F238E27FC236}">
                  <a16:creationId xmlns:a16="http://schemas.microsoft.com/office/drawing/2014/main" id="{119FB2E7-C4CB-688C-4863-FBE1E46F4CE7}"/>
                </a:ext>
              </a:extLst>
            </p:cNvPr>
            <p:cNvGrpSpPr/>
            <p:nvPr/>
          </p:nvGrpSpPr>
          <p:grpSpPr>
            <a:xfrm>
              <a:off x="846231" y="3363838"/>
              <a:ext cx="845449" cy="84533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108">
                <a:extLst>
                  <a:ext uri="{FF2B5EF4-FFF2-40B4-BE49-F238E27FC236}">
                    <a16:creationId xmlns:a16="http://schemas.microsoft.com/office/drawing/2014/main" id="{207A74FF-2A16-B055-F0F8-8B7BB337A8E4}"/>
                  </a:ext>
                </a:extLst>
              </p:cNvPr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sp>
            <p:nvSpPr>
              <p:cNvPr id="9" name="椭圆 43">
                <a:extLst>
                  <a:ext uri="{FF2B5EF4-FFF2-40B4-BE49-F238E27FC236}">
                    <a16:creationId xmlns:a16="http://schemas.microsoft.com/office/drawing/2014/main" id="{7CB33DDF-04A6-D1EC-B039-28FAC0E5B5E2}"/>
                  </a:ext>
                </a:extLst>
              </p:cNvPr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</p:grpSp>
        <p:sp>
          <p:nvSpPr>
            <p:cNvPr id="7" name="TextBox 1">
              <a:extLst>
                <a:ext uri="{FF2B5EF4-FFF2-40B4-BE49-F238E27FC236}">
                  <a16:creationId xmlns:a16="http://schemas.microsoft.com/office/drawing/2014/main" id="{FD8B6425-F5E2-58A0-FFB4-2F9E250ECBBF}"/>
                </a:ext>
              </a:extLst>
            </p:cNvPr>
            <p:cNvSpPr txBox="1"/>
            <p:nvPr/>
          </p:nvSpPr>
          <p:spPr>
            <a:xfrm>
              <a:off x="1135735" y="3532128"/>
              <a:ext cx="27291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3</a:t>
              </a:r>
              <a:endPara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BBEF931-DDFD-4B1A-8370-FB843B3D8AAB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27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76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6150868" y="1090950"/>
            <a:ext cx="1550783" cy="1550783"/>
            <a:chOff x="6158131" y="1670001"/>
            <a:chExt cx="1550783" cy="1550783"/>
          </a:xfrm>
        </p:grpSpPr>
        <p:sp>
          <p:nvSpPr>
            <p:cNvPr id="37" name="Freeform 11"/>
            <p:cNvSpPr/>
            <p:nvPr/>
          </p:nvSpPr>
          <p:spPr bwMode="auto">
            <a:xfrm>
              <a:off x="6158131" y="1670001"/>
              <a:ext cx="1550783" cy="1550783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Freeform 12"/>
            <p:cNvSpPr/>
            <p:nvPr/>
          </p:nvSpPr>
          <p:spPr bwMode="auto">
            <a:xfrm>
              <a:off x="6269912" y="1778595"/>
              <a:ext cx="1318666" cy="1320489"/>
            </a:xfrm>
            <a:prstGeom prst="ellipse">
              <a:avLst/>
            </a:prstGeom>
            <a:solidFill>
              <a:srgbClr val="3E658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6437024" y="1945707"/>
              <a:ext cx="984442" cy="9850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2</a:t>
              </a:r>
              <a:endParaRPr lang="id-ID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959722" y="790340"/>
            <a:ext cx="2024034" cy="2024034"/>
            <a:chOff x="4067562" y="1196752"/>
            <a:chExt cx="2024034" cy="2024034"/>
          </a:xfrm>
        </p:grpSpPr>
        <p:sp>
          <p:nvSpPr>
            <p:cNvPr id="41" name="Freeform 108"/>
            <p:cNvSpPr/>
            <p:nvPr/>
          </p:nvSpPr>
          <p:spPr bwMode="auto">
            <a:xfrm rot="16200000">
              <a:off x="4067562" y="1196752"/>
              <a:ext cx="2024034" cy="202403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2" name="Freeform 109"/>
            <p:cNvSpPr/>
            <p:nvPr/>
          </p:nvSpPr>
          <p:spPr bwMode="auto">
            <a:xfrm rot="16200000">
              <a:off x="4210486" y="1352622"/>
              <a:ext cx="1721082" cy="1723461"/>
            </a:xfrm>
            <a:prstGeom prst="ellipse">
              <a:avLst/>
            </a:prstGeom>
            <a:solidFill>
              <a:srgbClr val="648EB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0" rIns="360000" anchor="ctr"/>
            <a:lstStyle/>
            <a:p>
              <a:pPr algn="just">
                <a:lnSpc>
                  <a:spcPct val="130000"/>
                </a:lnSpc>
              </a:pPr>
              <a:endParaRPr lang="id-ID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3" name="Oval 110"/>
            <p:cNvSpPr>
              <a:spLocks noChangeArrowheads="1"/>
            </p:cNvSpPr>
            <p:nvPr/>
          </p:nvSpPr>
          <p:spPr bwMode="auto">
            <a:xfrm rot="16200000">
              <a:off x="4427802" y="1571524"/>
              <a:ext cx="1284863" cy="12856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sz="4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1</a:t>
              </a:r>
              <a:endParaRPr lang="id-ID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098187" y="2959804"/>
            <a:ext cx="2331984" cy="2331983"/>
            <a:chOff x="6158132" y="3289073"/>
            <a:chExt cx="2331984" cy="2331983"/>
          </a:xfrm>
        </p:grpSpPr>
        <p:sp>
          <p:nvSpPr>
            <p:cNvPr id="45" name="Freeform 120"/>
            <p:cNvSpPr/>
            <p:nvPr/>
          </p:nvSpPr>
          <p:spPr bwMode="auto">
            <a:xfrm flipV="1">
              <a:off x="6158132" y="3289073"/>
              <a:ext cx="2331984" cy="2331983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6" name="Freeform 121"/>
            <p:cNvSpPr/>
            <p:nvPr/>
          </p:nvSpPr>
          <p:spPr bwMode="auto">
            <a:xfrm flipV="1">
              <a:off x="6326222" y="3472079"/>
              <a:ext cx="1982938" cy="1985679"/>
            </a:xfrm>
            <a:prstGeom prst="ellipse">
              <a:avLst/>
            </a:prstGeom>
            <a:solidFill>
              <a:srgbClr val="648E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40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Oval 122"/>
            <p:cNvSpPr>
              <a:spLocks noChangeArrowheads="1"/>
            </p:cNvSpPr>
            <p:nvPr/>
          </p:nvSpPr>
          <p:spPr bwMode="auto">
            <a:xfrm rot="10800000" flipV="1">
              <a:off x="6577516" y="3725200"/>
              <a:ext cx="1480350" cy="14812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4</a:t>
              </a:r>
              <a:endParaRPr lang="id-ID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181564" y="2931229"/>
            <a:ext cx="1732664" cy="1732663"/>
            <a:chOff x="4358933" y="3289074"/>
            <a:chExt cx="1732664" cy="1732663"/>
          </a:xfrm>
        </p:grpSpPr>
        <p:sp>
          <p:nvSpPr>
            <p:cNvPr id="49" name="Freeform 124"/>
            <p:cNvSpPr/>
            <p:nvPr/>
          </p:nvSpPr>
          <p:spPr bwMode="auto">
            <a:xfrm rot="5400000" flipV="1">
              <a:off x="4358933" y="3289074"/>
              <a:ext cx="1732663" cy="173266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Freeform 125"/>
            <p:cNvSpPr/>
            <p:nvPr/>
          </p:nvSpPr>
          <p:spPr bwMode="auto">
            <a:xfrm rot="5400000" flipV="1">
              <a:off x="4481282" y="3412946"/>
              <a:ext cx="1473322" cy="1475360"/>
            </a:xfrm>
            <a:prstGeom prst="ellipse">
              <a:avLst/>
            </a:prstGeom>
            <a:solidFill>
              <a:srgbClr val="3E658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1" name="Oval 126"/>
            <p:cNvSpPr>
              <a:spLocks noChangeArrowheads="1"/>
            </p:cNvSpPr>
            <p:nvPr/>
          </p:nvSpPr>
          <p:spPr bwMode="auto">
            <a:xfrm rot="5400000" flipV="1">
              <a:off x="4667314" y="3600337"/>
              <a:ext cx="1099900" cy="110057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3</a:t>
              </a:r>
              <a:endParaRPr lang="id-ID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4" name="文本框 44"/>
          <p:cNvSpPr txBox="1"/>
          <p:nvPr/>
        </p:nvSpPr>
        <p:spPr>
          <a:xfrm>
            <a:off x="7748427" y="2096040"/>
            <a:ext cx="34398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Fermentation</a:t>
            </a:r>
            <a:r>
              <a:rPr lang="en-US" altLang="zh-CN" sz="2000" b="1" dirty="0">
                <a:solidFill>
                  <a:srgbClr val="0070C0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 </a:t>
            </a:r>
            <a:r>
              <a:rPr lang="en-US" altLang="zh-CN" sz="2000" b="1" dirty="0">
                <a:solidFill>
                  <a:schemeClr val="bg2">
                    <a:lumMod val="50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By Mixed Culture Results</a:t>
            </a:r>
          </a:p>
        </p:txBody>
      </p:sp>
      <p:sp>
        <p:nvSpPr>
          <p:cNvPr id="56" name="文本框 44"/>
          <p:cNvSpPr txBox="1"/>
          <p:nvPr/>
        </p:nvSpPr>
        <p:spPr>
          <a:xfrm>
            <a:off x="1359365" y="1953933"/>
            <a:ext cx="3430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Isolation</a:t>
            </a:r>
            <a:r>
              <a:rPr lang="en-US" altLang="zh-CN" b="1" dirty="0">
                <a:solidFill>
                  <a:srgbClr val="199ADD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 </a:t>
            </a:r>
            <a:r>
              <a:rPr lang="en-US" altLang="zh-CN" b="1" dirty="0">
                <a:solidFill>
                  <a:schemeClr val="bg2">
                    <a:lumMod val="50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And Identification Results</a:t>
            </a:r>
          </a:p>
        </p:txBody>
      </p:sp>
      <p:sp>
        <p:nvSpPr>
          <p:cNvPr id="58" name="文本框 44"/>
          <p:cNvSpPr txBox="1"/>
          <p:nvPr/>
        </p:nvSpPr>
        <p:spPr>
          <a:xfrm>
            <a:off x="8582152" y="3941117"/>
            <a:ext cx="2879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Production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 By Pure LAB Results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CC01FFF-295A-0FA7-6158-778746500DF6}"/>
              </a:ext>
            </a:extLst>
          </p:cNvPr>
          <p:cNvSpPr txBox="1"/>
          <p:nvPr/>
        </p:nvSpPr>
        <p:spPr>
          <a:xfrm>
            <a:off x="1238864" y="3539613"/>
            <a:ext cx="32418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Montserrat" panose="00000500000000000000" charset="0"/>
              </a:rPr>
              <a:t>Growth</a:t>
            </a:r>
            <a:r>
              <a:rPr lang="en-US" sz="2000" b="1" dirty="0">
                <a:solidFill>
                  <a:srgbClr val="199ADD"/>
                </a:solidFill>
                <a:latin typeface="Montserrat" panose="00000500000000000000" charset="0"/>
              </a:rPr>
              <a:t>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Montserrat" panose="00000500000000000000" charset="0"/>
              </a:rPr>
              <a:t>Rate Results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531EB-79CE-D73B-A77C-87B6B076FC55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28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185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  <p:bldP spid="58" grpId="0"/>
      <p:bldP spid="5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1596586" y="2207866"/>
            <a:ext cx="2368707" cy="2368707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ysClr val="window" lastClr="FFFFFF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819212" y="2439190"/>
            <a:ext cx="1862715" cy="1862715"/>
            <a:chOff x="775780" y="771550"/>
            <a:chExt cx="1852004" cy="1852004"/>
          </a:xfrm>
        </p:grpSpPr>
        <p:sp>
          <p:nvSpPr>
            <p:cNvPr id="24" name="椭圆 23"/>
            <p:cNvSpPr/>
            <p:nvPr/>
          </p:nvSpPr>
          <p:spPr>
            <a:xfrm>
              <a:off x="775780" y="771550"/>
              <a:ext cx="1852004" cy="1852004"/>
            </a:xfrm>
            <a:prstGeom prst="ellipse">
              <a:avLst/>
            </a:prstGeom>
            <a:solidFill>
              <a:srgbClr val="3E658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400" kern="0" dirty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007828" y="1003597"/>
              <a:ext cx="1387908" cy="1387908"/>
            </a:xfrm>
            <a:prstGeom prst="ellipse">
              <a:avLst/>
            </a:prstGeom>
            <a:gradFill flip="none" rotWithShape="1">
              <a:gsLst>
                <a:gs pos="36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3810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3000000" scaled="0"/>
              </a:gradFill>
              <a:prstDash val="solid"/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065" kern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2149924" y="3004345"/>
            <a:ext cx="125068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1</a:t>
            </a:r>
            <a:endParaRPr lang="zh-CN" altLang="en-US" sz="4400" b="1" dirty="0">
              <a:solidFill>
                <a:srgbClr val="3E658E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9" name="1"/>
          <p:cNvGrpSpPr/>
          <p:nvPr/>
        </p:nvGrpSpPr>
        <p:grpSpPr>
          <a:xfrm>
            <a:off x="3352768" y="403924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3835182" y="2696632"/>
            <a:ext cx="8783054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28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Isolation And Identification Results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 285">
            <a:extLst>
              <a:ext uri="{FF2B5EF4-FFF2-40B4-BE49-F238E27FC236}">
                <a16:creationId xmlns:a16="http://schemas.microsoft.com/office/drawing/2014/main" id="{0B17A91C-F47B-1FC6-715A-2390FA92065E}"/>
              </a:ext>
            </a:extLst>
          </p:cNvPr>
          <p:cNvSpPr txBox="1"/>
          <p:nvPr/>
        </p:nvSpPr>
        <p:spPr>
          <a:xfrm>
            <a:off x="4730461" y="3471332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user print the presentation and make it into a it into a film to be used in a wider field.The user print the presentation and make it into a it into a film to be used in a wider field.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7764F-BF12-0993-1B50-CFBE15C58F56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29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32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524900" y="3323536"/>
            <a:ext cx="1127265" cy="1127118"/>
            <a:chOff x="846231" y="3363838"/>
            <a:chExt cx="845449" cy="845339"/>
          </a:xfrm>
        </p:grpSpPr>
        <p:grpSp>
          <p:nvGrpSpPr>
            <p:cNvPr id="41" name="组合 40"/>
            <p:cNvGrpSpPr/>
            <p:nvPr/>
          </p:nvGrpSpPr>
          <p:grpSpPr>
            <a:xfrm>
              <a:off x="846231" y="3363838"/>
              <a:ext cx="845449" cy="84533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3" name="同心圆 10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</p:grpSp>
        <p:sp>
          <p:nvSpPr>
            <p:cNvPr id="42" name="TextBox 1"/>
            <p:cNvSpPr txBox="1"/>
            <p:nvPr/>
          </p:nvSpPr>
          <p:spPr>
            <a:xfrm>
              <a:off x="1135735" y="3532128"/>
              <a:ext cx="27291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3</a:t>
              </a:r>
              <a:endPara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9608391" y="3323536"/>
            <a:ext cx="1127265" cy="1127118"/>
            <a:chOff x="846231" y="3363838"/>
            <a:chExt cx="845449" cy="845339"/>
          </a:xfrm>
        </p:grpSpPr>
        <p:grpSp>
          <p:nvGrpSpPr>
            <p:cNvPr id="71" name="组合 70"/>
            <p:cNvGrpSpPr/>
            <p:nvPr/>
          </p:nvGrpSpPr>
          <p:grpSpPr>
            <a:xfrm>
              <a:off x="846231" y="3363838"/>
              <a:ext cx="845449" cy="84533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3" name="同心圆 10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</p:grpSp>
        <p:sp>
          <p:nvSpPr>
            <p:cNvPr id="72" name="TextBox 1"/>
            <p:cNvSpPr txBox="1"/>
            <p:nvPr/>
          </p:nvSpPr>
          <p:spPr>
            <a:xfrm>
              <a:off x="1090420" y="3509508"/>
              <a:ext cx="318597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4</a:t>
              </a:r>
              <a:endPara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77" name="TextBox 6"/>
          <p:cNvSpPr txBox="1">
            <a:spLocks noChangeArrowheads="1"/>
          </p:cNvSpPr>
          <p:nvPr/>
        </p:nvSpPr>
        <p:spPr bwMode="auto">
          <a:xfrm>
            <a:off x="8520150" y="4540294"/>
            <a:ext cx="321183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Montserrat"/>
                <a:ea typeface="Montserrat" panose="00000500000000000000" charset="0"/>
                <a:cs typeface="Barlow Condensed Medium" panose="00000606000000000000" charset="0"/>
              </a:rPr>
              <a:t>CONCLUSIONS AND FUTURE</a:t>
            </a:r>
            <a:r>
              <a:rPr kumimoji="0" lang="en-US" altLang="zh-CN" sz="2000" b="1" i="0" u="none" strike="noStrike" kern="1200" cap="none" spc="0" normalizeH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Montserrat"/>
                <a:ea typeface="Montserrat" panose="00000500000000000000" charset="0"/>
                <a:cs typeface="Barlow Condensed Medium" panose="00000606000000000000" charset="0"/>
              </a:rPr>
              <a:t> WORK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425158"/>
              </a:solidFill>
              <a:effectLst/>
              <a:uLnTx/>
              <a:uFillTx/>
              <a:latin typeface="Montserrat"/>
              <a:ea typeface="Montserrat" panose="00000500000000000000" charset="0"/>
              <a:cs typeface="Barlow Condensed Medium" panose="00000606000000000000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1524900" y="793471"/>
            <a:ext cx="1127265" cy="1127118"/>
            <a:chOff x="846231" y="3363838"/>
            <a:chExt cx="845449" cy="845339"/>
          </a:xfrm>
        </p:grpSpPr>
        <p:grpSp>
          <p:nvGrpSpPr>
            <p:cNvPr id="79" name="组合 78"/>
            <p:cNvGrpSpPr/>
            <p:nvPr/>
          </p:nvGrpSpPr>
          <p:grpSpPr>
            <a:xfrm>
              <a:off x="846231" y="3363838"/>
              <a:ext cx="845449" cy="84533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1" name="同心圆 10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92112" y="760413"/>
                <a:ext cx="3825875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</p:grpSp>
        <p:sp>
          <p:nvSpPr>
            <p:cNvPr id="80" name="TextBox 1"/>
            <p:cNvSpPr txBox="1"/>
            <p:nvPr/>
          </p:nvSpPr>
          <p:spPr>
            <a:xfrm>
              <a:off x="1180913" y="3513476"/>
              <a:ext cx="181541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1</a:t>
              </a:r>
              <a:endPara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85" name="TextBox 6"/>
          <p:cNvSpPr txBox="1">
            <a:spLocks noChangeArrowheads="1"/>
          </p:cNvSpPr>
          <p:nvPr/>
        </p:nvSpPr>
        <p:spPr bwMode="auto">
          <a:xfrm>
            <a:off x="591689" y="2099109"/>
            <a:ext cx="31121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Montserrat"/>
                <a:ea typeface="Montserrat" panose="00000500000000000000" charset="0"/>
                <a:cs typeface="Barlow Condensed Medium" panose="00000606000000000000" charset="0"/>
              </a:rPr>
              <a:t>Introduction and overview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425158"/>
              </a:solidFill>
              <a:effectLst/>
              <a:uLnTx/>
              <a:uFillTx/>
              <a:latin typeface="Montserrat"/>
              <a:ea typeface="Montserrat" panose="00000500000000000000" charset="0"/>
              <a:cs typeface="Barlow Condensed Medium" panose="00000606000000000000" charset="0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9559495" y="793533"/>
            <a:ext cx="1127265" cy="1127118"/>
            <a:chOff x="846231" y="3363838"/>
            <a:chExt cx="845449" cy="845339"/>
          </a:xfrm>
        </p:grpSpPr>
        <p:grpSp>
          <p:nvGrpSpPr>
            <p:cNvPr id="87" name="组合 86"/>
            <p:cNvGrpSpPr/>
            <p:nvPr/>
          </p:nvGrpSpPr>
          <p:grpSpPr>
            <a:xfrm>
              <a:off x="846231" y="3363838"/>
              <a:ext cx="845449" cy="84533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9" name="同心圆 10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</p:grpSp>
        <p:sp>
          <p:nvSpPr>
            <p:cNvPr id="88" name="TextBox 1"/>
            <p:cNvSpPr txBox="1"/>
            <p:nvPr/>
          </p:nvSpPr>
          <p:spPr>
            <a:xfrm>
              <a:off x="1127348" y="3509508"/>
              <a:ext cx="27291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2</a:t>
              </a:r>
              <a:endPara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93" name="TextBox 6"/>
          <p:cNvSpPr txBox="1">
            <a:spLocks noChangeArrowheads="1"/>
          </p:cNvSpPr>
          <p:nvPr/>
        </p:nvSpPr>
        <p:spPr bwMode="auto">
          <a:xfrm>
            <a:off x="8517213" y="2074571"/>
            <a:ext cx="330962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>
              <a:defRPr/>
            </a:pPr>
            <a:r>
              <a:rPr lang="en-US" altLang="zh-CN" sz="2000" b="1" dirty="0">
                <a:solidFill>
                  <a:srgbClr val="425158"/>
                </a:solidFill>
                <a:ea typeface="Montserrat" panose="00000500000000000000" charset="0"/>
                <a:cs typeface="Barlow Condensed Medium" panose="00000606000000000000" charset="0"/>
              </a:rPr>
              <a:t>METHODOLGY </a:t>
            </a:r>
          </a:p>
        </p:txBody>
      </p:sp>
      <p:sp>
        <p:nvSpPr>
          <p:cNvPr id="94" name="椭圆 93"/>
          <p:cNvSpPr/>
          <p:nvPr/>
        </p:nvSpPr>
        <p:spPr>
          <a:xfrm>
            <a:off x="4917202" y="1760914"/>
            <a:ext cx="2368707" cy="2368707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5170198" y="1972805"/>
            <a:ext cx="1862715" cy="1862715"/>
            <a:chOff x="775780" y="771550"/>
            <a:chExt cx="1852004" cy="1852004"/>
          </a:xfrm>
        </p:grpSpPr>
        <p:sp>
          <p:nvSpPr>
            <p:cNvPr id="103" name="椭圆 102"/>
            <p:cNvSpPr/>
            <p:nvPr/>
          </p:nvSpPr>
          <p:spPr>
            <a:xfrm>
              <a:off x="775780" y="771550"/>
              <a:ext cx="1852004" cy="1852004"/>
            </a:xfrm>
            <a:prstGeom prst="ellipse">
              <a:avLst/>
            </a:prstGeom>
            <a:solidFill>
              <a:srgbClr val="3E658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1007828" y="1003597"/>
              <a:ext cx="1387908" cy="1387908"/>
            </a:xfrm>
            <a:prstGeom prst="ellipse">
              <a:avLst/>
            </a:prstGeom>
            <a:gradFill flip="none" rotWithShape="1">
              <a:gsLst>
                <a:gs pos="36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3810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3000000" scaled="0"/>
              </a:gradFill>
              <a:prstDash val="solid"/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5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105" name="TextBox 19"/>
          <p:cNvSpPr txBox="1"/>
          <p:nvPr/>
        </p:nvSpPr>
        <p:spPr>
          <a:xfrm>
            <a:off x="5446450" y="2774926"/>
            <a:ext cx="1395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CONTENTS</a:t>
            </a:r>
          </a:p>
        </p:txBody>
      </p:sp>
      <p:grpSp>
        <p:nvGrpSpPr>
          <p:cNvPr id="106" name="1"/>
          <p:cNvGrpSpPr/>
          <p:nvPr/>
        </p:nvGrpSpPr>
        <p:grpSpPr>
          <a:xfrm>
            <a:off x="3959745" y="1980655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07" name="椭圆 10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09" name="1"/>
          <p:cNvGrpSpPr/>
          <p:nvPr/>
        </p:nvGrpSpPr>
        <p:grpSpPr>
          <a:xfrm>
            <a:off x="4697826" y="1938191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10" name="椭圆 10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12" name="1"/>
          <p:cNvGrpSpPr/>
          <p:nvPr/>
        </p:nvGrpSpPr>
        <p:grpSpPr>
          <a:xfrm>
            <a:off x="4806624" y="1515044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13" name="椭圆 11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15" name="1"/>
          <p:cNvGrpSpPr/>
          <p:nvPr/>
        </p:nvGrpSpPr>
        <p:grpSpPr>
          <a:xfrm>
            <a:off x="4485207" y="2570100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16" name="椭圆 11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18" name="1"/>
          <p:cNvGrpSpPr/>
          <p:nvPr/>
        </p:nvGrpSpPr>
        <p:grpSpPr>
          <a:xfrm>
            <a:off x="6673384" y="3592290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19" name="椭圆 11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21" name="1"/>
          <p:cNvGrpSpPr/>
          <p:nvPr/>
        </p:nvGrpSpPr>
        <p:grpSpPr>
          <a:xfrm>
            <a:off x="7411465" y="3549826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22" name="椭圆 121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24" name="1"/>
          <p:cNvGrpSpPr/>
          <p:nvPr/>
        </p:nvGrpSpPr>
        <p:grpSpPr>
          <a:xfrm>
            <a:off x="7520263" y="3126679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25" name="椭圆 124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27" name="1"/>
          <p:cNvGrpSpPr/>
          <p:nvPr/>
        </p:nvGrpSpPr>
        <p:grpSpPr>
          <a:xfrm>
            <a:off x="7198846" y="4181735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28" name="椭圆 1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3904809-D7BF-E7AA-D3D4-B9592F13D7D7}"/>
              </a:ext>
            </a:extLst>
          </p:cNvPr>
          <p:cNvSpPr txBox="1"/>
          <p:nvPr/>
        </p:nvSpPr>
        <p:spPr>
          <a:xfrm>
            <a:off x="1002890" y="4625841"/>
            <a:ext cx="22122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Montserrat"/>
                <a:ea typeface="Montserrat" panose="00000500000000000000" charset="0"/>
                <a:cs typeface="Barlow Condensed Medium" panose="00000606000000000000" charset="0"/>
              </a:rPr>
              <a:t>RESULTS AND DISCUSSIONS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CA329C-9F6F-51D2-CD0B-7C4B6D2C946C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3</a:t>
            </a:fld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85" grpId="0"/>
      <p:bldP spid="93" grpId="0"/>
      <p:bldP spid="94" grpId="0" animBg="1"/>
      <p:bldP spid="10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33C818-1D8E-9514-5B26-D8C84FFBFC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08" t="24255" r="7006" b="13617"/>
          <a:stretch/>
        </p:blipFill>
        <p:spPr>
          <a:xfrm>
            <a:off x="2991801" y="972505"/>
            <a:ext cx="4751101" cy="45140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Circle: Hollow 4">
            <a:extLst>
              <a:ext uri="{FF2B5EF4-FFF2-40B4-BE49-F238E27FC236}">
                <a16:creationId xmlns:a16="http://schemas.microsoft.com/office/drawing/2014/main" id="{B4121765-8AE9-8B07-14B9-6DC33B15A6C9}"/>
              </a:ext>
            </a:extLst>
          </p:cNvPr>
          <p:cNvSpPr/>
          <p:nvPr/>
        </p:nvSpPr>
        <p:spPr>
          <a:xfrm>
            <a:off x="6622026" y="2993922"/>
            <a:ext cx="412955" cy="575187"/>
          </a:xfrm>
          <a:prstGeom prst="donut">
            <a:avLst>
              <a:gd name="adj" fmla="val 71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C3017B84-0162-4794-B9F1-E8FADF5F905D}"/>
              </a:ext>
            </a:extLst>
          </p:cNvPr>
          <p:cNvSpPr/>
          <p:nvPr/>
        </p:nvSpPr>
        <p:spPr>
          <a:xfrm>
            <a:off x="4562168" y="4748982"/>
            <a:ext cx="216310" cy="309716"/>
          </a:xfrm>
          <a:prstGeom prst="donut">
            <a:avLst>
              <a:gd name="adj" fmla="val 71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Arrow: Bent 6">
            <a:extLst>
              <a:ext uri="{FF2B5EF4-FFF2-40B4-BE49-F238E27FC236}">
                <a16:creationId xmlns:a16="http://schemas.microsoft.com/office/drawing/2014/main" id="{901F7D4C-7636-FC6B-7054-DB488904FA9A}"/>
              </a:ext>
            </a:extLst>
          </p:cNvPr>
          <p:cNvSpPr/>
          <p:nvPr/>
        </p:nvSpPr>
        <p:spPr>
          <a:xfrm>
            <a:off x="6828503" y="1814052"/>
            <a:ext cx="2168013" cy="1179870"/>
          </a:xfrm>
          <a:prstGeom prst="bentArrow">
            <a:avLst>
              <a:gd name="adj1" fmla="val 7500"/>
              <a:gd name="adj2" fmla="val 25000"/>
              <a:gd name="adj3" fmla="val 25000"/>
              <a:gd name="adj4" fmla="val 66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Arrow: Bent 7">
            <a:extLst>
              <a:ext uri="{FF2B5EF4-FFF2-40B4-BE49-F238E27FC236}">
                <a16:creationId xmlns:a16="http://schemas.microsoft.com/office/drawing/2014/main" id="{F03D94CC-4845-A172-430C-FD8AFF208E19}"/>
              </a:ext>
            </a:extLst>
          </p:cNvPr>
          <p:cNvSpPr/>
          <p:nvPr/>
        </p:nvSpPr>
        <p:spPr>
          <a:xfrm flipH="1" flipV="1">
            <a:off x="3249562" y="5058865"/>
            <a:ext cx="1440426" cy="892110"/>
          </a:xfrm>
          <a:prstGeom prst="bentArrow">
            <a:avLst>
              <a:gd name="adj1" fmla="val 10279"/>
              <a:gd name="adj2" fmla="val 25000"/>
              <a:gd name="adj3" fmla="val 25000"/>
              <a:gd name="adj4" fmla="val 470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69A5D4-FE27-37BF-1790-11617498C3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41" t="2694" r="18476" b="5516"/>
          <a:stretch/>
        </p:blipFill>
        <p:spPr>
          <a:xfrm>
            <a:off x="301169" y="3427168"/>
            <a:ext cx="3007385" cy="30055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Microscopic observation of Gram's stained Lactobacillus spp. | Download  Scientific Diagram">
            <a:extLst>
              <a:ext uri="{FF2B5EF4-FFF2-40B4-BE49-F238E27FC236}">
                <a16:creationId xmlns:a16="http://schemas.microsoft.com/office/drawing/2014/main" id="{BF914EAD-9ECA-BFD2-FFFC-82EEA121B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516" y="840658"/>
            <a:ext cx="3141133" cy="31266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5297EBD-FDE5-F255-2FB9-EDED6484D765}"/>
              </a:ext>
            </a:extLst>
          </p:cNvPr>
          <p:cNvSpPr/>
          <p:nvPr/>
        </p:nvSpPr>
        <p:spPr>
          <a:xfrm>
            <a:off x="7032186" y="1038597"/>
            <a:ext cx="175505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rgbClr val="FF0000"/>
                </a:solidFill>
                <a:effectLst/>
              </a:rPr>
              <a:t>Large bacteria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8C10C3-DEDB-5CDA-BF69-81EF33AD6C7C}"/>
              </a:ext>
            </a:extLst>
          </p:cNvPr>
          <p:cNvSpPr/>
          <p:nvPr/>
        </p:nvSpPr>
        <p:spPr>
          <a:xfrm>
            <a:off x="3805083" y="5707627"/>
            <a:ext cx="245186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rgbClr val="FF0000"/>
                </a:solidFill>
                <a:effectLst/>
              </a:rPr>
              <a:t>Small bacteria</a:t>
            </a:r>
          </a:p>
        </p:txBody>
      </p:sp>
      <p:grpSp>
        <p:nvGrpSpPr>
          <p:cNvPr id="2" name="组合 67">
            <a:extLst>
              <a:ext uri="{FF2B5EF4-FFF2-40B4-BE49-F238E27FC236}">
                <a16:creationId xmlns:a16="http://schemas.microsoft.com/office/drawing/2014/main" id="{903C1CF1-04B2-094C-FE82-83B2C10B56BF}"/>
              </a:ext>
            </a:extLst>
          </p:cNvPr>
          <p:cNvGrpSpPr/>
          <p:nvPr/>
        </p:nvGrpSpPr>
        <p:grpSpPr>
          <a:xfrm>
            <a:off x="605184" y="262221"/>
            <a:ext cx="8978084" cy="1053726"/>
            <a:chOff x="605184" y="262221"/>
            <a:chExt cx="8978084" cy="1053726"/>
          </a:xfrm>
        </p:grpSpPr>
        <p:grpSp>
          <p:nvGrpSpPr>
            <p:cNvPr id="3" name="组合 32">
              <a:extLst>
                <a:ext uri="{FF2B5EF4-FFF2-40B4-BE49-F238E27FC236}">
                  <a16:creationId xmlns:a16="http://schemas.microsoft.com/office/drawing/2014/main" id="{F42C7A24-437C-CED4-A818-16F853A2F6A1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12" name="椭圆 3">
                <a:extLst>
                  <a:ext uri="{FF2B5EF4-FFF2-40B4-BE49-F238E27FC236}">
                    <a16:creationId xmlns:a16="http://schemas.microsoft.com/office/drawing/2014/main" id="{7A4475DE-B123-4C21-9EDA-6D4AB511B0A1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13" name="组合 4">
                <a:extLst>
                  <a:ext uri="{FF2B5EF4-FFF2-40B4-BE49-F238E27FC236}">
                    <a16:creationId xmlns:a16="http://schemas.microsoft.com/office/drawing/2014/main" id="{1D1DB2D4-BFB0-5EA1-BD87-97ADFF8619E2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14" name="椭圆 5">
                  <a:extLst>
                    <a:ext uri="{FF2B5EF4-FFF2-40B4-BE49-F238E27FC236}">
                      <a16:creationId xmlns:a16="http://schemas.microsoft.com/office/drawing/2014/main" id="{5D536F51-5F67-DD3A-6901-DBD239A90E8D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6" name="椭圆 6">
                  <a:extLst>
                    <a:ext uri="{FF2B5EF4-FFF2-40B4-BE49-F238E27FC236}">
                      <a16:creationId xmlns:a16="http://schemas.microsoft.com/office/drawing/2014/main" id="{A24F464E-D311-7F36-11A9-FB4B79425374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11" name="TextBox 1">
              <a:extLst>
                <a:ext uri="{FF2B5EF4-FFF2-40B4-BE49-F238E27FC236}">
                  <a16:creationId xmlns:a16="http://schemas.microsoft.com/office/drawing/2014/main" id="{F07D7816-C493-75AF-0B8F-79D4598CAD05}"/>
                </a:ext>
              </a:extLst>
            </p:cNvPr>
            <p:cNvSpPr txBox="1"/>
            <p:nvPr/>
          </p:nvSpPr>
          <p:spPr>
            <a:xfrm>
              <a:off x="1842046" y="480916"/>
              <a:ext cx="77412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2800" b="1" dirty="0">
                  <a:solidFill>
                    <a:srgbClr val="3E658E"/>
                  </a:solidFill>
                  <a:latin typeface="Montserrat" panose="00000500000000000000" charset="0"/>
                </a:rPr>
                <a:t>Isolation</a:t>
              </a: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 And Identification Results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1038D14-5F2E-D70C-D400-D124165E80DA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30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46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F1B03BD-6E48-B658-2873-9744B5348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864451"/>
              </p:ext>
            </p:extLst>
          </p:nvPr>
        </p:nvGraphicFramePr>
        <p:xfrm>
          <a:off x="687420" y="2166782"/>
          <a:ext cx="11167354" cy="3885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4179">
                  <a:extLst>
                    <a:ext uri="{9D8B030D-6E8A-4147-A177-3AD203B41FA5}">
                      <a16:colId xmlns:a16="http://schemas.microsoft.com/office/drawing/2014/main" val="2316880569"/>
                    </a:ext>
                  </a:extLst>
                </a:gridCol>
                <a:gridCol w="1336026">
                  <a:extLst>
                    <a:ext uri="{9D8B030D-6E8A-4147-A177-3AD203B41FA5}">
                      <a16:colId xmlns:a16="http://schemas.microsoft.com/office/drawing/2014/main" val="1332191764"/>
                    </a:ext>
                  </a:extLst>
                </a:gridCol>
                <a:gridCol w="1031132">
                  <a:extLst>
                    <a:ext uri="{9D8B030D-6E8A-4147-A177-3AD203B41FA5}">
                      <a16:colId xmlns:a16="http://schemas.microsoft.com/office/drawing/2014/main" val="2649446736"/>
                    </a:ext>
                  </a:extLst>
                </a:gridCol>
                <a:gridCol w="685429">
                  <a:extLst>
                    <a:ext uri="{9D8B030D-6E8A-4147-A177-3AD203B41FA5}">
                      <a16:colId xmlns:a16="http://schemas.microsoft.com/office/drawing/2014/main" val="389617617"/>
                    </a:ext>
                  </a:extLst>
                </a:gridCol>
                <a:gridCol w="1503294">
                  <a:extLst>
                    <a:ext uri="{9D8B030D-6E8A-4147-A177-3AD203B41FA5}">
                      <a16:colId xmlns:a16="http://schemas.microsoft.com/office/drawing/2014/main" val="2262943877"/>
                    </a:ext>
                  </a:extLst>
                </a:gridCol>
                <a:gridCol w="1578995">
                  <a:extLst>
                    <a:ext uri="{9D8B030D-6E8A-4147-A177-3AD203B41FA5}">
                      <a16:colId xmlns:a16="http://schemas.microsoft.com/office/drawing/2014/main" val="1853993013"/>
                    </a:ext>
                  </a:extLst>
                </a:gridCol>
                <a:gridCol w="969652">
                  <a:extLst>
                    <a:ext uri="{9D8B030D-6E8A-4147-A177-3AD203B41FA5}">
                      <a16:colId xmlns:a16="http://schemas.microsoft.com/office/drawing/2014/main" val="1659208594"/>
                    </a:ext>
                  </a:extLst>
                </a:gridCol>
                <a:gridCol w="1206230">
                  <a:extLst>
                    <a:ext uri="{9D8B030D-6E8A-4147-A177-3AD203B41FA5}">
                      <a16:colId xmlns:a16="http://schemas.microsoft.com/office/drawing/2014/main" val="3846532012"/>
                    </a:ext>
                  </a:extLst>
                </a:gridCol>
                <a:gridCol w="1342417">
                  <a:extLst>
                    <a:ext uri="{9D8B030D-6E8A-4147-A177-3AD203B41FA5}">
                      <a16:colId xmlns:a16="http://schemas.microsoft.com/office/drawing/2014/main" val="2705408861"/>
                    </a:ext>
                  </a:extLst>
                </a:gridCol>
              </a:tblGrid>
              <a:tr h="1413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Test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catalase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citrate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gas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Gram staining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Hydrogen sulfide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indole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motility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oxidase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36083967"/>
                  </a:ext>
                </a:extLst>
              </a:tr>
              <a:tr h="700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Standard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-</a:t>
                      </a:r>
                      <a:endParaRPr lang="en-US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-</a:t>
                      </a:r>
                      <a:endParaRPr lang="en-US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-</a:t>
                      </a:r>
                      <a:endParaRPr lang="en-US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+</a:t>
                      </a:r>
                      <a:endParaRPr lang="en-US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-</a:t>
                      </a:r>
                      <a:endParaRPr lang="en-US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-</a:t>
                      </a:r>
                      <a:endParaRPr lang="en-US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-</a:t>
                      </a:r>
                      <a:endParaRPr lang="en-US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-</a:t>
                      </a:r>
                      <a:endParaRPr lang="en-US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508818"/>
                  </a:ext>
                </a:extLst>
              </a:tr>
              <a:tr h="9922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Small bacteria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+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7698692"/>
                  </a:ext>
                </a:extLst>
              </a:tr>
              <a:tr h="7490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Large bacteria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+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-</a:t>
                      </a:r>
                      <a:endParaRPr lang="en-US" sz="2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-</a:t>
                      </a:r>
                      <a:endParaRPr lang="en-US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012310"/>
                  </a:ext>
                </a:extLst>
              </a:tr>
            </a:tbl>
          </a:graphicData>
        </a:graphic>
      </p:graphicFrame>
      <p:grpSp>
        <p:nvGrpSpPr>
          <p:cNvPr id="2" name="组合 67">
            <a:extLst>
              <a:ext uri="{FF2B5EF4-FFF2-40B4-BE49-F238E27FC236}">
                <a16:creationId xmlns:a16="http://schemas.microsoft.com/office/drawing/2014/main" id="{F97CF825-8C13-0505-7307-B4E358FCD9AA}"/>
              </a:ext>
            </a:extLst>
          </p:cNvPr>
          <p:cNvGrpSpPr/>
          <p:nvPr/>
        </p:nvGrpSpPr>
        <p:grpSpPr>
          <a:xfrm>
            <a:off x="605184" y="262221"/>
            <a:ext cx="7031029" cy="1053726"/>
            <a:chOff x="605184" y="262221"/>
            <a:chExt cx="7031029" cy="1053726"/>
          </a:xfrm>
        </p:grpSpPr>
        <p:grpSp>
          <p:nvGrpSpPr>
            <p:cNvPr id="3" name="组合 32">
              <a:extLst>
                <a:ext uri="{FF2B5EF4-FFF2-40B4-BE49-F238E27FC236}">
                  <a16:creationId xmlns:a16="http://schemas.microsoft.com/office/drawing/2014/main" id="{71A160A8-0FCD-F3D9-FA35-C0A199C0D41D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6" name="椭圆 3">
                <a:extLst>
                  <a:ext uri="{FF2B5EF4-FFF2-40B4-BE49-F238E27FC236}">
                    <a16:creationId xmlns:a16="http://schemas.microsoft.com/office/drawing/2014/main" id="{A348EFD5-DE6A-758B-7152-2D41F542935D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7" name="组合 4">
                <a:extLst>
                  <a:ext uri="{FF2B5EF4-FFF2-40B4-BE49-F238E27FC236}">
                    <a16:creationId xmlns:a16="http://schemas.microsoft.com/office/drawing/2014/main" id="{17FF6706-75E8-3BDD-AE26-98A624FD15EE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8" name="椭圆 5">
                  <a:extLst>
                    <a:ext uri="{FF2B5EF4-FFF2-40B4-BE49-F238E27FC236}">
                      <a16:creationId xmlns:a16="http://schemas.microsoft.com/office/drawing/2014/main" id="{03FE5E2E-6452-853E-2340-8693FA852DF5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9" name="椭圆 6">
                  <a:extLst>
                    <a:ext uri="{FF2B5EF4-FFF2-40B4-BE49-F238E27FC236}">
                      <a16:creationId xmlns:a16="http://schemas.microsoft.com/office/drawing/2014/main" id="{71C25798-CC9D-0429-3FB8-C5BEC2D57422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5" name="TextBox 1">
              <a:extLst>
                <a:ext uri="{FF2B5EF4-FFF2-40B4-BE49-F238E27FC236}">
                  <a16:creationId xmlns:a16="http://schemas.microsoft.com/office/drawing/2014/main" id="{863A3F19-5038-3577-18D5-FA3E0EC90B57}"/>
                </a:ext>
              </a:extLst>
            </p:cNvPr>
            <p:cNvSpPr txBox="1"/>
            <p:nvPr/>
          </p:nvSpPr>
          <p:spPr>
            <a:xfrm>
              <a:off x="1842046" y="480916"/>
              <a:ext cx="5794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2800" b="1" dirty="0">
                  <a:solidFill>
                    <a:srgbClr val="3E658E"/>
                  </a:solidFill>
                  <a:latin typeface="Montserrat" panose="00000500000000000000" charset="0"/>
                </a:rPr>
                <a:t>BIOCHEMICAL TESTS </a:t>
              </a: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Results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B76BA0D-21E1-99A0-3469-15C10BB492A7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31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00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5403A1-1EA5-DA86-38BD-1676EFEF85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141005"/>
              </p:ext>
            </p:extLst>
          </p:nvPr>
        </p:nvGraphicFramePr>
        <p:xfrm>
          <a:off x="1401097" y="1700143"/>
          <a:ext cx="8981768" cy="38502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4961">
                  <a:extLst>
                    <a:ext uri="{9D8B030D-6E8A-4147-A177-3AD203B41FA5}">
                      <a16:colId xmlns:a16="http://schemas.microsoft.com/office/drawing/2014/main" val="16956675"/>
                    </a:ext>
                  </a:extLst>
                </a:gridCol>
                <a:gridCol w="2244961">
                  <a:extLst>
                    <a:ext uri="{9D8B030D-6E8A-4147-A177-3AD203B41FA5}">
                      <a16:colId xmlns:a16="http://schemas.microsoft.com/office/drawing/2014/main" val="694152515"/>
                    </a:ext>
                  </a:extLst>
                </a:gridCol>
                <a:gridCol w="2245923">
                  <a:extLst>
                    <a:ext uri="{9D8B030D-6E8A-4147-A177-3AD203B41FA5}">
                      <a16:colId xmlns:a16="http://schemas.microsoft.com/office/drawing/2014/main" val="2305246138"/>
                    </a:ext>
                  </a:extLst>
                </a:gridCol>
                <a:gridCol w="2245923">
                  <a:extLst>
                    <a:ext uri="{9D8B030D-6E8A-4147-A177-3AD203B41FA5}">
                      <a16:colId xmlns:a16="http://schemas.microsoft.com/office/drawing/2014/main" val="3130142406"/>
                    </a:ext>
                  </a:extLst>
                </a:gridCol>
              </a:tblGrid>
              <a:tr h="12634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Fermentation test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Glucose test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Lactose test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Sucrose test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9678096"/>
                  </a:ext>
                </a:extLst>
              </a:tr>
              <a:tr h="12634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Small bacteria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kern="100">
                          <a:effectLst/>
                        </a:rPr>
                        <a:t>+</a:t>
                      </a:r>
                      <a:endParaRPr lang="en-US" sz="3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kern="100">
                          <a:effectLst/>
                        </a:rPr>
                        <a:t>+</a:t>
                      </a:r>
                      <a:endParaRPr lang="en-US" sz="3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kern="100">
                          <a:effectLst/>
                        </a:rPr>
                        <a:t>+</a:t>
                      </a:r>
                      <a:endParaRPr lang="en-US" sz="3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1162954"/>
                  </a:ext>
                </a:extLst>
              </a:tr>
              <a:tr h="12634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Large bacteria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kern="100">
                          <a:effectLst/>
                        </a:rPr>
                        <a:t>-</a:t>
                      </a:r>
                      <a:endParaRPr lang="en-US" sz="3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kern="100">
                          <a:effectLst/>
                        </a:rPr>
                        <a:t>-</a:t>
                      </a:r>
                      <a:endParaRPr lang="en-US" sz="3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kern="100" dirty="0">
                          <a:effectLst/>
                        </a:rPr>
                        <a:t>-</a:t>
                      </a:r>
                      <a:endParaRPr lang="en-US" sz="3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152739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B5C8F27-A7F8-FF9D-E75C-1ED0C21C6F9E}"/>
              </a:ext>
            </a:extLst>
          </p:cNvPr>
          <p:cNvSpPr/>
          <p:nvPr/>
        </p:nvSpPr>
        <p:spPr>
          <a:xfrm>
            <a:off x="1605116" y="5692878"/>
            <a:ext cx="898176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kern="100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Sma</a:t>
            </a:r>
            <a:r>
              <a:rPr lang="en-US" sz="2800" b="1" kern="10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ll bacteria: </a:t>
            </a:r>
            <a:r>
              <a:rPr lang="en-US" sz="2800" b="1" i="1" kern="10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lactobacilli acidophilus </a:t>
            </a:r>
            <a:endParaRPr lang="en-US" sz="2800" b="1" i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grpSp>
        <p:nvGrpSpPr>
          <p:cNvPr id="2" name="组合 67">
            <a:extLst>
              <a:ext uri="{FF2B5EF4-FFF2-40B4-BE49-F238E27FC236}">
                <a16:creationId xmlns:a16="http://schemas.microsoft.com/office/drawing/2014/main" id="{8F7BAA10-F4A0-57A2-8F8A-8508B922EFC2}"/>
              </a:ext>
            </a:extLst>
          </p:cNvPr>
          <p:cNvGrpSpPr/>
          <p:nvPr/>
        </p:nvGrpSpPr>
        <p:grpSpPr>
          <a:xfrm>
            <a:off x="605184" y="262221"/>
            <a:ext cx="7031029" cy="1053726"/>
            <a:chOff x="605184" y="262221"/>
            <a:chExt cx="7031029" cy="1053726"/>
          </a:xfrm>
        </p:grpSpPr>
        <p:grpSp>
          <p:nvGrpSpPr>
            <p:cNvPr id="3" name="组合 32">
              <a:extLst>
                <a:ext uri="{FF2B5EF4-FFF2-40B4-BE49-F238E27FC236}">
                  <a16:creationId xmlns:a16="http://schemas.microsoft.com/office/drawing/2014/main" id="{7C9C4117-CB4E-0E7B-5DBC-A5649D0DF207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7" name="椭圆 3">
                <a:extLst>
                  <a:ext uri="{FF2B5EF4-FFF2-40B4-BE49-F238E27FC236}">
                    <a16:creationId xmlns:a16="http://schemas.microsoft.com/office/drawing/2014/main" id="{8363CDA0-0F65-4EDC-E956-E941FED6C84C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8" name="组合 4">
                <a:extLst>
                  <a:ext uri="{FF2B5EF4-FFF2-40B4-BE49-F238E27FC236}">
                    <a16:creationId xmlns:a16="http://schemas.microsoft.com/office/drawing/2014/main" id="{10AD89CC-201B-1383-9278-37EBF246A842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9" name="椭圆 5">
                  <a:extLst>
                    <a:ext uri="{FF2B5EF4-FFF2-40B4-BE49-F238E27FC236}">
                      <a16:creationId xmlns:a16="http://schemas.microsoft.com/office/drawing/2014/main" id="{C8D99E49-6FA1-7B63-49F3-B658F24EE220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0" name="椭圆 6">
                  <a:extLst>
                    <a:ext uri="{FF2B5EF4-FFF2-40B4-BE49-F238E27FC236}">
                      <a16:creationId xmlns:a16="http://schemas.microsoft.com/office/drawing/2014/main" id="{604EF09E-B2BB-BA68-EACA-4550A3F1F492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67E5E864-5EA4-D8CA-28E6-8A2B4E8F4BC3}"/>
                </a:ext>
              </a:extLst>
            </p:cNvPr>
            <p:cNvSpPr txBox="1"/>
            <p:nvPr/>
          </p:nvSpPr>
          <p:spPr>
            <a:xfrm>
              <a:off x="1842046" y="480916"/>
              <a:ext cx="5794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2800" b="1" dirty="0">
                  <a:solidFill>
                    <a:srgbClr val="3E658E"/>
                  </a:solidFill>
                  <a:latin typeface="Montserrat" panose="00000500000000000000" charset="0"/>
                </a:rPr>
                <a:t>BIOCHEMICAL TESTS </a:t>
              </a: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Results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1D3DD63-8E9A-5784-CA48-AC01D7B09D76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32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016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1596586" y="2207866"/>
            <a:ext cx="2368707" cy="2368707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ysClr val="window" lastClr="FFFFFF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819212" y="2439190"/>
            <a:ext cx="1862715" cy="1862715"/>
            <a:chOff x="775780" y="771550"/>
            <a:chExt cx="1852004" cy="1852004"/>
          </a:xfrm>
        </p:grpSpPr>
        <p:sp>
          <p:nvSpPr>
            <p:cNvPr id="24" name="椭圆 23"/>
            <p:cNvSpPr/>
            <p:nvPr/>
          </p:nvSpPr>
          <p:spPr>
            <a:xfrm>
              <a:off x="775780" y="771550"/>
              <a:ext cx="1852004" cy="1852004"/>
            </a:xfrm>
            <a:prstGeom prst="ellipse">
              <a:avLst/>
            </a:prstGeom>
            <a:solidFill>
              <a:srgbClr val="3E658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400" kern="0" dirty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007828" y="1003597"/>
              <a:ext cx="1387908" cy="1387908"/>
            </a:xfrm>
            <a:prstGeom prst="ellipse">
              <a:avLst/>
            </a:prstGeom>
            <a:gradFill flip="none" rotWithShape="1">
              <a:gsLst>
                <a:gs pos="36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3810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3000000" scaled="0"/>
              </a:gradFill>
              <a:prstDash val="solid"/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065" kern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2149924" y="3004345"/>
            <a:ext cx="125068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2</a:t>
            </a:r>
            <a:endParaRPr lang="zh-CN" altLang="en-US" sz="4400" b="1" dirty="0">
              <a:solidFill>
                <a:srgbClr val="3E658E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9" name="1"/>
          <p:cNvGrpSpPr/>
          <p:nvPr/>
        </p:nvGrpSpPr>
        <p:grpSpPr>
          <a:xfrm>
            <a:off x="3352768" y="403924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047766" y="2683201"/>
            <a:ext cx="7939597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28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Fermentation By Mixed Culture Results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 285">
            <a:extLst>
              <a:ext uri="{FF2B5EF4-FFF2-40B4-BE49-F238E27FC236}">
                <a16:creationId xmlns:a16="http://schemas.microsoft.com/office/drawing/2014/main" id="{0B17A91C-F47B-1FC6-715A-2390FA92065E}"/>
              </a:ext>
            </a:extLst>
          </p:cNvPr>
          <p:cNvSpPr txBox="1"/>
          <p:nvPr/>
        </p:nvSpPr>
        <p:spPr>
          <a:xfrm>
            <a:off x="4730461" y="3471332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user print the presentation and make it into a it into a film to be used in a wider field.The user print the presentation and make it into a it into a film to be used in a wider field.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1FB73B-AC05-8B48-EE16-70EDA3F6BD41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33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00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5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0107BD0-52AD-4BF1-83D2-C662F14AED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7591235"/>
              </p:ext>
            </p:extLst>
          </p:nvPr>
        </p:nvGraphicFramePr>
        <p:xfrm>
          <a:off x="1350263" y="1459148"/>
          <a:ext cx="8941601" cy="5160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组合 67">
            <a:extLst>
              <a:ext uri="{FF2B5EF4-FFF2-40B4-BE49-F238E27FC236}">
                <a16:creationId xmlns:a16="http://schemas.microsoft.com/office/drawing/2014/main" id="{9A8F9FEA-BF64-C70F-9CB5-492CE193A610}"/>
              </a:ext>
            </a:extLst>
          </p:cNvPr>
          <p:cNvGrpSpPr/>
          <p:nvPr/>
        </p:nvGrpSpPr>
        <p:grpSpPr>
          <a:xfrm>
            <a:off x="605184" y="262221"/>
            <a:ext cx="7031029" cy="1053726"/>
            <a:chOff x="605184" y="262221"/>
            <a:chExt cx="7031029" cy="1053726"/>
          </a:xfrm>
        </p:grpSpPr>
        <p:grpSp>
          <p:nvGrpSpPr>
            <p:cNvPr id="3" name="组合 32">
              <a:extLst>
                <a:ext uri="{FF2B5EF4-FFF2-40B4-BE49-F238E27FC236}">
                  <a16:creationId xmlns:a16="http://schemas.microsoft.com/office/drawing/2014/main" id="{86060984-EA40-FD03-6C0A-BD661FF48B3B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6" name="椭圆 3">
                <a:extLst>
                  <a:ext uri="{FF2B5EF4-FFF2-40B4-BE49-F238E27FC236}">
                    <a16:creationId xmlns:a16="http://schemas.microsoft.com/office/drawing/2014/main" id="{0D630ABE-ADD9-8326-BB77-923084F07F58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7" name="组合 4">
                <a:extLst>
                  <a:ext uri="{FF2B5EF4-FFF2-40B4-BE49-F238E27FC236}">
                    <a16:creationId xmlns:a16="http://schemas.microsoft.com/office/drawing/2014/main" id="{6C94A2CF-0349-0067-257B-6B41C68761A8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8" name="椭圆 5">
                  <a:extLst>
                    <a:ext uri="{FF2B5EF4-FFF2-40B4-BE49-F238E27FC236}">
                      <a16:creationId xmlns:a16="http://schemas.microsoft.com/office/drawing/2014/main" id="{2E5D5BEA-D255-9450-8DE7-E6750DE4A15F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9" name="椭圆 6">
                  <a:extLst>
                    <a:ext uri="{FF2B5EF4-FFF2-40B4-BE49-F238E27FC236}">
                      <a16:creationId xmlns:a16="http://schemas.microsoft.com/office/drawing/2014/main" id="{2FC5970B-5F39-1322-DD3D-0E8A5CAF243A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5" name="TextBox 1">
              <a:extLst>
                <a:ext uri="{FF2B5EF4-FFF2-40B4-BE49-F238E27FC236}">
                  <a16:creationId xmlns:a16="http://schemas.microsoft.com/office/drawing/2014/main" id="{67935DC2-E3F4-A609-7973-4EB9EA8FF2EF}"/>
                </a:ext>
              </a:extLst>
            </p:cNvPr>
            <p:cNvSpPr txBox="1"/>
            <p:nvPr/>
          </p:nvSpPr>
          <p:spPr>
            <a:xfrm>
              <a:off x="1842046" y="480916"/>
              <a:ext cx="57941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2800" b="1" dirty="0">
                  <a:solidFill>
                    <a:srgbClr val="3E658E"/>
                  </a:solidFill>
                  <a:latin typeface="Montserrat" panose="00000500000000000000" charset="0"/>
                </a:rPr>
                <a:t>Mixed Culture Results</a:t>
              </a:r>
              <a:endParaRPr lang="en-US" altLang="zh-CN" sz="3200" b="1" dirty="0">
                <a:solidFill>
                  <a:srgbClr val="3E658E"/>
                </a:solidFill>
                <a:latin typeface="Montserrat" panose="00000500000000000000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567C59C-A0EB-0FFB-E0B2-54AA3E6B01E9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34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61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CE565CF-6920-4A05-A7DC-75699FD09B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9529832"/>
              </p:ext>
            </p:extLst>
          </p:nvPr>
        </p:nvGraphicFramePr>
        <p:xfrm>
          <a:off x="2225124" y="1546698"/>
          <a:ext cx="7298255" cy="4982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组合 67">
            <a:extLst>
              <a:ext uri="{FF2B5EF4-FFF2-40B4-BE49-F238E27FC236}">
                <a16:creationId xmlns:a16="http://schemas.microsoft.com/office/drawing/2014/main" id="{EFB7D283-039A-7911-A4C6-0468CDCD09F6}"/>
              </a:ext>
            </a:extLst>
          </p:cNvPr>
          <p:cNvGrpSpPr/>
          <p:nvPr/>
        </p:nvGrpSpPr>
        <p:grpSpPr>
          <a:xfrm>
            <a:off x="605184" y="262221"/>
            <a:ext cx="7031029" cy="1053726"/>
            <a:chOff x="605184" y="262221"/>
            <a:chExt cx="7031029" cy="1053726"/>
          </a:xfrm>
        </p:grpSpPr>
        <p:grpSp>
          <p:nvGrpSpPr>
            <p:cNvPr id="3" name="组合 32">
              <a:extLst>
                <a:ext uri="{FF2B5EF4-FFF2-40B4-BE49-F238E27FC236}">
                  <a16:creationId xmlns:a16="http://schemas.microsoft.com/office/drawing/2014/main" id="{16B573CB-C28C-E436-A014-5BF00C663DF8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6" name="椭圆 3">
                <a:extLst>
                  <a:ext uri="{FF2B5EF4-FFF2-40B4-BE49-F238E27FC236}">
                    <a16:creationId xmlns:a16="http://schemas.microsoft.com/office/drawing/2014/main" id="{18159568-3AEC-C402-FDC0-1FA518F6A126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7" name="组合 4">
                <a:extLst>
                  <a:ext uri="{FF2B5EF4-FFF2-40B4-BE49-F238E27FC236}">
                    <a16:creationId xmlns:a16="http://schemas.microsoft.com/office/drawing/2014/main" id="{DEFA9495-01F0-265E-CF15-ADE5C323DC11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8" name="椭圆 5">
                  <a:extLst>
                    <a:ext uri="{FF2B5EF4-FFF2-40B4-BE49-F238E27FC236}">
                      <a16:creationId xmlns:a16="http://schemas.microsoft.com/office/drawing/2014/main" id="{219C87F9-316C-4C5A-BF7D-D09B8951111E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9" name="椭圆 6">
                  <a:extLst>
                    <a:ext uri="{FF2B5EF4-FFF2-40B4-BE49-F238E27FC236}">
                      <a16:creationId xmlns:a16="http://schemas.microsoft.com/office/drawing/2014/main" id="{F4B120E4-C3E4-89C5-98FF-07832CBC8FDE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5" name="TextBox 1">
              <a:extLst>
                <a:ext uri="{FF2B5EF4-FFF2-40B4-BE49-F238E27FC236}">
                  <a16:creationId xmlns:a16="http://schemas.microsoft.com/office/drawing/2014/main" id="{710B2F87-C1A9-F15E-3040-651A25663844}"/>
                </a:ext>
              </a:extLst>
            </p:cNvPr>
            <p:cNvSpPr txBox="1"/>
            <p:nvPr/>
          </p:nvSpPr>
          <p:spPr>
            <a:xfrm>
              <a:off x="1842046" y="480916"/>
              <a:ext cx="57941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2800" b="1" dirty="0">
                  <a:solidFill>
                    <a:srgbClr val="3E658E"/>
                  </a:solidFill>
                  <a:latin typeface="Montserrat" panose="00000500000000000000" charset="0"/>
                </a:rPr>
                <a:t>Mixed Culture Results</a:t>
              </a:r>
              <a:endParaRPr lang="en-US" altLang="zh-CN" sz="3200" b="1" dirty="0">
                <a:solidFill>
                  <a:srgbClr val="3E658E"/>
                </a:solidFill>
                <a:latin typeface="Montserrat" panose="00000500000000000000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DA0B1D8-8CC4-DA1B-8AC2-3D2B1E3AB8C8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35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40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1596586" y="2207866"/>
            <a:ext cx="2368707" cy="2368707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ysClr val="window" lastClr="FFFFFF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819212" y="2439190"/>
            <a:ext cx="1862715" cy="1862715"/>
            <a:chOff x="775780" y="771550"/>
            <a:chExt cx="1852004" cy="1852004"/>
          </a:xfrm>
        </p:grpSpPr>
        <p:sp>
          <p:nvSpPr>
            <p:cNvPr id="24" name="椭圆 23"/>
            <p:cNvSpPr/>
            <p:nvPr/>
          </p:nvSpPr>
          <p:spPr>
            <a:xfrm>
              <a:off x="775780" y="771550"/>
              <a:ext cx="1852004" cy="1852004"/>
            </a:xfrm>
            <a:prstGeom prst="ellipse">
              <a:avLst/>
            </a:prstGeom>
            <a:solidFill>
              <a:srgbClr val="3E658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400" kern="0" dirty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007828" y="1003597"/>
              <a:ext cx="1387908" cy="1387908"/>
            </a:xfrm>
            <a:prstGeom prst="ellipse">
              <a:avLst/>
            </a:prstGeom>
            <a:gradFill flip="none" rotWithShape="1">
              <a:gsLst>
                <a:gs pos="36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3810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3000000" scaled="0"/>
              </a:gradFill>
              <a:prstDash val="solid"/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065" kern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2149924" y="3004345"/>
            <a:ext cx="125068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3</a:t>
            </a:r>
            <a:endParaRPr lang="zh-CN" altLang="en-US" sz="4400" b="1" dirty="0">
              <a:solidFill>
                <a:srgbClr val="3E658E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9" name="1"/>
          <p:cNvGrpSpPr/>
          <p:nvPr/>
        </p:nvGrpSpPr>
        <p:grpSpPr>
          <a:xfrm>
            <a:off x="3352768" y="403924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878860" y="2782669"/>
            <a:ext cx="6695698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36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Growth Rate Results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 285">
            <a:extLst>
              <a:ext uri="{FF2B5EF4-FFF2-40B4-BE49-F238E27FC236}">
                <a16:creationId xmlns:a16="http://schemas.microsoft.com/office/drawing/2014/main" id="{0B17A91C-F47B-1FC6-715A-2390FA92065E}"/>
              </a:ext>
            </a:extLst>
          </p:cNvPr>
          <p:cNvSpPr txBox="1"/>
          <p:nvPr/>
        </p:nvSpPr>
        <p:spPr>
          <a:xfrm>
            <a:off x="4730461" y="3471332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user print the presentation and make it into a it into a film to be used in a wider field.The user print the presentation and make it into a it into a film to be used in a wider field.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0F2C31-4B0E-4495-4645-70DDE575292F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36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90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5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619D5ED-5206-4329-9DE8-4F00D95174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3236558"/>
              </p:ext>
            </p:extLst>
          </p:nvPr>
        </p:nvGraphicFramePr>
        <p:xfrm>
          <a:off x="2284746" y="1410511"/>
          <a:ext cx="7277544" cy="5129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组合 67">
            <a:extLst>
              <a:ext uri="{FF2B5EF4-FFF2-40B4-BE49-F238E27FC236}">
                <a16:creationId xmlns:a16="http://schemas.microsoft.com/office/drawing/2014/main" id="{4B06DABE-82A2-7841-652A-6003BC0DDD23}"/>
              </a:ext>
            </a:extLst>
          </p:cNvPr>
          <p:cNvGrpSpPr/>
          <p:nvPr/>
        </p:nvGrpSpPr>
        <p:grpSpPr>
          <a:xfrm>
            <a:off x="605184" y="262221"/>
            <a:ext cx="7031029" cy="1053726"/>
            <a:chOff x="605184" y="262221"/>
            <a:chExt cx="7031029" cy="1053726"/>
          </a:xfrm>
        </p:grpSpPr>
        <p:grpSp>
          <p:nvGrpSpPr>
            <p:cNvPr id="3" name="组合 32">
              <a:extLst>
                <a:ext uri="{FF2B5EF4-FFF2-40B4-BE49-F238E27FC236}">
                  <a16:creationId xmlns:a16="http://schemas.microsoft.com/office/drawing/2014/main" id="{4B3DCD04-3541-054E-5716-8861A037026F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6" name="椭圆 3">
                <a:extLst>
                  <a:ext uri="{FF2B5EF4-FFF2-40B4-BE49-F238E27FC236}">
                    <a16:creationId xmlns:a16="http://schemas.microsoft.com/office/drawing/2014/main" id="{059F13A9-FCCB-FCD4-F05D-A0BC020C580C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7" name="组合 4">
                <a:extLst>
                  <a:ext uri="{FF2B5EF4-FFF2-40B4-BE49-F238E27FC236}">
                    <a16:creationId xmlns:a16="http://schemas.microsoft.com/office/drawing/2014/main" id="{FD207C00-6859-AD10-8316-B924C995838E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8" name="椭圆 5">
                  <a:extLst>
                    <a:ext uri="{FF2B5EF4-FFF2-40B4-BE49-F238E27FC236}">
                      <a16:creationId xmlns:a16="http://schemas.microsoft.com/office/drawing/2014/main" id="{74D96B35-597B-7AB4-0364-50DAA869E93A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9" name="椭圆 6">
                  <a:extLst>
                    <a:ext uri="{FF2B5EF4-FFF2-40B4-BE49-F238E27FC236}">
                      <a16:creationId xmlns:a16="http://schemas.microsoft.com/office/drawing/2014/main" id="{4964C096-74CA-5CA9-B93A-9E1CBDF3A699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5" name="TextBox 1">
              <a:extLst>
                <a:ext uri="{FF2B5EF4-FFF2-40B4-BE49-F238E27FC236}">
                  <a16:creationId xmlns:a16="http://schemas.microsoft.com/office/drawing/2014/main" id="{D001476A-66F8-6C54-F772-BC0231490A08}"/>
                </a:ext>
              </a:extLst>
            </p:cNvPr>
            <p:cNvSpPr txBox="1"/>
            <p:nvPr/>
          </p:nvSpPr>
          <p:spPr>
            <a:xfrm>
              <a:off x="1842046" y="480916"/>
              <a:ext cx="57941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2800" b="1" dirty="0">
                  <a:solidFill>
                    <a:srgbClr val="3E658E"/>
                  </a:solidFill>
                  <a:latin typeface="Montserrat" panose="00000500000000000000" charset="0"/>
                </a:rPr>
                <a:t>Growth Rate Results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3E7300D-FA30-89CF-D4F0-17413114AD2D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37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07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1596586" y="2207866"/>
            <a:ext cx="2368707" cy="2368707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ysClr val="window" lastClr="FFFFFF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819212" y="2439190"/>
            <a:ext cx="1862715" cy="1862715"/>
            <a:chOff x="775780" y="771550"/>
            <a:chExt cx="1852004" cy="1852004"/>
          </a:xfrm>
        </p:grpSpPr>
        <p:sp>
          <p:nvSpPr>
            <p:cNvPr id="24" name="椭圆 23"/>
            <p:cNvSpPr/>
            <p:nvPr/>
          </p:nvSpPr>
          <p:spPr>
            <a:xfrm>
              <a:off x="775780" y="771550"/>
              <a:ext cx="1852004" cy="1852004"/>
            </a:xfrm>
            <a:prstGeom prst="ellipse">
              <a:avLst/>
            </a:prstGeom>
            <a:solidFill>
              <a:srgbClr val="3E658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400" kern="0" dirty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007828" y="1003597"/>
              <a:ext cx="1387908" cy="1387908"/>
            </a:xfrm>
            <a:prstGeom prst="ellipse">
              <a:avLst/>
            </a:prstGeom>
            <a:gradFill flip="none" rotWithShape="1">
              <a:gsLst>
                <a:gs pos="36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3810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3000000" scaled="0"/>
              </a:gradFill>
              <a:prstDash val="solid"/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1065" kern="0">
                <a:solidFill>
                  <a:sysClr val="window" lastClr="FFFFFF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2149924" y="3004345"/>
            <a:ext cx="125068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4</a:t>
            </a:r>
            <a:endParaRPr lang="zh-CN" altLang="en-US" sz="4400" b="1" dirty="0">
              <a:solidFill>
                <a:srgbClr val="3E658E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9" name="1"/>
          <p:cNvGrpSpPr/>
          <p:nvPr/>
        </p:nvGrpSpPr>
        <p:grpSpPr>
          <a:xfrm>
            <a:off x="3352768" y="403924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174690" y="2670412"/>
            <a:ext cx="739986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32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Production By Pure LAB Results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 285">
            <a:extLst>
              <a:ext uri="{FF2B5EF4-FFF2-40B4-BE49-F238E27FC236}">
                <a16:creationId xmlns:a16="http://schemas.microsoft.com/office/drawing/2014/main" id="{0B17A91C-F47B-1FC6-715A-2390FA92065E}"/>
              </a:ext>
            </a:extLst>
          </p:cNvPr>
          <p:cNvSpPr txBox="1"/>
          <p:nvPr/>
        </p:nvSpPr>
        <p:spPr>
          <a:xfrm>
            <a:off x="4730461" y="3471332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user print the presentation and make it into a it into a film to be used in a wider field.The user print the presentation and make it into a it into a film to be used in a wider field.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D5AF14-45CF-78E9-31FE-EC05E88BF093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38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5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7">
            <a:extLst>
              <a:ext uri="{FF2B5EF4-FFF2-40B4-BE49-F238E27FC236}">
                <a16:creationId xmlns:a16="http://schemas.microsoft.com/office/drawing/2014/main" id="{22E55EC2-E89A-CB50-AE86-2907BF97214B}"/>
              </a:ext>
            </a:extLst>
          </p:cNvPr>
          <p:cNvGrpSpPr/>
          <p:nvPr/>
        </p:nvGrpSpPr>
        <p:grpSpPr>
          <a:xfrm>
            <a:off x="605184" y="262221"/>
            <a:ext cx="7031029" cy="1053726"/>
            <a:chOff x="605184" y="262221"/>
            <a:chExt cx="7031029" cy="1053726"/>
          </a:xfrm>
        </p:grpSpPr>
        <p:grpSp>
          <p:nvGrpSpPr>
            <p:cNvPr id="5" name="组合 32">
              <a:extLst>
                <a:ext uri="{FF2B5EF4-FFF2-40B4-BE49-F238E27FC236}">
                  <a16:creationId xmlns:a16="http://schemas.microsoft.com/office/drawing/2014/main" id="{F6E26934-AD90-E452-8984-7BF50ABBF750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7" name="椭圆 3">
                <a:extLst>
                  <a:ext uri="{FF2B5EF4-FFF2-40B4-BE49-F238E27FC236}">
                    <a16:creationId xmlns:a16="http://schemas.microsoft.com/office/drawing/2014/main" id="{AD2583F6-A01C-DA2F-2B50-E2548B96F0D8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8" name="组合 4">
                <a:extLst>
                  <a:ext uri="{FF2B5EF4-FFF2-40B4-BE49-F238E27FC236}">
                    <a16:creationId xmlns:a16="http://schemas.microsoft.com/office/drawing/2014/main" id="{6D317841-06D4-FFFC-C083-3EF4775D5414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9" name="椭圆 5">
                  <a:extLst>
                    <a:ext uri="{FF2B5EF4-FFF2-40B4-BE49-F238E27FC236}">
                      <a16:creationId xmlns:a16="http://schemas.microsoft.com/office/drawing/2014/main" id="{546C23BB-479B-EEDA-C100-39E73AEB1C94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0" name="椭圆 6">
                  <a:extLst>
                    <a:ext uri="{FF2B5EF4-FFF2-40B4-BE49-F238E27FC236}">
                      <a16:creationId xmlns:a16="http://schemas.microsoft.com/office/drawing/2014/main" id="{49380F4A-A5CA-017A-DEBB-2DA27FFEB113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F265AB4B-7FE1-0DF7-C93F-A04F3C50DA46}"/>
                </a:ext>
              </a:extLst>
            </p:cNvPr>
            <p:cNvSpPr txBox="1"/>
            <p:nvPr/>
          </p:nvSpPr>
          <p:spPr>
            <a:xfrm>
              <a:off x="1842046" y="480916"/>
              <a:ext cx="57941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2800" b="1" dirty="0">
                  <a:solidFill>
                    <a:srgbClr val="3E658E"/>
                  </a:solidFill>
                  <a:latin typeface="Montserrat" panose="00000500000000000000" charset="0"/>
                </a:rPr>
                <a:t>Growth Rate Results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D5DC5F7-5DA0-5CE5-2761-858B43BEE485}"/>
              </a:ext>
            </a:extLst>
          </p:cNvPr>
          <p:cNvSpPr txBox="1"/>
          <p:nvPr/>
        </p:nvSpPr>
        <p:spPr>
          <a:xfrm>
            <a:off x="1004379" y="1833824"/>
            <a:ext cx="873300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000" b="1" dirty="0">
                <a:solidFill>
                  <a:srgbClr val="425158"/>
                </a:solidFill>
                <a:latin typeface="Montserrat" panose="00000500000000000000" charset="0"/>
              </a:rPr>
              <a:t>The fail of fermentation by pure LAB strains</a:t>
            </a:r>
          </a:p>
        </p:txBody>
      </p:sp>
      <p:sp>
        <p:nvSpPr>
          <p:cNvPr id="13" name="Scroll: Horizontal 12">
            <a:extLst>
              <a:ext uri="{FF2B5EF4-FFF2-40B4-BE49-F238E27FC236}">
                <a16:creationId xmlns:a16="http://schemas.microsoft.com/office/drawing/2014/main" id="{0B1BAF55-C0C4-561C-D8AA-34C4F357EC26}"/>
              </a:ext>
            </a:extLst>
          </p:cNvPr>
          <p:cNvSpPr/>
          <p:nvPr/>
        </p:nvSpPr>
        <p:spPr>
          <a:xfrm>
            <a:off x="478726" y="2367249"/>
            <a:ext cx="3703893" cy="2256818"/>
          </a:xfrm>
          <a:prstGeom prst="horizontalScroll">
            <a:avLst/>
          </a:prstGeom>
          <a:gradFill flip="none" rotWithShape="1">
            <a:gsLst>
              <a:gs pos="0">
                <a:srgbClr val="648EBC">
                  <a:shade val="30000"/>
                  <a:satMod val="115000"/>
                </a:srgbClr>
              </a:gs>
              <a:gs pos="50000">
                <a:srgbClr val="648EBC">
                  <a:shade val="67500"/>
                  <a:satMod val="115000"/>
                </a:srgbClr>
              </a:gs>
              <a:gs pos="100000">
                <a:srgbClr val="648EBC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EBC11"/>
                </a:solidFill>
                <a:latin typeface="Montserrat" panose="00000500000000000000" charset="0"/>
              </a:rPr>
              <a:t>Nitrogen sources </a:t>
            </a:r>
            <a:r>
              <a:rPr lang="en-US" b="1" dirty="0">
                <a:solidFill>
                  <a:schemeClr val="bg1"/>
                </a:solidFill>
                <a:latin typeface="Montserrat" panose="00000500000000000000" charset="0"/>
              </a:rPr>
              <a:t>and other </a:t>
            </a:r>
            <a:r>
              <a:rPr lang="en-US" b="1" dirty="0">
                <a:solidFill>
                  <a:srgbClr val="FEBC11"/>
                </a:solidFill>
                <a:latin typeface="Montserrat" panose="00000500000000000000" charset="0"/>
              </a:rPr>
              <a:t>minerals </a:t>
            </a:r>
            <a:r>
              <a:rPr lang="en-US" b="1" dirty="0">
                <a:solidFill>
                  <a:schemeClr val="bg1"/>
                </a:solidFill>
                <a:latin typeface="Montserrat" panose="00000500000000000000" charset="0"/>
              </a:rPr>
              <a:t>may not be sufficient to sustain the bacteria's survival. </a:t>
            </a:r>
          </a:p>
        </p:txBody>
      </p:sp>
      <p:sp>
        <p:nvSpPr>
          <p:cNvPr id="14" name="Scroll: Horizontal 13">
            <a:extLst>
              <a:ext uri="{FF2B5EF4-FFF2-40B4-BE49-F238E27FC236}">
                <a16:creationId xmlns:a16="http://schemas.microsoft.com/office/drawing/2014/main" id="{D3A9E39A-3D4C-6B5F-E5B4-8CA556A6CD48}"/>
              </a:ext>
            </a:extLst>
          </p:cNvPr>
          <p:cNvSpPr/>
          <p:nvPr/>
        </p:nvSpPr>
        <p:spPr>
          <a:xfrm>
            <a:off x="4244053" y="3297676"/>
            <a:ext cx="3703893" cy="2256818"/>
          </a:xfrm>
          <a:prstGeom prst="horizontalScroll">
            <a:avLst/>
          </a:prstGeom>
          <a:gradFill flip="none" rotWithShape="1">
            <a:gsLst>
              <a:gs pos="0">
                <a:srgbClr val="648EBC">
                  <a:shade val="30000"/>
                  <a:satMod val="115000"/>
                </a:srgbClr>
              </a:gs>
              <a:gs pos="50000">
                <a:srgbClr val="648EBC">
                  <a:shade val="67500"/>
                  <a:satMod val="115000"/>
                </a:srgbClr>
              </a:gs>
              <a:gs pos="100000">
                <a:srgbClr val="648EBC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" panose="00000500000000000000" charset="0"/>
              </a:rPr>
              <a:t>Bacteria were added to the solutions </a:t>
            </a:r>
            <a:r>
              <a:rPr lang="en-US" sz="1600" b="1" dirty="0">
                <a:solidFill>
                  <a:srgbClr val="FEBC11"/>
                </a:solidFill>
                <a:latin typeface="Montserrat" panose="00000500000000000000" charset="0"/>
              </a:rPr>
              <a:t>after the autoclave before cooling </a:t>
            </a:r>
            <a:r>
              <a:rPr lang="en-US" sz="1600" b="1" dirty="0">
                <a:solidFill>
                  <a:schemeClr val="bg1"/>
                </a:solidFill>
                <a:latin typeface="Montserrat" panose="00000500000000000000" charset="0"/>
              </a:rPr>
              <a:t>to take advantage of the time</a:t>
            </a:r>
          </a:p>
        </p:txBody>
      </p:sp>
      <p:sp>
        <p:nvSpPr>
          <p:cNvPr id="15" name="Scroll: Horizontal 14">
            <a:extLst>
              <a:ext uri="{FF2B5EF4-FFF2-40B4-BE49-F238E27FC236}">
                <a16:creationId xmlns:a16="http://schemas.microsoft.com/office/drawing/2014/main" id="{EC540880-CDD3-D1CE-1283-010D2051E643}"/>
              </a:ext>
            </a:extLst>
          </p:cNvPr>
          <p:cNvSpPr/>
          <p:nvPr/>
        </p:nvSpPr>
        <p:spPr>
          <a:xfrm>
            <a:off x="8112799" y="4426084"/>
            <a:ext cx="3849381" cy="2256819"/>
          </a:xfrm>
          <a:prstGeom prst="horizontalScroll">
            <a:avLst/>
          </a:prstGeom>
          <a:gradFill flip="none" rotWithShape="1">
            <a:gsLst>
              <a:gs pos="0">
                <a:srgbClr val="648EBC">
                  <a:shade val="30000"/>
                  <a:satMod val="115000"/>
                </a:srgbClr>
              </a:gs>
              <a:gs pos="50000">
                <a:srgbClr val="648EBC">
                  <a:shade val="67500"/>
                  <a:satMod val="115000"/>
                </a:srgbClr>
              </a:gs>
              <a:gs pos="100000">
                <a:srgbClr val="648EBC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anose="00000500000000000000" charset="0"/>
              </a:rPr>
              <a:t>fermentation started </a:t>
            </a:r>
            <a:r>
              <a:rPr lang="en-US" sz="1400" b="1" dirty="0">
                <a:solidFill>
                  <a:srgbClr val="FFC000"/>
                </a:solidFill>
                <a:latin typeface="Montserrat" panose="00000500000000000000" charset="0"/>
              </a:rPr>
              <a:t>under aerobic </a:t>
            </a:r>
            <a:r>
              <a:rPr lang="en-US" sz="1400" b="1" dirty="0">
                <a:solidFill>
                  <a:schemeClr val="bg1"/>
                </a:solidFill>
                <a:latin typeface="Montserrat" panose="00000500000000000000" charset="0"/>
              </a:rPr>
              <a:t>conditions; as a result, the growth of the anerobic LAB began after the </a:t>
            </a:r>
            <a:r>
              <a:rPr lang="en-US" sz="1400" b="1" dirty="0">
                <a:solidFill>
                  <a:srgbClr val="FFC000"/>
                </a:solidFill>
                <a:latin typeface="Montserrat" panose="00000500000000000000" charset="0"/>
              </a:rPr>
              <a:t>solution's oxygen was consumed</a:t>
            </a:r>
            <a:r>
              <a:rPr lang="en-US" sz="1400" b="1" dirty="0">
                <a:solidFill>
                  <a:schemeClr val="bg1"/>
                </a:solidFill>
                <a:latin typeface="Montserrat" panose="00000500000000000000" charset="0"/>
              </a:rPr>
              <a:t>, resulting in a protracted lag phase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6D5C60-AD5A-7BBB-4733-8DD5B01A6450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39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49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47F05D48-E94C-49BE-86F9-341BC7E29233}"/>
              </a:ext>
            </a:extLst>
          </p:cNvPr>
          <p:cNvSpPr/>
          <p:nvPr/>
        </p:nvSpPr>
        <p:spPr>
          <a:xfrm>
            <a:off x="-1" y="0"/>
            <a:ext cx="5678148" cy="6858000"/>
          </a:xfrm>
          <a:custGeom>
            <a:avLst/>
            <a:gdLst>
              <a:gd name="connsiteX0" fmla="*/ 0 w 5678148"/>
              <a:gd name="connsiteY0" fmla="*/ 0 h 6858000"/>
              <a:gd name="connsiteX1" fmla="*/ 4939104 w 5678148"/>
              <a:gd name="connsiteY1" fmla="*/ 0 h 6858000"/>
              <a:gd name="connsiteX2" fmla="*/ 4949387 w 5678148"/>
              <a:gd name="connsiteY2" fmla="*/ 127373 h 6858000"/>
              <a:gd name="connsiteX3" fmla="*/ 5669282 w 5678148"/>
              <a:gd name="connsiteY3" fmla="*/ 3374967 h 6858000"/>
              <a:gd name="connsiteX4" fmla="*/ 4322620 w 5678148"/>
              <a:gd name="connsiteY4" fmla="*/ 5735782 h 6858000"/>
              <a:gd name="connsiteX5" fmla="*/ 2483819 w 5678148"/>
              <a:gd name="connsiteY5" fmla="*/ 6800721 h 6858000"/>
              <a:gd name="connsiteX6" fmla="*/ 2329864 w 5678148"/>
              <a:gd name="connsiteY6" fmla="*/ 6858000 h 6858000"/>
              <a:gd name="connsiteX7" fmla="*/ 0 w 5678148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78148" h="6858000">
                <a:moveTo>
                  <a:pt x="0" y="0"/>
                </a:moveTo>
                <a:lnTo>
                  <a:pt x="4939104" y="0"/>
                </a:lnTo>
                <a:lnTo>
                  <a:pt x="4949387" y="127373"/>
                </a:lnTo>
                <a:cubicBezTo>
                  <a:pt x="5050536" y="902743"/>
                  <a:pt x="5765398" y="2476154"/>
                  <a:pt x="5669282" y="3374967"/>
                </a:cubicBezTo>
                <a:cubicBezTo>
                  <a:pt x="5566758" y="4333701"/>
                  <a:pt x="4954387" y="5128953"/>
                  <a:pt x="4322620" y="5735782"/>
                </a:cubicBezTo>
                <a:cubicBezTo>
                  <a:pt x="3848795" y="6190904"/>
                  <a:pt x="3127146" y="6549391"/>
                  <a:pt x="2483819" y="6800721"/>
                </a:cubicBezTo>
                <a:lnTo>
                  <a:pt x="232986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3E6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2BF3E1-EBC5-4F0B-801E-3B7D1CBFB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383" y="787012"/>
            <a:ext cx="4502285" cy="1325563"/>
          </a:xfrm>
        </p:spPr>
        <p:txBody>
          <a:bodyPr/>
          <a:lstStyle/>
          <a:p>
            <a:r>
              <a:rPr lang="en-ID" b="1" dirty="0">
                <a:solidFill>
                  <a:schemeClr val="bg1"/>
                </a:solidFill>
              </a:rPr>
              <a:t>Project Objectives</a:t>
            </a:r>
          </a:p>
        </p:txBody>
      </p:sp>
      <p:sp>
        <p:nvSpPr>
          <p:cNvPr id="334" name="Oval 333">
            <a:extLst>
              <a:ext uri="{FF2B5EF4-FFF2-40B4-BE49-F238E27FC236}">
                <a16:creationId xmlns:a16="http://schemas.microsoft.com/office/drawing/2014/main" id="{59ED42A0-DC9A-41AF-A9D2-CB82BC9243DE}"/>
              </a:ext>
            </a:extLst>
          </p:cNvPr>
          <p:cNvSpPr/>
          <p:nvPr/>
        </p:nvSpPr>
        <p:spPr>
          <a:xfrm>
            <a:off x="6231696" y="1577469"/>
            <a:ext cx="579252" cy="579252"/>
          </a:xfrm>
          <a:prstGeom prst="ellipse">
            <a:avLst/>
          </a:prstGeom>
          <a:solidFill>
            <a:srgbClr val="183E6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C577706A-C698-4E2A-8546-C4E154BCF9C0}"/>
              </a:ext>
            </a:extLst>
          </p:cNvPr>
          <p:cNvSpPr txBox="1"/>
          <p:nvPr/>
        </p:nvSpPr>
        <p:spPr>
          <a:xfrm>
            <a:off x="7002283" y="1462306"/>
            <a:ext cx="4900488" cy="790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Isolating And Identifying The Lactic Acid Bacteria (LAB) From Dairy Products</a:t>
            </a:r>
            <a:endParaRPr lang="en-ID" sz="20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8" name="Oval 337">
            <a:extLst>
              <a:ext uri="{FF2B5EF4-FFF2-40B4-BE49-F238E27FC236}">
                <a16:creationId xmlns:a16="http://schemas.microsoft.com/office/drawing/2014/main" id="{7885314E-97E5-4603-A74B-95D8B46BE441}"/>
              </a:ext>
            </a:extLst>
          </p:cNvPr>
          <p:cNvSpPr/>
          <p:nvPr/>
        </p:nvSpPr>
        <p:spPr>
          <a:xfrm>
            <a:off x="6231696" y="2758461"/>
            <a:ext cx="579252" cy="579252"/>
          </a:xfrm>
          <a:prstGeom prst="ellipse">
            <a:avLst/>
          </a:prstGeom>
          <a:solidFill>
            <a:srgbClr val="183E6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8887397B-8550-431C-A196-C4D75D00C1B8}"/>
              </a:ext>
            </a:extLst>
          </p:cNvPr>
          <p:cNvSpPr txBox="1"/>
          <p:nvPr/>
        </p:nvSpPr>
        <p:spPr>
          <a:xfrm>
            <a:off x="7002283" y="2652931"/>
            <a:ext cx="4900488" cy="790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Deciding The Optimal Substrate For LAB to produce LA</a:t>
            </a:r>
            <a:endParaRPr lang="en-ID" sz="20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2" name="Oval 341">
            <a:extLst>
              <a:ext uri="{FF2B5EF4-FFF2-40B4-BE49-F238E27FC236}">
                <a16:creationId xmlns:a16="http://schemas.microsoft.com/office/drawing/2014/main" id="{0B9700DE-D84B-43E8-A697-0A125D0CE4DF}"/>
              </a:ext>
            </a:extLst>
          </p:cNvPr>
          <p:cNvSpPr/>
          <p:nvPr/>
        </p:nvSpPr>
        <p:spPr>
          <a:xfrm>
            <a:off x="6231696" y="3949086"/>
            <a:ext cx="579252" cy="579252"/>
          </a:xfrm>
          <a:prstGeom prst="ellipse">
            <a:avLst/>
          </a:prstGeom>
          <a:solidFill>
            <a:srgbClr val="183E6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344" name="TextBox 343">
            <a:extLst>
              <a:ext uri="{FF2B5EF4-FFF2-40B4-BE49-F238E27FC236}">
                <a16:creationId xmlns:a16="http://schemas.microsoft.com/office/drawing/2014/main" id="{07463152-96B2-46C6-81E4-9CB73D90DC33}"/>
              </a:ext>
            </a:extLst>
          </p:cNvPr>
          <p:cNvSpPr txBox="1"/>
          <p:nvPr/>
        </p:nvSpPr>
        <p:spPr>
          <a:xfrm>
            <a:off x="7002283" y="3843556"/>
            <a:ext cx="4900488" cy="790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Explore The Isolated Lab's Growth Rate </a:t>
            </a:r>
            <a:endParaRPr lang="en-ID" sz="20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6" name="Oval 345">
            <a:extLst>
              <a:ext uri="{FF2B5EF4-FFF2-40B4-BE49-F238E27FC236}">
                <a16:creationId xmlns:a16="http://schemas.microsoft.com/office/drawing/2014/main" id="{9D30E5BC-45AD-4EAB-A5BC-5AF16D1B8104}"/>
              </a:ext>
            </a:extLst>
          </p:cNvPr>
          <p:cNvSpPr/>
          <p:nvPr/>
        </p:nvSpPr>
        <p:spPr>
          <a:xfrm>
            <a:off x="6231696" y="5139711"/>
            <a:ext cx="579252" cy="579252"/>
          </a:xfrm>
          <a:prstGeom prst="ellipse">
            <a:avLst/>
          </a:prstGeom>
          <a:solidFill>
            <a:srgbClr val="183E6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348" name="TextBox 347">
            <a:extLst>
              <a:ext uri="{FF2B5EF4-FFF2-40B4-BE49-F238E27FC236}">
                <a16:creationId xmlns:a16="http://schemas.microsoft.com/office/drawing/2014/main" id="{389259DF-3236-49C2-956F-1BEC4AB466B1}"/>
              </a:ext>
            </a:extLst>
          </p:cNvPr>
          <p:cNvSpPr txBox="1"/>
          <p:nvPr/>
        </p:nvSpPr>
        <p:spPr>
          <a:xfrm>
            <a:off x="7002283" y="5034181"/>
            <a:ext cx="4900488" cy="790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Detection Of Lactic Acid Formation</a:t>
            </a:r>
            <a:endParaRPr lang="en-ID" sz="20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97FE4B17-AB96-4240-9966-0463D81FE945}"/>
              </a:ext>
            </a:extLst>
          </p:cNvPr>
          <p:cNvCxnSpPr/>
          <p:nvPr/>
        </p:nvCxnSpPr>
        <p:spPr>
          <a:xfrm>
            <a:off x="6231129" y="2440092"/>
            <a:ext cx="540067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F8F4B0E7-B645-4D16-99C6-5F30BE1510B7}"/>
              </a:ext>
            </a:extLst>
          </p:cNvPr>
          <p:cNvCxnSpPr/>
          <p:nvPr/>
        </p:nvCxnSpPr>
        <p:spPr>
          <a:xfrm>
            <a:off x="6231129" y="3668817"/>
            <a:ext cx="540067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381FE879-2EF2-41A0-8D91-9F9715BA5FC5}"/>
              </a:ext>
            </a:extLst>
          </p:cNvPr>
          <p:cNvCxnSpPr/>
          <p:nvPr/>
        </p:nvCxnSpPr>
        <p:spPr>
          <a:xfrm>
            <a:off x="6231129" y="4849917"/>
            <a:ext cx="540067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6FC77047-C733-4732-8363-C88CAD512425}"/>
              </a:ext>
            </a:extLst>
          </p:cNvPr>
          <p:cNvCxnSpPr/>
          <p:nvPr/>
        </p:nvCxnSpPr>
        <p:spPr>
          <a:xfrm>
            <a:off x="6231129" y="6040542"/>
            <a:ext cx="540067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Freeform 17">
            <a:extLst>
              <a:ext uri="{FF2B5EF4-FFF2-40B4-BE49-F238E27FC236}">
                <a16:creationId xmlns:a16="http://schemas.microsoft.com/office/drawing/2014/main" id="{2EB12256-77E5-4085-B20E-FAE76B8CD9EC}"/>
              </a:ext>
            </a:extLst>
          </p:cNvPr>
          <p:cNvSpPr>
            <a:spLocks/>
          </p:cNvSpPr>
          <p:nvPr/>
        </p:nvSpPr>
        <p:spPr bwMode="auto">
          <a:xfrm>
            <a:off x="6370715" y="1737055"/>
            <a:ext cx="301215" cy="260080"/>
          </a:xfrm>
          <a:custGeom>
            <a:avLst/>
            <a:gdLst>
              <a:gd name="T0" fmla="*/ 95 w 96"/>
              <a:gd name="T1" fmla="*/ 15 h 82"/>
              <a:gd name="T2" fmla="*/ 81 w 96"/>
              <a:gd name="T3" fmla="*/ 1 h 82"/>
              <a:gd name="T4" fmla="*/ 79 w 96"/>
              <a:gd name="T5" fmla="*/ 1 h 82"/>
              <a:gd name="T6" fmla="*/ 30 w 96"/>
              <a:gd name="T7" fmla="*/ 49 h 82"/>
              <a:gd name="T8" fmla="*/ 17 w 96"/>
              <a:gd name="T9" fmla="*/ 37 h 82"/>
              <a:gd name="T10" fmla="*/ 15 w 96"/>
              <a:gd name="T11" fmla="*/ 37 h 82"/>
              <a:gd name="T12" fmla="*/ 1 w 96"/>
              <a:gd name="T13" fmla="*/ 51 h 82"/>
              <a:gd name="T14" fmla="*/ 1 w 96"/>
              <a:gd name="T15" fmla="*/ 53 h 82"/>
              <a:gd name="T16" fmla="*/ 29 w 96"/>
              <a:gd name="T17" fmla="*/ 81 h 82"/>
              <a:gd name="T18" fmla="*/ 30 w 96"/>
              <a:gd name="T19" fmla="*/ 82 h 82"/>
              <a:gd name="T20" fmla="*/ 31 w 96"/>
              <a:gd name="T21" fmla="*/ 81 h 82"/>
              <a:gd name="T22" fmla="*/ 95 w 96"/>
              <a:gd name="T23" fmla="*/ 17 h 82"/>
              <a:gd name="T24" fmla="*/ 95 w 96"/>
              <a:gd name="T25" fmla="*/ 1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6" h="82">
                <a:moveTo>
                  <a:pt x="95" y="15"/>
                </a:moveTo>
                <a:cubicBezTo>
                  <a:pt x="81" y="1"/>
                  <a:pt x="81" y="1"/>
                  <a:pt x="81" y="1"/>
                </a:cubicBezTo>
                <a:cubicBezTo>
                  <a:pt x="81" y="0"/>
                  <a:pt x="79" y="0"/>
                  <a:pt x="79" y="1"/>
                </a:cubicBezTo>
                <a:cubicBezTo>
                  <a:pt x="30" y="49"/>
                  <a:pt x="30" y="49"/>
                  <a:pt x="30" y="49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6"/>
                  <a:pt x="15" y="36"/>
                  <a:pt x="15" y="3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1"/>
                  <a:pt x="0" y="53"/>
                  <a:pt x="1" y="53"/>
                </a:cubicBezTo>
                <a:cubicBezTo>
                  <a:pt x="29" y="81"/>
                  <a:pt x="29" y="81"/>
                  <a:pt x="29" y="81"/>
                </a:cubicBezTo>
                <a:cubicBezTo>
                  <a:pt x="29" y="82"/>
                  <a:pt x="29" y="82"/>
                  <a:pt x="30" y="82"/>
                </a:cubicBezTo>
                <a:cubicBezTo>
                  <a:pt x="31" y="82"/>
                  <a:pt x="31" y="82"/>
                  <a:pt x="31" y="81"/>
                </a:cubicBezTo>
                <a:cubicBezTo>
                  <a:pt x="95" y="17"/>
                  <a:pt x="95" y="17"/>
                  <a:pt x="95" y="17"/>
                </a:cubicBezTo>
                <a:cubicBezTo>
                  <a:pt x="96" y="17"/>
                  <a:pt x="96" y="15"/>
                  <a:pt x="95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9" name="Freeform 17">
            <a:extLst>
              <a:ext uri="{FF2B5EF4-FFF2-40B4-BE49-F238E27FC236}">
                <a16:creationId xmlns:a16="http://schemas.microsoft.com/office/drawing/2014/main" id="{7170619C-1E0C-43FA-8555-3DE099905F9B}"/>
              </a:ext>
            </a:extLst>
          </p:cNvPr>
          <p:cNvSpPr>
            <a:spLocks/>
          </p:cNvSpPr>
          <p:nvPr/>
        </p:nvSpPr>
        <p:spPr bwMode="auto">
          <a:xfrm>
            <a:off x="6370715" y="2918047"/>
            <a:ext cx="301215" cy="260080"/>
          </a:xfrm>
          <a:custGeom>
            <a:avLst/>
            <a:gdLst>
              <a:gd name="T0" fmla="*/ 95 w 96"/>
              <a:gd name="T1" fmla="*/ 15 h 82"/>
              <a:gd name="T2" fmla="*/ 81 w 96"/>
              <a:gd name="T3" fmla="*/ 1 h 82"/>
              <a:gd name="T4" fmla="*/ 79 w 96"/>
              <a:gd name="T5" fmla="*/ 1 h 82"/>
              <a:gd name="T6" fmla="*/ 30 w 96"/>
              <a:gd name="T7" fmla="*/ 49 h 82"/>
              <a:gd name="T8" fmla="*/ 17 w 96"/>
              <a:gd name="T9" fmla="*/ 37 h 82"/>
              <a:gd name="T10" fmla="*/ 15 w 96"/>
              <a:gd name="T11" fmla="*/ 37 h 82"/>
              <a:gd name="T12" fmla="*/ 1 w 96"/>
              <a:gd name="T13" fmla="*/ 51 h 82"/>
              <a:gd name="T14" fmla="*/ 1 w 96"/>
              <a:gd name="T15" fmla="*/ 53 h 82"/>
              <a:gd name="T16" fmla="*/ 29 w 96"/>
              <a:gd name="T17" fmla="*/ 81 h 82"/>
              <a:gd name="T18" fmla="*/ 30 w 96"/>
              <a:gd name="T19" fmla="*/ 82 h 82"/>
              <a:gd name="T20" fmla="*/ 31 w 96"/>
              <a:gd name="T21" fmla="*/ 81 h 82"/>
              <a:gd name="T22" fmla="*/ 95 w 96"/>
              <a:gd name="T23" fmla="*/ 17 h 82"/>
              <a:gd name="T24" fmla="*/ 95 w 96"/>
              <a:gd name="T25" fmla="*/ 1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6" h="82">
                <a:moveTo>
                  <a:pt x="95" y="15"/>
                </a:moveTo>
                <a:cubicBezTo>
                  <a:pt x="81" y="1"/>
                  <a:pt x="81" y="1"/>
                  <a:pt x="81" y="1"/>
                </a:cubicBezTo>
                <a:cubicBezTo>
                  <a:pt x="81" y="0"/>
                  <a:pt x="79" y="0"/>
                  <a:pt x="79" y="1"/>
                </a:cubicBezTo>
                <a:cubicBezTo>
                  <a:pt x="30" y="49"/>
                  <a:pt x="30" y="49"/>
                  <a:pt x="30" y="49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6"/>
                  <a:pt x="15" y="36"/>
                  <a:pt x="15" y="3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1"/>
                  <a:pt x="0" y="53"/>
                  <a:pt x="1" y="53"/>
                </a:cubicBezTo>
                <a:cubicBezTo>
                  <a:pt x="29" y="81"/>
                  <a:pt x="29" y="81"/>
                  <a:pt x="29" y="81"/>
                </a:cubicBezTo>
                <a:cubicBezTo>
                  <a:pt x="29" y="82"/>
                  <a:pt x="29" y="82"/>
                  <a:pt x="30" y="82"/>
                </a:cubicBezTo>
                <a:cubicBezTo>
                  <a:pt x="31" y="82"/>
                  <a:pt x="31" y="82"/>
                  <a:pt x="31" y="81"/>
                </a:cubicBezTo>
                <a:cubicBezTo>
                  <a:pt x="95" y="17"/>
                  <a:pt x="95" y="17"/>
                  <a:pt x="95" y="17"/>
                </a:cubicBezTo>
                <a:cubicBezTo>
                  <a:pt x="96" y="17"/>
                  <a:pt x="96" y="15"/>
                  <a:pt x="95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0" name="Freeform 17">
            <a:extLst>
              <a:ext uri="{FF2B5EF4-FFF2-40B4-BE49-F238E27FC236}">
                <a16:creationId xmlns:a16="http://schemas.microsoft.com/office/drawing/2014/main" id="{81A2D0F9-0399-4AFA-91AD-2CD0875BD723}"/>
              </a:ext>
            </a:extLst>
          </p:cNvPr>
          <p:cNvSpPr>
            <a:spLocks/>
          </p:cNvSpPr>
          <p:nvPr/>
        </p:nvSpPr>
        <p:spPr bwMode="auto">
          <a:xfrm>
            <a:off x="6370715" y="4108672"/>
            <a:ext cx="301215" cy="260080"/>
          </a:xfrm>
          <a:custGeom>
            <a:avLst/>
            <a:gdLst>
              <a:gd name="T0" fmla="*/ 95 w 96"/>
              <a:gd name="T1" fmla="*/ 15 h 82"/>
              <a:gd name="T2" fmla="*/ 81 w 96"/>
              <a:gd name="T3" fmla="*/ 1 h 82"/>
              <a:gd name="T4" fmla="*/ 79 w 96"/>
              <a:gd name="T5" fmla="*/ 1 h 82"/>
              <a:gd name="T6" fmla="*/ 30 w 96"/>
              <a:gd name="T7" fmla="*/ 49 h 82"/>
              <a:gd name="T8" fmla="*/ 17 w 96"/>
              <a:gd name="T9" fmla="*/ 37 h 82"/>
              <a:gd name="T10" fmla="*/ 15 w 96"/>
              <a:gd name="T11" fmla="*/ 37 h 82"/>
              <a:gd name="T12" fmla="*/ 1 w 96"/>
              <a:gd name="T13" fmla="*/ 51 h 82"/>
              <a:gd name="T14" fmla="*/ 1 w 96"/>
              <a:gd name="T15" fmla="*/ 53 h 82"/>
              <a:gd name="T16" fmla="*/ 29 w 96"/>
              <a:gd name="T17" fmla="*/ 81 h 82"/>
              <a:gd name="T18" fmla="*/ 30 w 96"/>
              <a:gd name="T19" fmla="*/ 82 h 82"/>
              <a:gd name="T20" fmla="*/ 31 w 96"/>
              <a:gd name="T21" fmla="*/ 81 h 82"/>
              <a:gd name="T22" fmla="*/ 95 w 96"/>
              <a:gd name="T23" fmla="*/ 17 h 82"/>
              <a:gd name="T24" fmla="*/ 95 w 96"/>
              <a:gd name="T25" fmla="*/ 1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6" h="82">
                <a:moveTo>
                  <a:pt x="95" y="15"/>
                </a:moveTo>
                <a:cubicBezTo>
                  <a:pt x="81" y="1"/>
                  <a:pt x="81" y="1"/>
                  <a:pt x="81" y="1"/>
                </a:cubicBezTo>
                <a:cubicBezTo>
                  <a:pt x="81" y="0"/>
                  <a:pt x="79" y="0"/>
                  <a:pt x="79" y="1"/>
                </a:cubicBezTo>
                <a:cubicBezTo>
                  <a:pt x="30" y="49"/>
                  <a:pt x="30" y="49"/>
                  <a:pt x="30" y="49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6"/>
                  <a:pt x="15" y="36"/>
                  <a:pt x="15" y="3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1"/>
                  <a:pt x="0" y="53"/>
                  <a:pt x="1" y="53"/>
                </a:cubicBezTo>
                <a:cubicBezTo>
                  <a:pt x="29" y="81"/>
                  <a:pt x="29" y="81"/>
                  <a:pt x="29" y="81"/>
                </a:cubicBezTo>
                <a:cubicBezTo>
                  <a:pt x="29" y="82"/>
                  <a:pt x="29" y="82"/>
                  <a:pt x="30" y="82"/>
                </a:cubicBezTo>
                <a:cubicBezTo>
                  <a:pt x="31" y="82"/>
                  <a:pt x="31" y="82"/>
                  <a:pt x="31" y="81"/>
                </a:cubicBezTo>
                <a:cubicBezTo>
                  <a:pt x="95" y="17"/>
                  <a:pt x="95" y="17"/>
                  <a:pt x="95" y="17"/>
                </a:cubicBezTo>
                <a:cubicBezTo>
                  <a:pt x="96" y="17"/>
                  <a:pt x="96" y="15"/>
                  <a:pt x="95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1" name="Freeform 17">
            <a:extLst>
              <a:ext uri="{FF2B5EF4-FFF2-40B4-BE49-F238E27FC236}">
                <a16:creationId xmlns:a16="http://schemas.microsoft.com/office/drawing/2014/main" id="{1DF5CD19-4217-4C4D-915F-EEE53CEA049A}"/>
              </a:ext>
            </a:extLst>
          </p:cNvPr>
          <p:cNvSpPr>
            <a:spLocks/>
          </p:cNvSpPr>
          <p:nvPr/>
        </p:nvSpPr>
        <p:spPr bwMode="auto">
          <a:xfrm>
            <a:off x="6370715" y="5299297"/>
            <a:ext cx="301215" cy="260080"/>
          </a:xfrm>
          <a:custGeom>
            <a:avLst/>
            <a:gdLst>
              <a:gd name="T0" fmla="*/ 95 w 96"/>
              <a:gd name="T1" fmla="*/ 15 h 82"/>
              <a:gd name="T2" fmla="*/ 81 w 96"/>
              <a:gd name="T3" fmla="*/ 1 h 82"/>
              <a:gd name="T4" fmla="*/ 79 w 96"/>
              <a:gd name="T5" fmla="*/ 1 h 82"/>
              <a:gd name="T6" fmla="*/ 30 w 96"/>
              <a:gd name="T7" fmla="*/ 49 h 82"/>
              <a:gd name="T8" fmla="*/ 17 w 96"/>
              <a:gd name="T9" fmla="*/ 37 h 82"/>
              <a:gd name="T10" fmla="*/ 15 w 96"/>
              <a:gd name="T11" fmla="*/ 37 h 82"/>
              <a:gd name="T12" fmla="*/ 1 w 96"/>
              <a:gd name="T13" fmla="*/ 51 h 82"/>
              <a:gd name="T14" fmla="*/ 1 w 96"/>
              <a:gd name="T15" fmla="*/ 53 h 82"/>
              <a:gd name="T16" fmla="*/ 29 w 96"/>
              <a:gd name="T17" fmla="*/ 81 h 82"/>
              <a:gd name="T18" fmla="*/ 30 w 96"/>
              <a:gd name="T19" fmla="*/ 82 h 82"/>
              <a:gd name="T20" fmla="*/ 31 w 96"/>
              <a:gd name="T21" fmla="*/ 81 h 82"/>
              <a:gd name="T22" fmla="*/ 95 w 96"/>
              <a:gd name="T23" fmla="*/ 17 h 82"/>
              <a:gd name="T24" fmla="*/ 95 w 96"/>
              <a:gd name="T25" fmla="*/ 1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6" h="82">
                <a:moveTo>
                  <a:pt x="95" y="15"/>
                </a:moveTo>
                <a:cubicBezTo>
                  <a:pt x="81" y="1"/>
                  <a:pt x="81" y="1"/>
                  <a:pt x="81" y="1"/>
                </a:cubicBezTo>
                <a:cubicBezTo>
                  <a:pt x="81" y="0"/>
                  <a:pt x="79" y="0"/>
                  <a:pt x="79" y="1"/>
                </a:cubicBezTo>
                <a:cubicBezTo>
                  <a:pt x="30" y="49"/>
                  <a:pt x="30" y="49"/>
                  <a:pt x="30" y="49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6"/>
                  <a:pt x="15" y="36"/>
                  <a:pt x="15" y="3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1"/>
                  <a:pt x="0" y="53"/>
                  <a:pt x="1" y="53"/>
                </a:cubicBezTo>
                <a:cubicBezTo>
                  <a:pt x="29" y="81"/>
                  <a:pt x="29" y="81"/>
                  <a:pt x="29" y="81"/>
                </a:cubicBezTo>
                <a:cubicBezTo>
                  <a:pt x="29" y="82"/>
                  <a:pt x="29" y="82"/>
                  <a:pt x="30" y="82"/>
                </a:cubicBezTo>
                <a:cubicBezTo>
                  <a:pt x="31" y="82"/>
                  <a:pt x="31" y="82"/>
                  <a:pt x="31" y="81"/>
                </a:cubicBezTo>
                <a:cubicBezTo>
                  <a:pt x="95" y="17"/>
                  <a:pt x="95" y="17"/>
                  <a:pt x="95" y="17"/>
                </a:cubicBezTo>
                <a:cubicBezTo>
                  <a:pt x="96" y="17"/>
                  <a:pt x="96" y="15"/>
                  <a:pt x="95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C19112-1B1F-AE93-ABAC-EC4D741ABA21}"/>
              </a:ext>
            </a:extLst>
          </p:cNvPr>
          <p:cNvGrpSpPr/>
          <p:nvPr/>
        </p:nvGrpSpPr>
        <p:grpSpPr>
          <a:xfrm>
            <a:off x="1694117" y="2352302"/>
            <a:ext cx="2644945" cy="3909470"/>
            <a:chOff x="1567875" y="7481852"/>
            <a:chExt cx="2909440" cy="4300417"/>
          </a:xfrm>
        </p:grpSpPr>
        <p:sp>
          <p:nvSpPr>
            <p:cNvPr id="5" name="Rectangle 52">
              <a:extLst>
                <a:ext uri="{FF2B5EF4-FFF2-40B4-BE49-F238E27FC236}">
                  <a16:creationId xmlns:a16="http://schemas.microsoft.com/office/drawing/2014/main" id="{3F295A77-C6A5-DE98-FC99-C6D3C2085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7875" y="7798672"/>
              <a:ext cx="2909440" cy="3983597"/>
            </a:xfrm>
            <a:prstGeom prst="rect">
              <a:avLst/>
            </a:prstGeom>
            <a:solidFill>
              <a:srgbClr val="95B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" name="Rectangle 53">
              <a:extLst>
                <a:ext uri="{FF2B5EF4-FFF2-40B4-BE49-F238E27FC236}">
                  <a16:creationId xmlns:a16="http://schemas.microsoft.com/office/drawing/2014/main" id="{7EDEFE13-99E2-B005-B54B-EF71E26AE8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7875" y="7798672"/>
              <a:ext cx="2909440" cy="3983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" name="Freeform 54">
              <a:extLst>
                <a:ext uri="{FF2B5EF4-FFF2-40B4-BE49-F238E27FC236}">
                  <a16:creationId xmlns:a16="http://schemas.microsoft.com/office/drawing/2014/main" id="{6ABEF316-63CA-CEB0-1B75-94D3058B7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0224" y="7957713"/>
              <a:ext cx="2550966" cy="3587257"/>
            </a:xfrm>
            <a:custGeom>
              <a:avLst/>
              <a:gdLst>
                <a:gd name="T0" fmla="*/ 2021 w 2021"/>
                <a:gd name="T1" fmla="*/ 2842 h 2842"/>
                <a:gd name="T2" fmla="*/ 1596 w 2021"/>
                <a:gd name="T3" fmla="*/ 2842 h 2842"/>
                <a:gd name="T4" fmla="*/ 0 w 2021"/>
                <a:gd name="T5" fmla="*/ 2842 h 2842"/>
                <a:gd name="T6" fmla="*/ 0 w 2021"/>
                <a:gd name="T7" fmla="*/ 0 h 2842"/>
                <a:gd name="T8" fmla="*/ 2021 w 2021"/>
                <a:gd name="T9" fmla="*/ 0 h 2842"/>
                <a:gd name="T10" fmla="*/ 2021 w 2021"/>
                <a:gd name="T11" fmla="*/ 2489 h 2842"/>
                <a:gd name="T12" fmla="*/ 2021 w 2021"/>
                <a:gd name="T13" fmla="*/ 2842 h 2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1" h="2842">
                  <a:moveTo>
                    <a:pt x="2021" y="2842"/>
                  </a:moveTo>
                  <a:lnTo>
                    <a:pt x="1596" y="2842"/>
                  </a:lnTo>
                  <a:lnTo>
                    <a:pt x="0" y="2842"/>
                  </a:lnTo>
                  <a:lnTo>
                    <a:pt x="0" y="0"/>
                  </a:lnTo>
                  <a:lnTo>
                    <a:pt x="2021" y="0"/>
                  </a:lnTo>
                  <a:lnTo>
                    <a:pt x="2021" y="2489"/>
                  </a:lnTo>
                  <a:lnTo>
                    <a:pt x="2021" y="2842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55">
              <a:extLst>
                <a:ext uri="{FF2B5EF4-FFF2-40B4-BE49-F238E27FC236}">
                  <a16:creationId xmlns:a16="http://schemas.microsoft.com/office/drawing/2014/main" id="{42AF3266-674E-254C-914A-6E23D8022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0224" y="7957713"/>
              <a:ext cx="2550966" cy="3587257"/>
            </a:xfrm>
            <a:custGeom>
              <a:avLst/>
              <a:gdLst>
                <a:gd name="T0" fmla="*/ 2021 w 2021"/>
                <a:gd name="T1" fmla="*/ 2842 h 2842"/>
                <a:gd name="T2" fmla="*/ 1596 w 2021"/>
                <a:gd name="T3" fmla="*/ 2842 h 2842"/>
                <a:gd name="T4" fmla="*/ 0 w 2021"/>
                <a:gd name="T5" fmla="*/ 2842 h 2842"/>
                <a:gd name="T6" fmla="*/ 0 w 2021"/>
                <a:gd name="T7" fmla="*/ 0 h 2842"/>
                <a:gd name="T8" fmla="*/ 2021 w 2021"/>
                <a:gd name="T9" fmla="*/ 0 h 2842"/>
                <a:gd name="T10" fmla="*/ 2021 w 2021"/>
                <a:gd name="T11" fmla="*/ 2489 h 2842"/>
                <a:gd name="T12" fmla="*/ 2021 w 2021"/>
                <a:gd name="T13" fmla="*/ 2842 h 2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1" h="2842">
                  <a:moveTo>
                    <a:pt x="2021" y="2842"/>
                  </a:moveTo>
                  <a:lnTo>
                    <a:pt x="1596" y="2842"/>
                  </a:lnTo>
                  <a:lnTo>
                    <a:pt x="0" y="2842"/>
                  </a:lnTo>
                  <a:lnTo>
                    <a:pt x="0" y="0"/>
                  </a:lnTo>
                  <a:lnTo>
                    <a:pt x="2021" y="0"/>
                  </a:lnTo>
                  <a:lnTo>
                    <a:pt x="2021" y="2489"/>
                  </a:lnTo>
                  <a:lnTo>
                    <a:pt x="2021" y="28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56">
              <a:extLst>
                <a:ext uri="{FF2B5EF4-FFF2-40B4-BE49-F238E27FC236}">
                  <a16:creationId xmlns:a16="http://schemas.microsoft.com/office/drawing/2014/main" id="{D18861A3-A6A8-3F7F-2B87-50F1B58A7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552" y="7909748"/>
              <a:ext cx="2529509" cy="3569586"/>
            </a:xfrm>
            <a:custGeom>
              <a:avLst/>
              <a:gdLst>
                <a:gd name="T0" fmla="*/ 2004 w 2004"/>
                <a:gd name="T1" fmla="*/ 2828 h 2828"/>
                <a:gd name="T2" fmla="*/ 1581 w 2004"/>
                <a:gd name="T3" fmla="*/ 2828 h 2828"/>
                <a:gd name="T4" fmla="*/ 0 w 2004"/>
                <a:gd name="T5" fmla="*/ 2828 h 2828"/>
                <a:gd name="T6" fmla="*/ 0 w 2004"/>
                <a:gd name="T7" fmla="*/ 0 h 2828"/>
                <a:gd name="T8" fmla="*/ 2004 w 2004"/>
                <a:gd name="T9" fmla="*/ 0 h 2828"/>
                <a:gd name="T10" fmla="*/ 2004 w 2004"/>
                <a:gd name="T11" fmla="*/ 2474 h 2828"/>
                <a:gd name="T12" fmla="*/ 2004 w 2004"/>
                <a:gd name="T13" fmla="*/ 2828 h 2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4" h="2828">
                  <a:moveTo>
                    <a:pt x="2004" y="2828"/>
                  </a:moveTo>
                  <a:lnTo>
                    <a:pt x="1581" y="2828"/>
                  </a:lnTo>
                  <a:lnTo>
                    <a:pt x="0" y="2828"/>
                  </a:lnTo>
                  <a:lnTo>
                    <a:pt x="0" y="0"/>
                  </a:lnTo>
                  <a:lnTo>
                    <a:pt x="2004" y="0"/>
                  </a:lnTo>
                  <a:lnTo>
                    <a:pt x="2004" y="2474"/>
                  </a:lnTo>
                  <a:lnTo>
                    <a:pt x="2004" y="282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57">
              <a:extLst>
                <a:ext uri="{FF2B5EF4-FFF2-40B4-BE49-F238E27FC236}">
                  <a16:creationId xmlns:a16="http://schemas.microsoft.com/office/drawing/2014/main" id="{F0BF88DB-F907-C6F0-BE56-2A209B1E8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552" y="7909748"/>
              <a:ext cx="2529509" cy="3569586"/>
            </a:xfrm>
            <a:custGeom>
              <a:avLst/>
              <a:gdLst>
                <a:gd name="T0" fmla="*/ 2004 w 2004"/>
                <a:gd name="T1" fmla="*/ 2828 h 2828"/>
                <a:gd name="T2" fmla="*/ 1581 w 2004"/>
                <a:gd name="T3" fmla="*/ 2828 h 2828"/>
                <a:gd name="T4" fmla="*/ 0 w 2004"/>
                <a:gd name="T5" fmla="*/ 2828 h 2828"/>
                <a:gd name="T6" fmla="*/ 0 w 2004"/>
                <a:gd name="T7" fmla="*/ 0 h 2828"/>
                <a:gd name="T8" fmla="*/ 2004 w 2004"/>
                <a:gd name="T9" fmla="*/ 0 h 2828"/>
                <a:gd name="T10" fmla="*/ 2004 w 2004"/>
                <a:gd name="T11" fmla="*/ 2474 h 2828"/>
                <a:gd name="T12" fmla="*/ 2004 w 2004"/>
                <a:gd name="T13" fmla="*/ 2828 h 2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4" h="2828">
                  <a:moveTo>
                    <a:pt x="2004" y="2828"/>
                  </a:moveTo>
                  <a:lnTo>
                    <a:pt x="1581" y="2828"/>
                  </a:lnTo>
                  <a:lnTo>
                    <a:pt x="0" y="2828"/>
                  </a:lnTo>
                  <a:lnTo>
                    <a:pt x="0" y="0"/>
                  </a:lnTo>
                  <a:lnTo>
                    <a:pt x="2004" y="0"/>
                  </a:lnTo>
                  <a:lnTo>
                    <a:pt x="2004" y="2474"/>
                  </a:lnTo>
                  <a:lnTo>
                    <a:pt x="2004" y="28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Freeform 58">
              <a:extLst>
                <a:ext uri="{FF2B5EF4-FFF2-40B4-BE49-F238E27FC236}">
                  <a16:creationId xmlns:a16="http://schemas.microsoft.com/office/drawing/2014/main" id="{80457793-5805-2BCE-014A-83F3AAD52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112" y="7918584"/>
              <a:ext cx="2550966" cy="3519097"/>
            </a:xfrm>
            <a:custGeom>
              <a:avLst/>
              <a:gdLst>
                <a:gd name="T0" fmla="*/ 1824 w 2021"/>
                <a:gd name="T1" fmla="*/ 2600 h 2788"/>
                <a:gd name="T2" fmla="*/ 1593 w 2021"/>
                <a:gd name="T3" fmla="*/ 2788 h 2788"/>
                <a:gd name="T4" fmla="*/ 0 w 2021"/>
                <a:gd name="T5" fmla="*/ 2788 h 2788"/>
                <a:gd name="T6" fmla="*/ 0 w 2021"/>
                <a:gd name="T7" fmla="*/ 0 h 2788"/>
                <a:gd name="T8" fmla="*/ 2021 w 2021"/>
                <a:gd name="T9" fmla="*/ 0 h 2788"/>
                <a:gd name="T10" fmla="*/ 2021 w 2021"/>
                <a:gd name="T11" fmla="*/ 2441 h 2788"/>
                <a:gd name="T12" fmla="*/ 1824 w 2021"/>
                <a:gd name="T13" fmla="*/ 2600 h 2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1" h="2788">
                  <a:moveTo>
                    <a:pt x="1824" y="2600"/>
                  </a:moveTo>
                  <a:lnTo>
                    <a:pt x="1593" y="2788"/>
                  </a:lnTo>
                  <a:lnTo>
                    <a:pt x="0" y="2788"/>
                  </a:lnTo>
                  <a:lnTo>
                    <a:pt x="0" y="0"/>
                  </a:lnTo>
                  <a:lnTo>
                    <a:pt x="2021" y="0"/>
                  </a:lnTo>
                  <a:lnTo>
                    <a:pt x="2021" y="2441"/>
                  </a:lnTo>
                  <a:lnTo>
                    <a:pt x="1824" y="260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12" name="Freeform 59">
              <a:extLst>
                <a:ext uri="{FF2B5EF4-FFF2-40B4-BE49-F238E27FC236}">
                  <a16:creationId xmlns:a16="http://schemas.microsoft.com/office/drawing/2014/main" id="{AB1ED732-976F-6F09-796B-F4FE66059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112" y="7918584"/>
              <a:ext cx="2550966" cy="3519097"/>
            </a:xfrm>
            <a:custGeom>
              <a:avLst/>
              <a:gdLst>
                <a:gd name="T0" fmla="*/ 1824 w 2021"/>
                <a:gd name="T1" fmla="*/ 2600 h 2788"/>
                <a:gd name="T2" fmla="*/ 1593 w 2021"/>
                <a:gd name="T3" fmla="*/ 2788 h 2788"/>
                <a:gd name="T4" fmla="*/ 0 w 2021"/>
                <a:gd name="T5" fmla="*/ 2788 h 2788"/>
                <a:gd name="T6" fmla="*/ 0 w 2021"/>
                <a:gd name="T7" fmla="*/ 0 h 2788"/>
                <a:gd name="T8" fmla="*/ 2021 w 2021"/>
                <a:gd name="T9" fmla="*/ 0 h 2788"/>
                <a:gd name="T10" fmla="*/ 2021 w 2021"/>
                <a:gd name="T11" fmla="*/ 2441 h 2788"/>
                <a:gd name="T12" fmla="*/ 1824 w 2021"/>
                <a:gd name="T13" fmla="*/ 2600 h 2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1" h="2788">
                  <a:moveTo>
                    <a:pt x="1824" y="2600"/>
                  </a:moveTo>
                  <a:lnTo>
                    <a:pt x="1593" y="2788"/>
                  </a:lnTo>
                  <a:lnTo>
                    <a:pt x="0" y="2788"/>
                  </a:lnTo>
                  <a:lnTo>
                    <a:pt x="0" y="0"/>
                  </a:lnTo>
                  <a:lnTo>
                    <a:pt x="2021" y="0"/>
                  </a:lnTo>
                  <a:lnTo>
                    <a:pt x="2021" y="2441"/>
                  </a:lnTo>
                  <a:lnTo>
                    <a:pt x="1824" y="26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60">
              <a:extLst>
                <a:ext uri="{FF2B5EF4-FFF2-40B4-BE49-F238E27FC236}">
                  <a16:creationId xmlns:a16="http://schemas.microsoft.com/office/drawing/2014/main" id="{9B82354B-B4C7-B863-BB47-2A23C9082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4588" y="7916060"/>
              <a:ext cx="2556015" cy="3524146"/>
            </a:xfrm>
            <a:custGeom>
              <a:avLst/>
              <a:gdLst>
                <a:gd name="T0" fmla="*/ 769 w 853"/>
                <a:gd name="T1" fmla="*/ 1096 h 1176"/>
                <a:gd name="T2" fmla="*/ 774 w 853"/>
                <a:gd name="T3" fmla="*/ 1092 h 1176"/>
                <a:gd name="T4" fmla="*/ 790 w 853"/>
                <a:gd name="T5" fmla="*/ 1079 h 1176"/>
                <a:gd name="T6" fmla="*/ 851 w 853"/>
                <a:gd name="T7" fmla="*/ 1029 h 1176"/>
                <a:gd name="T8" fmla="*/ 851 w 853"/>
                <a:gd name="T9" fmla="*/ 1029 h 1176"/>
                <a:gd name="T10" fmla="*/ 851 w 853"/>
                <a:gd name="T11" fmla="*/ 1 h 1176"/>
                <a:gd name="T12" fmla="*/ 852 w 853"/>
                <a:gd name="T13" fmla="*/ 2 h 1176"/>
                <a:gd name="T14" fmla="*/ 8 w 853"/>
                <a:gd name="T15" fmla="*/ 3 h 1176"/>
                <a:gd name="T16" fmla="*/ 1 w 853"/>
                <a:gd name="T17" fmla="*/ 3 h 1176"/>
                <a:gd name="T18" fmla="*/ 2 w 853"/>
                <a:gd name="T19" fmla="*/ 1 h 1176"/>
                <a:gd name="T20" fmla="*/ 2 w 853"/>
                <a:gd name="T21" fmla="*/ 1175 h 1176"/>
                <a:gd name="T22" fmla="*/ 1 w 853"/>
                <a:gd name="T23" fmla="*/ 1174 h 1176"/>
                <a:gd name="T24" fmla="*/ 672 w 853"/>
                <a:gd name="T25" fmla="*/ 1175 h 1176"/>
                <a:gd name="T26" fmla="*/ 672 w 853"/>
                <a:gd name="T27" fmla="*/ 1175 h 1176"/>
                <a:gd name="T28" fmla="*/ 745 w 853"/>
                <a:gd name="T29" fmla="*/ 1116 h 1176"/>
                <a:gd name="T30" fmla="*/ 763 w 853"/>
                <a:gd name="T31" fmla="*/ 1101 h 1176"/>
                <a:gd name="T32" fmla="*/ 769 w 853"/>
                <a:gd name="T33" fmla="*/ 1096 h 1176"/>
                <a:gd name="T34" fmla="*/ 763 w 853"/>
                <a:gd name="T35" fmla="*/ 1101 h 1176"/>
                <a:gd name="T36" fmla="*/ 745 w 853"/>
                <a:gd name="T37" fmla="*/ 1116 h 1176"/>
                <a:gd name="T38" fmla="*/ 672 w 853"/>
                <a:gd name="T39" fmla="*/ 1175 h 1176"/>
                <a:gd name="T40" fmla="*/ 672 w 853"/>
                <a:gd name="T41" fmla="*/ 1175 h 1176"/>
                <a:gd name="T42" fmla="*/ 672 w 853"/>
                <a:gd name="T43" fmla="*/ 1175 h 1176"/>
                <a:gd name="T44" fmla="*/ 1 w 853"/>
                <a:gd name="T45" fmla="*/ 1176 h 1176"/>
                <a:gd name="T46" fmla="*/ 0 w 853"/>
                <a:gd name="T47" fmla="*/ 1176 h 1176"/>
                <a:gd name="T48" fmla="*/ 0 w 853"/>
                <a:gd name="T49" fmla="*/ 1175 h 1176"/>
                <a:gd name="T50" fmla="*/ 0 w 853"/>
                <a:gd name="T51" fmla="*/ 1 h 1176"/>
                <a:gd name="T52" fmla="*/ 0 w 853"/>
                <a:gd name="T53" fmla="*/ 0 h 1176"/>
                <a:gd name="T54" fmla="*/ 1 w 853"/>
                <a:gd name="T55" fmla="*/ 0 h 1176"/>
                <a:gd name="T56" fmla="*/ 8 w 853"/>
                <a:gd name="T57" fmla="*/ 0 h 1176"/>
                <a:gd name="T58" fmla="*/ 852 w 853"/>
                <a:gd name="T59" fmla="*/ 1 h 1176"/>
                <a:gd name="T60" fmla="*/ 853 w 853"/>
                <a:gd name="T61" fmla="*/ 1 h 1176"/>
                <a:gd name="T62" fmla="*/ 853 w 853"/>
                <a:gd name="T63" fmla="*/ 1 h 1176"/>
                <a:gd name="T64" fmla="*/ 852 w 853"/>
                <a:gd name="T65" fmla="*/ 1029 h 1176"/>
                <a:gd name="T66" fmla="*/ 852 w 853"/>
                <a:gd name="T67" fmla="*/ 1029 h 1176"/>
                <a:gd name="T68" fmla="*/ 852 w 853"/>
                <a:gd name="T69" fmla="*/ 1029 h 1176"/>
                <a:gd name="T70" fmla="*/ 790 w 853"/>
                <a:gd name="T71" fmla="*/ 1079 h 1176"/>
                <a:gd name="T72" fmla="*/ 774 w 853"/>
                <a:gd name="T73" fmla="*/ 1092 h 1176"/>
                <a:gd name="T74" fmla="*/ 769 w 853"/>
                <a:gd name="T75" fmla="*/ 1096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176">
                  <a:moveTo>
                    <a:pt x="769" y="1096"/>
                  </a:moveTo>
                  <a:cubicBezTo>
                    <a:pt x="769" y="1096"/>
                    <a:pt x="771" y="1094"/>
                    <a:pt x="774" y="1092"/>
                  </a:cubicBezTo>
                  <a:cubicBezTo>
                    <a:pt x="778" y="1089"/>
                    <a:pt x="783" y="1084"/>
                    <a:pt x="790" y="1079"/>
                  </a:cubicBezTo>
                  <a:cubicBezTo>
                    <a:pt x="804" y="1068"/>
                    <a:pt x="824" y="1051"/>
                    <a:pt x="851" y="1029"/>
                  </a:cubicBezTo>
                  <a:cubicBezTo>
                    <a:pt x="851" y="1029"/>
                    <a:pt x="851" y="1029"/>
                    <a:pt x="851" y="1029"/>
                  </a:cubicBezTo>
                  <a:cubicBezTo>
                    <a:pt x="851" y="860"/>
                    <a:pt x="851" y="485"/>
                    <a:pt x="851" y="1"/>
                  </a:cubicBezTo>
                  <a:cubicBezTo>
                    <a:pt x="852" y="2"/>
                    <a:pt x="852" y="2"/>
                    <a:pt x="852" y="2"/>
                  </a:cubicBezTo>
                  <a:cubicBezTo>
                    <a:pt x="598" y="2"/>
                    <a:pt x="311" y="2"/>
                    <a:pt x="8" y="3"/>
                  </a:cubicBezTo>
                  <a:cubicBezTo>
                    <a:pt x="6" y="3"/>
                    <a:pt x="3" y="3"/>
                    <a:pt x="1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443"/>
                    <a:pt x="2" y="850"/>
                    <a:pt x="2" y="1175"/>
                  </a:cubicBezTo>
                  <a:cubicBezTo>
                    <a:pt x="1" y="1174"/>
                    <a:pt x="1" y="1174"/>
                    <a:pt x="1" y="1174"/>
                  </a:cubicBezTo>
                  <a:cubicBezTo>
                    <a:pt x="307" y="1174"/>
                    <a:pt x="543" y="1175"/>
                    <a:pt x="672" y="1175"/>
                  </a:cubicBezTo>
                  <a:cubicBezTo>
                    <a:pt x="672" y="1175"/>
                    <a:pt x="672" y="1175"/>
                    <a:pt x="672" y="1175"/>
                  </a:cubicBezTo>
                  <a:cubicBezTo>
                    <a:pt x="704" y="1148"/>
                    <a:pt x="728" y="1129"/>
                    <a:pt x="745" y="1116"/>
                  </a:cubicBezTo>
                  <a:cubicBezTo>
                    <a:pt x="753" y="1109"/>
                    <a:pt x="759" y="1104"/>
                    <a:pt x="763" y="1101"/>
                  </a:cubicBezTo>
                  <a:cubicBezTo>
                    <a:pt x="767" y="1097"/>
                    <a:pt x="769" y="1096"/>
                    <a:pt x="769" y="1096"/>
                  </a:cubicBezTo>
                  <a:cubicBezTo>
                    <a:pt x="769" y="1096"/>
                    <a:pt x="767" y="1098"/>
                    <a:pt x="763" y="1101"/>
                  </a:cubicBezTo>
                  <a:cubicBezTo>
                    <a:pt x="759" y="1104"/>
                    <a:pt x="753" y="1109"/>
                    <a:pt x="745" y="1116"/>
                  </a:cubicBezTo>
                  <a:cubicBezTo>
                    <a:pt x="729" y="1129"/>
                    <a:pt x="705" y="1149"/>
                    <a:pt x="672" y="1175"/>
                  </a:cubicBezTo>
                  <a:cubicBezTo>
                    <a:pt x="672" y="1175"/>
                    <a:pt x="672" y="1175"/>
                    <a:pt x="672" y="1175"/>
                  </a:cubicBezTo>
                  <a:cubicBezTo>
                    <a:pt x="672" y="1175"/>
                    <a:pt x="672" y="1175"/>
                    <a:pt x="672" y="1175"/>
                  </a:cubicBezTo>
                  <a:cubicBezTo>
                    <a:pt x="543" y="1175"/>
                    <a:pt x="307" y="1176"/>
                    <a:pt x="1" y="1176"/>
                  </a:cubicBezTo>
                  <a:cubicBezTo>
                    <a:pt x="0" y="1176"/>
                    <a:pt x="0" y="1176"/>
                    <a:pt x="0" y="1176"/>
                  </a:cubicBezTo>
                  <a:cubicBezTo>
                    <a:pt x="0" y="1175"/>
                    <a:pt x="0" y="1175"/>
                    <a:pt x="0" y="1175"/>
                  </a:cubicBezTo>
                  <a:cubicBezTo>
                    <a:pt x="0" y="850"/>
                    <a:pt x="0" y="443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6" y="0"/>
                    <a:pt x="8" y="0"/>
                  </a:cubicBezTo>
                  <a:cubicBezTo>
                    <a:pt x="311" y="0"/>
                    <a:pt x="598" y="0"/>
                    <a:pt x="852" y="1"/>
                  </a:cubicBezTo>
                  <a:cubicBezTo>
                    <a:pt x="853" y="1"/>
                    <a:pt x="853" y="1"/>
                    <a:pt x="853" y="1"/>
                  </a:cubicBezTo>
                  <a:cubicBezTo>
                    <a:pt x="853" y="1"/>
                    <a:pt x="853" y="1"/>
                    <a:pt x="853" y="1"/>
                  </a:cubicBezTo>
                  <a:cubicBezTo>
                    <a:pt x="852" y="485"/>
                    <a:pt x="852" y="860"/>
                    <a:pt x="852" y="1029"/>
                  </a:cubicBezTo>
                  <a:cubicBezTo>
                    <a:pt x="852" y="1029"/>
                    <a:pt x="852" y="1029"/>
                    <a:pt x="852" y="1029"/>
                  </a:cubicBezTo>
                  <a:cubicBezTo>
                    <a:pt x="852" y="1029"/>
                    <a:pt x="852" y="1029"/>
                    <a:pt x="852" y="1029"/>
                  </a:cubicBezTo>
                  <a:cubicBezTo>
                    <a:pt x="825" y="1051"/>
                    <a:pt x="804" y="1068"/>
                    <a:pt x="790" y="1079"/>
                  </a:cubicBezTo>
                  <a:cubicBezTo>
                    <a:pt x="783" y="1085"/>
                    <a:pt x="778" y="1089"/>
                    <a:pt x="774" y="1092"/>
                  </a:cubicBezTo>
                  <a:cubicBezTo>
                    <a:pt x="771" y="1095"/>
                    <a:pt x="769" y="1096"/>
                    <a:pt x="769" y="1096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61">
              <a:extLst>
                <a:ext uri="{FF2B5EF4-FFF2-40B4-BE49-F238E27FC236}">
                  <a16:creationId xmlns:a16="http://schemas.microsoft.com/office/drawing/2014/main" id="{88067B80-B71D-A1B8-9E82-F05D38A2D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401" y="7673711"/>
              <a:ext cx="1046389" cy="359735"/>
            </a:xfrm>
            <a:custGeom>
              <a:avLst/>
              <a:gdLst>
                <a:gd name="T0" fmla="*/ 349 w 349"/>
                <a:gd name="T1" fmla="*/ 120 h 120"/>
                <a:gd name="T2" fmla="*/ 0 w 349"/>
                <a:gd name="T3" fmla="*/ 120 h 120"/>
                <a:gd name="T4" fmla="*/ 0 w 349"/>
                <a:gd name="T5" fmla="*/ 59 h 120"/>
                <a:gd name="T6" fmla="*/ 59 w 349"/>
                <a:gd name="T7" fmla="*/ 0 h 120"/>
                <a:gd name="T8" fmla="*/ 292 w 349"/>
                <a:gd name="T9" fmla="*/ 0 h 120"/>
                <a:gd name="T10" fmla="*/ 349 w 349"/>
                <a:gd name="T11" fmla="*/ 57 h 120"/>
                <a:gd name="T12" fmla="*/ 349 w 349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120">
                  <a:moveTo>
                    <a:pt x="349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27" y="0"/>
                    <a:pt x="59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323" y="0"/>
                    <a:pt x="349" y="26"/>
                    <a:pt x="349" y="57"/>
                  </a:cubicBezTo>
                  <a:cubicBezTo>
                    <a:pt x="349" y="120"/>
                    <a:pt x="349" y="120"/>
                    <a:pt x="349" y="12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62">
              <a:extLst>
                <a:ext uri="{FF2B5EF4-FFF2-40B4-BE49-F238E27FC236}">
                  <a16:creationId xmlns:a16="http://schemas.microsoft.com/office/drawing/2014/main" id="{75938132-3939-7A28-F156-6EFA0CF14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767" y="7481852"/>
              <a:ext cx="599559" cy="191859"/>
            </a:xfrm>
            <a:custGeom>
              <a:avLst/>
              <a:gdLst>
                <a:gd name="T0" fmla="*/ 31 w 475"/>
                <a:gd name="T1" fmla="*/ 152 h 152"/>
                <a:gd name="T2" fmla="*/ 0 w 475"/>
                <a:gd name="T3" fmla="*/ 0 h 152"/>
                <a:gd name="T4" fmla="*/ 475 w 475"/>
                <a:gd name="T5" fmla="*/ 0 h 152"/>
                <a:gd name="T6" fmla="*/ 449 w 475"/>
                <a:gd name="T7" fmla="*/ 152 h 152"/>
                <a:gd name="T8" fmla="*/ 31 w 475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152">
                  <a:moveTo>
                    <a:pt x="31" y="152"/>
                  </a:moveTo>
                  <a:lnTo>
                    <a:pt x="0" y="0"/>
                  </a:lnTo>
                  <a:lnTo>
                    <a:pt x="475" y="0"/>
                  </a:lnTo>
                  <a:lnTo>
                    <a:pt x="449" y="152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63">
              <a:extLst>
                <a:ext uri="{FF2B5EF4-FFF2-40B4-BE49-F238E27FC236}">
                  <a16:creationId xmlns:a16="http://schemas.microsoft.com/office/drawing/2014/main" id="{CFBED5F1-5128-7D20-4541-FE4C2FBE8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767" y="7481852"/>
              <a:ext cx="599559" cy="191859"/>
            </a:xfrm>
            <a:custGeom>
              <a:avLst/>
              <a:gdLst>
                <a:gd name="T0" fmla="*/ 31 w 475"/>
                <a:gd name="T1" fmla="*/ 152 h 152"/>
                <a:gd name="T2" fmla="*/ 0 w 475"/>
                <a:gd name="T3" fmla="*/ 0 h 152"/>
                <a:gd name="T4" fmla="*/ 475 w 475"/>
                <a:gd name="T5" fmla="*/ 0 h 152"/>
                <a:gd name="T6" fmla="*/ 449 w 475"/>
                <a:gd name="T7" fmla="*/ 152 h 152"/>
                <a:gd name="T8" fmla="*/ 31 w 475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152">
                  <a:moveTo>
                    <a:pt x="31" y="152"/>
                  </a:moveTo>
                  <a:lnTo>
                    <a:pt x="0" y="0"/>
                  </a:lnTo>
                  <a:lnTo>
                    <a:pt x="475" y="0"/>
                  </a:lnTo>
                  <a:lnTo>
                    <a:pt x="449" y="152"/>
                  </a:lnTo>
                  <a:lnTo>
                    <a:pt x="31" y="1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64">
              <a:extLst>
                <a:ext uri="{FF2B5EF4-FFF2-40B4-BE49-F238E27FC236}">
                  <a16:creationId xmlns:a16="http://schemas.microsoft.com/office/drawing/2014/main" id="{909F7F14-2527-1434-E087-6CCE92B0A1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3443" y="8479014"/>
              <a:ext cx="429158" cy="431683"/>
            </a:xfrm>
            <a:custGeom>
              <a:avLst/>
              <a:gdLst>
                <a:gd name="T0" fmla="*/ 340 w 340"/>
                <a:gd name="T1" fmla="*/ 342 h 342"/>
                <a:gd name="T2" fmla="*/ 0 w 340"/>
                <a:gd name="T3" fmla="*/ 342 h 342"/>
                <a:gd name="T4" fmla="*/ 0 w 340"/>
                <a:gd name="T5" fmla="*/ 0 h 342"/>
                <a:gd name="T6" fmla="*/ 340 w 340"/>
                <a:gd name="T7" fmla="*/ 0 h 342"/>
                <a:gd name="T8" fmla="*/ 340 w 340"/>
                <a:gd name="T9" fmla="*/ 342 h 342"/>
                <a:gd name="T10" fmla="*/ 10 w 340"/>
                <a:gd name="T11" fmla="*/ 333 h 342"/>
                <a:gd name="T12" fmla="*/ 330 w 340"/>
                <a:gd name="T13" fmla="*/ 333 h 342"/>
                <a:gd name="T14" fmla="*/ 330 w 340"/>
                <a:gd name="T15" fmla="*/ 10 h 342"/>
                <a:gd name="T16" fmla="*/ 10 w 340"/>
                <a:gd name="T17" fmla="*/ 10 h 342"/>
                <a:gd name="T18" fmla="*/ 10 w 340"/>
                <a:gd name="T19" fmla="*/ 3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2">
                  <a:moveTo>
                    <a:pt x="340" y="342"/>
                  </a:moveTo>
                  <a:lnTo>
                    <a:pt x="0" y="342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342"/>
                  </a:lnTo>
                  <a:close/>
                  <a:moveTo>
                    <a:pt x="10" y="333"/>
                  </a:moveTo>
                  <a:lnTo>
                    <a:pt x="330" y="333"/>
                  </a:lnTo>
                  <a:lnTo>
                    <a:pt x="330" y="10"/>
                  </a:lnTo>
                  <a:lnTo>
                    <a:pt x="10" y="10"/>
                  </a:lnTo>
                  <a:lnTo>
                    <a:pt x="10" y="333"/>
                  </a:lnTo>
                  <a:close/>
                </a:path>
              </a:pathLst>
            </a:custGeom>
            <a:solidFill>
              <a:srgbClr val="103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Oval 65">
              <a:extLst>
                <a:ext uri="{FF2B5EF4-FFF2-40B4-BE49-F238E27FC236}">
                  <a16:creationId xmlns:a16="http://schemas.microsoft.com/office/drawing/2014/main" id="{4D8F4D41-0054-D17A-330A-592C289725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8581255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Oval 66">
              <a:extLst>
                <a:ext uri="{FF2B5EF4-FFF2-40B4-BE49-F238E27FC236}">
                  <a16:creationId xmlns:a16="http://schemas.microsoft.com/office/drawing/2014/main" id="{E0F5D6B7-F79A-9CCE-5A74-159A4E8BB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8670873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Oval 67">
              <a:extLst>
                <a:ext uri="{FF2B5EF4-FFF2-40B4-BE49-F238E27FC236}">
                  <a16:creationId xmlns:a16="http://schemas.microsoft.com/office/drawing/2014/main" id="{C526B386-F7DF-C343-2B9D-C33FC1BB4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8761753"/>
              <a:ext cx="1336701" cy="5049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Oval 68">
              <a:extLst>
                <a:ext uri="{FF2B5EF4-FFF2-40B4-BE49-F238E27FC236}">
                  <a16:creationId xmlns:a16="http://schemas.microsoft.com/office/drawing/2014/main" id="{051EBBD1-E0AC-76AB-B381-BBE0109D8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8848847"/>
              <a:ext cx="1336701" cy="5049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69">
              <a:extLst>
                <a:ext uri="{FF2B5EF4-FFF2-40B4-BE49-F238E27FC236}">
                  <a16:creationId xmlns:a16="http://schemas.microsoft.com/office/drawing/2014/main" id="{E033FC08-112C-C12C-5A00-1DB0E68A26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3443" y="9141685"/>
              <a:ext cx="429158" cy="431683"/>
            </a:xfrm>
            <a:custGeom>
              <a:avLst/>
              <a:gdLst>
                <a:gd name="T0" fmla="*/ 340 w 340"/>
                <a:gd name="T1" fmla="*/ 342 h 342"/>
                <a:gd name="T2" fmla="*/ 0 w 340"/>
                <a:gd name="T3" fmla="*/ 342 h 342"/>
                <a:gd name="T4" fmla="*/ 0 w 340"/>
                <a:gd name="T5" fmla="*/ 0 h 342"/>
                <a:gd name="T6" fmla="*/ 340 w 340"/>
                <a:gd name="T7" fmla="*/ 0 h 342"/>
                <a:gd name="T8" fmla="*/ 340 w 340"/>
                <a:gd name="T9" fmla="*/ 342 h 342"/>
                <a:gd name="T10" fmla="*/ 10 w 340"/>
                <a:gd name="T11" fmla="*/ 333 h 342"/>
                <a:gd name="T12" fmla="*/ 330 w 340"/>
                <a:gd name="T13" fmla="*/ 333 h 342"/>
                <a:gd name="T14" fmla="*/ 330 w 340"/>
                <a:gd name="T15" fmla="*/ 10 h 342"/>
                <a:gd name="T16" fmla="*/ 10 w 340"/>
                <a:gd name="T17" fmla="*/ 10 h 342"/>
                <a:gd name="T18" fmla="*/ 10 w 340"/>
                <a:gd name="T19" fmla="*/ 3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2">
                  <a:moveTo>
                    <a:pt x="340" y="342"/>
                  </a:moveTo>
                  <a:lnTo>
                    <a:pt x="0" y="342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342"/>
                  </a:lnTo>
                  <a:close/>
                  <a:moveTo>
                    <a:pt x="10" y="333"/>
                  </a:moveTo>
                  <a:lnTo>
                    <a:pt x="330" y="333"/>
                  </a:lnTo>
                  <a:lnTo>
                    <a:pt x="330" y="10"/>
                  </a:lnTo>
                  <a:lnTo>
                    <a:pt x="10" y="10"/>
                  </a:lnTo>
                  <a:lnTo>
                    <a:pt x="10" y="333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Freeform 70">
              <a:extLst>
                <a:ext uri="{FF2B5EF4-FFF2-40B4-BE49-F238E27FC236}">
                  <a16:creationId xmlns:a16="http://schemas.microsoft.com/office/drawing/2014/main" id="{DC0D76A9-B2F2-736E-2AD9-53A015D9A2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3443" y="9141685"/>
              <a:ext cx="429158" cy="431683"/>
            </a:xfrm>
            <a:custGeom>
              <a:avLst/>
              <a:gdLst>
                <a:gd name="T0" fmla="*/ 340 w 340"/>
                <a:gd name="T1" fmla="*/ 342 h 342"/>
                <a:gd name="T2" fmla="*/ 0 w 340"/>
                <a:gd name="T3" fmla="*/ 342 h 342"/>
                <a:gd name="T4" fmla="*/ 0 w 340"/>
                <a:gd name="T5" fmla="*/ 0 h 342"/>
                <a:gd name="T6" fmla="*/ 340 w 340"/>
                <a:gd name="T7" fmla="*/ 0 h 342"/>
                <a:gd name="T8" fmla="*/ 340 w 340"/>
                <a:gd name="T9" fmla="*/ 342 h 342"/>
                <a:gd name="T10" fmla="*/ 10 w 340"/>
                <a:gd name="T11" fmla="*/ 333 h 342"/>
                <a:gd name="T12" fmla="*/ 330 w 340"/>
                <a:gd name="T13" fmla="*/ 333 h 342"/>
                <a:gd name="T14" fmla="*/ 330 w 340"/>
                <a:gd name="T15" fmla="*/ 10 h 342"/>
                <a:gd name="T16" fmla="*/ 10 w 340"/>
                <a:gd name="T17" fmla="*/ 10 h 342"/>
                <a:gd name="T18" fmla="*/ 10 w 340"/>
                <a:gd name="T19" fmla="*/ 3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2">
                  <a:moveTo>
                    <a:pt x="340" y="342"/>
                  </a:moveTo>
                  <a:lnTo>
                    <a:pt x="0" y="342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342"/>
                  </a:lnTo>
                  <a:moveTo>
                    <a:pt x="10" y="333"/>
                  </a:moveTo>
                  <a:lnTo>
                    <a:pt x="330" y="333"/>
                  </a:lnTo>
                  <a:lnTo>
                    <a:pt x="330" y="10"/>
                  </a:lnTo>
                  <a:lnTo>
                    <a:pt x="10" y="10"/>
                  </a:lnTo>
                  <a:lnTo>
                    <a:pt x="10" y="333"/>
                  </a:lnTo>
                </a:path>
              </a:pathLst>
            </a:custGeom>
            <a:solidFill>
              <a:srgbClr val="103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71">
              <a:extLst>
                <a:ext uri="{FF2B5EF4-FFF2-40B4-BE49-F238E27FC236}">
                  <a16:creationId xmlns:a16="http://schemas.microsoft.com/office/drawing/2014/main" id="{DBAC35FC-4544-1329-66BE-661418044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012" y="9169454"/>
              <a:ext cx="422847" cy="331966"/>
            </a:xfrm>
            <a:custGeom>
              <a:avLst/>
              <a:gdLst>
                <a:gd name="T0" fmla="*/ 0 w 335"/>
                <a:gd name="T1" fmla="*/ 156 h 263"/>
                <a:gd name="T2" fmla="*/ 45 w 335"/>
                <a:gd name="T3" fmla="*/ 109 h 263"/>
                <a:gd name="T4" fmla="*/ 121 w 335"/>
                <a:gd name="T5" fmla="*/ 168 h 263"/>
                <a:gd name="T6" fmla="*/ 294 w 335"/>
                <a:gd name="T7" fmla="*/ 0 h 263"/>
                <a:gd name="T8" fmla="*/ 335 w 335"/>
                <a:gd name="T9" fmla="*/ 49 h 263"/>
                <a:gd name="T10" fmla="*/ 119 w 335"/>
                <a:gd name="T11" fmla="*/ 263 h 263"/>
                <a:gd name="T12" fmla="*/ 0 w 335"/>
                <a:gd name="T13" fmla="*/ 15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263">
                  <a:moveTo>
                    <a:pt x="0" y="156"/>
                  </a:moveTo>
                  <a:lnTo>
                    <a:pt x="45" y="109"/>
                  </a:lnTo>
                  <a:lnTo>
                    <a:pt x="121" y="168"/>
                  </a:lnTo>
                  <a:lnTo>
                    <a:pt x="294" y="0"/>
                  </a:lnTo>
                  <a:lnTo>
                    <a:pt x="335" y="49"/>
                  </a:lnTo>
                  <a:lnTo>
                    <a:pt x="119" y="263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287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Oval 72">
              <a:extLst>
                <a:ext uri="{FF2B5EF4-FFF2-40B4-BE49-F238E27FC236}">
                  <a16:creationId xmlns:a16="http://schemas.microsoft.com/office/drawing/2014/main" id="{94F83168-B2DD-99DE-8F90-358941B4A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9243925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Oval 73">
              <a:extLst>
                <a:ext uri="{FF2B5EF4-FFF2-40B4-BE49-F238E27FC236}">
                  <a16:creationId xmlns:a16="http://schemas.microsoft.com/office/drawing/2014/main" id="{8A9630A0-9FB3-F143-2509-3B914ACFC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9333544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Oval 74">
              <a:extLst>
                <a:ext uri="{FF2B5EF4-FFF2-40B4-BE49-F238E27FC236}">
                  <a16:creationId xmlns:a16="http://schemas.microsoft.com/office/drawing/2014/main" id="{CE02F77E-58E0-6D04-AC65-E3284CAFB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9423162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Oval 75">
              <a:extLst>
                <a:ext uri="{FF2B5EF4-FFF2-40B4-BE49-F238E27FC236}">
                  <a16:creationId xmlns:a16="http://schemas.microsoft.com/office/drawing/2014/main" id="{53B03D53-6C31-D4BF-1D1D-2E904DFC1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9510256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Freeform 76">
              <a:extLst>
                <a:ext uri="{FF2B5EF4-FFF2-40B4-BE49-F238E27FC236}">
                  <a16:creationId xmlns:a16="http://schemas.microsoft.com/office/drawing/2014/main" id="{02ABBF59-DDEE-0E7A-232F-910BB2D2CF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3443" y="9782897"/>
              <a:ext cx="429158" cy="431683"/>
            </a:xfrm>
            <a:custGeom>
              <a:avLst/>
              <a:gdLst>
                <a:gd name="T0" fmla="*/ 340 w 340"/>
                <a:gd name="T1" fmla="*/ 342 h 342"/>
                <a:gd name="T2" fmla="*/ 0 w 340"/>
                <a:gd name="T3" fmla="*/ 342 h 342"/>
                <a:gd name="T4" fmla="*/ 0 w 340"/>
                <a:gd name="T5" fmla="*/ 0 h 342"/>
                <a:gd name="T6" fmla="*/ 340 w 340"/>
                <a:gd name="T7" fmla="*/ 0 h 342"/>
                <a:gd name="T8" fmla="*/ 340 w 340"/>
                <a:gd name="T9" fmla="*/ 342 h 342"/>
                <a:gd name="T10" fmla="*/ 10 w 340"/>
                <a:gd name="T11" fmla="*/ 333 h 342"/>
                <a:gd name="T12" fmla="*/ 330 w 340"/>
                <a:gd name="T13" fmla="*/ 333 h 342"/>
                <a:gd name="T14" fmla="*/ 330 w 340"/>
                <a:gd name="T15" fmla="*/ 10 h 342"/>
                <a:gd name="T16" fmla="*/ 10 w 340"/>
                <a:gd name="T17" fmla="*/ 10 h 342"/>
                <a:gd name="T18" fmla="*/ 10 w 340"/>
                <a:gd name="T19" fmla="*/ 33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2">
                  <a:moveTo>
                    <a:pt x="340" y="342"/>
                  </a:moveTo>
                  <a:lnTo>
                    <a:pt x="0" y="342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342"/>
                  </a:lnTo>
                  <a:close/>
                  <a:moveTo>
                    <a:pt x="10" y="333"/>
                  </a:moveTo>
                  <a:lnTo>
                    <a:pt x="330" y="333"/>
                  </a:lnTo>
                  <a:lnTo>
                    <a:pt x="330" y="10"/>
                  </a:lnTo>
                  <a:lnTo>
                    <a:pt x="10" y="10"/>
                  </a:lnTo>
                  <a:lnTo>
                    <a:pt x="10" y="333"/>
                  </a:lnTo>
                  <a:close/>
                </a:path>
              </a:pathLst>
            </a:custGeom>
            <a:solidFill>
              <a:srgbClr val="103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Freeform 77">
              <a:extLst>
                <a:ext uri="{FF2B5EF4-FFF2-40B4-BE49-F238E27FC236}">
                  <a16:creationId xmlns:a16="http://schemas.microsoft.com/office/drawing/2014/main" id="{535F15A8-074F-63D8-9CE3-19E716E05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012" y="9810666"/>
              <a:ext cx="422847" cy="331966"/>
            </a:xfrm>
            <a:custGeom>
              <a:avLst/>
              <a:gdLst>
                <a:gd name="T0" fmla="*/ 0 w 335"/>
                <a:gd name="T1" fmla="*/ 156 h 263"/>
                <a:gd name="T2" fmla="*/ 45 w 335"/>
                <a:gd name="T3" fmla="*/ 107 h 263"/>
                <a:gd name="T4" fmla="*/ 121 w 335"/>
                <a:gd name="T5" fmla="*/ 168 h 263"/>
                <a:gd name="T6" fmla="*/ 294 w 335"/>
                <a:gd name="T7" fmla="*/ 0 h 263"/>
                <a:gd name="T8" fmla="*/ 335 w 335"/>
                <a:gd name="T9" fmla="*/ 50 h 263"/>
                <a:gd name="T10" fmla="*/ 119 w 335"/>
                <a:gd name="T11" fmla="*/ 263 h 263"/>
                <a:gd name="T12" fmla="*/ 0 w 335"/>
                <a:gd name="T13" fmla="*/ 15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263">
                  <a:moveTo>
                    <a:pt x="0" y="156"/>
                  </a:moveTo>
                  <a:lnTo>
                    <a:pt x="45" y="107"/>
                  </a:lnTo>
                  <a:lnTo>
                    <a:pt x="121" y="168"/>
                  </a:lnTo>
                  <a:lnTo>
                    <a:pt x="294" y="0"/>
                  </a:lnTo>
                  <a:lnTo>
                    <a:pt x="335" y="50"/>
                  </a:lnTo>
                  <a:lnTo>
                    <a:pt x="119" y="263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287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Oval 78">
              <a:extLst>
                <a:ext uri="{FF2B5EF4-FFF2-40B4-BE49-F238E27FC236}">
                  <a16:creationId xmlns:a16="http://schemas.microsoft.com/office/drawing/2014/main" id="{E03343DA-FD85-7AE1-977A-E938A16C8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9885138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0" name="Oval 79">
              <a:extLst>
                <a:ext uri="{FF2B5EF4-FFF2-40B4-BE49-F238E27FC236}">
                  <a16:creationId xmlns:a16="http://schemas.microsoft.com/office/drawing/2014/main" id="{F737BC5E-87C8-9165-D2BF-FCB57C7F3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9974756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1" name="Oval 80">
              <a:extLst>
                <a:ext uri="{FF2B5EF4-FFF2-40B4-BE49-F238E27FC236}">
                  <a16:creationId xmlns:a16="http://schemas.microsoft.com/office/drawing/2014/main" id="{43FF15C3-2D53-D4E9-7318-5395A239A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10061850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2" name="Oval 81">
              <a:extLst>
                <a:ext uri="{FF2B5EF4-FFF2-40B4-BE49-F238E27FC236}">
                  <a16:creationId xmlns:a16="http://schemas.microsoft.com/office/drawing/2014/main" id="{C9B26C13-FF45-62B8-1204-269FCDA63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10151468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3" name="Freeform 82">
              <a:extLst>
                <a:ext uri="{FF2B5EF4-FFF2-40B4-BE49-F238E27FC236}">
                  <a16:creationId xmlns:a16="http://schemas.microsoft.com/office/drawing/2014/main" id="{C27D7261-DF82-8CF9-15FF-110761F3E1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3443" y="10403914"/>
              <a:ext cx="429158" cy="427896"/>
            </a:xfrm>
            <a:custGeom>
              <a:avLst/>
              <a:gdLst>
                <a:gd name="T0" fmla="*/ 340 w 340"/>
                <a:gd name="T1" fmla="*/ 339 h 339"/>
                <a:gd name="T2" fmla="*/ 0 w 340"/>
                <a:gd name="T3" fmla="*/ 339 h 339"/>
                <a:gd name="T4" fmla="*/ 0 w 340"/>
                <a:gd name="T5" fmla="*/ 0 h 339"/>
                <a:gd name="T6" fmla="*/ 340 w 340"/>
                <a:gd name="T7" fmla="*/ 0 h 339"/>
                <a:gd name="T8" fmla="*/ 340 w 340"/>
                <a:gd name="T9" fmla="*/ 339 h 339"/>
                <a:gd name="T10" fmla="*/ 10 w 340"/>
                <a:gd name="T11" fmla="*/ 330 h 339"/>
                <a:gd name="T12" fmla="*/ 330 w 340"/>
                <a:gd name="T13" fmla="*/ 330 h 339"/>
                <a:gd name="T14" fmla="*/ 330 w 340"/>
                <a:gd name="T15" fmla="*/ 9 h 339"/>
                <a:gd name="T16" fmla="*/ 10 w 340"/>
                <a:gd name="T17" fmla="*/ 9 h 339"/>
                <a:gd name="T18" fmla="*/ 10 w 340"/>
                <a:gd name="T19" fmla="*/ 33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39">
                  <a:moveTo>
                    <a:pt x="340" y="339"/>
                  </a:moveTo>
                  <a:lnTo>
                    <a:pt x="0" y="339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339"/>
                  </a:lnTo>
                  <a:close/>
                  <a:moveTo>
                    <a:pt x="10" y="330"/>
                  </a:moveTo>
                  <a:lnTo>
                    <a:pt x="330" y="330"/>
                  </a:lnTo>
                  <a:lnTo>
                    <a:pt x="330" y="9"/>
                  </a:lnTo>
                  <a:lnTo>
                    <a:pt x="10" y="9"/>
                  </a:lnTo>
                  <a:lnTo>
                    <a:pt x="10" y="330"/>
                  </a:lnTo>
                  <a:close/>
                </a:path>
              </a:pathLst>
            </a:custGeom>
            <a:solidFill>
              <a:srgbClr val="103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4" name="Freeform 83">
              <a:extLst>
                <a:ext uri="{FF2B5EF4-FFF2-40B4-BE49-F238E27FC236}">
                  <a16:creationId xmlns:a16="http://schemas.microsoft.com/office/drawing/2014/main" id="{B2585A66-D3E7-B710-C52F-8D19D18BF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012" y="10430421"/>
              <a:ext cx="422847" cy="329442"/>
            </a:xfrm>
            <a:custGeom>
              <a:avLst/>
              <a:gdLst>
                <a:gd name="T0" fmla="*/ 0 w 335"/>
                <a:gd name="T1" fmla="*/ 155 h 261"/>
                <a:gd name="T2" fmla="*/ 45 w 335"/>
                <a:gd name="T3" fmla="*/ 107 h 261"/>
                <a:gd name="T4" fmla="*/ 121 w 335"/>
                <a:gd name="T5" fmla="*/ 166 h 261"/>
                <a:gd name="T6" fmla="*/ 294 w 335"/>
                <a:gd name="T7" fmla="*/ 0 h 261"/>
                <a:gd name="T8" fmla="*/ 335 w 335"/>
                <a:gd name="T9" fmla="*/ 48 h 261"/>
                <a:gd name="T10" fmla="*/ 119 w 335"/>
                <a:gd name="T11" fmla="*/ 261 h 261"/>
                <a:gd name="T12" fmla="*/ 0 w 335"/>
                <a:gd name="T13" fmla="*/ 155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261">
                  <a:moveTo>
                    <a:pt x="0" y="155"/>
                  </a:moveTo>
                  <a:lnTo>
                    <a:pt x="45" y="107"/>
                  </a:lnTo>
                  <a:lnTo>
                    <a:pt x="121" y="166"/>
                  </a:lnTo>
                  <a:lnTo>
                    <a:pt x="294" y="0"/>
                  </a:lnTo>
                  <a:lnTo>
                    <a:pt x="335" y="48"/>
                  </a:lnTo>
                  <a:lnTo>
                    <a:pt x="119" y="261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287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5" name="Oval 84">
              <a:extLst>
                <a:ext uri="{FF2B5EF4-FFF2-40B4-BE49-F238E27FC236}">
                  <a16:creationId xmlns:a16="http://schemas.microsoft.com/office/drawing/2014/main" id="{DD6A29DD-EF30-868B-E35E-8E9BF5C44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10502368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6" name="Oval 85">
              <a:extLst>
                <a:ext uri="{FF2B5EF4-FFF2-40B4-BE49-F238E27FC236}">
                  <a16:creationId xmlns:a16="http://schemas.microsoft.com/office/drawing/2014/main" id="{C2795293-3262-CC16-F74F-70B2024B6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10591987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7" name="Oval 86">
              <a:extLst>
                <a:ext uri="{FF2B5EF4-FFF2-40B4-BE49-F238E27FC236}">
                  <a16:creationId xmlns:a16="http://schemas.microsoft.com/office/drawing/2014/main" id="{58357B31-08EC-81CC-80DF-BEC2E178B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10682867"/>
              <a:ext cx="1336701" cy="5049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8" name="Oval 87">
              <a:extLst>
                <a:ext uri="{FF2B5EF4-FFF2-40B4-BE49-F238E27FC236}">
                  <a16:creationId xmlns:a16="http://schemas.microsoft.com/office/drawing/2014/main" id="{E5D4A020-22BD-C931-64B2-61D800434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624" y="10772486"/>
              <a:ext cx="1336701" cy="6311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9" name="Freeform 88">
              <a:extLst>
                <a:ext uri="{FF2B5EF4-FFF2-40B4-BE49-F238E27FC236}">
                  <a16:creationId xmlns:a16="http://schemas.microsoft.com/office/drawing/2014/main" id="{D3F2E714-8D8E-1E96-A9E2-5BB3BC7BE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150" y="10855793"/>
              <a:ext cx="282739" cy="579363"/>
            </a:xfrm>
            <a:custGeom>
              <a:avLst/>
              <a:gdLst>
                <a:gd name="T0" fmla="*/ 224 w 224"/>
                <a:gd name="T1" fmla="*/ 0 h 459"/>
                <a:gd name="T2" fmla="*/ 0 w 224"/>
                <a:gd name="T3" fmla="*/ 459 h 459"/>
                <a:gd name="T4" fmla="*/ 159 w 224"/>
                <a:gd name="T5" fmla="*/ 459 h 459"/>
                <a:gd name="T6" fmla="*/ 224 w 224"/>
                <a:gd name="T7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459">
                  <a:moveTo>
                    <a:pt x="224" y="0"/>
                  </a:moveTo>
                  <a:lnTo>
                    <a:pt x="0" y="459"/>
                  </a:lnTo>
                  <a:lnTo>
                    <a:pt x="159" y="459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0" name="Freeform 89">
              <a:extLst>
                <a:ext uri="{FF2B5EF4-FFF2-40B4-BE49-F238E27FC236}">
                  <a16:creationId xmlns:a16="http://schemas.microsoft.com/office/drawing/2014/main" id="{1A84CD8C-4C7C-06B7-3A94-9C4D978D8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844" y="10859579"/>
              <a:ext cx="540234" cy="578101"/>
            </a:xfrm>
            <a:custGeom>
              <a:avLst/>
              <a:gdLst>
                <a:gd name="T0" fmla="*/ 0 w 428"/>
                <a:gd name="T1" fmla="*/ 458 h 458"/>
                <a:gd name="T2" fmla="*/ 65 w 428"/>
                <a:gd name="T3" fmla="*/ 0 h 458"/>
                <a:gd name="T4" fmla="*/ 428 w 428"/>
                <a:gd name="T5" fmla="*/ 111 h 458"/>
                <a:gd name="T6" fmla="*/ 0 w 428"/>
                <a:gd name="T7" fmla="*/ 458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458">
                  <a:moveTo>
                    <a:pt x="0" y="458"/>
                  </a:moveTo>
                  <a:lnTo>
                    <a:pt x="65" y="0"/>
                  </a:lnTo>
                  <a:lnTo>
                    <a:pt x="428" y="111"/>
                  </a:lnTo>
                  <a:lnTo>
                    <a:pt x="0" y="458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1" name="Freeform 90">
              <a:extLst>
                <a:ext uri="{FF2B5EF4-FFF2-40B4-BE49-F238E27FC236}">
                  <a16:creationId xmlns:a16="http://schemas.microsoft.com/office/drawing/2014/main" id="{5BCE9FCE-67D9-5826-AEA8-6A07F6AEA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844" y="10853268"/>
              <a:ext cx="546546" cy="584412"/>
            </a:xfrm>
            <a:custGeom>
              <a:avLst/>
              <a:gdLst>
                <a:gd name="T0" fmla="*/ 0 w 182"/>
                <a:gd name="T1" fmla="*/ 195 h 195"/>
                <a:gd name="T2" fmla="*/ 51 w 182"/>
                <a:gd name="T3" fmla="*/ 153 h 195"/>
                <a:gd name="T4" fmla="*/ 179 w 182"/>
                <a:gd name="T5" fmla="*/ 48 h 195"/>
                <a:gd name="T6" fmla="*/ 179 w 182"/>
                <a:gd name="T7" fmla="*/ 50 h 195"/>
                <a:gd name="T8" fmla="*/ 120 w 182"/>
                <a:gd name="T9" fmla="*/ 32 h 195"/>
                <a:gd name="T10" fmla="*/ 26 w 182"/>
                <a:gd name="T11" fmla="*/ 3 h 195"/>
                <a:gd name="T12" fmla="*/ 28 w 182"/>
                <a:gd name="T13" fmla="*/ 2 h 195"/>
                <a:gd name="T14" fmla="*/ 8 w 182"/>
                <a:gd name="T15" fmla="*/ 140 h 195"/>
                <a:gd name="T16" fmla="*/ 0 w 182"/>
                <a:gd name="T17" fmla="*/ 195 h 195"/>
                <a:gd name="T18" fmla="*/ 0 w 182"/>
                <a:gd name="T19" fmla="*/ 194 h 195"/>
                <a:gd name="T20" fmla="*/ 0 w 182"/>
                <a:gd name="T21" fmla="*/ 191 h 195"/>
                <a:gd name="T22" fmla="*/ 2 w 182"/>
                <a:gd name="T23" fmla="*/ 181 h 195"/>
                <a:gd name="T24" fmla="*/ 7 w 182"/>
                <a:gd name="T25" fmla="*/ 141 h 195"/>
                <a:gd name="T26" fmla="*/ 26 w 182"/>
                <a:gd name="T27" fmla="*/ 2 h 195"/>
                <a:gd name="T28" fmla="*/ 26 w 182"/>
                <a:gd name="T29" fmla="*/ 0 h 195"/>
                <a:gd name="T30" fmla="*/ 27 w 182"/>
                <a:gd name="T31" fmla="*/ 1 h 195"/>
                <a:gd name="T32" fmla="*/ 121 w 182"/>
                <a:gd name="T33" fmla="*/ 30 h 195"/>
                <a:gd name="T34" fmla="*/ 180 w 182"/>
                <a:gd name="T35" fmla="*/ 48 h 195"/>
                <a:gd name="T36" fmla="*/ 182 w 182"/>
                <a:gd name="T37" fmla="*/ 49 h 195"/>
                <a:gd name="T38" fmla="*/ 180 w 182"/>
                <a:gd name="T39" fmla="*/ 50 h 195"/>
                <a:gd name="T40" fmla="*/ 51 w 182"/>
                <a:gd name="T41" fmla="*/ 154 h 195"/>
                <a:gd name="T42" fmla="*/ 13 w 182"/>
                <a:gd name="T43" fmla="*/ 184 h 195"/>
                <a:gd name="T44" fmla="*/ 3 w 182"/>
                <a:gd name="T45" fmla="*/ 192 h 195"/>
                <a:gd name="T46" fmla="*/ 1 w 182"/>
                <a:gd name="T47" fmla="*/ 194 h 195"/>
                <a:gd name="T48" fmla="*/ 0 w 182"/>
                <a:gd name="T49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2" h="195">
                  <a:moveTo>
                    <a:pt x="0" y="195"/>
                  </a:moveTo>
                  <a:cubicBezTo>
                    <a:pt x="4" y="192"/>
                    <a:pt x="20" y="178"/>
                    <a:pt x="51" y="153"/>
                  </a:cubicBezTo>
                  <a:cubicBezTo>
                    <a:pt x="83" y="126"/>
                    <a:pt x="128" y="90"/>
                    <a:pt x="179" y="48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60" y="44"/>
                    <a:pt x="141" y="38"/>
                    <a:pt x="120" y="32"/>
                  </a:cubicBezTo>
                  <a:cubicBezTo>
                    <a:pt x="87" y="22"/>
                    <a:pt x="55" y="12"/>
                    <a:pt x="26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0" y="58"/>
                    <a:pt x="13" y="106"/>
                    <a:pt x="8" y="140"/>
                  </a:cubicBezTo>
                  <a:cubicBezTo>
                    <a:pt x="3" y="173"/>
                    <a:pt x="1" y="191"/>
                    <a:pt x="0" y="195"/>
                  </a:cubicBezTo>
                  <a:cubicBezTo>
                    <a:pt x="0" y="195"/>
                    <a:pt x="0" y="195"/>
                    <a:pt x="0" y="194"/>
                  </a:cubicBezTo>
                  <a:cubicBezTo>
                    <a:pt x="0" y="193"/>
                    <a:pt x="0" y="193"/>
                    <a:pt x="0" y="191"/>
                  </a:cubicBezTo>
                  <a:cubicBezTo>
                    <a:pt x="1" y="189"/>
                    <a:pt x="1" y="185"/>
                    <a:pt x="2" y="181"/>
                  </a:cubicBezTo>
                  <a:cubicBezTo>
                    <a:pt x="3" y="172"/>
                    <a:pt x="5" y="158"/>
                    <a:pt x="7" y="141"/>
                  </a:cubicBezTo>
                  <a:cubicBezTo>
                    <a:pt x="12" y="107"/>
                    <a:pt x="18" y="58"/>
                    <a:pt x="26" y="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56" y="10"/>
                    <a:pt x="88" y="20"/>
                    <a:pt x="121" y="30"/>
                  </a:cubicBezTo>
                  <a:cubicBezTo>
                    <a:pt x="141" y="36"/>
                    <a:pt x="161" y="42"/>
                    <a:pt x="180" y="48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29" y="91"/>
                    <a:pt x="84" y="128"/>
                    <a:pt x="51" y="154"/>
                  </a:cubicBezTo>
                  <a:cubicBezTo>
                    <a:pt x="35" y="167"/>
                    <a:pt x="22" y="177"/>
                    <a:pt x="13" y="184"/>
                  </a:cubicBezTo>
                  <a:cubicBezTo>
                    <a:pt x="9" y="188"/>
                    <a:pt x="6" y="190"/>
                    <a:pt x="3" y="192"/>
                  </a:cubicBezTo>
                  <a:cubicBezTo>
                    <a:pt x="2" y="193"/>
                    <a:pt x="1" y="194"/>
                    <a:pt x="1" y="194"/>
                  </a:cubicBezTo>
                  <a:cubicBezTo>
                    <a:pt x="0" y="195"/>
                    <a:pt x="0" y="195"/>
                    <a:pt x="0" y="19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079F7048-BCA2-D85B-BC07-01E29D96C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5379" y="7481852"/>
              <a:ext cx="71947" cy="191859"/>
            </a:xfrm>
            <a:custGeom>
              <a:avLst/>
              <a:gdLst>
                <a:gd name="T0" fmla="*/ 57 w 57"/>
                <a:gd name="T1" fmla="*/ 0 h 152"/>
                <a:gd name="T2" fmla="*/ 26 w 57"/>
                <a:gd name="T3" fmla="*/ 0 h 152"/>
                <a:gd name="T4" fmla="*/ 0 w 57"/>
                <a:gd name="T5" fmla="*/ 152 h 152"/>
                <a:gd name="T6" fmla="*/ 31 w 57"/>
                <a:gd name="T7" fmla="*/ 152 h 152"/>
                <a:gd name="T8" fmla="*/ 57 w 57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2">
                  <a:moveTo>
                    <a:pt x="57" y="0"/>
                  </a:moveTo>
                  <a:lnTo>
                    <a:pt x="26" y="0"/>
                  </a:lnTo>
                  <a:lnTo>
                    <a:pt x="0" y="152"/>
                  </a:lnTo>
                  <a:lnTo>
                    <a:pt x="31" y="15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103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8723232F-CCC1-F395-4D87-9685C4DD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5379" y="7481852"/>
              <a:ext cx="71947" cy="191859"/>
            </a:xfrm>
            <a:custGeom>
              <a:avLst/>
              <a:gdLst>
                <a:gd name="T0" fmla="*/ 57 w 57"/>
                <a:gd name="T1" fmla="*/ 0 h 152"/>
                <a:gd name="T2" fmla="*/ 26 w 57"/>
                <a:gd name="T3" fmla="*/ 0 h 152"/>
                <a:gd name="T4" fmla="*/ 0 w 57"/>
                <a:gd name="T5" fmla="*/ 152 h 152"/>
                <a:gd name="T6" fmla="*/ 31 w 57"/>
                <a:gd name="T7" fmla="*/ 152 h 152"/>
                <a:gd name="T8" fmla="*/ 57 w 57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2">
                  <a:moveTo>
                    <a:pt x="57" y="0"/>
                  </a:moveTo>
                  <a:lnTo>
                    <a:pt x="26" y="0"/>
                  </a:lnTo>
                  <a:lnTo>
                    <a:pt x="0" y="152"/>
                  </a:lnTo>
                  <a:lnTo>
                    <a:pt x="31" y="152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5" name="Freeform 100">
              <a:extLst>
                <a:ext uri="{FF2B5EF4-FFF2-40B4-BE49-F238E27FC236}">
                  <a16:creationId xmlns:a16="http://schemas.microsoft.com/office/drawing/2014/main" id="{9416D951-85BE-8CEA-87FB-5FEF3AA9D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519" y="8620384"/>
              <a:ext cx="422847" cy="333229"/>
            </a:xfrm>
            <a:custGeom>
              <a:avLst/>
              <a:gdLst>
                <a:gd name="T0" fmla="*/ 0 w 335"/>
                <a:gd name="T1" fmla="*/ 154 h 264"/>
                <a:gd name="T2" fmla="*/ 45 w 335"/>
                <a:gd name="T3" fmla="*/ 107 h 264"/>
                <a:gd name="T4" fmla="*/ 121 w 335"/>
                <a:gd name="T5" fmla="*/ 166 h 264"/>
                <a:gd name="T6" fmla="*/ 295 w 335"/>
                <a:gd name="T7" fmla="*/ 0 h 264"/>
                <a:gd name="T8" fmla="*/ 335 w 335"/>
                <a:gd name="T9" fmla="*/ 48 h 264"/>
                <a:gd name="T10" fmla="*/ 119 w 335"/>
                <a:gd name="T11" fmla="*/ 264 h 264"/>
                <a:gd name="T12" fmla="*/ 0 w 335"/>
                <a:gd name="T13" fmla="*/ 15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264">
                  <a:moveTo>
                    <a:pt x="0" y="154"/>
                  </a:moveTo>
                  <a:lnTo>
                    <a:pt x="45" y="107"/>
                  </a:lnTo>
                  <a:lnTo>
                    <a:pt x="121" y="166"/>
                  </a:lnTo>
                  <a:lnTo>
                    <a:pt x="295" y="0"/>
                  </a:lnTo>
                  <a:lnTo>
                    <a:pt x="335" y="48"/>
                  </a:lnTo>
                  <a:lnTo>
                    <a:pt x="119" y="264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rgbClr val="287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37" name="TextBox 336">
            <a:extLst>
              <a:ext uri="{FF2B5EF4-FFF2-40B4-BE49-F238E27FC236}">
                <a16:creationId xmlns:a16="http://schemas.microsoft.com/office/drawing/2014/main" id="{FCD527E9-6129-F882-2A16-8ABD6531EF32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4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2307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7">
            <a:extLst>
              <a:ext uri="{FF2B5EF4-FFF2-40B4-BE49-F238E27FC236}">
                <a16:creationId xmlns:a16="http://schemas.microsoft.com/office/drawing/2014/main" id="{0308E156-C2C7-A5BF-A1D7-1AF9DB4643A2}"/>
              </a:ext>
            </a:extLst>
          </p:cNvPr>
          <p:cNvGrpSpPr/>
          <p:nvPr/>
        </p:nvGrpSpPr>
        <p:grpSpPr>
          <a:xfrm>
            <a:off x="605184" y="262221"/>
            <a:ext cx="7031029" cy="1053726"/>
            <a:chOff x="605184" y="262221"/>
            <a:chExt cx="7031029" cy="1053726"/>
          </a:xfrm>
        </p:grpSpPr>
        <p:grpSp>
          <p:nvGrpSpPr>
            <p:cNvPr id="5" name="组合 32">
              <a:extLst>
                <a:ext uri="{FF2B5EF4-FFF2-40B4-BE49-F238E27FC236}">
                  <a16:creationId xmlns:a16="http://schemas.microsoft.com/office/drawing/2014/main" id="{517BE9CF-C895-1EE8-06D2-7F94586FF2A7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7" name="椭圆 3">
                <a:extLst>
                  <a:ext uri="{FF2B5EF4-FFF2-40B4-BE49-F238E27FC236}">
                    <a16:creationId xmlns:a16="http://schemas.microsoft.com/office/drawing/2014/main" id="{E7EA260F-B512-68B8-1A5F-D198925596EC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8" name="组合 4">
                <a:extLst>
                  <a:ext uri="{FF2B5EF4-FFF2-40B4-BE49-F238E27FC236}">
                    <a16:creationId xmlns:a16="http://schemas.microsoft.com/office/drawing/2014/main" id="{33A5B7EA-A5FA-DBCF-C774-AAC76B98A574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9" name="椭圆 5">
                  <a:extLst>
                    <a:ext uri="{FF2B5EF4-FFF2-40B4-BE49-F238E27FC236}">
                      <a16:creationId xmlns:a16="http://schemas.microsoft.com/office/drawing/2014/main" id="{FB621217-794E-CEC6-91F5-C3AB4AD8EA83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0" name="椭圆 6">
                  <a:extLst>
                    <a:ext uri="{FF2B5EF4-FFF2-40B4-BE49-F238E27FC236}">
                      <a16:creationId xmlns:a16="http://schemas.microsoft.com/office/drawing/2014/main" id="{D421B8D6-9CFB-86C4-EB73-0C7B58BB882B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36F33F2A-59B4-B031-AFB9-0567D96436E8}"/>
                </a:ext>
              </a:extLst>
            </p:cNvPr>
            <p:cNvSpPr txBox="1"/>
            <p:nvPr/>
          </p:nvSpPr>
          <p:spPr>
            <a:xfrm>
              <a:off x="1842046" y="480916"/>
              <a:ext cx="57941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2800" b="1" dirty="0">
                  <a:solidFill>
                    <a:srgbClr val="3E658E"/>
                  </a:solidFill>
                  <a:latin typeface="Montserrat" panose="00000500000000000000" charset="0"/>
                </a:rPr>
                <a:t>The Constraints </a:t>
              </a:r>
            </a:p>
          </p:txBody>
        </p:sp>
      </p:grpSp>
      <p:pic>
        <p:nvPicPr>
          <p:cNvPr id="6146" name="Picture 2">
            <a:extLst>
              <a:ext uri="{FF2B5EF4-FFF2-40B4-BE49-F238E27FC236}">
                <a16:creationId xmlns:a16="http://schemas.microsoft.com/office/drawing/2014/main" id="{3C912DAD-B0F1-AAE8-A56A-5DB8A495E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075" y="2019300"/>
            <a:ext cx="28194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F325185-D7DA-0C26-DA09-BA3036B73434}"/>
              </a:ext>
            </a:extLst>
          </p:cNvPr>
          <p:cNvSpPr/>
          <p:nvPr/>
        </p:nvSpPr>
        <p:spPr>
          <a:xfrm>
            <a:off x="6919769" y="4838700"/>
            <a:ext cx="529801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4400" b="1" dirty="0">
                <a:ln/>
                <a:solidFill>
                  <a:srgbClr val="FF0000"/>
                </a:solidFill>
              </a:rPr>
              <a:t>Time limits</a:t>
            </a:r>
            <a:endParaRPr lang="en-US" sz="4400" b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747BD96-5A62-D70E-27A5-5B221FA776E9}"/>
              </a:ext>
            </a:extLst>
          </p:cNvPr>
          <p:cNvSpPr/>
          <p:nvPr/>
        </p:nvSpPr>
        <p:spPr>
          <a:xfrm>
            <a:off x="1125938" y="1817007"/>
            <a:ext cx="3705984" cy="1043865"/>
          </a:xfrm>
          <a:prstGeom prst="roundRect">
            <a:avLst>
              <a:gd name="adj" fmla="val 50000"/>
            </a:avLst>
          </a:prstGeom>
          <a:solidFill>
            <a:srgbClr val="2871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847371F-4DC8-508F-4514-48AC06AD319E}"/>
              </a:ext>
            </a:extLst>
          </p:cNvPr>
          <p:cNvSpPr/>
          <p:nvPr/>
        </p:nvSpPr>
        <p:spPr>
          <a:xfrm>
            <a:off x="1125938" y="3186718"/>
            <a:ext cx="3705984" cy="1043865"/>
          </a:xfrm>
          <a:prstGeom prst="roundRect">
            <a:avLst>
              <a:gd name="adj" fmla="val 50000"/>
            </a:avLst>
          </a:prstGeom>
          <a:solidFill>
            <a:srgbClr val="2871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B6195F4-AFEB-B3F6-FFFB-301871CE78D0}"/>
              </a:ext>
            </a:extLst>
          </p:cNvPr>
          <p:cNvSpPr/>
          <p:nvPr/>
        </p:nvSpPr>
        <p:spPr>
          <a:xfrm>
            <a:off x="1125938" y="4556429"/>
            <a:ext cx="3705984" cy="1043865"/>
          </a:xfrm>
          <a:prstGeom prst="roundRect">
            <a:avLst>
              <a:gd name="adj" fmla="val 50000"/>
            </a:avLst>
          </a:prstGeom>
          <a:solidFill>
            <a:srgbClr val="2871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8C8D9ED-07AC-E6A0-063F-1ABC3066E001}"/>
              </a:ext>
            </a:extLst>
          </p:cNvPr>
          <p:cNvSpPr/>
          <p:nvPr/>
        </p:nvSpPr>
        <p:spPr>
          <a:xfrm>
            <a:off x="1320845" y="1990596"/>
            <a:ext cx="696686" cy="69668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CB5540-706D-264C-9C00-6C33C3C2FB6C}"/>
              </a:ext>
            </a:extLst>
          </p:cNvPr>
          <p:cNvSpPr/>
          <p:nvPr/>
        </p:nvSpPr>
        <p:spPr>
          <a:xfrm>
            <a:off x="1320845" y="3360307"/>
            <a:ext cx="696686" cy="69668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44" name="Oval 6143">
            <a:extLst>
              <a:ext uri="{FF2B5EF4-FFF2-40B4-BE49-F238E27FC236}">
                <a16:creationId xmlns:a16="http://schemas.microsoft.com/office/drawing/2014/main" id="{2A25567A-A3A7-5ADF-FCBE-B23E6D7B14A2}"/>
              </a:ext>
            </a:extLst>
          </p:cNvPr>
          <p:cNvSpPr/>
          <p:nvPr/>
        </p:nvSpPr>
        <p:spPr>
          <a:xfrm>
            <a:off x="1320845" y="4730018"/>
            <a:ext cx="696686" cy="69668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45" name="TextBox 6144">
            <a:extLst>
              <a:ext uri="{FF2B5EF4-FFF2-40B4-BE49-F238E27FC236}">
                <a16:creationId xmlns:a16="http://schemas.microsoft.com/office/drawing/2014/main" id="{BBB52EB3-5E49-A376-33B1-C3E713A7F1CC}"/>
              </a:ext>
            </a:extLst>
          </p:cNvPr>
          <p:cNvSpPr txBox="1"/>
          <p:nvPr/>
        </p:nvSpPr>
        <p:spPr>
          <a:xfrm>
            <a:off x="2348049" y="2276766"/>
            <a:ext cx="2153355" cy="26484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ID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Ethics</a:t>
            </a:r>
            <a:r>
              <a:rPr lang="en-ID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6147" name="Freeform 17">
            <a:extLst>
              <a:ext uri="{FF2B5EF4-FFF2-40B4-BE49-F238E27FC236}">
                <a16:creationId xmlns:a16="http://schemas.microsoft.com/office/drawing/2014/main" id="{199A464B-A33C-A8E2-32E9-5BB0A4E3A2FF}"/>
              </a:ext>
            </a:extLst>
          </p:cNvPr>
          <p:cNvSpPr>
            <a:spLocks/>
          </p:cNvSpPr>
          <p:nvPr/>
        </p:nvSpPr>
        <p:spPr bwMode="auto">
          <a:xfrm>
            <a:off x="1486953" y="2181591"/>
            <a:ext cx="364471" cy="314697"/>
          </a:xfrm>
          <a:custGeom>
            <a:avLst/>
            <a:gdLst>
              <a:gd name="T0" fmla="*/ 95 w 96"/>
              <a:gd name="T1" fmla="*/ 15 h 82"/>
              <a:gd name="T2" fmla="*/ 81 w 96"/>
              <a:gd name="T3" fmla="*/ 1 h 82"/>
              <a:gd name="T4" fmla="*/ 79 w 96"/>
              <a:gd name="T5" fmla="*/ 1 h 82"/>
              <a:gd name="T6" fmla="*/ 30 w 96"/>
              <a:gd name="T7" fmla="*/ 49 h 82"/>
              <a:gd name="T8" fmla="*/ 17 w 96"/>
              <a:gd name="T9" fmla="*/ 37 h 82"/>
              <a:gd name="T10" fmla="*/ 15 w 96"/>
              <a:gd name="T11" fmla="*/ 37 h 82"/>
              <a:gd name="T12" fmla="*/ 1 w 96"/>
              <a:gd name="T13" fmla="*/ 51 h 82"/>
              <a:gd name="T14" fmla="*/ 1 w 96"/>
              <a:gd name="T15" fmla="*/ 53 h 82"/>
              <a:gd name="T16" fmla="*/ 29 w 96"/>
              <a:gd name="T17" fmla="*/ 81 h 82"/>
              <a:gd name="T18" fmla="*/ 30 w 96"/>
              <a:gd name="T19" fmla="*/ 82 h 82"/>
              <a:gd name="T20" fmla="*/ 31 w 96"/>
              <a:gd name="T21" fmla="*/ 81 h 82"/>
              <a:gd name="T22" fmla="*/ 95 w 96"/>
              <a:gd name="T23" fmla="*/ 17 h 82"/>
              <a:gd name="T24" fmla="*/ 95 w 96"/>
              <a:gd name="T25" fmla="*/ 1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6" h="82">
                <a:moveTo>
                  <a:pt x="95" y="15"/>
                </a:moveTo>
                <a:cubicBezTo>
                  <a:pt x="81" y="1"/>
                  <a:pt x="81" y="1"/>
                  <a:pt x="81" y="1"/>
                </a:cubicBezTo>
                <a:cubicBezTo>
                  <a:pt x="81" y="0"/>
                  <a:pt x="79" y="0"/>
                  <a:pt x="79" y="1"/>
                </a:cubicBezTo>
                <a:cubicBezTo>
                  <a:pt x="30" y="49"/>
                  <a:pt x="30" y="49"/>
                  <a:pt x="30" y="49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6"/>
                  <a:pt x="15" y="36"/>
                  <a:pt x="15" y="3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1"/>
                  <a:pt x="0" y="53"/>
                  <a:pt x="1" y="53"/>
                </a:cubicBezTo>
                <a:cubicBezTo>
                  <a:pt x="29" y="81"/>
                  <a:pt x="29" y="81"/>
                  <a:pt x="29" y="81"/>
                </a:cubicBezTo>
                <a:cubicBezTo>
                  <a:pt x="29" y="82"/>
                  <a:pt x="29" y="82"/>
                  <a:pt x="30" y="82"/>
                </a:cubicBezTo>
                <a:cubicBezTo>
                  <a:pt x="31" y="82"/>
                  <a:pt x="31" y="82"/>
                  <a:pt x="31" y="81"/>
                </a:cubicBezTo>
                <a:cubicBezTo>
                  <a:pt x="95" y="17"/>
                  <a:pt x="95" y="17"/>
                  <a:pt x="95" y="17"/>
                </a:cubicBezTo>
                <a:cubicBezTo>
                  <a:pt x="96" y="17"/>
                  <a:pt x="96" y="15"/>
                  <a:pt x="95" y="15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48" name="Freeform 17">
            <a:extLst>
              <a:ext uri="{FF2B5EF4-FFF2-40B4-BE49-F238E27FC236}">
                <a16:creationId xmlns:a16="http://schemas.microsoft.com/office/drawing/2014/main" id="{678579C2-C581-9341-443A-5025F4557F08}"/>
              </a:ext>
            </a:extLst>
          </p:cNvPr>
          <p:cNvSpPr>
            <a:spLocks/>
          </p:cNvSpPr>
          <p:nvPr/>
        </p:nvSpPr>
        <p:spPr bwMode="auto">
          <a:xfrm>
            <a:off x="1486953" y="3551302"/>
            <a:ext cx="364471" cy="314697"/>
          </a:xfrm>
          <a:custGeom>
            <a:avLst/>
            <a:gdLst>
              <a:gd name="T0" fmla="*/ 95 w 96"/>
              <a:gd name="T1" fmla="*/ 15 h 82"/>
              <a:gd name="T2" fmla="*/ 81 w 96"/>
              <a:gd name="T3" fmla="*/ 1 h 82"/>
              <a:gd name="T4" fmla="*/ 79 w 96"/>
              <a:gd name="T5" fmla="*/ 1 h 82"/>
              <a:gd name="T6" fmla="*/ 30 w 96"/>
              <a:gd name="T7" fmla="*/ 49 h 82"/>
              <a:gd name="T8" fmla="*/ 17 w 96"/>
              <a:gd name="T9" fmla="*/ 37 h 82"/>
              <a:gd name="T10" fmla="*/ 15 w 96"/>
              <a:gd name="T11" fmla="*/ 37 h 82"/>
              <a:gd name="T12" fmla="*/ 1 w 96"/>
              <a:gd name="T13" fmla="*/ 51 h 82"/>
              <a:gd name="T14" fmla="*/ 1 w 96"/>
              <a:gd name="T15" fmla="*/ 53 h 82"/>
              <a:gd name="T16" fmla="*/ 29 w 96"/>
              <a:gd name="T17" fmla="*/ 81 h 82"/>
              <a:gd name="T18" fmla="*/ 30 w 96"/>
              <a:gd name="T19" fmla="*/ 82 h 82"/>
              <a:gd name="T20" fmla="*/ 31 w 96"/>
              <a:gd name="T21" fmla="*/ 81 h 82"/>
              <a:gd name="T22" fmla="*/ 95 w 96"/>
              <a:gd name="T23" fmla="*/ 17 h 82"/>
              <a:gd name="T24" fmla="*/ 95 w 96"/>
              <a:gd name="T25" fmla="*/ 1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6" h="82">
                <a:moveTo>
                  <a:pt x="95" y="15"/>
                </a:moveTo>
                <a:cubicBezTo>
                  <a:pt x="81" y="1"/>
                  <a:pt x="81" y="1"/>
                  <a:pt x="81" y="1"/>
                </a:cubicBezTo>
                <a:cubicBezTo>
                  <a:pt x="81" y="0"/>
                  <a:pt x="79" y="0"/>
                  <a:pt x="79" y="1"/>
                </a:cubicBezTo>
                <a:cubicBezTo>
                  <a:pt x="30" y="49"/>
                  <a:pt x="30" y="49"/>
                  <a:pt x="30" y="49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6"/>
                  <a:pt x="15" y="36"/>
                  <a:pt x="15" y="3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1"/>
                  <a:pt x="0" y="53"/>
                  <a:pt x="1" y="53"/>
                </a:cubicBezTo>
                <a:cubicBezTo>
                  <a:pt x="29" y="81"/>
                  <a:pt x="29" y="81"/>
                  <a:pt x="29" y="81"/>
                </a:cubicBezTo>
                <a:cubicBezTo>
                  <a:pt x="29" y="82"/>
                  <a:pt x="29" y="82"/>
                  <a:pt x="30" y="82"/>
                </a:cubicBezTo>
                <a:cubicBezTo>
                  <a:pt x="31" y="82"/>
                  <a:pt x="31" y="82"/>
                  <a:pt x="31" y="81"/>
                </a:cubicBezTo>
                <a:cubicBezTo>
                  <a:pt x="95" y="17"/>
                  <a:pt x="95" y="17"/>
                  <a:pt x="95" y="17"/>
                </a:cubicBezTo>
                <a:cubicBezTo>
                  <a:pt x="96" y="17"/>
                  <a:pt x="96" y="15"/>
                  <a:pt x="95" y="15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49" name="Freeform 17">
            <a:extLst>
              <a:ext uri="{FF2B5EF4-FFF2-40B4-BE49-F238E27FC236}">
                <a16:creationId xmlns:a16="http://schemas.microsoft.com/office/drawing/2014/main" id="{B4E05FBD-FDCD-A9BF-728B-948D1811F757}"/>
              </a:ext>
            </a:extLst>
          </p:cNvPr>
          <p:cNvSpPr>
            <a:spLocks/>
          </p:cNvSpPr>
          <p:nvPr/>
        </p:nvSpPr>
        <p:spPr bwMode="auto">
          <a:xfrm>
            <a:off x="1486953" y="4921013"/>
            <a:ext cx="364471" cy="314697"/>
          </a:xfrm>
          <a:custGeom>
            <a:avLst/>
            <a:gdLst>
              <a:gd name="T0" fmla="*/ 95 w 96"/>
              <a:gd name="T1" fmla="*/ 15 h 82"/>
              <a:gd name="T2" fmla="*/ 81 w 96"/>
              <a:gd name="T3" fmla="*/ 1 h 82"/>
              <a:gd name="T4" fmla="*/ 79 w 96"/>
              <a:gd name="T5" fmla="*/ 1 h 82"/>
              <a:gd name="T6" fmla="*/ 30 w 96"/>
              <a:gd name="T7" fmla="*/ 49 h 82"/>
              <a:gd name="T8" fmla="*/ 17 w 96"/>
              <a:gd name="T9" fmla="*/ 37 h 82"/>
              <a:gd name="T10" fmla="*/ 15 w 96"/>
              <a:gd name="T11" fmla="*/ 37 h 82"/>
              <a:gd name="T12" fmla="*/ 1 w 96"/>
              <a:gd name="T13" fmla="*/ 51 h 82"/>
              <a:gd name="T14" fmla="*/ 1 w 96"/>
              <a:gd name="T15" fmla="*/ 53 h 82"/>
              <a:gd name="T16" fmla="*/ 29 w 96"/>
              <a:gd name="T17" fmla="*/ 81 h 82"/>
              <a:gd name="T18" fmla="*/ 30 w 96"/>
              <a:gd name="T19" fmla="*/ 82 h 82"/>
              <a:gd name="T20" fmla="*/ 31 w 96"/>
              <a:gd name="T21" fmla="*/ 81 h 82"/>
              <a:gd name="T22" fmla="*/ 95 w 96"/>
              <a:gd name="T23" fmla="*/ 17 h 82"/>
              <a:gd name="T24" fmla="*/ 95 w 96"/>
              <a:gd name="T25" fmla="*/ 1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6" h="82">
                <a:moveTo>
                  <a:pt x="95" y="15"/>
                </a:moveTo>
                <a:cubicBezTo>
                  <a:pt x="81" y="1"/>
                  <a:pt x="81" y="1"/>
                  <a:pt x="81" y="1"/>
                </a:cubicBezTo>
                <a:cubicBezTo>
                  <a:pt x="81" y="0"/>
                  <a:pt x="79" y="0"/>
                  <a:pt x="79" y="1"/>
                </a:cubicBezTo>
                <a:cubicBezTo>
                  <a:pt x="30" y="49"/>
                  <a:pt x="30" y="49"/>
                  <a:pt x="30" y="49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6"/>
                  <a:pt x="15" y="36"/>
                  <a:pt x="15" y="3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1"/>
                  <a:pt x="0" y="53"/>
                  <a:pt x="1" y="53"/>
                </a:cubicBezTo>
                <a:cubicBezTo>
                  <a:pt x="29" y="81"/>
                  <a:pt x="29" y="81"/>
                  <a:pt x="29" y="81"/>
                </a:cubicBezTo>
                <a:cubicBezTo>
                  <a:pt x="29" y="82"/>
                  <a:pt x="29" y="82"/>
                  <a:pt x="30" y="82"/>
                </a:cubicBezTo>
                <a:cubicBezTo>
                  <a:pt x="31" y="82"/>
                  <a:pt x="31" y="82"/>
                  <a:pt x="31" y="81"/>
                </a:cubicBezTo>
                <a:cubicBezTo>
                  <a:pt x="95" y="17"/>
                  <a:pt x="95" y="17"/>
                  <a:pt x="95" y="17"/>
                </a:cubicBezTo>
                <a:cubicBezTo>
                  <a:pt x="96" y="17"/>
                  <a:pt x="96" y="15"/>
                  <a:pt x="95" y="15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50" name="TextBox 6149">
            <a:extLst>
              <a:ext uri="{FF2B5EF4-FFF2-40B4-BE49-F238E27FC236}">
                <a16:creationId xmlns:a16="http://schemas.microsoft.com/office/drawing/2014/main" id="{D0C2EA17-5519-D70B-A3F9-DD5234DB5E25}"/>
              </a:ext>
            </a:extLst>
          </p:cNvPr>
          <p:cNvSpPr txBox="1"/>
          <p:nvPr/>
        </p:nvSpPr>
        <p:spPr>
          <a:xfrm>
            <a:off x="2233929" y="3673743"/>
            <a:ext cx="2153355" cy="26484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ID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Economic</a:t>
            </a:r>
            <a:endParaRPr lang="en-ID" sz="14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51" name="TextBox 6150">
            <a:extLst>
              <a:ext uri="{FF2B5EF4-FFF2-40B4-BE49-F238E27FC236}">
                <a16:creationId xmlns:a16="http://schemas.microsoft.com/office/drawing/2014/main" id="{5E080904-DEB8-0871-4F37-2B9B7A51AA86}"/>
              </a:ext>
            </a:extLst>
          </p:cNvPr>
          <p:cNvSpPr txBox="1"/>
          <p:nvPr/>
        </p:nvSpPr>
        <p:spPr>
          <a:xfrm>
            <a:off x="1912107" y="4809927"/>
            <a:ext cx="30297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</a:t>
            </a:r>
            <a:r>
              <a:rPr lang="en-US" sz="1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</a:p>
        </p:txBody>
      </p:sp>
      <p:cxnSp>
        <p:nvCxnSpPr>
          <p:cNvPr id="6153" name="Straight Connector 6152">
            <a:extLst>
              <a:ext uri="{FF2B5EF4-FFF2-40B4-BE49-F238E27FC236}">
                <a16:creationId xmlns:a16="http://schemas.microsoft.com/office/drawing/2014/main" id="{58BE4A56-A0BA-2E78-C4D7-3468E0E7B598}"/>
              </a:ext>
            </a:extLst>
          </p:cNvPr>
          <p:cNvCxnSpPr>
            <a:cxnSpLocks/>
          </p:cNvCxnSpPr>
          <p:nvPr/>
        </p:nvCxnSpPr>
        <p:spPr>
          <a:xfrm>
            <a:off x="6507804" y="2019300"/>
            <a:ext cx="0" cy="3476828"/>
          </a:xfrm>
          <a:prstGeom prst="line">
            <a:avLst/>
          </a:prstGeom>
          <a:ln w="76200">
            <a:solidFill>
              <a:srgbClr val="183E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509C8A9-8EED-4BCE-01B5-A44990DC8A8B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40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39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1596586" y="2207866"/>
            <a:ext cx="2368707" cy="2368707"/>
          </a:xfrm>
          <a:prstGeom prst="ellips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849582" y="2419757"/>
            <a:ext cx="1862715" cy="1862715"/>
            <a:chOff x="775780" y="771550"/>
            <a:chExt cx="1852004" cy="1852004"/>
          </a:xfrm>
        </p:grpSpPr>
        <p:sp>
          <p:nvSpPr>
            <p:cNvPr id="24" name="椭圆 23"/>
            <p:cNvSpPr/>
            <p:nvPr/>
          </p:nvSpPr>
          <p:spPr>
            <a:xfrm>
              <a:off x="775780" y="771550"/>
              <a:ext cx="1852004" cy="1852004"/>
            </a:xfrm>
            <a:prstGeom prst="ellipse">
              <a:avLst/>
            </a:prstGeom>
            <a:solidFill>
              <a:srgbClr val="3E658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007828" y="1003597"/>
              <a:ext cx="1387908" cy="1387908"/>
            </a:xfrm>
            <a:prstGeom prst="ellipse">
              <a:avLst/>
            </a:prstGeom>
            <a:gradFill flip="none" rotWithShape="1">
              <a:gsLst>
                <a:gs pos="36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3810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3000000" scaled="0"/>
              </a:gradFill>
              <a:prstDash val="solid"/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5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2149924" y="3004345"/>
            <a:ext cx="125068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1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3E658E"/>
              </a:solidFill>
              <a:effectLst/>
              <a:uLnTx/>
              <a:uFillTx/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9" name="1"/>
          <p:cNvGrpSpPr/>
          <p:nvPr/>
        </p:nvGrpSpPr>
        <p:grpSpPr>
          <a:xfrm>
            <a:off x="3352768" y="4039242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l" defTabSz="18141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878860" y="2782669"/>
            <a:ext cx="669569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CONCLUSIONS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 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 285">
            <a:extLst>
              <a:ext uri="{FF2B5EF4-FFF2-40B4-BE49-F238E27FC236}">
                <a16:creationId xmlns:a16="http://schemas.microsoft.com/office/drawing/2014/main" id="{C1D1B317-AF7F-513B-9E9F-6C380FE5AF89}"/>
              </a:ext>
            </a:extLst>
          </p:cNvPr>
          <p:cNvSpPr txBox="1"/>
          <p:nvPr/>
        </p:nvSpPr>
        <p:spPr>
          <a:xfrm>
            <a:off x="4730461" y="3490787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user print the presentation and make it into a it into a film to be used in a wider field.The user print the presentation and make it into a it into a film to be used in a wider field.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C9B3F4-01E9-1C1C-833E-54EF66E12A72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41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27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5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7">
            <a:extLst>
              <a:ext uri="{FF2B5EF4-FFF2-40B4-BE49-F238E27FC236}">
                <a16:creationId xmlns:a16="http://schemas.microsoft.com/office/drawing/2014/main" id="{1E355407-4CF2-C0C9-BA1A-1DA61F142BCE}"/>
              </a:ext>
            </a:extLst>
          </p:cNvPr>
          <p:cNvGrpSpPr/>
          <p:nvPr/>
        </p:nvGrpSpPr>
        <p:grpSpPr>
          <a:xfrm>
            <a:off x="605184" y="262221"/>
            <a:ext cx="4609901" cy="1053726"/>
            <a:chOff x="605184" y="262221"/>
            <a:chExt cx="4609901" cy="1053726"/>
          </a:xfrm>
        </p:grpSpPr>
        <p:grpSp>
          <p:nvGrpSpPr>
            <p:cNvPr id="5" name="组合 32">
              <a:extLst>
                <a:ext uri="{FF2B5EF4-FFF2-40B4-BE49-F238E27FC236}">
                  <a16:creationId xmlns:a16="http://schemas.microsoft.com/office/drawing/2014/main" id="{98DA81FD-7875-1A92-3B54-7293AD4940ED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7" name="椭圆 3">
                <a:extLst>
                  <a:ext uri="{FF2B5EF4-FFF2-40B4-BE49-F238E27FC236}">
                    <a16:creationId xmlns:a16="http://schemas.microsoft.com/office/drawing/2014/main" id="{76711CD0-FF4B-5289-0FAF-768D29DE814B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8" name="组合 4">
                <a:extLst>
                  <a:ext uri="{FF2B5EF4-FFF2-40B4-BE49-F238E27FC236}">
                    <a16:creationId xmlns:a16="http://schemas.microsoft.com/office/drawing/2014/main" id="{30559753-709B-F0C2-BCDC-20FC0496E6EB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9" name="椭圆 5">
                  <a:extLst>
                    <a:ext uri="{FF2B5EF4-FFF2-40B4-BE49-F238E27FC236}">
                      <a16:creationId xmlns:a16="http://schemas.microsoft.com/office/drawing/2014/main" id="{4823DD46-E363-A743-6DA2-2F8465D93C73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0" name="椭圆 6">
                  <a:extLst>
                    <a:ext uri="{FF2B5EF4-FFF2-40B4-BE49-F238E27FC236}">
                      <a16:creationId xmlns:a16="http://schemas.microsoft.com/office/drawing/2014/main" id="{40493F04-BFE7-F15A-3E24-B93DD935C917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1885F50A-C77F-AFDE-356E-03E21473E975}"/>
                </a:ext>
              </a:extLst>
            </p:cNvPr>
            <p:cNvSpPr txBox="1"/>
            <p:nvPr/>
          </p:nvSpPr>
          <p:spPr>
            <a:xfrm>
              <a:off x="1842046" y="480916"/>
              <a:ext cx="33730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Montserrat" panose="00000500000000000000" charset="0"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cs typeface="+mn-cs"/>
                </a:rPr>
                <a:t>CONCLUSIONS</a:t>
              </a:r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6D7EE0D-A2D8-C4FC-0285-C7F5EA558F59}"/>
              </a:ext>
            </a:extLst>
          </p:cNvPr>
          <p:cNvSpPr/>
          <p:nvPr/>
        </p:nvSpPr>
        <p:spPr>
          <a:xfrm>
            <a:off x="6858000" y="2086164"/>
            <a:ext cx="3930149" cy="2544201"/>
          </a:xfrm>
          <a:prstGeom prst="roundRect">
            <a:avLst>
              <a:gd name="adj" fmla="val 1874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vert="horz" wrap="square" lIns="252000" tIns="39600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2400" b="0" i="0" u="none" strike="noStrike" kern="1200" cap="none" spc="0" normalizeH="0" baseline="0" noProof="0">
              <a:ln>
                <a:noFill/>
              </a:ln>
              <a:solidFill>
                <a:srgbClr val="272525"/>
              </a:solidFill>
              <a:effectLst/>
              <a:uLnTx/>
              <a:uFillTx/>
              <a:latin typeface="Dubai Light" panose="020B0303030403030204" pitchFamily="34" charset="-78"/>
              <a:ea typeface="+mn-ea"/>
              <a:cs typeface="Dubai Light" panose="020B0303030403030204" pitchFamily="34" charset="-78"/>
            </a:endParaRPr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C240E963-CCE1-47B0-60F1-B278E63A618D}"/>
              </a:ext>
            </a:extLst>
          </p:cNvPr>
          <p:cNvSpPr/>
          <p:nvPr/>
        </p:nvSpPr>
        <p:spPr>
          <a:xfrm>
            <a:off x="6858000" y="1822062"/>
            <a:ext cx="3930147" cy="700106"/>
          </a:xfrm>
          <a:prstGeom prst="round2SameRect">
            <a:avLst/>
          </a:prstGeom>
          <a:solidFill>
            <a:srgbClr val="287192"/>
          </a:solidFill>
          <a:effectLst/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2BCDFBE-0EF7-026C-7203-D5B074E0F75B}"/>
              </a:ext>
            </a:extLst>
          </p:cNvPr>
          <p:cNvSpPr txBox="1">
            <a:spLocks/>
          </p:cNvSpPr>
          <p:nvPr/>
        </p:nvSpPr>
        <p:spPr>
          <a:xfrm>
            <a:off x="7045009" y="2704713"/>
            <a:ext cx="3589094" cy="16408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Dairy products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are suitable for isolating LAB.  The genus of LAB that was isolated and used for the fermentation was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lactobacilli 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E21793E-2E70-6775-F5A2-0FD96E4D421C}"/>
              </a:ext>
            </a:extLst>
          </p:cNvPr>
          <p:cNvSpPr/>
          <p:nvPr/>
        </p:nvSpPr>
        <p:spPr>
          <a:xfrm>
            <a:off x="7371679" y="1902851"/>
            <a:ext cx="249544" cy="298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34BC77D-C908-B72A-31B9-C1D3CDB7D08F}"/>
              </a:ext>
            </a:extLst>
          </p:cNvPr>
          <p:cNvSpPr/>
          <p:nvPr/>
        </p:nvSpPr>
        <p:spPr>
          <a:xfrm>
            <a:off x="10388451" y="1902851"/>
            <a:ext cx="249544" cy="298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DAF49E2-7331-0A2B-F2A1-A0FA1594EAB4}"/>
              </a:ext>
            </a:extLst>
          </p:cNvPr>
          <p:cNvSpPr/>
          <p:nvPr/>
        </p:nvSpPr>
        <p:spPr>
          <a:xfrm rot="5400000">
            <a:off x="7219030" y="1842294"/>
            <a:ext cx="561944" cy="156390"/>
          </a:xfrm>
          <a:prstGeom prst="roundRect">
            <a:avLst>
              <a:gd name="adj" fmla="val 50000"/>
            </a:avLst>
          </a:prstGeom>
          <a:solidFill>
            <a:srgbClr val="95B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22DD638-06EE-6CCA-1E46-A69C07260EB8}"/>
              </a:ext>
            </a:extLst>
          </p:cNvPr>
          <p:cNvSpPr/>
          <p:nvPr/>
        </p:nvSpPr>
        <p:spPr>
          <a:xfrm rot="5400000">
            <a:off x="10241630" y="1842294"/>
            <a:ext cx="561944" cy="156390"/>
          </a:xfrm>
          <a:prstGeom prst="roundRect">
            <a:avLst>
              <a:gd name="adj" fmla="val 50000"/>
            </a:avLst>
          </a:prstGeom>
          <a:solidFill>
            <a:srgbClr val="95B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1026" name="Picture 2" descr="Dairy: Health food or health risk? - Harvard Health">
            <a:extLst>
              <a:ext uri="{FF2B5EF4-FFF2-40B4-BE49-F238E27FC236}">
                <a16:creationId xmlns:a16="http://schemas.microsoft.com/office/drawing/2014/main" id="{54690F20-F86F-3EFF-32F6-E13DCCD192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3" r="11108"/>
          <a:stretch/>
        </p:blipFill>
        <p:spPr bwMode="auto">
          <a:xfrm>
            <a:off x="785474" y="1822062"/>
            <a:ext cx="3383182" cy="29800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Arrow: Curved Up 17">
            <a:extLst>
              <a:ext uri="{FF2B5EF4-FFF2-40B4-BE49-F238E27FC236}">
                <a16:creationId xmlns:a16="http://schemas.microsoft.com/office/drawing/2014/main" id="{3EC6DEB2-3305-D871-19B9-CE4CD0FA74ED}"/>
              </a:ext>
            </a:extLst>
          </p:cNvPr>
          <p:cNvSpPr/>
          <p:nvPr/>
        </p:nvSpPr>
        <p:spPr>
          <a:xfrm rot="1887419">
            <a:off x="1319565" y="5079160"/>
            <a:ext cx="2314997" cy="974447"/>
          </a:xfrm>
          <a:prstGeom prst="curvedUpArrow">
            <a:avLst>
              <a:gd name="adj1" fmla="val 14767"/>
              <a:gd name="adj2" fmla="val 46857"/>
              <a:gd name="adj3" fmla="val 44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1028" name="Picture 4" descr="The Lactobacillus taxonomy change has arrived! - EUROSPECHIM">
            <a:extLst>
              <a:ext uri="{FF2B5EF4-FFF2-40B4-BE49-F238E27FC236}">
                <a16:creationId xmlns:a16="http://schemas.microsoft.com/office/drawing/2014/main" id="{2C27DB32-7380-7F53-9D37-36626A84A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225" y="4415688"/>
            <a:ext cx="2366658" cy="20439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2ACDCB-E633-E335-CB5E-B55AE3F0B310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42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5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7">
            <a:extLst>
              <a:ext uri="{FF2B5EF4-FFF2-40B4-BE49-F238E27FC236}">
                <a16:creationId xmlns:a16="http://schemas.microsoft.com/office/drawing/2014/main" id="{1E355407-4CF2-C0C9-BA1A-1DA61F142BCE}"/>
              </a:ext>
            </a:extLst>
          </p:cNvPr>
          <p:cNvGrpSpPr/>
          <p:nvPr/>
        </p:nvGrpSpPr>
        <p:grpSpPr>
          <a:xfrm>
            <a:off x="605184" y="262221"/>
            <a:ext cx="4609901" cy="1053726"/>
            <a:chOff x="605184" y="262221"/>
            <a:chExt cx="4609901" cy="1053726"/>
          </a:xfrm>
        </p:grpSpPr>
        <p:grpSp>
          <p:nvGrpSpPr>
            <p:cNvPr id="5" name="组合 32">
              <a:extLst>
                <a:ext uri="{FF2B5EF4-FFF2-40B4-BE49-F238E27FC236}">
                  <a16:creationId xmlns:a16="http://schemas.microsoft.com/office/drawing/2014/main" id="{98DA81FD-7875-1A92-3B54-7293AD4940ED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7" name="椭圆 3">
                <a:extLst>
                  <a:ext uri="{FF2B5EF4-FFF2-40B4-BE49-F238E27FC236}">
                    <a16:creationId xmlns:a16="http://schemas.microsoft.com/office/drawing/2014/main" id="{76711CD0-FF4B-5289-0FAF-768D29DE814B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8" name="组合 4">
                <a:extLst>
                  <a:ext uri="{FF2B5EF4-FFF2-40B4-BE49-F238E27FC236}">
                    <a16:creationId xmlns:a16="http://schemas.microsoft.com/office/drawing/2014/main" id="{30559753-709B-F0C2-BCDC-20FC0496E6EB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9" name="椭圆 5">
                  <a:extLst>
                    <a:ext uri="{FF2B5EF4-FFF2-40B4-BE49-F238E27FC236}">
                      <a16:creationId xmlns:a16="http://schemas.microsoft.com/office/drawing/2014/main" id="{4823DD46-E363-A743-6DA2-2F8465D93C73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0" name="椭圆 6">
                  <a:extLst>
                    <a:ext uri="{FF2B5EF4-FFF2-40B4-BE49-F238E27FC236}">
                      <a16:creationId xmlns:a16="http://schemas.microsoft.com/office/drawing/2014/main" id="{40493F04-BFE7-F15A-3E24-B93DD935C917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1885F50A-C77F-AFDE-356E-03E21473E975}"/>
                </a:ext>
              </a:extLst>
            </p:cNvPr>
            <p:cNvSpPr txBox="1"/>
            <p:nvPr/>
          </p:nvSpPr>
          <p:spPr>
            <a:xfrm>
              <a:off x="1842046" y="480916"/>
              <a:ext cx="33730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Montserrat" panose="00000500000000000000" charset="0"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cs typeface="+mn-cs"/>
                </a:rPr>
                <a:t>CONCLUSIONS</a:t>
              </a:r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6D7EE0D-A2D8-C4FC-0285-C7F5EA558F59}"/>
              </a:ext>
            </a:extLst>
          </p:cNvPr>
          <p:cNvSpPr/>
          <p:nvPr/>
        </p:nvSpPr>
        <p:spPr>
          <a:xfrm>
            <a:off x="6858000" y="2086164"/>
            <a:ext cx="3930149" cy="2544201"/>
          </a:xfrm>
          <a:prstGeom prst="roundRect">
            <a:avLst>
              <a:gd name="adj" fmla="val 1874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vert="horz" wrap="square" lIns="252000" tIns="39600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2400" b="0" i="0" u="none" strike="noStrike" kern="1200" cap="none" spc="0" normalizeH="0" baseline="0" noProof="0">
              <a:ln>
                <a:noFill/>
              </a:ln>
              <a:solidFill>
                <a:srgbClr val="272525"/>
              </a:solidFill>
              <a:effectLst/>
              <a:uLnTx/>
              <a:uFillTx/>
              <a:latin typeface="Dubai Light" panose="020B0303030403030204" pitchFamily="34" charset="-78"/>
              <a:ea typeface="+mn-ea"/>
              <a:cs typeface="Dubai Light" panose="020B0303030403030204" pitchFamily="34" charset="-78"/>
            </a:endParaRPr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C240E963-CCE1-47B0-60F1-B278E63A618D}"/>
              </a:ext>
            </a:extLst>
          </p:cNvPr>
          <p:cNvSpPr/>
          <p:nvPr/>
        </p:nvSpPr>
        <p:spPr>
          <a:xfrm>
            <a:off x="6858000" y="1822062"/>
            <a:ext cx="3930147" cy="700106"/>
          </a:xfrm>
          <a:prstGeom prst="round2SameRect">
            <a:avLst/>
          </a:prstGeom>
          <a:solidFill>
            <a:srgbClr val="287192"/>
          </a:solidFill>
          <a:effectLst/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2BCDFBE-0EF7-026C-7203-D5B074E0F75B}"/>
              </a:ext>
            </a:extLst>
          </p:cNvPr>
          <p:cNvSpPr txBox="1">
            <a:spLocks/>
          </p:cNvSpPr>
          <p:nvPr/>
        </p:nvSpPr>
        <p:spPr>
          <a:xfrm>
            <a:off x="7045009" y="2704713"/>
            <a:ext cx="3589094" cy="16408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Whey liquid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is an efficient substrate for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LAB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to produce lactic acid compared to other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Sugar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solutions.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E21793E-2E70-6775-F5A2-0FD96E4D421C}"/>
              </a:ext>
            </a:extLst>
          </p:cNvPr>
          <p:cNvSpPr/>
          <p:nvPr/>
        </p:nvSpPr>
        <p:spPr>
          <a:xfrm>
            <a:off x="7371679" y="1902851"/>
            <a:ext cx="249544" cy="298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34BC77D-C908-B72A-31B9-C1D3CDB7D08F}"/>
              </a:ext>
            </a:extLst>
          </p:cNvPr>
          <p:cNvSpPr/>
          <p:nvPr/>
        </p:nvSpPr>
        <p:spPr>
          <a:xfrm>
            <a:off x="10388451" y="1902851"/>
            <a:ext cx="249544" cy="298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DAF49E2-7331-0A2B-F2A1-A0FA1594EAB4}"/>
              </a:ext>
            </a:extLst>
          </p:cNvPr>
          <p:cNvSpPr/>
          <p:nvPr/>
        </p:nvSpPr>
        <p:spPr>
          <a:xfrm rot="5400000">
            <a:off x="7219030" y="1842294"/>
            <a:ext cx="561944" cy="156390"/>
          </a:xfrm>
          <a:prstGeom prst="roundRect">
            <a:avLst>
              <a:gd name="adj" fmla="val 50000"/>
            </a:avLst>
          </a:prstGeom>
          <a:solidFill>
            <a:srgbClr val="95B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22DD638-06EE-6CCA-1E46-A69C07260EB8}"/>
              </a:ext>
            </a:extLst>
          </p:cNvPr>
          <p:cNvSpPr/>
          <p:nvPr/>
        </p:nvSpPr>
        <p:spPr>
          <a:xfrm rot="5400000">
            <a:off x="10241630" y="1842294"/>
            <a:ext cx="561944" cy="156390"/>
          </a:xfrm>
          <a:prstGeom prst="roundRect">
            <a:avLst>
              <a:gd name="adj" fmla="val 50000"/>
            </a:avLst>
          </a:prstGeom>
          <a:solidFill>
            <a:srgbClr val="95B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2050" name="Picture 2" descr="Great Ways to Use Whey from Yogurt - Luvele AU">
            <a:extLst>
              <a:ext uri="{FF2B5EF4-FFF2-40B4-BE49-F238E27FC236}">
                <a16:creationId xmlns:a16="http://schemas.microsoft.com/office/drawing/2014/main" id="{7A651E97-9A5C-01E0-6296-3DA180707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122" y="1411200"/>
            <a:ext cx="3219165" cy="32191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4532C901-0A24-60F7-1325-376EECE80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863" y="2795948"/>
            <a:ext cx="2679163" cy="267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Lactose - Wikipedia">
            <a:extLst>
              <a:ext uri="{FF2B5EF4-FFF2-40B4-BE49-F238E27FC236}">
                <a16:creationId xmlns:a16="http://schemas.microsoft.com/office/drawing/2014/main" id="{14F82DAC-7D21-8877-DF64-BE4703FD6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939" y="4630365"/>
            <a:ext cx="2040174" cy="1789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4EA493F0-3815-C367-A0E3-28897A842A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5987" r="12439" b="16869"/>
          <a:stretch/>
        </p:blipFill>
        <p:spPr bwMode="auto">
          <a:xfrm>
            <a:off x="6096000" y="5218483"/>
            <a:ext cx="1637490" cy="1395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3A4995-544A-4AA3-FF45-1B559480C586}"/>
              </a:ext>
            </a:extLst>
          </p:cNvPr>
          <p:cNvSpPr txBox="1"/>
          <p:nvPr/>
        </p:nvSpPr>
        <p:spPr>
          <a:xfrm>
            <a:off x="6884526" y="6411219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GLUCOSE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681AA0-E342-16EC-B076-B5ABFF478775}"/>
              </a:ext>
            </a:extLst>
          </p:cNvPr>
          <p:cNvSpPr txBox="1"/>
          <p:nvPr/>
        </p:nvSpPr>
        <p:spPr>
          <a:xfrm>
            <a:off x="3157339" y="5823101"/>
            <a:ext cx="6488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LACTOSE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0EF2EA-11E5-F04E-1C5B-E17909B59383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43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19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7">
            <a:extLst>
              <a:ext uri="{FF2B5EF4-FFF2-40B4-BE49-F238E27FC236}">
                <a16:creationId xmlns:a16="http://schemas.microsoft.com/office/drawing/2014/main" id="{1E355407-4CF2-C0C9-BA1A-1DA61F142BCE}"/>
              </a:ext>
            </a:extLst>
          </p:cNvPr>
          <p:cNvGrpSpPr/>
          <p:nvPr/>
        </p:nvGrpSpPr>
        <p:grpSpPr>
          <a:xfrm>
            <a:off x="605184" y="262221"/>
            <a:ext cx="4609901" cy="1053726"/>
            <a:chOff x="605184" y="262221"/>
            <a:chExt cx="4609901" cy="1053726"/>
          </a:xfrm>
        </p:grpSpPr>
        <p:grpSp>
          <p:nvGrpSpPr>
            <p:cNvPr id="5" name="组合 32">
              <a:extLst>
                <a:ext uri="{FF2B5EF4-FFF2-40B4-BE49-F238E27FC236}">
                  <a16:creationId xmlns:a16="http://schemas.microsoft.com/office/drawing/2014/main" id="{98DA81FD-7875-1A92-3B54-7293AD4940ED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7" name="椭圆 3">
                <a:extLst>
                  <a:ext uri="{FF2B5EF4-FFF2-40B4-BE49-F238E27FC236}">
                    <a16:creationId xmlns:a16="http://schemas.microsoft.com/office/drawing/2014/main" id="{76711CD0-FF4B-5289-0FAF-768D29DE814B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8" name="组合 4">
                <a:extLst>
                  <a:ext uri="{FF2B5EF4-FFF2-40B4-BE49-F238E27FC236}">
                    <a16:creationId xmlns:a16="http://schemas.microsoft.com/office/drawing/2014/main" id="{30559753-709B-F0C2-BCDC-20FC0496E6EB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9" name="椭圆 5">
                  <a:extLst>
                    <a:ext uri="{FF2B5EF4-FFF2-40B4-BE49-F238E27FC236}">
                      <a16:creationId xmlns:a16="http://schemas.microsoft.com/office/drawing/2014/main" id="{4823DD46-E363-A743-6DA2-2F8465D93C73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0" name="椭圆 6">
                  <a:extLst>
                    <a:ext uri="{FF2B5EF4-FFF2-40B4-BE49-F238E27FC236}">
                      <a16:creationId xmlns:a16="http://schemas.microsoft.com/office/drawing/2014/main" id="{40493F04-BFE7-F15A-3E24-B93DD935C917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1885F50A-C77F-AFDE-356E-03E21473E975}"/>
                </a:ext>
              </a:extLst>
            </p:cNvPr>
            <p:cNvSpPr txBox="1"/>
            <p:nvPr/>
          </p:nvSpPr>
          <p:spPr>
            <a:xfrm>
              <a:off x="1842046" y="480916"/>
              <a:ext cx="33730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Montserrat" panose="00000500000000000000" charset="0"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cs typeface="+mn-cs"/>
                </a:rPr>
                <a:t>CONCLUSIONS</a:t>
              </a:r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6D7EE0D-A2D8-C4FC-0285-C7F5EA558F59}"/>
              </a:ext>
            </a:extLst>
          </p:cNvPr>
          <p:cNvSpPr/>
          <p:nvPr/>
        </p:nvSpPr>
        <p:spPr>
          <a:xfrm>
            <a:off x="6858000" y="2086164"/>
            <a:ext cx="3930149" cy="2544201"/>
          </a:xfrm>
          <a:prstGeom prst="roundRect">
            <a:avLst>
              <a:gd name="adj" fmla="val 1874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vert="horz" wrap="square" lIns="252000" tIns="39600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2400" b="0" i="0" u="none" strike="noStrike" kern="1200" cap="none" spc="0" normalizeH="0" baseline="0" noProof="0">
              <a:ln>
                <a:noFill/>
              </a:ln>
              <a:solidFill>
                <a:srgbClr val="272525"/>
              </a:solidFill>
              <a:effectLst/>
              <a:uLnTx/>
              <a:uFillTx/>
              <a:latin typeface="Dubai Light" panose="020B0303030403030204" pitchFamily="34" charset="-78"/>
              <a:ea typeface="+mn-ea"/>
              <a:cs typeface="Dubai Light" panose="020B0303030403030204" pitchFamily="34" charset="-78"/>
            </a:endParaRPr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C240E963-CCE1-47B0-60F1-B278E63A618D}"/>
              </a:ext>
            </a:extLst>
          </p:cNvPr>
          <p:cNvSpPr/>
          <p:nvPr/>
        </p:nvSpPr>
        <p:spPr>
          <a:xfrm>
            <a:off x="6858000" y="1822062"/>
            <a:ext cx="3930147" cy="700106"/>
          </a:xfrm>
          <a:prstGeom prst="round2SameRect">
            <a:avLst/>
          </a:prstGeom>
          <a:solidFill>
            <a:srgbClr val="287192"/>
          </a:solidFill>
          <a:effectLst/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2BCDFBE-0EF7-026C-7203-D5B074E0F75B}"/>
              </a:ext>
            </a:extLst>
          </p:cNvPr>
          <p:cNvSpPr txBox="1">
            <a:spLocks/>
          </p:cNvSpPr>
          <p:nvPr/>
        </p:nvSpPr>
        <p:spPr>
          <a:xfrm>
            <a:off x="7045009" y="2704713"/>
            <a:ext cx="3589094" cy="16408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The OD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method is a quick and reliable method for determining 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growth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curve of LAB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E21793E-2E70-6775-F5A2-0FD96E4D421C}"/>
              </a:ext>
            </a:extLst>
          </p:cNvPr>
          <p:cNvSpPr/>
          <p:nvPr/>
        </p:nvSpPr>
        <p:spPr>
          <a:xfrm>
            <a:off x="7371679" y="1902851"/>
            <a:ext cx="249544" cy="298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34BC77D-C908-B72A-31B9-C1D3CDB7D08F}"/>
              </a:ext>
            </a:extLst>
          </p:cNvPr>
          <p:cNvSpPr/>
          <p:nvPr/>
        </p:nvSpPr>
        <p:spPr>
          <a:xfrm>
            <a:off x="10388451" y="1902851"/>
            <a:ext cx="249544" cy="298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DAF49E2-7331-0A2B-F2A1-A0FA1594EAB4}"/>
              </a:ext>
            </a:extLst>
          </p:cNvPr>
          <p:cNvSpPr/>
          <p:nvPr/>
        </p:nvSpPr>
        <p:spPr>
          <a:xfrm rot="5400000">
            <a:off x="7219030" y="1842294"/>
            <a:ext cx="561944" cy="156390"/>
          </a:xfrm>
          <a:prstGeom prst="roundRect">
            <a:avLst>
              <a:gd name="adj" fmla="val 50000"/>
            </a:avLst>
          </a:prstGeom>
          <a:solidFill>
            <a:srgbClr val="95B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22DD638-06EE-6CCA-1E46-A69C07260EB8}"/>
              </a:ext>
            </a:extLst>
          </p:cNvPr>
          <p:cNvSpPr/>
          <p:nvPr/>
        </p:nvSpPr>
        <p:spPr>
          <a:xfrm rot="5400000">
            <a:off x="10241630" y="1842294"/>
            <a:ext cx="561944" cy="156390"/>
          </a:xfrm>
          <a:prstGeom prst="roundRect">
            <a:avLst>
              <a:gd name="adj" fmla="val 50000"/>
            </a:avLst>
          </a:prstGeom>
          <a:solidFill>
            <a:srgbClr val="95B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3074" name="Picture 2" descr="Difference Between Optical Density and Absorbance | Compare the Difference  Between Similar Terms">
            <a:extLst>
              <a:ext uri="{FF2B5EF4-FFF2-40B4-BE49-F238E27FC236}">
                <a16:creationId xmlns:a16="http://schemas.microsoft.com/office/drawing/2014/main" id="{41042AC1-FD42-C930-9136-8F50ABECF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11" y="1920489"/>
            <a:ext cx="4247745" cy="3940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49F327-FDA1-C321-91A1-9B38E31D7345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44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66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7">
            <a:extLst>
              <a:ext uri="{FF2B5EF4-FFF2-40B4-BE49-F238E27FC236}">
                <a16:creationId xmlns:a16="http://schemas.microsoft.com/office/drawing/2014/main" id="{1E355407-4CF2-C0C9-BA1A-1DA61F142BCE}"/>
              </a:ext>
            </a:extLst>
          </p:cNvPr>
          <p:cNvGrpSpPr/>
          <p:nvPr/>
        </p:nvGrpSpPr>
        <p:grpSpPr>
          <a:xfrm>
            <a:off x="605184" y="262221"/>
            <a:ext cx="4609901" cy="1053726"/>
            <a:chOff x="605184" y="262221"/>
            <a:chExt cx="4609901" cy="1053726"/>
          </a:xfrm>
        </p:grpSpPr>
        <p:grpSp>
          <p:nvGrpSpPr>
            <p:cNvPr id="5" name="组合 32">
              <a:extLst>
                <a:ext uri="{FF2B5EF4-FFF2-40B4-BE49-F238E27FC236}">
                  <a16:creationId xmlns:a16="http://schemas.microsoft.com/office/drawing/2014/main" id="{98DA81FD-7875-1A92-3B54-7293AD4940ED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7" name="椭圆 3">
                <a:extLst>
                  <a:ext uri="{FF2B5EF4-FFF2-40B4-BE49-F238E27FC236}">
                    <a16:creationId xmlns:a16="http://schemas.microsoft.com/office/drawing/2014/main" id="{76711CD0-FF4B-5289-0FAF-768D29DE814B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8" name="组合 4">
                <a:extLst>
                  <a:ext uri="{FF2B5EF4-FFF2-40B4-BE49-F238E27FC236}">
                    <a16:creationId xmlns:a16="http://schemas.microsoft.com/office/drawing/2014/main" id="{30559753-709B-F0C2-BCDC-20FC0496E6EB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9" name="椭圆 5">
                  <a:extLst>
                    <a:ext uri="{FF2B5EF4-FFF2-40B4-BE49-F238E27FC236}">
                      <a16:creationId xmlns:a16="http://schemas.microsoft.com/office/drawing/2014/main" id="{4823DD46-E363-A743-6DA2-2F8465D93C73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0" name="椭圆 6">
                  <a:extLst>
                    <a:ext uri="{FF2B5EF4-FFF2-40B4-BE49-F238E27FC236}">
                      <a16:creationId xmlns:a16="http://schemas.microsoft.com/office/drawing/2014/main" id="{40493F04-BFE7-F15A-3E24-B93DD935C917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1885F50A-C77F-AFDE-356E-03E21473E975}"/>
                </a:ext>
              </a:extLst>
            </p:cNvPr>
            <p:cNvSpPr txBox="1"/>
            <p:nvPr/>
          </p:nvSpPr>
          <p:spPr>
            <a:xfrm>
              <a:off x="1842046" y="480916"/>
              <a:ext cx="33730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Montserrat" panose="00000500000000000000" charset="0"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cs typeface="+mn-cs"/>
                </a:rPr>
                <a:t>CONCLUSIONS</a:t>
              </a:r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6D7EE0D-A2D8-C4FC-0285-C7F5EA558F59}"/>
              </a:ext>
            </a:extLst>
          </p:cNvPr>
          <p:cNvSpPr/>
          <p:nvPr/>
        </p:nvSpPr>
        <p:spPr>
          <a:xfrm>
            <a:off x="6858000" y="2086164"/>
            <a:ext cx="3930149" cy="2544201"/>
          </a:xfrm>
          <a:prstGeom prst="roundRect">
            <a:avLst>
              <a:gd name="adj" fmla="val 1874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vert="horz" wrap="square" lIns="252000" tIns="39600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2400" b="0" i="0" u="none" strike="noStrike" kern="1200" cap="none" spc="0" normalizeH="0" baseline="0" noProof="0">
              <a:ln>
                <a:noFill/>
              </a:ln>
              <a:solidFill>
                <a:srgbClr val="272525"/>
              </a:solidFill>
              <a:effectLst/>
              <a:uLnTx/>
              <a:uFillTx/>
              <a:latin typeface="Dubai Light" panose="020B0303030403030204" pitchFamily="34" charset="-78"/>
              <a:ea typeface="+mn-ea"/>
              <a:cs typeface="Dubai Light" panose="020B0303030403030204" pitchFamily="34" charset="-78"/>
            </a:endParaRPr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C240E963-CCE1-47B0-60F1-B278E63A618D}"/>
              </a:ext>
            </a:extLst>
          </p:cNvPr>
          <p:cNvSpPr/>
          <p:nvPr/>
        </p:nvSpPr>
        <p:spPr>
          <a:xfrm>
            <a:off x="6858000" y="1822062"/>
            <a:ext cx="3930147" cy="700106"/>
          </a:xfrm>
          <a:prstGeom prst="round2SameRect">
            <a:avLst/>
          </a:prstGeom>
          <a:solidFill>
            <a:srgbClr val="287192"/>
          </a:solidFill>
          <a:effectLst/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2BCDFBE-0EF7-026C-7203-D5B074E0F75B}"/>
              </a:ext>
            </a:extLst>
          </p:cNvPr>
          <p:cNvSpPr txBox="1">
            <a:spLocks/>
          </p:cNvSpPr>
          <p:nvPr/>
        </p:nvSpPr>
        <p:spPr>
          <a:xfrm>
            <a:off x="7048901" y="2870084"/>
            <a:ext cx="3589094" cy="16408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The removal of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Protein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from whey does not affect the total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sugar content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in the whey.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E21793E-2E70-6775-F5A2-0FD96E4D421C}"/>
              </a:ext>
            </a:extLst>
          </p:cNvPr>
          <p:cNvSpPr/>
          <p:nvPr/>
        </p:nvSpPr>
        <p:spPr>
          <a:xfrm>
            <a:off x="7371679" y="1902851"/>
            <a:ext cx="249544" cy="298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34BC77D-C908-B72A-31B9-C1D3CDB7D08F}"/>
              </a:ext>
            </a:extLst>
          </p:cNvPr>
          <p:cNvSpPr/>
          <p:nvPr/>
        </p:nvSpPr>
        <p:spPr>
          <a:xfrm>
            <a:off x="10388451" y="1902851"/>
            <a:ext cx="249544" cy="298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DAF49E2-7331-0A2B-F2A1-A0FA1594EAB4}"/>
              </a:ext>
            </a:extLst>
          </p:cNvPr>
          <p:cNvSpPr/>
          <p:nvPr/>
        </p:nvSpPr>
        <p:spPr>
          <a:xfrm rot="5400000">
            <a:off x="7219030" y="1842294"/>
            <a:ext cx="561944" cy="156390"/>
          </a:xfrm>
          <a:prstGeom prst="roundRect">
            <a:avLst>
              <a:gd name="adj" fmla="val 50000"/>
            </a:avLst>
          </a:prstGeom>
          <a:solidFill>
            <a:srgbClr val="95B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22DD638-06EE-6CCA-1E46-A69C07260EB8}"/>
              </a:ext>
            </a:extLst>
          </p:cNvPr>
          <p:cNvSpPr/>
          <p:nvPr/>
        </p:nvSpPr>
        <p:spPr>
          <a:xfrm rot="5400000">
            <a:off x="10241630" y="1842294"/>
            <a:ext cx="561944" cy="156390"/>
          </a:xfrm>
          <a:prstGeom prst="roundRect">
            <a:avLst>
              <a:gd name="adj" fmla="val 50000"/>
            </a:avLst>
          </a:prstGeom>
          <a:solidFill>
            <a:srgbClr val="95B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C5396A-838E-82E2-9323-502EFAAE03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18" t="28149" r="8765" b="15177"/>
          <a:stretch/>
        </p:blipFill>
        <p:spPr>
          <a:xfrm>
            <a:off x="4186597" y="3850238"/>
            <a:ext cx="2848578" cy="27310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15F23EC-3607-5B09-1080-D157E35D39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38" t="24654" r="22947" b="25908"/>
          <a:stretch/>
        </p:blipFill>
        <p:spPr>
          <a:xfrm>
            <a:off x="678872" y="1936090"/>
            <a:ext cx="3316824" cy="33732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2EEE524-AC5B-D694-3B0B-A1140E569E18}"/>
              </a:ext>
            </a:extLst>
          </p:cNvPr>
          <p:cNvSpPr txBox="1"/>
          <p:nvPr/>
        </p:nvSpPr>
        <p:spPr>
          <a:xfrm>
            <a:off x="6524016" y="6186353"/>
            <a:ext cx="6488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BEFORE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DBFE6D-FFFE-F68D-1B52-3A0D1455929E}"/>
              </a:ext>
            </a:extLst>
          </p:cNvPr>
          <p:cNvSpPr txBox="1"/>
          <p:nvPr/>
        </p:nvSpPr>
        <p:spPr>
          <a:xfrm>
            <a:off x="933459" y="5215739"/>
            <a:ext cx="6488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AFTER</a:t>
            </a:r>
          </a:p>
        </p:txBody>
      </p:sp>
      <p:sp>
        <p:nvSpPr>
          <p:cNvPr id="22" name="Arrow: Curved Up 21">
            <a:extLst>
              <a:ext uri="{FF2B5EF4-FFF2-40B4-BE49-F238E27FC236}">
                <a16:creationId xmlns:a16="http://schemas.microsoft.com/office/drawing/2014/main" id="{AE2DEEB4-1606-CC18-DE78-EBE0982C9253}"/>
              </a:ext>
            </a:extLst>
          </p:cNvPr>
          <p:cNvSpPr/>
          <p:nvPr/>
        </p:nvSpPr>
        <p:spPr>
          <a:xfrm rot="12557823">
            <a:off x="3827995" y="2424579"/>
            <a:ext cx="2314997" cy="974447"/>
          </a:xfrm>
          <a:prstGeom prst="curvedUpArrow">
            <a:avLst>
              <a:gd name="adj1" fmla="val 14767"/>
              <a:gd name="adj2" fmla="val 46857"/>
              <a:gd name="adj3" fmla="val 44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E8F103-E258-89BA-BACE-7A80C497052A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45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25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7">
            <a:extLst>
              <a:ext uri="{FF2B5EF4-FFF2-40B4-BE49-F238E27FC236}">
                <a16:creationId xmlns:a16="http://schemas.microsoft.com/office/drawing/2014/main" id="{1E355407-4CF2-C0C9-BA1A-1DA61F142BCE}"/>
              </a:ext>
            </a:extLst>
          </p:cNvPr>
          <p:cNvGrpSpPr/>
          <p:nvPr/>
        </p:nvGrpSpPr>
        <p:grpSpPr>
          <a:xfrm>
            <a:off x="605184" y="262221"/>
            <a:ext cx="4609901" cy="1053726"/>
            <a:chOff x="605184" y="262221"/>
            <a:chExt cx="4609901" cy="1053726"/>
          </a:xfrm>
        </p:grpSpPr>
        <p:grpSp>
          <p:nvGrpSpPr>
            <p:cNvPr id="5" name="组合 32">
              <a:extLst>
                <a:ext uri="{FF2B5EF4-FFF2-40B4-BE49-F238E27FC236}">
                  <a16:creationId xmlns:a16="http://schemas.microsoft.com/office/drawing/2014/main" id="{98DA81FD-7875-1A92-3B54-7293AD4940ED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7" name="椭圆 3">
                <a:extLst>
                  <a:ext uri="{FF2B5EF4-FFF2-40B4-BE49-F238E27FC236}">
                    <a16:creationId xmlns:a16="http://schemas.microsoft.com/office/drawing/2014/main" id="{76711CD0-FF4B-5289-0FAF-768D29DE814B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8" name="组合 4">
                <a:extLst>
                  <a:ext uri="{FF2B5EF4-FFF2-40B4-BE49-F238E27FC236}">
                    <a16:creationId xmlns:a16="http://schemas.microsoft.com/office/drawing/2014/main" id="{30559753-709B-F0C2-BCDC-20FC0496E6EB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9" name="椭圆 5">
                  <a:extLst>
                    <a:ext uri="{FF2B5EF4-FFF2-40B4-BE49-F238E27FC236}">
                      <a16:creationId xmlns:a16="http://schemas.microsoft.com/office/drawing/2014/main" id="{4823DD46-E363-A743-6DA2-2F8465D93C73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0" name="椭圆 6">
                  <a:extLst>
                    <a:ext uri="{FF2B5EF4-FFF2-40B4-BE49-F238E27FC236}">
                      <a16:creationId xmlns:a16="http://schemas.microsoft.com/office/drawing/2014/main" id="{40493F04-BFE7-F15A-3E24-B93DD935C917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1885F50A-C77F-AFDE-356E-03E21473E975}"/>
                </a:ext>
              </a:extLst>
            </p:cNvPr>
            <p:cNvSpPr txBox="1"/>
            <p:nvPr/>
          </p:nvSpPr>
          <p:spPr>
            <a:xfrm>
              <a:off x="1842046" y="480916"/>
              <a:ext cx="33730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Montserrat" panose="00000500000000000000" charset="0"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cs typeface="+mn-cs"/>
                </a:rPr>
                <a:t>CONCLUSIONS</a:t>
              </a:r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6D7EE0D-A2D8-C4FC-0285-C7F5EA558F59}"/>
              </a:ext>
            </a:extLst>
          </p:cNvPr>
          <p:cNvSpPr/>
          <p:nvPr/>
        </p:nvSpPr>
        <p:spPr>
          <a:xfrm>
            <a:off x="6858000" y="2086164"/>
            <a:ext cx="3930149" cy="2544201"/>
          </a:xfrm>
          <a:prstGeom prst="roundRect">
            <a:avLst>
              <a:gd name="adj" fmla="val 1874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vert="horz" wrap="square" lIns="252000" tIns="39600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2400" b="0" i="0" u="none" strike="noStrike" kern="1200" cap="none" spc="0" normalizeH="0" baseline="0" noProof="0">
              <a:ln>
                <a:noFill/>
              </a:ln>
              <a:solidFill>
                <a:srgbClr val="272525"/>
              </a:solidFill>
              <a:effectLst/>
              <a:uLnTx/>
              <a:uFillTx/>
              <a:latin typeface="Dubai Light" panose="020B0303030403030204" pitchFamily="34" charset="-78"/>
              <a:ea typeface="+mn-ea"/>
              <a:cs typeface="Dubai Light" panose="020B0303030403030204" pitchFamily="34" charset="-78"/>
            </a:endParaRPr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C240E963-CCE1-47B0-60F1-B278E63A618D}"/>
              </a:ext>
            </a:extLst>
          </p:cNvPr>
          <p:cNvSpPr/>
          <p:nvPr/>
        </p:nvSpPr>
        <p:spPr>
          <a:xfrm>
            <a:off x="6858000" y="1822062"/>
            <a:ext cx="3930147" cy="700106"/>
          </a:xfrm>
          <a:prstGeom prst="round2SameRect">
            <a:avLst/>
          </a:prstGeom>
          <a:solidFill>
            <a:srgbClr val="287192"/>
          </a:solidFill>
          <a:effectLst/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2BCDFBE-0EF7-026C-7203-D5B074E0F75B}"/>
              </a:ext>
            </a:extLst>
          </p:cNvPr>
          <p:cNvSpPr txBox="1">
            <a:spLocks/>
          </p:cNvSpPr>
          <p:nvPr/>
        </p:nvSpPr>
        <p:spPr>
          <a:xfrm>
            <a:off x="7054452" y="3029806"/>
            <a:ext cx="3589094" cy="16408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MRS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both agar and broth are 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best media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for the growth of LAB.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E21793E-2E70-6775-F5A2-0FD96E4D421C}"/>
              </a:ext>
            </a:extLst>
          </p:cNvPr>
          <p:cNvSpPr/>
          <p:nvPr/>
        </p:nvSpPr>
        <p:spPr>
          <a:xfrm>
            <a:off x="7371679" y="1902851"/>
            <a:ext cx="249544" cy="298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34BC77D-C908-B72A-31B9-C1D3CDB7D08F}"/>
              </a:ext>
            </a:extLst>
          </p:cNvPr>
          <p:cNvSpPr/>
          <p:nvPr/>
        </p:nvSpPr>
        <p:spPr>
          <a:xfrm>
            <a:off x="10388451" y="1902851"/>
            <a:ext cx="249544" cy="298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DAF49E2-7331-0A2B-F2A1-A0FA1594EAB4}"/>
              </a:ext>
            </a:extLst>
          </p:cNvPr>
          <p:cNvSpPr/>
          <p:nvPr/>
        </p:nvSpPr>
        <p:spPr>
          <a:xfrm rot="5400000">
            <a:off x="7219030" y="1842294"/>
            <a:ext cx="561944" cy="156390"/>
          </a:xfrm>
          <a:prstGeom prst="roundRect">
            <a:avLst>
              <a:gd name="adj" fmla="val 50000"/>
            </a:avLst>
          </a:prstGeom>
          <a:solidFill>
            <a:srgbClr val="95B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22DD638-06EE-6CCA-1E46-A69C07260EB8}"/>
              </a:ext>
            </a:extLst>
          </p:cNvPr>
          <p:cNvSpPr/>
          <p:nvPr/>
        </p:nvSpPr>
        <p:spPr>
          <a:xfrm rot="5400000">
            <a:off x="10241630" y="1842294"/>
            <a:ext cx="561944" cy="156390"/>
          </a:xfrm>
          <a:prstGeom prst="roundRect">
            <a:avLst>
              <a:gd name="adj" fmla="val 50000"/>
            </a:avLst>
          </a:prstGeom>
          <a:solidFill>
            <a:srgbClr val="95B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4354BCB-A979-42D0-07D5-498EC47E3F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07" t="24965" r="11734" b="15318"/>
          <a:stretch/>
        </p:blipFill>
        <p:spPr>
          <a:xfrm>
            <a:off x="594335" y="1419772"/>
            <a:ext cx="3496437" cy="33761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73DB0FF-538D-A7F1-4044-B5A08D1F2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938" y="3280917"/>
            <a:ext cx="2322125" cy="3096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293578-AACD-148D-9766-81D55FCF7F5D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46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02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7">
            <a:extLst>
              <a:ext uri="{FF2B5EF4-FFF2-40B4-BE49-F238E27FC236}">
                <a16:creationId xmlns:a16="http://schemas.microsoft.com/office/drawing/2014/main" id="{1E355407-4CF2-C0C9-BA1A-1DA61F142BCE}"/>
              </a:ext>
            </a:extLst>
          </p:cNvPr>
          <p:cNvGrpSpPr/>
          <p:nvPr/>
        </p:nvGrpSpPr>
        <p:grpSpPr>
          <a:xfrm>
            <a:off x="605184" y="262221"/>
            <a:ext cx="4609901" cy="1053726"/>
            <a:chOff x="605184" y="262221"/>
            <a:chExt cx="4609901" cy="1053726"/>
          </a:xfrm>
        </p:grpSpPr>
        <p:grpSp>
          <p:nvGrpSpPr>
            <p:cNvPr id="5" name="组合 32">
              <a:extLst>
                <a:ext uri="{FF2B5EF4-FFF2-40B4-BE49-F238E27FC236}">
                  <a16:creationId xmlns:a16="http://schemas.microsoft.com/office/drawing/2014/main" id="{98DA81FD-7875-1A92-3B54-7293AD4940ED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7" name="椭圆 3">
                <a:extLst>
                  <a:ext uri="{FF2B5EF4-FFF2-40B4-BE49-F238E27FC236}">
                    <a16:creationId xmlns:a16="http://schemas.microsoft.com/office/drawing/2014/main" id="{76711CD0-FF4B-5289-0FAF-768D29DE814B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8" name="组合 4">
                <a:extLst>
                  <a:ext uri="{FF2B5EF4-FFF2-40B4-BE49-F238E27FC236}">
                    <a16:creationId xmlns:a16="http://schemas.microsoft.com/office/drawing/2014/main" id="{30559753-709B-F0C2-BCDC-20FC0496E6EB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9" name="椭圆 5">
                  <a:extLst>
                    <a:ext uri="{FF2B5EF4-FFF2-40B4-BE49-F238E27FC236}">
                      <a16:creationId xmlns:a16="http://schemas.microsoft.com/office/drawing/2014/main" id="{4823DD46-E363-A743-6DA2-2F8465D93C73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0" name="椭圆 6">
                  <a:extLst>
                    <a:ext uri="{FF2B5EF4-FFF2-40B4-BE49-F238E27FC236}">
                      <a16:creationId xmlns:a16="http://schemas.microsoft.com/office/drawing/2014/main" id="{40493F04-BFE7-F15A-3E24-B93DD935C917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1885F50A-C77F-AFDE-356E-03E21473E975}"/>
                </a:ext>
              </a:extLst>
            </p:cNvPr>
            <p:cNvSpPr txBox="1"/>
            <p:nvPr/>
          </p:nvSpPr>
          <p:spPr>
            <a:xfrm>
              <a:off x="1842046" y="480916"/>
              <a:ext cx="33730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Montserrat" panose="00000500000000000000" charset="0"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cs typeface="+mn-cs"/>
                </a:rPr>
                <a:t>CONCLUSIONS</a:t>
              </a:r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6D7EE0D-A2D8-C4FC-0285-C7F5EA558F59}"/>
              </a:ext>
            </a:extLst>
          </p:cNvPr>
          <p:cNvSpPr/>
          <p:nvPr/>
        </p:nvSpPr>
        <p:spPr>
          <a:xfrm>
            <a:off x="6858000" y="2086164"/>
            <a:ext cx="3930149" cy="2544201"/>
          </a:xfrm>
          <a:prstGeom prst="roundRect">
            <a:avLst>
              <a:gd name="adj" fmla="val 1874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vert="horz" wrap="square" lIns="252000" tIns="39600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2400" b="0" i="0" u="none" strike="noStrike" kern="1200" cap="none" spc="0" normalizeH="0" baseline="0" noProof="0">
              <a:ln>
                <a:noFill/>
              </a:ln>
              <a:solidFill>
                <a:srgbClr val="272525"/>
              </a:solidFill>
              <a:effectLst/>
              <a:uLnTx/>
              <a:uFillTx/>
              <a:latin typeface="Dubai Light" panose="020B0303030403030204" pitchFamily="34" charset="-78"/>
              <a:ea typeface="+mn-ea"/>
              <a:cs typeface="Dubai Light" panose="020B0303030403030204" pitchFamily="34" charset="-78"/>
            </a:endParaRPr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C240E963-CCE1-47B0-60F1-B278E63A618D}"/>
              </a:ext>
            </a:extLst>
          </p:cNvPr>
          <p:cNvSpPr/>
          <p:nvPr/>
        </p:nvSpPr>
        <p:spPr>
          <a:xfrm>
            <a:off x="6858000" y="1822062"/>
            <a:ext cx="3930147" cy="700106"/>
          </a:xfrm>
          <a:prstGeom prst="round2SameRect">
            <a:avLst/>
          </a:prstGeom>
          <a:solidFill>
            <a:srgbClr val="287192"/>
          </a:solidFill>
          <a:effectLst/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6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2BCDFBE-0EF7-026C-7203-D5B074E0F75B}"/>
              </a:ext>
            </a:extLst>
          </p:cNvPr>
          <p:cNvSpPr txBox="1">
            <a:spLocks/>
          </p:cNvSpPr>
          <p:nvPr/>
        </p:nvSpPr>
        <p:spPr>
          <a:xfrm>
            <a:off x="6965004" y="2694970"/>
            <a:ext cx="3672991" cy="16408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When the bacteria are still in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lag phase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, their output is poor and invisible.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when the bacteria are in the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D55E2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logarithmic or stationary phase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, it is profitable and effective.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E21793E-2E70-6775-F5A2-0FD96E4D421C}"/>
              </a:ext>
            </a:extLst>
          </p:cNvPr>
          <p:cNvSpPr/>
          <p:nvPr/>
        </p:nvSpPr>
        <p:spPr>
          <a:xfrm>
            <a:off x="7371679" y="1902851"/>
            <a:ext cx="249544" cy="298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34BC77D-C908-B72A-31B9-C1D3CDB7D08F}"/>
              </a:ext>
            </a:extLst>
          </p:cNvPr>
          <p:cNvSpPr/>
          <p:nvPr/>
        </p:nvSpPr>
        <p:spPr>
          <a:xfrm>
            <a:off x="10388451" y="1902851"/>
            <a:ext cx="249544" cy="298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DAF49E2-7331-0A2B-F2A1-A0FA1594EAB4}"/>
              </a:ext>
            </a:extLst>
          </p:cNvPr>
          <p:cNvSpPr/>
          <p:nvPr/>
        </p:nvSpPr>
        <p:spPr>
          <a:xfrm rot="5400000">
            <a:off x="7219030" y="1842294"/>
            <a:ext cx="561944" cy="156390"/>
          </a:xfrm>
          <a:prstGeom prst="roundRect">
            <a:avLst>
              <a:gd name="adj" fmla="val 50000"/>
            </a:avLst>
          </a:prstGeom>
          <a:solidFill>
            <a:srgbClr val="95B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22DD638-06EE-6CCA-1E46-A69C07260EB8}"/>
              </a:ext>
            </a:extLst>
          </p:cNvPr>
          <p:cNvSpPr/>
          <p:nvPr/>
        </p:nvSpPr>
        <p:spPr>
          <a:xfrm rot="5400000">
            <a:off x="10241630" y="1842294"/>
            <a:ext cx="561944" cy="156390"/>
          </a:xfrm>
          <a:prstGeom prst="roundRect">
            <a:avLst>
              <a:gd name="adj" fmla="val 50000"/>
            </a:avLst>
          </a:prstGeom>
          <a:solidFill>
            <a:srgbClr val="95B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2" name="Picture 2" descr="Exponential Growth - Growth And Physiology Of Prokaryotic Cells - MCAT  Content">
            <a:extLst>
              <a:ext uri="{FF2B5EF4-FFF2-40B4-BE49-F238E27FC236}">
                <a16:creationId xmlns:a16="http://schemas.microsoft.com/office/drawing/2014/main" id="{43DDD8B4-9860-EB00-00D5-495EA52B69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" t="14184" r="3335" b="9929"/>
          <a:stretch/>
        </p:blipFill>
        <p:spPr bwMode="auto">
          <a:xfrm>
            <a:off x="1225926" y="2637392"/>
            <a:ext cx="4946112" cy="339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69881AA-D897-B857-283A-23B29BE4C2FF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47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2BB316E-88C7-B846-D70F-2C6DB1A6149C}"/>
              </a:ext>
            </a:extLst>
          </p:cNvPr>
          <p:cNvGrpSpPr/>
          <p:nvPr/>
        </p:nvGrpSpPr>
        <p:grpSpPr>
          <a:xfrm>
            <a:off x="1974714" y="1566152"/>
            <a:ext cx="7618689" cy="4840497"/>
            <a:chOff x="3167" y="2566"/>
            <a:chExt cx="9555" cy="3582"/>
          </a:xfrm>
        </p:grpSpPr>
        <p:sp>
          <p:nvSpPr>
            <p:cNvPr id="5" name="Google Shape;1245;p40">
              <a:extLst>
                <a:ext uri="{FF2B5EF4-FFF2-40B4-BE49-F238E27FC236}">
                  <a16:creationId xmlns:a16="http://schemas.microsoft.com/office/drawing/2014/main" id="{6EB4AD85-FD61-BA5A-2F75-F28023981921}"/>
                </a:ext>
              </a:extLst>
            </p:cNvPr>
            <p:cNvSpPr/>
            <p:nvPr/>
          </p:nvSpPr>
          <p:spPr>
            <a:xfrm>
              <a:off x="5432" y="4467"/>
              <a:ext cx="389" cy="38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246;p40">
              <a:extLst>
                <a:ext uri="{FF2B5EF4-FFF2-40B4-BE49-F238E27FC236}">
                  <a16:creationId xmlns:a16="http://schemas.microsoft.com/office/drawing/2014/main" id="{E977622E-EDAC-EC8E-AC74-F62B3D85AABB}"/>
                </a:ext>
              </a:extLst>
            </p:cNvPr>
            <p:cNvSpPr/>
            <p:nvPr/>
          </p:nvSpPr>
          <p:spPr>
            <a:xfrm>
              <a:off x="7781" y="4467"/>
              <a:ext cx="389" cy="38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247;p40">
              <a:extLst>
                <a:ext uri="{FF2B5EF4-FFF2-40B4-BE49-F238E27FC236}">
                  <a16:creationId xmlns:a16="http://schemas.microsoft.com/office/drawing/2014/main" id="{6D7C66D5-A261-F0B9-117F-D36F07793EFA}"/>
                </a:ext>
              </a:extLst>
            </p:cNvPr>
            <p:cNvSpPr/>
            <p:nvPr/>
          </p:nvSpPr>
          <p:spPr>
            <a:xfrm>
              <a:off x="10129" y="4467"/>
              <a:ext cx="389" cy="38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8100"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" name="Google Shape;1248;p40">
              <a:extLst>
                <a:ext uri="{FF2B5EF4-FFF2-40B4-BE49-F238E27FC236}">
                  <a16:creationId xmlns:a16="http://schemas.microsoft.com/office/drawing/2014/main" id="{5D12F22B-6599-4521-553F-2D2F3EACCFBE}"/>
                </a:ext>
              </a:extLst>
            </p:cNvPr>
            <p:cNvCxnSpPr>
              <a:endCxn id="5" idx="0"/>
            </p:cNvCxnSpPr>
            <p:nvPr/>
          </p:nvCxnSpPr>
          <p:spPr>
            <a:xfrm>
              <a:off x="4703" y="3441"/>
              <a:ext cx="924" cy="1026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Google Shape;1250;p40">
              <a:extLst>
                <a:ext uri="{FF2B5EF4-FFF2-40B4-BE49-F238E27FC236}">
                  <a16:creationId xmlns:a16="http://schemas.microsoft.com/office/drawing/2014/main" id="{688D159A-EA4F-55CA-577C-FF80D3CE8E7B}"/>
                </a:ext>
              </a:extLst>
            </p:cNvPr>
            <p:cNvCxnSpPr>
              <a:stCxn id="5" idx="4"/>
            </p:cNvCxnSpPr>
            <p:nvPr/>
          </p:nvCxnSpPr>
          <p:spPr>
            <a:xfrm flipH="1">
              <a:off x="4703" y="4856"/>
              <a:ext cx="924" cy="1021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1252;p40">
              <a:extLst>
                <a:ext uri="{FF2B5EF4-FFF2-40B4-BE49-F238E27FC236}">
                  <a16:creationId xmlns:a16="http://schemas.microsoft.com/office/drawing/2014/main" id="{F8D8A087-CD3F-895B-DB2F-035DDE252532}"/>
                </a:ext>
              </a:extLst>
            </p:cNvPr>
            <p:cNvCxnSpPr>
              <a:endCxn id="6" idx="0"/>
            </p:cNvCxnSpPr>
            <p:nvPr/>
          </p:nvCxnSpPr>
          <p:spPr>
            <a:xfrm>
              <a:off x="7051" y="3441"/>
              <a:ext cx="924" cy="1026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254;p40">
              <a:extLst>
                <a:ext uri="{FF2B5EF4-FFF2-40B4-BE49-F238E27FC236}">
                  <a16:creationId xmlns:a16="http://schemas.microsoft.com/office/drawing/2014/main" id="{D1CE22A3-625D-F1EA-5C36-9E972776039D}"/>
                </a:ext>
              </a:extLst>
            </p:cNvPr>
            <p:cNvCxnSpPr>
              <a:stCxn id="6" idx="4"/>
            </p:cNvCxnSpPr>
            <p:nvPr/>
          </p:nvCxnSpPr>
          <p:spPr>
            <a:xfrm flipH="1">
              <a:off x="7051" y="4856"/>
              <a:ext cx="924" cy="1021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56;p40">
              <a:extLst>
                <a:ext uri="{FF2B5EF4-FFF2-40B4-BE49-F238E27FC236}">
                  <a16:creationId xmlns:a16="http://schemas.microsoft.com/office/drawing/2014/main" id="{F0FD592A-B373-8136-8C9B-59EB8C6DF0C3}"/>
                </a:ext>
              </a:extLst>
            </p:cNvPr>
            <p:cNvCxnSpPr>
              <a:endCxn id="7" idx="0"/>
            </p:cNvCxnSpPr>
            <p:nvPr/>
          </p:nvCxnSpPr>
          <p:spPr>
            <a:xfrm>
              <a:off x="9400" y="3441"/>
              <a:ext cx="924" cy="1026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258;p40">
              <a:extLst>
                <a:ext uri="{FF2B5EF4-FFF2-40B4-BE49-F238E27FC236}">
                  <a16:creationId xmlns:a16="http://schemas.microsoft.com/office/drawing/2014/main" id="{CE640C7C-2C09-77B4-B790-5DB82ABBFB81}"/>
                </a:ext>
              </a:extLst>
            </p:cNvPr>
            <p:cNvCxnSpPr>
              <a:stCxn id="7" idx="4"/>
            </p:cNvCxnSpPr>
            <p:nvPr/>
          </p:nvCxnSpPr>
          <p:spPr>
            <a:xfrm flipH="1">
              <a:off x="9400" y="4856"/>
              <a:ext cx="924" cy="1021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260;p40">
              <a:extLst>
                <a:ext uri="{FF2B5EF4-FFF2-40B4-BE49-F238E27FC236}">
                  <a16:creationId xmlns:a16="http://schemas.microsoft.com/office/drawing/2014/main" id="{262CB222-7C51-EA46-A5E3-6F6FDB865CDF}"/>
                </a:ext>
              </a:extLst>
            </p:cNvPr>
            <p:cNvCxnSpPr>
              <a:stCxn id="5" idx="6"/>
              <a:endCxn id="6" idx="2"/>
            </p:cNvCxnSpPr>
            <p:nvPr/>
          </p:nvCxnSpPr>
          <p:spPr>
            <a:xfrm>
              <a:off x="5821" y="4662"/>
              <a:ext cx="1960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261;p40">
              <a:extLst>
                <a:ext uri="{FF2B5EF4-FFF2-40B4-BE49-F238E27FC236}">
                  <a16:creationId xmlns:a16="http://schemas.microsoft.com/office/drawing/2014/main" id="{1E97CD09-AD39-6A8A-3D2C-DA8EEDDFB904}"/>
                </a:ext>
              </a:extLst>
            </p:cNvPr>
            <p:cNvCxnSpPr>
              <a:stCxn id="6" idx="6"/>
              <a:endCxn id="7" idx="2"/>
            </p:cNvCxnSpPr>
            <p:nvPr/>
          </p:nvCxnSpPr>
          <p:spPr>
            <a:xfrm>
              <a:off x="8169" y="4662"/>
              <a:ext cx="1960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262;p40">
              <a:extLst>
                <a:ext uri="{FF2B5EF4-FFF2-40B4-BE49-F238E27FC236}">
                  <a16:creationId xmlns:a16="http://schemas.microsoft.com/office/drawing/2014/main" id="{3CF389E3-368A-BEA8-3D39-E30B76F546AC}"/>
                </a:ext>
              </a:extLst>
            </p:cNvPr>
            <p:cNvCxnSpPr>
              <a:cxnSpLocks/>
              <a:stCxn id="7" idx="6"/>
              <a:endCxn id="21" idx="2"/>
            </p:cNvCxnSpPr>
            <p:nvPr/>
          </p:nvCxnSpPr>
          <p:spPr>
            <a:xfrm flipV="1">
              <a:off x="10518" y="4654"/>
              <a:ext cx="2204" cy="7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263;p40">
              <a:extLst>
                <a:ext uri="{FF2B5EF4-FFF2-40B4-BE49-F238E27FC236}">
                  <a16:creationId xmlns:a16="http://schemas.microsoft.com/office/drawing/2014/main" id="{45846C9F-8463-B930-C36A-BC7A09BC7143}"/>
                </a:ext>
              </a:extLst>
            </p:cNvPr>
            <p:cNvCxnSpPr/>
            <p:nvPr/>
          </p:nvCxnSpPr>
          <p:spPr>
            <a:xfrm>
              <a:off x="3369" y="2566"/>
              <a:ext cx="65" cy="3582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264;p40">
              <a:extLst>
                <a:ext uri="{FF2B5EF4-FFF2-40B4-BE49-F238E27FC236}">
                  <a16:creationId xmlns:a16="http://schemas.microsoft.com/office/drawing/2014/main" id="{EC0A09AA-1F22-11E2-4C2B-3F51ED063959}"/>
                </a:ext>
              </a:extLst>
            </p:cNvPr>
            <p:cNvCxnSpPr>
              <a:stCxn id="5" idx="2"/>
              <a:endCxn id="19" idx="6"/>
            </p:cNvCxnSpPr>
            <p:nvPr/>
          </p:nvCxnSpPr>
          <p:spPr>
            <a:xfrm rot="10800000">
              <a:off x="3556" y="4662"/>
              <a:ext cx="1876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9" name="Google Shape;1265;p40">
              <a:extLst>
                <a:ext uri="{FF2B5EF4-FFF2-40B4-BE49-F238E27FC236}">
                  <a16:creationId xmlns:a16="http://schemas.microsoft.com/office/drawing/2014/main" id="{6EA7C936-3565-4DD2-8331-5C17533128FE}"/>
                </a:ext>
              </a:extLst>
            </p:cNvPr>
            <p:cNvSpPr/>
            <p:nvPr/>
          </p:nvSpPr>
          <p:spPr>
            <a:xfrm>
              <a:off x="3167" y="4467"/>
              <a:ext cx="389" cy="38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29B19-CD83-6167-0B5F-749B40440EF4}"/>
              </a:ext>
            </a:extLst>
          </p:cNvPr>
          <p:cNvGrpSpPr/>
          <p:nvPr/>
        </p:nvGrpSpPr>
        <p:grpSpPr>
          <a:xfrm>
            <a:off x="9011418" y="2739067"/>
            <a:ext cx="1372342" cy="3291663"/>
            <a:chOff x="10391" y="2452"/>
            <a:chExt cx="2314" cy="5277"/>
          </a:xfrm>
        </p:grpSpPr>
        <p:sp>
          <p:nvSpPr>
            <p:cNvPr id="21" name="Google Shape;1246;p40">
              <a:extLst>
                <a:ext uri="{FF2B5EF4-FFF2-40B4-BE49-F238E27FC236}">
                  <a16:creationId xmlns:a16="http://schemas.microsoft.com/office/drawing/2014/main" id="{874A3781-93EF-28AC-8971-B7A72DA2C078}"/>
                </a:ext>
              </a:extLst>
            </p:cNvPr>
            <p:cNvSpPr/>
            <p:nvPr/>
          </p:nvSpPr>
          <p:spPr>
            <a:xfrm>
              <a:off x="11372" y="4674"/>
              <a:ext cx="523" cy="84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38100"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3" name="Google Shape;1252;p40">
              <a:extLst>
                <a:ext uri="{FF2B5EF4-FFF2-40B4-BE49-F238E27FC236}">
                  <a16:creationId xmlns:a16="http://schemas.microsoft.com/office/drawing/2014/main" id="{48C2718C-04CC-9056-BAE4-258E87D8BC9F}"/>
                </a:ext>
              </a:extLst>
            </p:cNvPr>
            <p:cNvCxnSpPr>
              <a:cxnSpLocks/>
              <a:endCxn id="21" idx="0"/>
            </p:cNvCxnSpPr>
            <p:nvPr/>
          </p:nvCxnSpPr>
          <p:spPr>
            <a:xfrm>
              <a:off x="10391" y="2452"/>
              <a:ext cx="1242" cy="2223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Google Shape;1254;p40">
              <a:extLst>
                <a:ext uri="{FF2B5EF4-FFF2-40B4-BE49-F238E27FC236}">
                  <a16:creationId xmlns:a16="http://schemas.microsoft.com/office/drawing/2014/main" id="{7214F127-D7EC-88E9-4008-E7248629E302}"/>
                </a:ext>
              </a:extLst>
            </p:cNvPr>
            <p:cNvCxnSpPr>
              <a:cxnSpLocks/>
              <a:stCxn id="21" idx="4"/>
            </p:cNvCxnSpPr>
            <p:nvPr/>
          </p:nvCxnSpPr>
          <p:spPr>
            <a:xfrm flipH="1">
              <a:off x="10391" y="5517"/>
              <a:ext cx="1242" cy="2212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1262;p40">
              <a:extLst>
                <a:ext uri="{FF2B5EF4-FFF2-40B4-BE49-F238E27FC236}">
                  <a16:creationId xmlns:a16="http://schemas.microsoft.com/office/drawing/2014/main" id="{B0C2A70F-A34A-B8E8-72E7-4B03B1B49EFD}"/>
                </a:ext>
              </a:extLst>
            </p:cNvPr>
            <p:cNvCxnSpPr>
              <a:cxnSpLocks/>
            </p:cNvCxnSpPr>
            <p:nvPr/>
          </p:nvCxnSpPr>
          <p:spPr>
            <a:xfrm>
              <a:off x="12002" y="5086"/>
              <a:ext cx="703" cy="9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0" name="组合 67">
            <a:extLst>
              <a:ext uri="{FF2B5EF4-FFF2-40B4-BE49-F238E27FC236}">
                <a16:creationId xmlns:a16="http://schemas.microsoft.com/office/drawing/2014/main" id="{4B56418F-BACA-EB92-E4B0-7A5015E8BC8B}"/>
              </a:ext>
            </a:extLst>
          </p:cNvPr>
          <p:cNvGrpSpPr/>
          <p:nvPr/>
        </p:nvGrpSpPr>
        <p:grpSpPr>
          <a:xfrm>
            <a:off x="605184" y="262221"/>
            <a:ext cx="4821498" cy="1053726"/>
            <a:chOff x="605184" y="262221"/>
            <a:chExt cx="4821498" cy="1053726"/>
          </a:xfrm>
        </p:grpSpPr>
        <p:grpSp>
          <p:nvGrpSpPr>
            <p:cNvPr id="31" name="组合 32">
              <a:extLst>
                <a:ext uri="{FF2B5EF4-FFF2-40B4-BE49-F238E27FC236}">
                  <a16:creationId xmlns:a16="http://schemas.microsoft.com/office/drawing/2014/main" id="{3D3BF2CD-1634-98EB-7108-3DB1D040EE4A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33" name="椭圆 3">
                <a:extLst>
                  <a:ext uri="{FF2B5EF4-FFF2-40B4-BE49-F238E27FC236}">
                    <a16:creationId xmlns:a16="http://schemas.microsoft.com/office/drawing/2014/main" id="{AB92DAB3-58FC-A595-28DE-19CCA92E8EBB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34" name="组合 4">
                <a:extLst>
                  <a:ext uri="{FF2B5EF4-FFF2-40B4-BE49-F238E27FC236}">
                    <a16:creationId xmlns:a16="http://schemas.microsoft.com/office/drawing/2014/main" id="{7CC452A7-2EDA-076B-8492-3E4C839FCE26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35" name="椭圆 5">
                  <a:extLst>
                    <a:ext uri="{FF2B5EF4-FFF2-40B4-BE49-F238E27FC236}">
                      <a16:creationId xmlns:a16="http://schemas.microsoft.com/office/drawing/2014/main" id="{4B08518E-3BA5-9F66-731F-1532D5FD1BBC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36" name="椭圆 6">
                  <a:extLst>
                    <a:ext uri="{FF2B5EF4-FFF2-40B4-BE49-F238E27FC236}">
                      <a16:creationId xmlns:a16="http://schemas.microsoft.com/office/drawing/2014/main" id="{C6E3A896-F24F-B765-9E1C-3CB417AFAB32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32" name="TextBox 1">
              <a:extLst>
                <a:ext uri="{FF2B5EF4-FFF2-40B4-BE49-F238E27FC236}">
                  <a16:creationId xmlns:a16="http://schemas.microsoft.com/office/drawing/2014/main" id="{2FE951D1-23FC-D58C-AD07-92DDC5D883EA}"/>
                </a:ext>
              </a:extLst>
            </p:cNvPr>
            <p:cNvSpPr txBox="1"/>
            <p:nvPr/>
          </p:nvSpPr>
          <p:spPr>
            <a:xfrm>
              <a:off x="1842046" y="480916"/>
              <a:ext cx="35846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Montserrat" panose="00000500000000000000" charset="0"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cs typeface="+mn-cs"/>
                </a:rPr>
                <a:t>FUTURE WORK 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59342BE-ABB3-954A-B57B-D9CA61688057}"/>
              </a:ext>
            </a:extLst>
          </p:cNvPr>
          <p:cNvSpPr txBox="1"/>
          <p:nvPr/>
        </p:nvSpPr>
        <p:spPr>
          <a:xfrm>
            <a:off x="4283271" y="6081840"/>
            <a:ext cx="17204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183E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by PCR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7C950A-5B9B-9600-325F-B0B9E8C5B465}"/>
              </a:ext>
            </a:extLst>
          </p:cNvPr>
          <p:cNvSpPr txBox="1"/>
          <p:nvPr/>
        </p:nvSpPr>
        <p:spPr>
          <a:xfrm>
            <a:off x="8211024" y="6080913"/>
            <a:ext cx="18653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183E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by pure LAB strains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57EFED-1A8B-5197-19FE-B233EE2BE9A3}"/>
              </a:ext>
            </a:extLst>
          </p:cNvPr>
          <p:cNvSpPr txBox="1"/>
          <p:nvPr/>
        </p:nvSpPr>
        <p:spPr>
          <a:xfrm>
            <a:off x="6275833" y="1558771"/>
            <a:ext cx="16563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183E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by aerobic and anerobic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4ABFAF2-53C2-EBE9-9F17-173519FD93AA}"/>
              </a:ext>
            </a:extLst>
          </p:cNvPr>
          <p:cNvSpPr txBox="1"/>
          <p:nvPr/>
        </p:nvSpPr>
        <p:spPr>
          <a:xfrm>
            <a:off x="2115618" y="6030730"/>
            <a:ext cx="21676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183E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HPLC for the concentrations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0939C36-0A7B-6BC9-92D0-49626C160DAE}"/>
              </a:ext>
            </a:extLst>
          </p:cNvPr>
          <p:cNvSpPr txBox="1"/>
          <p:nvPr/>
        </p:nvSpPr>
        <p:spPr>
          <a:xfrm>
            <a:off x="6052122" y="6081840"/>
            <a:ext cx="2090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183E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designing a purification process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9A165A9-9C1F-D99A-B62D-0DF437F626B3}"/>
              </a:ext>
            </a:extLst>
          </p:cNvPr>
          <p:cNvSpPr txBox="1"/>
          <p:nvPr/>
        </p:nvSpPr>
        <p:spPr>
          <a:xfrm>
            <a:off x="4338637" y="1607062"/>
            <a:ext cx="17573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>
                <a:solidFill>
                  <a:srgbClr val="183E6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Effect of pH and whey conc. On the production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020563-6FEB-81BC-49F6-3152ED3F87A8}"/>
              </a:ext>
            </a:extLst>
          </p:cNvPr>
          <p:cNvSpPr txBox="1"/>
          <p:nvPr/>
        </p:nvSpPr>
        <p:spPr>
          <a:xfrm>
            <a:off x="7774032" y="1558771"/>
            <a:ext cx="32113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>
                <a:solidFill>
                  <a:srgbClr val="183E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Investigating the influence of</a:t>
            </a:r>
          </a:p>
          <a:p>
            <a:r>
              <a:rPr lang="en-US" dirty="0">
                <a:solidFill>
                  <a:srgbClr val="183E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whey protein on</a:t>
            </a:r>
          </a:p>
          <a:p>
            <a:r>
              <a:rPr lang="en-US" dirty="0">
                <a:solidFill>
                  <a:srgbClr val="183E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production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0D46FC-8F4B-9DBD-AA88-38DB07134B97}"/>
              </a:ext>
            </a:extLst>
          </p:cNvPr>
          <p:cNvSpPr txBox="1"/>
          <p:nvPr/>
        </p:nvSpPr>
        <p:spPr>
          <a:xfrm>
            <a:off x="2152741" y="1601904"/>
            <a:ext cx="191040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183E6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growth rate curve by using Cell Number Density </a:t>
            </a:r>
            <a:endParaRPr lang="en-US" dirty="0">
              <a:solidFill>
                <a:srgbClr val="183E6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D31EF0-B81F-7215-30CA-064C8AC848E2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48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266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F585E92-9FA4-4727-1B94-30AA8E1F2C36}"/>
              </a:ext>
            </a:extLst>
          </p:cNvPr>
          <p:cNvSpPr/>
          <p:nvPr/>
        </p:nvSpPr>
        <p:spPr>
          <a:xfrm>
            <a:off x="3419931" y="2549943"/>
            <a:ext cx="608399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9600" b="1" dirty="0">
                <a:solidFill>
                  <a:srgbClr val="3E658E"/>
                </a:solidFill>
                <a:latin typeface="Montserrat" panose="00000500000000000000" charset="0"/>
              </a:rPr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3954910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1"/>
          <p:cNvGrpSpPr/>
          <p:nvPr/>
        </p:nvGrpSpPr>
        <p:grpSpPr>
          <a:xfrm>
            <a:off x="639129" y="2427607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1377210" y="2385143"/>
            <a:ext cx="592919" cy="610254"/>
            <a:chOff x="1827622" y="1343919"/>
            <a:chExt cx="2304000" cy="2304000"/>
          </a:xfrm>
          <a:solidFill>
            <a:srgbClr val="3E658E"/>
          </a:solidFill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3" name="1"/>
          <p:cNvGrpSpPr/>
          <p:nvPr/>
        </p:nvGrpSpPr>
        <p:grpSpPr>
          <a:xfrm>
            <a:off x="1486008" y="196199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36" name="1"/>
          <p:cNvGrpSpPr/>
          <p:nvPr/>
        </p:nvGrpSpPr>
        <p:grpSpPr>
          <a:xfrm>
            <a:off x="1164591" y="3017052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2" name="1"/>
          <p:cNvGrpSpPr/>
          <p:nvPr/>
        </p:nvGrpSpPr>
        <p:grpSpPr>
          <a:xfrm>
            <a:off x="4090849" y="3996778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/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5" name="1"/>
          <p:cNvGrpSpPr/>
          <p:nvPr/>
        </p:nvGrpSpPr>
        <p:grpSpPr>
          <a:xfrm>
            <a:off x="4199647" y="3573631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48" name="1"/>
          <p:cNvGrpSpPr/>
          <p:nvPr/>
        </p:nvGrpSpPr>
        <p:grpSpPr>
          <a:xfrm>
            <a:off x="3878230" y="462868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878860" y="2782669"/>
            <a:ext cx="6695698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5400" b="1">
                <a:gradFill>
                  <a:gsLst>
                    <a:gs pos="0">
                      <a:srgbClr val="2B84FE"/>
                    </a:gs>
                    <a:gs pos="100000">
                      <a:srgbClr val="20B1F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3600" dirty="0">
                <a:solidFill>
                  <a:srgbClr val="3E658E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Introduction and Overview</a:t>
            </a:r>
            <a:endParaRPr kumimoji="0" lang="zh-CN" altLang="en-US" sz="3600" u="none" strike="noStrike" kern="1200" cap="none" spc="0" normalizeH="0" baseline="0" noProof="0" dirty="0">
              <a:ln>
                <a:noFill/>
              </a:ln>
              <a:solidFill>
                <a:srgbClr val="3E658E"/>
              </a:solidFill>
              <a:effectLst/>
              <a:uLnTx/>
              <a:uFillTx/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sp>
        <p:nvSpPr>
          <p:cNvPr id="52" name="Shape 285"/>
          <p:cNvSpPr txBox="1"/>
          <p:nvPr/>
        </p:nvSpPr>
        <p:spPr>
          <a:xfrm>
            <a:off x="4794468" y="3566523"/>
            <a:ext cx="7190439" cy="490933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zh-CN" sz="1100" dirty="0">
                <a:solidFill>
                  <a:srgbClr val="000000">
                    <a:lumMod val="50000"/>
                    <a:lumOff val="50000"/>
                  </a:srgb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the introduction includes the following sections: General background,  Objectives (Purpose or Aims) of the work. Organization of the presentation. how the presentation is divided and organized.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7783139" y="4264754"/>
            <a:ext cx="1213096" cy="0"/>
          </a:xfrm>
          <a:prstGeom prst="line">
            <a:avLst/>
          </a:prstGeom>
          <a:ln w="38100">
            <a:solidFill>
              <a:srgbClr val="3E6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77">
            <a:extLst>
              <a:ext uri="{FF2B5EF4-FFF2-40B4-BE49-F238E27FC236}">
                <a16:creationId xmlns:a16="http://schemas.microsoft.com/office/drawing/2014/main" id="{5DDB42A0-DAA8-C001-3F1F-0FF220C56AAE}"/>
              </a:ext>
            </a:extLst>
          </p:cNvPr>
          <p:cNvGrpSpPr/>
          <p:nvPr/>
        </p:nvGrpSpPr>
        <p:grpSpPr>
          <a:xfrm>
            <a:off x="8014190" y="1140005"/>
            <a:ext cx="1127265" cy="1127118"/>
            <a:chOff x="846231" y="3363838"/>
            <a:chExt cx="845449" cy="845339"/>
          </a:xfrm>
        </p:grpSpPr>
        <p:grpSp>
          <p:nvGrpSpPr>
            <p:cNvPr id="3" name="组合 78">
              <a:extLst>
                <a:ext uri="{FF2B5EF4-FFF2-40B4-BE49-F238E27FC236}">
                  <a16:creationId xmlns:a16="http://schemas.microsoft.com/office/drawing/2014/main" id="{D3A81A89-95E3-A8C8-1342-52CABAE060C7}"/>
                </a:ext>
              </a:extLst>
            </p:cNvPr>
            <p:cNvGrpSpPr/>
            <p:nvPr/>
          </p:nvGrpSpPr>
          <p:grpSpPr>
            <a:xfrm>
              <a:off x="846231" y="3363838"/>
              <a:ext cx="845449" cy="84533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" name="同心圆 108">
                <a:extLst>
                  <a:ext uri="{FF2B5EF4-FFF2-40B4-BE49-F238E27FC236}">
                    <a16:creationId xmlns:a16="http://schemas.microsoft.com/office/drawing/2014/main" id="{79869928-A641-9AF5-26B6-44BAFE48A445}"/>
                  </a:ext>
                </a:extLst>
              </p:cNvPr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sp>
            <p:nvSpPr>
              <p:cNvPr id="6" name="椭圆 81">
                <a:extLst>
                  <a:ext uri="{FF2B5EF4-FFF2-40B4-BE49-F238E27FC236}">
                    <a16:creationId xmlns:a16="http://schemas.microsoft.com/office/drawing/2014/main" id="{05067DE8-8EFF-B2B2-CCBA-A930B4BDE125}"/>
                  </a:ext>
                </a:extLst>
              </p:cNvPr>
              <p:cNvSpPr/>
              <p:nvPr/>
            </p:nvSpPr>
            <p:spPr>
              <a:xfrm>
                <a:off x="392112" y="760413"/>
                <a:ext cx="3825875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</p:grpSp>
        <p:sp>
          <p:nvSpPr>
            <p:cNvPr id="4" name="TextBox 1">
              <a:extLst>
                <a:ext uri="{FF2B5EF4-FFF2-40B4-BE49-F238E27FC236}">
                  <a16:creationId xmlns:a16="http://schemas.microsoft.com/office/drawing/2014/main" id="{D7458871-8977-8ED2-39E7-E01B3114756C}"/>
                </a:ext>
              </a:extLst>
            </p:cNvPr>
            <p:cNvSpPr txBox="1"/>
            <p:nvPr/>
          </p:nvSpPr>
          <p:spPr>
            <a:xfrm>
              <a:off x="1180913" y="3513476"/>
              <a:ext cx="181541" cy="3481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3E658E"/>
                  </a:solidFill>
                  <a:effectLst/>
                  <a:uLnTx/>
                  <a:uFillTx/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rPr>
                <a:t>1</a:t>
              </a:r>
              <a:endPara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E658E"/>
                </a:solidFill>
                <a:effectLst/>
                <a:uLnTx/>
                <a:uFillTx/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1D15ECD-3C73-8B8A-51FB-640E55571617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5</a:t>
            </a:fld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605184" y="262221"/>
            <a:ext cx="5315223" cy="1053726"/>
            <a:chOff x="605184" y="262221"/>
            <a:chExt cx="5315223" cy="1053726"/>
          </a:xfrm>
        </p:grpSpPr>
        <p:grpSp>
          <p:nvGrpSpPr>
            <p:cNvPr id="33" name="组合 32"/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6" name="椭圆 5"/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7" name="椭圆 6"/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67" name="TextBox 1"/>
            <p:cNvSpPr txBox="1"/>
            <p:nvPr/>
          </p:nvSpPr>
          <p:spPr>
            <a:xfrm>
              <a:off x="1842046" y="480916"/>
              <a:ext cx="40783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2800" b="1" dirty="0">
                  <a:solidFill>
                    <a:srgbClr val="3E658E"/>
                  </a:solidFill>
                  <a:latin typeface="Montserrat" panose="00000500000000000000" charset="0"/>
                </a:rPr>
                <a:t>General Background</a:t>
              </a:r>
              <a:endParaRPr lang="zh-CN" altLang="en-US" sz="2800" b="1" dirty="0">
                <a:solidFill>
                  <a:srgbClr val="3E658E"/>
                </a:solidFill>
                <a:latin typeface="Montserrat" panose="00000500000000000000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841886" y="2543413"/>
            <a:ext cx="2034550" cy="1816080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0" name="任意多边形 9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3E658E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71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498070" y="3457189"/>
            <a:ext cx="1969029" cy="1757595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3" name="任意多边形 12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648EBC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74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082246" y="2556330"/>
            <a:ext cx="2020080" cy="1803164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6" name="任意多边形 15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3E658E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77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726421" y="3470107"/>
            <a:ext cx="1956225" cy="1744677"/>
            <a:chOff x="3337529" y="1161598"/>
            <a:chExt cx="2138277" cy="19070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9" name="任意多边形 18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E87071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80" name="Freeform 5"/>
            <p:cNvSpPr/>
            <p:nvPr/>
          </p:nvSpPr>
          <p:spPr bwMode="auto">
            <a:xfrm rot="10800000">
              <a:off x="3337529" y="1173504"/>
              <a:ext cx="2138277" cy="18951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648EBC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81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297792" y="2601899"/>
            <a:ext cx="1969030" cy="1757596"/>
            <a:chOff x="3342359" y="1161599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83" name="任意多边形 22"/>
            <p:cNvSpPr/>
            <p:nvPr/>
          </p:nvSpPr>
          <p:spPr bwMode="auto">
            <a:xfrm rot="10800000">
              <a:off x="3342359" y="1161599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3E658E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84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765516" y="3042681"/>
            <a:ext cx="606008" cy="790144"/>
            <a:chOff x="10058400" y="1028700"/>
            <a:chExt cx="266700" cy="347663"/>
          </a:xfrm>
          <a:solidFill>
            <a:srgbClr val="0070C0"/>
          </a:solidFill>
        </p:grpSpPr>
        <p:sp>
          <p:nvSpPr>
            <p:cNvPr id="92" name="Freeform 1558"/>
            <p:cNvSpPr>
              <a:spLocks noEditPoints="1"/>
            </p:cNvSpPr>
            <p:nvPr/>
          </p:nvSpPr>
          <p:spPr bwMode="auto">
            <a:xfrm>
              <a:off x="10058400" y="1028700"/>
              <a:ext cx="266700" cy="347663"/>
            </a:xfrm>
            <a:custGeom>
              <a:avLst/>
              <a:gdLst>
                <a:gd name="T0" fmla="*/ 6 w 104"/>
                <a:gd name="T1" fmla="*/ 0 h 136"/>
                <a:gd name="T2" fmla="*/ 0 w 104"/>
                <a:gd name="T3" fmla="*/ 130 h 136"/>
                <a:gd name="T4" fmla="*/ 98 w 104"/>
                <a:gd name="T5" fmla="*/ 136 h 136"/>
                <a:gd name="T6" fmla="*/ 104 w 104"/>
                <a:gd name="T7" fmla="*/ 6 h 136"/>
                <a:gd name="T8" fmla="*/ 35 w 104"/>
                <a:gd name="T9" fmla="*/ 112 h 136"/>
                <a:gd name="T10" fmla="*/ 21 w 104"/>
                <a:gd name="T11" fmla="*/ 115 h 136"/>
                <a:gd name="T12" fmla="*/ 18 w 104"/>
                <a:gd name="T13" fmla="*/ 105 h 136"/>
                <a:gd name="T14" fmla="*/ 32 w 104"/>
                <a:gd name="T15" fmla="*/ 102 h 136"/>
                <a:gd name="T16" fmla="*/ 35 w 104"/>
                <a:gd name="T17" fmla="*/ 112 h 136"/>
                <a:gd name="T18" fmla="*/ 32 w 104"/>
                <a:gd name="T19" fmla="*/ 95 h 136"/>
                <a:gd name="T20" fmla="*/ 18 w 104"/>
                <a:gd name="T21" fmla="*/ 92 h 136"/>
                <a:gd name="T22" fmla="*/ 21 w 104"/>
                <a:gd name="T23" fmla="*/ 82 h 136"/>
                <a:gd name="T24" fmla="*/ 35 w 104"/>
                <a:gd name="T25" fmla="*/ 85 h 136"/>
                <a:gd name="T26" fmla="*/ 35 w 104"/>
                <a:gd name="T27" fmla="*/ 72 h 136"/>
                <a:gd name="T28" fmla="*/ 21 w 104"/>
                <a:gd name="T29" fmla="*/ 74 h 136"/>
                <a:gd name="T30" fmla="*/ 18 w 104"/>
                <a:gd name="T31" fmla="*/ 64 h 136"/>
                <a:gd name="T32" fmla="*/ 32 w 104"/>
                <a:gd name="T33" fmla="*/ 61 h 136"/>
                <a:gd name="T34" fmla="*/ 35 w 104"/>
                <a:gd name="T35" fmla="*/ 72 h 136"/>
                <a:gd name="T36" fmla="*/ 58 w 104"/>
                <a:gd name="T37" fmla="*/ 115 h 136"/>
                <a:gd name="T38" fmla="*/ 43 w 104"/>
                <a:gd name="T39" fmla="*/ 112 h 136"/>
                <a:gd name="T40" fmla="*/ 47 w 104"/>
                <a:gd name="T41" fmla="*/ 102 h 136"/>
                <a:gd name="T42" fmla="*/ 61 w 104"/>
                <a:gd name="T43" fmla="*/ 105 h 136"/>
                <a:gd name="T44" fmla="*/ 61 w 104"/>
                <a:gd name="T45" fmla="*/ 92 h 136"/>
                <a:gd name="T46" fmla="*/ 47 w 104"/>
                <a:gd name="T47" fmla="*/ 95 h 136"/>
                <a:gd name="T48" fmla="*/ 43 w 104"/>
                <a:gd name="T49" fmla="*/ 85 h 136"/>
                <a:gd name="T50" fmla="*/ 58 w 104"/>
                <a:gd name="T51" fmla="*/ 82 h 136"/>
                <a:gd name="T52" fmla="*/ 61 w 104"/>
                <a:gd name="T53" fmla="*/ 92 h 136"/>
                <a:gd name="T54" fmla="*/ 58 w 104"/>
                <a:gd name="T55" fmla="*/ 74 h 136"/>
                <a:gd name="T56" fmla="*/ 43 w 104"/>
                <a:gd name="T57" fmla="*/ 72 h 136"/>
                <a:gd name="T58" fmla="*/ 47 w 104"/>
                <a:gd name="T59" fmla="*/ 61 h 136"/>
                <a:gd name="T60" fmla="*/ 61 w 104"/>
                <a:gd name="T61" fmla="*/ 64 h 136"/>
                <a:gd name="T62" fmla="*/ 86 w 104"/>
                <a:gd name="T63" fmla="*/ 112 h 136"/>
                <a:gd name="T64" fmla="*/ 72 w 104"/>
                <a:gd name="T65" fmla="*/ 115 h 136"/>
                <a:gd name="T66" fmla="*/ 69 w 104"/>
                <a:gd name="T67" fmla="*/ 104 h 136"/>
                <a:gd name="T68" fmla="*/ 83 w 104"/>
                <a:gd name="T69" fmla="*/ 102 h 136"/>
                <a:gd name="T70" fmla="*/ 86 w 104"/>
                <a:gd name="T71" fmla="*/ 112 h 136"/>
                <a:gd name="T72" fmla="*/ 83 w 104"/>
                <a:gd name="T73" fmla="*/ 95 h 136"/>
                <a:gd name="T74" fmla="*/ 69 w 104"/>
                <a:gd name="T75" fmla="*/ 92 h 136"/>
                <a:gd name="T76" fmla="*/ 72 w 104"/>
                <a:gd name="T77" fmla="*/ 82 h 136"/>
                <a:gd name="T78" fmla="*/ 86 w 104"/>
                <a:gd name="T79" fmla="*/ 84 h 136"/>
                <a:gd name="T80" fmla="*/ 86 w 104"/>
                <a:gd name="T81" fmla="*/ 72 h 136"/>
                <a:gd name="T82" fmla="*/ 72 w 104"/>
                <a:gd name="T83" fmla="*/ 74 h 136"/>
                <a:gd name="T84" fmla="*/ 69 w 104"/>
                <a:gd name="T85" fmla="*/ 64 h 136"/>
                <a:gd name="T86" fmla="*/ 83 w 104"/>
                <a:gd name="T87" fmla="*/ 61 h 136"/>
                <a:gd name="T88" fmla="*/ 86 w 104"/>
                <a:gd name="T89" fmla="*/ 72 h 136"/>
                <a:gd name="T90" fmla="*/ 71 w 104"/>
                <a:gd name="T91" fmla="*/ 48 h 136"/>
                <a:gd name="T92" fmla="*/ 71 w 104"/>
                <a:gd name="T93" fmla="*/ 39 h 136"/>
                <a:gd name="T94" fmla="*/ 90 w 104"/>
                <a:gd name="T95" fmla="*/ 43 h 136"/>
                <a:gd name="T96" fmla="*/ 94 w 104"/>
                <a:gd name="T97" fmla="*/ 27 h 136"/>
                <a:gd name="T98" fmla="*/ 14 w 104"/>
                <a:gd name="T99" fmla="*/ 32 h 136"/>
                <a:gd name="T100" fmla="*/ 10 w 104"/>
                <a:gd name="T101" fmla="*/ 16 h 136"/>
                <a:gd name="T102" fmla="*/ 90 w 104"/>
                <a:gd name="T103" fmla="*/ 12 h 136"/>
                <a:gd name="T104" fmla="*/ 94 w 104"/>
                <a:gd name="T105" fmla="*/ 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36">
                  <a:moveTo>
                    <a:pt x="9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3" y="136"/>
                    <a:pt x="6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1" y="136"/>
                    <a:pt x="104" y="133"/>
                    <a:pt x="104" y="130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3"/>
                    <a:pt x="101" y="0"/>
                    <a:pt x="98" y="0"/>
                  </a:cubicBezTo>
                  <a:close/>
                  <a:moveTo>
                    <a:pt x="35" y="112"/>
                  </a:moveTo>
                  <a:cubicBezTo>
                    <a:pt x="35" y="114"/>
                    <a:pt x="34" y="115"/>
                    <a:pt x="32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19" y="115"/>
                    <a:pt x="18" y="114"/>
                    <a:pt x="18" y="112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3"/>
                    <a:pt x="19" y="102"/>
                    <a:pt x="21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4" y="102"/>
                    <a:pt x="35" y="103"/>
                    <a:pt x="35" y="105"/>
                  </a:cubicBezTo>
                  <a:lnTo>
                    <a:pt x="35" y="112"/>
                  </a:lnTo>
                  <a:close/>
                  <a:moveTo>
                    <a:pt x="35" y="92"/>
                  </a:moveTo>
                  <a:cubicBezTo>
                    <a:pt x="35" y="94"/>
                    <a:pt x="34" y="95"/>
                    <a:pt x="32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19" y="95"/>
                    <a:pt x="18" y="94"/>
                    <a:pt x="18" y="92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3"/>
                    <a:pt x="19" y="82"/>
                    <a:pt x="21" y="82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34" y="82"/>
                    <a:pt x="35" y="83"/>
                    <a:pt x="35" y="85"/>
                  </a:cubicBezTo>
                  <a:lnTo>
                    <a:pt x="35" y="92"/>
                  </a:lnTo>
                  <a:close/>
                  <a:moveTo>
                    <a:pt x="35" y="72"/>
                  </a:moveTo>
                  <a:cubicBezTo>
                    <a:pt x="35" y="73"/>
                    <a:pt x="34" y="74"/>
                    <a:pt x="32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19" y="74"/>
                    <a:pt x="18" y="73"/>
                    <a:pt x="18" y="72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2"/>
                    <a:pt x="19" y="61"/>
                    <a:pt x="21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4" y="61"/>
                    <a:pt x="35" y="62"/>
                    <a:pt x="35" y="64"/>
                  </a:cubicBezTo>
                  <a:lnTo>
                    <a:pt x="35" y="72"/>
                  </a:lnTo>
                  <a:close/>
                  <a:moveTo>
                    <a:pt x="61" y="112"/>
                  </a:moveTo>
                  <a:cubicBezTo>
                    <a:pt x="61" y="114"/>
                    <a:pt x="59" y="115"/>
                    <a:pt x="58" y="115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45" y="115"/>
                    <a:pt x="43" y="114"/>
                    <a:pt x="43" y="112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03"/>
                    <a:pt x="45" y="102"/>
                    <a:pt x="4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2"/>
                    <a:pt x="61" y="103"/>
                    <a:pt x="61" y="105"/>
                  </a:cubicBezTo>
                  <a:lnTo>
                    <a:pt x="61" y="112"/>
                  </a:lnTo>
                  <a:close/>
                  <a:moveTo>
                    <a:pt x="61" y="92"/>
                  </a:moveTo>
                  <a:cubicBezTo>
                    <a:pt x="61" y="94"/>
                    <a:pt x="59" y="95"/>
                    <a:pt x="58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5" y="95"/>
                    <a:pt x="43" y="94"/>
                    <a:pt x="43" y="92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3"/>
                    <a:pt x="45" y="82"/>
                    <a:pt x="47" y="82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9" y="82"/>
                    <a:pt x="61" y="83"/>
                    <a:pt x="61" y="85"/>
                  </a:cubicBezTo>
                  <a:lnTo>
                    <a:pt x="61" y="92"/>
                  </a:lnTo>
                  <a:close/>
                  <a:moveTo>
                    <a:pt x="61" y="72"/>
                  </a:moveTo>
                  <a:cubicBezTo>
                    <a:pt x="61" y="73"/>
                    <a:pt x="59" y="74"/>
                    <a:pt x="58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5" y="74"/>
                    <a:pt x="43" y="73"/>
                    <a:pt x="43" y="7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2"/>
                    <a:pt x="45" y="61"/>
                    <a:pt x="47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9" y="61"/>
                    <a:pt x="61" y="62"/>
                    <a:pt x="61" y="64"/>
                  </a:cubicBezTo>
                  <a:lnTo>
                    <a:pt x="61" y="72"/>
                  </a:lnTo>
                  <a:close/>
                  <a:moveTo>
                    <a:pt x="86" y="112"/>
                  </a:moveTo>
                  <a:cubicBezTo>
                    <a:pt x="86" y="114"/>
                    <a:pt x="85" y="115"/>
                    <a:pt x="83" y="115"/>
                  </a:cubicBezTo>
                  <a:cubicBezTo>
                    <a:pt x="72" y="115"/>
                    <a:pt x="72" y="115"/>
                    <a:pt x="72" y="115"/>
                  </a:cubicBezTo>
                  <a:cubicBezTo>
                    <a:pt x="70" y="115"/>
                    <a:pt x="69" y="114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3"/>
                    <a:pt x="70" y="102"/>
                    <a:pt x="7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5" y="102"/>
                    <a:pt x="86" y="103"/>
                    <a:pt x="86" y="104"/>
                  </a:cubicBezTo>
                  <a:lnTo>
                    <a:pt x="86" y="112"/>
                  </a:lnTo>
                  <a:close/>
                  <a:moveTo>
                    <a:pt x="86" y="92"/>
                  </a:moveTo>
                  <a:cubicBezTo>
                    <a:pt x="86" y="94"/>
                    <a:pt x="85" y="95"/>
                    <a:pt x="83" y="95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0" y="95"/>
                    <a:pt x="69" y="94"/>
                    <a:pt x="69" y="92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69" y="83"/>
                    <a:pt x="70" y="82"/>
                    <a:pt x="72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5" y="82"/>
                    <a:pt x="86" y="83"/>
                    <a:pt x="86" y="84"/>
                  </a:cubicBezTo>
                  <a:lnTo>
                    <a:pt x="86" y="92"/>
                  </a:lnTo>
                  <a:close/>
                  <a:moveTo>
                    <a:pt x="86" y="72"/>
                  </a:moveTo>
                  <a:cubicBezTo>
                    <a:pt x="86" y="73"/>
                    <a:pt x="85" y="74"/>
                    <a:pt x="83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0" y="74"/>
                    <a:pt x="69" y="73"/>
                    <a:pt x="69" y="7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2"/>
                    <a:pt x="70" y="61"/>
                    <a:pt x="7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5" y="61"/>
                    <a:pt x="86" y="62"/>
                    <a:pt x="86" y="64"/>
                  </a:cubicBezTo>
                  <a:lnTo>
                    <a:pt x="86" y="72"/>
                  </a:lnTo>
                  <a:close/>
                  <a:moveTo>
                    <a:pt x="87" y="48"/>
                  </a:moveTo>
                  <a:cubicBezTo>
                    <a:pt x="71" y="48"/>
                    <a:pt x="71" y="48"/>
                    <a:pt x="71" y="48"/>
                  </a:cubicBezTo>
                  <a:cubicBezTo>
                    <a:pt x="70" y="48"/>
                    <a:pt x="68" y="46"/>
                    <a:pt x="68" y="43"/>
                  </a:cubicBezTo>
                  <a:cubicBezTo>
                    <a:pt x="68" y="41"/>
                    <a:pt x="70" y="39"/>
                    <a:pt x="71" y="39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9" y="39"/>
                    <a:pt x="90" y="41"/>
                    <a:pt x="90" y="43"/>
                  </a:cubicBezTo>
                  <a:cubicBezTo>
                    <a:pt x="90" y="46"/>
                    <a:pt x="89" y="48"/>
                    <a:pt x="87" y="48"/>
                  </a:cubicBezTo>
                  <a:close/>
                  <a:moveTo>
                    <a:pt x="94" y="27"/>
                  </a:moveTo>
                  <a:cubicBezTo>
                    <a:pt x="94" y="30"/>
                    <a:pt x="92" y="32"/>
                    <a:pt x="90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2" y="32"/>
                    <a:pt x="10" y="30"/>
                    <a:pt x="10" y="2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4"/>
                    <a:pt x="12" y="12"/>
                    <a:pt x="14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2" y="12"/>
                    <a:pt x="94" y="14"/>
                    <a:pt x="94" y="16"/>
                  </a:cubicBezTo>
                  <a:lnTo>
                    <a:pt x="9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93" name="Freeform 1559"/>
            <p:cNvSpPr/>
            <p:nvPr/>
          </p:nvSpPr>
          <p:spPr bwMode="auto">
            <a:xfrm>
              <a:off x="10272713" y="1063625"/>
              <a:ext cx="12700" cy="41275"/>
            </a:xfrm>
            <a:custGeom>
              <a:avLst/>
              <a:gdLst>
                <a:gd name="T0" fmla="*/ 5 w 5"/>
                <a:gd name="T1" fmla="*/ 14 h 16"/>
                <a:gd name="T2" fmla="*/ 2 w 5"/>
                <a:gd name="T3" fmla="*/ 16 h 16"/>
                <a:gd name="T4" fmla="*/ 2 w 5"/>
                <a:gd name="T5" fmla="*/ 16 h 16"/>
                <a:gd name="T6" fmla="*/ 0 w 5"/>
                <a:gd name="T7" fmla="*/ 14 h 16"/>
                <a:gd name="T8" fmla="*/ 0 w 5"/>
                <a:gd name="T9" fmla="*/ 2 h 16"/>
                <a:gd name="T10" fmla="*/ 2 w 5"/>
                <a:gd name="T11" fmla="*/ 0 h 16"/>
                <a:gd name="T12" fmla="*/ 2 w 5"/>
                <a:gd name="T13" fmla="*/ 0 h 16"/>
                <a:gd name="T14" fmla="*/ 5 w 5"/>
                <a:gd name="T15" fmla="*/ 2 h 16"/>
                <a:gd name="T16" fmla="*/ 5 w 5"/>
                <a:gd name="T1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6">
                  <a:moveTo>
                    <a:pt x="5" y="14"/>
                  </a:moveTo>
                  <a:cubicBezTo>
                    <a:pt x="5" y="15"/>
                    <a:pt x="4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lnTo>
                    <a:pt x="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95" name="Freeform 939"/>
          <p:cNvSpPr>
            <a:spLocks noEditPoints="1"/>
          </p:cNvSpPr>
          <p:nvPr/>
        </p:nvSpPr>
        <p:spPr bwMode="auto">
          <a:xfrm>
            <a:off x="9027031" y="3082999"/>
            <a:ext cx="594914" cy="749826"/>
          </a:xfrm>
          <a:custGeom>
            <a:avLst/>
            <a:gdLst>
              <a:gd name="T0" fmla="*/ 62 w 142"/>
              <a:gd name="T1" fmla="*/ 126 h 184"/>
              <a:gd name="T2" fmla="*/ 142 w 142"/>
              <a:gd name="T3" fmla="*/ 78 h 184"/>
              <a:gd name="T4" fmla="*/ 62 w 142"/>
              <a:gd name="T5" fmla="*/ 126 h 184"/>
              <a:gd name="T6" fmla="*/ 68 w 142"/>
              <a:gd name="T7" fmla="*/ 167 h 184"/>
              <a:gd name="T8" fmla="*/ 65 w 142"/>
              <a:gd name="T9" fmla="*/ 81 h 184"/>
              <a:gd name="T10" fmla="*/ 56 w 142"/>
              <a:gd name="T11" fmla="*/ 0 h 184"/>
              <a:gd name="T12" fmla="*/ 58 w 142"/>
              <a:gd name="T13" fmla="*/ 75 h 184"/>
              <a:gd name="T14" fmla="*/ 0 w 142"/>
              <a:gd name="T15" fmla="*/ 12 h 184"/>
              <a:gd name="T16" fmla="*/ 50 w 142"/>
              <a:gd name="T17" fmla="*/ 87 h 184"/>
              <a:gd name="T18" fmla="*/ 44 w 142"/>
              <a:gd name="T19" fmla="*/ 167 h 184"/>
              <a:gd name="T20" fmla="*/ 15 w 142"/>
              <a:gd name="T21" fmla="*/ 184 h 184"/>
              <a:gd name="T22" fmla="*/ 99 w 142"/>
              <a:gd name="T23" fmla="*/ 184 h 184"/>
              <a:gd name="T24" fmla="*/ 68 w 142"/>
              <a:gd name="T25" fmla="*/ 16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84">
                <a:moveTo>
                  <a:pt x="62" y="126"/>
                </a:moveTo>
                <a:cubicBezTo>
                  <a:pt x="62" y="126"/>
                  <a:pt x="104" y="159"/>
                  <a:pt x="142" y="78"/>
                </a:cubicBezTo>
                <a:cubicBezTo>
                  <a:pt x="142" y="78"/>
                  <a:pt x="63" y="63"/>
                  <a:pt x="62" y="126"/>
                </a:cubicBezTo>
                <a:close/>
                <a:moveTo>
                  <a:pt x="68" y="167"/>
                </a:moveTo>
                <a:cubicBezTo>
                  <a:pt x="56" y="150"/>
                  <a:pt x="45" y="121"/>
                  <a:pt x="65" y="81"/>
                </a:cubicBezTo>
                <a:cubicBezTo>
                  <a:pt x="101" y="12"/>
                  <a:pt x="56" y="0"/>
                  <a:pt x="56" y="0"/>
                </a:cubicBezTo>
                <a:cubicBezTo>
                  <a:pt x="56" y="0"/>
                  <a:pt x="94" y="17"/>
                  <a:pt x="58" y="75"/>
                </a:cubicBezTo>
                <a:cubicBezTo>
                  <a:pt x="69" y="26"/>
                  <a:pt x="0" y="12"/>
                  <a:pt x="0" y="12"/>
                </a:cubicBezTo>
                <a:cubicBezTo>
                  <a:pt x="2" y="86"/>
                  <a:pt x="38" y="88"/>
                  <a:pt x="50" y="87"/>
                </a:cubicBezTo>
                <a:cubicBezTo>
                  <a:pt x="28" y="122"/>
                  <a:pt x="34" y="150"/>
                  <a:pt x="44" y="167"/>
                </a:cubicBezTo>
                <a:cubicBezTo>
                  <a:pt x="28" y="170"/>
                  <a:pt x="16" y="176"/>
                  <a:pt x="15" y="184"/>
                </a:cubicBezTo>
                <a:cubicBezTo>
                  <a:pt x="99" y="184"/>
                  <a:pt x="99" y="184"/>
                  <a:pt x="99" y="184"/>
                </a:cubicBezTo>
                <a:cubicBezTo>
                  <a:pt x="98" y="176"/>
                  <a:pt x="85" y="169"/>
                  <a:pt x="68" y="16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1811219" y="1492476"/>
            <a:ext cx="20345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Montserrat" panose="00000500000000000000" charset="0"/>
              <a:buNone/>
            </a:pP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Arial" panose="020B0604020202020204" pitchFamily="34" charset="0"/>
              </a:rPr>
              <a:t>Palestine has </a:t>
            </a:r>
            <a:r>
              <a:rPr lang="en-US" altLang="zh-CN" sz="1400" b="1" dirty="0">
                <a:solidFill>
                  <a:srgbClr val="D55E2D"/>
                </a:solidFill>
                <a:latin typeface="Montserrat" panose="00000500000000000000" charset="0"/>
                <a:ea typeface="Montserrat" panose="00000500000000000000" charset="0"/>
                <a:cs typeface="Arial" panose="020B0604020202020204" pitchFamily="34" charset="0"/>
              </a:rPr>
              <a:t>14 plant </a:t>
            </a: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ea typeface="Montserrat" panose="00000500000000000000" charset="0"/>
                <a:cs typeface="Arial" panose="020B0604020202020204" pitchFamily="34" charset="0"/>
              </a:rPr>
              <a:t>for dairy products manufacturing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charset="0"/>
              <a:ea typeface="Montserrat" panose="00000500000000000000" charset="0"/>
              <a:cs typeface="Arial" panose="020B0604020202020204" pitchFamily="34" charset="0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554400" y="5299293"/>
            <a:ext cx="18563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Montserrat" panose="00000500000000000000" charset="0"/>
              <a:buNone/>
            </a:pP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cs typeface="Arial" panose="020B0604020202020204" pitchFamily="34" charset="0"/>
              </a:rPr>
              <a:t>The number </a:t>
            </a:r>
            <a:r>
              <a:rPr lang="en-US" altLang="zh-CN" sz="1400" b="1" dirty="0">
                <a:solidFill>
                  <a:srgbClr val="D55E2D"/>
                </a:solidFill>
                <a:latin typeface="Montserrat" panose="00000500000000000000" charset="0"/>
                <a:cs typeface="Arial" panose="020B0604020202020204" pitchFamily="34" charset="0"/>
              </a:rPr>
              <a:t>increases</a:t>
            </a:r>
            <a:endParaRPr lang="ar-SA" altLang="zh-CN" sz="1400" b="1" dirty="0">
              <a:solidFill>
                <a:srgbClr val="D55E2D"/>
              </a:solidFill>
              <a:latin typeface="Montserrat" panose="00000500000000000000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 typeface="Montserrat" panose="00000500000000000000" charset="0"/>
              <a:buNone/>
            </a:pP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cs typeface="Arial" panose="020B0604020202020204" pitchFamily="34" charset="0"/>
              </a:rPr>
              <a:t> with the passage of time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charset="0"/>
              <a:cs typeface="Arial" panose="020B0604020202020204" pitchFamily="34" charset="0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5240267" y="1707300"/>
            <a:ext cx="17533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Montserrat" panose="00000500000000000000" charset="0"/>
              <a:buNone/>
            </a:pP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cs typeface="Arial" panose="020B0604020202020204" pitchFamily="34" charset="0"/>
              </a:rPr>
              <a:t>Certainly lead to a large number of </a:t>
            </a:r>
            <a:r>
              <a:rPr lang="en-US" altLang="zh-CN" sz="1400" b="1" dirty="0">
                <a:solidFill>
                  <a:srgbClr val="D55E2D"/>
                </a:solidFill>
                <a:latin typeface="Montserrat" panose="00000500000000000000" charset="0"/>
                <a:cs typeface="Arial" panose="020B0604020202020204" pitchFamily="34" charset="0"/>
              </a:rPr>
              <a:t>waste</a:t>
            </a:r>
            <a:endParaRPr lang="zh-CN" altLang="en-US" sz="1400" b="1" dirty="0">
              <a:solidFill>
                <a:srgbClr val="D55E2D"/>
              </a:solidFill>
              <a:latin typeface="Montserrat" panose="00000500000000000000" charset="0"/>
              <a:cs typeface="Arial" panose="020B0604020202020204" pitchFamily="34" charset="0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6392520" y="5299293"/>
            <a:ext cx="2755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Montserrat" panose="00000500000000000000" charset="0"/>
              <a:buNone/>
            </a:pP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cs typeface="Arial" panose="020B0604020202020204" pitchFamily="34" charset="0"/>
              </a:rPr>
              <a:t>Waste results mainly from the production of </a:t>
            </a:r>
            <a:r>
              <a:rPr lang="en-US" altLang="zh-CN" sz="1400" b="1" dirty="0">
                <a:solidFill>
                  <a:srgbClr val="D55E2D"/>
                </a:solidFill>
                <a:latin typeface="Montserrat" panose="00000500000000000000" charset="0"/>
                <a:cs typeface="Arial" panose="020B0604020202020204" pitchFamily="34" charset="0"/>
              </a:rPr>
              <a:t>whey</a:t>
            </a: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cs typeface="Arial" panose="020B0604020202020204" pitchFamily="34" charset="0"/>
              </a:rPr>
              <a:t>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charset="0"/>
              <a:ea typeface="Montserrat" panose="00000500000000000000" charset="0"/>
              <a:cs typeface="Arial" panose="020B0604020202020204" pitchFamily="34" charset="0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8391631" y="2018110"/>
            <a:ext cx="17813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Montserrat" panose="00000500000000000000" charset="0"/>
              <a:buNone/>
            </a:pPr>
            <a:r>
              <a:rPr lang="en-US" altLang="zh-CN" sz="1400" b="1" dirty="0">
                <a:solidFill>
                  <a:srgbClr val="D55E2D"/>
                </a:solidFill>
                <a:latin typeface="Montserrat" panose="00000500000000000000" charset="0"/>
                <a:cs typeface="Arial" panose="020B0604020202020204" pitchFamily="34" charset="0"/>
              </a:rPr>
              <a:t>Environmental</a:t>
            </a: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charset="0"/>
                <a:cs typeface="Arial" panose="020B0604020202020204" pitchFamily="34" charset="0"/>
              </a:rPr>
              <a:t> Problems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Factory - Free industry icons">
            <a:extLst>
              <a:ext uri="{FF2B5EF4-FFF2-40B4-BE49-F238E27FC236}">
                <a16:creationId xmlns:a16="http://schemas.microsoft.com/office/drawing/2014/main" id="{9AFCF2C7-ADDB-89D3-6499-21CEE4B40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2986995"/>
            <a:ext cx="869285" cy="869285"/>
          </a:xfrm>
          <a:prstGeom prst="rect">
            <a:avLst/>
          </a:prstGeom>
          <a:noFill/>
        </p:spPr>
      </p:pic>
      <p:pic>
        <p:nvPicPr>
          <p:cNvPr id="3078" name="Picture 6" descr="Download Profitability Icon - Growth Chart Vector PNG Image with No  Background - PNGkey.com">
            <a:extLst>
              <a:ext uri="{FF2B5EF4-FFF2-40B4-BE49-F238E27FC236}">
                <a16:creationId xmlns:a16="http://schemas.microsoft.com/office/drawing/2014/main" id="{2360A643-8F13-C62B-D62E-55D7EDEA7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851" y="3960623"/>
            <a:ext cx="907003" cy="71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A9D69A04-5033-6CB3-333F-881DC0912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820" y="3907666"/>
            <a:ext cx="840874" cy="85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CA914B-D9BB-E1DD-295D-3963C3C3058A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6</a:t>
            </a:fld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7" grpId="0"/>
      <p:bldP spid="100" grpId="0"/>
      <p:bldP spid="103" grpId="0"/>
      <p:bldP spid="106" grpId="0"/>
      <p:bldP spid="1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BFD79-47EC-574C-EFEB-00EB5FFFE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96177" y="6296628"/>
            <a:ext cx="1057623" cy="424847"/>
          </a:xfrm>
        </p:spPr>
        <p:txBody>
          <a:bodyPr/>
          <a:lstStyle>
            <a:lvl1pPr>
              <a:defRPr sz="18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3CA574-78A0-46A4-8D0C-44568DC41F47}" type="slidenum">
              <a: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C392B93-EB79-6351-437A-234365F94CBE}"/>
              </a:ext>
            </a:extLst>
          </p:cNvPr>
          <p:cNvSpPr txBox="1"/>
          <p:nvPr/>
        </p:nvSpPr>
        <p:spPr>
          <a:xfrm>
            <a:off x="1076212" y="4526998"/>
            <a:ext cx="2848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Rich in Protein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7CC02C6-E5DE-B2F8-0687-7AEE02ED016D}"/>
              </a:ext>
            </a:extLst>
          </p:cNvPr>
          <p:cNvSpPr txBox="1"/>
          <p:nvPr/>
        </p:nvSpPr>
        <p:spPr>
          <a:xfrm>
            <a:off x="359340" y="2378078"/>
            <a:ext cx="3676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Highly Polluting by-product of cheese manufacture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12D1D84-97CF-A0CA-8AC7-EB4739524E7B}"/>
              </a:ext>
            </a:extLst>
          </p:cNvPr>
          <p:cNvSpPr txBox="1"/>
          <p:nvPr/>
        </p:nvSpPr>
        <p:spPr>
          <a:xfrm>
            <a:off x="8471850" y="1774128"/>
            <a:ext cx="3648653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Dissolution of Iron and Manganese present in the soil and thus pollute the Groundwater supply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2666914-BC9B-99AD-D3C8-722E4EB12E89}"/>
              </a:ext>
            </a:extLst>
          </p:cNvPr>
          <p:cNvSpPr txBox="1"/>
          <p:nvPr/>
        </p:nvSpPr>
        <p:spPr>
          <a:xfrm>
            <a:off x="8205608" y="4407878"/>
            <a:ext cx="31466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Damage the Soil and reduced crop yield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51BACE-5950-A5BF-AB1E-52A23E46B306}"/>
              </a:ext>
            </a:extLst>
          </p:cNvPr>
          <p:cNvGrpSpPr/>
          <p:nvPr/>
        </p:nvGrpSpPr>
        <p:grpSpPr>
          <a:xfrm>
            <a:off x="3609625" y="2113726"/>
            <a:ext cx="4980466" cy="3333553"/>
            <a:chOff x="3609625" y="1844622"/>
            <a:chExt cx="4980466" cy="333355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921F085-A797-97E0-7C9E-B38D00E156C6}"/>
                </a:ext>
              </a:extLst>
            </p:cNvPr>
            <p:cNvSpPr/>
            <p:nvPr/>
          </p:nvSpPr>
          <p:spPr>
            <a:xfrm>
              <a:off x="7520952" y="1854483"/>
              <a:ext cx="768909" cy="2193866"/>
            </a:xfrm>
            <a:custGeom>
              <a:avLst/>
              <a:gdLst>
                <a:gd name="connsiteX0" fmla="*/ 474714 w 768909"/>
                <a:gd name="connsiteY0" fmla="*/ -94 h 2193866"/>
                <a:gd name="connsiteX1" fmla="*/ 474714 w 768909"/>
                <a:gd name="connsiteY1" fmla="*/ 2193773 h 2193866"/>
                <a:gd name="connsiteX2" fmla="*/ -267 w 768909"/>
                <a:gd name="connsiteY2" fmla="*/ 1919538 h 2193866"/>
                <a:gd name="connsiteX3" fmla="*/ -267 w 768909"/>
                <a:gd name="connsiteY3" fmla="*/ 274141 h 2193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8909" h="2193866">
                  <a:moveTo>
                    <a:pt x="474714" y="-94"/>
                  </a:moveTo>
                  <a:cubicBezTo>
                    <a:pt x="866618" y="678692"/>
                    <a:pt x="866618" y="1514987"/>
                    <a:pt x="474714" y="2193773"/>
                  </a:cubicBezTo>
                  <a:lnTo>
                    <a:pt x="-267" y="1919538"/>
                  </a:lnTo>
                  <a:cubicBezTo>
                    <a:pt x="293660" y="1410447"/>
                    <a:pt x="293660" y="783225"/>
                    <a:pt x="-267" y="274141"/>
                  </a:cubicBezTo>
                  <a:close/>
                </a:path>
              </a:pathLst>
            </a:custGeom>
            <a:solidFill>
              <a:srgbClr val="A0B3C1"/>
            </a:solidFill>
            <a:ln w="16262" cap="flat">
              <a:solidFill>
                <a:srgbClr val="FFFFFF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3394815-24E7-CD6E-5116-6190952E2F15}"/>
                </a:ext>
              </a:extLst>
            </p:cNvPr>
            <p:cNvSpPr/>
            <p:nvPr/>
          </p:nvSpPr>
          <p:spPr>
            <a:xfrm>
              <a:off x="6096008" y="3774114"/>
              <a:ext cx="1899925" cy="1371167"/>
            </a:xfrm>
            <a:custGeom>
              <a:avLst/>
              <a:gdLst>
                <a:gd name="connsiteX0" fmla="*/ 1899659 w 1899925"/>
                <a:gd name="connsiteY0" fmla="*/ 274141 h 1371167"/>
                <a:gd name="connsiteX1" fmla="*/ -267 w 1899925"/>
                <a:gd name="connsiteY1" fmla="*/ 1371074 h 1371167"/>
                <a:gd name="connsiteX2" fmla="*/ -267 w 1899925"/>
                <a:gd name="connsiteY2" fmla="*/ 822611 h 1371167"/>
                <a:gd name="connsiteX3" fmla="*/ 1424677 w 1899925"/>
                <a:gd name="connsiteY3" fmla="*/ -94 h 1371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9925" h="1371167">
                  <a:moveTo>
                    <a:pt x="1899659" y="274141"/>
                  </a:moveTo>
                  <a:cubicBezTo>
                    <a:pt x="1507755" y="952926"/>
                    <a:pt x="783527" y="1371074"/>
                    <a:pt x="-267" y="1371074"/>
                  </a:cubicBezTo>
                  <a:lnTo>
                    <a:pt x="-267" y="822611"/>
                  </a:lnTo>
                  <a:cubicBezTo>
                    <a:pt x="587575" y="822611"/>
                    <a:pt x="1130769" y="508997"/>
                    <a:pt x="1424677" y="-94"/>
                  </a:cubicBezTo>
                  <a:close/>
                </a:path>
              </a:pathLst>
            </a:custGeom>
            <a:solidFill>
              <a:srgbClr val="D7D7D5"/>
            </a:solidFill>
            <a:ln w="16262" cap="flat">
              <a:solidFill>
                <a:srgbClr val="FFFFFF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58AE6A7-F227-7DB2-9DDD-AAB85E08F81D}"/>
                </a:ext>
              </a:extLst>
            </p:cNvPr>
            <p:cNvSpPr/>
            <p:nvPr/>
          </p:nvSpPr>
          <p:spPr>
            <a:xfrm>
              <a:off x="4196063" y="3774114"/>
              <a:ext cx="1899944" cy="1371167"/>
            </a:xfrm>
            <a:custGeom>
              <a:avLst/>
              <a:gdLst>
                <a:gd name="connsiteX0" fmla="*/ 1899678 w 1899944"/>
                <a:gd name="connsiteY0" fmla="*/ 1371074 h 1371167"/>
                <a:gd name="connsiteX1" fmla="*/ -267 w 1899944"/>
                <a:gd name="connsiteY1" fmla="*/ 274141 h 1371167"/>
                <a:gd name="connsiteX2" fmla="*/ 474721 w 1899944"/>
                <a:gd name="connsiteY2" fmla="*/ -94 h 1371167"/>
                <a:gd name="connsiteX3" fmla="*/ 1899678 w 1899944"/>
                <a:gd name="connsiteY3" fmla="*/ 822611 h 1371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9944" h="1371167">
                  <a:moveTo>
                    <a:pt x="1899678" y="1371074"/>
                  </a:moveTo>
                  <a:cubicBezTo>
                    <a:pt x="1115884" y="1371074"/>
                    <a:pt x="391630" y="952926"/>
                    <a:pt x="-267" y="274141"/>
                  </a:cubicBezTo>
                  <a:lnTo>
                    <a:pt x="474721" y="-94"/>
                  </a:lnTo>
                  <a:cubicBezTo>
                    <a:pt x="768642" y="508997"/>
                    <a:pt x="1311836" y="822611"/>
                    <a:pt x="1899678" y="822611"/>
                  </a:cubicBezTo>
                  <a:close/>
                </a:path>
              </a:pathLst>
            </a:custGeom>
            <a:solidFill>
              <a:srgbClr val="A0B3C1"/>
            </a:solidFill>
            <a:ln w="16262" cap="flat">
              <a:solidFill>
                <a:srgbClr val="FFFFFF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A5F581-7839-C808-BC40-C941310C14B4}"/>
                </a:ext>
              </a:extLst>
            </p:cNvPr>
            <p:cNvSpPr/>
            <p:nvPr/>
          </p:nvSpPr>
          <p:spPr>
            <a:xfrm>
              <a:off x="3902140" y="1854483"/>
              <a:ext cx="768910" cy="2193866"/>
            </a:xfrm>
            <a:custGeom>
              <a:avLst/>
              <a:gdLst>
                <a:gd name="connsiteX0" fmla="*/ 293656 w 768910"/>
                <a:gd name="connsiteY0" fmla="*/ 2193773 h 2193866"/>
                <a:gd name="connsiteX1" fmla="*/ 293656 w 768910"/>
                <a:gd name="connsiteY1" fmla="*/ -94 h 2193866"/>
                <a:gd name="connsiteX2" fmla="*/ 768644 w 768910"/>
                <a:gd name="connsiteY2" fmla="*/ 274141 h 2193866"/>
                <a:gd name="connsiteX3" fmla="*/ 768644 w 768910"/>
                <a:gd name="connsiteY3" fmla="*/ 1919538 h 2193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8910" h="2193866">
                  <a:moveTo>
                    <a:pt x="293656" y="2193773"/>
                  </a:moveTo>
                  <a:cubicBezTo>
                    <a:pt x="-98241" y="1514987"/>
                    <a:pt x="-98241" y="678692"/>
                    <a:pt x="293656" y="-94"/>
                  </a:cubicBezTo>
                  <a:lnTo>
                    <a:pt x="768644" y="274141"/>
                  </a:lnTo>
                  <a:cubicBezTo>
                    <a:pt x="474723" y="783225"/>
                    <a:pt x="474723" y="1410447"/>
                    <a:pt x="768644" y="1919538"/>
                  </a:cubicBezTo>
                  <a:close/>
                </a:path>
              </a:pathLst>
            </a:custGeom>
            <a:solidFill>
              <a:srgbClr val="D7D7D5"/>
            </a:solidFill>
            <a:ln w="16262" cap="flat">
              <a:solidFill>
                <a:srgbClr val="FFFFFF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A5F9F2E-3202-4FE1-DC1A-28897A443600}"/>
                </a:ext>
              </a:extLst>
            </p:cNvPr>
            <p:cNvSpPr/>
            <p:nvPr/>
          </p:nvSpPr>
          <p:spPr>
            <a:xfrm>
              <a:off x="4977155" y="1844622"/>
              <a:ext cx="2237480" cy="2294151"/>
            </a:xfrm>
            <a:prstGeom prst="ellipse">
              <a:avLst/>
            </a:prstGeom>
            <a:noFill/>
            <a:ln w="381000">
              <a:solidFill>
                <a:srgbClr val="2F5D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F3A2BE7-A7BC-A4B8-42C3-82673C008262}"/>
                </a:ext>
              </a:extLst>
            </p:cNvPr>
            <p:cNvSpPr/>
            <p:nvPr/>
          </p:nvSpPr>
          <p:spPr>
            <a:xfrm>
              <a:off x="3609625" y="2663113"/>
              <a:ext cx="686263" cy="6862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34B8322-7859-AAE7-1D44-1E88E9678E1F}"/>
                </a:ext>
              </a:extLst>
            </p:cNvPr>
            <p:cNvSpPr/>
            <p:nvPr/>
          </p:nvSpPr>
          <p:spPr>
            <a:xfrm>
              <a:off x="4535598" y="4491912"/>
              <a:ext cx="686263" cy="6862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6F181898-C762-3E80-4501-3A0AFB813AB0}"/>
                </a:ext>
              </a:extLst>
            </p:cNvPr>
            <p:cNvSpPr/>
            <p:nvPr/>
          </p:nvSpPr>
          <p:spPr>
            <a:xfrm>
              <a:off x="7903828" y="2663113"/>
              <a:ext cx="686263" cy="6862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05C564DB-475B-B59B-ABDD-4BA0D40E2B31}"/>
                </a:ext>
              </a:extLst>
            </p:cNvPr>
            <p:cNvSpPr/>
            <p:nvPr/>
          </p:nvSpPr>
          <p:spPr>
            <a:xfrm>
              <a:off x="6954707" y="4491912"/>
              <a:ext cx="686263" cy="6862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E968A81F-1B88-2AC5-DFB7-2F9E0024EE21}"/>
                </a:ext>
              </a:extLst>
            </p:cNvPr>
            <p:cNvGrpSpPr/>
            <p:nvPr/>
          </p:nvGrpSpPr>
          <p:grpSpPr>
            <a:xfrm>
              <a:off x="8062732" y="2820526"/>
              <a:ext cx="346075" cy="309563"/>
              <a:chOff x="5562600" y="1127125"/>
              <a:chExt cx="346075" cy="309563"/>
            </a:xfrm>
          </p:grpSpPr>
          <p:sp>
            <p:nvSpPr>
              <p:cNvPr id="60" name="Oval 88">
                <a:extLst>
                  <a:ext uri="{FF2B5EF4-FFF2-40B4-BE49-F238E27FC236}">
                    <a16:creationId xmlns:a16="http://schemas.microsoft.com/office/drawing/2014/main" id="{4789DC20-B260-EEC8-88FB-A50A789904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1025" y="1143000"/>
                <a:ext cx="14288" cy="1428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Oval 89">
                <a:extLst>
                  <a:ext uri="{FF2B5EF4-FFF2-40B4-BE49-F238E27FC236}">
                    <a16:creationId xmlns:a16="http://schemas.microsoft.com/office/drawing/2014/main" id="{D9F2CA55-2DB3-5952-D449-7241A71D4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1188" y="1127125"/>
                <a:ext cx="14288" cy="1587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Oval 90">
                <a:extLst>
                  <a:ext uri="{FF2B5EF4-FFF2-40B4-BE49-F238E27FC236}">
                    <a16:creationId xmlns:a16="http://schemas.microsoft.com/office/drawing/2014/main" id="{685B1910-6BDC-5EA4-E3B2-0C1932ED0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5800" y="1127125"/>
                <a:ext cx="14288" cy="1587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Oval 91">
                <a:extLst>
                  <a:ext uri="{FF2B5EF4-FFF2-40B4-BE49-F238E27FC236}">
                    <a16:creationId xmlns:a16="http://schemas.microsoft.com/office/drawing/2014/main" id="{BA0ECA91-9E0C-7993-2580-CD87BDBF2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27700" y="1143000"/>
                <a:ext cx="15875" cy="1428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92">
                <a:extLst>
                  <a:ext uri="{FF2B5EF4-FFF2-40B4-BE49-F238E27FC236}">
                    <a16:creationId xmlns:a16="http://schemas.microsoft.com/office/drawing/2014/main" id="{0206C8C5-19C0-475A-63D5-D43DCAC414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5963" y="1143000"/>
                <a:ext cx="14288" cy="1428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Freeform 93">
                <a:extLst>
                  <a:ext uri="{FF2B5EF4-FFF2-40B4-BE49-F238E27FC236}">
                    <a16:creationId xmlns:a16="http://schemas.microsoft.com/office/drawing/2014/main" id="{DCB24178-2683-C69B-0B98-07E6F0837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638" y="1330325"/>
                <a:ext cx="134938" cy="46038"/>
              </a:xfrm>
              <a:custGeom>
                <a:avLst/>
                <a:gdLst>
                  <a:gd name="T0" fmla="*/ 0 w 85"/>
                  <a:gd name="T1" fmla="*/ 0 h 29"/>
                  <a:gd name="T2" fmla="*/ 57 w 85"/>
                  <a:gd name="T3" fmla="*/ 29 h 29"/>
                  <a:gd name="T4" fmla="*/ 85 w 85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29">
                    <a:moveTo>
                      <a:pt x="0" y="0"/>
                    </a:moveTo>
                    <a:lnTo>
                      <a:pt x="57" y="29"/>
                    </a:lnTo>
                    <a:lnTo>
                      <a:pt x="85" y="0"/>
                    </a:lnTo>
                  </a:path>
                </a:pathLst>
              </a:custGeom>
              <a:noFill/>
              <a:ln w="14288" cap="rnd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Freeform 94">
                <a:extLst>
                  <a:ext uri="{FF2B5EF4-FFF2-40B4-BE49-F238E27FC236}">
                    <a16:creationId xmlns:a16="http://schemas.microsoft.com/office/drawing/2014/main" id="{D6F9A291-685F-37C2-ED5E-3E0CD683C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600" y="1330325"/>
                <a:ext cx="346075" cy="60325"/>
              </a:xfrm>
              <a:custGeom>
                <a:avLst/>
                <a:gdLst>
                  <a:gd name="T0" fmla="*/ 92 w 92"/>
                  <a:gd name="T1" fmla="*/ 8 h 16"/>
                  <a:gd name="T2" fmla="*/ 84 w 92"/>
                  <a:gd name="T3" fmla="*/ 16 h 16"/>
                  <a:gd name="T4" fmla="*/ 8 w 92"/>
                  <a:gd name="T5" fmla="*/ 16 h 16"/>
                  <a:gd name="T6" fmla="*/ 0 w 92"/>
                  <a:gd name="T7" fmla="*/ 8 h 16"/>
                  <a:gd name="T8" fmla="*/ 8 w 92"/>
                  <a:gd name="T9" fmla="*/ 0 h 16"/>
                  <a:gd name="T10" fmla="*/ 84 w 92"/>
                  <a:gd name="T11" fmla="*/ 0 h 16"/>
                  <a:gd name="T12" fmla="*/ 92 w 92"/>
                  <a:gd name="T1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16">
                    <a:moveTo>
                      <a:pt x="92" y="8"/>
                    </a:moveTo>
                    <a:cubicBezTo>
                      <a:pt x="92" y="12"/>
                      <a:pt x="88" y="16"/>
                      <a:pt x="84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6"/>
                      <a:pt x="0" y="12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8" y="0"/>
                      <a:pt x="92" y="4"/>
                      <a:pt x="92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Freeform 95">
                <a:extLst>
                  <a:ext uri="{FF2B5EF4-FFF2-40B4-BE49-F238E27FC236}">
                    <a16:creationId xmlns:a16="http://schemas.microsoft.com/office/drawing/2014/main" id="{B39765B5-D89F-D136-C74D-BF01EE4C6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600" y="1270000"/>
                <a:ext cx="346075" cy="60325"/>
              </a:xfrm>
              <a:custGeom>
                <a:avLst/>
                <a:gdLst>
                  <a:gd name="T0" fmla="*/ 84 w 92"/>
                  <a:gd name="T1" fmla="*/ 0 h 16"/>
                  <a:gd name="T2" fmla="*/ 92 w 92"/>
                  <a:gd name="T3" fmla="*/ 8 h 16"/>
                  <a:gd name="T4" fmla="*/ 84 w 92"/>
                  <a:gd name="T5" fmla="*/ 16 h 16"/>
                  <a:gd name="T6" fmla="*/ 8 w 92"/>
                  <a:gd name="T7" fmla="*/ 16 h 16"/>
                  <a:gd name="T8" fmla="*/ 0 w 92"/>
                  <a:gd name="T9" fmla="*/ 8 h 16"/>
                  <a:gd name="T10" fmla="*/ 8 w 92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2" h="16">
                    <a:moveTo>
                      <a:pt x="84" y="0"/>
                    </a:moveTo>
                    <a:cubicBezTo>
                      <a:pt x="88" y="0"/>
                      <a:pt x="92" y="4"/>
                      <a:pt x="92" y="8"/>
                    </a:cubicBezTo>
                    <a:cubicBezTo>
                      <a:pt x="92" y="12"/>
                      <a:pt x="88" y="16"/>
                      <a:pt x="84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6"/>
                      <a:pt x="0" y="12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noFill/>
              <a:ln w="14288" cap="rnd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" name="Freeform 96">
                <a:extLst>
                  <a:ext uri="{FF2B5EF4-FFF2-40B4-BE49-F238E27FC236}">
                    <a16:creationId xmlns:a16="http://schemas.microsoft.com/office/drawing/2014/main" id="{889AEC15-2CC2-554C-A28B-BBACCB9296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390650"/>
                <a:ext cx="285750" cy="46038"/>
              </a:xfrm>
              <a:custGeom>
                <a:avLst/>
                <a:gdLst>
                  <a:gd name="T0" fmla="*/ 0 w 76"/>
                  <a:gd name="T1" fmla="*/ 0 h 12"/>
                  <a:gd name="T2" fmla="*/ 0 w 76"/>
                  <a:gd name="T3" fmla="*/ 4 h 12"/>
                  <a:gd name="T4" fmla="*/ 8 w 76"/>
                  <a:gd name="T5" fmla="*/ 12 h 12"/>
                  <a:gd name="T6" fmla="*/ 68 w 76"/>
                  <a:gd name="T7" fmla="*/ 12 h 12"/>
                  <a:gd name="T8" fmla="*/ 76 w 76"/>
                  <a:gd name="T9" fmla="*/ 4 h 12"/>
                  <a:gd name="T10" fmla="*/ 76 w 76"/>
                  <a:gd name="T11" fmla="*/ 0 h 12"/>
                  <a:gd name="T12" fmla="*/ 0 w 7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4" y="12"/>
                      <a:pt x="8" y="12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72" y="12"/>
                      <a:pt x="76" y="8"/>
                      <a:pt x="76" y="4"/>
                    </a:cubicBezTo>
                    <a:cubicBezTo>
                      <a:pt x="76" y="0"/>
                      <a:pt x="76" y="0"/>
                      <a:pt x="7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" name="Freeform 98">
                <a:extLst>
                  <a:ext uri="{FF2B5EF4-FFF2-40B4-BE49-F238E27FC236}">
                    <a16:creationId xmlns:a16="http://schemas.microsoft.com/office/drawing/2014/main" id="{C4B88A7A-F437-5EC2-52CA-DD01A7E5C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600" y="1225550"/>
                <a:ext cx="346075" cy="60325"/>
              </a:xfrm>
              <a:custGeom>
                <a:avLst/>
                <a:gdLst>
                  <a:gd name="T0" fmla="*/ 8 w 92"/>
                  <a:gd name="T1" fmla="*/ 0 h 16"/>
                  <a:gd name="T2" fmla="*/ 0 w 92"/>
                  <a:gd name="T3" fmla="*/ 6 h 16"/>
                  <a:gd name="T4" fmla="*/ 8 w 92"/>
                  <a:gd name="T5" fmla="*/ 12 h 16"/>
                  <a:gd name="T6" fmla="*/ 14 w 92"/>
                  <a:gd name="T7" fmla="*/ 10 h 16"/>
                  <a:gd name="T8" fmla="*/ 24 w 92"/>
                  <a:gd name="T9" fmla="*/ 16 h 16"/>
                  <a:gd name="T10" fmla="*/ 34 w 92"/>
                  <a:gd name="T11" fmla="*/ 10 h 16"/>
                  <a:gd name="T12" fmla="*/ 46 w 92"/>
                  <a:gd name="T13" fmla="*/ 16 h 16"/>
                  <a:gd name="T14" fmla="*/ 58 w 92"/>
                  <a:gd name="T15" fmla="*/ 10 h 16"/>
                  <a:gd name="T16" fmla="*/ 68 w 92"/>
                  <a:gd name="T17" fmla="*/ 16 h 16"/>
                  <a:gd name="T18" fmla="*/ 78 w 92"/>
                  <a:gd name="T19" fmla="*/ 10 h 16"/>
                  <a:gd name="T20" fmla="*/ 84 w 92"/>
                  <a:gd name="T21" fmla="*/ 12 h 16"/>
                  <a:gd name="T22" fmla="*/ 92 w 92"/>
                  <a:gd name="T23" fmla="*/ 6 h 16"/>
                  <a:gd name="T24" fmla="*/ 84 w 92"/>
                  <a:gd name="T2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16">
                    <a:moveTo>
                      <a:pt x="8" y="0"/>
                    </a:moveTo>
                    <a:cubicBezTo>
                      <a:pt x="8" y="0"/>
                      <a:pt x="0" y="2"/>
                      <a:pt x="0" y="6"/>
                    </a:cubicBezTo>
                    <a:cubicBezTo>
                      <a:pt x="0" y="10"/>
                      <a:pt x="4" y="12"/>
                      <a:pt x="8" y="12"/>
                    </a:cubicBezTo>
                    <a:cubicBezTo>
                      <a:pt x="10" y="12"/>
                      <a:pt x="13" y="11"/>
                      <a:pt x="14" y="10"/>
                    </a:cubicBezTo>
                    <a:cubicBezTo>
                      <a:pt x="16" y="14"/>
                      <a:pt x="19" y="16"/>
                      <a:pt x="24" y="16"/>
                    </a:cubicBezTo>
                    <a:cubicBezTo>
                      <a:pt x="29" y="16"/>
                      <a:pt x="32" y="14"/>
                      <a:pt x="34" y="10"/>
                    </a:cubicBezTo>
                    <a:cubicBezTo>
                      <a:pt x="36" y="14"/>
                      <a:pt x="41" y="16"/>
                      <a:pt x="46" y="16"/>
                    </a:cubicBezTo>
                    <a:cubicBezTo>
                      <a:pt x="51" y="16"/>
                      <a:pt x="56" y="14"/>
                      <a:pt x="58" y="10"/>
                    </a:cubicBezTo>
                    <a:cubicBezTo>
                      <a:pt x="60" y="14"/>
                      <a:pt x="63" y="16"/>
                      <a:pt x="68" y="16"/>
                    </a:cubicBezTo>
                    <a:cubicBezTo>
                      <a:pt x="73" y="16"/>
                      <a:pt x="76" y="14"/>
                      <a:pt x="78" y="10"/>
                    </a:cubicBezTo>
                    <a:cubicBezTo>
                      <a:pt x="79" y="11"/>
                      <a:pt x="82" y="12"/>
                      <a:pt x="84" y="12"/>
                    </a:cubicBezTo>
                    <a:cubicBezTo>
                      <a:pt x="88" y="12"/>
                      <a:pt x="92" y="10"/>
                      <a:pt x="92" y="6"/>
                    </a:cubicBezTo>
                    <a:cubicBezTo>
                      <a:pt x="92" y="2"/>
                      <a:pt x="84" y="0"/>
                      <a:pt x="84" y="0"/>
                    </a:cubicBezTo>
                  </a:path>
                </a:pathLst>
              </a:custGeom>
              <a:noFill/>
              <a:ln w="14288" cap="rnd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4E2AE55-72B9-15C0-D32D-F815D6BF882E}"/>
                </a:ext>
              </a:extLst>
            </p:cNvPr>
            <p:cNvGrpSpPr/>
            <p:nvPr/>
          </p:nvGrpSpPr>
          <p:grpSpPr>
            <a:xfrm>
              <a:off x="7117657" y="4700106"/>
              <a:ext cx="360363" cy="269875"/>
              <a:chOff x="9161463" y="1865313"/>
              <a:chExt cx="360363" cy="269875"/>
            </a:xfrm>
            <a:solidFill>
              <a:srgbClr val="D55E2D"/>
            </a:solidFill>
          </p:grpSpPr>
          <p:sp>
            <p:nvSpPr>
              <p:cNvPr id="72" name="Freeform 322">
                <a:extLst>
                  <a:ext uri="{FF2B5EF4-FFF2-40B4-BE49-F238E27FC236}">
                    <a16:creationId xmlns:a16="http://schemas.microsoft.com/office/drawing/2014/main" id="{67245A73-C3A0-7B08-E314-57AE5DB8B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6075" y="2038350"/>
                <a:ext cx="68263" cy="96838"/>
              </a:xfrm>
              <a:custGeom>
                <a:avLst/>
                <a:gdLst>
                  <a:gd name="T0" fmla="*/ 4 w 18"/>
                  <a:gd name="T1" fmla="*/ 4 h 26"/>
                  <a:gd name="T2" fmla="*/ 13 w 18"/>
                  <a:gd name="T3" fmla="*/ 15 h 26"/>
                  <a:gd name="T4" fmla="*/ 1 w 18"/>
                  <a:gd name="T5" fmla="*/ 22 h 26"/>
                  <a:gd name="T6" fmla="*/ 0 w 18"/>
                  <a:gd name="T7" fmla="*/ 25 h 26"/>
                  <a:gd name="T8" fmla="*/ 3 w 18"/>
                  <a:gd name="T9" fmla="*/ 26 h 26"/>
                  <a:gd name="T10" fmla="*/ 17 w 18"/>
                  <a:gd name="T11" fmla="*/ 17 h 26"/>
                  <a:gd name="T12" fmla="*/ 18 w 18"/>
                  <a:gd name="T13" fmla="*/ 16 h 26"/>
                  <a:gd name="T14" fmla="*/ 18 w 18"/>
                  <a:gd name="T15" fmla="*/ 14 h 26"/>
                  <a:gd name="T16" fmla="*/ 8 w 18"/>
                  <a:gd name="T17" fmla="*/ 1 h 26"/>
                  <a:gd name="T18" fmla="*/ 5 w 18"/>
                  <a:gd name="T19" fmla="*/ 1 h 26"/>
                  <a:gd name="T20" fmla="*/ 4 w 18"/>
                  <a:gd name="T21" fmla="*/ 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26">
                    <a:moveTo>
                      <a:pt x="4" y="4"/>
                    </a:moveTo>
                    <a:cubicBezTo>
                      <a:pt x="13" y="15"/>
                      <a:pt x="13" y="15"/>
                      <a:pt x="13" y="15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4"/>
                      <a:pt x="0" y="25"/>
                    </a:cubicBezTo>
                    <a:cubicBezTo>
                      <a:pt x="1" y="26"/>
                      <a:pt x="2" y="26"/>
                      <a:pt x="3" y="2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6"/>
                    </a:cubicBezTo>
                    <a:cubicBezTo>
                      <a:pt x="18" y="15"/>
                      <a:pt x="18" y="15"/>
                      <a:pt x="18" y="14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6" y="0"/>
                      <a:pt x="5" y="1"/>
                    </a:cubicBezTo>
                    <a:cubicBezTo>
                      <a:pt x="4" y="2"/>
                      <a:pt x="4" y="3"/>
                      <a:pt x="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Freeform 323">
                <a:extLst>
                  <a:ext uri="{FF2B5EF4-FFF2-40B4-BE49-F238E27FC236}">
                    <a16:creationId xmlns:a16="http://schemas.microsoft.com/office/drawing/2014/main" id="{190426A9-D316-C0F8-7450-6A5B864FB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3225" y="1890713"/>
                <a:ext cx="96838" cy="98425"/>
              </a:xfrm>
              <a:custGeom>
                <a:avLst/>
                <a:gdLst>
                  <a:gd name="T0" fmla="*/ 24 w 26"/>
                  <a:gd name="T1" fmla="*/ 13 h 26"/>
                  <a:gd name="T2" fmla="*/ 22 w 26"/>
                  <a:gd name="T3" fmla="*/ 13 h 26"/>
                  <a:gd name="T4" fmla="*/ 13 w 26"/>
                  <a:gd name="T5" fmla="*/ 22 h 26"/>
                  <a:gd name="T6" fmla="*/ 4 w 26"/>
                  <a:gd name="T7" fmla="*/ 13 h 26"/>
                  <a:gd name="T8" fmla="*/ 13 w 26"/>
                  <a:gd name="T9" fmla="*/ 4 h 26"/>
                  <a:gd name="T10" fmla="*/ 22 w 26"/>
                  <a:gd name="T11" fmla="*/ 13 h 26"/>
                  <a:gd name="T12" fmla="*/ 24 w 26"/>
                  <a:gd name="T13" fmla="*/ 13 h 26"/>
                  <a:gd name="T14" fmla="*/ 26 w 26"/>
                  <a:gd name="T15" fmla="*/ 13 h 26"/>
                  <a:gd name="T16" fmla="*/ 13 w 26"/>
                  <a:gd name="T17" fmla="*/ 0 h 26"/>
                  <a:gd name="T18" fmla="*/ 0 w 26"/>
                  <a:gd name="T19" fmla="*/ 13 h 26"/>
                  <a:gd name="T20" fmla="*/ 13 w 26"/>
                  <a:gd name="T21" fmla="*/ 26 h 26"/>
                  <a:gd name="T22" fmla="*/ 26 w 26"/>
                  <a:gd name="T23" fmla="*/ 13 h 26"/>
                  <a:gd name="T24" fmla="*/ 24 w 26"/>
                  <a:gd name="T25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24" y="13"/>
                    </a:move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8"/>
                      <a:pt x="18" y="22"/>
                      <a:pt x="13" y="22"/>
                    </a:cubicBezTo>
                    <a:cubicBezTo>
                      <a:pt x="8" y="22"/>
                      <a:pt x="4" y="18"/>
                      <a:pt x="4" y="13"/>
                    </a:cubicBezTo>
                    <a:cubicBezTo>
                      <a:pt x="4" y="8"/>
                      <a:pt x="8" y="4"/>
                      <a:pt x="13" y="4"/>
                    </a:cubicBezTo>
                    <a:cubicBezTo>
                      <a:pt x="18" y="4"/>
                      <a:pt x="22" y="8"/>
                      <a:pt x="22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lnTo>
                      <a:pt x="24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Freeform 324">
                <a:extLst>
                  <a:ext uri="{FF2B5EF4-FFF2-40B4-BE49-F238E27FC236}">
                    <a16:creationId xmlns:a16="http://schemas.microsoft.com/office/drawing/2014/main" id="{9E2FB36A-E4FE-3875-8215-1B944EE58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1865313"/>
                <a:ext cx="271463" cy="165100"/>
              </a:xfrm>
              <a:custGeom>
                <a:avLst/>
                <a:gdLst>
                  <a:gd name="T0" fmla="*/ 51 w 72"/>
                  <a:gd name="T1" fmla="*/ 4 h 44"/>
                  <a:gd name="T2" fmla="*/ 64 w 72"/>
                  <a:gd name="T3" fmla="*/ 4 h 44"/>
                  <a:gd name="T4" fmla="*/ 67 w 72"/>
                  <a:gd name="T5" fmla="*/ 6 h 44"/>
                  <a:gd name="T6" fmla="*/ 68 w 72"/>
                  <a:gd name="T7" fmla="*/ 9 h 44"/>
                  <a:gd name="T8" fmla="*/ 68 w 72"/>
                  <a:gd name="T9" fmla="*/ 36 h 44"/>
                  <a:gd name="T10" fmla="*/ 64 w 72"/>
                  <a:gd name="T11" fmla="*/ 40 h 44"/>
                  <a:gd name="T12" fmla="*/ 8 w 72"/>
                  <a:gd name="T13" fmla="*/ 40 h 44"/>
                  <a:gd name="T14" fmla="*/ 4 w 72"/>
                  <a:gd name="T15" fmla="*/ 36 h 44"/>
                  <a:gd name="T16" fmla="*/ 4 w 72"/>
                  <a:gd name="T17" fmla="*/ 9 h 44"/>
                  <a:gd name="T18" fmla="*/ 5 w 72"/>
                  <a:gd name="T19" fmla="*/ 6 h 44"/>
                  <a:gd name="T20" fmla="*/ 8 w 72"/>
                  <a:gd name="T21" fmla="*/ 4 h 44"/>
                  <a:gd name="T22" fmla="*/ 21 w 72"/>
                  <a:gd name="T23" fmla="*/ 4 h 44"/>
                  <a:gd name="T24" fmla="*/ 23 w 72"/>
                  <a:gd name="T25" fmla="*/ 2 h 44"/>
                  <a:gd name="T26" fmla="*/ 21 w 72"/>
                  <a:gd name="T27" fmla="*/ 0 h 44"/>
                  <a:gd name="T28" fmla="*/ 8 w 72"/>
                  <a:gd name="T29" fmla="*/ 0 h 44"/>
                  <a:gd name="T30" fmla="*/ 2 w 72"/>
                  <a:gd name="T31" fmla="*/ 3 h 44"/>
                  <a:gd name="T32" fmla="*/ 0 w 72"/>
                  <a:gd name="T33" fmla="*/ 9 h 44"/>
                  <a:gd name="T34" fmla="*/ 0 w 72"/>
                  <a:gd name="T35" fmla="*/ 36 h 44"/>
                  <a:gd name="T36" fmla="*/ 8 w 72"/>
                  <a:gd name="T37" fmla="*/ 44 h 44"/>
                  <a:gd name="T38" fmla="*/ 64 w 72"/>
                  <a:gd name="T39" fmla="*/ 44 h 44"/>
                  <a:gd name="T40" fmla="*/ 72 w 72"/>
                  <a:gd name="T41" fmla="*/ 36 h 44"/>
                  <a:gd name="T42" fmla="*/ 72 w 72"/>
                  <a:gd name="T43" fmla="*/ 9 h 44"/>
                  <a:gd name="T44" fmla="*/ 70 w 72"/>
                  <a:gd name="T45" fmla="*/ 3 h 44"/>
                  <a:gd name="T46" fmla="*/ 64 w 72"/>
                  <a:gd name="T47" fmla="*/ 0 h 44"/>
                  <a:gd name="T48" fmla="*/ 51 w 72"/>
                  <a:gd name="T49" fmla="*/ 0 h 44"/>
                  <a:gd name="T50" fmla="*/ 49 w 72"/>
                  <a:gd name="T51" fmla="*/ 2 h 44"/>
                  <a:gd name="T52" fmla="*/ 51 w 72"/>
                  <a:gd name="T5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2" h="44">
                    <a:moveTo>
                      <a:pt x="51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5"/>
                      <a:pt x="67" y="6"/>
                    </a:cubicBezTo>
                    <a:cubicBezTo>
                      <a:pt x="68" y="6"/>
                      <a:pt x="68" y="8"/>
                      <a:pt x="68" y="9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38"/>
                      <a:pt x="66" y="40"/>
                      <a:pt x="64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6" y="40"/>
                      <a:pt x="4" y="38"/>
                      <a:pt x="4" y="36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4" y="6"/>
                      <a:pt x="5" y="6"/>
                    </a:cubicBezTo>
                    <a:cubicBezTo>
                      <a:pt x="6" y="5"/>
                      <a:pt x="7" y="4"/>
                      <a:pt x="8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2" y="4"/>
                      <a:pt x="23" y="3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1"/>
                      <a:pt x="2" y="3"/>
                    </a:cubicBezTo>
                    <a:cubicBezTo>
                      <a:pt x="1" y="4"/>
                      <a:pt x="0" y="7"/>
                      <a:pt x="0" y="9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0"/>
                      <a:pt x="4" y="44"/>
                      <a:pt x="8" y="44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8" y="44"/>
                      <a:pt x="72" y="40"/>
                      <a:pt x="72" y="36"/>
                    </a:cubicBezTo>
                    <a:cubicBezTo>
                      <a:pt x="72" y="9"/>
                      <a:pt x="72" y="9"/>
                      <a:pt x="72" y="9"/>
                    </a:cubicBezTo>
                    <a:cubicBezTo>
                      <a:pt x="72" y="7"/>
                      <a:pt x="71" y="4"/>
                      <a:pt x="70" y="3"/>
                    </a:cubicBezTo>
                    <a:cubicBezTo>
                      <a:pt x="68" y="1"/>
                      <a:pt x="66" y="0"/>
                      <a:pt x="64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0"/>
                      <a:pt x="49" y="1"/>
                      <a:pt x="49" y="2"/>
                    </a:cubicBezTo>
                    <a:cubicBezTo>
                      <a:pt x="49" y="3"/>
                      <a:pt x="50" y="4"/>
                      <a:pt x="51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Oval 326">
                <a:extLst>
                  <a:ext uri="{FF2B5EF4-FFF2-40B4-BE49-F238E27FC236}">
                    <a16:creationId xmlns:a16="http://schemas.microsoft.com/office/drawing/2014/main" id="{BF3FEBB6-156F-4C5F-56EE-4CC340ECC2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24988" y="1906588"/>
                <a:ext cx="14288" cy="19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Freeform 327">
                <a:extLst>
                  <a:ext uri="{FF2B5EF4-FFF2-40B4-BE49-F238E27FC236}">
                    <a16:creationId xmlns:a16="http://schemas.microsoft.com/office/drawing/2014/main" id="{4BE6AA6B-C556-8509-D5C1-3A2024188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8788" y="1992313"/>
                <a:ext cx="173038" cy="112713"/>
              </a:xfrm>
              <a:custGeom>
                <a:avLst/>
                <a:gdLst>
                  <a:gd name="T0" fmla="*/ 38 w 46"/>
                  <a:gd name="T1" fmla="*/ 4 h 30"/>
                  <a:gd name="T2" fmla="*/ 42 w 46"/>
                  <a:gd name="T3" fmla="*/ 10 h 30"/>
                  <a:gd name="T4" fmla="*/ 39 w 46"/>
                  <a:gd name="T5" fmla="*/ 15 h 30"/>
                  <a:gd name="T6" fmla="*/ 25 w 46"/>
                  <a:gd name="T7" fmla="*/ 22 h 30"/>
                  <a:gd name="T8" fmla="*/ 2 w 46"/>
                  <a:gd name="T9" fmla="*/ 26 h 30"/>
                  <a:gd name="T10" fmla="*/ 0 w 46"/>
                  <a:gd name="T11" fmla="*/ 28 h 30"/>
                  <a:gd name="T12" fmla="*/ 2 w 46"/>
                  <a:gd name="T13" fmla="*/ 30 h 30"/>
                  <a:gd name="T14" fmla="*/ 33 w 46"/>
                  <a:gd name="T15" fmla="*/ 24 h 30"/>
                  <a:gd name="T16" fmla="*/ 42 w 46"/>
                  <a:gd name="T17" fmla="*/ 18 h 30"/>
                  <a:gd name="T18" fmla="*/ 46 w 46"/>
                  <a:gd name="T19" fmla="*/ 10 h 30"/>
                  <a:gd name="T20" fmla="*/ 40 w 46"/>
                  <a:gd name="T21" fmla="*/ 0 h 30"/>
                  <a:gd name="T22" fmla="*/ 38 w 46"/>
                  <a:gd name="T23" fmla="*/ 1 h 30"/>
                  <a:gd name="T24" fmla="*/ 38 w 46"/>
                  <a:gd name="T25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30">
                    <a:moveTo>
                      <a:pt x="38" y="4"/>
                    </a:moveTo>
                    <a:cubicBezTo>
                      <a:pt x="41" y="6"/>
                      <a:pt x="42" y="8"/>
                      <a:pt x="42" y="10"/>
                    </a:cubicBezTo>
                    <a:cubicBezTo>
                      <a:pt x="42" y="12"/>
                      <a:pt x="41" y="13"/>
                      <a:pt x="39" y="15"/>
                    </a:cubicBezTo>
                    <a:cubicBezTo>
                      <a:pt x="37" y="18"/>
                      <a:pt x="32" y="21"/>
                      <a:pt x="25" y="22"/>
                    </a:cubicBezTo>
                    <a:cubicBezTo>
                      <a:pt x="19" y="24"/>
                      <a:pt x="11" y="26"/>
                      <a:pt x="2" y="26"/>
                    </a:cubicBezTo>
                    <a:cubicBezTo>
                      <a:pt x="1" y="26"/>
                      <a:pt x="0" y="27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14" y="30"/>
                      <a:pt x="25" y="27"/>
                      <a:pt x="33" y="24"/>
                    </a:cubicBezTo>
                    <a:cubicBezTo>
                      <a:pt x="37" y="22"/>
                      <a:pt x="40" y="20"/>
                      <a:pt x="42" y="18"/>
                    </a:cubicBezTo>
                    <a:cubicBezTo>
                      <a:pt x="44" y="16"/>
                      <a:pt x="46" y="13"/>
                      <a:pt x="46" y="10"/>
                    </a:cubicBezTo>
                    <a:cubicBezTo>
                      <a:pt x="46" y="6"/>
                      <a:pt x="44" y="3"/>
                      <a:pt x="40" y="0"/>
                    </a:cubicBezTo>
                    <a:cubicBezTo>
                      <a:pt x="40" y="0"/>
                      <a:pt x="38" y="0"/>
                      <a:pt x="38" y="1"/>
                    </a:cubicBezTo>
                    <a:cubicBezTo>
                      <a:pt x="37" y="2"/>
                      <a:pt x="37" y="3"/>
                      <a:pt x="3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" name="Freeform 328">
                <a:extLst>
                  <a:ext uri="{FF2B5EF4-FFF2-40B4-BE49-F238E27FC236}">
                    <a16:creationId xmlns:a16="http://schemas.microsoft.com/office/drawing/2014/main" id="{4FD55280-98D4-FD44-4151-18763124C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3" y="1992313"/>
                <a:ext cx="142875" cy="109538"/>
              </a:xfrm>
              <a:custGeom>
                <a:avLst/>
                <a:gdLst>
                  <a:gd name="T0" fmla="*/ 36 w 38"/>
                  <a:gd name="T1" fmla="*/ 25 h 29"/>
                  <a:gd name="T2" fmla="*/ 13 w 38"/>
                  <a:gd name="T3" fmla="*/ 19 h 29"/>
                  <a:gd name="T4" fmla="*/ 6 w 38"/>
                  <a:gd name="T5" fmla="*/ 15 h 29"/>
                  <a:gd name="T6" fmla="*/ 4 w 38"/>
                  <a:gd name="T7" fmla="*/ 10 h 29"/>
                  <a:gd name="T8" fmla="*/ 8 w 38"/>
                  <a:gd name="T9" fmla="*/ 4 h 29"/>
                  <a:gd name="T10" fmla="*/ 8 w 38"/>
                  <a:gd name="T11" fmla="*/ 1 h 29"/>
                  <a:gd name="T12" fmla="*/ 5 w 38"/>
                  <a:gd name="T13" fmla="*/ 0 h 29"/>
                  <a:gd name="T14" fmla="*/ 0 w 38"/>
                  <a:gd name="T15" fmla="*/ 10 h 29"/>
                  <a:gd name="T16" fmla="*/ 3 w 38"/>
                  <a:gd name="T17" fmla="*/ 17 h 29"/>
                  <a:gd name="T18" fmla="*/ 16 w 38"/>
                  <a:gd name="T19" fmla="*/ 25 h 29"/>
                  <a:gd name="T20" fmla="*/ 36 w 38"/>
                  <a:gd name="T21" fmla="*/ 29 h 29"/>
                  <a:gd name="T22" fmla="*/ 38 w 38"/>
                  <a:gd name="T23" fmla="*/ 28 h 29"/>
                  <a:gd name="T24" fmla="*/ 36 w 38"/>
                  <a:gd name="T2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29">
                    <a:moveTo>
                      <a:pt x="36" y="25"/>
                    </a:moveTo>
                    <a:cubicBezTo>
                      <a:pt x="27" y="24"/>
                      <a:pt x="18" y="22"/>
                      <a:pt x="13" y="19"/>
                    </a:cubicBezTo>
                    <a:cubicBezTo>
                      <a:pt x="10" y="18"/>
                      <a:pt x="7" y="16"/>
                      <a:pt x="6" y="15"/>
                    </a:cubicBezTo>
                    <a:cubicBezTo>
                      <a:pt x="5" y="13"/>
                      <a:pt x="4" y="11"/>
                      <a:pt x="4" y="10"/>
                    </a:cubicBezTo>
                    <a:cubicBezTo>
                      <a:pt x="4" y="8"/>
                      <a:pt x="5" y="6"/>
                      <a:pt x="8" y="4"/>
                    </a:cubicBezTo>
                    <a:cubicBezTo>
                      <a:pt x="9" y="3"/>
                      <a:pt x="9" y="2"/>
                      <a:pt x="8" y="1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3"/>
                      <a:pt x="0" y="6"/>
                      <a:pt x="0" y="10"/>
                    </a:cubicBezTo>
                    <a:cubicBezTo>
                      <a:pt x="0" y="13"/>
                      <a:pt x="1" y="15"/>
                      <a:pt x="3" y="17"/>
                    </a:cubicBezTo>
                    <a:cubicBezTo>
                      <a:pt x="6" y="20"/>
                      <a:pt x="10" y="23"/>
                      <a:pt x="16" y="25"/>
                    </a:cubicBezTo>
                    <a:cubicBezTo>
                      <a:pt x="22" y="27"/>
                      <a:pt x="28" y="29"/>
                      <a:pt x="36" y="29"/>
                    </a:cubicBezTo>
                    <a:cubicBezTo>
                      <a:pt x="37" y="29"/>
                      <a:pt x="38" y="29"/>
                      <a:pt x="38" y="28"/>
                    </a:cubicBezTo>
                    <a:cubicBezTo>
                      <a:pt x="38" y="26"/>
                      <a:pt x="37" y="26"/>
                      <a:pt x="36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0E0A1354-6112-83CC-304E-A5559F60AAE5}"/>
                </a:ext>
              </a:extLst>
            </p:cNvPr>
            <p:cNvGrpSpPr/>
            <p:nvPr/>
          </p:nvGrpSpPr>
          <p:grpSpPr>
            <a:xfrm>
              <a:off x="4705692" y="4689787"/>
              <a:ext cx="346075" cy="290513"/>
              <a:chOff x="4119563" y="2197101"/>
              <a:chExt cx="346075" cy="290513"/>
            </a:xfrm>
          </p:grpSpPr>
          <p:sp>
            <p:nvSpPr>
              <p:cNvPr id="79" name="Freeform 48">
                <a:extLst>
                  <a:ext uri="{FF2B5EF4-FFF2-40B4-BE49-F238E27FC236}">
                    <a16:creationId xmlns:a16="http://schemas.microsoft.com/office/drawing/2014/main" id="{62FFBB2B-A6F3-1B7B-F502-D84A3884D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563" y="2197101"/>
                <a:ext cx="346075" cy="117475"/>
              </a:xfrm>
              <a:custGeom>
                <a:avLst/>
                <a:gdLst>
                  <a:gd name="T0" fmla="*/ 82 w 92"/>
                  <a:gd name="T1" fmla="*/ 5 h 31"/>
                  <a:gd name="T2" fmla="*/ 92 w 92"/>
                  <a:gd name="T3" fmla="*/ 16 h 31"/>
                  <a:gd name="T4" fmla="*/ 92 w 92"/>
                  <a:gd name="T5" fmla="*/ 22 h 31"/>
                  <a:gd name="T6" fmla="*/ 84 w 92"/>
                  <a:gd name="T7" fmla="*/ 31 h 31"/>
                  <a:gd name="T8" fmla="*/ 72 w 92"/>
                  <a:gd name="T9" fmla="*/ 31 h 31"/>
                  <a:gd name="T10" fmla="*/ 64 w 92"/>
                  <a:gd name="T11" fmla="*/ 22 h 31"/>
                  <a:gd name="T12" fmla="*/ 64 w 92"/>
                  <a:gd name="T13" fmla="*/ 18 h 31"/>
                  <a:gd name="T14" fmla="*/ 28 w 92"/>
                  <a:gd name="T15" fmla="*/ 18 h 31"/>
                  <a:gd name="T16" fmla="*/ 28 w 92"/>
                  <a:gd name="T17" fmla="*/ 22 h 31"/>
                  <a:gd name="T18" fmla="*/ 20 w 92"/>
                  <a:gd name="T19" fmla="*/ 31 h 31"/>
                  <a:gd name="T20" fmla="*/ 8 w 92"/>
                  <a:gd name="T21" fmla="*/ 31 h 31"/>
                  <a:gd name="T22" fmla="*/ 0 w 92"/>
                  <a:gd name="T23" fmla="*/ 22 h 31"/>
                  <a:gd name="T24" fmla="*/ 0 w 92"/>
                  <a:gd name="T25" fmla="*/ 16 h 31"/>
                  <a:gd name="T26" fmla="*/ 10 w 92"/>
                  <a:gd name="T27" fmla="*/ 5 h 31"/>
                  <a:gd name="T28" fmla="*/ 82 w 92"/>
                  <a:gd name="T2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2" h="31">
                    <a:moveTo>
                      <a:pt x="82" y="5"/>
                    </a:moveTo>
                    <a:cubicBezTo>
                      <a:pt x="88" y="6"/>
                      <a:pt x="92" y="11"/>
                      <a:pt x="92" y="16"/>
                    </a:cubicBezTo>
                    <a:cubicBezTo>
                      <a:pt x="92" y="22"/>
                      <a:pt x="92" y="22"/>
                      <a:pt x="92" y="22"/>
                    </a:cubicBezTo>
                    <a:cubicBezTo>
                      <a:pt x="92" y="27"/>
                      <a:pt x="88" y="31"/>
                      <a:pt x="84" y="31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68" y="31"/>
                      <a:pt x="64" y="27"/>
                      <a:pt x="64" y="22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52" y="17"/>
                      <a:pt x="40" y="17"/>
                      <a:pt x="28" y="18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7"/>
                      <a:pt x="24" y="31"/>
                      <a:pt x="2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1"/>
                      <a:pt x="4" y="6"/>
                      <a:pt x="10" y="5"/>
                    </a:cubicBezTo>
                    <a:cubicBezTo>
                      <a:pt x="33" y="0"/>
                      <a:pt x="57" y="0"/>
                      <a:pt x="82" y="5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Freeform 49">
                <a:extLst>
                  <a:ext uri="{FF2B5EF4-FFF2-40B4-BE49-F238E27FC236}">
                    <a16:creationId xmlns:a16="http://schemas.microsoft.com/office/drawing/2014/main" id="{DFBBCB3C-B81D-7ACC-26F9-C20B09031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9888" y="2336801"/>
                <a:ext cx="211138" cy="150813"/>
              </a:xfrm>
              <a:custGeom>
                <a:avLst/>
                <a:gdLst>
                  <a:gd name="T0" fmla="*/ 56 w 56"/>
                  <a:gd name="T1" fmla="*/ 0 h 40"/>
                  <a:gd name="T2" fmla="*/ 56 w 56"/>
                  <a:gd name="T3" fmla="*/ 32 h 40"/>
                  <a:gd name="T4" fmla="*/ 48 w 56"/>
                  <a:gd name="T5" fmla="*/ 40 h 40"/>
                  <a:gd name="T6" fmla="*/ 8 w 56"/>
                  <a:gd name="T7" fmla="*/ 40 h 40"/>
                  <a:gd name="T8" fmla="*/ 0 w 56"/>
                  <a:gd name="T9" fmla="*/ 32 h 40"/>
                  <a:gd name="T10" fmla="*/ 0 w 56"/>
                  <a:gd name="T1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40">
                    <a:moveTo>
                      <a:pt x="56" y="0"/>
                    </a:move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6"/>
                      <a:pt x="52" y="40"/>
                      <a:pt x="4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" name="Freeform 50">
                <a:extLst>
                  <a:ext uri="{FF2B5EF4-FFF2-40B4-BE49-F238E27FC236}">
                    <a16:creationId xmlns:a16="http://schemas.microsoft.com/office/drawing/2014/main" id="{5BEF7A86-2D62-E13F-AD25-0CF1F69BA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2275" y="2359026"/>
                <a:ext cx="15875" cy="15875"/>
              </a:xfrm>
              <a:custGeom>
                <a:avLst/>
                <a:gdLst>
                  <a:gd name="T0" fmla="*/ 10 w 10"/>
                  <a:gd name="T1" fmla="*/ 0 h 10"/>
                  <a:gd name="T2" fmla="*/ 0 w 10"/>
                  <a:gd name="T3" fmla="*/ 0 h 10"/>
                  <a:gd name="T4" fmla="*/ 0 w 10"/>
                  <a:gd name="T5" fmla="*/ 10 h 10"/>
                  <a:gd name="T6" fmla="*/ 10 w 10"/>
                  <a:gd name="T7" fmla="*/ 10 h 10"/>
                  <a:gd name="T8" fmla="*/ 10 w 10"/>
                  <a:gd name="T9" fmla="*/ 0 h 10"/>
                  <a:gd name="T10" fmla="*/ 10 w 10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Freeform 51">
                <a:extLst>
                  <a:ext uri="{FF2B5EF4-FFF2-40B4-BE49-F238E27FC236}">
                    <a16:creationId xmlns:a16="http://schemas.microsoft.com/office/drawing/2014/main" id="{91A6F8F4-E475-E1C2-8200-C1D1A5400F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13" y="2359026"/>
                <a:ext cx="14288" cy="15875"/>
              </a:xfrm>
              <a:custGeom>
                <a:avLst/>
                <a:gdLst>
                  <a:gd name="T0" fmla="*/ 9 w 9"/>
                  <a:gd name="T1" fmla="*/ 0 h 10"/>
                  <a:gd name="T2" fmla="*/ 0 w 9"/>
                  <a:gd name="T3" fmla="*/ 0 h 10"/>
                  <a:gd name="T4" fmla="*/ 0 w 9"/>
                  <a:gd name="T5" fmla="*/ 10 h 10"/>
                  <a:gd name="T6" fmla="*/ 9 w 9"/>
                  <a:gd name="T7" fmla="*/ 10 h 10"/>
                  <a:gd name="T8" fmla="*/ 9 w 9"/>
                  <a:gd name="T9" fmla="*/ 0 h 10"/>
                  <a:gd name="T10" fmla="*/ 9 w 9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9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9" y="1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Freeform 52">
                <a:extLst>
                  <a:ext uri="{FF2B5EF4-FFF2-40B4-BE49-F238E27FC236}">
                    <a16:creationId xmlns:a16="http://schemas.microsoft.com/office/drawing/2014/main" id="{84BB51E0-3150-C3C2-D106-DE13E0DB5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2763" y="2359026"/>
                <a:ext cx="15875" cy="15875"/>
              </a:xfrm>
              <a:custGeom>
                <a:avLst/>
                <a:gdLst>
                  <a:gd name="T0" fmla="*/ 10 w 10"/>
                  <a:gd name="T1" fmla="*/ 0 h 10"/>
                  <a:gd name="T2" fmla="*/ 0 w 10"/>
                  <a:gd name="T3" fmla="*/ 0 h 10"/>
                  <a:gd name="T4" fmla="*/ 0 w 10"/>
                  <a:gd name="T5" fmla="*/ 10 h 10"/>
                  <a:gd name="T6" fmla="*/ 10 w 10"/>
                  <a:gd name="T7" fmla="*/ 10 h 10"/>
                  <a:gd name="T8" fmla="*/ 10 w 10"/>
                  <a:gd name="T9" fmla="*/ 0 h 10"/>
                  <a:gd name="T10" fmla="*/ 10 w 10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" name="Freeform 53">
                <a:extLst>
                  <a:ext uri="{FF2B5EF4-FFF2-40B4-BE49-F238E27FC236}">
                    <a16:creationId xmlns:a16="http://schemas.microsoft.com/office/drawing/2014/main" id="{DA2F5D7C-B5FD-C2F4-1082-3EE241503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2275" y="2389188"/>
                <a:ext cx="15875" cy="15875"/>
              </a:xfrm>
              <a:custGeom>
                <a:avLst/>
                <a:gdLst>
                  <a:gd name="T0" fmla="*/ 10 w 10"/>
                  <a:gd name="T1" fmla="*/ 0 h 10"/>
                  <a:gd name="T2" fmla="*/ 0 w 10"/>
                  <a:gd name="T3" fmla="*/ 0 h 10"/>
                  <a:gd name="T4" fmla="*/ 0 w 10"/>
                  <a:gd name="T5" fmla="*/ 10 h 10"/>
                  <a:gd name="T6" fmla="*/ 10 w 10"/>
                  <a:gd name="T7" fmla="*/ 10 h 10"/>
                  <a:gd name="T8" fmla="*/ 10 w 10"/>
                  <a:gd name="T9" fmla="*/ 0 h 10"/>
                  <a:gd name="T10" fmla="*/ 10 w 10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Freeform 54">
                <a:extLst>
                  <a:ext uri="{FF2B5EF4-FFF2-40B4-BE49-F238E27FC236}">
                    <a16:creationId xmlns:a16="http://schemas.microsoft.com/office/drawing/2014/main" id="{90C03355-A793-9E8E-BA47-A253F5725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13" y="2389188"/>
                <a:ext cx="14288" cy="15875"/>
              </a:xfrm>
              <a:custGeom>
                <a:avLst/>
                <a:gdLst>
                  <a:gd name="T0" fmla="*/ 9 w 9"/>
                  <a:gd name="T1" fmla="*/ 0 h 10"/>
                  <a:gd name="T2" fmla="*/ 0 w 9"/>
                  <a:gd name="T3" fmla="*/ 0 h 10"/>
                  <a:gd name="T4" fmla="*/ 0 w 9"/>
                  <a:gd name="T5" fmla="*/ 10 h 10"/>
                  <a:gd name="T6" fmla="*/ 9 w 9"/>
                  <a:gd name="T7" fmla="*/ 10 h 10"/>
                  <a:gd name="T8" fmla="*/ 9 w 9"/>
                  <a:gd name="T9" fmla="*/ 0 h 10"/>
                  <a:gd name="T10" fmla="*/ 9 w 9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9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9" y="1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Freeform 55">
                <a:extLst>
                  <a:ext uri="{FF2B5EF4-FFF2-40B4-BE49-F238E27FC236}">
                    <a16:creationId xmlns:a16="http://schemas.microsoft.com/office/drawing/2014/main" id="{746B5A1C-DD12-45EC-5225-8F0379222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2763" y="2389188"/>
                <a:ext cx="15875" cy="15875"/>
              </a:xfrm>
              <a:custGeom>
                <a:avLst/>
                <a:gdLst>
                  <a:gd name="T0" fmla="*/ 10 w 10"/>
                  <a:gd name="T1" fmla="*/ 0 h 10"/>
                  <a:gd name="T2" fmla="*/ 0 w 10"/>
                  <a:gd name="T3" fmla="*/ 0 h 10"/>
                  <a:gd name="T4" fmla="*/ 0 w 10"/>
                  <a:gd name="T5" fmla="*/ 10 h 10"/>
                  <a:gd name="T6" fmla="*/ 10 w 10"/>
                  <a:gd name="T7" fmla="*/ 10 h 10"/>
                  <a:gd name="T8" fmla="*/ 10 w 10"/>
                  <a:gd name="T9" fmla="*/ 0 h 10"/>
                  <a:gd name="T10" fmla="*/ 10 w 10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Freeform 56">
                <a:extLst>
                  <a:ext uri="{FF2B5EF4-FFF2-40B4-BE49-F238E27FC236}">
                    <a16:creationId xmlns:a16="http://schemas.microsoft.com/office/drawing/2014/main" id="{AF64D7DF-902B-1367-6A1C-3C2F8DE36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2275" y="2419351"/>
                <a:ext cx="15875" cy="15875"/>
              </a:xfrm>
              <a:custGeom>
                <a:avLst/>
                <a:gdLst>
                  <a:gd name="T0" fmla="*/ 10 w 10"/>
                  <a:gd name="T1" fmla="*/ 0 h 10"/>
                  <a:gd name="T2" fmla="*/ 0 w 10"/>
                  <a:gd name="T3" fmla="*/ 0 h 10"/>
                  <a:gd name="T4" fmla="*/ 0 w 10"/>
                  <a:gd name="T5" fmla="*/ 10 h 10"/>
                  <a:gd name="T6" fmla="*/ 10 w 10"/>
                  <a:gd name="T7" fmla="*/ 10 h 10"/>
                  <a:gd name="T8" fmla="*/ 10 w 10"/>
                  <a:gd name="T9" fmla="*/ 0 h 10"/>
                  <a:gd name="T10" fmla="*/ 10 w 10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Freeform 57">
                <a:extLst>
                  <a:ext uri="{FF2B5EF4-FFF2-40B4-BE49-F238E27FC236}">
                    <a16:creationId xmlns:a16="http://schemas.microsoft.com/office/drawing/2014/main" id="{C790B0FA-EB34-16A0-C541-8D0F546D10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13" y="2419351"/>
                <a:ext cx="14288" cy="15875"/>
              </a:xfrm>
              <a:custGeom>
                <a:avLst/>
                <a:gdLst>
                  <a:gd name="T0" fmla="*/ 9 w 9"/>
                  <a:gd name="T1" fmla="*/ 0 h 10"/>
                  <a:gd name="T2" fmla="*/ 0 w 9"/>
                  <a:gd name="T3" fmla="*/ 0 h 10"/>
                  <a:gd name="T4" fmla="*/ 0 w 9"/>
                  <a:gd name="T5" fmla="*/ 10 h 10"/>
                  <a:gd name="T6" fmla="*/ 9 w 9"/>
                  <a:gd name="T7" fmla="*/ 10 h 10"/>
                  <a:gd name="T8" fmla="*/ 9 w 9"/>
                  <a:gd name="T9" fmla="*/ 0 h 10"/>
                  <a:gd name="T10" fmla="*/ 9 w 9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9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9" y="1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" name="Freeform 58">
                <a:extLst>
                  <a:ext uri="{FF2B5EF4-FFF2-40B4-BE49-F238E27FC236}">
                    <a16:creationId xmlns:a16="http://schemas.microsoft.com/office/drawing/2014/main" id="{A71D1FA1-65D8-EFC1-763B-CCF3EFD1F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2763" y="2419351"/>
                <a:ext cx="15875" cy="15875"/>
              </a:xfrm>
              <a:custGeom>
                <a:avLst/>
                <a:gdLst>
                  <a:gd name="T0" fmla="*/ 10 w 10"/>
                  <a:gd name="T1" fmla="*/ 0 h 10"/>
                  <a:gd name="T2" fmla="*/ 0 w 10"/>
                  <a:gd name="T3" fmla="*/ 0 h 10"/>
                  <a:gd name="T4" fmla="*/ 0 w 10"/>
                  <a:gd name="T5" fmla="*/ 10 h 10"/>
                  <a:gd name="T6" fmla="*/ 10 w 10"/>
                  <a:gd name="T7" fmla="*/ 10 h 10"/>
                  <a:gd name="T8" fmla="*/ 10 w 10"/>
                  <a:gd name="T9" fmla="*/ 0 h 10"/>
                  <a:gd name="T10" fmla="*/ 10 w 10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D55E2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A64CA35F-F912-FDEF-5D44-30248706E014}"/>
                </a:ext>
              </a:extLst>
            </p:cNvPr>
            <p:cNvGrpSpPr/>
            <p:nvPr/>
          </p:nvGrpSpPr>
          <p:grpSpPr>
            <a:xfrm>
              <a:off x="3802737" y="2833207"/>
              <a:ext cx="300038" cy="285750"/>
              <a:chOff x="4864100" y="2895601"/>
              <a:chExt cx="300038" cy="285750"/>
            </a:xfrm>
          </p:grpSpPr>
          <p:sp>
            <p:nvSpPr>
              <p:cNvPr id="91" name="Freeform 258">
                <a:extLst>
                  <a:ext uri="{FF2B5EF4-FFF2-40B4-BE49-F238E27FC236}">
                    <a16:creationId xmlns:a16="http://schemas.microsoft.com/office/drawing/2014/main" id="{A4FAB394-5EFA-DA47-FF3F-4B0D2B41A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8" y="2895601"/>
                <a:ext cx="195263" cy="195263"/>
              </a:xfrm>
              <a:custGeom>
                <a:avLst/>
                <a:gdLst>
                  <a:gd name="T0" fmla="*/ 52 w 52"/>
                  <a:gd name="T1" fmla="*/ 26 h 52"/>
                  <a:gd name="T2" fmla="*/ 26 w 52"/>
                  <a:gd name="T3" fmla="*/ 52 h 52"/>
                  <a:gd name="T4" fmla="*/ 0 w 52"/>
                  <a:gd name="T5" fmla="*/ 25 h 52"/>
                  <a:gd name="T6" fmla="*/ 25 w 52"/>
                  <a:gd name="T7" fmla="*/ 0 h 52"/>
                  <a:gd name="T8" fmla="*/ 26 w 52"/>
                  <a:gd name="T9" fmla="*/ 0 h 52"/>
                  <a:gd name="T10" fmla="*/ 52 w 52"/>
                  <a:gd name="T11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52">
                    <a:moveTo>
                      <a:pt x="52" y="26"/>
                    </a:moveTo>
                    <a:cubicBezTo>
                      <a:pt x="52" y="40"/>
                      <a:pt x="40" y="52"/>
                      <a:pt x="26" y="52"/>
                    </a:cubicBezTo>
                    <a:cubicBezTo>
                      <a:pt x="12" y="52"/>
                      <a:pt x="0" y="40"/>
                      <a:pt x="0" y="25"/>
                    </a:cubicBezTo>
                    <a:cubicBezTo>
                      <a:pt x="0" y="11"/>
                      <a:pt x="11" y="1"/>
                      <a:pt x="25" y="0"/>
                    </a:cubicBezTo>
                    <a:cubicBezTo>
                      <a:pt x="25" y="0"/>
                      <a:pt x="26" y="0"/>
                      <a:pt x="26" y="0"/>
                    </a:cubicBezTo>
                    <a:cubicBezTo>
                      <a:pt x="40" y="0"/>
                      <a:pt x="52" y="11"/>
                      <a:pt x="52" y="26"/>
                    </a:cubicBezTo>
                    <a:close/>
                  </a:path>
                </a:pathLst>
              </a:custGeom>
              <a:noFill/>
              <a:ln w="14288" cap="flat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" name="Freeform 260">
                <a:extLst>
                  <a:ext uri="{FF2B5EF4-FFF2-40B4-BE49-F238E27FC236}">
                    <a16:creationId xmlns:a16="http://schemas.microsoft.com/office/drawing/2014/main" id="{E543D4F4-5399-4F6B-6E69-605C37675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8088" y="2895601"/>
                <a:ext cx="52388" cy="195263"/>
              </a:xfrm>
              <a:custGeom>
                <a:avLst/>
                <a:gdLst>
                  <a:gd name="T0" fmla="*/ 0 w 14"/>
                  <a:gd name="T1" fmla="*/ 0 h 52"/>
                  <a:gd name="T2" fmla="*/ 0 w 14"/>
                  <a:gd name="T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52">
                    <a:moveTo>
                      <a:pt x="0" y="0"/>
                    </a:moveTo>
                    <a:cubicBezTo>
                      <a:pt x="14" y="15"/>
                      <a:pt x="14" y="34"/>
                      <a:pt x="0" y="52"/>
                    </a:cubicBezTo>
                  </a:path>
                </a:pathLst>
              </a:custGeom>
              <a:noFill/>
              <a:ln w="14288" cap="flat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" name="Line 261">
                <a:extLst>
                  <a:ext uri="{FF2B5EF4-FFF2-40B4-BE49-F238E27FC236}">
                    <a16:creationId xmlns:a16="http://schemas.microsoft.com/office/drawing/2014/main" id="{083484E3-AA4E-C054-4F51-186F5BCF17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2363" y="3044826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Line 262">
                <a:extLst>
                  <a:ext uri="{FF2B5EF4-FFF2-40B4-BE49-F238E27FC236}">
                    <a16:creationId xmlns:a16="http://schemas.microsoft.com/office/drawing/2014/main" id="{D037134A-6CCB-8F1C-04E2-6B482F518C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2363" y="2940051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Line 263">
                <a:extLst>
                  <a:ext uri="{FF2B5EF4-FFF2-40B4-BE49-F238E27FC236}">
                    <a16:creationId xmlns:a16="http://schemas.microsoft.com/office/drawing/2014/main" id="{3AE0A743-6091-4857-6723-8601211D0E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6488" y="2992438"/>
                <a:ext cx="195263" cy="0"/>
              </a:xfrm>
              <a:prstGeom prst="line">
                <a:avLst/>
              </a:prstGeom>
              <a:noFill/>
              <a:ln w="14288" cap="flat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Oval 264">
                <a:extLst>
                  <a:ext uri="{FF2B5EF4-FFF2-40B4-BE49-F238E27FC236}">
                    <a16:creationId xmlns:a16="http://schemas.microsoft.com/office/drawing/2014/main" id="{4A7C44BA-12E1-13B2-5E7A-E4A2F0781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4100" y="3105151"/>
                <a:ext cx="74613" cy="76200"/>
              </a:xfrm>
              <a:prstGeom prst="ellipse">
                <a:avLst/>
              </a:prstGeom>
              <a:noFill/>
              <a:ln w="14288" cap="rnd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Oval 265">
                <a:extLst>
                  <a:ext uri="{FF2B5EF4-FFF2-40B4-BE49-F238E27FC236}">
                    <a16:creationId xmlns:a16="http://schemas.microsoft.com/office/drawing/2014/main" id="{D91F5C63-47C9-BE97-7051-2E039BAC2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6813" y="3105151"/>
                <a:ext cx="74613" cy="76200"/>
              </a:xfrm>
              <a:prstGeom prst="ellipse">
                <a:avLst/>
              </a:prstGeom>
              <a:noFill/>
              <a:ln w="14288" cap="rnd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Oval 266">
                <a:extLst>
                  <a:ext uri="{FF2B5EF4-FFF2-40B4-BE49-F238E27FC236}">
                    <a16:creationId xmlns:a16="http://schemas.microsoft.com/office/drawing/2014/main" id="{8E22084F-AAAC-DA2A-51BD-A1A9D69B1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9525" y="3105151"/>
                <a:ext cx="74613" cy="76200"/>
              </a:xfrm>
              <a:prstGeom prst="ellipse">
                <a:avLst/>
              </a:prstGeom>
              <a:noFill/>
              <a:ln w="14288" cap="rnd">
                <a:solidFill>
                  <a:srgbClr val="D55E2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4BE22665-16E8-7F32-389A-56622A4FB2F8}"/>
              </a:ext>
            </a:extLst>
          </p:cNvPr>
          <p:cNvCxnSpPr>
            <a:cxnSpLocks/>
          </p:cNvCxnSpPr>
          <p:nvPr/>
        </p:nvCxnSpPr>
        <p:spPr>
          <a:xfrm>
            <a:off x="838200" y="3780503"/>
            <a:ext cx="2851355" cy="0"/>
          </a:xfrm>
          <a:prstGeom prst="line">
            <a:avLst/>
          </a:prstGeom>
          <a:ln>
            <a:solidFill>
              <a:srgbClr val="A0B3C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8E5D7A6-4967-DC21-E933-640C261E38EE}"/>
              </a:ext>
            </a:extLst>
          </p:cNvPr>
          <p:cNvCxnSpPr>
            <a:cxnSpLocks/>
          </p:cNvCxnSpPr>
          <p:nvPr/>
        </p:nvCxnSpPr>
        <p:spPr>
          <a:xfrm>
            <a:off x="8500858" y="3780503"/>
            <a:ext cx="2851355" cy="0"/>
          </a:xfrm>
          <a:prstGeom prst="line">
            <a:avLst/>
          </a:prstGeom>
          <a:ln>
            <a:solidFill>
              <a:srgbClr val="A0B3C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67">
            <a:extLst>
              <a:ext uri="{FF2B5EF4-FFF2-40B4-BE49-F238E27FC236}">
                <a16:creationId xmlns:a16="http://schemas.microsoft.com/office/drawing/2014/main" id="{32DE0B5D-F0B1-3238-F4F0-E303D9F74ACE}"/>
              </a:ext>
            </a:extLst>
          </p:cNvPr>
          <p:cNvGrpSpPr/>
          <p:nvPr/>
        </p:nvGrpSpPr>
        <p:grpSpPr>
          <a:xfrm>
            <a:off x="605184" y="262221"/>
            <a:ext cx="7891248" cy="1053726"/>
            <a:chOff x="605184" y="262221"/>
            <a:chExt cx="7891248" cy="1053726"/>
          </a:xfrm>
        </p:grpSpPr>
        <p:grpSp>
          <p:nvGrpSpPr>
            <p:cNvPr id="7" name="组合 32">
              <a:extLst>
                <a:ext uri="{FF2B5EF4-FFF2-40B4-BE49-F238E27FC236}">
                  <a16:creationId xmlns:a16="http://schemas.microsoft.com/office/drawing/2014/main" id="{8F17581F-5ED3-4FBF-11B4-69039A83A4EC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9" name="椭圆 3">
                <a:extLst>
                  <a:ext uri="{FF2B5EF4-FFF2-40B4-BE49-F238E27FC236}">
                    <a16:creationId xmlns:a16="http://schemas.microsoft.com/office/drawing/2014/main" id="{323FC29B-0AD6-B490-0AA8-D26C486045D5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10" name="组合 4">
                <a:extLst>
                  <a:ext uri="{FF2B5EF4-FFF2-40B4-BE49-F238E27FC236}">
                    <a16:creationId xmlns:a16="http://schemas.microsoft.com/office/drawing/2014/main" id="{4D80F6A1-B368-2FF6-C5BC-D909F9F4BEB8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11" name="椭圆 5">
                  <a:extLst>
                    <a:ext uri="{FF2B5EF4-FFF2-40B4-BE49-F238E27FC236}">
                      <a16:creationId xmlns:a16="http://schemas.microsoft.com/office/drawing/2014/main" id="{6BB543F0-5C02-FEEF-36BC-798F3A4C0B7D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2" name="椭圆 6">
                  <a:extLst>
                    <a:ext uri="{FF2B5EF4-FFF2-40B4-BE49-F238E27FC236}">
                      <a16:creationId xmlns:a16="http://schemas.microsoft.com/office/drawing/2014/main" id="{395A0AA8-CB86-4994-15F5-A63E4BC4B296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8" name="TextBox 1">
              <a:extLst>
                <a:ext uri="{FF2B5EF4-FFF2-40B4-BE49-F238E27FC236}">
                  <a16:creationId xmlns:a16="http://schemas.microsoft.com/office/drawing/2014/main" id="{E5D893B8-D415-F995-B7D4-3D235562707A}"/>
                </a:ext>
              </a:extLst>
            </p:cNvPr>
            <p:cNvSpPr txBox="1"/>
            <p:nvPr/>
          </p:nvSpPr>
          <p:spPr>
            <a:xfrm>
              <a:off x="1842046" y="480916"/>
              <a:ext cx="66543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2400" b="1" dirty="0">
                  <a:solidFill>
                    <a:srgbClr val="3E658E"/>
                  </a:solidFill>
                  <a:latin typeface="Montserrat" panose="00000500000000000000" charset="0"/>
                </a:rPr>
                <a:t>Whey and its effect on the environment</a:t>
              </a:r>
              <a:endParaRPr lang="zh-CN" altLang="en-US" sz="2400" b="1" dirty="0">
                <a:solidFill>
                  <a:srgbClr val="3E658E"/>
                </a:solidFill>
                <a:latin typeface="Montserrat" panose="00000500000000000000" charset="0"/>
              </a:endParaRP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7E3373A3-69B3-CF94-2E74-58DEA9F12E50}"/>
              </a:ext>
            </a:extLst>
          </p:cNvPr>
          <p:cNvSpPr/>
          <p:nvPr/>
        </p:nvSpPr>
        <p:spPr>
          <a:xfrm>
            <a:off x="3607328" y="2918927"/>
            <a:ext cx="686263" cy="6862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956082-6C4F-623C-F5ED-1F90D4EBAB7A}"/>
              </a:ext>
            </a:extLst>
          </p:cNvPr>
          <p:cNvSpPr/>
          <p:nvPr/>
        </p:nvSpPr>
        <p:spPr>
          <a:xfrm>
            <a:off x="4553060" y="4768946"/>
            <a:ext cx="686263" cy="6862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6BFB755-ABE1-BFB6-8A44-D3CF7B606812}"/>
              </a:ext>
            </a:extLst>
          </p:cNvPr>
          <p:cNvSpPr/>
          <p:nvPr/>
        </p:nvSpPr>
        <p:spPr>
          <a:xfrm>
            <a:off x="6961850" y="4754556"/>
            <a:ext cx="686263" cy="6862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A3B9041-BD17-C844-138D-EED57D826345}"/>
              </a:ext>
            </a:extLst>
          </p:cNvPr>
          <p:cNvSpPr/>
          <p:nvPr/>
        </p:nvSpPr>
        <p:spPr>
          <a:xfrm>
            <a:off x="7884700" y="2931857"/>
            <a:ext cx="686263" cy="6862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80D3BB7-2004-2C50-1E95-35687A63CE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27"/>
          <a:stretch/>
        </p:blipFill>
        <p:spPr bwMode="auto">
          <a:xfrm>
            <a:off x="4737095" y="1925487"/>
            <a:ext cx="2745758" cy="27089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57A5364-76B1-E9EE-80DB-7F4C32DA3A07}"/>
              </a:ext>
            </a:extLst>
          </p:cNvPr>
          <p:cNvSpPr txBox="1"/>
          <p:nvPr/>
        </p:nvSpPr>
        <p:spPr>
          <a:xfrm>
            <a:off x="4294482" y="5790403"/>
            <a:ext cx="3727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25158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higher BOD and COD values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FFBDAE-1CC2-95E4-7631-F2CFC7477CB8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7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98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31;p28">
            <a:extLst>
              <a:ext uri="{FF2B5EF4-FFF2-40B4-BE49-F238E27FC236}">
                <a16:creationId xmlns:a16="http://schemas.microsoft.com/office/drawing/2014/main" id="{39C77793-612E-09B0-2789-F64EEAA7203C}"/>
              </a:ext>
            </a:extLst>
          </p:cNvPr>
          <p:cNvSpPr txBox="1"/>
          <p:nvPr/>
        </p:nvSpPr>
        <p:spPr>
          <a:xfrm>
            <a:off x="3481371" y="1207257"/>
            <a:ext cx="2019223" cy="358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9926" lvl="1" algn="ctr">
              <a:lnSpc>
                <a:spcPct val="140016"/>
              </a:lnSpc>
              <a:buClr>
                <a:srgbClr val="014E97"/>
              </a:buClr>
              <a:buSzPts val="2499"/>
            </a:pPr>
            <a:r>
              <a:rPr lang="en-US" sz="1666" b="1" dirty="0">
                <a:solidFill>
                  <a:srgbClr val="014E97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as a preservative</a:t>
            </a:r>
          </a:p>
        </p:txBody>
      </p:sp>
      <p:grpSp>
        <p:nvGrpSpPr>
          <p:cNvPr id="3" name="Google Shape;335;p28">
            <a:extLst>
              <a:ext uri="{FF2B5EF4-FFF2-40B4-BE49-F238E27FC236}">
                <a16:creationId xmlns:a16="http://schemas.microsoft.com/office/drawing/2014/main" id="{724BFBF7-7DB7-54F2-F7AC-B3B6E6167240}"/>
              </a:ext>
            </a:extLst>
          </p:cNvPr>
          <p:cNvGrpSpPr/>
          <p:nvPr/>
        </p:nvGrpSpPr>
        <p:grpSpPr>
          <a:xfrm rot="-5400000">
            <a:off x="244921" y="383136"/>
            <a:ext cx="3711520" cy="4758091"/>
            <a:chOff x="0" y="-47625"/>
            <a:chExt cx="635000" cy="814057"/>
          </a:xfrm>
        </p:grpSpPr>
        <p:sp>
          <p:nvSpPr>
            <p:cNvPr id="8" name="Google Shape;336;p28">
              <a:extLst>
                <a:ext uri="{FF2B5EF4-FFF2-40B4-BE49-F238E27FC236}">
                  <a16:creationId xmlns:a16="http://schemas.microsoft.com/office/drawing/2014/main" id="{E4FED3A2-5EBB-E134-364C-B3A07C0451CA}"/>
                </a:ext>
              </a:extLst>
            </p:cNvPr>
            <p:cNvSpPr/>
            <p:nvPr/>
          </p:nvSpPr>
          <p:spPr>
            <a:xfrm>
              <a:off x="0" y="0"/>
              <a:ext cx="371221" cy="766432"/>
            </a:xfrm>
            <a:custGeom>
              <a:avLst/>
              <a:gdLst/>
              <a:ahLst/>
              <a:cxnLst/>
              <a:rect l="l" t="t" r="r" b="b"/>
              <a:pathLst>
                <a:path w="371221" h="766432" extrusionOk="0">
                  <a:moveTo>
                    <a:pt x="371221" y="0"/>
                  </a:moveTo>
                  <a:lnTo>
                    <a:pt x="371221" y="652132"/>
                  </a:lnTo>
                  <a:lnTo>
                    <a:pt x="185611" y="766432"/>
                  </a:lnTo>
                  <a:lnTo>
                    <a:pt x="0" y="652132"/>
                  </a:lnTo>
                  <a:lnTo>
                    <a:pt x="0" y="0"/>
                  </a:lnTo>
                  <a:lnTo>
                    <a:pt x="371221" y="0"/>
                  </a:lnTo>
                  <a:close/>
                </a:path>
              </a:pathLst>
            </a:custGeom>
            <a:solidFill>
              <a:srgbClr val="3E658E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Google Shape;337;p28">
              <a:extLst>
                <a:ext uri="{FF2B5EF4-FFF2-40B4-BE49-F238E27FC236}">
                  <a16:creationId xmlns:a16="http://schemas.microsoft.com/office/drawing/2014/main" id="{A5D5C6ED-9254-AC99-C7E3-B306B65CDB11}"/>
                </a:ext>
              </a:extLst>
            </p:cNvPr>
            <p:cNvSpPr txBox="1"/>
            <p:nvPr/>
          </p:nvSpPr>
          <p:spPr>
            <a:xfrm>
              <a:off x="0" y="-47625"/>
              <a:ext cx="635000" cy="7461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67" tIns="33867" rIns="33867" bIns="33867" anchor="ctr" anchorCtr="0">
              <a:noAutofit/>
            </a:bodyPr>
            <a:lstStyle/>
            <a:p>
              <a:pPr algn="ctr">
                <a:lnSpc>
                  <a:spcPct val="186611"/>
                </a:lnSpc>
              </a:pPr>
              <a:endParaRPr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" name="Google Shape;338;p28">
            <a:extLst>
              <a:ext uri="{FF2B5EF4-FFF2-40B4-BE49-F238E27FC236}">
                <a16:creationId xmlns:a16="http://schemas.microsoft.com/office/drawing/2014/main" id="{CD6195A1-E175-B7E1-8F3E-80E08D28F7AB}"/>
              </a:ext>
            </a:extLst>
          </p:cNvPr>
          <p:cNvSpPr txBox="1"/>
          <p:nvPr/>
        </p:nvSpPr>
        <p:spPr>
          <a:xfrm>
            <a:off x="2266194" y="3694612"/>
            <a:ext cx="1330939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en-US" sz="6600" dirty="0">
                <a:solidFill>
                  <a:srgbClr val="FFFFFF"/>
                </a:solidFill>
                <a:latin typeface="Libre Baskerville"/>
                <a:sym typeface="Libre Baskerville"/>
              </a:rPr>
              <a:t>LA</a:t>
            </a:r>
            <a:endParaRPr sz="2400" dirty="0"/>
          </a:p>
        </p:txBody>
      </p:sp>
      <p:sp>
        <p:nvSpPr>
          <p:cNvPr id="37" name="Google Shape;340;p28">
            <a:extLst>
              <a:ext uri="{FF2B5EF4-FFF2-40B4-BE49-F238E27FC236}">
                <a16:creationId xmlns:a16="http://schemas.microsoft.com/office/drawing/2014/main" id="{B5380540-1B3B-E1F9-DE75-D1BA8FF939FC}"/>
              </a:ext>
            </a:extLst>
          </p:cNvPr>
          <p:cNvSpPr/>
          <p:nvPr/>
        </p:nvSpPr>
        <p:spPr>
          <a:xfrm>
            <a:off x="7505928" y="1653865"/>
            <a:ext cx="2136401" cy="1850123"/>
          </a:xfrm>
          <a:custGeom>
            <a:avLst/>
            <a:gdLst/>
            <a:ahLst/>
            <a:cxnLst/>
            <a:rect l="l" t="t" r="r" b="b"/>
            <a:pathLst>
              <a:path w="6350000" h="5499100" extrusionOk="0">
                <a:moveTo>
                  <a:pt x="4762500" y="0"/>
                </a:moveTo>
                <a:lnTo>
                  <a:pt x="1587500" y="0"/>
                </a:lnTo>
                <a:lnTo>
                  <a:pt x="0" y="2749550"/>
                </a:lnTo>
                <a:lnTo>
                  <a:pt x="1587500" y="5499100"/>
                </a:lnTo>
                <a:lnTo>
                  <a:pt x="4762500" y="5499100"/>
                </a:lnTo>
                <a:lnTo>
                  <a:pt x="6350000" y="274955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38" name="Google Shape;341;p28">
            <a:extLst>
              <a:ext uri="{FF2B5EF4-FFF2-40B4-BE49-F238E27FC236}">
                <a16:creationId xmlns:a16="http://schemas.microsoft.com/office/drawing/2014/main" id="{FD75FDDC-E35C-42A6-0296-0A726A922933}"/>
              </a:ext>
            </a:extLst>
          </p:cNvPr>
          <p:cNvSpPr/>
          <p:nvPr/>
        </p:nvSpPr>
        <p:spPr>
          <a:xfrm>
            <a:off x="7505928" y="3597167"/>
            <a:ext cx="2136401" cy="1850123"/>
          </a:xfrm>
          <a:custGeom>
            <a:avLst/>
            <a:gdLst/>
            <a:ahLst/>
            <a:cxnLst/>
            <a:rect l="l" t="t" r="r" b="b"/>
            <a:pathLst>
              <a:path w="6350000" h="5499100" extrusionOk="0">
                <a:moveTo>
                  <a:pt x="4762500" y="0"/>
                </a:moveTo>
                <a:lnTo>
                  <a:pt x="1587500" y="0"/>
                </a:lnTo>
                <a:lnTo>
                  <a:pt x="0" y="2749550"/>
                </a:lnTo>
                <a:lnTo>
                  <a:pt x="1587500" y="5499100"/>
                </a:lnTo>
                <a:lnTo>
                  <a:pt x="4762500" y="5499100"/>
                </a:lnTo>
                <a:lnTo>
                  <a:pt x="6350000" y="274955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</p:sp>
      <p:sp>
        <p:nvSpPr>
          <p:cNvPr id="39" name="Google Shape;342;p28">
            <a:extLst>
              <a:ext uri="{FF2B5EF4-FFF2-40B4-BE49-F238E27FC236}">
                <a16:creationId xmlns:a16="http://schemas.microsoft.com/office/drawing/2014/main" id="{D1321E73-9287-0D97-B638-682B1E9A8072}"/>
              </a:ext>
            </a:extLst>
          </p:cNvPr>
          <p:cNvSpPr/>
          <p:nvPr/>
        </p:nvSpPr>
        <p:spPr>
          <a:xfrm>
            <a:off x="4098180" y="3597167"/>
            <a:ext cx="2136401" cy="1850123"/>
          </a:xfrm>
          <a:custGeom>
            <a:avLst/>
            <a:gdLst/>
            <a:ahLst/>
            <a:cxnLst/>
            <a:rect l="l" t="t" r="r" b="b"/>
            <a:pathLst>
              <a:path w="6350000" h="5499100" extrusionOk="0">
                <a:moveTo>
                  <a:pt x="4762500" y="0"/>
                </a:moveTo>
                <a:lnTo>
                  <a:pt x="1587500" y="0"/>
                </a:lnTo>
                <a:lnTo>
                  <a:pt x="0" y="2749550"/>
                </a:lnTo>
                <a:lnTo>
                  <a:pt x="1587500" y="5499100"/>
                </a:lnTo>
                <a:lnTo>
                  <a:pt x="4762500" y="5499100"/>
                </a:lnTo>
                <a:lnTo>
                  <a:pt x="6350000" y="274955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40" name="Google Shape;343;p28">
            <a:extLst>
              <a:ext uri="{FF2B5EF4-FFF2-40B4-BE49-F238E27FC236}">
                <a16:creationId xmlns:a16="http://schemas.microsoft.com/office/drawing/2014/main" id="{2E672086-1B1F-390B-31CB-1AE18E085CF3}"/>
              </a:ext>
            </a:extLst>
          </p:cNvPr>
          <p:cNvSpPr/>
          <p:nvPr/>
        </p:nvSpPr>
        <p:spPr>
          <a:xfrm>
            <a:off x="4098180" y="1653865"/>
            <a:ext cx="2136401" cy="1850123"/>
          </a:xfrm>
          <a:custGeom>
            <a:avLst/>
            <a:gdLst/>
            <a:ahLst/>
            <a:cxnLst/>
            <a:rect l="l" t="t" r="r" b="b"/>
            <a:pathLst>
              <a:path w="6350000" h="5499100" extrusionOk="0">
                <a:moveTo>
                  <a:pt x="4762500" y="0"/>
                </a:moveTo>
                <a:lnTo>
                  <a:pt x="1587500" y="0"/>
                </a:lnTo>
                <a:lnTo>
                  <a:pt x="0" y="2749550"/>
                </a:lnTo>
                <a:lnTo>
                  <a:pt x="1587500" y="5499100"/>
                </a:lnTo>
                <a:lnTo>
                  <a:pt x="4762500" y="5499100"/>
                </a:lnTo>
                <a:lnTo>
                  <a:pt x="6350000" y="2749550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41" name="Google Shape;344;p28">
            <a:extLst>
              <a:ext uri="{FF2B5EF4-FFF2-40B4-BE49-F238E27FC236}">
                <a16:creationId xmlns:a16="http://schemas.microsoft.com/office/drawing/2014/main" id="{D6983B9D-90DA-3A5C-D245-B39BD1F082B7}"/>
              </a:ext>
            </a:extLst>
          </p:cNvPr>
          <p:cNvSpPr/>
          <p:nvPr/>
        </p:nvSpPr>
        <p:spPr>
          <a:xfrm>
            <a:off x="5804589" y="680833"/>
            <a:ext cx="2136401" cy="1850123"/>
          </a:xfrm>
          <a:custGeom>
            <a:avLst/>
            <a:gdLst/>
            <a:ahLst/>
            <a:cxnLst/>
            <a:rect l="l" t="t" r="r" b="b"/>
            <a:pathLst>
              <a:path w="6350000" h="5499100" extrusionOk="0">
                <a:moveTo>
                  <a:pt x="4762500" y="0"/>
                </a:moveTo>
                <a:lnTo>
                  <a:pt x="1587500" y="0"/>
                </a:lnTo>
                <a:lnTo>
                  <a:pt x="0" y="2749550"/>
                </a:lnTo>
                <a:lnTo>
                  <a:pt x="1587500" y="5499100"/>
                </a:lnTo>
                <a:lnTo>
                  <a:pt x="4762500" y="5499100"/>
                </a:lnTo>
                <a:lnTo>
                  <a:pt x="6350000" y="2749550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</p:sp>
      <p:sp>
        <p:nvSpPr>
          <p:cNvPr id="42" name="Google Shape;345;p28">
            <a:extLst>
              <a:ext uri="{FF2B5EF4-FFF2-40B4-BE49-F238E27FC236}">
                <a16:creationId xmlns:a16="http://schemas.microsoft.com/office/drawing/2014/main" id="{061355E0-C3F8-0A0D-F23B-8A7FF0849328}"/>
              </a:ext>
            </a:extLst>
          </p:cNvPr>
          <p:cNvSpPr/>
          <p:nvPr/>
        </p:nvSpPr>
        <p:spPr>
          <a:xfrm>
            <a:off x="5804589" y="4544116"/>
            <a:ext cx="2136401" cy="1850123"/>
          </a:xfrm>
          <a:custGeom>
            <a:avLst/>
            <a:gdLst/>
            <a:ahLst/>
            <a:cxnLst/>
            <a:rect l="l" t="t" r="r" b="b"/>
            <a:pathLst>
              <a:path w="6350000" h="5499100" extrusionOk="0">
                <a:moveTo>
                  <a:pt x="4762500" y="0"/>
                </a:moveTo>
                <a:lnTo>
                  <a:pt x="1587500" y="0"/>
                </a:lnTo>
                <a:lnTo>
                  <a:pt x="0" y="2749550"/>
                </a:lnTo>
                <a:lnTo>
                  <a:pt x="1587500" y="5499100"/>
                </a:lnTo>
                <a:lnTo>
                  <a:pt x="4762500" y="5499100"/>
                </a:lnTo>
                <a:lnTo>
                  <a:pt x="6350000" y="2749550"/>
                </a:lnTo>
                <a:close/>
              </a:path>
            </a:pathLst>
          </a:cu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</p:sp>
      <p:sp>
        <p:nvSpPr>
          <p:cNvPr id="43" name="Google Shape;346;p28">
            <a:extLst>
              <a:ext uri="{FF2B5EF4-FFF2-40B4-BE49-F238E27FC236}">
                <a16:creationId xmlns:a16="http://schemas.microsoft.com/office/drawing/2014/main" id="{4149F09A-948F-12FD-65F7-7EB2962DC8E3}"/>
              </a:ext>
            </a:extLst>
          </p:cNvPr>
          <p:cNvSpPr txBox="1"/>
          <p:nvPr/>
        </p:nvSpPr>
        <p:spPr>
          <a:xfrm>
            <a:off x="7365870" y="770798"/>
            <a:ext cx="2019223" cy="358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9926" lvl="1" algn="ctr">
              <a:lnSpc>
                <a:spcPct val="140016"/>
              </a:lnSpc>
              <a:buClr>
                <a:srgbClr val="014E97"/>
              </a:buClr>
              <a:buSzPts val="2499"/>
            </a:pPr>
            <a:r>
              <a:rPr lang="en-US" sz="1666" b="1" dirty="0">
                <a:solidFill>
                  <a:srgbClr val="014E97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 cosmetics</a:t>
            </a:r>
          </a:p>
        </p:txBody>
      </p:sp>
      <p:sp>
        <p:nvSpPr>
          <p:cNvPr id="44" name="Google Shape;347;p28">
            <a:extLst>
              <a:ext uri="{FF2B5EF4-FFF2-40B4-BE49-F238E27FC236}">
                <a16:creationId xmlns:a16="http://schemas.microsoft.com/office/drawing/2014/main" id="{89A1C823-8E0B-56D4-6CC4-F98619419E9F}"/>
              </a:ext>
            </a:extLst>
          </p:cNvPr>
          <p:cNvSpPr txBox="1"/>
          <p:nvPr/>
        </p:nvSpPr>
        <p:spPr>
          <a:xfrm>
            <a:off x="9265852" y="1800757"/>
            <a:ext cx="2451371" cy="358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9926" lvl="1" algn="ctr">
              <a:lnSpc>
                <a:spcPct val="140016"/>
              </a:lnSpc>
              <a:buClr>
                <a:srgbClr val="014E97"/>
              </a:buClr>
              <a:buSzPts val="2499"/>
            </a:pPr>
            <a:r>
              <a:rPr lang="en-US" sz="1666" b="1" dirty="0">
                <a:solidFill>
                  <a:srgbClr val="014E97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Polylactic acid (PLA)</a:t>
            </a:r>
          </a:p>
        </p:txBody>
      </p:sp>
      <p:sp>
        <p:nvSpPr>
          <p:cNvPr id="45" name="Google Shape;348;p28">
            <a:extLst>
              <a:ext uri="{FF2B5EF4-FFF2-40B4-BE49-F238E27FC236}">
                <a16:creationId xmlns:a16="http://schemas.microsoft.com/office/drawing/2014/main" id="{1AA3DDE2-48EC-38C9-EC31-7FC7682422AC}"/>
              </a:ext>
            </a:extLst>
          </p:cNvPr>
          <p:cNvSpPr txBox="1"/>
          <p:nvPr/>
        </p:nvSpPr>
        <p:spPr>
          <a:xfrm>
            <a:off x="9212337" y="3467939"/>
            <a:ext cx="2721712" cy="71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9926" lvl="1" algn="ctr">
              <a:lnSpc>
                <a:spcPct val="140016"/>
              </a:lnSpc>
              <a:buClr>
                <a:srgbClr val="014E97"/>
              </a:buClr>
              <a:buSzPts val="2499"/>
            </a:pPr>
            <a:r>
              <a:rPr lang="en-US" sz="1666" b="1" dirty="0">
                <a:solidFill>
                  <a:srgbClr val="014E97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used in chocolates and sweets for the flavor</a:t>
            </a:r>
            <a:endParaRPr sz="1200" dirty="0"/>
          </a:p>
        </p:txBody>
      </p:sp>
      <p:sp>
        <p:nvSpPr>
          <p:cNvPr id="46" name="Google Shape;349;p28">
            <a:extLst>
              <a:ext uri="{FF2B5EF4-FFF2-40B4-BE49-F238E27FC236}">
                <a16:creationId xmlns:a16="http://schemas.microsoft.com/office/drawing/2014/main" id="{BBB239EC-1551-E3AF-2806-120ED2BBE2B0}"/>
              </a:ext>
            </a:extLst>
          </p:cNvPr>
          <p:cNvSpPr txBox="1"/>
          <p:nvPr/>
        </p:nvSpPr>
        <p:spPr>
          <a:xfrm>
            <a:off x="7387108" y="5728321"/>
            <a:ext cx="3995970" cy="71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9926" lvl="1" algn="ctr">
              <a:lnSpc>
                <a:spcPct val="140016"/>
              </a:lnSpc>
              <a:buClr>
                <a:srgbClr val="014E97"/>
              </a:buClr>
              <a:buSzPts val="2499"/>
            </a:pPr>
            <a:r>
              <a:rPr lang="en-US" sz="1666" b="1" dirty="0">
                <a:solidFill>
                  <a:srgbClr val="014E97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used as an electrolyte in various parenteral solutions. </a:t>
            </a:r>
            <a:endParaRPr sz="1200" dirty="0"/>
          </a:p>
        </p:txBody>
      </p:sp>
      <p:sp>
        <p:nvSpPr>
          <p:cNvPr id="47" name="Google Shape;350;p28">
            <a:extLst>
              <a:ext uri="{FF2B5EF4-FFF2-40B4-BE49-F238E27FC236}">
                <a16:creationId xmlns:a16="http://schemas.microsoft.com/office/drawing/2014/main" id="{A37316CC-A0C8-8F97-F230-C0E7AA9C6C42}"/>
              </a:ext>
            </a:extLst>
          </p:cNvPr>
          <p:cNvSpPr txBox="1"/>
          <p:nvPr/>
        </p:nvSpPr>
        <p:spPr>
          <a:xfrm>
            <a:off x="2085995" y="5579481"/>
            <a:ext cx="3684685" cy="71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9926" lvl="1" algn="ctr">
              <a:lnSpc>
                <a:spcPct val="140016"/>
              </a:lnSpc>
              <a:buClr>
                <a:srgbClr val="014E97"/>
              </a:buClr>
              <a:buSzPts val="2499"/>
            </a:pPr>
            <a:r>
              <a:rPr lang="en-US" sz="1666" b="1" dirty="0">
                <a:solidFill>
                  <a:srgbClr val="014E97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involved in mineral preparations, tablets, prostheses,</a:t>
            </a:r>
            <a:endParaRPr sz="120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005FE24-D959-74FB-AE31-015A4A0F6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35" y="2400585"/>
            <a:ext cx="2531625" cy="229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组合 67">
            <a:extLst>
              <a:ext uri="{FF2B5EF4-FFF2-40B4-BE49-F238E27FC236}">
                <a16:creationId xmlns:a16="http://schemas.microsoft.com/office/drawing/2014/main" id="{CEAA399E-ABE6-7814-ADD3-948A6666B1B7}"/>
              </a:ext>
            </a:extLst>
          </p:cNvPr>
          <p:cNvGrpSpPr/>
          <p:nvPr/>
        </p:nvGrpSpPr>
        <p:grpSpPr>
          <a:xfrm>
            <a:off x="605184" y="262221"/>
            <a:ext cx="4294109" cy="1053726"/>
            <a:chOff x="605184" y="262221"/>
            <a:chExt cx="4294109" cy="1053726"/>
          </a:xfrm>
        </p:grpSpPr>
        <p:grpSp>
          <p:nvGrpSpPr>
            <p:cNvPr id="50" name="组合 32">
              <a:extLst>
                <a:ext uri="{FF2B5EF4-FFF2-40B4-BE49-F238E27FC236}">
                  <a16:creationId xmlns:a16="http://schemas.microsoft.com/office/drawing/2014/main" id="{4E8B3285-FEE1-9FE1-E646-98CFF6FA2B31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52" name="椭圆 3">
                <a:extLst>
                  <a:ext uri="{FF2B5EF4-FFF2-40B4-BE49-F238E27FC236}">
                    <a16:creationId xmlns:a16="http://schemas.microsoft.com/office/drawing/2014/main" id="{DB4D6AE3-0CC2-A379-0DE0-394F7EFE3976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53" name="组合 4">
                <a:extLst>
                  <a:ext uri="{FF2B5EF4-FFF2-40B4-BE49-F238E27FC236}">
                    <a16:creationId xmlns:a16="http://schemas.microsoft.com/office/drawing/2014/main" id="{D34A3979-2A73-BC04-9105-FB2D29EB542B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54" name="椭圆 5">
                  <a:extLst>
                    <a:ext uri="{FF2B5EF4-FFF2-40B4-BE49-F238E27FC236}">
                      <a16:creationId xmlns:a16="http://schemas.microsoft.com/office/drawing/2014/main" id="{3BE0D018-CFB1-5AB4-3363-4C7FD173C2D5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55" name="椭圆 6">
                  <a:extLst>
                    <a:ext uri="{FF2B5EF4-FFF2-40B4-BE49-F238E27FC236}">
                      <a16:creationId xmlns:a16="http://schemas.microsoft.com/office/drawing/2014/main" id="{598961EC-AB9F-B95A-FF6B-B41E36F101D5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51" name="TextBox 1">
              <a:extLst>
                <a:ext uri="{FF2B5EF4-FFF2-40B4-BE49-F238E27FC236}">
                  <a16:creationId xmlns:a16="http://schemas.microsoft.com/office/drawing/2014/main" id="{CD5AC3D9-8BE3-A973-73C6-95F907196A44}"/>
                </a:ext>
              </a:extLst>
            </p:cNvPr>
            <p:cNvSpPr txBox="1"/>
            <p:nvPr/>
          </p:nvSpPr>
          <p:spPr>
            <a:xfrm>
              <a:off x="1842046" y="480916"/>
              <a:ext cx="30572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LACTIC ACID </a:t>
              </a:r>
            </a:p>
          </p:txBody>
        </p:sp>
      </p:grpSp>
      <p:sp>
        <p:nvSpPr>
          <p:cNvPr id="56" name="矩形 61">
            <a:extLst>
              <a:ext uri="{FF2B5EF4-FFF2-40B4-BE49-F238E27FC236}">
                <a16:creationId xmlns:a16="http://schemas.microsoft.com/office/drawing/2014/main" id="{21FF9DF5-51C8-104A-7063-6FB4AF6B2545}"/>
              </a:ext>
            </a:extLst>
          </p:cNvPr>
          <p:cNvSpPr/>
          <p:nvPr/>
        </p:nvSpPr>
        <p:spPr>
          <a:xfrm>
            <a:off x="-278365" y="1778054"/>
            <a:ext cx="4528441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b="1" dirty="0">
                <a:solidFill>
                  <a:srgbClr val="183E6C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Organic Acid with molecular formula </a:t>
            </a:r>
            <a:r>
              <a:rPr lang="en-US" altLang="zh-CN" b="1" dirty="0">
                <a:solidFill>
                  <a:srgbClr val="199ADD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rPr>
              <a:t>CH3CH(OH)COOH</a:t>
            </a:r>
            <a:endParaRPr lang="zh-CN" altLang="en-US" b="1" dirty="0">
              <a:solidFill>
                <a:srgbClr val="199ADD"/>
              </a:solidFill>
              <a:latin typeface="Montserrat" panose="00000500000000000000" charset="0"/>
              <a:ea typeface="Montserrat" panose="00000500000000000000" charset="0"/>
              <a:cs typeface="Montserrat" panose="0000050000000000000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9C4273-D821-2E49-8BFB-602018CD0505}"/>
              </a:ext>
            </a:extLst>
          </p:cNvPr>
          <p:cNvSpPr txBox="1"/>
          <p:nvPr/>
        </p:nvSpPr>
        <p:spPr>
          <a:xfrm>
            <a:off x="11356344" y="6269248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8</a:t>
            </a:fld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BFD79-47EC-574C-EFEB-00EB5FFFE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96177" y="6296628"/>
            <a:ext cx="1057623" cy="424847"/>
          </a:xfrm>
        </p:spPr>
        <p:txBody>
          <a:bodyPr/>
          <a:lstStyle>
            <a:lvl1pPr>
              <a:defRPr sz="18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003CA574-78A0-46A4-8D0C-44568DC41F47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3CBF867-29FB-57D5-4EE7-0FC73649292F}"/>
              </a:ext>
            </a:extLst>
          </p:cNvPr>
          <p:cNvGrpSpPr/>
          <p:nvPr/>
        </p:nvGrpSpPr>
        <p:grpSpPr>
          <a:xfrm>
            <a:off x="1085795" y="2224118"/>
            <a:ext cx="2930023" cy="2901689"/>
            <a:chOff x="1934207" y="1740007"/>
            <a:chExt cx="4515156" cy="4471493"/>
          </a:xfrm>
        </p:grpSpPr>
        <p:grpSp>
          <p:nvGrpSpPr>
            <p:cNvPr id="35" name="Graphic 16">
              <a:extLst>
                <a:ext uri="{FF2B5EF4-FFF2-40B4-BE49-F238E27FC236}">
                  <a16:creationId xmlns:a16="http://schemas.microsoft.com/office/drawing/2014/main" id="{A2D41E7C-FAA9-D632-1D8D-EE00CE5B1082}"/>
                </a:ext>
              </a:extLst>
            </p:cNvPr>
            <p:cNvGrpSpPr/>
            <p:nvPr/>
          </p:nvGrpSpPr>
          <p:grpSpPr>
            <a:xfrm>
              <a:off x="1934207" y="1740007"/>
              <a:ext cx="4515156" cy="4471493"/>
              <a:chOff x="3272897" y="580523"/>
              <a:chExt cx="5564872" cy="5511059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92C2B654-DF3D-F02A-014C-26F2DBA7B939}"/>
                  </a:ext>
                </a:extLst>
              </p:cNvPr>
              <p:cNvSpPr/>
              <p:nvPr/>
            </p:nvSpPr>
            <p:spPr>
              <a:xfrm>
                <a:off x="6177327" y="580523"/>
                <a:ext cx="2225363" cy="2569633"/>
              </a:xfrm>
              <a:custGeom>
                <a:avLst/>
                <a:gdLst>
                  <a:gd name="connsiteX0" fmla="*/ -213 w 2225363"/>
                  <a:gd name="connsiteY0" fmla="*/ -76 h 2569633"/>
                  <a:gd name="connsiteX1" fmla="*/ 2225151 w 2225363"/>
                  <a:gd name="connsiteY1" fmla="*/ 1284740 h 2569633"/>
                  <a:gd name="connsiteX2" fmla="*/ -213 w 2225363"/>
                  <a:gd name="connsiteY2" fmla="*/ 2569558 h 2569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5363" h="2569633">
                    <a:moveTo>
                      <a:pt x="-213" y="-76"/>
                    </a:moveTo>
                    <a:cubicBezTo>
                      <a:pt x="917826" y="-76"/>
                      <a:pt x="1766132" y="489688"/>
                      <a:pt x="2225151" y="1284740"/>
                    </a:cubicBezTo>
                    <a:lnTo>
                      <a:pt x="-213" y="2569558"/>
                    </a:lnTo>
                    <a:close/>
                  </a:path>
                </a:pathLst>
              </a:custGeom>
              <a:solidFill>
                <a:srgbClr val="A0B3C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2ADEC993-7305-31AB-E620-3107607C93E2}"/>
                  </a:ext>
                </a:extLst>
              </p:cNvPr>
              <p:cNvSpPr/>
              <p:nvPr/>
            </p:nvSpPr>
            <p:spPr>
              <a:xfrm>
                <a:off x="6268134" y="2072977"/>
                <a:ext cx="2569635" cy="2569635"/>
              </a:xfrm>
              <a:custGeom>
                <a:avLst/>
                <a:gdLst>
                  <a:gd name="connsiteX0" fmla="*/ 2225151 w 2569635"/>
                  <a:gd name="connsiteY0" fmla="*/ -76 h 2569635"/>
                  <a:gd name="connsiteX1" fmla="*/ 2225151 w 2569635"/>
                  <a:gd name="connsiteY1" fmla="*/ 2569560 h 2569635"/>
                  <a:gd name="connsiteX2" fmla="*/ -213 w 2569635"/>
                  <a:gd name="connsiteY2" fmla="*/ 1284742 h 2569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635" h="2569635">
                    <a:moveTo>
                      <a:pt x="2225151" y="-76"/>
                    </a:moveTo>
                    <a:cubicBezTo>
                      <a:pt x="2684180" y="794976"/>
                      <a:pt x="2684180" y="1774508"/>
                      <a:pt x="2225151" y="2569560"/>
                    </a:cubicBezTo>
                    <a:lnTo>
                      <a:pt x="-213" y="1284742"/>
                    </a:lnTo>
                    <a:close/>
                  </a:path>
                </a:pathLst>
              </a:custGeom>
              <a:solidFill>
                <a:srgbClr val="2F5D8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F87CE942-3CA2-C6B2-E9B9-0517522DADAA}"/>
                  </a:ext>
                </a:extLst>
              </p:cNvPr>
              <p:cNvSpPr/>
              <p:nvPr/>
            </p:nvSpPr>
            <p:spPr>
              <a:xfrm>
                <a:off x="6177328" y="3521947"/>
                <a:ext cx="2225363" cy="2569635"/>
              </a:xfrm>
              <a:custGeom>
                <a:avLst/>
                <a:gdLst>
                  <a:gd name="connsiteX0" fmla="*/ 2225151 w 2225363"/>
                  <a:gd name="connsiteY0" fmla="*/ 1284742 h 2569635"/>
                  <a:gd name="connsiteX1" fmla="*/ -213 w 2225363"/>
                  <a:gd name="connsiteY1" fmla="*/ 2569560 h 2569635"/>
                  <a:gd name="connsiteX2" fmla="*/ -213 w 2225363"/>
                  <a:gd name="connsiteY2" fmla="*/ -76 h 2569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5363" h="2569635">
                    <a:moveTo>
                      <a:pt x="2225151" y="1284742"/>
                    </a:moveTo>
                    <a:cubicBezTo>
                      <a:pt x="1766132" y="2079784"/>
                      <a:pt x="917826" y="2569560"/>
                      <a:pt x="-213" y="2569560"/>
                    </a:cubicBezTo>
                    <a:lnTo>
                      <a:pt x="-213" y="-76"/>
                    </a:lnTo>
                    <a:close/>
                  </a:path>
                </a:pathLst>
              </a:custGeom>
              <a:solidFill>
                <a:srgbClr val="D55E2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475C304E-D617-5203-4698-0156D628DED3}"/>
                  </a:ext>
                </a:extLst>
              </p:cNvPr>
              <p:cNvSpPr/>
              <p:nvPr/>
            </p:nvSpPr>
            <p:spPr>
              <a:xfrm>
                <a:off x="3698499" y="3521947"/>
                <a:ext cx="2225363" cy="2569635"/>
              </a:xfrm>
              <a:custGeom>
                <a:avLst/>
                <a:gdLst>
                  <a:gd name="connsiteX0" fmla="*/ 2225151 w 2225363"/>
                  <a:gd name="connsiteY0" fmla="*/ 2569560 h 2569635"/>
                  <a:gd name="connsiteX1" fmla="*/ -213 w 2225363"/>
                  <a:gd name="connsiteY1" fmla="*/ 1284742 h 2569635"/>
                  <a:gd name="connsiteX2" fmla="*/ 2225151 w 2225363"/>
                  <a:gd name="connsiteY2" fmla="*/ -76 h 2569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5363" h="2569635">
                    <a:moveTo>
                      <a:pt x="2225151" y="2569560"/>
                    </a:moveTo>
                    <a:cubicBezTo>
                      <a:pt x="1307112" y="2569560"/>
                      <a:pt x="458806" y="2079784"/>
                      <a:pt x="-213" y="1284742"/>
                    </a:cubicBezTo>
                    <a:lnTo>
                      <a:pt x="2225151" y="-76"/>
                    </a:lnTo>
                    <a:close/>
                  </a:path>
                </a:pathLst>
              </a:custGeom>
              <a:solidFill>
                <a:srgbClr val="D7D7D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dirty="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D7192D84-CB64-55F3-F5FA-1F3025C464BF}"/>
                  </a:ext>
                </a:extLst>
              </p:cNvPr>
              <p:cNvSpPr/>
              <p:nvPr/>
            </p:nvSpPr>
            <p:spPr>
              <a:xfrm>
                <a:off x="3272897" y="2072977"/>
                <a:ext cx="2569635" cy="2569635"/>
              </a:xfrm>
              <a:custGeom>
                <a:avLst/>
                <a:gdLst>
                  <a:gd name="connsiteX0" fmla="*/ 344059 w 2569635"/>
                  <a:gd name="connsiteY0" fmla="*/ 2569560 h 2569635"/>
                  <a:gd name="connsiteX1" fmla="*/ 344059 w 2569635"/>
                  <a:gd name="connsiteY1" fmla="*/ -76 h 2569635"/>
                  <a:gd name="connsiteX2" fmla="*/ 2569423 w 2569635"/>
                  <a:gd name="connsiteY2" fmla="*/ 1284742 h 2569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635" h="2569635">
                    <a:moveTo>
                      <a:pt x="344059" y="2569560"/>
                    </a:moveTo>
                    <a:cubicBezTo>
                      <a:pt x="-114970" y="1774508"/>
                      <a:pt x="-114970" y="794976"/>
                      <a:pt x="344059" y="-76"/>
                    </a:cubicBezTo>
                    <a:lnTo>
                      <a:pt x="2569423" y="1284742"/>
                    </a:lnTo>
                    <a:close/>
                  </a:path>
                </a:pathLst>
              </a:custGeom>
              <a:solidFill>
                <a:srgbClr val="D7D7D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dirty="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A986EBBF-44E0-5232-9601-946911C55350}"/>
                  </a:ext>
                </a:extLst>
              </p:cNvPr>
              <p:cNvSpPr/>
              <p:nvPr/>
            </p:nvSpPr>
            <p:spPr>
              <a:xfrm>
                <a:off x="3698499" y="580523"/>
                <a:ext cx="2225363" cy="2569633"/>
              </a:xfrm>
              <a:custGeom>
                <a:avLst/>
                <a:gdLst>
                  <a:gd name="connsiteX0" fmla="*/ -213 w 2225363"/>
                  <a:gd name="connsiteY0" fmla="*/ 1284740 h 2569633"/>
                  <a:gd name="connsiteX1" fmla="*/ 2225151 w 2225363"/>
                  <a:gd name="connsiteY1" fmla="*/ -76 h 2569633"/>
                  <a:gd name="connsiteX2" fmla="*/ 2225151 w 2225363"/>
                  <a:gd name="connsiteY2" fmla="*/ 2569558 h 2569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5363" h="2569633">
                    <a:moveTo>
                      <a:pt x="-213" y="1284740"/>
                    </a:moveTo>
                    <a:cubicBezTo>
                      <a:pt x="458806" y="489688"/>
                      <a:pt x="1307112" y="-76"/>
                      <a:pt x="2225151" y="-76"/>
                    </a:cubicBezTo>
                    <a:lnTo>
                      <a:pt x="2225151" y="2569558"/>
                    </a:lnTo>
                    <a:close/>
                  </a:path>
                </a:pathLst>
              </a:custGeom>
              <a:solidFill>
                <a:srgbClr val="D8D8D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dirty="0"/>
              </a:p>
            </p:txBody>
          </p:sp>
        </p:grp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29693C2-2D5F-E100-D764-D2DC803AD562}"/>
                </a:ext>
              </a:extLst>
            </p:cNvPr>
            <p:cNvSpPr/>
            <p:nvPr/>
          </p:nvSpPr>
          <p:spPr>
            <a:xfrm>
              <a:off x="2216870" y="2000838"/>
              <a:ext cx="3949831" cy="39498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4177B51-9C38-CA23-CC8B-99CEEA6E6330}"/>
              </a:ext>
            </a:extLst>
          </p:cNvPr>
          <p:cNvSpPr/>
          <p:nvPr/>
        </p:nvSpPr>
        <p:spPr>
          <a:xfrm>
            <a:off x="5910606" y="1448363"/>
            <a:ext cx="5441607" cy="1237185"/>
          </a:xfrm>
          <a:prstGeom prst="round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CBF81CA6-4122-FCDF-95E7-7D024A3437E0}"/>
              </a:ext>
            </a:extLst>
          </p:cNvPr>
          <p:cNvSpPr/>
          <p:nvPr/>
        </p:nvSpPr>
        <p:spPr>
          <a:xfrm>
            <a:off x="5910606" y="3028679"/>
            <a:ext cx="5441607" cy="1237185"/>
          </a:xfrm>
          <a:prstGeom prst="round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433EE489-10C1-40AE-799E-CE5128403FC5}"/>
              </a:ext>
            </a:extLst>
          </p:cNvPr>
          <p:cNvSpPr/>
          <p:nvPr/>
        </p:nvSpPr>
        <p:spPr>
          <a:xfrm>
            <a:off x="5910606" y="4608994"/>
            <a:ext cx="5441607" cy="1237185"/>
          </a:xfrm>
          <a:prstGeom prst="round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FA4C773A-D63C-FD3E-E51F-709A1DD3C8E5}"/>
              </a:ext>
            </a:extLst>
          </p:cNvPr>
          <p:cNvSpPr/>
          <p:nvPr/>
        </p:nvSpPr>
        <p:spPr>
          <a:xfrm>
            <a:off x="5997018" y="1524043"/>
            <a:ext cx="5441607" cy="1237185"/>
          </a:xfrm>
          <a:prstGeom prst="roundRect">
            <a:avLst/>
          </a:prstGeom>
          <a:noFill/>
          <a:ln>
            <a:solidFill>
              <a:srgbClr val="A0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7B9C206A-BDF6-5838-B5AB-9752E4D54747}"/>
              </a:ext>
            </a:extLst>
          </p:cNvPr>
          <p:cNvSpPr/>
          <p:nvPr/>
        </p:nvSpPr>
        <p:spPr>
          <a:xfrm>
            <a:off x="5997018" y="4671232"/>
            <a:ext cx="5441607" cy="1237185"/>
          </a:xfrm>
          <a:prstGeom prst="roundRect">
            <a:avLst/>
          </a:prstGeom>
          <a:noFill/>
          <a:ln>
            <a:solidFill>
              <a:srgbClr val="D55E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839DB79-1578-857E-67CF-26B57E27D7A3}"/>
              </a:ext>
            </a:extLst>
          </p:cNvPr>
          <p:cNvSpPr/>
          <p:nvPr/>
        </p:nvSpPr>
        <p:spPr>
          <a:xfrm>
            <a:off x="5997018" y="3104359"/>
            <a:ext cx="5441607" cy="1237185"/>
          </a:xfrm>
          <a:prstGeom prst="roundRect">
            <a:avLst/>
          </a:prstGeom>
          <a:noFill/>
          <a:ln>
            <a:solidFill>
              <a:srgbClr val="2F5D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DE7B7C8-CDC0-A315-F7CE-29BA05554296}"/>
              </a:ext>
            </a:extLst>
          </p:cNvPr>
          <p:cNvSpPr txBox="1"/>
          <p:nvPr/>
        </p:nvSpPr>
        <p:spPr>
          <a:xfrm>
            <a:off x="6494891" y="1762453"/>
            <a:ext cx="4213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GRAM-POSITIVE BACTERIA 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D7603D3-AD84-E88C-639C-7802DDF81FB8}"/>
              </a:ext>
            </a:extLst>
          </p:cNvPr>
          <p:cNvSpPr/>
          <p:nvPr/>
        </p:nvSpPr>
        <p:spPr>
          <a:xfrm>
            <a:off x="5556328" y="1698525"/>
            <a:ext cx="736861" cy="736861"/>
          </a:xfrm>
          <a:prstGeom prst="ellipse">
            <a:avLst/>
          </a:prstGeom>
          <a:solidFill>
            <a:srgbClr val="A0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1C40E92-B3A8-8BB8-E9F1-6ACA09FAAE9C}"/>
              </a:ext>
            </a:extLst>
          </p:cNvPr>
          <p:cNvSpPr/>
          <p:nvPr/>
        </p:nvSpPr>
        <p:spPr>
          <a:xfrm>
            <a:off x="5556328" y="3278841"/>
            <a:ext cx="736861" cy="736861"/>
          </a:xfrm>
          <a:prstGeom prst="ellipse">
            <a:avLst/>
          </a:prstGeom>
          <a:solidFill>
            <a:srgbClr val="2F5D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11407BCD-8644-E881-F860-CBBAA9957AE2}"/>
              </a:ext>
            </a:extLst>
          </p:cNvPr>
          <p:cNvSpPr/>
          <p:nvPr/>
        </p:nvSpPr>
        <p:spPr>
          <a:xfrm>
            <a:off x="5556328" y="4859156"/>
            <a:ext cx="736861" cy="736861"/>
          </a:xfrm>
          <a:prstGeom prst="ellipse">
            <a:avLst/>
          </a:prstGeom>
          <a:solidFill>
            <a:srgbClr val="D55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D55E2D"/>
              </a:solidFill>
            </a:endParaRP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E8B7A610-7637-60C2-19B1-8D18E5EB10DF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3261674" y="2066956"/>
            <a:ext cx="2294654" cy="326423"/>
          </a:xfrm>
          <a:prstGeom prst="bentConnector3">
            <a:avLst>
              <a:gd name="adj1" fmla="val 1019"/>
            </a:avLst>
          </a:prstGeom>
          <a:ln w="76200">
            <a:solidFill>
              <a:srgbClr val="A0B3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54DE1D1E-314B-6590-689E-C4978FD90C71}"/>
              </a:ext>
            </a:extLst>
          </p:cNvPr>
          <p:cNvCxnSpPr>
            <a:endCxn id="82" idx="2"/>
          </p:cNvCxnSpPr>
          <p:nvPr/>
        </p:nvCxnSpPr>
        <p:spPr>
          <a:xfrm>
            <a:off x="3271101" y="4956546"/>
            <a:ext cx="2285227" cy="271041"/>
          </a:xfrm>
          <a:prstGeom prst="bentConnector3">
            <a:avLst>
              <a:gd name="adj1" fmla="val -17"/>
            </a:avLst>
          </a:prstGeom>
          <a:ln w="76200">
            <a:solidFill>
              <a:srgbClr val="D55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12B16B3A-15F9-B891-CB60-BE01A8B3F9E1}"/>
              </a:ext>
            </a:extLst>
          </p:cNvPr>
          <p:cNvSpPr txBox="1"/>
          <p:nvPr/>
        </p:nvSpPr>
        <p:spPr>
          <a:xfrm>
            <a:off x="6400365" y="3471005"/>
            <a:ext cx="4705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F5D8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ANAEROBES ROD-SHAPED BACTERIA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D3201E5-4A73-212B-B2C9-B048EE282686}"/>
              </a:ext>
            </a:extLst>
          </p:cNvPr>
          <p:cNvSpPr txBox="1"/>
          <p:nvPr/>
        </p:nvSpPr>
        <p:spPr>
          <a:xfrm>
            <a:off x="6423973" y="5027531"/>
            <a:ext cx="4354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NON-SPORE-FORMING BACTERIA 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01D30D1-0370-2753-F71E-BFCCEDCCBB3E}"/>
              </a:ext>
            </a:extLst>
          </p:cNvPr>
          <p:cNvCxnSpPr>
            <a:cxnSpLocks/>
          </p:cNvCxnSpPr>
          <p:nvPr/>
        </p:nvCxnSpPr>
        <p:spPr>
          <a:xfrm>
            <a:off x="3911224" y="3647271"/>
            <a:ext cx="1677971" cy="0"/>
          </a:xfrm>
          <a:prstGeom prst="line">
            <a:avLst/>
          </a:prstGeom>
          <a:ln w="76200">
            <a:solidFill>
              <a:srgbClr val="2F5D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B26F0DDF-1583-1293-2885-B26CDC474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337" y="2279167"/>
            <a:ext cx="2783786" cy="27837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67">
            <a:extLst>
              <a:ext uri="{FF2B5EF4-FFF2-40B4-BE49-F238E27FC236}">
                <a16:creationId xmlns:a16="http://schemas.microsoft.com/office/drawing/2014/main" id="{8F50290F-05A0-F779-103A-AFEB9FFBAB6E}"/>
              </a:ext>
            </a:extLst>
          </p:cNvPr>
          <p:cNvGrpSpPr/>
          <p:nvPr/>
        </p:nvGrpSpPr>
        <p:grpSpPr>
          <a:xfrm>
            <a:off x="605184" y="262221"/>
            <a:ext cx="6342747" cy="1053726"/>
            <a:chOff x="605184" y="262221"/>
            <a:chExt cx="6342747" cy="1053726"/>
          </a:xfrm>
        </p:grpSpPr>
        <p:grpSp>
          <p:nvGrpSpPr>
            <p:cNvPr id="7" name="组合 32">
              <a:extLst>
                <a:ext uri="{FF2B5EF4-FFF2-40B4-BE49-F238E27FC236}">
                  <a16:creationId xmlns:a16="http://schemas.microsoft.com/office/drawing/2014/main" id="{ED9ED8E9-26F1-7E5B-9426-1F56B02D25BF}"/>
                </a:ext>
              </a:extLst>
            </p:cNvPr>
            <p:cNvGrpSpPr/>
            <p:nvPr/>
          </p:nvGrpSpPr>
          <p:grpSpPr>
            <a:xfrm>
              <a:off x="605184" y="262221"/>
              <a:ext cx="1053727" cy="1053726"/>
              <a:chOff x="1596586" y="2207866"/>
              <a:chExt cx="2368707" cy="2368707"/>
            </a:xfrm>
          </p:grpSpPr>
          <p:sp>
            <p:nvSpPr>
              <p:cNvPr id="13" name="椭圆 3">
                <a:extLst>
                  <a:ext uri="{FF2B5EF4-FFF2-40B4-BE49-F238E27FC236}">
                    <a16:creationId xmlns:a16="http://schemas.microsoft.com/office/drawing/2014/main" id="{7EEC407C-CC89-678B-49FE-E0E52D89AEA6}"/>
                  </a:ext>
                </a:extLst>
              </p:cNvPr>
              <p:cNvSpPr/>
              <p:nvPr/>
            </p:nvSpPr>
            <p:spPr>
              <a:xfrm>
                <a:off x="1596586" y="2207866"/>
                <a:ext cx="2368707" cy="2368707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grpSp>
            <p:nvGrpSpPr>
              <p:cNvPr id="14" name="组合 4">
                <a:extLst>
                  <a:ext uri="{FF2B5EF4-FFF2-40B4-BE49-F238E27FC236}">
                    <a16:creationId xmlns:a16="http://schemas.microsoft.com/office/drawing/2014/main" id="{E839B5C4-2DE0-B6D7-969A-CD314BB04F1A}"/>
                  </a:ext>
                </a:extLst>
              </p:cNvPr>
              <p:cNvGrpSpPr/>
              <p:nvPr/>
            </p:nvGrpSpPr>
            <p:grpSpPr>
              <a:xfrm>
                <a:off x="1849582" y="2419757"/>
                <a:ext cx="1862715" cy="1862715"/>
                <a:chOff x="775780" y="771550"/>
                <a:chExt cx="1852004" cy="1852004"/>
              </a:xfrm>
            </p:grpSpPr>
            <p:sp>
              <p:nvSpPr>
                <p:cNvPr id="17" name="椭圆 5">
                  <a:extLst>
                    <a:ext uri="{FF2B5EF4-FFF2-40B4-BE49-F238E27FC236}">
                      <a16:creationId xmlns:a16="http://schemas.microsoft.com/office/drawing/2014/main" id="{439D6A78-C82C-3D50-97F5-CEEAF67A8450}"/>
                    </a:ext>
                  </a:extLst>
                </p:cNvPr>
                <p:cNvSpPr/>
                <p:nvPr/>
              </p:nvSpPr>
              <p:spPr>
                <a:xfrm>
                  <a:off x="775780" y="771550"/>
                  <a:ext cx="1852004" cy="1852004"/>
                </a:xfrm>
                <a:prstGeom prst="ellipse">
                  <a:avLst/>
                </a:prstGeom>
                <a:solidFill>
                  <a:srgbClr val="3E658E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1050" kern="0" dirty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  <p:sp>
              <p:nvSpPr>
                <p:cNvPr id="19" name="椭圆 6">
                  <a:extLst>
                    <a:ext uri="{FF2B5EF4-FFF2-40B4-BE49-F238E27FC236}">
                      <a16:creationId xmlns:a16="http://schemas.microsoft.com/office/drawing/2014/main" id="{403A03D7-0146-34A0-FF30-BDF76823194F}"/>
                    </a:ext>
                  </a:extLst>
                </p:cNvPr>
                <p:cNvSpPr/>
                <p:nvPr/>
              </p:nvSpPr>
              <p:spPr>
                <a:xfrm>
                  <a:off x="1007828" y="1003597"/>
                  <a:ext cx="1387908" cy="1387908"/>
                </a:xfrm>
                <a:prstGeom prst="ellipse">
                  <a:avLst/>
                </a:prstGeom>
                <a:gradFill flip="none" rotWithShape="1">
                  <a:gsLst>
                    <a:gs pos="36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1"/>
                  <a:tileRect/>
                </a:gradFill>
                <a:ln w="38100" cap="flat" cmpd="sng" algn="ctr">
                  <a:gradFill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>
                          <a:lumMod val="95000"/>
                        </a:sysClr>
                      </a:gs>
                    </a:gsLst>
                    <a:lin ang="3000000" scaled="0"/>
                  </a:gradFill>
                  <a:prstDash val="solid"/>
                </a:ln>
                <a:effectLst>
                  <a:outerShdw blurRad="177800" dist="228600" dir="882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1219200">
                    <a:defRPr/>
                  </a:pPr>
                  <a:endParaRPr lang="zh-CN" altLang="en-US" sz="900" kern="0">
                    <a:solidFill>
                      <a:sysClr val="window" lastClr="FFFFFF"/>
                    </a:solidFill>
                    <a:latin typeface="Montserrat" panose="00000500000000000000" charset="0"/>
                    <a:ea typeface="Montserrat" panose="00000500000000000000" charset="0"/>
                    <a:cs typeface="Montserrat" panose="00000500000000000000" charset="0"/>
                  </a:endParaRPr>
                </a:p>
              </p:txBody>
            </p:sp>
          </p:grpSp>
        </p:grpSp>
        <p:sp>
          <p:nvSpPr>
            <p:cNvPr id="12" name="TextBox 1">
              <a:extLst>
                <a:ext uri="{FF2B5EF4-FFF2-40B4-BE49-F238E27FC236}">
                  <a16:creationId xmlns:a16="http://schemas.microsoft.com/office/drawing/2014/main" id="{8E584226-EC29-83C4-E0F5-D779B382A9D2}"/>
                </a:ext>
              </a:extLst>
            </p:cNvPr>
            <p:cNvSpPr txBox="1"/>
            <p:nvPr/>
          </p:nvSpPr>
          <p:spPr>
            <a:xfrm>
              <a:off x="1842046" y="480916"/>
              <a:ext cx="510588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Montserrat" panose="00000500000000000000" charset="0"/>
                <a:buNone/>
                <a:defRPr/>
              </a:pPr>
              <a:r>
                <a:rPr lang="en-US" altLang="zh-CN" sz="3200" b="1" dirty="0">
                  <a:solidFill>
                    <a:srgbClr val="3E658E"/>
                  </a:solidFill>
                  <a:latin typeface="Montserrat" panose="00000500000000000000" charset="0"/>
                </a:rPr>
                <a:t>LACTIC ACID BACTRIA 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231BD93-CF50-6027-C63C-ABFAE593EC12}"/>
              </a:ext>
            </a:extLst>
          </p:cNvPr>
          <p:cNvSpPr txBox="1"/>
          <p:nvPr/>
        </p:nvSpPr>
        <p:spPr>
          <a:xfrm>
            <a:off x="11356344" y="6259520"/>
            <a:ext cx="5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3B47DB8-E81C-4160-AA00-B87F438F9C34}" type="slidenum">
              <a:rPr lang="en-US" b="1" smtClean="0">
                <a:solidFill>
                  <a:schemeClr val="tx2"/>
                </a:solidFill>
              </a:rPr>
              <a:pPr algn="ctr"/>
              <a:t>9</a:t>
            </a:fld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32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ontserrat"/>
        <a:ea typeface=""/>
        <a:cs typeface=""/>
        <a:font script="Jpan" typeface="游ゴシック Light"/>
        <a:font script="Hang" typeface="맑은 고딕"/>
        <a:font script="Hans" typeface="Montserrat"/>
        <a:font script="Hant" typeface="新細明體"/>
        <a:font script="Arab" typeface="Montserrat"/>
        <a:font script="Hebr" typeface="Montserrat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Montserrat"/>
        <a:font script="Uigh" typeface="Microsoft Uighur"/>
        <a:font script="Geor" typeface="Sylfaen"/>
      </a:majorFont>
      <a:minorFont>
        <a:latin typeface="Montserrat"/>
        <a:ea typeface=""/>
        <a:cs typeface=""/>
        <a:font script="Jpan" typeface="游ゴシック"/>
        <a:font script="Hang" typeface="맑은 고딕"/>
        <a:font script="Hans" typeface="Montserrat"/>
        <a:font script="Hant" typeface="新細明體"/>
        <a:font script="Arab" typeface="Montserrat"/>
        <a:font script="Hebr" typeface="Montserrat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Montserrat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1590</Words>
  <Application>Microsoft Office PowerPoint</Application>
  <PresentationFormat>Widescreen</PresentationFormat>
  <Paragraphs>327</Paragraphs>
  <Slides>49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0" baseType="lpstr">
      <vt:lpstr>Arial</vt:lpstr>
      <vt:lpstr>Arial Black</vt:lpstr>
      <vt:lpstr>Calibri</vt:lpstr>
      <vt:lpstr>Dubai Light</vt:lpstr>
      <vt:lpstr>Libre Baskerville</vt:lpstr>
      <vt:lpstr>Libre Franklin</vt:lpstr>
      <vt:lpstr>Montserrat</vt:lpstr>
      <vt:lpstr>Segoe UI</vt:lpstr>
      <vt:lpstr>Segoe UI Semibold</vt:lpstr>
      <vt:lpstr>Times New Roman</vt:lpstr>
      <vt:lpstr>Office 主题​​</vt:lpstr>
      <vt:lpstr>PowerPoint Presentation</vt:lpstr>
      <vt:lpstr>PowerPoint Presentation</vt:lpstr>
      <vt:lpstr>PowerPoint Presentation</vt:lpstr>
      <vt:lpstr>Project 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116</cp:revision>
  <dcterms:created xsi:type="dcterms:W3CDTF">2023-06-05T12:13:19Z</dcterms:created>
  <dcterms:modified xsi:type="dcterms:W3CDTF">2023-06-16T18:04:52Z</dcterms:modified>
</cp:coreProperties>
</file>