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1" r:id="rId6"/>
    <p:sldId id="262" r:id="rId7"/>
    <p:sldId id="368" r:id="rId8"/>
    <p:sldId id="369" r:id="rId9"/>
    <p:sldId id="265" r:id="rId10"/>
    <p:sldId id="267" r:id="rId11"/>
    <p:sldId id="268" r:id="rId12"/>
    <p:sldId id="270" r:id="rId13"/>
    <p:sldId id="272" r:id="rId14"/>
    <p:sldId id="278" r:id="rId15"/>
    <p:sldId id="271" r:id="rId16"/>
    <p:sldId id="291" r:id="rId17"/>
    <p:sldId id="370" r:id="rId18"/>
    <p:sldId id="371" r:id="rId19"/>
    <p:sldId id="304" r:id="rId20"/>
    <p:sldId id="305" r:id="rId21"/>
    <p:sldId id="309" r:id="rId22"/>
    <p:sldId id="313" r:id="rId23"/>
    <p:sldId id="372" r:id="rId24"/>
    <p:sldId id="317" r:id="rId25"/>
    <p:sldId id="318" r:id="rId26"/>
    <p:sldId id="319" r:id="rId27"/>
    <p:sldId id="320" r:id="rId28"/>
    <p:sldId id="321" r:id="rId29"/>
    <p:sldId id="325" r:id="rId30"/>
    <p:sldId id="328" r:id="rId31"/>
    <p:sldId id="334" r:id="rId32"/>
    <p:sldId id="404" r:id="rId33"/>
    <p:sldId id="337" r:id="rId34"/>
    <p:sldId id="338" r:id="rId35"/>
    <p:sldId id="339" r:id="rId36"/>
    <p:sldId id="412" r:id="rId37"/>
    <p:sldId id="413" r:id="rId38"/>
    <p:sldId id="415" r:id="rId39"/>
    <p:sldId id="416" r:id="rId40"/>
    <p:sldId id="417" r:id="rId41"/>
    <p:sldId id="419" r:id="rId42"/>
    <p:sldId id="385" r:id="rId43"/>
    <p:sldId id="386" r:id="rId44"/>
    <p:sldId id="387" r:id="rId45"/>
    <p:sldId id="388" r:id="rId46"/>
    <p:sldId id="389" r:id="rId47"/>
    <p:sldId id="392" r:id="rId48"/>
    <p:sldId id="393" r:id="rId49"/>
    <p:sldId id="394" r:id="rId50"/>
    <p:sldId id="395" r:id="rId51"/>
    <p:sldId id="399" r:id="rId52"/>
    <p:sldId id="400" r:id="rId53"/>
    <p:sldId id="421" r:id="rId54"/>
    <p:sldId id="401" r:id="rId55"/>
    <p:sldId id="405" r:id="rId56"/>
    <p:sldId id="406" r:id="rId57"/>
    <p:sldId id="407" r:id="rId58"/>
    <p:sldId id="408" r:id="rId59"/>
    <p:sldId id="409" r:id="rId60"/>
    <p:sldId id="410" r:id="rId61"/>
    <p:sldId id="381" r:id="rId62"/>
    <p:sldId id="378" r:id="rId63"/>
    <p:sldId id="382" r:id="rId64"/>
    <p:sldId id="379" r:id="rId65"/>
    <p:sldId id="380" r:id="rId66"/>
    <p:sldId id="383" r:id="rId67"/>
    <p:sldId id="384" r:id="rId68"/>
    <p:sldId id="420" r:id="rId6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D\sap\ibc\interaction%20shear%20wall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D\sap\ibc\interaction%20shear%20wal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Interaction diagram of column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Inter action diagram of column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Sheet1!$J$61:$J$71</c:f>
              <c:numCache>
                <c:formatCode>General</c:formatCode>
                <c:ptCount val="11"/>
                <c:pt idx="0">
                  <c:v>0</c:v>
                </c:pt>
                <c:pt idx="1">
                  <c:v>73.185000000000002</c:v>
                </c:pt>
                <c:pt idx="2">
                  <c:v>122.07453</c:v>
                </c:pt>
                <c:pt idx="3">
                  <c:v>155.79223999999999</c:v>
                </c:pt>
                <c:pt idx="4">
                  <c:v>174.28276</c:v>
                </c:pt>
                <c:pt idx="5">
                  <c:v>180.66981000000001</c:v>
                </c:pt>
                <c:pt idx="6">
                  <c:v>198.2869</c:v>
                </c:pt>
                <c:pt idx="7">
                  <c:v>204.11013</c:v>
                </c:pt>
                <c:pt idx="8">
                  <c:v>151.94637</c:v>
                </c:pt>
                <c:pt idx="9">
                  <c:v>85.528840000000002</c:v>
                </c:pt>
                <c:pt idx="10">
                  <c:v>0</c:v>
                </c:pt>
              </c:numCache>
            </c:numRef>
          </c:xVal>
          <c:yVal>
            <c:numRef>
              <c:f>Sheet1!$E$61:$E$71</c:f>
              <c:numCache>
                <c:formatCode>General</c:formatCode>
                <c:ptCount val="11"/>
                <c:pt idx="0">
                  <c:v>2163.7849999999999</c:v>
                </c:pt>
                <c:pt idx="1">
                  <c:v>2163.7849999999999</c:v>
                </c:pt>
                <c:pt idx="2">
                  <c:v>2030.114</c:v>
                </c:pt>
                <c:pt idx="3">
                  <c:v>1706.8610000000001</c:v>
                </c:pt>
                <c:pt idx="4">
                  <c:v>1377.2950000000001</c:v>
                </c:pt>
                <c:pt idx="5">
                  <c:v>1001.795</c:v>
                </c:pt>
                <c:pt idx="6">
                  <c:v>878.64369999999997</c:v>
                </c:pt>
                <c:pt idx="7">
                  <c:v>673.83299999999997</c:v>
                </c:pt>
                <c:pt idx="8">
                  <c:v>276.20740000000001</c:v>
                </c:pt>
                <c:pt idx="9">
                  <c:v>-75.777699999999996</c:v>
                </c:pt>
                <c:pt idx="10">
                  <c:v>-465.39620000000002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1718512"/>
        <c:axId val="221716552"/>
      </c:scatterChart>
      <c:valAx>
        <c:axId val="221718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Moment 3 around x-axis</a:t>
                </a:r>
              </a:p>
            </c:rich>
          </c:tx>
          <c:layout>
            <c:manualLayout>
              <c:xMode val="edge"/>
              <c:yMode val="edge"/>
              <c:x val="0.48055446194225721"/>
              <c:y val="0.883310002916302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1716552"/>
        <c:crosses val="autoZero"/>
        <c:crossBetween val="midCat"/>
      </c:valAx>
      <c:valAx>
        <c:axId val="221716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Axial load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1718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Shear Wall 1 Interaction Diagram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Shear Wall 1 Interaction Diagram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Sheet1!$K$28:$K$38</c:f>
              <c:numCache>
                <c:formatCode>General</c:formatCode>
                <c:ptCount val="11"/>
                <c:pt idx="0">
                  <c:v>11.7951</c:v>
                </c:pt>
                <c:pt idx="1">
                  <c:v>7178.5273999999999</c:v>
                </c:pt>
                <c:pt idx="2">
                  <c:v>12401</c:v>
                </c:pt>
                <c:pt idx="3">
                  <c:v>16086</c:v>
                </c:pt>
                <c:pt idx="4">
                  <c:v>18256</c:v>
                </c:pt>
                <c:pt idx="5">
                  <c:v>18931</c:v>
                </c:pt>
                <c:pt idx="6">
                  <c:v>21112</c:v>
                </c:pt>
                <c:pt idx="7">
                  <c:v>21843</c:v>
                </c:pt>
                <c:pt idx="8">
                  <c:v>16550</c:v>
                </c:pt>
                <c:pt idx="9">
                  <c:v>9185.9177</c:v>
                </c:pt>
                <c:pt idx="10">
                  <c:v>-17.328600000000002</c:v>
                </c:pt>
              </c:numCache>
            </c:numRef>
          </c:xVal>
          <c:yVal>
            <c:numRef>
              <c:f>Sheet1!$F$28:$F$38</c:f>
              <c:numCache>
                <c:formatCode>General</c:formatCode>
                <c:ptCount val="11"/>
                <c:pt idx="0">
                  <c:v>17532</c:v>
                </c:pt>
                <c:pt idx="1">
                  <c:v>17532</c:v>
                </c:pt>
                <c:pt idx="2">
                  <c:v>17171</c:v>
                </c:pt>
                <c:pt idx="3">
                  <c:v>14878</c:v>
                </c:pt>
                <c:pt idx="4">
                  <c:v>12542</c:v>
                </c:pt>
                <c:pt idx="5">
                  <c:v>10143</c:v>
                </c:pt>
                <c:pt idx="6">
                  <c:v>9237</c:v>
                </c:pt>
                <c:pt idx="7">
                  <c:v>7885</c:v>
                </c:pt>
                <c:pt idx="8">
                  <c:v>4804</c:v>
                </c:pt>
                <c:pt idx="9">
                  <c:v>1724</c:v>
                </c:pt>
                <c:pt idx="10">
                  <c:v>-1285.9827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1718904"/>
        <c:axId val="221717728"/>
      </c:scatterChart>
      <c:valAx>
        <c:axId val="221718904"/>
        <c:scaling>
          <c:orientation val="minMax"/>
          <c:max val="22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Mu</a:t>
                </a:r>
                <a:r>
                  <a:rPr lang="en-US" sz="1200" baseline="0">
                    <a:latin typeface="Arial" panose="020B0604020202020204" pitchFamily="34" charset="0"/>
                    <a:cs typeface="Arial" panose="020B0604020202020204" pitchFamily="34" charset="0"/>
                  </a:rPr>
                  <a:t> KN.m</a:t>
                </a:r>
                <a:endParaRPr 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1717728"/>
        <c:crosses val="autoZero"/>
        <c:crossBetween val="midCat"/>
        <c:majorUnit val="2000"/>
      </c:valAx>
      <c:valAx>
        <c:axId val="221717728"/>
        <c:scaling>
          <c:orientation val="minMax"/>
          <c:min val="-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Pu</a:t>
                </a:r>
                <a:r>
                  <a:rPr lang="en-US" sz="1200" baseline="0">
                    <a:latin typeface="Arial" panose="020B0604020202020204" pitchFamily="34" charset="0"/>
                    <a:cs typeface="Arial" panose="020B0604020202020204" pitchFamily="34" charset="0"/>
                  </a:rPr>
                  <a:t> KN</a:t>
                </a:r>
                <a:endParaRPr 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1718904"/>
        <c:crosses val="autoZero"/>
        <c:crossBetween val="midCat"/>
        <c:majorUnit val="2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0.11842</cdr:x>
      <cdr:y>0.50459</cdr:y>
    </cdr:from>
    <cdr:to>
      <cdr:x>0.98555</cdr:x>
      <cdr:y>0.50459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49705" y="1573236"/>
          <a:ext cx="47574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0.32368</cdr:x>
      <cdr:y>0.11917</cdr:y>
    </cdr:from>
    <cdr:to>
      <cdr:x>0.32484</cdr:x>
      <cdr:y>0.699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1775861" y="371542"/>
          <a:ext cx="6350" cy="180784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84AFD-E349-44C6-B970-E7C9C49A2167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4A183-7F88-4D2B-A55D-A203A732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45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4A183-7F88-4D2B-A55D-A203A73289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67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4A183-7F88-4D2B-A55D-A203A73289F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09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4A183-7F88-4D2B-A55D-A203A73289F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6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4FB242-830A-4D60-A5ED-6353F74D093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4B8344-E19B-4A8F-B7BD-606BCE858A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87F9D1-A5CD-465F-9547-6F3B67BB6B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B42AD-063F-419A-918B-5A6C64628FF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40CC6-36A6-4BC4-A917-C2723321E8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781F9-4C12-4CD0-8085-2C6368BD5F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7524-0455-44FD-8927-F6937E9A2E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50993-A05B-4ABA-BA19-E5A83B66D8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90A10C-329E-441D-ADB9-83761E3A8DB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C23E6F1C-E2E9-49A6-A8F3-E2C509625B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C7B33A-8F34-4D25-8F2A-D9CE2B860B6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5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5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370F70-FF8E-4C51-A49E-432ADB191A9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"/>
            <a:ext cx="9144000" cy="35099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>Structural </a:t>
            </a:r>
            <a:r>
              <a:rPr lang="en-US" sz="4800" b="1" dirty="0"/>
              <a:t>Analysis and Design of</a:t>
            </a:r>
            <a:br>
              <a:rPr lang="en-US" sz="4800" b="1" dirty="0"/>
            </a:br>
            <a:r>
              <a:rPr lang="en-US" sz="4800" b="1" dirty="0"/>
              <a:t>Tubas Secondary School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794000"/>
            <a:ext cx="9144000" cy="3694482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By:</a:t>
            </a:r>
          </a:p>
          <a:p>
            <a:pPr algn="ctr"/>
            <a:r>
              <a:rPr lang="en-US" b="1" dirty="0" err="1" smtClean="0"/>
              <a:t>Mosab</a:t>
            </a:r>
            <a:r>
              <a:rPr lang="en-US" b="1" dirty="0" smtClean="0"/>
              <a:t> </a:t>
            </a:r>
            <a:r>
              <a:rPr lang="en-US" b="1" dirty="0" err="1"/>
              <a:t>Badran</a:t>
            </a:r>
            <a:r>
              <a:rPr lang="en-US" b="1" dirty="0"/>
              <a:t> </a:t>
            </a:r>
            <a:r>
              <a:rPr lang="en-US" b="1" dirty="0" err="1" smtClean="0"/>
              <a:t>Nassar</a:t>
            </a:r>
            <a:endParaRPr lang="en-US" b="1" dirty="0" smtClean="0"/>
          </a:p>
          <a:p>
            <a:pPr algn="ctr"/>
            <a:r>
              <a:rPr lang="en-US" b="1" dirty="0" smtClean="0"/>
              <a:t>Sayed </a:t>
            </a:r>
            <a:r>
              <a:rPr lang="en-US" b="1" dirty="0"/>
              <a:t>Abdullah </a:t>
            </a:r>
            <a:r>
              <a:rPr lang="en-US" b="1" dirty="0" err="1" smtClean="0"/>
              <a:t>Qawareeq</a:t>
            </a:r>
            <a:endParaRPr lang="en-US" dirty="0"/>
          </a:p>
          <a:p>
            <a:pPr algn="ctr"/>
            <a:r>
              <a:rPr lang="en-US" b="1" dirty="0" err="1" smtClean="0"/>
              <a:t>Sohaib</a:t>
            </a:r>
            <a:r>
              <a:rPr lang="en-US" b="1" dirty="0" smtClean="0"/>
              <a:t> Mohammad Abu-</a:t>
            </a:r>
            <a:r>
              <a:rPr lang="en-US" b="1" dirty="0" err="1" smtClean="0"/>
              <a:t>Qubaita</a:t>
            </a:r>
            <a:endParaRPr lang="en-US" b="1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/>
              <a:t> Supervisor : </a:t>
            </a:r>
            <a:r>
              <a:rPr lang="en-US" b="1" dirty="0"/>
              <a:t>Eng. Ibrahim Arman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3" y="273944"/>
            <a:ext cx="952500" cy="9525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>
                <a:solidFill>
                  <a:schemeClr val="tx1"/>
                </a:solidFill>
              </a:rPr>
              <a:pPr/>
              <a:t>1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loads:</a:t>
            </a: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IBC 2012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Table 1607.1) as follows: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Classrooms = 1.9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KN/m.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Corridors above first floor = 3.83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corridor = 4.78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 97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code live load in classroom = 1.9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(table 16-A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schools in Palestine are used as emergency places, use live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WL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10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134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3.Horizontal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load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that expected for the whole structure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computed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IBC 2012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UBC 97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will be illustrated in Chapters 3 and 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068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Soil </a:t>
            </a:r>
            <a:r>
              <a:rPr lang="en-US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site soil has an allowable bearing capacity of 330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soil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classified 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ock soil.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3576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Introduction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slabs, beams and columns based on gravity loads to determine the preliminary sizes of the different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is composed of two parts, and each part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analyzed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designed individually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2. Preliminary 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0920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and slabs structural systems</a:t>
            </a:r>
            <a:endParaRPr lang="en-US" sz="3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structural system is composed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Special shear walls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Intermediate frames</a:t>
            </a: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2. Preliminary 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078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086145" y="5906306"/>
            <a:ext cx="2702984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2. 1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 (A) plan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Content Placeholder 9" descr="Cap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4070350" y="-527051"/>
            <a:ext cx="4343401" cy="8597899"/>
          </a:xfrm>
        </p:spPr>
      </p:pic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2. Preliminary 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262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48048" y="1928656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9.5(a)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ACI-318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code  was used to compute the thickness of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beams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slabs.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9.5(b)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ACI-318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code was used to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check deflection.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deflection for every load was computed  using sap and then compared with a value from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table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9.5(b)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check was ok</a:t>
            </a:r>
          </a:p>
          <a:p>
            <a:pPr lv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Thickness of slab =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150mm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Depth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beam=500mm</a:t>
            </a:r>
          </a:p>
          <a:p>
            <a:endParaRPr lang="en-US" dirty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2. Preliminary 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4000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Dimensions for columns  were found depending on the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ultimate axial gravity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load that subjected to, and according  to this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equation: 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ФPn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0.8 Ф [0.85 </a:t>
            </a: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f'c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(Ag-As) + </a:t>
            </a: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*As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Ф= 0.65 for tied columns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dimensions of every column were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250mm x 500mm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slab is one way solid in y-direction.</a:t>
            </a:r>
          </a:p>
          <a:p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2. Preliminary 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267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0044407"/>
              </p:ext>
            </p:extLst>
          </p:nvPr>
        </p:nvGraphicFramePr>
        <p:xfrm>
          <a:off x="1240668" y="2694905"/>
          <a:ext cx="968062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543"/>
                <a:gridCol w="1567543"/>
                <a:gridCol w="1767472"/>
                <a:gridCol w="1751527"/>
                <a:gridCol w="1183631"/>
                <a:gridCol w="18429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Soil type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Zone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factor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Seismic coefficients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Importance factor</a:t>
                      </a: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n-US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 = C</a:t>
                      </a:r>
                      <a:r>
                        <a:rPr kumimoji="0" lang="en-US" sz="24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en-U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kumimoji="0" lang="en-US" sz="24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2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3/4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en-US" sz="28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2800" b="0" i="0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US" sz="24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= 0.20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0.20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.33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3.1 Seismic Loads using UBC-97</a:t>
            </a:r>
            <a:br>
              <a:rPr lang="en-US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Part-A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24868" y="2214024"/>
            <a:ext cx="33230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Table 3.1 Seismic parameters  </a:t>
            </a:r>
            <a:endParaRPr lang="en-US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18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1883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A weights calculations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3.1 Seismic Loads using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UBC-97</a:t>
            </a:r>
            <a:b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Part-A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86685"/>
              </p:ext>
            </p:extLst>
          </p:nvPr>
        </p:nvGraphicFramePr>
        <p:xfrm>
          <a:off x="2463084" y="2594834"/>
          <a:ext cx="7170314" cy="2852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5157"/>
                <a:gridCol w="3585157"/>
              </a:tblGrid>
              <a:tr h="4075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Floor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Weight (KN)</a:t>
                      </a:r>
                      <a:endParaRPr lang="en-US" sz="2000" dirty="0"/>
                    </a:p>
                  </a:txBody>
                  <a:tcPr/>
                </a:tc>
              </a:tr>
              <a:tr h="407561">
                <a:tc>
                  <a:txBody>
                    <a:bodyPr/>
                    <a:lstStyle/>
                    <a:p>
                      <a:pPr algn="ctr"/>
                      <a:r>
                        <a:rPr lang="en-C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Weight at level 0.0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2248.71 </a:t>
                      </a:r>
                      <a:endParaRPr lang="en-US" sz="2000" dirty="0"/>
                    </a:p>
                  </a:txBody>
                  <a:tcPr/>
                </a:tc>
              </a:tr>
              <a:tr h="4075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Ground floor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7063.175</a:t>
                      </a:r>
                      <a:endParaRPr lang="en-US" sz="2000" dirty="0"/>
                    </a:p>
                  </a:txBody>
                  <a:tcPr/>
                </a:tc>
              </a:tr>
              <a:tr h="4075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First floor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7074.015</a:t>
                      </a:r>
                      <a:endParaRPr lang="en-US" sz="2000" dirty="0"/>
                    </a:p>
                  </a:txBody>
                  <a:tcPr/>
                </a:tc>
              </a:tr>
              <a:tr h="4075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Second floor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5236.718</a:t>
                      </a:r>
                      <a:endParaRPr lang="en-US" sz="2000" dirty="0"/>
                    </a:p>
                  </a:txBody>
                  <a:tcPr/>
                </a:tc>
              </a:tr>
              <a:tr h="4075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Staircase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834.95</a:t>
                      </a:r>
                      <a:endParaRPr lang="en-US" sz="2000" dirty="0"/>
                    </a:p>
                  </a:txBody>
                  <a:tcPr/>
                </a:tc>
              </a:tr>
              <a:tr h="40756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Total weight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22457.56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383966" y="2175387"/>
            <a:ext cx="32129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Table 3.2 Weight calculations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19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467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01465" y="601250"/>
            <a:ext cx="10652343" cy="5575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content :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preliminary dimension 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such as slabs, beams and columns were analyzed using both hand calculations and verifications from sap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base shear and wind loads were calculated and distributed all over the structural levels using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IBC-2012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 load was determined using Jordanian code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08929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236" y="1741868"/>
            <a:ext cx="10972800" cy="47748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base shear </a:t>
            </a:r>
            <a:endParaRPr 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en-US" dirty="0" smtClean="0"/>
          </a:p>
          <a:p>
            <a:endParaRPr lang="en-US" dirty="0"/>
          </a:p>
          <a:p>
            <a:pPr lvl="0">
              <a:lnSpc>
                <a:spcPct val="150000"/>
              </a:lnSpc>
              <a:buNone/>
            </a:pPr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Take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= 2552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</a:p>
          <a:p>
            <a:pPr lvl="0">
              <a:lnSpc>
                <a:spcPct val="150000"/>
              </a:lnSpc>
            </a:pPr>
            <a:r>
              <a:rPr lang="en-CA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Because </a:t>
            </a: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0.33 </a:t>
            </a:r>
            <a:r>
              <a:rPr lang="en-CA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 &lt; 0.70 sec, </a:t>
            </a:r>
            <a:r>
              <a:rPr lang="en-C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</a:t>
            </a:r>
            <a:r>
              <a:rPr lang="en-CA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sz="28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CA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en-CA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9650"/>
              </p:ext>
            </p:extLst>
          </p:nvPr>
        </p:nvGraphicFramePr>
        <p:xfrm>
          <a:off x="1452452" y="2651324"/>
          <a:ext cx="9430199" cy="2017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696"/>
                <a:gridCol w="3394132"/>
                <a:gridCol w="3676371"/>
              </a:tblGrid>
              <a:tr h="10117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0">
                      <a:blip r:embed="rId2"/>
                      <a:stretch>
                        <a:fillRect l="-258" t="-6627" r="-301034" b="-10120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0">
                      <a:blip r:embed="rId2"/>
                      <a:stretch>
                        <a:fillRect l="-69534" t="-6627" r="-108781" b="-10120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0">
                      <a:blip r:embed="rId2"/>
                      <a:stretch>
                        <a:fillRect l="-156882" t="-6627" r="-663" b="-101205"/>
                      </a:stretch>
                    </a:blip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3093.327 KN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2552 KN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617.58 KN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3.1 Seismic Loads using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UBC-97</a:t>
            </a:r>
            <a:b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Part-A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20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7083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3.1 Seismic Loads using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UBC-97</a:t>
            </a:r>
            <a:b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Part-A 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022" y="2121515"/>
            <a:ext cx="7219950" cy="32194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61022" y="1752183"/>
            <a:ext cx="3544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3.4 Base shear distribution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992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337646"/>
              </p:ext>
            </p:extLst>
          </p:nvPr>
        </p:nvGraphicFramePr>
        <p:xfrm>
          <a:off x="2121804" y="1954087"/>
          <a:ext cx="6919165" cy="4053179"/>
        </p:xfrm>
        <a:graphic>
          <a:graphicData uri="http://schemas.openxmlformats.org/drawingml/2006/table">
            <a:tbl>
              <a:tblPr firstRow="1" firstCol="1" bandRow="1"/>
              <a:tblGrid>
                <a:gridCol w="1329273"/>
                <a:gridCol w="2111196"/>
                <a:gridCol w="1516934"/>
                <a:gridCol w="1961762"/>
              </a:tblGrid>
              <a:tr h="1364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Floor height (h) in meter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Floor weight(w) in KN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h*w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00425" algn="l"/>
                        </a:tabLs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Force on each floor (Fn) in KN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548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1027.55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548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5837.45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19730.58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463.99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8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6.76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4325.71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29241.80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687.66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548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8.52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1383.85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11790.40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277.27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876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60762.78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1428.92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95579"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 =1428.92 KN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3.1 Seismic Loads using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UBC-97</a:t>
            </a:r>
            <a:b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Part-B </a:t>
            </a: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08513" y="1595839"/>
            <a:ext cx="32142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3.5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distribution</a:t>
            </a:r>
            <a:endParaRPr lang="en-US" dirty="0"/>
          </a:p>
          <a:p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8841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1651278"/>
              </p:ext>
            </p:extLst>
          </p:nvPr>
        </p:nvGraphicFramePr>
        <p:xfrm>
          <a:off x="609600" y="1844898"/>
          <a:ext cx="6499540" cy="1362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524"/>
                <a:gridCol w="1287652"/>
                <a:gridCol w="1497089"/>
                <a:gridCol w="1295409"/>
                <a:gridCol w="1180866"/>
              </a:tblGrid>
              <a:tr h="661653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Zone factor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S1=1.25*Z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Ss=1.25*Z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SMS = Fa Ss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SM1= FV S1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6165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0.375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0.75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0.75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0.375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3.3 Seismic Loads using IBC-2012</a:t>
            </a:r>
            <a:b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547257"/>
              </p:ext>
            </p:extLst>
          </p:nvPr>
        </p:nvGraphicFramePr>
        <p:xfrm>
          <a:off x="609600" y="3222938"/>
          <a:ext cx="3872248" cy="1452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124"/>
                <a:gridCol w="1936124"/>
              </a:tblGrid>
              <a:tr h="9916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SDS=2/3 SMS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SD1 =2/3 SM1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46041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0.25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" y="1570081"/>
            <a:ext cx="2900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3.6 </a:t>
            </a:r>
            <a:r>
              <a:rPr lang="en-US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Siesmic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parameters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2565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0">
            <a:blip r:embed="rId2"/>
            <a:stretch>
              <a:fillRect l="-1278" t="-1752" b="-2561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3.3 Seismic Loads using IBC-2012</a:t>
            </a:r>
            <a:b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963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5257799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response modification factor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of  R is 6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importance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 = 1.25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0.0488 * 13.75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0.334sec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base shear V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=CSW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0.104 * 22457.56 = 2335.6KN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4705362"/>
            <a:ext cx="7848600" cy="160020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3.3 Seismic Loads using IBC-2012</a:t>
            </a:r>
            <a:b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39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K=1 because of  T = 0.334&lt;0.5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769994"/>
              </p:ext>
            </p:extLst>
          </p:nvPr>
        </p:nvGraphicFramePr>
        <p:xfrm>
          <a:off x="971551" y="2552701"/>
          <a:ext cx="10287000" cy="37833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4440"/>
                <a:gridCol w="1735825"/>
                <a:gridCol w="1699613"/>
                <a:gridCol w="1746689"/>
                <a:gridCol w="1688749"/>
                <a:gridCol w="1711684"/>
              </a:tblGrid>
              <a:tr h="900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level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Weight W</a:t>
                      </a:r>
                      <a:r>
                        <a:rPr lang="en-US" sz="2000" baseline="-25000" dirty="0">
                          <a:effectLst/>
                        </a:rPr>
                        <a:t>X</a:t>
                      </a:r>
                      <a:r>
                        <a:rPr lang="en-US" sz="2000" dirty="0">
                          <a:effectLst/>
                        </a:rPr>
                        <a:t>(</a:t>
                      </a:r>
                      <a:r>
                        <a:rPr lang="en-US" sz="2000" dirty="0" err="1">
                          <a:effectLst/>
                        </a:rPr>
                        <a:t>kn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</a:t>
                      </a:r>
                      <a:r>
                        <a:rPr lang="en-US" sz="2000" baseline="-25000">
                          <a:effectLst/>
                        </a:rPr>
                        <a:t>x(m)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</a:t>
                      </a:r>
                      <a:r>
                        <a:rPr lang="en-US" sz="2000" baseline="-25000">
                          <a:effectLst/>
                        </a:rPr>
                        <a:t>X</a:t>
                      </a:r>
                      <a:r>
                        <a:rPr lang="en-US" sz="2000">
                          <a:effectLst/>
                        </a:rPr>
                        <a:t>*h</a:t>
                      </a:r>
                      <a:r>
                        <a:rPr lang="en-US" sz="2000" baseline="30000">
                          <a:effectLst/>
                        </a:rPr>
                        <a:t>1</a:t>
                      </a:r>
                      <a:r>
                        <a:rPr lang="en-US" sz="2000" baseline="-25000">
                          <a:effectLst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</a:t>
                      </a:r>
                      <a:r>
                        <a:rPr lang="en-US" sz="2000" baseline="-25000">
                          <a:effectLst/>
                        </a:rPr>
                        <a:t>VX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</a:t>
                      </a:r>
                      <a:r>
                        <a:rPr lang="en-US" sz="2000" baseline="-25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0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834.95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10854.35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.080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186.85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0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5236.71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10.14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53100.24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.391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913.22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0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7074.01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6.76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47820.30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.352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822.13</a:t>
                      </a:r>
                    </a:p>
                  </a:txBody>
                  <a:tcPr marL="68580" marR="68580" marT="0" marB="0"/>
                </a:tc>
              </a:tr>
              <a:tr h="450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7063.17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3.38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23873.51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.177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413.4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0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2248.71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82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∑at level0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22457.56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135648.40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2335.6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3.3 Seismic Loads using IBC-2012</a:t>
            </a:r>
            <a:b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68228" y="2196584"/>
            <a:ext cx="3544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3.7 Base shear distribution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1832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16482"/>
            <a:ext cx="10972800" cy="45795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base shear V: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effective seismic weight= 12574.55KN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0.0488*8.60.75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0.245sec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base shear V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= C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0.104*12574.56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1307.75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3.4 </a:t>
            </a: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Seismic Loads using IBC-2012</a:t>
            </a:r>
            <a:b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Part-B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3834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29200"/>
          </a:xfrm>
        </p:spPr>
        <p:txBody>
          <a:bodyPr/>
          <a:lstStyle/>
          <a:p>
            <a:r>
              <a:rPr lang="en-US" dirty="0"/>
              <a:t>Table </a:t>
            </a:r>
            <a:r>
              <a:rPr lang="en-US" dirty="0" smtClean="0"/>
              <a:t>3.8 Base </a:t>
            </a:r>
            <a:r>
              <a:rPr lang="en-US" dirty="0"/>
              <a:t>shear </a:t>
            </a:r>
            <a:r>
              <a:rPr lang="en-US" dirty="0" smtClean="0"/>
              <a:t>distribution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381056"/>
              </p:ext>
            </p:extLst>
          </p:nvPr>
        </p:nvGraphicFramePr>
        <p:xfrm>
          <a:off x="2209809" y="2209801"/>
          <a:ext cx="8343892" cy="36700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2488"/>
                <a:gridCol w="1406968"/>
                <a:gridCol w="1370741"/>
                <a:gridCol w="1406968"/>
                <a:gridCol w="1378572"/>
                <a:gridCol w="1398155"/>
              </a:tblGrid>
              <a:tr h="96045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level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Weight W</a:t>
                      </a:r>
                      <a:r>
                        <a:rPr lang="en-US" sz="2000" baseline="-25000">
                          <a:effectLst/>
                        </a:rPr>
                        <a:t>X</a:t>
                      </a:r>
                      <a:r>
                        <a:rPr lang="en-US" sz="2000">
                          <a:effectLst/>
                        </a:rPr>
                        <a:t>(kn)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</a:t>
                      </a:r>
                      <a:r>
                        <a:rPr lang="en-US" sz="2000" baseline="-25000">
                          <a:effectLst/>
                        </a:rPr>
                        <a:t>x(m)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</a:t>
                      </a:r>
                      <a:r>
                        <a:rPr lang="en-US" sz="2000" baseline="-25000">
                          <a:effectLst/>
                        </a:rPr>
                        <a:t>X</a:t>
                      </a:r>
                      <a:r>
                        <a:rPr lang="en-US" sz="2000">
                          <a:effectLst/>
                        </a:rPr>
                        <a:t>*h</a:t>
                      </a:r>
                      <a:r>
                        <a:rPr lang="en-US" sz="2000" baseline="30000">
                          <a:effectLst/>
                        </a:rPr>
                        <a:t>1</a:t>
                      </a:r>
                      <a:r>
                        <a:rPr lang="en-US" sz="2000" baseline="-25000">
                          <a:effectLst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</a:t>
                      </a:r>
                      <a:r>
                        <a:rPr lang="en-US" sz="2000" baseline="-25000">
                          <a:effectLst/>
                        </a:rPr>
                        <a:t>VX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</a:t>
                      </a:r>
                      <a:r>
                        <a:rPr lang="en-US" sz="2000" baseline="-25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40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1383.85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8.69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12025.65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.1984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259.4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40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4325.71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6.76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28852.48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.4760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622.49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40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5837.45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3.38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19730.58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.3256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425.86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40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1027.55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8082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∑at level0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12574.56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60608.71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1307.75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3.4 </a:t>
            </a:r>
            <a: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Seismic Loads using IBC-2012</a:t>
            </a:r>
            <a:br>
              <a:rPr lang="en-US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Part-B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28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4652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Equivalent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static and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response spectrum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analyses were used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Ritz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vectors mode is used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get modal mass participation ratio more than 90%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 Structural Analysis Of Part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SAP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2000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UBC-97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49907"/>
              </p:ext>
            </p:extLst>
          </p:nvPr>
        </p:nvGraphicFramePr>
        <p:xfrm>
          <a:off x="800101" y="4464735"/>
          <a:ext cx="11023600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8714"/>
                <a:gridCol w="2939838"/>
                <a:gridCol w="2359736"/>
                <a:gridCol w="26853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Equivalent static </a:t>
                      </a:r>
                    </a:p>
                    <a:p>
                      <a:r>
                        <a:rPr lang="en-US" sz="2000" dirty="0" smtClean="0"/>
                        <a:t>using hand calculations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Equivalent static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using sap2000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Response spectrum</a:t>
                      </a:r>
                    </a:p>
                    <a:p>
                      <a:r>
                        <a:rPr lang="en-US" sz="2000" dirty="0" smtClean="0"/>
                        <a:t>X-direction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Response spectrum</a:t>
                      </a:r>
                    </a:p>
                    <a:p>
                      <a:r>
                        <a:rPr lang="en-US" sz="2000" dirty="0" smtClean="0"/>
                        <a:t>Y-direction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2552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2546.7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1933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1796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19320" y="4044434"/>
            <a:ext cx="3560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4.1 Base shear comparison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29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843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91705" y="579550"/>
            <a:ext cx="10515600" cy="5504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structural elements such as slabs, beams and  columns were designed.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 were analyzed and designed using</a:t>
            </a: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hand calculations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sap2000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column interaction diagram was drawn.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diaphragms and collectors were designed.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515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base shear  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less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 100 percent of the base shear determined in equivalent static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scale factor would be (I g / R) * static base shear / response-spectrum base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 Structural Analysis Of Part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SAP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2000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UBC-97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3350" y="3906722"/>
            <a:ext cx="7569200" cy="21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30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3580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496256"/>
              </p:ext>
            </p:extLst>
          </p:nvPr>
        </p:nvGraphicFramePr>
        <p:xfrm>
          <a:off x="955988" y="2366762"/>
          <a:ext cx="9410163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4132"/>
                <a:gridCol w="2557367"/>
                <a:gridCol w="2137893"/>
                <a:gridCol w="2150771"/>
              </a:tblGrid>
              <a:tr h="9015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Equivalent static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using hand calculations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Equivalent static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using hand calculations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Response spectrum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X-direction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Response spectrum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Y-direction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2334.6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2334.47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1763.7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1618.9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 Structural Analysis Of Part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SAP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2000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IBC-2012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12681" y="4409294"/>
            <a:ext cx="84657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spectrum base shear  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to be more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 of the base shear determined in equivalent static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5350" y="192473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4.2 Base shear comparison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1282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 Structural Analysis Of Part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SAP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2000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IBC-2012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1417638"/>
            <a:ext cx="84657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scale factor would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0.85*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 g / R) * static base shear / response-spectrum base shear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70189"/>
              </p:ext>
            </p:extLst>
          </p:nvPr>
        </p:nvGraphicFramePr>
        <p:xfrm>
          <a:off x="1717809" y="3143905"/>
          <a:ext cx="8128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EYD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1984.7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1980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638300" y="278198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4.3 Dynamic base shear after modification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3290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Compatibility</a:t>
            </a:r>
          </a:p>
          <a:p>
            <a:r>
              <a:rPr lang="en-US" dirty="0"/>
              <a:t>The structure and its joints are moving in one </a:t>
            </a:r>
            <a:r>
              <a:rPr lang="en-US" dirty="0" smtClean="0"/>
              <a:t>unit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4.Verification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of Structural Analysis for Part 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model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9537" y="2452879"/>
            <a:ext cx="3852863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283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800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(T) checked From sap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(T) = (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0.123)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 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(T) = (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0.096)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err="1" smtClean="0"/>
              <a:t>Reylof</a:t>
            </a:r>
            <a:r>
              <a:rPr lang="en-US" sz="2800" dirty="0" smtClean="0"/>
              <a:t> method (</a:t>
            </a:r>
            <a:r>
              <a:rPr lang="en-US" sz="2800" dirty="0" err="1" smtClean="0"/>
              <a:t>T</a:t>
            </a:r>
            <a:r>
              <a:rPr lang="en-US" sz="2800" baseline="-25000" dirty="0" err="1" smtClean="0"/>
              <a:t>x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=0.13)</a:t>
            </a:r>
          </a:p>
          <a:p>
            <a:pPr lvl="0"/>
            <a:r>
              <a:rPr lang="en-US" sz="2800" dirty="0" err="1">
                <a:solidFill>
                  <a:prstClr val="black"/>
                </a:solidFill>
              </a:rPr>
              <a:t>Reylof</a:t>
            </a:r>
            <a:r>
              <a:rPr lang="en-US" sz="2800" dirty="0">
                <a:solidFill>
                  <a:prstClr val="black"/>
                </a:solidFill>
              </a:rPr>
              <a:t> method (</a:t>
            </a:r>
            <a:r>
              <a:rPr lang="en-US" sz="2800" dirty="0" smtClean="0">
                <a:solidFill>
                  <a:prstClr val="black"/>
                </a:solidFill>
              </a:rPr>
              <a:t>T</a:t>
            </a:r>
            <a:r>
              <a:rPr lang="en-US" sz="2800" baseline="-25000" dirty="0" smtClean="0">
                <a:solidFill>
                  <a:prstClr val="black"/>
                </a:solidFill>
              </a:rPr>
              <a:t>y</a:t>
            </a:r>
            <a:r>
              <a:rPr lang="en-US" sz="2800" dirty="0" smtClean="0">
                <a:solidFill>
                  <a:prstClr val="black"/>
                </a:solidFill>
              </a:rPr>
              <a:t> = 0.0988)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4.Verification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of Structural Analysis for Part 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model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1830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(by hand) = Dead + live + super imposed + live1 = 28750.35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Sap 2000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v14.2.4.</a:t>
            </a:r>
          </a:p>
          <a:p>
            <a:pPr marL="0" indent="0">
              <a:buNone/>
            </a:pPr>
            <a:r>
              <a:rPr lang="en-US" sz="2000" dirty="0"/>
              <a:t> 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4.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Base reaction from load cases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3000" dirty="0" smtClean="0"/>
              <a:t>Total loads (by sap) = 28697 KN</a:t>
            </a:r>
            <a:endParaRPr lang="en-US" sz="3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4.Verification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of Structural Analysis for Part 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model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228" y="3643086"/>
            <a:ext cx="9381672" cy="159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446256" y="5471564"/>
            <a:ext cx="3934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% difference = 0.2 % </a:t>
            </a:r>
            <a:endParaRPr lang="en-US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5695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1"/>
                <a:ext cx="10972800" cy="462029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UBC-97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analysis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Wind Pressures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C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(equation 20-1 UBC 97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		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(5-1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</a:t>
                </a:r>
              </a:p>
              <a:p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wind stagnation pressure,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lang="en-US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density of air</a:t>
                </a:r>
                <a:endParaRPr lang="en-US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gust factor coefficient </a:t>
                </a:r>
              </a:p>
              <a:p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pressure coefficient 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Importance factor = 1.15 (essential facilities)</a:t>
                </a:r>
              </a:p>
              <a:p>
                <a:pPr lvl="0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Exposure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category = C, Because the school is on a hill and near an urban area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1"/>
                <a:ext cx="10972800" cy="4620295"/>
              </a:xfrm>
              <a:blipFill rotWithShape="0">
                <a:blip r:embed="rId2"/>
                <a:stretch>
                  <a:fillRect l="-1056" t="-1321" b="-3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3255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5. Wind And Snow Loads</a:t>
            </a:r>
            <a:br>
              <a:rPr lang="en-US" i="1" dirty="0" smtClean="0">
                <a:solidFill>
                  <a:schemeClr val="tx1"/>
                </a:solidFill>
              </a:rPr>
            </a:br>
            <a:r>
              <a:rPr lang="en-US" i="1" dirty="0" smtClean="0">
                <a:solidFill>
                  <a:schemeClr val="tx1"/>
                </a:solidFill>
              </a:rPr>
              <a:t>(General UBC 97)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69087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98220" y="2397125"/>
          <a:ext cx="10515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  <a:gridCol w="17526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Windward pressure</a:t>
                      </a:r>
                    </a:p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KN/m</a:t>
                      </a:r>
                      <a:r>
                        <a:rPr lang="en-US" sz="22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22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Leeward</a:t>
                      </a:r>
                    </a:p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Suction</a:t>
                      </a:r>
                    </a:p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KN/m</a:t>
                      </a:r>
                      <a:r>
                        <a:rPr lang="en-US" sz="22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22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Design pressure</a:t>
                      </a:r>
                    </a:p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KN/m</a:t>
                      </a:r>
                      <a:r>
                        <a:rPr lang="en-US" sz="22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Floor-by-floor load, KN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4.65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6.65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8.89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52.28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1.29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67.26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91.26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0.71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1.22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111.7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91.26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1.18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107.7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45.63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1.18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53.83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349.3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5. Wind And Snow Loads</a:t>
            </a:r>
            <a:br>
              <a:rPr lang="en-US" i="1" dirty="0" smtClean="0"/>
            </a:br>
            <a:r>
              <a:rPr lang="en-US" i="1" dirty="0" smtClean="0"/>
              <a:t>(UBC 97 Part A)</a:t>
            </a:r>
            <a:endParaRPr lang="en-US" i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1801896"/>
            <a:ext cx="10515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5. 1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calculation for floor-by-floor loads in KN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UBC-97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south-east side of part A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017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ASCE </a:t>
            </a:r>
            <a:r>
              <a:rPr lang="en-US" dirty="0"/>
              <a:t>7-10 </a:t>
            </a:r>
            <a:r>
              <a:rPr lang="en-US" dirty="0" smtClean="0"/>
              <a:t>Analysis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Design Wind Pressure</a:t>
            </a:r>
          </a:p>
          <a:p>
            <a:r>
              <a:rPr lang="en-US" dirty="0" smtClean="0"/>
              <a:t>Category of building is C</a:t>
            </a:r>
          </a:p>
          <a:p>
            <a:r>
              <a:rPr lang="en-US" dirty="0" smtClean="0"/>
              <a:t>Basic wind speed = 185 Km/</a:t>
            </a:r>
            <a:r>
              <a:rPr lang="en-US" dirty="0" err="1" smtClean="0"/>
              <a:t>hr</a:t>
            </a:r>
            <a:endParaRPr lang="en-US" dirty="0" smtClean="0"/>
          </a:p>
          <a:p>
            <a:r>
              <a:rPr lang="en-US" dirty="0"/>
              <a:t>The velocity pressure, </a:t>
            </a:r>
            <a:r>
              <a:rPr lang="en-US" dirty="0" err="1"/>
              <a:t>q</a:t>
            </a:r>
            <a:r>
              <a:rPr lang="en-US" baseline="-25000" dirty="0" err="1" smtClean="0"/>
              <a:t>z</a:t>
            </a:r>
            <a:r>
              <a:rPr lang="en-US" dirty="0" smtClean="0"/>
              <a:t> </a:t>
            </a:r>
            <a:r>
              <a:rPr lang="en-US" dirty="0"/>
              <a:t>= 0.613 </a:t>
            </a:r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baseline="-25000" dirty="0"/>
              <a:t> </a:t>
            </a: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baseline="-25000" dirty="0"/>
              <a:t> </a:t>
            </a:r>
            <a:r>
              <a:rPr lang="en-US" dirty="0"/>
              <a:t>V</a:t>
            </a:r>
            <a:r>
              <a:rPr lang="en-US" baseline="30000" dirty="0"/>
              <a:t>2</a:t>
            </a:r>
            <a:r>
              <a:rPr lang="en-US" dirty="0"/>
              <a:t> (N/m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Where: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z</a:t>
            </a:r>
            <a:r>
              <a:rPr lang="en-US" dirty="0"/>
              <a:t> = velocity pressure exposure coefficient at any height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h</a:t>
            </a:r>
            <a:r>
              <a:rPr lang="en-US" baseline="-25000" dirty="0"/>
              <a:t> </a:t>
            </a:r>
            <a:r>
              <a:rPr lang="en-US" dirty="0"/>
              <a:t>= velocity pressure exposure coefficient at mean roof </a:t>
            </a:r>
            <a:r>
              <a:rPr lang="en-US" dirty="0" err="1"/>
              <a:t>hieght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5. Wind And Snow Loads</a:t>
            </a:r>
            <a:br>
              <a:rPr lang="en-US" i="1" dirty="0" smtClean="0"/>
            </a:br>
            <a:r>
              <a:rPr lang="en-US" i="1" dirty="0" smtClean="0"/>
              <a:t>(General ASCE 7-10 )</a:t>
            </a:r>
            <a:endParaRPr lang="en-US" i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38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005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690689"/>
            <a:ext cx="10972800" cy="4316603"/>
          </a:xfrm>
        </p:spPr>
        <p:txBody>
          <a:bodyPr/>
          <a:lstStyle/>
          <a:p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/>
              <a:t>= Wind Directionality factor = 0.85 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zt</a:t>
            </a:r>
            <a:r>
              <a:rPr lang="en-US" dirty="0"/>
              <a:t> = Topographic factor = 1.0</a:t>
            </a:r>
          </a:p>
          <a:p>
            <a:r>
              <a:rPr lang="en-US" dirty="0" err="1"/>
              <a:t>C</a:t>
            </a:r>
            <a:r>
              <a:rPr lang="en-US" baseline="-25000" dirty="0" err="1"/>
              <a:t>p</a:t>
            </a:r>
            <a:r>
              <a:rPr lang="en-US" dirty="0"/>
              <a:t> = external pressure coefficient</a:t>
            </a:r>
          </a:p>
          <a:p>
            <a:r>
              <a:rPr lang="en-US" dirty="0"/>
              <a:t>G = gust factor = 0.85</a:t>
            </a:r>
          </a:p>
          <a:p>
            <a:r>
              <a:rPr lang="en-US" dirty="0"/>
              <a:t>V in m/sec = </a:t>
            </a:r>
            <a:r>
              <a:rPr lang="en-US" dirty="0" smtClean="0"/>
              <a:t>185 </a:t>
            </a:r>
            <a:r>
              <a:rPr lang="en-US" dirty="0"/>
              <a:t>Km/</a:t>
            </a:r>
            <a:r>
              <a:rPr lang="en-US" dirty="0" err="1"/>
              <a:t>hr</a:t>
            </a:r>
            <a:r>
              <a:rPr lang="en-US" dirty="0"/>
              <a:t> = </a:t>
            </a:r>
            <a:r>
              <a:rPr lang="en-US" dirty="0" smtClean="0"/>
              <a:t>51.39 </a:t>
            </a:r>
            <a:r>
              <a:rPr lang="en-US" dirty="0"/>
              <a:t>m/sec</a:t>
            </a:r>
          </a:p>
          <a:p>
            <a:endParaRPr lang="en-US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5. Wind And Snow Loads</a:t>
            </a:r>
            <a:br>
              <a:rPr lang="en-US" i="1" dirty="0" smtClean="0"/>
            </a:br>
            <a:r>
              <a:rPr lang="en-US" i="1" dirty="0" smtClean="0"/>
              <a:t>(General ASCE 7-10 )</a:t>
            </a:r>
            <a:endParaRPr lang="en-US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39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241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4473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Description of the project</a:t>
            </a:r>
            <a:endParaRPr lang="en-US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Tubas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secondary school is located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Tubas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city.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composed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parts, A and B.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A consists of three floors, part B consists of two floors.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area of structure is 2568 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height is 3.38m</a:t>
            </a:r>
          </a:p>
          <a:p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1859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998220" y="2397125"/>
          <a:ext cx="10515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  <a:gridCol w="17526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Windward pressure</a:t>
                      </a:r>
                    </a:p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KN/m</a:t>
                      </a:r>
                      <a:r>
                        <a:rPr lang="en-US" sz="20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Leeward</a:t>
                      </a:r>
                    </a:p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Suction</a:t>
                      </a:r>
                    </a:p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KN/m</a:t>
                      </a:r>
                      <a:r>
                        <a:rPr lang="en-US" sz="20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Design pressure</a:t>
                      </a:r>
                    </a:p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KN/m</a:t>
                      </a:r>
                      <a:r>
                        <a:rPr lang="en-US" sz="20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Floor-by-floor load, KN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4.65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6.65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1.61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52.28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81.4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91.26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1.48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135.2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91.26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124.5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45.63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62.4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414.2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5. Wind And Snow Loads</a:t>
            </a:r>
            <a:br>
              <a:rPr lang="en-US" i="1" dirty="0" smtClean="0"/>
            </a:br>
            <a:r>
              <a:rPr lang="en-US" i="1" dirty="0" smtClean="0"/>
              <a:t>(ASCE 7-10 Part A)</a:t>
            </a:r>
            <a:endParaRPr lang="en-US" i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199" y="1801896"/>
            <a:ext cx="11087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Table 5.3 calculation </a:t>
            </a:r>
            <a:r>
              <a:rPr lang="en-US" sz="2000" dirty="0"/>
              <a:t>for floor-by-floor loads in KN ASCE 7-10 south-east side part 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40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59245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90689"/>
            <a:ext cx="10972800" cy="431660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Jordanian code 2006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snow load (S0): Snow load  at site land level in KN/m2</a:t>
            </a:r>
            <a:endParaRPr lang="pt-B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= 230m</a:t>
            </a:r>
          </a:p>
          <a:p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t-B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 KN/m2 </a:t>
            </a:r>
          </a:p>
          <a:p>
            <a:endParaRPr lang="en-US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5. Wind And Snow Loads</a:t>
            </a:r>
            <a:endParaRPr lang="en-US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483428" y="3359037"/>
          <a:ext cx="8084458" cy="2514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2229"/>
                <a:gridCol w="4042229"/>
              </a:tblGrid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</a:t>
                      </a:r>
                      <a:r>
                        <a:rPr lang="en-US" sz="2200" baseline="-25000" dirty="0">
                          <a:effectLst/>
                        </a:rPr>
                        <a:t>0</a:t>
                      </a:r>
                      <a:r>
                        <a:rPr lang="en-US" sz="2200" dirty="0">
                          <a:effectLst/>
                        </a:rPr>
                        <a:t>(KN/m</a:t>
                      </a:r>
                      <a:r>
                        <a:rPr lang="en-US" sz="2200" baseline="30000" dirty="0">
                          <a:effectLst/>
                        </a:rPr>
                        <a:t>2</a:t>
                      </a:r>
                      <a:r>
                        <a:rPr lang="en-US" sz="2200" dirty="0">
                          <a:effectLst/>
                        </a:rPr>
                        <a:t>)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Height of construction site above sea level in meters.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0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250 &gt; h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(h-250)/800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500 &gt; h &gt; 250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(h-400)/320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1500 &gt; h &gt; 500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469507" y="2899325"/>
            <a:ext cx="318863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5.5 Snow load at site level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6958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0" y="2415339"/>
            <a:ext cx="5486400" cy="21717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0" y="4582455"/>
            <a:ext cx="51122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6.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Positive Envelope Ultimate Moment</a:t>
            </a: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" y="2405814"/>
            <a:ext cx="5486400" cy="21812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9600" y="4587039"/>
            <a:ext cx="39151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6.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Area Of Steel From SAP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(slabs)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5201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From hand calculations  A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165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%difference = 7.8%</a:t>
            </a:r>
            <a:endParaRPr lang="en-US" sz="32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min = 0.0018 * b * h = 270 mm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 4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φ1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0 mm/m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Check for shear, V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less than </a:t>
            </a:r>
            <a:r>
              <a:rPr lang="el-GR" sz="3200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V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=22.7 KN from sap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=72.8 KN           No need for stirrups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(slabs)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81355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5"/>
          <p:cNvSpPr/>
          <p:nvPr/>
        </p:nvSpPr>
        <p:spPr>
          <a:xfrm>
            <a:off x="3524392" y="5924046"/>
            <a:ext cx="9010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6.3 First and second and third floors framing plan 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of part a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(beams)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86099" y="-59783"/>
            <a:ext cx="4293253" cy="755014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5650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549146"/>
              </p:ext>
            </p:extLst>
          </p:nvPr>
        </p:nvGraphicFramePr>
        <p:xfrm>
          <a:off x="609600" y="2089597"/>
          <a:ext cx="10633657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824"/>
                <a:gridCol w="1144824"/>
                <a:gridCol w="1144824"/>
                <a:gridCol w="1320952"/>
                <a:gridCol w="1149228"/>
                <a:gridCol w="1254903"/>
                <a:gridCol w="1162436"/>
                <a:gridCol w="1069970"/>
                <a:gridCol w="12416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Depth</a:t>
                      </a:r>
                    </a:p>
                    <a:p>
                      <a:pPr algn="ctr"/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Width</a:t>
                      </a:r>
                    </a:p>
                    <a:p>
                      <a:pPr algn="ctr"/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Negative steel</a:t>
                      </a:r>
                    </a:p>
                    <a:p>
                      <a:pPr algn="ctr"/>
                      <a:r>
                        <a:rPr lang="en-US" dirty="0" smtClean="0"/>
                        <a:t>mm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bars</a:t>
                      </a:r>
                    </a:p>
                    <a:p>
                      <a:pPr algn="ctr"/>
                      <a:r>
                        <a:rPr lang="en-US" dirty="0" smtClean="0"/>
                        <a:t>(Top)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Positive steel</a:t>
                      </a:r>
                    </a:p>
                    <a:p>
                      <a:pPr algn="ctr"/>
                      <a:r>
                        <a:rPr lang="en-US" dirty="0" smtClean="0"/>
                        <a:t>mm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bars</a:t>
                      </a:r>
                    </a:p>
                    <a:p>
                      <a:pPr algn="ctr"/>
                      <a:r>
                        <a:rPr lang="en-US" dirty="0" smtClean="0"/>
                        <a:t>(Bottom)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Av/S 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Av/S Middle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el-GR" dirty="0" smtClean="0">
                          <a:latin typeface="Times New Roman" panose="02020603050405020304" pitchFamily="18" charset="0"/>
                        </a:rPr>
                        <a:t>φ</a:t>
                      </a:r>
                      <a:r>
                        <a:rPr lang="en-US" dirty="0" smtClean="0">
                          <a:latin typeface="Times New Roman" panose="02020603050405020304" pitchFamily="18" charset="0"/>
                        </a:rPr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l-G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φ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18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l-G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φ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18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l-G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φ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18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l-G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φ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12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l-G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φ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12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659128" y="4315064"/>
            <a:ext cx="887056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Check for B2 ( hand calculations)</a:t>
            </a:r>
          </a:p>
          <a:p>
            <a:r>
              <a:rPr lang="en-US" sz="2800" dirty="0" smtClean="0">
                <a:solidFill>
                  <a:prstClr val="black"/>
                </a:solidFill>
              </a:rPr>
              <a:t>As (Top) = 850 mm</a:t>
            </a:r>
            <a:r>
              <a:rPr lang="en-US" sz="2800" baseline="30000" dirty="0" smtClean="0">
                <a:solidFill>
                  <a:prstClr val="black"/>
                </a:solidFill>
              </a:rPr>
              <a:t>2</a:t>
            </a:r>
            <a:r>
              <a:rPr lang="en-US" sz="2800" dirty="0" smtClean="0">
                <a:solidFill>
                  <a:prstClr val="black"/>
                </a:solidFill>
              </a:rPr>
              <a:t>, % difference = 6.8% </a:t>
            </a:r>
            <a:endParaRPr lang="en-US" sz="2800" baseline="30000" dirty="0" smtClean="0">
              <a:solidFill>
                <a:prstClr val="black"/>
              </a:solidFill>
            </a:endParaRPr>
          </a:p>
          <a:p>
            <a:r>
              <a:rPr lang="en-US" sz="2800" dirty="0" smtClean="0">
                <a:solidFill>
                  <a:prstClr val="black"/>
                </a:solidFill>
              </a:rPr>
              <a:t>As(Bottom) = 831 mm</a:t>
            </a:r>
            <a:r>
              <a:rPr lang="en-US" sz="2800" baseline="30000" dirty="0" smtClean="0">
                <a:solidFill>
                  <a:prstClr val="black"/>
                </a:solidFill>
              </a:rPr>
              <a:t>2</a:t>
            </a:r>
            <a:r>
              <a:rPr lang="en-US" sz="2800" dirty="0">
                <a:solidFill>
                  <a:prstClr val="black"/>
                </a:solidFill>
              </a:rPr>
              <a:t>, % difference = </a:t>
            </a:r>
            <a:r>
              <a:rPr lang="en-US" sz="2800" dirty="0" smtClean="0">
                <a:solidFill>
                  <a:prstClr val="black"/>
                </a:solidFill>
              </a:rPr>
              <a:t>2% </a:t>
            </a:r>
            <a:endParaRPr lang="en-US" sz="2800" baseline="30000" dirty="0" smtClean="0">
              <a:solidFill>
                <a:prstClr val="black"/>
              </a:solidFill>
            </a:endParaRPr>
          </a:p>
          <a:p>
            <a:r>
              <a:rPr lang="en-US" sz="2800" dirty="0" smtClean="0">
                <a:solidFill>
                  <a:prstClr val="black"/>
                </a:solidFill>
              </a:rPr>
              <a:t>Av/S (End) = 0.53 mm</a:t>
            </a:r>
            <a:r>
              <a:rPr lang="en-US" sz="2800" baseline="30000" dirty="0" smtClean="0">
                <a:solidFill>
                  <a:prstClr val="black"/>
                </a:solidFill>
              </a:rPr>
              <a:t>2</a:t>
            </a:r>
            <a:r>
              <a:rPr lang="en-US" sz="2800" dirty="0">
                <a:solidFill>
                  <a:prstClr val="black"/>
                </a:solidFill>
              </a:rPr>
              <a:t>/mm, % difference = </a:t>
            </a:r>
            <a:r>
              <a:rPr lang="en-US" sz="2800" dirty="0" smtClean="0">
                <a:solidFill>
                  <a:prstClr val="black"/>
                </a:solidFill>
              </a:rPr>
              <a:t>1% 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1595562"/>
            <a:ext cx="345293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6.1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Final design of beams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(beams)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5972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21" y="1417638"/>
            <a:ext cx="7154779" cy="4674998"/>
          </a:xfrm>
        </p:spPr>
      </p:pic>
      <p:sp>
        <p:nvSpPr>
          <p:cNvPr id="5" name="Rectangle 4"/>
          <p:cNvSpPr/>
          <p:nvPr/>
        </p:nvSpPr>
        <p:spPr>
          <a:xfrm>
            <a:off x="609610" y="1725927"/>
            <a:ext cx="4427611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  <a:p>
            <a:r>
              <a:rPr lang="en-US" sz="2400" dirty="0" smtClean="0">
                <a:solidFill>
                  <a:prstClr val="black"/>
                </a:solidFill>
              </a:rPr>
              <a:t>For 500 mm in x-axis, and 250 mm in y-axis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Check A</a:t>
            </a:r>
            <a:r>
              <a:rPr lang="en-US" sz="2400" baseline="-25000" dirty="0" smtClean="0">
                <a:solidFill>
                  <a:prstClr val="black"/>
                </a:solidFill>
              </a:rPr>
              <a:t>s</a:t>
            </a:r>
            <a:r>
              <a:rPr lang="en-US" sz="2400" dirty="0" smtClean="0">
                <a:solidFill>
                  <a:prstClr val="black"/>
                </a:solidFill>
              </a:rPr>
              <a:t> for column T-12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P</a:t>
            </a:r>
            <a:r>
              <a:rPr lang="en-US" sz="2400" baseline="-25000" dirty="0" smtClean="0">
                <a:solidFill>
                  <a:prstClr val="black"/>
                </a:solidFill>
              </a:rPr>
              <a:t>u</a:t>
            </a:r>
            <a:r>
              <a:rPr lang="en-US" sz="2400" dirty="0" smtClean="0">
                <a:solidFill>
                  <a:prstClr val="black"/>
                </a:solidFill>
              </a:rPr>
              <a:t> = 875.8 KN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M</a:t>
            </a:r>
            <a:r>
              <a:rPr lang="en-US" sz="2400" baseline="-25000" dirty="0" smtClean="0">
                <a:solidFill>
                  <a:prstClr val="black"/>
                </a:solidFill>
              </a:rPr>
              <a:t>u1</a:t>
            </a:r>
            <a:r>
              <a:rPr lang="en-US" sz="2400" dirty="0" smtClean="0">
                <a:solidFill>
                  <a:prstClr val="black"/>
                </a:solidFill>
              </a:rPr>
              <a:t> = 50.3 </a:t>
            </a:r>
            <a:r>
              <a:rPr lang="en-US" sz="2400" dirty="0" err="1" smtClean="0">
                <a:solidFill>
                  <a:prstClr val="black"/>
                </a:solidFill>
              </a:rPr>
              <a:t>KN.m</a:t>
            </a:r>
            <a:r>
              <a:rPr lang="en-US" sz="2400" dirty="0" smtClean="0">
                <a:solidFill>
                  <a:prstClr val="black"/>
                </a:solidFill>
              </a:rPr>
              <a:t> around y-axis, at 3.38 m height</a:t>
            </a:r>
          </a:p>
          <a:p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M</a:t>
            </a:r>
            <a:r>
              <a:rPr lang="en-US" sz="2400" baseline="-25000" dirty="0" smtClean="0">
                <a:solidFill>
                  <a:prstClr val="black"/>
                </a:solidFill>
              </a:rPr>
              <a:t>u2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23.9 </a:t>
            </a:r>
            <a:r>
              <a:rPr lang="en-US" sz="2400" dirty="0" err="1">
                <a:solidFill>
                  <a:prstClr val="black"/>
                </a:solidFill>
              </a:rPr>
              <a:t>KN.m</a:t>
            </a:r>
            <a:r>
              <a:rPr lang="en-US" sz="2400" dirty="0">
                <a:solidFill>
                  <a:prstClr val="black"/>
                </a:solidFill>
              </a:rPr>
              <a:t> around </a:t>
            </a:r>
            <a:r>
              <a:rPr lang="en-US" sz="2400" dirty="0" smtClean="0">
                <a:solidFill>
                  <a:prstClr val="black"/>
                </a:solidFill>
              </a:rPr>
              <a:t>y-axis, at 0 m at height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(columns)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46075" y="6092636"/>
            <a:ext cx="272382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6.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 columns layout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963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09610" y="1725927"/>
                <a:ext cx="5366187" cy="6278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r>
                  <a:rPr lang="en-US" sz="2400" dirty="0" smtClean="0">
                    <a:solidFill>
                      <a:prstClr val="black"/>
                    </a:solidFill>
                  </a:rPr>
                  <a:t>Assume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=0.01</m:t>
                    </m:r>
                  </m:oMath>
                </a14:m>
                <a:r>
                  <a:rPr lang="en-US" sz="2400" dirty="0" smtClean="0">
                    <a:solidFill>
                      <a:prstClr val="black"/>
                    </a:solidFill>
                  </a:rPr>
                  <a:t>, the interaction diagram of this column will be as shown in the following figure:</a:t>
                </a:r>
              </a:p>
              <a:p>
                <a:r>
                  <a:rPr lang="en-US" sz="2400" dirty="0" smtClean="0">
                    <a:solidFill>
                      <a:prstClr val="black"/>
                    </a:solidFill>
                  </a:rPr>
                  <a:t>The intersection of represents P</a:t>
                </a:r>
                <a:r>
                  <a:rPr lang="en-US" sz="2400" baseline="-25000" dirty="0" smtClean="0">
                    <a:solidFill>
                      <a:prstClr val="black"/>
                    </a:solidFill>
                  </a:rPr>
                  <a:t>u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 and M</a:t>
                </a:r>
                <a:r>
                  <a:rPr lang="en-US" sz="2400" baseline="-25000" dirty="0" smtClean="0">
                    <a:solidFill>
                      <a:prstClr val="black"/>
                    </a:solidFill>
                  </a:rPr>
                  <a:t>u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 is In the curve so use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400" dirty="0" smtClean="0">
                    <a:solidFill>
                      <a:prstClr val="black"/>
                    </a:solidFill>
                  </a:rPr>
                  <a:t> of 0.01 Which has an area of 1250 mm</a:t>
                </a:r>
                <a:r>
                  <a:rPr lang="en-US" sz="2400" baseline="30000" dirty="0" smtClean="0">
                    <a:solidFill>
                      <a:prstClr val="black"/>
                    </a:solidFill>
                  </a:rPr>
                  <a:t>2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.</a:t>
                </a:r>
                <a:endParaRPr lang="en-US" sz="2400" dirty="0">
                  <a:solidFill>
                    <a:prstClr val="black"/>
                  </a:solidFill>
                </a:endParaRPr>
              </a:p>
              <a:p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endParaRPr lang="en-US" sz="2400" dirty="0">
                  <a:solidFill>
                    <a:prstClr val="black"/>
                  </a:solidFill>
                </a:endParaRPr>
              </a:p>
              <a:p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endParaRPr lang="en-US" sz="2400" dirty="0">
                  <a:solidFill>
                    <a:prstClr val="black"/>
                  </a:solidFill>
                </a:endParaRPr>
              </a:p>
              <a:p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endParaRPr lang="en-US" sz="2400" dirty="0">
                  <a:solidFill>
                    <a:prstClr val="black"/>
                  </a:solidFill>
                </a:endParaRPr>
              </a:p>
              <a:p>
                <a:endParaRPr lang="en-US" sz="2400" dirty="0">
                  <a:solidFill>
                    <a:prstClr val="black"/>
                  </a:solidFill>
                </a:endParaRPr>
              </a:p>
              <a:p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10" y="1725927"/>
                <a:ext cx="5366187" cy="6278642"/>
              </a:xfrm>
              <a:prstGeom prst="rect">
                <a:avLst/>
              </a:prstGeom>
              <a:blipFill rotWithShape="0">
                <a:blip r:embed="rId2"/>
                <a:stretch>
                  <a:fillRect l="-1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932443613"/>
              </p:ext>
            </p:extLst>
          </p:nvPr>
        </p:nvGraphicFramePr>
        <p:xfrm>
          <a:off x="6096000" y="2519780"/>
          <a:ext cx="5486400" cy="311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(columns)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6525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5000" y="1721222"/>
            <a:ext cx="10972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Spacing </a:t>
            </a:r>
            <a:r>
              <a:rPr lang="en-US" sz="2800" dirty="0"/>
              <a:t>s</a:t>
            </a:r>
            <a:r>
              <a:rPr lang="en-US" sz="2800" baseline="-25000" dirty="0"/>
              <a:t>o</a:t>
            </a:r>
            <a:r>
              <a:rPr lang="en-US" sz="2800" dirty="0"/>
              <a:t> shall not exceed the smallest of </a:t>
            </a:r>
            <a:r>
              <a:rPr lang="en-US" sz="2800" dirty="0" smtClean="0"/>
              <a:t>the following:</a:t>
            </a:r>
            <a:endParaRPr lang="en-US" sz="2800" dirty="0"/>
          </a:p>
          <a:p>
            <a:pPr lvl="0"/>
            <a:r>
              <a:rPr lang="en-US" sz="2800" dirty="0" smtClean="0"/>
              <a:t>- 8*</a:t>
            </a:r>
            <a:r>
              <a:rPr lang="en-US" sz="2800" dirty="0" err="1" smtClean="0"/>
              <a:t>d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 = 8*16 </a:t>
            </a:r>
            <a:r>
              <a:rPr lang="en-US" sz="2800" dirty="0"/>
              <a:t>= 128 mm</a:t>
            </a:r>
          </a:p>
          <a:p>
            <a:pPr lvl="0"/>
            <a:r>
              <a:rPr lang="en-US" sz="2800" dirty="0" smtClean="0"/>
              <a:t>- 24 </a:t>
            </a:r>
            <a:r>
              <a:rPr lang="en-US" sz="2800" dirty="0" err="1" smtClean="0"/>
              <a:t>d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= </a:t>
            </a:r>
            <a:r>
              <a:rPr lang="en-US" sz="2800" dirty="0"/>
              <a:t>24*10 = 240 mm</a:t>
            </a:r>
          </a:p>
          <a:p>
            <a:pPr lvl="0"/>
            <a:r>
              <a:rPr lang="en-US" sz="2800" dirty="0" smtClean="0"/>
              <a:t>- ½ of smallest dimension = </a:t>
            </a:r>
            <a:r>
              <a:rPr lang="en-US" sz="2800" dirty="0"/>
              <a:t>125 mm</a:t>
            </a:r>
          </a:p>
          <a:p>
            <a:pPr lvl="0"/>
            <a:r>
              <a:rPr lang="en-US" sz="2800" dirty="0" smtClean="0"/>
              <a:t>- 300 </a:t>
            </a:r>
            <a:r>
              <a:rPr lang="en-US" sz="2800" dirty="0"/>
              <a:t>mm</a:t>
            </a:r>
          </a:p>
          <a:p>
            <a:r>
              <a:rPr lang="en-US" sz="2000" dirty="0" smtClean="0"/>
              <a:t>-</a:t>
            </a:r>
            <a:r>
              <a:rPr lang="en-US" sz="2800" dirty="0"/>
              <a:t> Use s</a:t>
            </a:r>
            <a:r>
              <a:rPr lang="en-US" sz="2800" baseline="-25000" dirty="0"/>
              <a:t>o</a:t>
            </a:r>
            <a:r>
              <a:rPr lang="en-US" sz="2800" dirty="0"/>
              <a:t> = 100 </a:t>
            </a:r>
            <a:r>
              <a:rPr lang="en-US" sz="2800" dirty="0" smtClean="0"/>
              <a:t>mm</a:t>
            </a:r>
            <a:endParaRPr lang="en-US" sz="2800" dirty="0"/>
          </a:p>
          <a:p>
            <a:r>
              <a:rPr lang="en-US" sz="2000" dirty="0">
                <a:solidFill>
                  <a:srgbClr val="FF0000"/>
                </a:solidFill>
              </a:rPr>
              <a:t>The first hoop shall be located at not more than </a:t>
            </a:r>
            <a:r>
              <a:rPr lang="en-US" sz="2000" dirty="0" smtClean="0">
                <a:solidFill>
                  <a:srgbClr val="FF0000"/>
                </a:solidFill>
              </a:rPr>
              <a:t>50 mm </a:t>
            </a:r>
            <a:r>
              <a:rPr lang="en-US" sz="2000" dirty="0">
                <a:solidFill>
                  <a:srgbClr val="FF0000"/>
                </a:solidFill>
              </a:rPr>
              <a:t>from the joint face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(columns)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48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2801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10" y="2135000"/>
            <a:ext cx="10972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Table 6.2 Final design of column</a:t>
            </a: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399116"/>
              </p:ext>
            </p:extLst>
          </p:nvPr>
        </p:nvGraphicFramePr>
        <p:xfrm>
          <a:off x="284743" y="2559173"/>
          <a:ext cx="11622504" cy="105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7084"/>
                <a:gridCol w="1937084"/>
                <a:gridCol w="1937084"/>
                <a:gridCol w="1937084"/>
                <a:gridCol w="1937084"/>
                <a:gridCol w="1937084"/>
              </a:tblGrid>
              <a:tr h="287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Column Name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Dimension (mm)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</a:t>
                      </a:r>
                      <a:r>
                        <a:rPr lang="en-US" sz="2000" baseline="-25000" dirty="0">
                          <a:effectLst/>
                        </a:rPr>
                        <a:t>s</a:t>
                      </a:r>
                      <a:r>
                        <a:rPr lang="en-US" sz="2000" dirty="0">
                          <a:effectLst/>
                        </a:rPr>
                        <a:t> required (mm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Number of bars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Diameter of bars(mm)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Ties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T-12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500*250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2Ø10/100mm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(columns)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49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00295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Methodology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Preliminary design was calculated  for every elements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used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analysis and design considering gravity and lateral loads. Moreover, hand calculations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used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some elements for verification of the model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7675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60947" y="1743509"/>
                <a:ext cx="4836695" cy="4324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/>
                  <a:t>For load combination from SAP (UDCON17) W1</a:t>
                </a:r>
                <a:endParaRPr lang="en-US" sz="2200" dirty="0"/>
              </a:p>
              <a:p>
                <a:r>
                  <a:rPr lang="en-US" sz="2200" dirty="0"/>
                  <a:t>P</a:t>
                </a:r>
                <a:r>
                  <a:rPr lang="en-US" sz="2200" baseline="-25000" dirty="0"/>
                  <a:t>u</a:t>
                </a:r>
                <a:r>
                  <a:rPr lang="en-US" sz="2200" dirty="0"/>
                  <a:t> = 1539 KN, </a:t>
                </a:r>
                <a:r>
                  <a:rPr lang="en-US" sz="2200" dirty="0" err="1"/>
                  <a:t>M</a:t>
                </a:r>
                <a:r>
                  <a:rPr lang="en-US" sz="2200" baseline="-25000" dirty="0" err="1"/>
                  <a:t>uy</a:t>
                </a:r>
                <a:r>
                  <a:rPr lang="en-US" sz="2200" dirty="0"/>
                  <a:t> = 1981 </a:t>
                </a:r>
                <a:r>
                  <a:rPr lang="en-US" sz="2200" dirty="0" err="1"/>
                  <a:t>KN.m</a:t>
                </a:r>
                <a:r>
                  <a:rPr lang="en-US" sz="2200" dirty="0"/>
                  <a:t>, M</a:t>
                </a:r>
                <a:r>
                  <a:rPr lang="en-US" sz="2200" baseline="-25000" dirty="0"/>
                  <a:t>ux</a:t>
                </a:r>
                <a:r>
                  <a:rPr lang="en-US" sz="2200" dirty="0"/>
                  <a:t> = 0 </a:t>
                </a:r>
                <a:r>
                  <a:rPr lang="en-US" sz="2200" dirty="0" err="1"/>
                  <a:t>KN.m</a:t>
                </a:r>
                <a:r>
                  <a:rPr lang="en-US" sz="2200" dirty="0"/>
                  <a:t>, </a:t>
                </a:r>
                <a:r>
                  <a:rPr lang="en-US" sz="2200" dirty="0" err="1"/>
                  <a:t>V</a:t>
                </a:r>
                <a:r>
                  <a:rPr lang="en-US" sz="2200" baseline="-25000" dirty="0" err="1"/>
                  <a:t>ux</a:t>
                </a:r>
                <a:r>
                  <a:rPr lang="en-US" sz="2200" dirty="0"/>
                  <a:t> = 9 KN and </a:t>
                </a:r>
                <a:r>
                  <a:rPr lang="en-US" sz="2200" dirty="0" err="1"/>
                  <a:t>V</a:t>
                </a:r>
                <a:r>
                  <a:rPr lang="en-US" sz="2200" baseline="-25000" dirty="0" err="1"/>
                  <a:t>uy</a:t>
                </a:r>
                <a:r>
                  <a:rPr lang="en-US" sz="2200" dirty="0"/>
                  <a:t> = 620 KN</a:t>
                </a:r>
              </a:p>
              <a:p>
                <a:r>
                  <a:rPr lang="en-US" sz="2200" dirty="0" err="1"/>
                  <a:t>f’c</a:t>
                </a:r>
                <a:r>
                  <a:rPr lang="en-US" sz="2200" dirty="0"/>
                  <a:t> = 28 MPa, </a:t>
                </a:r>
                <a:r>
                  <a:rPr lang="en-US" sz="2200" dirty="0" err="1"/>
                  <a:t>Fy</a:t>
                </a:r>
                <a:r>
                  <a:rPr lang="en-US" sz="2200" dirty="0"/>
                  <a:t> = 420 MPa, wall thickness = 200 mm, wall </a:t>
                </a:r>
                <a:r>
                  <a:rPr lang="en-US" sz="2200" dirty="0" smtClean="0"/>
                  <a:t>length</a:t>
                </a:r>
              </a:p>
              <a:p>
                <a:r>
                  <a:rPr lang="en-US" sz="2200" dirty="0" smtClean="0"/>
                  <a:t> </a:t>
                </a:r>
                <a:r>
                  <a:rPr lang="en-US" sz="2200" dirty="0"/>
                  <a:t>= 6.8 m and </a:t>
                </a:r>
              </a:p>
              <a:p>
                <a:r>
                  <a:rPr lang="en-US" sz="2200" dirty="0"/>
                  <a:t>wall height = 10.14 m</a:t>
                </a:r>
                <a:r>
                  <a:rPr lang="en-US" sz="2200" dirty="0" smtClean="0"/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200" u="sng" dirty="0"/>
                  <a:t>Check shear in Y direction</a:t>
                </a:r>
                <a:endParaRPr lang="en-US" sz="2200" dirty="0"/>
              </a:p>
              <a:p>
                <a:r>
                  <a:rPr lang="en-US" sz="2200" dirty="0" err="1" smtClean="0">
                    <a:solidFill>
                      <a:prstClr val="black"/>
                    </a:solidFill>
                  </a:rPr>
                  <a:t>V</a:t>
                </a:r>
                <a:r>
                  <a:rPr lang="en-US" sz="2200" baseline="-25000" dirty="0" err="1" smtClean="0">
                    <a:solidFill>
                      <a:prstClr val="black"/>
                    </a:solidFill>
                  </a:rPr>
                  <a:t>uy</a:t>
                </a:r>
                <a:r>
                  <a:rPr lang="en-US" sz="2200" baseline="-250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200" dirty="0" smtClean="0">
                    <a:solidFill>
                      <a:prstClr val="black"/>
                    </a:solidFill>
                  </a:rPr>
                  <a:t>= 9 KN &lt;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200" dirty="0" smtClean="0">
                    <a:solidFill>
                      <a:prstClr val="black"/>
                    </a:solidFill>
                  </a:rPr>
                  <a:t>V</a:t>
                </a:r>
                <a:r>
                  <a:rPr lang="en-US" sz="2200" baseline="-25000" dirty="0" smtClean="0">
                    <a:solidFill>
                      <a:prstClr val="black"/>
                    </a:solidFill>
                  </a:rPr>
                  <a:t>C ,</a:t>
                </a:r>
                <a:r>
                  <a:rPr lang="en-US" sz="2200" dirty="0" smtClean="0">
                    <a:solidFill>
                      <a:prstClr val="black"/>
                    </a:solidFill>
                  </a:rPr>
                  <a:t> no need for stirrups in y direction</a:t>
                </a:r>
                <a:endParaRPr lang="en-US" sz="2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947" y="1743509"/>
                <a:ext cx="4836695" cy="4324261"/>
              </a:xfrm>
              <a:prstGeom prst="rect">
                <a:avLst/>
              </a:prstGeom>
              <a:blipFill rotWithShape="0">
                <a:blip r:embed="rId2"/>
                <a:stretch>
                  <a:fillRect l="-1637" t="-987" r="-378" b="-2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(shear wall)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09718" y="6091955"/>
            <a:ext cx="286488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6.5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wall layout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642" y="1737084"/>
            <a:ext cx="6761071" cy="433068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50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6111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35000" y="1743509"/>
                <a:ext cx="10972800" cy="41249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u="sng" dirty="0"/>
                  <a:t>Design for shear in X </a:t>
                </a:r>
                <a:r>
                  <a:rPr lang="en-US" sz="2400" u="sng" dirty="0" smtClean="0"/>
                  <a:t>direction (longitudinal)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 smtClean="0">
                    <a:solidFill>
                      <a:prstClr val="black"/>
                    </a:solidFill>
                  </a:rPr>
                  <a:t>V</a:t>
                </a:r>
                <a:r>
                  <a:rPr lang="en-US" sz="2400" baseline="-25000" dirty="0" smtClean="0">
                    <a:solidFill>
                      <a:prstClr val="black"/>
                    </a:solidFill>
                  </a:rPr>
                  <a:t>C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/2</a:t>
                </a:r>
                <a:r>
                  <a:rPr lang="en-US" sz="2400" baseline="-250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&lt; </a:t>
                </a:r>
                <a:r>
                  <a:rPr lang="en-US" sz="2400" dirty="0" err="1" smtClean="0"/>
                  <a:t>V</a:t>
                </a:r>
                <a:r>
                  <a:rPr lang="en-US" sz="2400" baseline="-25000" dirty="0" err="1" smtClean="0"/>
                  <a:t>ux</a:t>
                </a:r>
                <a:r>
                  <a:rPr lang="en-US" sz="2400" baseline="-25000" dirty="0" smtClean="0"/>
                  <a:t> </a:t>
                </a:r>
                <a:r>
                  <a:rPr lang="en-US" sz="2400" dirty="0"/>
                  <a:t>= 620 </a:t>
                </a:r>
                <a:r>
                  <a:rPr lang="en-US" sz="2400" dirty="0" smtClean="0"/>
                  <a:t>KN &lt;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V</a:t>
                </a:r>
                <a:r>
                  <a:rPr lang="en-US" sz="2400" baseline="-25000" dirty="0">
                    <a:solidFill>
                      <a:prstClr val="black"/>
                    </a:solidFill>
                  </a:rPr>
                  <a:t>C </a:t>
                </a:r>
                <a:endParaRPr lang="en-US" sz="2400" baseline="-25000" dirty="0" smtClean="0">
                  <a:solidFill>
                    <a:prstClr val="black"/>
                  </a:solidFill>
                </a:endParaRPr>
              </a:p>
              <a:p>
                <a:r>
                  <a:rPr lang="en-US" sz="2400" dirty="0">
                    <a:solidFill>
                      <a:prstClr val="black"/>
                    </a:solidFill>
                  </a:rPr>
                  <a:t>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need A</a:t>
                </a:r>
                <a:r>
                  <a:rPr lang="en-US" sz="2400" baseline="-25000" dirty="0" smtClean="0">
                    <a:solidFill>
                      <a:prstClr val="black"/>
                    </a:solidFill>
                  </a:rPr>
                  <a:t>v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/s min = 0.16 mm</a:t>
                </a:r>
                <a:r>
                  <a:rPr lang="en-US" sz="2400" baseline="30000" dirty="0" smtClean="0">
                    <a:solidFill>
                      <a:prstClr val="black"/>
                    </a:solidFill>
                  </a:rPr>
                  <a:t>2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/mm</a:t>
                </a:r>
              </a:p>
              <a:p>
                <a:r>
                  <a:rPr lang="en-US" sz="2400" dirty="0"/>
                  <a:t>In addition, this means that </a:t>
                </a:r>
                <a:r>
                  <a:rPr lang="en-US" sz="2400" dirty="0" err="1"/>
                  <a:t>ρ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0.16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200</m:t>
                        </m:r>
                      </m:den>
                    </m:f>
                  </m:oMath>
                </a14:m>
                <a:r>
                  <a:rPr lang="en-US" sz="2400" dirty="0"/>
                  <a:t> = 0.0008 &lt; 0.0025 </a:t>
                </a:r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 </a:t>
                </a:r>
              </a:p>
              <a:p>
                <a:r>
                  <a:rPr lang="en-US" sz="2400" dirty="0" smtClean="0"/>
                  <a:t>use </a:t>
                </a:r>
                <a:r>
                  <a:rPr lang="en-US" sz="2400" dirty="0" err="1"/>
                  <a:t>ρ</a:t>
                </a:r>
                <a:r>
                  <a:rPr lang="en-US" sz="2400" baseline="-25000" dirty="0" err="1"/>
                  <a:t>t</a:t>
                </a:r>
                <a:r>
                  <a:rPr lang="en-US" sz="2400" baseline="-25000" dirty="0"/>
                  <a:t>, min </a:t>
                </a:r>
                <a:r>
                  <a:rPr lang="en-US" sz="2400" dirty="0"/>
                  <a:t>= 0.0025</a:t>
                </a:r>
              </a:p>
              <a:p>
                <a:r>
                  <a:rPr lang="en-US" sz="2400" dirty="0"/>
                  <a:t>Assume 2 Ø 10 mm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v</m:t>
                            </m:r>
                          </m:sub>
                        </m:s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200</m:t>
                        </m:r>
                      </m:den>
                    </m:f>
                  </m:oMath>
                </a14:m>
                <a:r>
                  <a:rPr lang="en-US" sz="2400" dirty="0"/>
                  <a:t> = 0.0025 </a:t>
                </a:r>
                <a:r>
                  <a:rPr lang="en-US" sz="2400" dirty="0">
                    <a:sym typeface="Wingdings" panose="05000000000000000000" pitchFamily="2" charset="2"/>
                  </a:rPr>
                  <a:t>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 = 0.5</a:t>
                </a:r>
              </a:p>
              <a:p>
                <a:r>
                  <a:rPr lang="en-US" sz="2400" dirty="0"/>
                  <a:t> Av = 157 mm </a:t>
                </a:r>
              </a:p>
              <a:p>
                <a:r>
                  <a:rPr lang="en-US" sz="2400" dirty="0"/>
                  <a:t>s = 314 mm</a:t>
                </a:r>
              </a:p>
              <a:p>
                <a:r>
                  <a:rPr lang="en-US" sz="2400" dirty="0"/>
                  <a:t>Use 2 Ø 10 mm @ </a:t>
                </a:r>
                <a:r>
                  <a:rPr lang="en-US" sz="2400" dirty="0" smtClean="0"/>
                  <a:t>300 mm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0" y="1743509"/>
                <a:ext cx="10972800" cy="4124912"/>
              </a:xfrm>
              <a:prstGeom prst="rect">
                <a:avLst/>
              </a:prstGeom>
              <a:blipFill rotWithShape="0">
                <a:blip r:embed="rId2"/>
                <a:stretch>
                  <a:fillRect l="-833" t="-1182" b="-23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(shear wall)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845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0948" y="1743509"/>
            <a:ext cx="58473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/>
              <a:t>Design for axial force and moment around Y axis</a:t>
            </a:r>
            <a:endParaRPr lang="en-US" sz="2400" dirty="0"/>
          </a:p>
          <a:p>
            <a:r>
              <a:rPr lang="en-US" sz="2400" dirty="0" err="1"/>
              <a:t>M</a:t>
            </a:r>
            <a:r>
              <a:rPr lang="en-US" sz="2400" baseline="-25000" dirty="0" err="1"/>
              <a:t>uy</a:t>
            </a:r>
            <a:r>
              <a:rPr lang="en-US" sz="2400" dirty="0"/>
              <a:t> = 2507 </a:t>
            </a:r>
            <a:r>
              <a:rPr lang="en-US" sz="2400" dirty="0" err="1"/>
              <a:t>KN.m</a:t>
            </a:r>
            <a:endParaRPr lang="en-US" sz="2400" dirty="0"/>
          </a:p>
          <a:p>
            <a:r>
              <a:rPr lang="en-US" sz="2400" dirty="0"/>
              <a:t>P</a:t>
            </a:r>
            <a:r>
              <a:rPr lang="en-US" sz="2400" baseline="-25000" dirty="0"/>
              <a:t>u</a:t>
            </a:r>
            <a:r>
              <a:rPr lang="en-US" sz="2400" dirty="0"/>
              <a:t> = 1597 KN</a:t>
            </a:r>
          </a:p>
          <a:p>
            <a:r>
              <a:rPr lang="en-US" sz="2400" dirty="0"/>
              <a:t>b = 200 mm </a:t>
            </a:r>
            <a:r>
              <a:rPr lang="en-US" sz="2400" dirty="0" smtClean="0"/>
              <a:t>Using </a:t>
            </a:r>
            <a:r>
              <a:rPr lang="en-US" sz="2400" dirty="0"/>
              <a:t>the interaction diagram shown the following values for steel </a:t>
            </a:r>
            <a:r>
              <a:rPr lang="en-US" sz="2400" dirty="0" smtClean="0"/>
              <a:t>ratio of 0.0025 </a:t>
            </a:r>
            <a:r>
              <a:rPr lang="en-US" sz="2400" dirty="0"/>
              <a:t>and area of steel are obtained</a:t>
            </a:r>
            <a:r>
              <a:rPr lang="en-US" sz="2400" dirty="0" smtClean="0"/>
              <a:t>: = </a:t>
            </a:r>
            <a:r>
              <a:rPr lang="en-US" sz="2400" dirty="0"/>
              <a:t>6800 </a:t>
            </a:r>
            <a:r>
              <a:rPr lang="en-US" sz="2400" dirty="0" smtClean="0"/>
              <a:t>mm</a:t>
            </a:r>
            <a:r>
              <a:rPr lang="en-US" sz="2400" baseline="30000" dirty="0" smtClean="0"/>
              <a:t>2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(shear wall)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87315381"/>
              </p:ext>
            </p:extLst>
          </p:nvPr>
        </p:nvGraphicFramePr>
        <p:xfrm>
          <a:off x="5718342" y="1506538"/>
          <a:ext cx="60579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Flowchart: Summing Junction 5"/>
          <p:cNvSpPr/>
          <p:nvPr/>
        </p:nvSpPr>
        <p:spPr>
          <a:xfrm>
            <a:off x="6951841" y="4383110"/>
            <a:ext cx="142875" cy="152400"/>
          </a:xfrm>
          <a:prstGeom prst="flowChartSummingJunction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33864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(shear wall)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5000" y="1799183"/>
            <a:ext cx="1097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ρ</a:t>
            </a:r>
            <a:r>
              <a:rPr lang="en-US" sz="2400" baseline="-25000" dirty="0" err="1"/>
              <a:t>min</a:t>
            </a:r>
            <a:r>
              <a:rPr lang="en-US" sz="2400" dirty="0"/>
              <a:t> = </a:t>
            </a:r>
            <a:r>
              <a:rPr lang="en-US" sz="2400" dirty="0" smtClean="0"/>
              <a:t>0.0025</a:t>
            </a:r>
          </a:p>
          <a:p>
            <a:r>
              <a:rPr lang="en-US" sz="2400" dirty="0" smtClean="0"/>
              <a:t>As </a:t>
            </a:r>
            <a:r>
              <a:rPr lang="en-US" sz="2400" dirty="0"/>
              <a:t>= 0.0025 × 200 × 6800 = 3400 mm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</a:p>
          <a:p>
            <a:r>
              <a:rPr lang="en-US" sz="2400" dirty="0"/>
              <a:t>Use 2 Ø 10 mm @ 250 </a:t>
            </a:r>
            <a:r>
              <a:rPr lang="en-US" sz="2400" dirty="0" smtClean="0"/>
              <a:t>mm</a:t>
            </a:r>
          </a:p>
          <a:p>
            <a:r>
              <a:rPr lang="en-US" sz="2400" dirty="0" smtClean="0"/>
              <a:t>For opening in the walls the same area of steel distribution are used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81916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(Tie beams)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5000" y="1799183"/>
            <a:ext cx="600075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H = 600 mm, d = 530 mm</a:t>
            </a:r>
          </a:p>
          <a:p>
            <a:pPr marL="457200" indent="-457200">
              <a:buFontTx/>
              <a:buChar char="-"/>
            </a:pPr>
            <a:r>
              <a:rPr lang="en-US" sz="2600" dirty="0" smtClean="0"/>
              <a:t>In </a:t>
            </a:r>
            <a:r>
              <a:rPr lang="en-US" sz="2600" dirty="0"/>
              <a:t>the internal tie beams </a:t>
            </a:r>
            <a:r>
              <a:rPr lang="en-US" sz="2600" dirty="0" smtClean="0"/>
              <a:t>the area of steel found is less than the minimum, </a:t>
            </a:r>
            <a:r>
              <a:rPr lang="en-US" sz="2600" dirty="0" err="1" smtClean="0"/>
              <a:t>Asmin</a:t>
            </a:r>
            <a:r>
              <a:rPr lang="en-US" sz="2600" dirty="0" smtClean="0"/>
              <a:t> </a:t>
            </a:r>
            <a:r>
              <a:rPr lang="en-US" sz="2600" dirty="0"/>
              <a:t>=0.00333 * 350 * 530 = </a:t>
            </a:r>
            <a:r>
              <a:rPr lang="en-US" sz="2600" dirty="0" smtClean="0"/>
              <a:t>   617 </a:t>
            </a:r>
            <a:r>
              <a:rPr lang="en-US" sz="2600" dirty="0"/>
              <a:t>mm</a:t>
            </a:r>
            <a:r>
              <a:rPr lang="en-US" sz="2600" baseline="30000" dirty="0"/>
              <a:t>2</a:t>
            </a:r>
            <a:r>
              <a:rPr lang="en-US" sz="2600" dirty="0"/>
              <a:t>.</a:t>
            </a:r>
          </a:p>
          <a:p>
            <a:r>
              <a:rPr lang="en-US" sz="2600" dirty="0" smtClean="0"/>
              <a:t>- A</a:t>
            </a:r>
            <a:r>
              <a:rPr lang="en-US" sz="2600" baseline="-25000" dirty="0" smtClean="0"/>
              <a:t>s</a:t>
            </a:r>
            <a:r>
              <a:rPr lang="en-US" sz="2600" dirty="0" smtClean="0"/>
              <a:t> from </a:t>
            </a:r>
            <a:r>
              <a:rPr lang="en-US" sz="2600" dirty="0" smtClean="0"/>
              <a:t>+ A</a:t>
            </a:r>
            <a:r>
              <a:rPr lang="en-US" sz="2600" baseline="-25000" dirty="0" smtClean="0"/>
              <a:t>s</a:t>
            </a:r>
            <a:r>
              <a:rPr lang="en-US" sz="2600" dirty="0"/>
              <a:t> </a:t>
            </a:r>
            <a:r>
              <a:rPr lang="en-US" sz="2600" dirty="0" smtClean="0"/>
              <a:t>of </a:t>
            </a:r>
            <a:r>
              <a:rPr lang="en-US" sz="2600" dirty="0" smtClean="0"/>
              <a:t>10</a:t>
            </a:r>
            <a:r>
              <a:rPr lang="en-US" sz="2600" dirty="0" smtClean="0"/>
              <a:t>% of </a:t>
            </a:r>
            <a:r>
              <a:rPr lang="en-US" sz="2600" dirty="0" smtClean="0"/>
              <a:t>P</a:t>
            </a:r>
            <a:r>
              <a:rPr lang="en-US" sz="2600" baseline="-25000" dirty="0" smtClean="0"/>
              <a:t>u</a:t>
            </a:r>
            <a:r>
              <a:rPr lang="en-US" sz="2600" dirty="0" smtClean="0"/>
              <a:t> on column, </a:t>
            </a:r>
            <a:r>
              <a:rPr lang="en-US" sz="2600" dirty="0" smtClean="0"/>
              <a:t>which is </a:t>
            </a:r>
            <a:r>
              <a:rPr lang="en-US" sz="2800" dirty="0" err="1"/>
              <a:t>T</a:t>
            </a:r>
            <a:r>
              <a:rPr lang="en-US" sz="2800" baseline="-25000" dirty="0" err="1"/>
              <a:t>n</a:t>
            </a:r>
            <a:r>
              <a:rPr lang="en-US" sz="2800" dirty="0"/>
              <a:t>*10</a:t>
            </a:r>
            <a:r>
              <a:rPr lang="en-US" sz="2800" baseline="30000" dirty="0"/>
              <a:t>3</a:t>
            </a:r>
            <a:r>
              <a:rPr lang="en-US" sz="2800" dirty="0"/>
              <a:t> = </a:t>
            </a:r>
            <a:r>
              <a:rPr lang="en-US" sz="2800" dirty="0" err="1"/>
              <a:t>ФA</a:t>
            </a:r>
            <a:r>
              <a:rPr lang="en-US" sz="2800" baseline="-25000" dirty="0" err="1"/>
              <a:t>s</a:t>
            </a:r>
            <a:r>
              <a:rPr lang="en-US" sz="2800" dirty="0" err="1"/>
              <a:t>f</a:t>
            </a:r>
            <a:r>
              <a:rPr lang="en-US" sz="2800" baseline="-25000" dirty="0" err="1"/>
              <a:t>y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54</a:t>
            </a:fld>
            <a:endParaRPr lang="en-US" sz="1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751" y="1881802"/>
            <a:ext cx="53816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Diaphragm is a horizontal system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acting to transmit lateral forces to vertical-resisting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elements (slab system).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diaphragms: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Rigid diaphragm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Flexible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diaphragm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(diaphragm)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3696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</a:rPr>
              <a:t>diaphragm design </a:t>
            </a:r>
            <a:r>
              <a:rPr lang="en-US" dirty="0" smtClean="0">
                <a:latin typeface="Times New Roman" panose="02020603050405020304" pitchFamily="18" charset="0"/>
              </a:rPr>
              <a:t>force</a:t>
            </a:r>
          </a:p>
          <a:p>
            <a:endParaRPr lang="en-US" dirty="0" smtClean="0">
              <a:latin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</a:endParaRPr>
          </a:p>
          <a:p>
            <a:endParaRPr lang="en-US" dirty="0" smtClean="0"/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px</a:t>
            </a:r>
            <a:r>
              <a:rPr lang="en-US" dirty="0" smtClean="0"/>
              <a:t> = the diaphragm design force 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smtClean="0"/>
              <a:t> = the design force applied to Level I</a:t>
            </a:r>
          </a:p>
          <a:p>
            <a:r>
              <a:rPr lang="en-US" dirty="0" err="1" smtClean="0"/>
              <a:t>w</a:t>
            </a:r>
            <a:r>
              <a:rPr lang="en-US" baseline="-25000" dirty="0" err="1" smtClean="0"/>
              <a:t>i</a:t>
            </a:r>
            <a:r>
              <a:rPr lang="en-US" dirty="0" smtClean="0"/>
              <a:t> = the weight tributary to Level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w</a:t>
            </a:r>
            <a:r>
              <a:rPr lang="en-US" baseline="-25000" dirty="0" err="1" smtClean="0"/>
              <a:t>px</a:t>
            </a:r>
            <a:r>
              <a:rPr lang="en-US" dirty="0" smtClean="0"/>
              <a:t> = the weight tributary to the diaphragm at Level x</a:t>
            </a:r>
            <a:endParaRPr lang="en-US" dirty="0" smtClean="0">
              <a:latin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317" y="1964800"/>
            <a:ext cx="3137483" cy="11721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6.1 Final design (diaphragm)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19688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73696" y="1844585"/>
            <a:ext cx="53236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Table 6.3 </a:t>
            </a:r>
            <a:r>
              <a:rPr lang="en-US" sz="2000" dirty="0"/>
              <a:t>Diaphragm forces determination 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873696" y="2457995"/>
              <a:ext cx="9392655" cy="36576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7190"/>
                    <a:gridCol w="1567093"/>
                    <a:gridCol w="1567093"/>
                    <a:gridCol w="1567093"/>
                    <a:gridCol w="1567093"/>
                    <a:gridCol w="1567093"/>
                  </a:tblGrid>
                  <a:tr h="1905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Floor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Floor weight</a:t>
                          </a:r>
                        </a:p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(KN)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Force</a:t>
                          </a:r>
                        </a:p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(KN)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𝚺</m:t>
                                </m:r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dirty="0">
                            <a:effectLst/>
                          </a:endParaRPr>
                        </a:p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(KN)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𝚺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𝒘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>
                            <a:effectLst/>
                          </a:endParaRPr>
                        </a:p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(KN)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𝒑𝒙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>
                            <a:effectLst/>
                          </a:endParaRPr>
                        </a:p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(KN)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zero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2248.71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2552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22457.57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255.54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ground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7063.17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449.14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2552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20208.86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891.95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first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7074.02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899.66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2102.86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13145.68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1131.6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second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5236.72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998.99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1203.2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6071.67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1037.74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staircase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834.95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204.21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204.21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834.95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204.21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873696" y="2457995"/>
              <a:ext cx="9392655" cy="36576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7190"/>
                    <a:gridCol w="1567093"/>
                    <a:gridCol w="1567093"/>
                    <a:gridCol w="1567093"/>
                    <a:gridCol w="1567093"/>
                    <a:gridCol w="1567093"/>
                  </a:tblGrid>
                  <a:tr h="13716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Floor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Floor weight</a:t>
                          </a:r>
                        </a:p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(KN)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Force</a:t>
                          </a:r>
                        </a:p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(KN)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00000" t="-444" r="-201946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98450" t="-444" r="-101163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0389" t="-444" r="-1556" b="-175556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zero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2248.71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2552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22457.57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255.54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ground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7063.17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449.14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2552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20208.86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891.95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first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7074.02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899.66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2102.86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13145.68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1131.6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second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5236.72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998.99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1203.2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6071.67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1037.74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staircase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834.95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204.21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204.21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834.95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204.21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(diaphragm)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7626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39943" y="2543369"/>
          <a:ext cx="9944100" cy="32286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0058"/>
                <a:gridCol w="2492362"/>
                <a:gridCol w="2473926"/>
                <a:gridCol w="2487754"/>
              </a:tblGrid>
              <a:tr h="13998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Floor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Moment from force in x-direction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Force (KN)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Number of steel bars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9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ground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2340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148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2ϕ20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9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first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2340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148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2ϕ20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9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Second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2340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148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2ϕ20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9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staircase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23.67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neglect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05830" y="2020054"/>
            <a:ext cx="59744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6.4 Diaphragm calculations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x-direction force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(diaphragm)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58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08319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1680" y="2973263"/>
            <a:ext cx="7265992" cy="31295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57847" y="1910632"/>
            <a:ext cx="7022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Transferring the seismic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forces </a:t>
            </a:r>
            <a:r>
              <a:rPr lang="en-US" sz="2400" dirty="0" smtClean="0">
                <a:latin typeface="Times New Roman" panose="02020603050405020304" pitchFamily="18" charset="0"/>
              </a:rPr>
              <a:t>to </a:t>
            </a:r>
            <a:r>
              <a:rPr lang="en-US" sz="2400" dirty="0">
                <a:latin typeface="Times New Roman" panose="02020603050405020304" pitchFamily="18" charset="0"/>
              </a:rPr>
              <a:t>the element providing the resistance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(collectors)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59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830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3500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>
                <a:solidFill>
                  <a:srgbClr val="FF0000"/>
                </a:solidFill>
              </a:rPr>
              <a:t>Design </a:t>
            </a:r>
            <a:r>
              <a:rPr lang="en-US" sz="3200" b="1" i="1" dirty="0" smtClean="0">
                <a:solidFill>
                  <a:srgbClr val="FF0000"/>
                </a:solidFill>
              </a:rPr>
              <a:t>codes </a:t>
            </a:r>
            <a:r>
              <a:rPr lang="en-US" sz="3200" b="1" i="1" dirty="0">
                <a:solidFill>
                  <a:srgbClr val="FF0000"/>
                </a:solidFill>
              </a:rPr>
              <a:t>and design method</a:t>
            </a:r>
            <a:endParaRPr lang="en-US" sz="3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accomplished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318-2011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code,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IBC 2012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UBC 97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IBC 2012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used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earthquake and wind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ultimate strength method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used for structural design. 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seismic design both static and response spectrum methods were used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424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Torsional Irregularity</a:t>
            </a:r>
          </a:p>
          <a:p>
            <a:pPr marL="457200" indent="-457200">
              <a:buAutoNum type="alphaU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Extreme Torsional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Irregularity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torsional irregularity is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exited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extreme torsional irregularity is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exited</a:t>
            </a:r>
          </a:p>
          <a:p>
            <a:endParaRPr lang="en-US" sz="2400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(horizontal structural irregularity)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60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988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Final Design of single Footings</a:t>
            </a:r>
          </a:p>
          <a:p>
            <a:r>
              <a:rPr lang="en-US" sz="2400" dirty="0">
                <a:latin typeface="Times New Roman" panose="02020603050405020304" pitchFamily="18" charset="0"/>
              </a:rPr>
              <a:t>Ps(service reaction) = 709 </a:t>
            </a:r>
            <a:r>
              <a:rPr lang="en-US" sz="2400" dirty="0" smtClean="0">
                <a:latin typeface="Times New Roman" panose="02020603050405020304" pitchFamily="18" charset="0"/>
              </a:rPr>
              <a:t>KN</a:t>
            </a:r>
          </a:p>
          <a:p>
            <a:r>
              <a:rPr lang="en-US" sz="2400" dirty="0" smtClean="0">
                <a:latin typeface="Times New Roman" panose="02020603050405020304" pitchFamily="18" charset="0"/>
              </a:rPr>
              <a:t>Pu(Ultimate </a:t>
            </a:r>
            <a:r>
              <a:rPr lang="en-US" sz="2400" dirty="0">
                <a:latin typeface="Times New Roman" panose="02020603050405020304" pitchFamily="18" charset="0"/>
              </a:rPr>
              <a:t>reaction) = 933 </a:t>
            </a:r>
            <a:r>
              <a:rPr lang="en-US" sz="2400" dirty="0" smtClean="0">
                <a:latin typeface="Times New Roman" panose="02020603050405020304" pitchFamily="18" charset="0"/>
              </a:rPr>
              <a:t>KN</a:t>
            </a:r>
          </a:p>
          <a:p>
            <a:r>
              <a:rPr lang="en-US" sz="2400" dirty="0" smtClean="0">
                <a:latin typeface="Times New Roman" panose="02020603050405020304" pitchFamily="18" charset="0"/>
              </a:rPr>
              <a:t>Footing dimensions = 1700*1400 mm</a:t>
            </a:r>
          </a:p>
          <a:p>
            <a:r>
              <a:rPr lang="en-US" sz="2400" dirty="0">
                <a:latin typeface="Times New Roman" panose="02020603050405020304" pitchFamily="18" charset="0"/>
              </a:rPr>
              <a:t>Try </a:t>
            </a:r>
            <a:r>
              <a:rPr lang="en-US" sz="2400" dirty="0" smtClean="0">
                <a:latin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</a:rPr>
              <a:t>h = 400 </a:t>
            </a:r>
            <a:r>
              <a:rPr lang="en-US" sz="2400" dirty="0" smtClean="0">
                <a:latin typeface="Times New Roman" panose="02020603050405020304" pitchFamily="18" charset="0"/>
              </a:rPr>
              <a:t>mm</a:t>
            </a:r>
          </a:p>
          <a:p>
            <a:r>
              <a:rPr lang="en-US" sz="2400" dirty="0" smtClean="0">
                <a:latin typeface="Times New Roman" panose="02020603050405020304" pitchFamily="18" charset="0"/>
              </a:rPr>
              <a:t>Wide </a:t>
            </a:r>
            <a:r>
              <a:rPr lang="en-US" sz="2400" dirty="0">
                <a:latin typeface="Times New Roman" panose="02020603050405020304" pitchFamily="18" charset="0"/>
              </a:rPr>
              <a:t>beam </a:t>
            </a:r>
            <a:r>
              <a:rPr lang="en-US" sz="2400" dirty="0" smtClean="0">
                <a:latin typeface="Times New Roman" panose="02020603050405020304" pitchFamily="18" charset="0"/>
              </a:rPr>
              <a:t>shear check is OK</a:t>
            </a:r>
          </a:p>
          <a:p>
            <a:r>
              <a:rPr lang="en-US" sz="2400" dirty="0" smtClean="0">
                <a:latin typeface="Times New Roman" panose="02020603050405020304" pitchFamily="18" charset="0"/>
              </a:rPr>
              <a:t>Punching check is OK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729" y="1964117"/>
            <a:ext cx="5047927" cy="37981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83" y="4461463"/>
            <a:ext cx="4243656" cy="9458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56" y="5206119"/>
            <a:ext cx="2004811" cy="6636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555735" y="5762254"/>
            <a:ext cx="433407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6.7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Dimension of  single footings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91692" y="539331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</a:rPr>
              <a:t>In both direction</a:t>
            </a:r>
            <a:endParaRPr lang="en-US" sz="2000" dirty="0">
              <a:latin typeface="Times New Roman" panose="02020603050405020304" pitchFamily="18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(footings)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9608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panose="020B0604020202020204" pitchFamily="34" charset="0"/>
              </a:rPr>
              <a:t>Service </a:t>
            </a:r>
            <a:r>
              <a:rPr lang="en-US" sz="2400" dirty="0">
                <a:latin typeface="Arial" panose="020B0604020202020204" pitchFamily="34" charset="0"/>
              </a:rPr>
              <a:t>reaction (P</a:t>
            </a:r>
            <a:r>
              <a:rPr lang="en-US" sz="1200" dirty="0">
                <a:latin typeface="Arial" panose="020B0604020202020204" pitchFamily="34" charset="0"/>
              </a:rPr>
              <a:t>s</a:t>
            </a:r>
            <a:r>
              <a:rPr lang="en-US" sz="2400" dirty="0">
                <a:latin typeface="Arial" panose="020B0604020202020204" pitchFamily="34" charset="0"/>
              </a:rPr>
              <a:t>) = 1229 KN, service moment(</a:t>
            </a:r>
            <a:r>
              <a:rPr lang="en-US" sz="2400" dirty="0" err="1">
                <a:latin typeface="Arial" panose="020B0604020202020204" pitchFamily="34" charset="0"/>
              </a:rPr>
              <a:t>M</a:t>
            </a:r>
            <a:r>
              <a:rPr lang="en-US" sz="1200" dirty="0" err="1">
                <a:latin typeface="Arial" panose="020B0604020202020204" pitchFamily="34" charset="0"/>
              </a:rPr>
              <a:t>s</a:t>
            </a:r>
            <a:r>
              <a:rPr lang="en-US" sz="2400" dirty="0">
                <a:latin typeface="Arial" panose="020B0604020202020204" pitchFamily="34" charset="0"/>
              </a:rPr>
              <a:t>) = 1407 </a:t>
            </a:r>
            <a:r>
              <a:rPr lang="en-US" sz="2400" dirty="0" err="1">
                <a:latin typeface="Arial" panose="020B0604020202020204" pitchFamily="34" charset="0"/>
              </a:rPr>
              <a:t>KN.m</a:t>
            </a:r>
            <a:endParaRPr lang="en-US" sz="2400" dirty="0">
              <a:latin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</a:rPr>
              <a:t>Ultimate reaction (P</a:t>
            </a:r>
            <a:r>
              <a:rPr lang="en-US" sz="1200" dirty="0">
                <a:latin typeface="Arial" panose="020B0604020202020204" pitchFamily="34" charset="0"/>
              </a:rPr>
              <a:t>u</a:t>
            </a:r>
            <a:r>
              <a:rPr lang="en-US" sz="2400" dirty="0">
                <a:latin typeface="Arial" panose="020B0604020202020204" pitchFamily="34" charset="0"/>
              </a:rPr>
              <a:t>) = 1571 KN, Ultimate moment (M</a:t>
            </a:r>
            <a:r>
              <a:rPr lang="en-US" sz="1200" dirty="0">
                <a:latin typeface="Arial" panose="020B0604020202020204" pitchFamily="34" charset="0"/>
              </a:rPr>
              <a:t>u</a:t>
            </a:r>
            <a:r>
              <a:rPr lang="en-US" sz="2400" dirty="0">
                <a:latin typeface="Arial" panose="020B0604020202020204" pitchFamily="34" charset="0"/>
              </a:rPr>
              <a:t>) = 2555 </a:t>
            </a:r>
            <a:r>
              <a:rPr lang="en-US" sz="2400" dirty="0" err="1" smtClean="0">
                <a:latin typeface="Arial" panose="020B0604020202020204" pitchFamily="34" charset="0"/>
              </a:rPr>
              <a:t>KN.m</a:t>
            </a:r>
            <a:endParaRPr lang="en-US" sz="2400" dirty="0" smtClean="0">
              <a:latin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</a:rPr>
              <a:t>B </a:t>
            </a:r>
            <a:r>
              <a:rPr lang="en-US" sz="2400" dirty="0">
                <a:latin typeface="Arial" panose="020B0604020202020204" pitchFamily="34" charset="0"/>
              </a:rPr>
              <a:t>= </a:t>
            </a:r>
            <a:r>
              <a:rPr lang="en-US" sz="2400" dirty="0" smtClean="0">
                <a:latin typeface="Cambria Math" panose="02040503050406030204" pitchFamily="18" charset="0"/>
              </a:rPr>
              <a:t>𝑃𝑠𝑒𝑟𝑣𝑖𝑐𝑒/𝑞𝑎𝑙𝑙 </a:t>
            </a:r>
            <a:r>
              <a:rPr lang="en-US" sz="2400" dirty="0">
                <a:latin typeface="Arial" panose="020B0604020202020204" pitchFamily="34" charset="0"/>
              </a:rPr>
              <a:t>= </a:t>
            </a:r>
            <a:r>
              <a:rPr lang="en-US" sz="2400" dirty="0">
                <a:latin typeface="Cambria Math" panose="02040503050406030204" pitchFamily="18" charset="0"/>
              </a:rPr>
              <a:t>1229/7.3330 </a:t>
            </a:r>
            <a:r>
              <a:rPr lang="en-US" sz="2400" dirty="0">
                <a:latin typeface="Arial" panose="020B0604020202020204" pitchFamily="34" charset="0"/>
              </a:rPr>
              <a:t>= 0.5 </a:t>
            </a:r>
            <a:r>
              <a:rPr lang="en-US" sz="2400" dirty="0" smtClean="0">
                <a:latin typeface="Arial" panose="020B0604020202020204" pitchFamily="34" charset="0"/>
              </a:rPr>
              <a:t>m   use B= 1m</a:t>
            </a:r>
          </a:p>
          <a:p>
            <a:endParaRPr lang="en-US" sz="2400" dirty="0">
              <a:latin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</a:rPr>
              <a:t>Try h=350 mm</a:t>
            </a:r>
          </a:p>
          <a:p>
            <a:r>
              <a:rPr lang="en-US" sz="2400" dirty="0" smtClean="0">
                <a:latin typeface="Arial" panose="020B0604020202020204" pitchFamily="34" charset="0"/>
              </a:rPr>
              <a:t>Wide beam shear and punching is OK</a:t>
            </a:r>
          </a:p>
          <a:p>
            <a:endParaRPr lang="en-US" sz="2400" dirty="0" smtClean="0">
              <a:latin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048752"/>
            <a:ext cx="6638925" cy="181927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(wall footings)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54282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6137" y="2161035"/>
            <a:ext cx="7413379" cy="27861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70715" y="167383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Staircase was designed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by building 3D-model using SAP2000 14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924217"/>
              </p:ext>
            </p:extLst>
          </p:nvPr>
        </p:nvGraphicFramePr>
        <p:xfrm>
          <a:off x="1669960" y="5079031"/>
          <a:ext cx="9937840" cy="1177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7568"/>
                <a:gridCol w="1987568"/>
                <a:gridCol w="1987568"/>
                <a:gridCol w="1987568"/>
                <a:gridCol w="1987568"/>
              </a:tblGrid>
              <a:tr h="47634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Step</a:t>
                      </a:r>
                      <a:r>
                        <a:rPr lang="en-US" sz="2000" baseline="0" dirty="0" smtClean="0"/>
                        <a:t> weight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Slab</a:t>
                      </a:r>
                      <a:r>
                        <a:rPr lang="en-US" sz="2000" baseline="0" dirty="0" smtClean="0"/>
                        <a:t> weight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Marble</a:t>
                      </a:r>
                      <a:r>
                        <a:rPr lang="en-US" sz="2000" baseline="0" dirty="0" smtClean="0"/>
                        <a:t> finish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Plaster finish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Live load</a:t>
                      </a:r>
                      <a:endParaRPr lang="en-US" sz="2000" dirty="0"/>
                    </a:p>
                  </a:txBody>
                  <a:tcPr/>
                </a:tc>
              </a:tr>
              <a:tr h="4834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1.91 KN/m2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3.75 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KN/m2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1.1 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KN/m2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0.64 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KN/m2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5 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KN/m2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506826" y="4747093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Table 6.5 Stair weight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(stairs)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2181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</a:rPr>
              <a:t>Check for </a:t>
            </a:r>
            <a:r>
              <a:rPr lang="en-US" sz="2400" dirty="0" smtClean="0">
                <a:latin typeface="Times New Roman" panose="02020603050405020304" pitchFamily="18" charset="0"/>
              </a:rPr>
              <a:t>deflection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543" y="2154003"/>
            <a:ext cx="4437073" cy="20187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85332" y="4355329"/>
            <a:ext cx="6112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n-NO" sz="2400" dirty="0">
                <a:latin typeface="Times New Roman" panose="02020603050405020304" pitchFamily="18" charset="0"/>
              </a:rPr>
              <a:t>ΔLT = 1.31 + (2 × 1.59) + (2 × 2.25) = 8.99 mm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327" y="4816982"/>
            <a:ext cx="5238201" cy="167397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(stairs)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6160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</a:rPr>
              <a:t>Check for </a:t>
            </a:r>
            <a:r>
              <a:rPr lang="en-US" sz="2400" dirty="0" smtClean="0">
                <a:latin typeface="Times New Roman" panose="02020603050405020304" pitchFamily="18" charset="0"/>
              </a:rPr>
              <a:t>shear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</a:rPr>
              <a:t>No need for shear reinforcing</a:t>
            </a:r>
            <a:r>
              <a:rPr lang="en-US" sz="2400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latin typeface="Times New Roman" panose="02020603050405020304" pitchFamily="18" charset="0"/>
              </a:rPr>
              <a:t>Design for </a:t>
            </a:r>
            <a:r>
              <a:rPr lang="en-US" sz="2400" dirty="0" smtClean="0">
                <a:latin typeface="Times New Roman" panose="02020603050405020304" pitchFamily="18" charset="0"/>
              </a:rPr>
              <a:t>flexure</a:t>
            </a: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56" y="3031725"/>
            <a:ext cx="5931861" cy="24862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419" y="2009104"/>
            <a:ext cx="3490175" cy="411706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(stairs)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4630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5862" y="1686719"/>
            <a:ext cx="9820275" cy="4114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32597" y="1805782"/>
            <a:ext cx="3247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Typical detail in stairs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5000" y="363538"/>
            <a:ext cx="109728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6. Final design (stairs)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60350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156" y="2943634"/>
            <a:ext cx="8958215" cy="25040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</a:rPr>
              <a:t>Internal </a:t>
            </a:r>
            <a:r>
              <a:rPr lang="en-US" sz="2400" dirty="0">
                <a:latin typeface="Times New Roman" panose="02020603050405020304" pitchFamily="18" charset="0"/>
              </a:rPr>
              <a:t>partition analysis and </a:t>
            </a:r>
            <a:r>
              <a:rPr lang="en-US" sz="2400" dirty="0" smtClean="0">
                <a:latin typeface="Times New Roman" panose="02020603050405020304" pitchFamily="18" charset="0"/>
              </a:rPr>
              <a:t>design</a:t>
            </a:r>
          </a:p>
          <a:p>
            <a:r>
              <a:rPr lang="en-US" sz="2400" dirty="0" err="1">
                <a:latin typeface="Times New Roman" panose="02020603050405020304" pitchFamily="18" charset="0"/>
              </a:rPr>
              <a:t>Fp</a:t>
            </a:r>
            <a:r>
              <a:rPr lang="en-US" sz="2400" dirty="0">
                <a:latin typeface="Times New Roman" panose="02020603050405020304" pitchFamily="18" charset="0"/>
              </a:rPr>
              <a:t> = seismic design </a:t>
            </a:r>
            <a:r>
              <a:rPr lang="en-US" sz="2400" dirty="0" smtClean="0">
                <a:latin typeface="Times New Roman" panose="02020603050405020304" pitchFamily="18" charset="0"/>
              </a:rPr>
              <a:t>force</a:t>
            </a:r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632847"/>
            <a:ext cx="3810835" cy="14354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47567" y="4068300"/>
            <a:ext cx="250260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n-NO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Fp=5.7KN</a:t>
            </a:r>
          </a:p>
          <a:p>
            <a:r>
              <a:rPr lang="nn-NO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Mu=2.4 KN.m</a:t>
            </a:r>
            <a:endParaRPr lang="nn-NO" sz="240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nn-NO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As = 65 mm2</a:t>
            </a:r>
            <a:endParaRPr lang="nn-NO" sz="240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nn-NO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As </a:t>
            </a:r>
            <a:r>
              <a:rPr lang="nn-NO" sz="24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min = 360mm2</a:t>
            </a:r>
            <a:endParaRPr lang="nn-NO" sz="240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</a:rPr>
              <a:t>Use 5 </a:t>
            </a:r>
            <a:r>
              <a:rPr lang="en-US" sz="2400" dirty="0">
                <a:latin typeface="Cambria Math" panose="02040503050406030204" pitchFamily="18" charset="0"/>
              </a:rPr>
              <a:t>∅ </a:t>
            </a:r>
            <a:r>
              <a:rPr lang="en-US" sz="2400" dirty="0">
                <a:latin typeface="Times New Roman" panose="02020603050405020304" pitchFamily="18" charset="0"/>
              </a:rPr>
              <a:t>10 at 1 m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210961"/>
            <a:ext cx="10972800" cy="1143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rtlCol="0"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fr-FR" sz="44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6. </a:t>
            </a:r>
            <a:r>
              <a:rPr lang="fr-FR" sz="4400" i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Seismic</a:t>
            </a:r>
            <a:r>
              <a:rPr lang="fr-FR" sz="44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fr-FR" sz="44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Demands</a:t>
            </a:r>
            <a:r>
              <a:rPr lang="fr-FR" sz="44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on Non-Structural Components</a:t>
            </a:r>
            <a:endParaRPr lang="en-US" sz="44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67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4070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53219" y="2959480"/>
            <a:ext cx="598971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</a:rPr>
              <a:t>Thank You</a:t>
            </a:r>
            <a:endParaRPr lang="en-US" sz="9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296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Material Properties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materials: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Concrete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various strengths according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functions: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Beams, slabs and footings, 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28MPa.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2.478x10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                            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35MPa,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= 2.78x10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KN/m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concrete,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ϫ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KN/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Reinforcing Steel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yielding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420 MPa,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modulus of elasticity,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= 200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9259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Non-structural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with the following unit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weights:</a:t>
            </a:r>
          </a:p>
          <a:p>
            <a:pPr marL="109728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1.1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weight(ϫ) of various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982706"/>
              </p:ext>
            </p:extLst>
          </p:nvPr>
        </p:nvGraphicFramePr>
        <p:xfrm>
          <a:off x="1551485" y="2848278"/>
          <a:ext cx="7164888" cy="2682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2444"/>
                <a:gridCol w="3582444"/>
              </a:tblGrid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1530" algn="ctr"/>
                          <a:tab pos="1623060" algn="r"/>
                          <a:tab pos="3883660" algn="l"/>
                          <a:tab pos="5274310" algn="r"/>
                        </a:tabLs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weight(ϫ)(KN/m</a:t>
                      </a:r>
                      <a:r>
                        <a:rPr lang="en-US" sz="2200" b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Blocks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Plastering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Mortar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Marble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Filling material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4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Masonry stone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3660" algn="l"/>
                          <a:tab pos="5274310" algn="r"/>
                        </a:tabLs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8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4685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 Loads</a:t>
            </a:r>
            <a:endParaRPr lang="en-US" sz="3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loads:</a:t>
            </a:r>
          </a:p>
          <a:p>
            <a:pPr marL="514350" indent="-514350">
              <a:buAutoNum type="alphaU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Own weight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elements.</a:t>
            </a:r>
          </a:p>
          <a:p>
            <a:pPr marL="514350" indent="-514350">
              <a:buAutoNum type="alphaU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Super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imposed dead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W</a:t>
            </a:r>
            <a:r>
              <a:rPr lang="en-US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sz="3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8E60-1990-4A31-A5EC-9F136AFDE5D8}" type="slidenum">
              <a:rPr lang="en-US" sz="1800" b="1" smtClean="0"/>
              <a:pPr/>
              <a:t>9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8072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1834</TotalTime>
  <Words>3093</Words>
  <Application>Microsoft Office PowerPoint</Application>
  <PresentationFormat>Widescreen</PresentationFormat>
  <Paragraphs>852</Paragraphs>
  <Slides>68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8" baseType="lpstr">
      <vt:lpstr>Arial</vt:lpstr>
      <vt:lpstr>Calibri</vt:lpstr>
      <vt:lpstr>Cambria Math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  Structural Analysis and Design of Tubas Secondary School </vt:lpstr>
      <vt:lpstr>PowerPoint Presentation</vt:lpstr>
      <vt:lpstr>PowerPoint Presentation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2. Preliminary Design</vt:lpstr>
      <vt:lpstr>2. Preliminary Design</vt:lpstr>
      <vt:lpstr>2. Preliminary Design</vt:lpstr>
      <vt:lpstr>2. Preliminary Design</vt:lpstr>
      <vt:lpstr>2. Preliminary Design</vt:lpstr>
      <vt:lpstr>3.1 Seismic Loads using UBC-97 Part-A </vt:lpstr>
      <vt:lpstr>3.1 Seismic Loads using UBC-97 Part-A </vt:lpstr>
      <vt:lpstr>3.1 Seismic Loads using UBC-97 Part-A </vt:lpstr>
      <vt:lpstr>3.1 Seismic Loads using UBC-97 Part-A </vt:lpstr>
      <vt:lpstr>3.1 Seismic Loads using UBC-97 Part-B </vt:lpstr>
      <vt:lpstr>  3.3 Seismic Loads using IBC-2012 Part-A </vt:lpstr>
      <vt:lpstr>  3.3 Seismic Loads using IBC-2012 Part-A </vt:lpstr>
      <vt:lpstr>  3.3 Seismic Loads using IBC-2012 Part-A </vt:lpstr>
      <vt:lpstr>  3.3 Seismic Loads using IBC-2012 Part-A </vt:lpstr>
      <vt:lpstr>  3.4 Seismic Loads using IBC-2012 Part-B </vt:lpstr>
      <vt:lpstr>  3.4 Seismic Loads using IBC-2012 Part-B </vt:lpstr>
      <vt:lpstr>4. Structural Analysis Of Part A Using SAP 2000  UBC-97</vt:lpstr>
      <vt:lpstr>4. Structural Analysis Of Part A Using SAP 2000  UBC-97</vt:lpstr>
      <vt:lpstr>4. Structural Analysis Of Part A Using SAP 2000  IBC-2012</vt:lpstr>
      <vt:lpstr>4. Structural Analysis Of Part A Using SAP 2000  IBC-2012</vt:lpstr>
      <vt:lpstr>4.Verification of Structural Analysis for Part A model</vt:lpstr>
      <vt:lpstr>4.Verification of Structural Analysis for Part A model</vt:lpstr>
      <vt:lpstr>4.Verification of Structural Analysis for Part A model</vt:lpstr>
      <vt:lpstr>5. Wind And Snow Loads (General UBC 97)</vt:lpstr>
      <vt:lpstr>5. Wind And Snow Loads (UBC 97 Part A)</vt:lpstr>
      <vt:lpstr>5. Wind And Snow Loads (General ASCE 7-10 )</vt:lpstr>
      <vt:lpstr>5. Wind And Snow Loads (General ASCE 7-10 )</vt:lpstr>
      <vt:lpstr>5. Wind And Snow Loads (ASCE 7-10 Part A)</vt:lpstr>
      <vt:lpstr>5. Wind And Snow Loads</vt:lpstr>
      <vt:lpstr>6. Final design (slabs) </vt:lpstr>
      <vt:lpstr>6. Final design (slabs) </vt:lpstr>
      <vt:lpstr>6. Final design (beams) </vt:lpstr>
      <vt:lpstr>6. Final design (beams) </vt:lpstr>
      <vt:lpstr>6. Final design (columns) </vt:lpstr>
      <vt:lpstr>6. Final design (columns) </vt:lpstr>
      <vt:lpstr>6. Final design (columns) </vt:lpstr>
      <vt:lpstr>6. Final design (columns) </vt:lpstr>
      <vt:lpstr>6. Final design (shear wall) </vt:lpstr>
      <vt:lpstr>6. Final design (shear wall) </vt:lpstr>
      <vt:lpstr>6. Final design (shear wall) </vt:lpstr>
      <vt:lpstr>6. Final design (shear wall) </vt:lpstr>
      <vt:lpstr>6. Final design (Tie beams) </vt:lpstr>
      <vt:lpstr>6. Final design (diaphragm) </vt:lpstr>
      <vt:lpstr>6.1 Final design (diaphragm) </vt:lpstr>
      <vt:lpstr>6. Final design (diaphragm) </vt:lpstr>
      <vt:lpstr>6. Final design (diaphragm) </vt:lpstr>
      <vt:lpstr>6. Final design (collectors) </vt:lpstr>
      <vt:lpstr>6. Final design (horizontal structural irregularity) </vt:lpstr>
      <vt:lpstr>6. Final design (footings) </vt:lpstr>
      <vt:lpstr>6. Final design (wall footings) </vt:lpstr>
      <vt:lpstr>6. Final design (stairs) </vt:lpstr>
      <vt:lpstr>6. Final design (stairs) </vt:lpstr>
      <vt:lpstr>6. Final design (stairs) </vt:lpstr>
      <vt:lpstr>6. Final design (stairs)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Analysis and Design of Tubas Secondary School</dc:title>
  <dc:creator>sayed qawareeq</dc:creator>
  <cp:lastModifiedBy>sayed qawareeq</cp:lastModifiedBy>
  <cp:revision>200</cp:revision>
  <dcterms:created xsi:type="dcterms:W3CDTF">2014-12-21T10:20:17Z</dcterms:created>
  <dcterms:modified xsi:type="dcterms:W3CDTF">2015-05-13T08:36:45Z</dcterms:modified>
</cp:coreProperties>
</file>