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</p:sldMasterIdLst>
  <p:notesMasterIdLst>
    <p:notesMasterId r:id="rId21"/>
  </p:notesMasterIdLst>
  <p:sldIdLst>
    <p:sldId id="256" r:id="rId2"/>
    <p:sldId id="257" r:id="rId3"/>
    <p:sldId id="261" r:id="rId4"/>
    <p:sldId id="280" r:id="rId5"/>
    <p:sldId id="262" r:id="rId6"/>
    <p:sldId id="263" r:id="rId7"/>
    <p:sldId id="264" r:id="rId8"/>
    <p:sldId id="265" r:id="rId9"/>
    <p:sldId id="266" r:id="rId10"/>
    <p:sldId id="267" r:id="rId11"/>
    <p:sldId id="282" r:id="rId12"/>
    <p:sldId id="268" r:id="rId13"/>
    <p:sldId id="269" r:id="rId14"/>
    <p:sldId id="288" r:id="rId15"/>
    <p:sldId id="270" r:id="rId16"/>
    <p:sldId id="287" r:id="rId17"/>
    <p:sldId id="284" r:id="rId18"/>
    <p:sldId id="286" r:id="rId19"/>
    <p:sldId id="285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0747203-2F05-4C26-B92D-4037A50B0A0F}">
          <p14:sldIdLst>
            <p14:sldId id="256"/>
            <p14:sldId id="257"/>
            <p14:sldId id="261"/>
            <p14:sldId id="280"/>
            <p14:sldId id="262"/>
          </p14:sldIdLst>
        </p14:section>
        <p14:section name="Untitled Section" id="{67625AC7-993C-40F3-864B-55F4496137A1}">
          <p14:sldIdLst>
            <p14:sldId id="263"/>
            <p14:sldId id="264"/>
            <p14:sldId id="265"/>
            <p14:sldId id="266"/>
            <p14:sldId id="267"/>
            <p14:sldId id="282"/>
            <p14:sldId id="268"/>
            <p14:sldId id="269"/>
            <p14:sldId id="288"/>
            <p14:sldId id="270"/>
            <p14:sldId id="287"/>
            <p14:sldId id="284"/>
            <p14:sldId id="286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89A4"/>
    <a:srgbClr val="00AAC1"/>
    <a:srgbClr val="2A4E60"/>
    <a:srgbClr val="00324D"/>
    <a:srgbClr val="0072A5"/>
    <a:srgbClr val="3333FF"/>
    <a:srgbClr val="7B85CB"/>
    <a:srgbClr val="4472C4"/>
    <a:srgbClr val="C33A1F"/>
    <a:srgbClr val="D637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63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286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582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53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E7A60-E0B9-4764-9A95-B923E3F6BD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F21825-7CBD-44A3-A3D1-CA4EAE016B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977FF7-41EF-4F6C-96CD-FBA843632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24AF0-B1B6-4901-87EE-051A708AEC82}" type="datetime1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E5B29-10B5-4FD5-BF3B-485445B9D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A96C0-E1F6-430A-BDD6-73871EBCB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37266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4DC95-4777-45B2-B0DF-B2DA3810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6D9323-619B-4FB2-B8DE-7C541EE9A2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3EE7A-D750-4E9A-99FD-3A3620487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24AF0-B1B6-4901-87EE-051A708AEC82}" type="datetime1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07476-18AB-4BA7-9A67-22393FCD0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0D585-6F78-4C8A-93E5-37A4EECCB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7727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B854D-79B2-4D2A-A8C6-8336C1D804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50E4C8-D717-4A53-9F48-17639DB37D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4E90A-6301-4508-A001-773B66F95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24AF0-B1B6-4901-87EE-051A708AEC82}" type="datetime1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243BF-4AA2-49CC-B137-902B2EAF6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B92C8-4EED-4F33-8962-1BE56A8C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77921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DDF16-E708-4FA2-932F-2636884CB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E9422-60BA-41DA-8EC3-C9DB4BF91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2D32E-677A-4F41-9123-F78F4994C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24AF0-B1B6-4901-87EE-051A708AEC82}" type="datetime1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EF597-9438-4AF2-AC0C-3B988BB89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03B69-50F4-4C08-86CE-CF7F91C62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1916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D7FAE-5378-46C7-9104-576A4D6B9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F09CA6-D3AB-4E12-83B6-430FD8548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FE80B-2266-4F35-9D78-C3CB92FC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24AF0-B1B6-4901-87EE-051A708AEC82}" type="datetime1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F4744-27C8-4602-9677-181099613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2AAAF-19EE-4BF8-8366-62B3E24CF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4118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8A133-86CC-4802-B59F-339FD6489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F71CD-E86F-478D-AC6D-866F85B9F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6EA695-0E7D-4D24-B0EC-AC43EBC24C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B74F81-163F-40D1-A521-E769F18DC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24AF0-B1B6-4901-87EE-051A708AEC82}" type="datetime1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7E3275-DB86-4747-8243-B2C8C5AF7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173AAB-00D1-4A66-B455-E034D6DBA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21706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F012A-5316-4E13-8A91-6E006BED8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40BACB-CFF9-47AF-9CEC-F0AE1AE61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581409-A3B1-44D5-893E-4494D899A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8644A3-C978-4789-92E3-FEA53E4C48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BE3362-625D-49CF-86F9-0DE73C5DE5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11AF7B-063F-4B15-879D-5773EBDAC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24AF0-B1B6-4901-87EE-051A708AEC82}" type="datetime1">
              <a:rPr lang="en-US" smtClean="0"/>
              <a:t>6/18/2020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8C736A-0625-4935-9B41-3A0804D9F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AF7FAE-2F0E-4607-93DD-99548B5B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3239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518AF-08AD-4632-B89E-899A6FA8F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7AE905-1E27-4058-9EBF-860AA91EE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24AF0-B1B6-4901-87EE-051A708AEC82}" type="datetime1">
              <a:rPr lang="en-US" smtClean="0"/>
              <a:t>6/18/2020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D37B35-F706-4EED-A63D-C5BD3BACE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5C40DC-0E94-4627-A021-8EB89DB11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919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880DF3-C3E0-4FE8-92F0-F74B7E0B4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24AF0-B1B6-4901-87EE-051A708AEC82}" type="datetime1">
              <a:rPr lang="en-US" smtClean="0"/>
              <a:t>6/18/2020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A757E3-CF35-4789-9784-9EDFDB1A7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10764-E73E-4328-BF2E-F2ACEEA5C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7193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411EE-2527-48A9-B132-47639A642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F8803-3C01-4889-AD69-B24051F99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AF333C-A90B-466D-9E91-387B83D5AB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2B9C13-1C13-4382-B5AF-CA574329A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24AF0-B1B6-4901-87EE-051A708AEC82}" type="datetime1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291D4D-DC88-46EC-8B10-5E573EC15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A65899-0DF9-4372-9F06-35436167B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4291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38815-BAFC-4640-8333-AB912A1A7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D92C24-36FD-492C-BC3E-A4AA797EB1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CE4468-EE73-46CB-BBA7-1DC915B579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61B543-9777-465C-B11A-625D720B3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24AF0-B1B6-4901-87EE-051A708AEC82}" type="datetime1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FDAFD-D861-4978-B8BD-6676986D0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B62A7E-B98B-4854-854C-41C60DB4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32765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4E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6E89AE-C512-430F-9827-4E8EC580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00B024-2FD4-48E8-94E9-A077E3408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429E8-904D-462E-8AC4-5E0510FA9B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24AF0-B1B6-4901-87EE-051A708AEC82}" type="datetime1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AC61C-1E32-468D-ACFC-3DA3421C65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120BB-0A91-4477-BA7B-FB49BA79C5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D092EC-57D8-4811-9AC6-C73D214CD20C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2145322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0" Type="http://schemas.openxmlformats.org/officeDocument/2006/relationships/image" Target="../media/image9.svg"/><Relationship Id="rId4" Type="http://schemas.openxmlformats.org/officeDocument/2006/relationships/image" Target="../media/image3.jp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2780" y="432391"/>
            <a:ext cx="4825727" cy="928782"/>
          </a:xfrm>
          <a:effectLst>
            <a:outerShdw blurRad="50800" dist="50800" dir="5400000" algn="ctr" rotWithShape="0">
              <a:srgbClr val="000000">
                <a:alpha val="77000"/>
              </a:srgb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Power Plant Cycle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2780" y="2223515"/>
            <a:ext cx="3261444" cy="2543748"/>
          </a:xfrm>
        </p:spPr>
        <p:txBody>
          <a:bodyPr>
            <a:normAutofit/>
          </a:bodyPr>
          <a:lstStyle/>
          <a:p>
            <a:pPr algn="l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:</a:t>
            </a:r>
          </a:p>
          <a:p>
            <a:pPr algn="l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Zaid Khraim</a:t>
            </a:r>
          </a:p>
          <a:p>
            <a:pPr algn="l" rtl="1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Maen Melhem</a:t>
            </a:r>
          </a:p>
          <a:p>
            <a:pPr algn="l" rtl="1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Mohamed Abu Asedeh</a:t>
            </a:r>
          </a:p>
          <a:p>
            <a:pPr algn="l"/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by :</a:t>
            </a:r>
          </a:p>
          <a:p>
            <a:pPr algn="l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Salameh Abd Alfatah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15419" y="4761449"/>
            <a:ext cx="2057400" cy="273844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63033CB-ECB3-4A7F-8CAC-81A965BA703D}"/>
              </a:ext>
            </a:extLst>
          </p:cNvPr>
          <p:cNvSpPr txBox="1">
            <a:spLocks/>
          </p:cNvSpPr>
          <p:nvPr/>
        </p:nvSpPr>
        <p:spPr>
          <a:xfrm>
            <a:off x="213721" y="226452"/>
            <a:ext cx="8259098" cy="7635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Tools that have been used in this project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15" name="صورة 14">
            <a:extLst>
              <a:ext uri="{FF2B5EF4-FFF2-40B4-BE49-F238E27FC236}">
                <a16:creationId xmlns:a16="http://schemas.microsoft.com/office/drawing/2014/main" id="{A7C6FECE-6E1D-47BF-BAD4-6DD0ECCDF7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18" y="885583"/>
            <a:ext cx="1309491" cy="103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89ACAD2B-5E51-4DCB-952C-6F61873681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18" y="3746371"/>
            <a:ext cx="1312394" cy="10641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صورة 18">
            <a:extLst>
              <a:ext uri="{FF2B5EF4-FFF2-40B4-BE49-F238E27FC236}">
                <a16:creationId xmlns:a16="http://schemas.microsoft.com/office/drawing/2014/main" id="{6D9B911F-2FBE-406F-AA2F-DE58C39F80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686" y="3210902"/>
            <a:ext cx="1349595" cy="1064181"/>
          </a:xfrm>
          <a:prstGeom prst="roundRect">
            <a:avLst>
              <a:gd name="adj" fmla="val 2611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صورة 20">
            <a:extLst>
              <a:ext uri="{FF2B5EF4-FFF2-40B4-BE49-F238E27FC236}">
                <a16:creationId xmlns:a16="http://schemas.microsoft.com/office/drawing/2014/main" id="{7254ED9E-9BFD-4D6F-9C64-9F4E381BBD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18" y="2382033"/>
            <a:ext cx="1349595" cy="1036464"/>
          </a:xfrm>
          <a:prstGeom prst="roundRect">
            <a:avLst>
              <a:gd name="adj" fmla="val 1946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صورة 22">
            <a:extLst>
              <a:ext uri="{FF2B5EF4-FFF2-40B4-BE49-F238E27FC236}">
                <a16:creationId xmlns:a16="http://schemas.microsoft.com/office/drawing/2014/main" id="{DC8CD3F5-C002-49EF-B215-75E9B4615D3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686" y="1308422"/>
            <a:ext cx="1312393" cy="1064181"/>
          </a:xfrm>
          <a:prstGeom prst="roundRect">
            <a:avLst>
              <a:gd name="adj" fmla="val 2051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2B617A-C7B4-4AAD-85E3-95A68651168E}"/>
              </a:ext>
            </a:extLst>
          </p:cNvPr>
          <p:cNvSpPr txBox="1"/>
          <p:nvPr/>
        </p:nvSpPr>
        <p:spPr>
          <a:xfrm>
            <a:off x="2175212" y="1039674"/>
            <a:ext cx="264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Pipes that resist high pressure and temperature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7DC529-B669-4088-B5AF-B38965ACB92A}"/>
              </a:ext>
            </a:extLst>
          </p:cNvPr>
          <p:cNvSpPr txBox="1"/>
          <p:nvPr/>
        </p:nvSpPr>
        <p:spPr>
          <a:xfrm>
            <a:off x="2175212" y="2691047"/>
            <a:ext cx="2346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Pipes conversions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FCD8EC-26B7-4CDC-8F86-A644D97B41B6}"/>
              </a:ext>
            </a:extLst>
          </p:cNvPr>
          <p:cNvSpPr txBox="1"/>
          <p:nvPr/>
        </p:nvSpPr>
        <p:spPr>
          <a:xfrm>
            <a:off x="2160051" y="4093795"/>
            <a:ext cx="2183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Fasteners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3EAA09-E00D-4904-89F0-4D511434225E}"/>
              </a:ext>
            </a:extLst>
          </p:cNvPr>
          <p:cNvSpPr txBox="1"/>
          <p:nvPr/>
        </p:nvSpPr>
        <p:spPr>
          <a:xfrm>
            <a:off x="6482432" y="1418427"/>
            <a:ext cx="2718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Pressure and temperature gauges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12BAE8-5C93-48B1-B172-724E2CA88927}"/>
              </a:ext>
            </a:extLst>
          </p:cNvPr>
          <p:cNvSpPr txBox="1"/>
          <p:nvPr/>
        </p:nvSpPr>
        <p:spPr>
          <a:xfrm>
            <a:off x="6482432" y="3558326"/>
            <a:ext cx="2183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Small car battery</a:t>
            </a:r>
          </a:p>
        </p:txBody>
      </p:sp>
    </p:spTree>
    <p:extLst>
      <p:ext uri="{BB962C8B-B14F-4D97-AF65-F5344CB8AC3E}">
        <p14:creationId xmlns:p14="http://schemas.microsoft.com/office/powerpoint/2010/main" val="302104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53336DA1-5937-4CFF-A59B-2054BD5DF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151C7618-4DB4-43E0-90D3-7E5BDD492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920" y="1087004"/>
            <a:ext cx="4015769" cy="3436482"/>
          </a:xfrm>
          <a:prstGeom prst="roundRect">
            <a:avLst>
              <a:gd name="adj" fmla="val 1463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14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744FBE-A68D-46AB-93C2-E2D715593CD8}"/>
              </a:ext>
            </a:extLst>
          </p:cNvPr>
          <p:cNvSpPr txBox="1"/>
          <p:nvPr/>
        </p:nvSpPr>
        <p:spPr>
          <a:xfrm>
            <a:off x="334289" y="327626"/>
            <a:ext cx="23944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T-S Diagram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9BA3C2-6796-48FC-98D0-F9083CE2D0A4}"/>
              </a:ext>
            </a:extLst>
          </p:cNvPr>
          <p:cNvSpPr txBox="1"/>
          <p:nvPr/>
        </p:nvSpPr>
        <p:spPr>
          <a:xfrm>
            <a:off x="334289" y="841380"/>
            <a:ext cx="401576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589A4"/>
                </a:solidFill>
              </a:rPr>
              <a:t>Pump </a:t>
            </a:r>
            <a:r>
              <a:rPr lang="en-US" sz="1600" b="1" dirty="0">
                <a:solidFill>
                  <a:schemeClr val="bg1"/>
                </a:solidFill>
              </a:rPr>
              <a:t>:</a:t>
            </a:r>
            <a:r>
              <a:rPr lang="en-US" sz="1600" dirty="0">
                <a:solidFill>
                  <a:schemeClr val="bg1"/>
                </a:solidFill>
              </a:rPr>
              <a:t> Compression of the fluid to high pressure using a pump (this takes work) (Steps 1 to 2).</a:t>
            </a:r>
            <a:endParaRPr lang="en-US" sz="800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rgbClr val="0589A4"/>
                </a:solidFill>
              </a:rPr>
              <a:t>Boiler </a:t>
            </a:r>
            <a:r>
              <a:rPr lang="en-US" sz="1600" b="1" dirty="0">
                <a:solidFill>
                  <a:schemeClr val="bg1"/>
                </a:solidFill>
              </a:rPr>
              <a:t>:</a:t>
            </a:r>
            <a:r>
              <a:rPr lang="en-US" sz="1600" dirty="0">
                <a:solidFill>
                  <a:schemeClr val="bg1"/>
                </a:solidFill>
              </a:rPr>
              <a:t> The compressed fluid is heated to the final temperature (which is at boiling point), therefore, a phase change occurs—from liquid to vapor. (Steps 2 to 3).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rgbClr val="0589A4"/>
                </a:solidFill>
              </a:rPr>
              <a:t>Turbine </a:t>
            </a:r>
            <a:r>
              <a:rPr lang="en-US" sz="1600" b="1" dirty="0">
                <a:solidFill>
                  <a:schemeClr val="bg1"/>
                </a:solidFill>
              </a:rPr>
              <a:t>:</a:t>
            </a:r>
            <a:r>
              <a:rPr lang="en-US" sz="1600" dirty="0">
                <a:solidFill>
                  <a:schemeClr val="bg1"/>
                </a:solidFill>
              </a:rPr>
              <a:t> Expansion of the vapor in the turbine. (Steps 3 to 4).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rgbClr val="0589A4"/>
                </a:solidFill>
              </a:rPr>
              <a:t>Condenser </a:t>
            </a:r>
            <a:r>
              <a:rPr lang="en-US" sz="1600" b="1" dirty="0">
                <a:solidFill>
                  <a:schemeClr val="bg1"/>
                </a:solidFill>
              </a:rPr>
              <a:t>:</a:t>
            </a:r>
            <a:r>
              <a:rPr lang="en-US" sz="1600" dirty="0">
                <a:solidFill>
                  <a:schemeClr val="bg1"/>
                </a:solidFill>
              </a:rPr>
              <a:t> Condensation of the vapor in the condenser (where the waste heat goes to the final heat sink (the atmosphere or a large body of water (ex. lake or river). (Steps 4 to 1).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9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5E4C98-DCE9-4E30-A238-470D325D03F9}"/>
              </a:ext>
            </a:extLst>
          </p:cNvPr>
          <p:cNvSpPr txBox="1">
            <a:spLocks/>
          </p:cNvSpPr>
          <p:nvPr/>
        </p:nvSpPr>
        <p:spPr>
          <a:xfrm>
            <a:off x="470731" y="416930"/>
            <a:ext cx="2385590" cy="7635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>
                <a:solidFill>
                  <a:srgbClr val="2A4E60"/>
                </a:solidFill>
              </a:rPr>
              <a:t>Limitation</a:t>
            </a:r>
          </a:p>
        </p:txBody>
      </p:sp>
    </p:spTree>
    <p:extLst>
      <p:ext uri="{BB962C8B-B14F-4D97-AF65-F5344CB8AC3E}">
        <p14:creationId xmlns:p14="http://schemas.microsoft.com/office/powerpoint/2010/main" val="145585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CE91863-03A9-4FEB-A1A3-2349C943E534}"/>
              </a:ext>
            </a:extLst>
          </p:cNvPr>
          <p:cNvSpPr txBox="1">
            <a:spLocks/>
          </p:cNvSpPr>
          <p:nvPr/>
        </p:nvSpPr>
        <p:spPr>
          <a:xfrm>
            <a:off x="559296" y="345996"/>
            <a:ext cx="4699992" cy="7635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z="3200" b="1" dirty="0">
                <a:solidFill>
                  <a:schemeClr val="bg1"/>
                </a:solidFill>
                <a:latin typeface="inherit"/>
              </a:rPr>
              <a:t>Power Plant Simulation</a:t>
            </a:r>
            <a:endParaRPr lang="en-US" altLang="en-US" sz="2400" b="1" dirty="0">
              <a:solidFill>
                <a:schemeClr val="bg1"/>
              </a:solidFill>
            </a:endParaRPr>
          </a:p>
          <a:p>
            <a:endParaRPr lang="en-US" sz="32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18616A-3B3A-422D-A441-4AFE8574A2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09522"/>
            <a:ext cx="4281454" cy="3178394"/>
          </a:xfrm>
          <a:prstGeom prst="roundRect">
            <a:avLst>
              <a:gd name="adj" fmla="val 1390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6F19BA-E870-4754-A2A1-A2D037BAF485}"/>
              </a:ext>
            </a:extLst>
          </p:cNvPr>
          <p:cNvSpPr txBox="1"/>
          <p:nvPr/>
        </p:nvSpPr>
        <p:spPr>
          <a:xfrm>
            <a:off x="559296" y="1298335"/>
            <a:ext cx="34977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589A4"/>
                </a:solidFill>
              </a:rPr>
              <a:t>Software</a:t>
            </a:r>
            <a:r>
              <a:rPr lang="en-US" dirty="0">
                <a:solidFill>
                  <a:schemeClr val="bg1"/>
                </a:solidFill>
              </a:rPr>
              <a:t> : DWSIM</a:t>
            </a:r>
          </a:p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rgbClr val="0589A4"/>
                </a:solidFill>
              </a:rPr>
              <a:t>Working fluid </a:t>
            </a:r>
            <a:r>
              <a:rPr lang="en-US" dirty="0">
                <a:solidFill>
                  <a:schemeClr val="bg1"/>
                </a:solidFill>
              </a:rPr>
              <a:t>: R245fa</a:t>
            </a:r>
          </a:p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rgbClr val="0589A4"/>
                </a:solidFill>
              </a:rPr>
              <a:t>Property package </a:t>
            </a:r>
            <a:r>
              <a:rPr lang="en-US" dirty="0">
                <a:solidFill>
                  <a:schemeClr val="bg1"/>
                </a:solidFill>
              </a:rPr>
              <a:t>: Steam tables</a:t>
            </a:r>
          </a:p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rgbClr val="0589A4"/>
                </a:solidFill>
              </a:rPr>
              <a:t>Draw the system</a:t>
            </a:r>
            <a:r>
              <a:rPr lang="en-US" b="1" dirty="0">
                <a:solidFill>
                  <a:srgbClr val="00AAC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: Pump, Boiler, Turbine, Condenser, 4 streams, 4 energy flows.</a:t>
            </a:r>
          </a:p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rgbClr val="0589A4"/>
                </a:solidFill>
              </a:rPr>
              <a:t>System condition </a:t>
            </a:r>
            <a:r>
              <a:rPr lang="en-US" dirty="0">
                <a:solidFill>
                  <a:schemeClr val="bg1"/>
                </a:solidFill>
              </a:rPr>
              <a:t>: Inlet at 1= 2bar,</a:t>
            </a:r>
          </a:p>
          <a:p>
            <a:r>
              <a:rPr lang="en-US" dirty="0">
                <a:solidFill>
                  <a:schemeClr val="bg1"/>
                </a:solidFill>
              </a:rPr>
              <a:t>Pump = 6bar, Boiler = 350 KW</a:t>
            </a:r>
            <a:endParaRPr lang="en-US" b="1" dirty="0">
              <a:solidFill>
                <a:srgbClr val="0589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4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8CDA60-067F-4A70-85BF-A3F818DEE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FD1AD3-DD2A-4C5D-9877-7F32250FC6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640" y="2571750"/>
            <a:ext cx="5376248" cy="19911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543374-FC57-4C3A-B682-2AA9C1A093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640" y="1073973"/>
            <a:ext cx="5376248" cy="1090148"/>
          </a:xfrm>
          <a:prstGeom prst="roundRect">
            <a:avLst>
              <a:gd name="adj" fmla="val 1338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E1768B-35D8-4EFF-B5F6-99BDDCBBB170}"/>
              </a:ext>
            </a:extLst>
          </p:cNvPr>
          <p:cNvSpPr txBox="1"/>
          <p:nvPr/>
        </p:nvSpPr>
        <p:spPr>
          <a:xfrm>
            <a:off x="121920" y="257481"/>
            <a:ext cx="4659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Some of the results that have been obtained from the simulation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4372A2-8DF7-4585-8CE3-2A5278754ED7}"/>
                  </a:ext>
                </a:extLst>
              </p:cNvPr>
              <p:cNvSpPr txBox="1"/>
              <p:nvPr/>
            </p:nvSpPr>
            <p:spPr>
              <a:xfrm>
                <a:off x="200298" y="1764709"/>
                <a:ext cx="3239588" cy="2541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The efficiency of the cycle cane be calculated from this equation:</a:t>
                </a: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566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035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350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61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b="0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4372A2-8DF7-4585-8CE3-2A5278754E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298" y="1764709"/>
                <a:ext cx="3239588" cy="2541017"/>
              </a:xfrm>
              <a:prstGeom prst="rect">
                <a:avLst/>
              </a:prstGeom>
              <a:blipFill>
                <a:blip r:embed="rId4"/>
                <a:stretch>
                  <a:fillRect l="-1695" t="-11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806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68F57B0F-CF5B-40A7-8299-39EEB1A49C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531" y="1353128"/>
            <a:ext cx="4380613" cy="29116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5D5C8B-B1C3-431C-BADF-A8CD459E2562}"/>
              </a:ext>
            </a:extLst>
          </p:cNvPr>
          <p:cNvSpPr txBox="1"/>
          <p:nvPr/>
        </p:nvSpPr>
        <p:spPr>
          <a:xfrm>
            <a:off x="168676" y="1925419"/>
            <a:ext cx="4145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589A4"/>
                </a:solidFill>
              </a:rPr>
              <a:t>Case1</a:t>
            </a:r>
            <a:r>
              <a:rPr lang="en-US" b="1" dirty="0">
                <a:solidFill>
                  <a:schemeClr val="bg1"/>
                </a:solidFill>
              </a:rPr>
              <a:t> : The effect of the boiler efficiency on the power generated by the turbine</a:t>
            </a:r>
          </a:p>
        </p:txBody>
      </p:sp>
    </p:spTree>
    <p:extLst>
      <p:ext uri="{BB962C8B-B14F-4D97-AF65-F5344CB8AC3E}">
        <p14:creationId xmlns:p14="http://schemas.microsoft.com/office/powerpoint/2010/main" val="34301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EB72AE-3D82-49F4-8D45-3870231C3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" name="صورة 9">
            <a:extLst>
              <a:ext uri="{FF2B5EF4-FFF2-40B4-BE49-F238E27FC236}">
                <a16:creationId xmlns:a16="http://schemas.microsoft.com/office/drawing/2014/main" id="{8DE4868A-D0FB-4784-BBE3-09C7C09C6A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094" y="1413620"/>
            <a:ext cx="4263656" cy="29116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CCEA03-F109-4DA9-9F51-54FC2A139B2F}"/>
              </a:ext>
            </a:extLst>
          </p:cNvPr>
          <p:cNvSpPr txBox="1"/>
          <p:nvPr/>
        </p:nvSpPr>
        <p:spPr>
          <a:xfrm>
            <a:off x="417250" y="1792669"/>
            <a:ext cx="3515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589A4"/>
                </a:solidFill>
              </a:rPr>
              <a:t>Case2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:The effect of the Q (boiler) (KW) on the outlet temperature (K) </a:t>
            </a:r>
          </a:p>
        </p:txBody>
      </p:sp>
    </p:spTree>
    <p:extLst>
      <p:ext uri="{BB962C8B-B14F-4D97-AF65-F5344CB8AC3E}">
        <p14:creationId xmlns:p14="http://schemas.microsoft.com/office/powerpoint/2010/main" val="192046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F1DA5-B933-4575-985E-253974211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90" y="669770"/>
            <a:ext cx="2567037" cy="1064762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Future 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ED2E0B-E5E5-4B51-B6B0-C9C1525BF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6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ECC639-E9DA-4F6E-9317-00724821B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4C74EB87-9C27-4148-A1E1-F66044C105AE}"/>
              </a:ext>
            </a:extLst>
          </p:cNvPr>
          <p:cNvSpPr/>
          <p:nvPr/>
        </p:nvSpPr>
        <p:spPr>
          <a:xfrm>
            <a:off x="3308807" y="461913"/>
            <a:ext cx="3007151" cy="2204105"/>
          </a:xfrm>
          <a:prstGeom prst="wedgeEllipseCallout">
            <a:avLst/>
          </a:prstGeom>
          <a:solidFill>
            <a:srgbClr val="00AA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B7919C-7F25-4C24-A6A7-D0BAEC9BB2CF}"/>
              </a:ext>
            </a:extLst>
          </p:cNvPr>
          <p:cNvSpPr txBox="1"/>
          <p:nvPr/>
        </p:nvSpPr>
        <p:spPr>
          <a:xfrm>
            <a:off x="3735369" y="852241"/>
            <a:ext cx="21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lgerian" panose="04020705040A02060702" pitchFamily="82" charset="0"/>
              </a:rPr>
              <a:t>Any Question ?</a:t>
            </a:r>
          </a:p>
        </p:txBody>
      </p:sp>
    </p:spTree>
    <p:extLst>
      <p:ext uri="{BB962C8B-B14F-4D97-AF65-F5344CB8AC3E}">
        <p14:creationId xmlns:p14="http://schemas.microsoft.com/office/powerpoint/2010/main" val="126582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06FD15-43A4-41DC-8FE9-F16DFBBA7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6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167" y="342648"/>
            <a:ext cx="7042021" cy="73162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 are the methods of generating electric energy 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90097"/>
            <a:ext cx="6681365" cy="3551010"/>
          </a:xfrm>
        </p:spPr>
        <p:txBody>
          <a:bodyPr>
            <a:normAutofit/>
          </a:bodyPr>
          <a:lstStyle/>
          <a:p>
            <a:pPr algn="just"/>
            <a:r>
              <a:rPr lang="en-US" sz="2400" dirty="0">
                <a:solidFill>
                  <a:schemeClr val="bg1"/>
                </a:solidFill>
              </a:rPr>
              <a:t>   Wind Energy</a:t>
            </a:r>
          </a:p>
          <a:p>
            <a:pPr marL="0" indent="0" algn="just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>
                <a:solidFill>
                  <a:schemeClr val="bg1"/>
                </a:solidFill>
              </a:rPr>
              <a:t>   Solar Energy </a:t>
            </a:r>
          </a:p>
          <a:p>
            <a:pPr marL="0" indent="0" algn="just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>
                <a:solidFill>
                  <a:schemeClr val="bg1"/>
                </a:solidFill>
              </a:rPr>
              <a:t>   Energy from dams </a:t>
            </a:r>
          </a:p>
          <a:p>
            <a:pPr marL="0" indent="0" algn="just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>
                <a:solidFill>
                  <a:schemeClr val="bg1"/>
                </a:solidFill>
              </a:rPr>
              <a:t>   power plant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3AD9DE4-E74E-429B-B22C-053D391254C1}"/>
              </a:ext>
            </a:extLst>
          </p:cNvPr>
          <p:cNvSpPr/>
          <p:nvPr/>
        </p:nvSpPr>
        <p:spPr>
          <a:xfrm>
            <a:off x="5508013" y="786139"/>
            <a:ext cx="1509192" cy="1232251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C3AAE1B-5EAB-4F5B-9D17-238250318DFD}"/>
              </a:ext>
            </a:extLst>
          </p:cNvPr>
          <p:cNvSpPr/>
          <p:nvPr/>
        </p:nvSpPr>
        <p:spPr>
          <a:xfrm>
            <a:off x="6860411" y="1873714"/>
            <a:ext cx="1509192" cy="1251397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C13582A-2A77-43EF-B506-EBE80108AF80}"/>
              </a:ext>
            </a:extLst>
          </p:cNvPr>
          <p:cNvSpPr/>
          <p:nvPr/>
        </p:nvSpPr>
        <p:spPr>
          <a:xfrm>
            <a:off x="5271090" y="2682255"/>
            <a:ext cx="1509192" cy="1251398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37D3308-2C27-439A-97CD-1EB3C36F892E}"/>
              </a:ext>
            </a:extLst>
          </p:cNvPr>
          <p:cNvSpPr/>
          <p:nvPr/>
        </p:nvSpPr>
        <p:spPr>
          <a:xfrm>
            <a:off x="6618209" y="3678471"/>
            <a:ext cx="1509192" cy="1251398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Windmill">
            <a:extLst>
              <a:ext uri="{FF2B5EF4-FFF2-40B4-BE49-F238E27FC236}">
                <a16:creationId xmlns:a16="http://schemas.microsoft.com/office/drawing/2014/main" id="{2B9D036B-B8FF-47E2-A71D-B64CF6D6F7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98604" y="1522129"/>
            <a:ext cx="351585" cy="351585"/>
          </a:xfrm>
          <a:prstGeom prst="rect">
            <a:avLst/>
          </a:prstGeom>
        </p:spPr>
      </p:pic>
      <p:pic>
        <p:nvPicPr>
          <p:cNvPr id="19" name="Graphic 18" descr="Sustainability">
            <a:extLst>
              <a:ext uri="{FF2B5EF4-FFF2-40B4-BE49-F238E27FC236}">
                <a16:creationId xmlns:a16="http://schemas.microsoft.com/office/drawing/2014/main" id="{1F9B1DD5-772D-488B-B525-6149C634BBA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45966" y="4111739"/>
            <a:ext cx="456858" cy="384861"/>
          </a:xfrm>
          <a:prstGeom prst="rect">
            <a:avLst/>
          </a:prstGeom>
        </p:spPr>
      </p:pic>
      <p:pic>
        <p:nvPicPr>
          <p:cNvPr id="21" name="Graphic 20" descr="Sun">
            <a:extLst>
              <a:ext uri="{FF2B5EF4-FFF2-40B4-BE49-F238E27FC236}">
                <a16:creationId xmlns:a16="http://schemas.microsoft.com/office/drawing/2014/main" id="{FD431FDB-56DB-4616-9B8F-8E14246A036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09665" y="2309567"/>
            <a:ext cx="529461" cy="457198"/>
          </a:xfrm>
          <a:prstGeom prst="rect">
            <a:avLst/>
          </a:prstGeom>
        </p:spPr>
      </p:pic>
      <p:pic>
        <p:nvPicPr>
          <p:cNvPr id="23" name="Graphic 22" descr="Wave">
            <a:extLst>
              <a:ext uri="{FF2B5EF4-FFF2-40B4-BE49-F238E27FC236}">
                <a16:creationId xmlns:a16="http://schemas.microsoft.com/office/drawing/2014/main" id="{EA2605C6-4167-4D29-AA7C-C27243DBE29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81927" y="3149580"/>
            <a:ext cx="457199" cy="45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313" y="269950"/>
            <a:ext cx="3229044" cy="73162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 is a power plant cycle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F6760A4-C12F-4C67-8656-0E0F08B03899}"/>
              </a:ext>
            </a:extLst>
          </p:cNvPr>
          <p:cNvGrpSpPr/>
          <p:nvPr/>
        </p:nvGrpSpPr>
        <p:grpSpPr>
          <a:xfrm>
            <a:off x="3223489" y="655631"/>
            <a:ext cx="8568776" cy="3780341"/>
            <a:chOff x="3223489" y="655631"/>
            <a:chExt cx="8568776" cy="3780341"/>
          </a:xfrm>
          <a:blipFill>
            <a:blip r:embed="rId3"/>
            <a:stretch>
              <a:fillRect/>
            </a:stretch>
          </a:blipFill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CBFE4312-C0F2-4421-985F-E34097A744A0}"/>
                </a:ext>
              </a:extLst>
            </p:cNvPr>
            <p:cNvSpPr/>
            <p:nvPr/>
          </p:nvSpPr>
          <p:spPr>
            <a:xfrm rot="19018501">
              <a:off x="3223489" y="655631"/>
              <a:ext cx="5172808" cy="52021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1F6681C-E29D-480F-B0CA-CE02AA1A269B}"/>
                </a:ext>
              </a:extLst>
            </p:cNvPr>
            <p:cNvSpPr/>
            <p:nvPr/>
          </p:nvSpPr>
          <p:spPr>
            <a:xfrm rot="19034624">
              <a:off x="3575426" y="929087"/>
              <a:ext cx="5718717" cy="71439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AB6370E-D434-40E0-972B-448A73D13D23}"/>
                </a:ext>
              </a:extLst>
            </p:cNvPr>
            <p:cNvSpPr/>
            <p:nvPr/>
          </p:nvSpPr>
          <p:spPr>
            <a:xfrm rot="18971735">
              <a:off x="4071748" y="1433323"/>
              <a:ext cx="6027835" cy="978045"/>
            </a:xfrm>
            <a:prstGeom prst="roundRect">
              <a:avLst>
                <a:gd name="adj" fmla="val 476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D40A092-2CCE-45AA-B891-A79B68E3DE5C}"/>
                </a:ext>
              </a:extLst>
            </p:cNvPr>
            <p:cNvSpPr/>
            <p:nvPr/>
          </p:nvSpPr>
          <p:spPr>
            <a:xfrm rot="18987722">
              <a:off x="4862669" y="2176099"/>
              <a:ext cx="6031012" cy="1243539"/>
            </a:xfrm>
            <a:prstGeom prst="roundRect">
              <a:avLst>
                <a:gd name="adj" fmla="val 4568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1B6F4E8B-0B73-496A-9B44-EC9B87221059}"/>
                </a:ext>
              </a:extLst>
            </p:cNvPr>
            <p:cNvSpPr/>
            <p:nvPr/>
          </p:nvSpPr>
          <p:spPr>
            <a:xfrm rot="18987722">
              <a:off x="5761253" y="3192433"/>
              <a:ext cx="6031012" cy="1243539"/>
            </a:xfrm>
            <a:prstGeom prst="roundRect">
              <a:avLst>
                <a:gd name="adj" fmla="val 4568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F3C9C82-87C9-4B5A-A26A-4E55A641B661}"/>
              </a:ext>
            </a:extLst>
          </p:cNvPr>
          <p:cNvSpPr/>
          <p:nvPr/>
        </p:nvSpPr>
        <p:spPr>
          <a:xfrm rot="5400000">
            <a:off x="6640901" y="1493189"/>
            <a:ext cx="6066073" cy="1234551"/>
          </a:xfrm>
          <a:prstGeom prst="roundRect">
            <a:avLst>
              <a:gd name="adj" fmla="val 3554"/>
            </a:avLst>
          </a:prstGeom>
          <a:solidFill>
            <a:srgbClr val="2A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2450E72-0ACB-4702-B7EC-283F6C22653A}"/>
              </a:ext>
            </a:extLst>
          </p:cNvPr>
          <p:cNvSpPr/>
          <p:nvPr/>
        </p:nvSpPr>
        <p:spPr>
          <a:xfrm>
            <a:off x="0" y="-922572"/>
            <a:ext cx="9323108" cy="965937"/>
          </a:xfrm>
          <a:prstGeom prst="roundRect">
            <a:avLst>
              <a:gd name="adj" fmla="val 0"/>
            </a:avLst>
          </a:prstGeom>
          <a:solidFill>
            <a:srgbClr val="2A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94A57D-1141-4C2D-BDE0-D595AB11ED1E}"/>
              </a:ext>
            </a:extLst>
          </p:cNvPr>
          <p:cNvSpPr txBox="1"/>
          <p:nvPr/>
        </p:nvSpPr>
        <p:spPr>
          <a:xfrm>
            <a:off x="367241" y="1609060"/>
            <a:ext cx="33743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An industrial way to generate electricity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One of the most important sources of energy generation in the world</a:t>
            </a:r>
          </a:p>
        </p:txBody>
      </p:sp>
    </p:spTree>
    <p:extLst>
      <p:ext uri="{BB962C8B-B14F-4D97-AF65-F5344CB8AC3E}">
        <p14:creationId xmlns:p14="http://schemas.microsoft.com/office/powerpoint/2010/main" val="362843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3FD7FC0-0EF0-4F95-865A-8B06BBC7F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629" y="480614"/>
            <a:ext cx="7042021" cy="73162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Objective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C19C647-0676-40A5-827C-E3C7CBD35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84" y="1463855"/>
            <a:ext cx="6695163" cy="3199031"/>
          </a:xfrm>
        </p:spPr>
        <p:txBody>
          <a:bodyPr>
            <a:normAutofit/>
          </a:bodyPr>
          <a:lstStyle/>
          <a:p>
            <a:pPr algn="just"/>
            <a:r>
              <a:rPr lang="en-US" sz="2000" dirty="0">
                <a:solidFill>
                  <a:schemeClr val="bg1"/>
                </a:solidFill>
              </a:rPr>
              <a:t>The main goal of this project is to provide an electric power from different types of fuels 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choose the best fuel that provides the most efficiency. 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It may be through the disposal of waste which is a fuel.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Using the system for university study .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Reducing pollution by isolating the system .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It can work to make the system on a larger scale .</a:t>
            </a:r>
          </a:p>
          <a:p>
            <a:pPr marL="0" indent="0" algn="just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97C046BA-B71D-4CB2-9091-A96DB19E7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4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13" y="474116"/>
            <a:ext cx="3604046" cy="731627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Component of Power Plant 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497" y="1783536"/>
            <a:ext cx="2203420" cy="2545614"/>
          </a:xfrm>
        </p:spPr>
        <p:txBody>
          <a:bodyPr>
            <a:normAutofit/>
          </a:bodyPr>
          <a:lstStyle/>
          <a:p>
            <a:pPr algn="just"/>
            <a:r>
              <a:rPr lang="en-US" sz="2400" dirty="0">
                <a:solidFill>
                  <a:schemeClr val="bg1"/>
                </a:solidFill>
              </a:rPr>
              <a:t> Pump </a:t>
            </a:r>
            <a:endParaRPr lang="ar-SA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>
                <a:solidFill>
                  <a:schemeClr val="bg1"/>
                </a:solidFill>
              </a:rPr>
              <a:t> Boiler </a:t>
            </a:r>
            <a:endParaRPr lang="ar-SA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>
                <a:solidFill>
                  <a:schemeClr val="bg1"/>
                </a:solidFill>
              </a:rPr>
              <a:t> Turbine </a:t>
            </a:r>
            <a:endParaRPr lang="ar-SA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>
                <a:solidFill>
                  <a:schemeClr val="bg1"/>
                </a:solidFill>
              </a:rPr>
              <a:t> Condenser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3F77BED5-46FB-4E7E-9B3B-C9AB158BA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474" y="1128750"/>
            <a:ext cx="457405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lumMod val="75000"/>
                <a:alpha val="53000"/>
              </a:schemeClr>
            </a:glow>
            <a:reflection blurRad="6350" stA="34000" endPos="24000" dir="5400000" sy="-100000" algn="bl" rotWithShape="0"/>
          </a:effectLst>
          <a:scene3d>
            <a:camera prst="orthographicFront">
              <a:rot lat="0" lon="21599986" rev="0"/>
            </a:camera>
            <a:lightRig rig="threePt" dir="t"/>
          </a:scene3d>
          <a:sp3d extrusionH="76200" contourW="12700">
            <a:extrusionClr>
              <a:schemeClr val="tx1"/>
            </a:extrusionClr>
            <a:contourClr>
              <a:schemeClr val="bg2">
                <a:lumMod val="50000"/>
              </a:schemeClr>
            </a:contourClr>
          </a:sp3d>
        </p:spPr>
      </p:pic>
    </p:spTree>
    <p:extLst>
      <p:ext uri="{BB962C8B-B14F-4D97-AF65-F5344CB8AC3E}">
        <p14:creationId xmlns:p14="http://schemas.microsoft.com/office/powerpoint/2010/main" val="410479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155" y="379617"/>
            <a:ext cx="1997913" cy="763526"/>
          </a:xfrm>
        </p:spPr>
        <p:txBody>
          <a:bodyPr>
            <a:normAutofit/>
          </a:bodyPr>
          <a:lstStyle/>
          <a:p>
            <a:pPr marL="514350" indent="-514350"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bg1"/>
                </a:solidFill>
              </a:rPr>
              <a:t>Pump</a:t>
            </a:r>
          </a:p>
        </p:txBody>
      </p:sp>
      <p:pic>
        <p:nvPicPr>
          <p:cNvPr id="8" name="عنصر نائب للمحتوى 7">
            <a:extLst>
              <a:ext uri="{FF2B5EF4-FFF2-40B4-BE49-F238E27FC236}">
                <a16:creationId xmlns:a16="http://schemas.microsoft.com/office/drawing/2014/main" id="{66B8C626-30DF-4450-BB29-E1635B0677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661" y="1399189"/>
            <a:ext cx="2630517" cy="2751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5053E3-C318-47BC-BBB6-B4488A2070CB}"/>
              </a:ext>
            </a:extLst>
          </p:cNvPr>
          <p:cNvSpPr txBox="1"/>
          <p:nvPr/>
        </p:nvSpPr>
        <p:spPr>
          <a:xfrm>
            <a:off x="338027" y="1759452"/>
            <a:ext cx="50633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 suitable pump has been selected for this project so that it meets the right requirement specifications </a:t>
            </a:r>
          </a:p>
          <a:p>
            <a:r>
              <a:rPr lang="en-US" dirty="0">
                <a:solidFill>
                  <a:srgbClr val="0589A4"/>
                </a:solidFill>
              </a:rPr>
              <a:t>specifications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gives high head (high pressure) and low flow rate. </a:t>
            </a:r>
          </a:p>
          <a:p>
            <a:r>
              <a:rPr lang="en-US" dirty="0">
                <a:solidFill>
                  <a:schemeClr val="bg1"/>
                </a:solidFill>
              </a:rPr>
              <a:t>The specifications of this pump are flow rate of </a:t>
            </a:r>
            <a:r>
              <a:rPr lang="en-US" dirty="0">
                <a:solidFill>
                  <a:srgbClr val="0589A4"/>
                </a:solidFill>
              </a:rPr>
              <a:t>4.0 L/min</a:t>
            </a:r>
            <a:r>
              <a:rPr lang="en-US" dirty="0">
                <a:solidFill>
                  <a:schemeClr val="bg1"/>
                </a:solidFill>
              </a:rPr>
              <a:t> and maximum pressure of </a:t>
            </a:r>
            <a:r>
              <a:rPr lang="en-US" dirty="0">
                <a:solidFill>
                  <a:srgbClr val="0589A4"/>
                </a:solidFill>
              </a:rPr>
              <a:t>0.6 MPa. </a:t>
            </a:r>
          </a:p>
        </p:txBody>
      </p:sp>
    </p:spTree>
    <p:extLst>
      <p:ext uri="{BB962C8B-B14F-4D97-AF65-F5344CB8AC3E}">
        <p14:creationId xmlns:p14="http://schemas.microsoft.com/office/powerpoint/2010/main" val="362642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B120149-FA3F-4364-9133-4E2816C43C19}"/>
              </a:ext>
            </a:extLst>
          </p:cNvPr>
          <p:cNvSpPr txBox="1">
            <a:spLocks/>
          </p:cNvSpPr>
          <p:nvPr/>
        </p:nvSpPr>
        <p:spPr>
          <a:xfrm>
            <a:off x="884902" y="548414"/>
            <a:ext cx="1909098" cy="6411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14350" indent="-514350"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bg1"/>
                </a:solidFill>
              </a:rPr>
              <a:t>Boiler</a:t>
            </a: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DDC10F2E-66EF-484C-A2E4-DF270D921D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237" y="1920793"/>
            <a:ext cx="2112422" cy="1677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0" dist="5000" dir="5400000" sy="-100000" algn="bl" rotWithShape="0"/>
          </a:effectLst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F7491B42-A8D2-4B11-B0F5-AFFD166A7D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627" y="1920794"/>
            <a:ext cx="2029346" cy="1727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0" dist="5000" dir="5400000" sy="-100000" algn="bl" rotWithShape="0"/>
          </a:effectLst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EB718152-0D9D-42F4-B4DA-10C3A8A253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55" y="1946087"/>
            <a:ext cx="2112422" cy="1727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0" dist="5000" dir="5400000" sy="-100000" algn="bl" rotWithShape="0"/>
          </a:effectLst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4290A94F-0CC5-48D6-BCDC-EE4A264C25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923" y="1920793"/>
            <a:ext cx="2023414" cy="1677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048F0C-6F4A-44B2-9A80-D912DD093ECF}"/>
              </a:ext>
            </a:extLst>
          </p:cNvPr>
          <p:cNvSpPr txBox="1"/>
          <p:nvPr/>
        </p:nvSpPr>
        <p:spPr>
          <a:xfrm>
            <a:off x="751961" y="1442892"/>
            <a:ext cx="96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STEP 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AD224E-2CDB-4392-846A-BD12A4C80B0E}"/>
              </a:ext>
            </a:extLst>
          </p:cNvPr>
          <p:cNvSpPr txBox="1"/>
          <p:nvPr/>
        </p:nvSpPr>
        <p:spPr>
          <a:xfrm>
            <a:off x="2964365" y="1442892"/>
            <a:ext cx="87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STEP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7FF5E2-2373-47A5-91EC-8467EA02129F}"/>
              </a:ext>
            </a:extLst>
          </p:cNvPr>
          <p:cNvSpPr txBox="1"/>
          <p:nvPr/>
        </p:nvSpPr>
        <p:spPr>
          <a:xfrm>
            <a:off x="5253513" y="1442892"/>
            <a:ext cx="87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STEP 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34787E-6EC5-4BB0-B80C-A3B2E493CBD7}"/>
              </a:ext>
            </a:extLst>
          </p:cNvPr>
          <p:cNvSpPr txBox="1"/>
          <p:nvPr/>
        </p:nvSpPr>
        <p:spPr>
          <a:xfrm>
            <a:off x="7345429" y="1432115"/>
            <a:ext cx="1260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FINAL STEP</a:t>
            </a:r>
          </a:p>
        </p:txBody>
      </p:sp>
    </p:spTree>
    <p:extLst>
      <p:ext uri="{BB962C8B-B14F-4D97-AF65-F5344CB8AC3E}">
        <p14:creationId xmlns:p14="http://schemas.microsoft.com/office/powerpoint/2010/main" val="225445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1A70EE7-328F-4284-B211-12D79E7664F4}"/>
              </a:ext>
            </a:extLst>
          </p:cNvPr>
          <p:cNvSpPr txBox="1">
            <a:spLocks/>
          </p:cNvSpPr>
          <p:nvPr/>
        </p:nvSpPr>
        <p:spPr>
          <a:xfrm>
            <a:off x="523981" y="600295"/>
            <a:ext cx="2251914" cy="7635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bg1"/>
                </a:solidFill>
              </a:rPr>
              <a:t>Turbine</a:t>
            </a:r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id="{51DE8E3C-AB9C-403F-8B39-03DF0BBE1F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637" y="1712453"/>
            <a:ext cx="4106383" cy="2498314"/>
          </a:xfrm>
          <a:prstGeom prst="roundRect">
            <a:avLst>
              <a:gd name="adj" fmla="val 17650"/>
            </a:avLst>
          </a:prstGeom>
          <a:gradFill>
            <a:gsLst>
              <a:gs pos="4752">
                <a:srgbClr val="375A6D"/>
              </a:gs>
              <a:gs pos="0">
                <a:srgbClr val="3B5D71"/>
              </a:gs>
              <a:gs pos="81875">
                <a:srgbClr val="A9BFE2"/>
              </a:gs>
              <a:gs pos="80750">
                <a:srgbClr val="A7BDE0"/>
              </a:gs>
              <a:gs pos="30610">
                <a:srgbClr val="66829D"/>
              </a:gs>
              <a:gs pos="78500">
                <a:srgbClr val="A3B9DC"/>
              </a:gs>
              <a:gs pos="33000">
                <a:srgbClr val="6B87A2"/>
              </a:gs>
              <a:gs pos="0">
                <a:srgbClr val="2A4E60"/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8F7D6E-DA89-41BF-9710-C64E1672D56D}"/>
              </a:ext>
            </a:extLst>
          </p:cNvPr>
          <p:cNvSpPr txBox="1"/>
          <p:nvPr/>
        </p:nvSpPr>
        <p:spPr>
          <a:xfrm>
            <a:off x="207687" y="1712453"/>
            <a:ext cx="45273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589A4"/>
                </a:solidFill>
              </a:rPr>
              <a:t>Specification: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The type of this turbine is a steam turbine.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 connected with electrical generator to generate electricity.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 used in a small scall for experimental purposes.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705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009CD8B-5409-4995-A823-00B21B239321}"/>
              </a:ext>
            </a:extLst>
          </p:cNvPr>
          <p:cNvSpPr txBox="1">
            <a:spLocks/>
          </p:cNvSpPr>
          <p:nvPr/>
        </p:nvSpPr>
        <p:spPr>
          <a:xfrm>
            <a:off x="384674" y="402557"/>
            <a:ext cx="2337848" cy="76352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bg1"/>
                </a:solidFill>
              </a:rPr>
              <a:t>Condenser</a:t>
            </a: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683F29EF-C0FD-4D77-8C66-6557FD7C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272" y="1897574"/>
            <a:ext cx="2252531" cy="2127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06FCE10D-86E5-4423-9138-2A0FA01C1B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515" y="1897574"/>
            <a:ext cx="2252530" cy="2127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3917D2-5E0C-4234-AF81-872F7B992173}"/>
              </a:ext>
            </a:extLst>
          </p:cNvPr>
          <p:cNvSpPr txBox="1"/>
          <p:nvPr/>
        </p:nvSpPr>
        <p:spPr>
          <a:xfrm>
            <a:off x="3643098" y="1251243"/>
            <a:ext cx="2560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Bad condenser has a leak problem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DB81F3-726F-404D-8449-9035989A69B8}"/>
              </a:ext>
            </a:extLst>
          </p:cNvPr>
          <p:cNvSpPr txBox="1"/>
          <p:nvPr/>
        </p:nvSpPr>
        <p:spPr>
          <a:xfrm>
            <a:off x="6555512" y="1244207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Good condenser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AFD3F7-9317-4AE3-B011-7C224C5417DD}"/>
              </a:ext>
            </a:extLst>
          </p:cNvPr>
          <p:cNvSpPr txBox="1"/>
          <p:nvPr/>
        </p:nvSpPr>
        <p:spPr>
          <a:xfrm>
            <a:off x="95614" y="1694587"/>
            <a:ext cx="32855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The condenser converts the water from vapor phase to liquid phase after coming out from the turbine 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This condenser has been obtained from an air conditioner that used in cars.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95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577</Words>
  <Application>Microsoft Office PowerPoint</Application>
  <PresentationFormat>On-screen Show (16:9)</PresentationFormat>
  <Paragraphs>112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Algerian</vt:lpstr>
      <vt:lpstr>Arial</vt:lpstr>
      <vt:lpstr>Calibri</vt:lpstr>
      <vt:lpstr>Calibri Light</vt:lpstr>
      <vt:lpstr>Cambria Math</vt:lpstr>
      <vt:lpstr>inherit</vt:lpstr>
      <vt:lpstr>Wingdings</vt:lpstr>
      <vt:lpstr>Office Theme</vt:lpstr>
      <vt:lpstr>Power Plant Cycle</vt:lpstr>
      <vt:lpstr>What are the methods of generating electric energy ?</vt:lpstr>
      <vt:lpstr>What is a power plant cycle?</vt:lpstr>
      <vt:lpstr>Objective</vt:lpstr>
      <vt:lpstr>Component of Power Plant Cycle</vt:lpstr>
      <vt:lpstr>Pump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2020-06-18T17:58:50Z</dcterms:modified>
</cp:coreProperties>
</file>