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08" r:id="rId1"/>
  </p:sldMasterIdLst>
  <p:notesMasterIdLst>
    <p:notesMasterId r:id="rId31"/>
  </p:notesMasterIdLst>
  <p:sldIdLst>
    <p:sldId id="256" r:id="rId2"/>
    <p:sldId id="257" r:id="rId3"/>
    <p:sldId id="258" r:id="rId4"/>
    <p:sldId id="267" r:id="rId5"/>
    <p:sldId id="268" r:id="rId6"/>
    <p:sldId id="266" r:id="rId7"/>
    <p:sldId id="269" r:id="rId8"/>
    <p:sldId id="272" r:id="rId9"/>
    <p:sldId id="273" r:id="rId10"/>
    <p:sldId id="275" r:id="rId11"/>
    <p:sldId id="276" r:id="rId12"/>
    <p:sldId id="277" r:id="rId13"/>
    <p:sldId id="278" r:id="rId14"/>
    <p:sldId id="286" r:id="rId15"/>
    <p:sldId id="285" r:id="rId16"/>
    <p:sldId id="284" r:id="rId17"/>
    <p:sldId id="283" r:id="rId18"/>
    <p:sldId id="292" r:id="rId19"/>
    <p:sldId id="279" r:id="rId20"/>
    <p:sldId id="280" r:id="rId21"/>
    <p:sldId id="291" r:id="rId22"/>
    <p:sldId id="281" r:id="rId23"/>
    <p:sldId id="287" r:id="rId24"/>
    <p:sldId id="290" r:id="rId25"/>
    <p:sldId id="293" r:id="rId26"/>
    <p:sldId id="296" r:id="rId27"/>
    <p:sldId id="297" r:id="rId28"/>
    <p:sldId id="298" r:id="rId29"/>
    <p:sldId id="288" r:id="rId30"/>
  </p:sldIdLst>
  <p:sldSz cx="14630400" cy="8229600"/>
  <p:notesSz cx="8229600" cy="14630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QERpc" initials="S" lastIdx="1" clrIdx="0">
    <p:extLst>
      <p:ext uri="{19B8F6BF-5375-455C-9EA6-DF929625EA0E}">
        <p15:presenceInfo xmlns:p15="http://schemas.microsoft.com/office/powerpoint/2012/main" userId="SAQERpc"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p:scale>
          <a:sx n="150" d="100"/>
          <a:sy n="150" d="100"/>
        </p:scale>
        <p:origin x="-5222" y="-204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4-02-03T01:52:09.276" idx="1">
    <p:pos x="9216" y="0"/>
    <p:text/>
    <p:extLst>
      <p:ext uri="{C676402C-5697-4E1C-873F-D02D1690AC5C}">
        <p15:threadingInfo xmlns:p15="http://schemas.microsoft.com/office/powerpoint/2012/main" timeZoneBias="-12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646264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4958938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2755576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5455271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3101125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71990273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406668401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387999243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81031413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382785109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28412812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26122114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216956968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371118222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41367882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33799016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3203998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24689430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3576434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9096590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24369739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21054" y="822960"/>
            <a:ext cx="9601200" cy="3566161"/>
          </a:xfrm>
        </p:spPr>
        <p:txBody>
          <a:bodyPr anchor="b">
            <a:normAutofit/>
          </a:bodyPr>
          <a:lstStyle>
            <a:lvl1pPr algn="l">
              <a:defRPr sz="5760">
                <a:effectLst/>
              </a:defRPr>
            </a:lvl1pPr>
          </a:lstStyle>
          <a:p>
            <a:r>
              <a:rPr lang="en-US"/>
              <a:t>Click to edit Master title style</a:t>
            </a:r>
            <a:endParaRPr lang="en-US" dirty="0"/>
          </a:p>
        </p:txBody>
      </p:sp>
      <p:sp>
        <p:nvSpPr>
          <p:cNvPr id="3" name="Subtitle 2"/>
          <p:cNvSpPr>
            <a:spLocks noGrp="1"/>
          </p:cNvSpPr>
          <p:nvPr>
            <p:ph type="subTitle" idx="1"/>
          </p:nvPr>
        </p:nvSpPr>
        <p:spPr>
          <a:xfrm>
            <a:off x="821054" y="4612641"/>
            <a:ext cx="7680960" cy="2336800"/>
          </a:xfrm>
        </p:spPr>
        <p:txBody>
          <a:bodyPr anchor="t">
            <a:normAutofit/>
          </a:bodyPr>
          <a:lstStyle>
            <a:lvl1pPr marL="0" indent="0" algn="l">
              <a:buNone/>
              <a:defRPr sz="2520">
                <a:solidFill>
                  <a:schemeClr val="bg2">
                    <a:lumMod val="75000"/>
                  </a:schemeClr>
                </a:solidFill>
              </a:defRPr>
            </a:lvl1pPr>
            <a:lvl2pPr marL="548640" indent="0" algn="ctr">
              <a:buNone/>
              <a:defRPr>
                <a:solidFill>
                  <a:schemeClr val="tx1">
                    <a:tint val="75000"/>
                  </a:schemeClr>
                </a:solidFill>
              </a:defRPr>
            </a:lvl2pPr>
            <a:lvl3pPr marL="1097280" indent="0" algn="ctr">
              <a:buNone/>
              <a:defRPr>
                <a:solidFill>
                  <a:schemeClr val="tx1">
                    <a:tint val="75000"/>
                  </a:schemeClr>
                </a:solidFill>
              </a:defRPr>
            </a:lvl3pPr>
            <a:lvl4pPr marL="1645920" indent="0" algn="ctr">
              <a:buNone/>
              <a:defRPr>
                <a:solidFill>
                  <a:schemeClr val="tx1">
                    <a:tint val="75000"/>
                  </a:schemeClr>
                </a:solidFill>
              </a:defRPr>
            </a:lvl4pPr>
            <a:lvl5pPr marL="2194560" indent="0" algn="ctr">
              <a:buNone/>
              <a:defRPr>
                <a:solidFill>
                  <a:schemeClr val="tx1">
                    <a:tint val="75000"/>
                  </a:schemeClr>
                </a:solidFill>
              </a:defRPr>
            </a:lvl5pPr>
            <a:lvl6pPr marL="2743200" indent="0" algn="ctr">
              <a:buNone/>
              <a:defRPr>
                <a:solidFill>
                  <a:schemeClr val="tx1">
                    <a:tint val="75000"/>
                  </a:schemeClr>
                </a:solidFill>
              </a:defRPr>
            </a:lvl6pPr>
            <a:lvl7pPr marL="3291840" indent="0" algn="ctr">
              <a:buNone/>
              <a:defRPr>
                <a:solidFill>
                  <a:schemeClr val="tx1">
                    <a:tint val="75000"/>
                  </a:schemeClr>
                </a:solidFill>
              </a:defRPr>
            </a:lvl7pPr>
            <a:lvl8pPr marL="3840480" indent="0" algn="ctr">
              <a:buNone/>
              <a:defRPr>
                <a:solidFill>
                  <a:schemeClr val="tx1">
                    <a:tint val="75000"/>
                  </a:schemeClr>
                </a:solidFill>
              </a:defRPr>
            </a:lvl8pPr>
            <a:lvl9pPr marL="438912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DBF916A-3428-43FA-ADD3-BB59C9DCA123}" type="datetimeFigureOut">
              <a:rPr lang="en-US" smtClean="0"/>
              <a:t>06/29/2024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612162-D4D0-4E95-B150-14D8148565FA}" type="slidenum">
              <a:rPr lang="en-US" smtClean="0"/>
              <a:t>‹#›</a:t>
            </a:fld>
            <a:endParaRPr lang="en-US"/>
          </a:p>
        </p:txBody>
      </p:sp>
      <p:cxnSp>
        <p:nvCxnSpPr>
          <p:cNvPr id="16" name="Straight Connector 15"/>
          <p:cNvCxnSpPr/>
          <p:nvPr/>
        </p:nvCxnSpPr>
        <p:spPr>
          <a:xfrm flipH="1">
            <a:off x="9873614" y="10160"/>
            <a:ext cx="4572000" cy="4572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7329805" y="109855"/>
            <a:ext cx="7296786" cy="7296786"/>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8682990" y="274320"/>
            <a:ext cx="5943600" cy="59436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8803005" y="38734"/>
            <a:ext cx="5823587" cy="5823587"/>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9414512" y="731522"/>
            <a:ext cx="5212079" cy="521207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71213659"/>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17" name="Picture Placeholder 2"/>
          <p:cNvSpPr>
            <a:spLocks noGrp="1" noChangeAspect="1"/>
          </p:cNvSpPr>
          <p:nvPr>
            <p:ph type="pic" idx="13"/>
          </p:nvPr>
        </p:nvSpPr>
        <p:spPr>
          <a:xfrm>
            <a:off x="822960" y="640080"/>
            <a:ext cx="12982574" cy="374904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920"/>
            </a:lvl1pPr>
            <a:lvl2pPr marL="548640" indent="0">
              <a:buNone/>
              <a:defRPr sz="1920"/>
            </a:lvl2pPr>
            <a:lvl3pPr marL="1097280" indent="0">
              <a:buNone/>
              <a:defRPr sz="1920"/>
            </a:lvl3pPr>
            <a:lvl4pPr marL="1645920" indent="0">
              <a:buNone/>
              <a:defRPr sz="1920"/>
            </a:lvl4pPr>
            <a:lvl5pPr marL="2194560" indent="0">
              <a:buNone/>
              <a:defRPr sz="1920"/>
            </a:lvl5pPr>
            <a:lvl6pPr marL="2743200" indent="0">
              <a:buNone/>
              <a:defRPr sz="1920"/>
            </a:lvl6pPr>
            <a:lvl7pPr marL="3291840" indent="0">
              <a:buNone/>
              <a:defRPr sz="1920"/>
            </a:lvl7pPr>
            <a:lvl8pPr marL="3840480" indent="0">
              <a:buNone/>
              <a:defRPr sz="1920"/>
            </a:lvl8pPr>
            <a:lvl9pPr marL="4389120" indent="0">
              <a:buNone/>
              <a:defRPr sz="1920"/>
            </a:lvl9pPr>
          </a:lstStyle>
          <a:p>
            <a:r>
              <a:rPr lang="en-US"/>
              <a:t>Click icon to add picture</a:t>
            </a:r>
            <a:endParaRPr lang="en-US" dirty="0"/>
          </a:p>
        </p:txBody>
      </p:sp>
      <p:sp>
        <p:nvSpPr>
          <p:cNvPr id="16" name="Text Placeholder 9"/>
          <p:cNvSpPr>
            <a:spLocks noGrp="1"/>
          </p:cNvSpPr>
          <p:nvPr>
            <p:ph type="body" sz="quarter" idx="14"/>
          </p:nvPr>
        </p:nvSpPr>
        <p:spPr>
          <a:xfrm>
            <a:off x="1097282" y="4612640"/>
            <a:ext cx="9965052" cy="548640"/>
          </a:xfrm>
        </p:spPr>
        <p:txBody>
          <a:bodyPr anchor="t">
            <a:normAutofit/>
          </a:bodyPr>
          <a:lstStyle>
            <a:lvl1pPr marL="0" indent="0">
              <a:buFontTx/>
              <a:buNone/>
              <a:defRPr sz="1920"/>
            </a:lvl1pPr>
            <a:lvl2pPr marL="548640" indent="0">
              <a:buFontTx/>
              <a:buNone/>
              <a:defRPr/>
            </a:lvl2pPr>
            <a:lvl3pPr marL="1097280" indent="0">
              <a:buFontTx/>
              <a:buNone/>
              <a:defRPr/>
            </a:lvl3pPr>
            <a:lvl4pPr marL="1645920" indent="0">
              <a:buFontTx/>
              <a:buNone/>
              <a:defRPr/>
            </a:lvl4pPr>
            <a:lvl5pPr marL="2194560" indent="0">
              <a:buFontTx/>
              <a:buNone/>
              <a:defRPr/>
            </a:lvl5pPr>
          </a:lstStyle>
          <a:p>
            <a:pPr lvl="0"/>
            <a:r>
              <a:rPr lang="en-US"/>
              <a:t>Click to edit Master text styles</a:t>
            </a:r>
          </a:p>
        </p:txBody>
      </p:sp>
      <p:sp>
        <p:nvSpPr>
          <p:cNvPr id="3" name="Date Placeholder 2"/>
          <p:cNvSpPr>
            <a:spLocks noGrp="1"/>
          </p:cNvSpPr>
          <p:nvPr>
            <p:ph type="dt" sz="half" idx="10"/>
          </p:nvPr>
        </p:nvSpPr>
        <p:spPr/>
        <p:txBody>
          <a:bodyPr/>
          <a:lstStyle/>
          <a:p>
            <a:fld id="{3DBF916A-3428-43FA-ADD3-BB59C9DCA123}" type="datetimeFigureOut">
              <a:rPr lang="en-US" smtClean="0"/>
              <a:t>06/29/2024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2612162-D4D0-4E95-B150-14D8148565FA}" type="slidenum">
              <a:rPr lang="en-US" smtClean="0"/>
              <a:t>‹#›</a:t>
            </a:fld>
            <a:endParaRPr lang="en-US"/>
          </a:p>
        </p:txBody>
      </p:sp>
    </p:spTree>
    <p:extLst>
      <p:ext uri="{BB962C8B-B14F-4D97-AF65-F5344CB8AC3E}">
        <p14:creationId xmlns:p14="http://schemas.microsoft.com/office/powerpoint/2010/main" val="2013724995"/>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821056" y="822960"/>
            <a:ext cx="12070080" cy="3291840"/>
          </a:xfrm>
        </p:spPr>
        <p:txBody>
          <a:bodyPr anchor="ctr">
            <a:normAutofit/>
          </a:bodyPr>
          <a:lstStyle>
            <a:lvl1pPr algn="l">
              <a:defRPr sz="3840" b="0" cap="all"/>
            </a:lvl1pPr>
          </a:lstStyle>
          <a:p>
            <a:r>
              <a:rPr lang="en-US"/>
              <a:t>Click to edit Master title style</a:t>
            </a:r>
            <a:endParaRPr lang="en-US" dirty="0"/>
          </a:p>
        </p:txBody>
      </p:sp>
      <p:sp>
        <p:nvSpPr>
          <p:cNvPr id="3" name="Text Placeholder 2"/>
          <p:cNvSpPr>
            <a:spLocks noGrp="1"/>
          </p:cNvSpPr>
          <p:nvPr>
            <p:ph type="body" idx="1"/>
          </p:nvPr>
        </p:nvSpPr>
        <p:spPr>
          <a:xfrm>
            <a:off x="821054" y="4937760"/>
            <a:ext cx="10243186" cy="2255520"/>
          </a:xfrm>
        </p:spPr>
        <p:txBody>
          <a:bodyPr anchor="ctr">
            <a:normAutofit/>
          </a:bodyPr>
          <a:lstStyle>
            <a:lvl1pPr marL="0" indent="0" algn="l">
              <a:buNone/>
              <a:defRPr sz="2400">
                <a:solidFill>
                  <a:schemeClr val="bg2">
                    <a:lumMod val="75000"/>
                  </a:schemeClr>
                </a:solidFill>
              </a:defRPr>
            </a:lvl1pPr>
            <a:lvl2pPr marL="548640" indent="0">
              <a:buNone/>
              <a:defRPr sz="2160">
                <a:solidFill>
                  <a:schemeClr val="tx1">
                    <a:tint val="75000"/>
                  </a:schemeClr>
                </a:solidFill>
              </a:defRPr>
            </a:lvl2pPr>
            <a:lvl3pPr marL="1097280" indent="0">
              <a:buNone/>
              <a:defRPr sz="1920">
                <a:solidFill>
                  <a:schemeClr val="tx1">
                    <a:tint val="75000"/>
                  </a:schemeClr>
                </a:solidFill>
              </a:defRPr>
            </a:lvl3pPr>
            <a:lvl4pPr marL="1645920" indent="0">
              <a:buNone/>
              <a:defRPr sz="1680">
                <a:solidFill>
                  <a:schemeClr val="tx1">
                    <a:tint val="75000"/>
                  </a:schemeClr>
                </a:solidFill>
              </a:defRPr>
            </a:lvl4pPr>
            <a:lvl5pPr marL="2194560" indent="0">
              <a:buNone/>
              <a:defRPr sz="1680">
                <a:solidFill>
                  <a:schemeClr val="tx1">
                    <a:tint val="75000"/>
                  </a:schemeClr>
                </a:solidFill>
              </a:defRPr>
            </a:lvl5pPr>
            <a:lvl6pPr marL="2743200" indent="0">
              <a:buNone/>
              <a:defRPr sz="1680">
                <a:solidFill>
                  <a:schemeClr val="tx1">
                    <a:tint val="75000"/>
                  </a:schemeClr>
                </a:solidFill>
              </a:defRPr>
            </a:lvl6pPr>
            <a:lvl7pPr marL="3291840" indent="0">
              <a:buNone/>
              <a:defRPr sz="1680">
                <a:solidFill>
                  <a:schemeClr val="tx1">
                    <a:tint val="75000"/>
                  </a:schemeClr>
                </a:solidFill>
              </a:defRPr>
            </a:lvl7pPr>
            <a:lvl8pPr marL="3840480" indent="0">
              <a:buNone/>
              <a:defRPr sz="1680">
                <a:solidFill>
                  <a:schemeClr val="tx1">
                    <a:tint val="75000"/>
                  </a:schemeClr>
                </a:solidFill>
              </a:defRPr>
            </a:lvl8pPr>
            <a:lvl9pPr marL="4389120" indent="0">
              <a:buNone/>
              <a:defRPr sz="168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DBF916A-3428-43FA-ADD3-BB59C9DCA123}" type="datetimeFigureOut">
              <a:rPr lang="en-US" smtClean="0"/>
              <a:t>06/29/2024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612162-D4D0-4E95-B150-14D8148565FA}" type="slidenum">
              <a:rPr lang="en-US" smtClean="0"/>
              <a:t>‹#›</a:t>
            </a:fld>
            <a:endParaRPr lang="en-US"/>
          </a:p>
        </p:txBody>
      </p:sp>
    </p:spTree>
    <p:extLst>
      <p:ext uri="{BB962C8B-B14F-4D97-AF65-F5344CB8AC3E}">
        <p14:creationId xmlns:p14="http://schemas.microsoft.com/office/powerpoint/2010/main" val="819586048"/>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69694" y="822960"/>
            <a:ext cx="10972801" cy="3291840"/>
          </a:xfrm>
        </p:spPr>
        <p:txBody>
          <a:bodyPr anchor="ctr">
            <a:normAutofit/>
          </a:bodyPr>
          <a:lstStyle>
            <a:lvl1pPr algn="l">
              <a:defRPr sz="3840" b="0" cap="all">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735454" y="4114800"/>
            <a:ext cx="10241280" cy="457200"/>
          </a:xfrm>
        </p:spPr>
        <p:txBody>
          <a:bodyPr anchor="ctr"/>
          <a:lstStyle>
            <a:lvl1pPr marL="0" indent="0">
              <a:buFontTx/>
              <a:buNone/>
              <a:defRPr/>
            </a:lvl1pPr>
            <a:lvl2pPr marL="548640" indent="0">
              <a:buFontTx/>
              <a:buNone/>
              <a:defRPr/>
            </a:lvl2pPr>
            <a:lvl3pPr marL="1097280" indent="0">
              <a:buFontTx/>
              <a:buNone/>
              <a:defRPr/>
            </a:lvl3pPr>
            <a:lvl4pPr marL="1645920" indent="0">
              <a:buFontTx/>
              <a:buNone/>
              <a:defRPr/>
            </a:lvl4pPr>
            <a:lvl5pPr marL="2194560" indent="0">
              <a:buFontTx/>
              <a:buNone/>
              <a:defRPr/>
            </a:lvl5pPr>
          </a:lstStyle>
          <a:p>
            <a:pPr lvl="0"/>
            <a:r>
              <a:rPr lang="en-US"/>
              <a:t>Click to edit Master text styles</a:t>
            </a:r>
          </a:p>
        </p:txBody>
      </p:sp>
      <p:sp>
        <p:nvSpPr>
          <p:cNvPr id="3" name="Text Placeholder 2"/>
          <p:cNvSpPr>
            <a:spLocks noGrp="1"/>
          </p:cNvSpPr>
          <p:nvPr>
            <p:ph type="body" idx="1"/>
          </p:nvPr>
        </p:nvSpPr>
        <p:spPr>
          <a:xfrm>
            <a:off x="821056" y="5161281"/>
            <a:ext cx="10241280" cy="2021838"/>
          </a:xfrm>
        </p:spPr>
        <p:txBody>
          <a:bodyPr anchor="ctr">
            <a:normAutofit/>
          </a:bodyPr>
          <a:lstStyle>
            <a:lvl1pPr marL="0" indent="0" algn="l">
              <a:buNone/>
              <a:defRPr sz="2400">
                <a:solidFill>
                  <a:schemeClr val="bg2">
                    <a:lumMod val="75000"/>
                  </a:schemeClr>
                </a:solidFill>
              </a:defRPr>
            </a:lvl1pPr>
            <a:lvl2pPr marL="548640" indent="0">
              <a:buNone/>
              <a:defRPr sz="2160">
                <a:solidFill>
                  <a:schemeClr val="tx1">
                    <a:tint val="75000"/>
                  </a:schemeClr>
                </a:solidFill>
              </a:defRPr>
            </a:lvl2pPr>
            <a:lvl3pPr marL="1097280" indent="0">
              <a:buNone/>
              <a:defRPr sz="1920">
                <a:solidFill>
                  <a:schemeClr val="tx1">
                    <a:tint val="75000"/>
                  </a:schemeClr>
                </a:solidFill>
              </a:defRPr>
            </a:lvl3pPr>
            <a:lvl4pPr marL="1645920" indent="0">
              <a:buNone/>
              <a:defRPr sz="1680">
                <a:solidFill>
                  <a:schemeClr val="tx1">
                    <a:tint val="75000"/>
                  </a:schemeClr>
                </a:solidFill>
              </a:defRPr>
            </a:lvl4pPr>
            <a:lvl5pPr marL="2194560" indent="0">
              <a:buNone/>
              <a:defRPr sz="1680">
                <a:solidFill>
                  <a:schemeClr val="tx1">
                    <a:tint val="75000"/>
                  </a:schemeClr>
                </a:solidFill>
              </a:defRPr>
            </a:lvl5pPr>
            <a:lvl6pPr marL="2743200" indent="0">
              <a:buNone/>
              <a:defRPr sz="1680">
                <a:solidFill>
                  <a:schemeClr val="tx1">
                    <a:tint val="75000"/>
                  </a:schemeClr>
                </a:solidFill>
              </a:defRPr>
            </a:lvl6pPr>
            <a:lvl7pPr marL="3291840" indent="0">
              <a:buNone/>
              <a:defRPr sz="1680">
                <a:solidFill>
                  <a:schemeClr val="tx1">
                    <a:tint val="75000"/>
                  </a:schemeClr>
                </a:solidFill>
              </a:defRPr>
            </a:lvl7pPr>
            <a:lvl8pPr marL="3840480" indent="0">
              <a:buNone/>
              <a:defRPr sz="1680">
                <a:solidFill>
                  <a:schemeClr val="tx1">
                    <a:tint val="75000"/>
                  </a:schemeClr>
                </a:solidFill>
              </a:defRPr>
            </a:lvl8pPr>
            <a:lvl9pPr marL="4389120" indent="0">
              <a:buNone/>
              <a:defRPr sz="168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DBF916A-3428-43FA-ADD3-BB59C9DCA123}" type="datetimeFigureOut">
              <a:rPr lang="en-US" smtClean="0"/>
              <a:t>06/29/2024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612162-D4D0-4E95-B150-14D8148565FA}" type="slidenum">
              <a:rPr lang="en-US" smtClean="0"/>
              <a:t>‹#›</a:t>
            </a:fld>
            <a:endParaRPr lang="en-US"/>
          </a:p>
        </p:txBody>
      </p:sp>
      <p:sp>
        <p:nvSpPr>
          <p:cNvPr id="14" name="TextBox 13"/>
          <p:cNvSpPr txBox="1"/>
          <p:nvPr/>
        </p:nvSpPr>
        <p:spPr>
          <a:xfrm>
            <a:off x="638174" y="974667"/>
            <a:ext cx="731520" cy="701731"/>
          </a:xfrm>
          <a:prstGeom prst="rect">
            <a:avLst/>
          </a:prstGeom>
        </p:spPr>
        <p:txBody>
          <a:bodyPr vert="horz" lIns="109728" tIns="54864" rIns="109728" bIns="54864" rtlCol="0" anchor="ctr">
            <a:noAutofit/>
          </a:bodyPr>
          <a:lstStyle/>
          <a:p>
            <a:pPr lvl="0"/>
            <a:r>
              <a:rPr lang="en-US" sz="9600" dirty="0">
                <a:solidFill>
                  <a:schemeClr val="tx1"/>
                </a:solidFill>
                <a:effectLst/>
              </a:rPr>
              <a:t>“</a:t>
            </a:r>
          </a:p>
        </p:txBody>
      </p:sp>
      <p:sp>
        <p:nvSpPr>
          <p:cNvPr id="15" name="TextBox 14"/>
          <p:cNvSpPr txBox="1"/>
          <p:nvPr/>
        </p:nvSpPr>
        <p:spPr>
          <a:xfrm>
            <a:off x="12342494" y="3322321"/>
            <a:ext cx="731520" cy="701731"/>
          </a:xfrm>
          <a:prstGeom prst="rect">
            <a:avLst/>
          </a:prstGeom>
        </p:spPr>
        <p:txBody>
          <a:bodyPr vert="horz" lIns="109728" tIns="54864" rIns="109728" bIns="54864" rtlCol="0" anchor="ctr">
            <a:noAutofit/>
          </a:bodyPr>
          <a:lstStyle/>
          <a:p>
            <a:pPr lvl="0" algn="r"/>
            <a:r>
              <a:rPr lang="en-US" sz="9600" dirty="0">
                <a:solidFill>
                  <a:schemeClr val="tx1"/>
                </a:solidFill>
                <a:effectLst/>
              </a:rPr>
              <a:t>”</a:t>
            </a:r>
          </a:p>
        </p:txBody>
      </p:sp>
    </p:spTree>
    <p:extLst>
      <p:ext uri="{BB962C8B-B14F-4D97-AF65-F5344CB8AC3E}">
        <p14:creationId xmlns:p14="http://schemas.microsoft.com/office/powerpoint/2010/main" val="2118858874"/>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821054" y="4114800"/>
            <a:ext cx="10241280" cy="2036880"/>
          </a:xfrm>
        </p:spPr>
        <p:txBody>
          <a:bodyPr anchor="b">
            <a:normAutofit/>
          </a:bodyPr>
          <a:lstStyle>
            <a:lvl1pPr algn="l">
              <a:defRPr sz="3840" b="0" cap="all"/>
            </a:lvl1pPr>
          </a:lstStyle>
          <a:p>
            <a:r>
              <a:rPr lang="en-US"/>
              <a:t>Click to edit Master title style</a:t>
            </a:r>
            <a:endParaRPr lang="en-US" dirty="0"/>
          </a:p>
        </p:txBody>
      </p:sp>
      <p:sp>
        <p:nvSpPr>
          <p:cNvPr id="3" name="Text Placeholder 2"/>
          <p:cNvSpPr>
            <a:spLocks noGrp="1"/>
          </p:cNvSpPr>
          <p:nvPr>
            <p:ph type="body" idx="1"/>
          </p:nvPr>
        </p:nvSpPr>
        <p:spPr>
          <a:xfrm>
            <a:off x="821053" y="6159577"/>
            <a:ext cx="10243188" cy="1032480"/>
          </a:xfrm>
        </p:spPr>
        <p:txBody>
          <a:bodyPr anchor="t">
            <a:normAutofit/>
          </a:bodyPr>
          <a:lstStyle>
            <a:lvl1pPr marL="0" indent="0" algn="l">
              <a:buNone/>
              <a:defRPr sz="2400">
                <a:solidFill>
                  <a:schemeClr val="bg2">
                    <a:lumMod val="75000"/>
                  </a:schemeClr>
                </a:solidFill>
              </a:defRPr>
            </a:lvl1pPr>
            <a:lvl2pPr marL="548640" indent="0">
              <a:buNone/>
              <a:defRPr sz="2160">
                <a:solidFill>
                  <a:schemeClr val="tx1">
                    <a:tint val="75000"/>
                  </a:schemeClr>
                </a:solidFill>
              </a:defRPr>
            </a:lvl2pPr>
            <a:lvl3pPr marL="1097280" indent="0">
              <a:buNone/>
              <a:defRPr sz="1920">
                <a:solidFill>
                  <a:schemeClr val="tx1">
                    <a:tint val="75000"/>
                  </a:schemeClr>
                </a:solidFill>
              </a:defRPr>
            </a:lvl3pPr>
            <a:lvl4pPr marL="1645920" indent="0">
              <a:buNone/>
              <a:defRPr sz="1680">
                <a:solidFill>
                  <a:schemeClr val="tx1">
                    <a:tint val="75000"/>
                  </a:schemeClr>
                </a:solidFill>
              </a:defRPr>
            </a:lvl4pPr>
            <a:lvl5pPr marL="2194560" indent="0">
              <a:buNone/>
              <a:defRPr sz="1680">
                <a:solidFill>
                  <a:schemeClr val="tx1">
                    <a:tint val="75000"/>
                  </a:schemeClr>
                </a:solidFill>
              </a:defRPr>
            </a:lvl5pPr>
            <a:lvl6pPr marL="2743200" indent="0">
              <a:buNone/>
              <a:defRPr sz="1680">
                <a:solidFill>
                  <a:schemeClr val="tx1">
                    <a:tint val="75000"/>
                  </a:schemeClr>
                </a:solidFill>
              </a:defRPr>
            </a:lvl6pPr>
            <a:lvl7pPr marL="3291840" indent="0">
              <a:buNone/>
              <a:defRPr sz="1680">
                <a:solidFill>
                  <a:schemeClr val="tx1">
                    <a:tint val="75000"/>
                  </a:schemeClr>
                </a:solidFill>
              </a:defRPr>
            </a:lvl7pPr>
            <a:lvl8pPr marL="3840480" indent="0">
              <a:buNone/>
              <a:defRPr sz="1680">
                <a:solidFill>
                  <a:schemeClr val="tx1">
                    <a:tint val="75000"/>
                  </a:schemeClr>
                </a:solidFill>
              </a:defRPr>
            </a:lvl8pPr>
            <a:lvl9pPr marL="4389120" indent="0">
              <a:buNone/>
              <a:defRPr sz="168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DBF916A-3428-43FA-ADD3-BB59C9DCA123}" type="datetimeFigureOut">
              <a:rPr lang="en-US" smtClean="0"/>
              <a:t>06/29/2024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612162-D4D0-4E95-B150-14D8148565FA}" type="slidenum">
              <a:rPr lang="en-US" smtClean="0"/>
              <a:t>‹#›</a:t>
            </a:fld>
            <a:endParaRPr lang="en-US"/>
          </a:p>
        </p:txBody>
      </p:sp>
    </p:spTree>
    <p:extLst>
      <p:ext uri="{BB962C8B-B14F-4D97-AF65-F5344CB8AC3E}">
        <p14:creationId xmlns:p14="http://schemas.microsoft.com/office/powerpoint/2010/main" val="552246802"/>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369696" y="822960"/>
            <a:ext cx="10972800" cy="3291840"/>
          </a:xfrm>
        </p:spPr>
        <p:txBody>
          <a:bodyPr anchor="ctr">
            <a:normAutofit/>
          </a:bodyPr>
          <a:lstStyle>
            <a:lvl1pPr algn="l">
              <a:defRPr sz="3840" b="0" cap="all">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821055" y="4714241"/>
            <a:ext cx="10241281" cy="1259839"/>
          </a:xfrm>
        </p:spPr>
        <p:txBody>
          <a:bodyPr vert="horz" lIns="91440" tIns="45720" rIns="91440" bIns="45720" rtlCol="0" anchor="b">
            <a:normAutofit/>
          </a:bodyPr>
          <a:lstStyle>
            <a:lvl1pPr>
              <a:buNone/>
              <a:defRPr lang="en-US" sz="2880" b="0" cap="all"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821054" y="5974080"/>
            <a:ext cx="10241281" cy="1219200"/>
          </a:xfrm>
        </p:spPr>
        <p:txBody>
          <a:bodyPr anchor="t">
            <a:normAutofit/>
          </a:bodyPr>
          <a:lstStyle>
            <a:lvl1pPr marL="0" indent="0" algn="l">
              <a:buNone/>
              <a:defRPr sz="2160">
                <a:solidFill>
                  <a:schemeClr val="bg2">
                    <a:lumMod val="75000"/>
                  </a:schemeClr>
                </a:solidFill>
              </a:defRPr>
            </a:lvl1pPr>
            <a:lvl2pPr marL="548640" indent="0">
              <a:buNone/>
              <a:defRPr sz="2160">
                <a:solidFill>
                  <a:schemeClr val="tx1">
                    <a:tint val="75000"/>
                  </a:schemeClr>
                </a:solidFill>
              </a:defRPr>
            </a:lvl2pPr>
            <a:lvl3pPr marL="1097280" indent="0">
              <a:buNone/>
              <a:defRPr sz="1920">
                <a:solidFill>
                  <a:schemeClr val="tx1">
                    <a:tint val="75000"/>
                  </a:schemeClr>
                </a:solidFill>
              </a:defRPr>
            </a:lvl3pPr>
            <a:lvl4pPr marL="1645920" indent="0">
              <a:buNone/>
              <a:defRPr sz="1680">
                <a:solidFill>
                  <a:schemeClr val="tx1">
                    <a:tint val="75000"/>
                  </a:schemeClr>
                </a:solidFill>
              </a:defRPr>
            </a:lvl4pPr>
            <a:lvl5pPr marL="2194560" indent="0">
              <a:buNone/>
              <a:defRPr sz="1680">
                <a:solidFill>
                  <a:schemeClr val="tx1">
                    <a:tint val="75000"/>
                  </a:schemeClr>
                </a:solidFill>
              </a:defRPr>
            </a:lvl5pPr>
            <a:lvl6pPr marL="2743200" indent="0">
              <a:buNone/>
              <a:defRPr sz="1680">
                <a:solidFill>
                  <a:schemeClr val="tx1">
                    <a:tint val="75000"/>
                  </a:schemeClr>
                </a:solidFill>
              </a:defRPr>
            </a:lvl6pPr>
            <a:lvl7pPr marL="3291840" indent="0">
              <a:buNone/>
              <a:defRPr sz="1680">
                <a:solidFill>
                  <a:schemeClr val="tx1">
                    <a:tint val="75000"/>
                  </a:schemeClr>
                </a:solidFill>
              </a:defRPr>
            </a:lvl7pPr>
            <a:lvl8pPr marL="3840480" indent="0">
              <a:buNone/>
              <a:defRPr sz="1680">
                <a:solidFill>
                  <a:schemeClr val="tx1">
                    <a:tint val="75000"/>
                  </a:schemeClr>
                </a:solidFill>
              </a:defRPr>
            </a:lvl8pPr>
            <a:lvl9pPr marL="4389120" indent="0">
              <a:buNone/>
              <a:defRPr sz="168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DBF916A-3428-43FA-ADD3-BB59C9DCA123}" type="datetimeFigureOut">
              <a:rPr lang="en-US" smtClean="0"/>
              <a:t>06/29/2024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612162-D4D0-4E95-B150-14D8148565FA}" type="slidenum">
              <a:rPr lang="en-US" smtClean="0"/>
              <a:t>‹#›</a:t>
            </a:fld>
            <a:endParaRPr lang="en-US"/>
          </a:p>
        </p:txBody>
      </p:sp>
      <p:sp>
        <p:nvSpPr>
          <p:cNvPr id="11" name="TextBox 10"/>
          <p:cNvSpPr txBox="1"/>
          <p:nvPr/>
        </p:nvSpPr>
        <p:spPr>
          <a:xfrm>
            <a:off x="638174" y="974667"/>
            <a:ext cx="731520" cy="701731"/>
          </a:xfrm>
          <a:prstGeom prst="rect">
            <a:avLst/>
          </a:prstGeom>
        </p:spPr>
        <p:txBody>
          <a:bodyPr vert="horz" lIns="109728" tIns="54864" rIns="109728" bIns="54864" rtlCol="0" anchor="ctr">
            <a:noAutofit/>
          </a:bodyPr>
          <a:lstStyle/>
          <a:p>
            <a:pPr lvl="0"/>
            <a:r>
              <a:rPr lang="en-US" sz="9600" dirty="0">
                <a:solidFill>
                  <a:schemeClr val="tx1"/>
                </a:solidFill>
                <a:effectLst/>
              </a:rPr>
              <a:t>“</a:t>
            </a:r>
          </a:p>
        </p:txBody>
      </p:sp>
      <p:sp>
        <p:nvSpPr>
          <p:cNvPr id="12" name="TextBox 11"/>
          <p:cNvSpPr txBox="1"/>
          <p:nvPr/>
        </p:nvSpPr>
        <p:spPr>
          <a:xfrm>
            <a:off x="12342494" y="3322321"/>
            <a:ext cx="731520" cy="701731"/>
          </a:xfrm>
          <a:prstGeom prst="rect">
            <a:avLst/>
          </a:prstGeom>
        </p:spPr>
        <p:txBody>
          <a:bodyPr vert="horz" lIns="109728" tIns="54864" rIns="109728" bIns="54864" rtlCol="0" anchor="ctr">
            <a:noAutofit/>
          </a:bodyPr>
          <a:lstStyle/>
          <a:p>
            <a:pPr lvl="0" algn="r"/>
            <a:r>
              <a:rPr lang="en-US" sz="9600" dirty="0">
                <a:solidFill>
                  <a:schemeClr val="tx1"/>
                </a:solidFill>
                <a:effectLst/>
              </a:rPr>
              <a:t>”</a:t>
            </a:r>
          </a:p>
        </p:txBody>
      </p:sp>
    </p:spTree>
    <p:extLst>
      <p:ext uri="{BB962C8B-B14F-4D97-AF65-F5344CB8AC3E}">
        <p14:creationId xmlns:p14="http://schemas.microsoft.com/office/powerpoint/2010/main" val="1267897792"/>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821056" y="822960"/>
            <a:ext cx="12070080" cy="3291840"/>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821054" y="4714241"/>
            <a:ext cx="10241280" cy="1005840"/>
          </a:xfrm>
        </p:spPr>
        <p:txBody>
          <a:bodyPr vert="horz" lIns="91440" tIns="45720" rIns="91440" bIns="45720" rtlCol="0" anchor="b">
            <a:normAutofit/>
          </a:bodyPr>
          <a:lstStyle>
            <a:lvl1pPr>
              <a:buNone/>
              <a:defRPr lang="en-US" sz="2880" b="0" cap="all"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821054" y="5720079"/>
            <a:ext cx="10241281" cy="1473200"/>
          </a:xfrm>
        </p:spPr>
        <p:txBody>
          <a:bodyPr anchor="t">
            <a:normAutofit/>
          </a:bodyPr>
          <a:lstStyle>
            <a:lvl1pPr marL="0" indent="0" algn="l">
              <a:buNone/>
              <a:defRPr sz="2160">
                <a:solidFill>
                  <a:schemeClr val="bg2">
                    <a:lumMod val="75000"/>
                  </a:schemeClr>
                </a:solidFill>
              </a:defRPr>
            </a:lvl1pPr>
            <a:lvl2pPr marL="548640" indent="0">
              <a:buNone/>
              <a:defRPr sz="2160">
                <a:solidFill>
                  <a:schemeClr val="tx1">
                    <a:tint val="75000"/>
                  </a:schemeClr>
                </a:solidFill>
              </a:defRPr>
            </a:lvl2pPr>
            <a:lvl3pPr marL="1097280" indent="0">
              <a:buNone/>
              <a:defRPr sz="1920">
                <a:solidFill>
                  <a:schemeClr val="tx1">
                    <a:tint val="75000"/>
                  </a:schemeClr>
                </a:solidFill>
              </a:defRPr>
            </a:lvl3pPr>
            <a:lvl4pPr marL="1645920" indent="0">
              <a:buNone/>
              <a:defRPr sz="1680">
                <a:solidFill>
                  <a:schemeClr val="tx1">
                    <a:tint val="75000"/>
                  </a:schemeClr>
                </a:solidFill>
              </a:defRPr>
            </a:lvl4pPr>
            <a:lvl5pPr marL="2194560" indent="0">
              <a:buNone/>
              <a:defRPr sz="1680">
                <a:solidFill>
                  <a:schemeClr val="tx1">
                    <a:tint val="75000"/>
                  </a:schemeClr>
                </a:solidFill>
              </a:defRPr>
            </a:lvl5pPr>
            <a:lvl6pPr marL="2743200" indent="0">
              <a:buNone/>
              <a:defRPr sz="1680">
                <a:solidFill>
                  <a:schemeClr val="tx1">
                    <a:tint val="75000"/>
                  </a:schemeClr>
                </a:solidFill>
              </a:defRPr>
            </a:lvl6pPr>
            <a:lvl7pPr marL="3291840" indent="0">
              <a:buNone/>
              <a:defRPr sz="1680">
                <a:solidFill>
                  <a:schemeClr val="tx1">
                    <a:tint val="75000"/>
                  </a:schemeClr>
                </a:solidFill>
              </a:defRPr>
            </a:lvl7pPr>
            <a:lvl8pPr marL="3840480" indent="0">
              <a:buNone/>
              <a:defRPr sz="1680">
                <a:solidFill>
                  <a:schemeClr val="tx1">
                    <a:tint val="75000"/>
                  </a:schemeClr>
                </a:solidFill>
              </a:defRPr>
            </a:lvl8pPr>
            <a:lvl9pPr marL="4389120" indent="0">
              <a:buNone/>
              <a:defRPr sz="168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DBF916A-3428-43FA-ADD3-BB59C9DCA123}" type="datetimeFigureOut">
              <a:rPr lang="en-US" smtClean="0"/>
              <a:t>06/29/2024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612162-D4D0-4E95-B150-14D8148565FA}" type="slidenum">
              <a:rPr lang="en-US" smtClean="0"/>
              <a:t>‹#›</a:t>
            </a:fld>
            <a:endParaRPr lang="en-US"/>
          </a:p>
        </p:txBody>
      </p:sp>
    </p:spTree>
    <p:extLst>
      <p:ext uri="{BB962C8B-B14F-4D97-AF65-F5344CB8AC3E}">
        <p14:creationId xmlns:p14="http://schemas.microsoft.com/office/powerpoint/2010/main" val="687705873"/>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DBF916A-3428-43FA-ADD3-BB59C9DCA123}" type="datetimeFigureOut">
              <a:rPr lang="en-US" smtClean="0"/>
              <a:t>06/29/2024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612162-D4D0-4E95-B150-14D8148565FA}" type="slidenum">
              <a:rPr lang="en-US" smtClean="0"/>
              <a:t>‹#›</a:t>
            </a:fld>
            <a:endParaRPr lang="en-US"/>
          </a:p>
        </p:txBody>
      </p:sp>
    </p:spTree>
    <p:extLst>
      <p:ext uri="{BB962C8B-B14F-4D97-AF65-F5344CB8AC3E}">
        <p14:creationId xmlns:p14="http://schemas.microsoft.com/office/powerpoint/2010/main" val="3575078154"/>
      </p:ext>
    </p:extLst>
  </p:cSld>
  <p:clrMapOvr>
    <a:masterClrMapping/>
  </p:clrMapOvr>
  <p:hf sldNum="0"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422254" y="822960"/>
            <a:ext cx="2468880" cy="54864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22960" y="822960"/>
            <a:ext cx="9387840" cy="637032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DBF916A-3428-43FA-ADD3-BB59C9DCA123}" type="datetimeFigureOut">
              <a:rPr lang="en-US" smtClean="0"/>
              <a:t>06/29/2024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612162-D4D0-4E95-B150-14D8148565FA}" type="slidenum">
              <a:rPr lang="en-US" smtClean="0"/>
              <a:t>‹#›</a:t>
            </a:fld>
            <a:endParaRPr lang="en-US"/>
          </a:p>
        </p:txBody>
      </p:sp>
    </p:spTree>
    <p:extLst>
      <p:ext uri="{BB962C8B-B14F-4D97-AF65-F5344CB8AC3E}">
        <p14:creationId xmlns:p14="http://schemas.microsoft.com/office/powerpoint/2010/main" val="2859130310"/>
      </p:ext>
    </p:extLst>
  </p:cSld>
  <p:clrMapOvr>
    <a:masterClrMapping/>
  </p:clrMapOvr>
  <p:hf sldNum="0"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DEFAULT">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223458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DBF916A-3428-43FA-ADD3-BB59C9DCA123}" type="datetimeFigureOut">
              <a:rPr lang="en-US" smtClean="0"/>
              <a:t>06/29/2024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612162-D4D0-4E95-B150-14D8148565FA}" type="slidenum">
              <a:rPr lang="en-US" smtClean="0"/>
              <a:t>‹#›</a:t>
            </a:fld>
            <a:endParaRPr lang="en-US"/>
          </a:p>
        </p:txBody>
      </p:sp>
    </p:spTree>
    <p:extLst>
      <p:ext uri="{BB962C8B-B14F-4D97-AF65-F5344CB8AC3E}">
        <p14:creationId xmlns:p14="http://schemas.microsoft.com/office/powerpoint/2010/main" val="2476520193"/>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21054" y="2407920"/>
            <a:ext cx="10241281" cy="2737920"/>
          </a:xfrm>
        </p:spPr>
        <p:txBody>
          <a:bodyPr anchor="b">
            <a:normAutofit/>
          </a:bodyPr>
          <a:lstStyle>
            <a:lvl1pPr algn="l">
              <a:defRPr sz="4320" b="0" cap="all"/>
            </a:lvl1pPr>
          </a:lstStyle>
          <a:p>
            <a:r>
              <a:rPr lang="en-US"/>
              <a:t>Click to edit Master title style</a:t>
            </a:r>
            <a:endParaRPr lang="en-US" dirty="0"/>
          </a:p>
        </p:txBody>
      </p:sp>
      <p:sp>
        <p:nvSpPr>
          <p:cNvPr id="3" name="Text Placeholder 2"/>
          <p:cNvSpPr>
            <a:spLocks noGrp="1"/>
          </p:cNvSpPr>
          <p:nvPr>
            <p:ph type="body" idx="1"/>
          </p:nvPr>
        </p:nvSpPr>
        <p:spPr>
          <a:xfrm>
            <a:off x="821056" y="5394960"/>
            <a:ext cx="10241280" cy="1798320"/>
          </a:xfrm>
        </p:spPr>
        <p:txBody>
          <a:bodyPr anchor="t">
            <a:normAutofit/>
          </a:bodyPr>
          <a:lstStyle>
            <a:lvl1pPr marL="0" indent="0" algn="l">
              <a:buNone/>
              <a:defRPr sz="2160">
                <a:solidFill>
                  <a:schemeClr val="bg2">
                    <a:lumMod val="75000"/>
                  </a:schemeClr>
                </a:solidFill>
              </a:defRPr>
            </a:lvl1pPr>
            <a:lvl2pPr marL="548640" indent="0">
              <a:buNone/>
              <a:defRPr sz="2160">
                <a:solidFill>
                  <a:schemeClr val="tx1">
                    <a:tint val="75000"/>
                  </a:schemeClr>
                </a:solidFill>
              </a:defRPr>
            </a:lvl2pPr>
            <a:lvl3pPr marL="1097280" indent="0">
              <a:buNone/>
              <a:defRPr sz="1920">
                <a:solidFill>
                  <a:schemeClr val="tx1">
                    <a:tint val="75000"/>
                  </a:schemeClr>
                </a:solidFill>
              </a:defRPr>
            </a:lvl3pPr>
            <a:lvl4pPr marL="1645920" indent="0">
              <a:buNone/>
              <a:defRPr sz="1680">
                <a:solidFill>
                  <a:schemeClr val="tx1">
                    <a:tint val="75000"/>
                  </a:schemeClr>
                </a:solidFill>
              </a:defRPr>
            </a:lvl4pPr>
            <a:lvl5pPr marL="2194560" indent="0">
              <a:buNone/>
              <a:defRPr sz="1680">
                <a:solidFill>
                  <a:schemeClr val="tx1">
                    <a:tint val="75000"/>
                  </a:schemeClr>
                </a:solidFill>
              </a:defRPr>
            </a:lvl5pPr>
            <a:lvl6pPr marL="2743200" indent="0">
              <a:buNone/>
              <a:defRPr sz="1680">
                <a:solidFill>
                  <a:schemeClr val="tx1">
                    <a:tint val="75000"/>
                  </a:schemeClr>
                </a:solidFill>
              </a:defRPr>
            </a:lvl6pPr>
            <a:lvl7pPr marL="3291840" indent="0">
              <a:buNone/>
              <a:defRPr sz="1680">
                <a:solidFill>
                  <a:schemeClr val="tx1">
                    <a:tint val="75000"/>
                  </a:schemeClr>
                </a:solidFill>
              </a:defRPr>
            </a:lvl7pPr>
            <a:lvl8pPr marL="3840480" indent="0">
              <a:buNone/>
              <a:defRPr sz="1680">
                <a:solidFill>
                  <a:schemeClr val="tx1">
                    <a:tint val="75000"/>
                  </a:schemeClr>
                </a:solidFill>
              </a:defRPr>
            </a:lvl8pPr>
            <a:lvl9pPr marL="4389120" indent="0">
              <a:buNone/>
              <a:defRPr sz="168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DBF916A-3428-43FA-ADD3-BB59C9DCA123}" type="datetimeFigureOut">
              <a:rPr lang="en-US" smtClean="0"/>
              <a:t>06/29/2024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612162-D4D0-4E95-B150-14D8148565FA}" type="slidenum">
              <a:rPr lang="en-US" smtClean="0"/>
              <a:t>‹#›</a:t>
            </a:fld>
            <a:endParaRPr lang="en-US"/>
          </a:p>
        </p:txBody>
      </p:sp>
    </p:spTree>
    <p:extLst>
      <p:ext uri="{BB962C8B-B14F-4D97-AF65-F5344CB8AC3E}">
        <p14:creationId xmlns:p14="http://schemas.microsoft.com/office/powerpoint/2010/main" val="2077885127"/>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21054" y="822961"/>
            <a:ext cx="5925186" cy="433832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969760" y="822961"/>
            <a:ext cx="5921375" cy="4338319"/>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DBF916A-3428-43FA-ADD3-BB59C9DCA123}" type="datetimeFigureOut">
              <a:rPr lang="en-US" smtClean="0"/>
              <a:t>06/29/2024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612162-D4D0-4E95-B150-14D8148565FA}" type="slidenum">
              <a:rPr lang="en-US" smtClean="0"/>
              <a:t>‹#›</a:t>
            </a:fld>
            <a:endParaRPr lang="en-US"/>
          </a:p>
        </p:txBody>
      </p:sp>
    </p:spTree>
    <p:extLst>
      <p:ext uri="{BB962C8B-B14F-4D97-AF65-F5344CB8AC3E}">
        <p14:creationId xmlns:p14="http://schemas.microsoft.com/office/powerpoint/2010/main" val="4090766809"/>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66497" y="822960"/>
            <a:ext cx="5579744" cy="691514"/>
          </a:xfrm>
        </p:spPr>
        <p:txBody>
          <a:bodyPr anchor="b">
            <a:noAutofit/>
          </a:bodyPr>
          <a:lstStyle>
            <a:lvl1pPr marL="0" indent="0">
              <a:buNone/>
              <a:defRPr sz="3360" b="0">
                <a:solidFill>
                  <a:schemeClr val="tx1"/>
                </a:solidFill>
              </a:defRPr>
            </a:lvl1pPr>
            <a:lvl2pPr marL="548640" indent="0">
              <a:buNone/>
              <a:defRPr sz="2400" b="1"/>
            </a:lvl2pPr>
            <a:lvl3pPr marL="1097280" indent="0">
              <a:buNone/>
              <a:defRPr sz="2160" b="1"/>
            </a:lvl3pPr>
            <a:lvl4pPr marL="1645920" indent="0">
              <a:buNone/>
              <a:defRPr sz="1920" b="1"/>
            </a:lvl4pPr>
            <a:lvl5pPr marL="2194560" indent="0">
              <a:buNone/>
              <a:defRPr sz="1920" b="1"/>
            </a:lvl5pPr>
            <a:lvl6pPr marL="2743200" indent="0">
              <a:buNone/>
              <a:defRPr sz="1920" b="1"/>
            </a:lvl6pPr>
            <a:lvl7pPr marL="3291840" indent="0">
              <a:buNone/>
              <a:defRPr sz="1920" b="1"/>
            </a:lvl7pPr>
            <a:lvl8pPr marL="3840480" indent="0">
              <a:buNone/>
              <a:defRPr sz="1920" b="1"/>
            </a:lvl8pPr>
            <a:lvl9pPr marL="4389120" indent="0">
              <a:buNone/>
              <a:defRPr sz="1920" b="1"/>
            </a:lvl9pPr>
          </a:lstStyle>
          <a:p>
            <a:pPr lvl="0"/>
            <a:r>
              <a:rPr lang="en-US"/>
              <a:t>Click to edit Master text styles</a:t>
            </a:r>
          </a:p>
        </p:txBody>
      </p:sp>
      <p:sp>
        <p:nvSpPr>
          <p:cNvPr id="4" name="Content Placeholder 3"/>
          <p:cNvSpPr>
            <a:spLocks noGrp="1"/>
          </p:cNvSpPr>
          <p:nvPr>
            <p:ph sz="half" idx="2"/>
          </p:nvPr>
        </p:nvSpPr>
        <p:spPr>
          <a:xfrm>
            <a:off x="821054" y="1524635"/>
            <a:ext cx="5925186" cy="3636646"/>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294879" y="822960"/>
            <a:ext cx="5598161" cy="691514"/>
          </a:xfrm>
        </p:spPr>
        <p:txBody>
          <a:bodyPr anchor="b">
            <a:noAutofit/>
          </a:bodyPr>
          <a:lstStyle>
            <a:lvl1pPr marL="0" indent="0">
              <a:buNone/>
              <a:defRPr sz="3360" b="0">
                <a:solidFill>
                  <a:schemeClr val="tx1"/>
                </a:solidFill>
              </a:defRPr>
            </a:lvl1pPr>
            <a:lvl2pPr marL="548640" indent="0">
              <a:buNone/>
              <a:defRPr sz="2400" b="1"/>
            </a:lvl2pPr>
            <a:lvl3pPr marL="1097280" indent="0">
              <a:buNone/>
              <a:defRPr sz="2160" b="1"/>
            </a:lvl3pPr>
            <a:lvl4pPr marL="1645920" indent="0">
              <a:buNone/>
              <a:defRPr sz="1920" b="1"/>
            </a:lvl4pPr>
            <a:lvl5pPr marL="2194560" indent="0">
              <a:buNone/>
              <a:defRPr sz="1920" b="1"/>
            </a:lvl5pPr>
            <a:lvl6pPr marL="2743200" indent="0">
              <a:buNone/>
              <a:defRPr sz="1920" b="1"/>
            </a:lvl6pPr>
            <a:lvl7pPr marL="3291840" indent="0">
              <a:buNone/>
              <a:defRPr sz="1920" b="1"/>
            </a:lvl7pPr>
            <a:lvl8pPr marL="3840480" indent="0">
              <a:buNone/>
              <a:defRPr sz="1920" b="1"/>
            </a:lvl8pPr>
            <a:lvl9pPr marL="4389120" indent="0">
              <a:buNone/>
              <a:defRPr sz="1920" b="1"/>
            </a:lvl9pPr>
          </a:lstStyle>
          <a:p>
            <a:pPr lvl="0"/>
            <a:r>
              <a:rPr lang="en-US"/>
              <a:t>Click to edit Master text styles</a:t>
            </a:r>
          </a:p>
        </p:txBody>
      </p:sp>
      <p:sp>
        <p:nvSpPr>
          <p:cNvPr id="6" name="Content Placeholder 5"/>
          <p:cNvSpPr>
            <a:spLocks noGrp="1"/>
          </p:cNvSpPr>
          <p:nvPr>
            <p:ph sz="quarter" idx="4"/>
          </p:nvPr>
        </p:nvSpPr>
        <p:spPr>
          <a:xfrm>
            <a:off x="6967854" y="1514474"/>
            <a:ext cx="5915026" cy="3636646"/>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DBF916A-3428-43FA-ADD3-BB59C9DCA123}" type="datetimeFigureOut">
              <a:rPr lang="en-US" smtClean="0"/>
              <a:t>06/29/2024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2612162-D4D0-4E95-B150-14D8148565FA}" type="slidenum">
              <a:rPr lang="en-US" smtClean="0"/>
              <a:t>‹#›</a:t>
            </a:fld>
            <a:endParaRPr lang="en-US"/>
          </a:p>
        </p:txBody>
      </p:sp>
    </p:spTree>
    <p:extLst>
      <p:ext uri="{BB962C8B-B14F-4D97-AF65-F5344CB8AC3E}">
        <p14:creationId xmlns:p14="http://schemas.microsoft.com/office/powerpoint/2010/main" val="331107111"/>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DBF916A-3428-43FA-ADD3-BB59C9DCA123}" type="datetimeFigureOut">
              <a:rPr lang="en-US" smtClean="0"/>
              <a:t>06/29/2024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2612162-D4D0-4E95-B150-14D8148565FA}" type="slidenum">
              <a:rPr lang="en-US" smtClean="0"/>
              <a:t>‹#›</a:t>
            </a:fld>
            <a:endParaRPr lang="en-US"/>
          </a:p>
        </p:txBody>
      </p:sp>
    </p:spTree>
    <p:extLst>
      <p:ext uri="{BB962C8B-B14F-4D97-AF65-F5344CB8AC3E}">
        <p14:creationId xmlns:p14="http://schemas.microsoft.com/office/powerpoint/2010/main" val="3177725098"/>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DBF916A-3428-43FA-ADD3-BB59C9DCA123}" type="datetimeFigureOut">
              <a:rPr lang="en-US" smtClean="0"/>
              <a:t>06/29/2024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2612162-D4D0-4E95-B150-14D8148565FA}" type="slidenum">
              <a:rPr lang="en-US" smtClean="0"/>
              <a:t>‹#›</a:t>
            </a:fld>
            <a:endParaRPr lang="en-US"/>
          </a:p>
        </p:txBody>
      </p:sp>
    </p:spTree>
    <p:extLst>
      <p:ext uri="{BB962C8B-B14F-4D97-AF65-F5344CB8AC3E}">
        <p14:creationId xmlns:p14="http://schemas.microsoft.com/office/powerpoint/2010/main" val="3782314309"/>
      </p:ext>
    </p:extLst>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502014" y="822960"/>
            <a:ext cx="4389120" cy="1645920"/>
          </a:xfrm>
        </p:spPr>
        <p:txBody>
          <a:bodyPr anchor="b">
            <a:normAutofit/>
          </a:bodyPr>
          <a:lstStyle>
            <a:lvl1pPr algn="l">
              <a:defRPr sz="2880" b="0"/>
            </a:lvl1pPr>
          </a:lstStyle>
          <a:p>
            <a:r>
              <a:rPr lang="en-US"/>
              <a:t>Click to edit Master title style</a:t>
            </a:r>
            <a:endParaRPr lang="en-US" dirty="0"/>
          </a:p>
        </p:txBody>
      </p:sp>
      <p:sp>
        <p:nvSpPr>
          <p:cNvPr id="3" name="Content Placeholder 2"/>
          <p:cNvSpPr>
            <a:spLocks noGrp="1"/>
          </p:cNvSpPr>
          <p:nvPr>
            <p:ph idx="1"/>
          </p:nvPr>
        </p:nvSpPr>
        <p:spPr>
          <a:xfrm>
            <a:off x="821055" y="822960"/>
            <a:ext cx="7132321" cy="637032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502014" y="2651760"/>
            <a:ext cx="4389120" cy="2509520"/>
          </a:xfrm>
        </p:spPr>
        <p:txBody>
          <a:bodyPr anchor="t">
            <a:normAutofit/>
          </a:bodyPr>
          <a:lstStyle>
            <a:lvl1pPr marL="0" indent="0">
              <a:buNone/>
              <a:defRPr sz="1920"/>
            </a:lvl1pPr>
            <a:lvl2pPr marL="548640" indent="0">
              <a:buNone/>
              <a:defRPr sz="1440"/>
            </a:lvl2pPr>
            <a:lvl3pPr marL="1097280" indent="0">
              <a:buNone/>
              <a:defRPr sz="1200"/>
            </a:lvl3pPr>
            <a:lvl4pPr marL="1645920" indent="0">
              <a:buNone/>
              <a:defRPr sz="1080"/>
            </a:lvl4pPr>
            <a:lvl5pPr marL="2194560" indent="0">
              <a:buNone/>
              <a:defRPr sz="1080"/>
            </a:lvl5pPr>
            <a:lvl6pPr marL="2743200" indent="0">
              <a:buNone/>
              <a:defRPr sz="1080"/>
            </a:lvl6pPr>
            <a:lvl7pPr marL="3291840" indent="0">
              <a:buNone/>
              <a:defRPr sz="1080"/>
            </a:lvl7pPr>
            <a:lvl8pPr marL="3840480" indent="0">
              <a:buNone/>
              <a:defRPr sz="1080"/>
            </a:lvl8pPr>
            <a:lvl9pPr marL="4389120" indent="0">
              <a:buNone/>
              <a:defRPr sz="1080"/>
            </a:lvl9pPr>
          </a:lstStyle>
          <a:p>
            <a:pPr lvl="0"/>
            <a:r>
              <a:rPr lang="en-US"/>
              <a:t>Click to edit Master text styles</a:t>
            </a:r>
          </a:p>
        </p:txBody>
      </p:sp>
      <p:sp>
        <p:nvSpPr>
          <p:cNvPr id="5" name="Date Placeholder 4"/>
          <p:cNvSpPr>
            <a:spLocks noGrp="1"/>
          </p:cNvSpPr>
          <p:nvPr>
            <p:ph type="dt" sz="half" idx="10"/>
          </p:nvPr>
        </p:nvSpPr>
        <p:spPr/>
        <p:txBody>
          <a:bodyPr/>
          <a:lstStyle/>
          <a:p>
            <a:fld id="{3DBF916A-3428-43FA-ADD3-BB59C9DCA123}" type="datetimeFigureOut">
              <a:rPr lang="en-US" smtClean="0"/>
              <a:t>06/29/2024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612162-D4D0-4E95-B150-14D8148565FA}" type="slidenum">
              <a:rPr lang="en-US" smtClean="0"/>
              <a:t>‹#›</a:t>
            </a:fld>
            <a:endParaRPr lang="en-US"/>
          </a:p>
        </p:txBody>
      </p:sp>
    </p:spTree>
    <p:extLst>
      <p:ext uri="{BB962C8B-B14F-4D97-AF65-F5344CB8AC3E}">
        <p14:creationId xmlns:p14="http://schemas.microsoft.com/office/powerpoint/2010/main" val="3838034603"/>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667374" y="1737360"/>
            <a:ext cx="7223760" cy="1371600"/>
          </a:xfrm>
        </p:spPr>
        <p:txBody>
          <a:bodyPr anchor="b">
            <a:normAutofit/>
          </a:bodyPr>
          <a:lstStyle>
            <a:lvl1pPr algn="l">
              <a:defRPr sz="336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1186814" y="1097280"/>
            <a:ext cx="3937169" cy="54864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920"/>
            </a:lvl1pPr>
            <a:lvl2pPr marL="548640" indent="0">
              <a:buNone/>
              <a:defRPr sz="1920"/>
            </a:lvl2pPr>
            <a:lvl3pPr marL="1097280" indent="0">
              <a:buNone/>
              <a:defRPr sz="1920"/>
            </a:lvl3pPr>
            <a:lvl4pPr marL="1645920" indent="0">
              <a:buNone/>
              <a:defRPr sz="1920"/>
            </a:lvl4pPr>
            <a:lvl5pPr marL="2194560" indent="0">
              <a:buNone/>
              <a:defRPr sz="1920"/>
            </a:lvl5pPr>
            <a:lvl6pPr marL="2743200" indent="0">
              <a:buNone/>
              <a:defRPr sz="1920"/>
            </a:lvl6pPr>
            <a:lvl7pPr marL="3291840" indent="0">
              <a:buNone/>
              <a:defRPr sz="1920"/>
            </a:lvl7pPr>
            <a:lvl8pPr marL="3840480" indent="0">
              <a:buNone/>
              <a:defRPr sz="1920"/>
            </a:lvl8pPr>
            <a:lvl9pPr marL="4389120" indent="0">
              <a:buNone/>
              <a:defRPr sz="1920"/>
            </a:lvl9pPr>
          </a:lstStyle>
          <a:p>
            <a:r>
              <a:rPr lang="en-US"/>
              <a:t>Click icon to add picture</a:t>
            </a:r>
            <a:endParaRPr lang="en-US" dirty="0"/>
          </a:p>
        </p:txBody>
      </p:sp>
      <p:sp>
        <p:nvSpPr>
          <p:cNvPr id="4" name="Text Placeholder 3"/>
          <p:cNvSpPr>
            <a:spLocks noGrp="1"/>
          </p:cNvSpPr>
          <p:nvPr>
            <p:ph type="body" sz="half" idx="2"/>
          </p:nvPr>
        </p:nvSpPr>
        <p:spPr>
          <a:xfrm>
            <a:off x="5667374" y="3332480"/>
            <a:ext cx="7225666" cy="2458720"/>
          </a:xfrm>
        </p:spPr>
        <p:txBody>
          <a:bodyPr anchor="t">
            <a:normAutofit/>
          </a:bodyPr>
          <a:lstStyle>
            <a:lvl1pPr marL="0" indent="0">
              <a:buNone/>
              <a:defRPr sz="2160"/>
            </a:lvl1pPr>
            <a:lvl2pPr marL="548640" indent="0">
              <a:buNone/>
              <a:defRPr sz="1440"/>
            </a:lvl2pPr>
            <a:lvl3pPr marL="1097280" indent="0">
              <a:buNone/>
              <a:defRPr sz="1200"/>
            </a:lvl3pPr>
            <a:lvl4pPr marL="1645920" indent="0">
              <a:buNone/>
              <a:defRPr sz="1080"/>
            </a:lvl4pPr>
            <a:lvl5pPr marL="2194560" indent="0">
              <a:buNone/>
              <a:defRPr sz="1080"/>
            </a:lvl5pPr>
            <a:lvl6pPr marL="2743200" indent="0">
              <a:buNone/>
              <a:defRPr sz="1080"/>
            </a:lvl6pPr>
            <a:lvl7pPr marL="3291840" indent="0">
              <a:buNone/>
              <a:defRPr sz="1080"/>
            </a:lvl7pPr>
            <a:lvl8pPr marL="3840480" indent="0">
              <a:buNone/>
              <a:defRPr sz="1080"/>
            </a:lvl8pPr>
            <a:lvl9pPr marL="4389120" indent="0">
              <a:buNone/>
              <a:defRPr sz="1080"/>
            </a:lvl9pPr>
          </a:lstStyle>
          <a:p>
            <a:pPr lvl="0"/>
            <a:r>
              <a:rPr lang="en-US"/>
              <a:t>Click to edit Master text styles</a:t>
            </a:r>
          </a:p>
        </p:txBody>
      </p:sp>
      <p:sp>
        <p:nvSpPr>
          <p:cNvPr id="5" name="Date Placeholder 4"/>
          <p:cNvSpPr>
            <a:spLocks noGrp="1"/>
          </p:cNvSpPr>
          <p:nvPr>
            <p:ph type="dt" sz="half" idx="10"/>
          </p:nvPr>
        </p:nvSpPr>
        <p:spPr/>
        <p:txBody>
          <a:bodyPr/>
          <a:lstStyle/>
          <a:p>
            <a:fld id="{3DBF916A-3428-43FA-ADD3-BB59C9DCA123}" type="datetimeFigureOut">
              <a:rPr lang="en-US" smtClean="0"/>
              <a:t>06/29/2024</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2612162-D4D0-4E95-B150-14D8148565FA}" type="slidenum">
              <a:rPr lang="en-US" smtClean="0"/>
              <a:t>‹#›</a:t>
            </a:fld>
            <a:endParaRPr lang="en-US"/>
          </a:p>
        </p:txBody>
      </p:sp>
    </p:spTree>
    <p:extLst>
      <p:ext uri="{BB962C8B-B14F-4D97-AF65-F5344CB8AC3E}">
        <p14:creationId xmlns:p14="http://schemas.microsoft.com/office/powerpoint/2010/main" val="2724373280"/>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11048363" y="3556000"/>
            <a:ext cx="3578230" cy="3850640"/>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821054" y="5384799"/>
            <a:ext cx="10241280" cy="1808480"/>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21054" y="822961"/>
            <a:ext cx="10241280" cy="4338320"/>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1885294" y="7406641"/>
            <a:ext cx="1920240" cy="438150"/>
          </a:xfrm>
          <a:prstGeom prst="rect">
            <a:avLst/>
          </a:prstGeom>
        </p:spPr>
        <p:txBody>
          <a:bodyPr vert="horz" lIns="91440" tIns="45720" rIns="91440" bIns="45720" rtlCol="0" anchor="t"/>
          <a:lstStyle>
            <a:lvl1pPr algn="r">
              <a:defRPr sz="1200" b="0" i="0">
                <a:solidFill>
                  <a:schemeClr val="bg2">
                    <a:lumMod val="50000"/>
                  </a:schemeClr>
                </a:solidFill>
                <a:effectLst/>
                <a:latin typeface="+mn-lt"/>
              </a:defRPr>
            </a:lvl1pPr>
          </a:lstStyle>
          <a:p>
            <a:fld id="{3DBF916A-3428-43FA-ADD3-BB59C9DCA123}" type="datetimeFigureOut">
              <a:rPr lang="en-US" smtClean="0"/>
              <a:t>06/29/2024</a:t>
            </a:fld>
            <a:endParaRPr lang="en-US"/>
          </a:p>
        </p:txBody>
      </p:sp>
      <p:sp>
        <p:nvSpPr>
          <p:cNvPr id="5" name="Footer Placeholder 4"/>
          <p:cNvSpPr>
            <a:spLocks noGrp="1"/>
          </p:cNvSpPr>
          <p:nvPr>
            <p:ph type="ftr" sz="quarter" idx="3"/>
          </p:nvPr>
        </p:nvSpPr>
        <p:spPr>
          <a:xfrm>
            <a:off x="821054" y="7406641"/>
            <a:ext cx="9052560" cy="438150"/>
          </a:xfrm>
          <a:prstGeom prst="rect">
            <a:avLst/>
          </a:prstGeom>
        </p:spPr>
        <p:txBody>
          <a:bodyPr vert="horz" lIns="91440" tIns="45720" rIns="91440" bIns="45720" rtlCol="0" anchor="t"/>
          <a:lstStyle>
            <a:lvl1pPr algn="l">
              <a:defRPr sz="1200" b="0" i="0">
                <a:solidFill>
                  <a:schemeClr val="bg2">
                    <a:lumMod val="50000"/>
                  </a:schemeClr>
                </a:solidFill>
                <a:effectLst/>
                <a:latin typeface="+mn-lt"/>
              </a:defRPr>
            </a:lvl1pPr>
          </a:lstStyle>
          <a:p>
            <a:endParaRPr lang="en-US"/>
          </a:p>
        </p:txBody>
      </p:sp>
      <p:sp>
        <p:nvSpPr>
          <p:cNvPr id="6" name="Slide Number Placeholder 5"/>
          <p:cNvSpPr>
            <a:spLocks noGrp="1"/>
          </p:cNvSpPr>
          <p:nvPr>
            <p:ph type="sldNum" sz="quarter" idx="4"/>
          </p:nvPr>
        </p:nvSpPr>
        <p:spPr>
          <a:xfrm>
            <a:off x="12435841" y="6694171"/>
            <a:ext cx="1370694" cy="803910"/>
          </a:xfrm>
          <a:prstGeom prst="rect">
            <a:avLst/>
          </a:prstGeom>
        </p:spPr>
        <p:txBody>
          <a:bodyPr vert="horz" lIns="91440" tIns="45720" rIns="91440" bIns="45720" rtlCol="0" anchor="b"/>
          <a:lstStyle>
            <a:lvl1pPr algn="r">
              <a:defRPr sz="3840" b="0" i="0">
                <a:solidFill>
                  <a:schemeClr val="bg2">
                    <a:lumMod val="50000"/>
                  </a:schemeClr>
                </a:solidFill>
                <a:effectLst/>
                <a:latin typeface="+mn-lt"/>
              </a:defRPr>
            </a:lvl1pPr>
          </a:lstStyle>
          <a:p>
            <a:fld id="{B2612162-D4D0-4E95-B150-14D8148565FA}" type="slidenum">
              <a:rPr lang="en-US" smtClean="0"/>
              <a:t>‹#›</a:t>
            </a:fld>
            <a:endParaRPr lang="en-US"/>
          </a:p>
        </p:txBody>
      </p:sp>
    </p:spTree>
    <p:extLst>
      <p:ext uri="{BB962C8B-B14F-4D97-AF65-F5344CB8AC3E}">
        <p14:creationId xmlns:p14="http://schemas.microsoft.com/office/powerpoint/2010/main" val="1093023867"/>
      </p:ext>
    </p:extLst>
  </p:cSld>
  <p:clrMap bg1="dk1" tx1="lt1" bg2="dk2" tx2="lt2" accent1="accent1" accent2="accent2" accent3="accent3" accent4="accent4" accent5="accent5" accent6="accent6" hlink="hlink" folHlink="folHlink"/>
  <p:sldLayoutIdLst>
    <p:sldLayoutId id="2147483809" r:id="rId1"/>
    <p:sldLayoutId id="2147483810" r:id="rId2"/>
    <p:sldLayoutId id="2147483811" r:id="rId3"/>
    <p:sldLayoutId id="2147483812" r:id="rId4"/>
    <p:sldLayoutId id="2147483813" r:id="rId5"/>
    <p:sldLayoutId id="2147483814" r:id="rId6"/>
    <p:sldLayoutId id="2147483815" r:id="rId7"/>
    <p:sldLayoutId id="2147483816" r:id="rId8"/>
    <p:sldLayoutId id="2147483817" r:id="rId9"/>
    <p:sldLayoutId id="2147483818" r:id="rId10"/>
    <p:sldLayoutId id="2147483819" r:id="rId11"/>
    <p:sldLayoutId id="2147483820" r:id="rId12"/>
    <p:sldLayoutId id="2147483821" r:id="rId13"/>
    <p:sldLayoutId id="2147483822" r:id="rId14"/>
    <p:sldLayoutId id="2147483823" r:id="rId15"/>
    <p:sldLayoutId id="2147483824" r:id="rId16"/>
    <p:sldLayoutId id="2147483825" r:id="rId17"/>
    <p:sldLayoutId id="2147483826" r:id="rId18"/>
  </p:sldLayoutIdLst>
  <p:hf sldNum="0" hdr="0" ftr="0" dt="0"/>
  <p:txStyles>
    <p:titleStyle>
      <a:lvl1pPr algn="l" defTabSz="548640" rtl="0" eaLnBrk="1" latinLnBrk="0" hangingPunct="1">
        <a:spcBef>
          <a:spcPct val="0"/>
        </a:spcBef>
        <a:buNone/>
        <a:defRPr sz="432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548640" rtl="0" eaLnBrk="1" latinLnBrk="0" hangingPunct="1">
        <a:spcBef>
          <a:spcPct val="20000"/>
        </a:spcBef>
        <a:spcAft>
          <a:spcPts val="720"/>
        </a:spcAft>
        <a:buClr>
          <a:schemeClr val="tx1"/>
        </a:buClr>
        <a:buSzPct val="80000"/>
        <a:buFont typeface="Wingdings 3" panose="05040102010807070707" pitchFamily="18" charset="2"/>
        <a:buChar char=""/>
        <a:defRPr sz="2400" kern="1200" cap="none">
          <a:solidFill>
            <a:schemeClr val="bg2">
              <a:lumMod val="75000"/>
            </a:schemeClr>
          </a:solidFill>
          <a:effectLst/>
          <a:latin typeface="+mn-lt"/>
          <a:ea typeface="+mn-ea"/>
          <a:cs typeface="+mn-cs"/>
        </a:defRPr>
      </a:lvl1pPr>
      <a:lvl2pPr marL="891540" indent="-342900" algn="l" defTabSz="548640" rtl="0" eaLnBrk="1" latinLnBrk="0" hangingPunct="1">
        <a:spcBef>
          <a:spcPct val="20000"/>
        </a:spcBef>
        <a:spcAft>
          <a:spcPts val="720"/>
        </a:spcAft>
        <a:buClr>
          <a:schemeClr val="tx1"/>
        </a:buClr>
        <a:buSzPct val="80000"/>
        <a:buFont typeface="Wingdings 3" panose="05040102010807070707" pitchFamily="18" charset="2"/>
        <a:buChar char=""/>
        <a:defRPr sz="2160" kern="1200" cap="none">
          <a:solidFill>
            <a:schemeClr val="bg2">
              <a:lumMod val="75000"/>
            </a:schemeClr>
          </a:solidFill>
          <a:effectLst/>
          <a:latin typeface="+mn-lt"/>
          <a:ea typeface="+mn-ea"/>
          <a:cs typeface="+mn-cs"/>
        </a:defRPr>
      </a:lvl2pPr>
      <a:lvl3pPr marL="1440180" indent="-342900" algn="l" defTabSz="548640" rtl="0" eaLnBrk="1" latinLnBrk="0" hangingPunct="1">
        <a:spcBef>
          <a:spcPct val="20000"/>
        </a:spcBef>
        <a:spcAft>
          <a:spcPts val="720"/>
        </a:spcAft>
        <a:buClr>
          <a:schemeClr val="tx1"/>
        </a:buClr>
        <a:buSzPct val="80000"/>
        <a:buFont typeface="Wingdings 3" panose="05040102010807070707" pitchFamily="18" charset="2"/>
        <a:buChar char=""/>
        <a:defRPr sz="1920" kern="1200" cap="none">
          <a:solidFill>
            <a:schemeClr val="bg2">
              <a:lumMod val="75000"/>
            </a:schemeClr>
          </a:solidFill>
          <a:effectLst/>
          <a:latin typeface="+mn-lt"/>
          <a:ea typeface="+mn-ea"/>
          <a:cs typeface="+mn-cs"/>
        </a:defRPr>
      </a:lvl3pPr>
      <a:lvl4pPr marL="1851660" indent="-205740" algn="l" defTabSz="548640" rtl="0" eaLnBrk="1" latinLnBrk="0" hangingPunct="1">
        <a:spcBef>
          <a:spcPct val="20000"/>
        </a:spcBef>
        <a:spcAft>
          <a:spcPts val="720"/>
        </a:spcAft>
        <a:buClr>
          <a:schemeClr val="tx1"/>
        </a:buClr>
        <a:buSzPct val="80000"/>
        <a:buFont typeface="Wingdings 3" panose="05040102010807070707" pitchFamily="18" charset="2"/>
        <a:buChar char=""/>
        <a:defRPr sz="1680" kern="1200" cap="none">
          <a:solidFill>
            <a:schemeClr val="bg2">
              <a:lumMod val="75000"/>
            </a:schemeClr>
          </a:solidFill>
          <a:effectLst/>
          <a:latin typeface="+mn-lt"/>
          <a:ea typeface="+mn-ea"/>
          <a:cs typeface="+mn-cs"/>
        </a:defRPr>
      </a:lvl4pPr>
      <a:lvl5pPr marL="2400300" indent="-205740" algn="l" defTabSz="548640" rtl="0" eaLnBrk="1" latinLnBrk="0" hangingPunct="1">
        <a:spcBef>
          <a:spcPct val="20000"/>
        </a:spcBef>
        <a:spcAft>
          <a:spcPts val="720"/>
        </a:spcAft>
        <a:buClr>
          <a:schemeClr val="tx1"/>
        </a:buClr>
        <a:buSzPct val="80000"/>
        <a:buFont typeface="Wingdings 3" panose="05040102010807070707" pitchFamily="18" charset="2"/>
        <a:buChar char=""/>
        <a:defRPr sz="1680" kern="1200" cap="none">
          <a:solidFill>
            <a:schemeClr val="bg2">
              <a:lumMod val="75000"/>
            </a:schemeClr>
          </a:solidFill>
          <a:effectLst/>
          <a:latin typeface="+mn-lt"/>
          <a:ea typeface="+mn-ea"/>
          <a:cs typeface="+mn-cs"/>
        </a:defRPr>
      </a:lvl5pPr>
      <a:lvl6pPr marL="3017520" indent="-274320" algn="l" defTabSz="548640" rtl="0" eaLnBrk="1" latinLnBrk="0" hangingPunct="1">
        <a:spcBef>
          <a:spcPct val="20000"/>
        </a:spcBef>
        <a:spcAft>
          <a:spcPts val="720"/>
        </a:spcAft>
        <a:buClr>
          <a:schemeClr val="tx1"/>
        </a:buClr>
        <a:buSzPct val="80000"/>
        <a:buFont typeface="Wingdings 3" panose="05040102010807070707" pitchFamily="18" charset="2"/>
        <a:buChar char=""/>
        <a:defRPr sz="1680" kern="1200" cap="none">
          <a:solidFill>
            <a:schemeClr val="bg2">
              <a:lumMod val="75000"/>
            </a:schemeClr>
          </a:solidFill>
          <a:effectLst/>
          <a:latin typeface="+mn-lt"/>
          <a:ea typeface="+mn-ea"/>
          <a:cs typeface="+mn-cs"/>
        </a:defRPr>
      </a:lvl6pPr>
      <a:lvl7pPr marL="3566160" indent="-274320" algn="l" defTabSz="548640" rtl="0" eaLnBrk="1" latinLnBrk="0" hangingPunct="1">
        <a:spcBef>
          <a:spcPct val="20000"/>
        </a:spcBef>
        <a:spcAft>
          <a:spcPts val="720"/>
        </a:spcAft>
        <a:buClr>
          <a:schemeClr val="tx1"/>
        </a:buClr>
        <a:buSzPct val="80000"/>
        <a:buFont typeface="Wingdings 3" panose="05040102010807070707" pitchFamily="18" charset="2"/>
        <a:buChar char=""/>
        <a:defRPr sz="1680" kern="1200" cap="none">
          <a:solidFill>
            <a:schemeClr val="bg2">
              <a:lumMod val="75000"/>
            </a:schemeClr>
          </a:solidFill>
          <a:effectLst/>
          <a:latin typeface="+mn-lt"/>
          <a:ea typeface="+mn-ea"/>
          <a:cs typeface="+mn-cs"/>
        </a:defRPr>
      </a:lvl7pPr>
      <a:lvl8pPr marL="4114800" indent="-274320" algn="l" defTabSz="548640" rtl="0" eaLnBrk="1" latinLnBrk="0" hangingPunct="1">
        <a:spcBef>
          <a:spcPct val="20000"/>
        </a:spcBef>
        <a:spcAft>
          <a:spcPts val="720"/>
        </a:spcAft>
        <a:buClr>
          <a:schemeClr val="tx1"/>
        </a:buClr>
        <a:buSzPct val="80000"/>
        <a:buFont typeface="Wingdings 3" panose="05040102010807070707" pitchFamily="18" charset="2"/>
        <a:buChar char=""/>
        <a:defRPr sz="1680" kern="1200" cap="none">
          <a:solidFill>
            <a:schemeClr val="bg2">
              <a:lumMod val="75000"/>
            </a:schemeClr>
          </a:solidFill>
          <a:effectLst/>
          <a:latin typeface="+mn-lt"/>
          <a:ea typeface="+mn-ea"/>
          <a:cs typeface="+mn-cs"/>
        </a:defRPr>
      </a:lvl8pPr>
      <a:lvl9pPr marL="4663440" indent="-274320" algn="l" defTabSz="548640" rtl="0" eaLnBrk="1" latinLnBrk="0" hangingPunct="1">
        <a:spcBef>
          <a:spcPct val="20000"/>
        </a:spcBef>
        <a:spcAft>
          <a:spcPts val="720"/>
        </a:spcAft>
        <a:buClr>
          <a:schemeClr val="tx1"/>
        </a:buClr>
        <a:buSzPct val="80000"/>
        <a:buFont typeface="Wingdings 3" panose="05040102010807070707" pitchFamily="18" charset="2"/>
        <a:buChar char=""/>
        <a:defRPr sz="1680" kern="1200" cap="none">
          <a:solidFill>
            <a:schemeClr val="bg2">
              <a:lumMod val="75000"/>
            </a:schemeClr>
          </a:solidFill>
          <a:effectLst/>
          <a:latin typeface="+mn-lt"/>
          <a:ea typeface="+mn-ea"/>
          <a:cs typeface="+mn-cs"/>
        </a:defRPr>
      </a:lvl9pPr>
    </p:bodyStyle>
    <p:otherStyle>
      <a:defPPr>
        <a:defRPr lang="en-US"/>
      </a:defPPr>
      <a:lvl1pPr marL="0" algn="l" defTabSz="548640" rtl="0" eaLnBrk="1" latinLnBrk="0" hangingPunct="1">
        <a:defRPr sz="2160" kern="1200">
          <a:solidFill>
            <a:schemeClr val="tx1"/>
          </a:solidFill>
          <a:latin typeface="+mn-lt"/>
          <a:ea typeface="+mn-ea"/>
          <a:cs typeface="+mn-cs"/>
        </a:defRPr>
      </a:lvl1pPr>
      <a:lvl2pPr marL="548640" algn="l" defTabSz="548640" rtl="0" eaLnBrk="1" latinLnBrk="0" hangingPunct="1">
        <a:defRPr sz="2160" kern="1200">
          <a:solidFill>
            <a:schemeClr val="tx1"/>
          </a:solidFill>
          <a:latin typeface="+mn-lt"/>
          <a:ea typeface="+mn-ea"/>
          <a:cs typeface="+mn-cs"/>
        </a:defRPr>
      </a:lvl2pPr>
      <a:lvl3pPr marL="1097280" algn="l" defTabSz="548640" rtl="0" eaLnBrk="1" latinLnBrk="0" hangingPunct="1">
        <a:defRPr sz="2160" kern="1200">
          <a:solidFill>
            <a:schemeClr val="tx1"/>
          </a:solidFill>
          <a:latin typeface="+mn-lt"/>
          <a:ea typeface="+mn-ea"/>
          <a:cs typeface="+mn-cs"/>
        </a:defRPr>
      </a:lvl3pPr>
      <a:lvl4pPr marL="1645920" algn="l" defTabSz="548640" rtl="0" eaLnBrk="1" latinLnBrk="0" hangingPunct="1">
        <a:defRPr sz="2160" kern="1200">
          <a:solidFill>
            <a:schemeClr val="tx1"/>
          </a:solidFill>
          <a:latin typeface="+mn-lt"/>
          <a:ea typeface="+mn-ea"/>
          <a:cs typeface="+mn-cs"/>
        </a:defRPr>
      </a:lvl4pPr>
      <a:lvl5pPr marL="2194560" algn="l" defTabSz="548640" rtl="0" eaLnBrk="1" latinLnBrk="0" hangingPunct="1">
        <a:defRPr sz="2160" kern="1200">
          <a:solidFill>
            <a:schemeClr val="tx1"/>
          </a:solidFill>
          <a:latin typeface="+mn-lt"/>
          <a:ea typeface="+mn-ea"/>
          <a:cs typeface="+mn-cs"/>
        </a:defRPr>
      </a:lvl5pPr>
      <a:lvl6pPr marL="2743200" algn="l" defTabSz="548640" rtl="0" eaLnBrk="1" latinLnBrk="0" hangingPunct="1">
        <a:defRPr sz="2160" kern="1200">
          <a:solidFill>
            <a:schemeClr val="tx1"/>
          </a:solidFill>
          <a:latin typeface="+mn-lt"/>
          <a:ea typeface="+mn-ea"/>
          <a:cs typeface="+mn-cs"/>
        </a:defRPr>
      </a:lvl6pPr>
      <a:lvl7pPr marL="3291840" algn="l" defTabSz="548640" rtl="0" eaLnBrk="1" latinLnBrk="0" hangingPunct="1">
        <a:defRPr sz="2160" kern="1200">
          <a:solidFill>
            <a:schemeClr val="tx1"/>
          </a:solidFill>
          <a:latin typeface="+mn-lt"/>
          <a:ea typeface="+mn-ea"/>
          <a:cs typeface="+mn-cs"/>
        </a:defRPr>
      </a:lvl7pPr>
      <a:lvl8pPr marL="3840480" algn="l" defTabSz="548640" rtl="0" eaLnBrk="1" latinLnBrk="0" hangingPunct="1">
        <a:defRPr sz="2160" kern="1200">
          <a:solidFill>
            <a:schemeClr val="tx1"/>
          </a:solidFill>
          <a:latin typeface="+mn-lt"/>
          <a:ea typeface="+mn-ea"/>
          <a:cs typeface="+mn-cs"/>
        </a:defRPr>
      </a:lvl8pPr>
      <a:lvl9pPr marL="4389120" algn="l" defTabSz="548640" rtl="0" eaLnBrk="1" latinLnBrk="0" hangingPunct="1">
        <a:defRPr sz="21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8.xml"/><Relationship Id="rId4" Type="http://schemas.openxmlformats.org/officeDocument/2006/relationships/comments" Target="../comments/commen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18.xml"/><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18.xml"/><Relationship Id="rId4" Type="http://schemas.openxmlformats.org/officeDocument/2006/relationships/image" Target="../media/image17.pn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8.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9.xml"/><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0.xml"/><Relationship Id="rId1" Type="http://schemas.openxmlformats.org/officeDocument/2006/relationships/slideLayout" Target="../slideLayouts/slideLayout18.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2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1.xml"/><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2.xml"/><Relationship Id="rId1" Type="http://schemas.openxmlformats.org/officeDocument/2006/relationships/slideLayout" Target="../slideLayouts/slideLayout18.xml"/><Relationship Id="rId4" Type="http://schemas.openxmlformats.org/officeDocument/2006/relationships/image" Target="../media/image26.png"/></Relationships>
</file>

<file path=ppt/slides/_rels/slide2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4.png"/><Relationship Id="rId1" Type="http://schemas.openxmlformats.org/officeDocument/2006/relationships/slideLayout" Target="../slideLayouts/slideLayout18.xml"/><Relationship Id="rId4" Type="http://schemas.openxmlformats.org/officeDocument/2006/relationships/image" Target="../media/image30.png"/></Relationships>
</file>

<file path=ppt/slides/_rels/slide2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21.png"/><Relationship Id="rId1" Type="http://schemas.openxmlformats.org/officeDocument/2006/relationships/slideLayout" Target="../slideLayouts/slideLayout18.xml"/><Relationship Id="rId4" Type="http://schemas.openxmlformats.org/officeDocument/2006/relationships/image" Target="../media/image32.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18.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name="Slide 1">
    <p:spTree>
      <p:nvGrpSpPr>
        <p:cNvPr id="1" name=""/>
        <p:cNvGrpSpPr/>
        <p:nvPr/>
      </p:nvGrpSpPr>
      <p:grpSpPr>
        <a:xfrm>
          <a:off x="0" y="0"/>
          <a:ext cx="0" cy="0"/>
          <a:chOff x="0" y="0"/>
          <a:chExt cx="0" cy="0"/>
        </a:xfrm>
      </p:grpSpPr>
      <p:sp>
        <p:nvSpPr>
          <p:cNvPr id="6" name="Text 3"/>
          <p:cNvSpPr/>
          <p:nvPr/>
        </p:nvSpPr>
        <p:spPr>
          <a:xfrm>
            <a:off x="6613450" y="850608"/>
            <a:ext cx="6612673" cy="5070690"/>
          </a:xfrm>
          <a:prstGeom prst="rect">
            <a:avLst/>
          </a:prstGeom>
          <a:noFill/>
          <a:ln/>
        </p:spPr>
        <p:txBody>
          <a:bodyPr wrap="none" rtlCol="0" anchor="t"/>
          <a:lstStyle/>
          <a:p>
            <a:pPr marL="0" marR="0" algn="ctr">
              <a:lnSpc>
                <a:spcPct val="150000"/>
              </a:lnSpc>
              <a:spcBef>
                <a:spcPts val="0"/>
              </a:spcBef>
              <a:spcAft>
                <a:spcPts val="800"/>
              </a:spcAft>
            </a:pPr>
            <a:r>
              <a:rPr lang="en-US" sz="4000" b="1" kern="100" dirty="0">
                <a:ea typeface="Calibri" panose="020F0502020204030204" pitchFamily="34" charset="0"/>
                <a:cs typeface="Arial" panose="020B0604020202020204" pitchFamily="34" charset="0"/>
              </a:rPr>
              <a:t>GSM based non-invasive</a:t>
            </a:r>
          </a:p>
          <a:p>
            <a:pPr marL="0" marR="0" algn="ctr">
              <a:lnSpc>
                <a:spcPct val="150000"/>
              </a:lnSpc>
              <a:spcBef>
                <a:spcPts val="0"/>
              </a:spcBef>
              <a:spcAft>
                <a:spcPts val="800"/>
              </a:spcAft>
            </a:pPr>
            <a:r>
              <a:rPr lang="en-US" sz="4000" b="1" kern="100" dirty="0">
                <a:ea typeface="Calibri" panose="020F0502020204030204" pitchFamily="34" charset="0"/>
                <a:cs typeface="Arial" panose="020B0604020202020204" pitchFamily="34" charset="0"/>
              </a:rPr>
              <a:t> glucose monitoring system base on</a:t>
            </a:r>
          </a:p>
          <a:p>
            <a:pPr marL="0" marR="0" algn="ctr">
              <a:lnSpc>
                <a:spcPct val="150000"/>
              </a:lnSpc>
              <a:spcBef>
                <a:spcPts val="0"/>
              </a:spcBef>
              <a:spcAft>
                <a:spcPts val="800"/>
              </a:spcAft>
            </a:pPr>
            <a:r>
              <a:rPr lang="en-US" sz="4000" b="1" kern="100" dirty="0">
                <a:ea typeface="Calibri" panose="020F0502020204030204" pitchFamily="34" charset="0"/>
                <a:cs typeface="Arial" panose="020B0604020202020204" pitchFamily="34" charset="0"/>
              </a:rPr>
              <a:t> NIR spectroscopy</a:t>
            </a:r>
          </a:p>
          <a:p>
            <a:pPr marL="0" marR="0" algn="ctr">
              <a:lnSpc>
                <a:spcPct val="150000"/>
              </a:lnSpc>
              <a:spcBef>
                <a:spcPts val="0"/>
              </a:spcBef>
              <a:spcAft>
                <a:spcPts val="800"/>
              </a:spcAft>
            </a:pPr>
            <a:r>
              <a:rPr lang="en-US" sz="4000" b="1" kern="100" dirty="0">
                <a:ea typeface="Calibri" panose="020F0502020204030204" pitchFamily="34" charset="0"/>
                <a:cs typeface="Arial" panose="020B0604020202020204" pitchFamily="34" charset="0"/>
              </a:rPr>
              <a:t> and </a:t>
            </a:r>
          </a:p>
          <a:p>
            <a:pPr marL="0" marR="0" algn="ctr">
              <a:lnSpc>
                <a:spcPct val="150000"/>
              </a:lnSpc>
              <a:spcBef>
                <a:spcPts val="0"/>
              </a:spcBef>
              <a:spcAft>
                <a:spcPts val="800"/>
              </a:spcAft>
            </a:pPr>
            <a:r>
              <a:rPr lang="en-US" sz="4000" b="1" kern="100" dirty="0">
                <a:ea typeface="Calibri" panose="020F0502020204030204" pitchFamily="34" charset="0"/>
                <a:cs typeface="Arial" panose="020B0604020202020204" pitchFamily="34" charset="0"/>
              </a:rPr>
              <a:t>Microstrip resonator</a:t>
            </a:r>
          </a:p>
        </p:txBody>
      </p:sp>
      <p:sp>
        <p:nvSpPr>
          <p:cNvPr id="7" name="Text 4"/>
          <p:cNvSpPr/>
          <p:nvPr/>
        </p:nvSpPr>
        <p:spPr>
          <a:xfrm>
            <a:off x="2037993" y="3845481"/>
            <a:ext cx="10554414" cy="1066205"/>
          </a:xfrm>
          <a:prstGeom prst="rect">
            <a:avLst/>
          </a:prstGeom>
          <a:noFill/>
          <a:ln/>
        </p:spPr>
        <p:txBody>
          <a:bodyPr wrap="square" rtlCol="0" anchor="t"/>
          <a:lstStyle/>
          <a:p>
            <a:pPr marL="0" indent="0">
              <a:lnSpc>
                <a:spcPts val="2799"/>
              </a:lnSpc>
              <a:buNone/>
            </a:pPr>
            <a:endParaRPr lang="en-US" sz="1750" dirty="0"/>
          </a:p>
        </p:txBody>
      </p:sp>
      <p:sp>
        <p:nvSpPr>
          <p:cNvPr id="9" name="Text 6"/>
          <p:cNvSpPr/>
          <p:nvPr/>
        </p:nvSpPr>
        <p:spPr>
          <a:xfrm>
            <a:off x="2116574" y="5173147"/>
            <a:ext cx="198120" cy="365760"/>
          </a:xfrm>
          <a:prstGeom prst="rect">
            <a:avLst/>
          </a:prstGeom>
          <a:noFill/>
          <a:ln/>
        </p:spPr>
        <p:txBody>
          <a:bodyPr wrap="none" rtlCol="0" anchor="t"/>
          <a:lstStyle/>
          <a:p>
            <a:pPr marL="0" indent="0" algn="ctr">
              <a:lnSpc>
                <a:spcPts val="2880"/>
              </a:lnSpc>
              <a:buNone/>
            </a:pPr>
            <a:endParaRPr lang="en-US" sz="1152" dirty="0"/>
          </a:p>
        </p:txBody>
      </p:sp>
      <p:sp>
        <p:nvSpPr>
          <p:cNvPr id="10" name="Text 7"/>
          <p:cNvSpPr/>
          <p:nvPr/>
        </p:nvSpPr>
        <p:spPr>
          <a:xfrm>
            <a:off x="819897" y="5173147"/>
            <a:ext cx="3369163" cy="1982033"/>
          </a:xfrm>
          <a:prstGeom prst="rect">
            <a:avLst/>
          </a:prstGeom>
          <a:noFill/>
          <a:ln/>
        </p:spPr>
        <p:txBody>
          <a:bodyPr wrap="none" rtlCol="0" anchor="t"/>
          <a:lstStyle/>
          <a:p>
            <a:pPr marL="0" indent="0" algn="l">
              <a:lnSpc>
                <a:spcPts val="3062"/>
              </a:lnSpc>
              <a:buNone/>
            </a:pPr>
            <a:r>
              <a:rPr lang="en-US" sz="2000" b="1" dirty="0">
                <a:ea typeface="Epilogue" pitchFamily="34" charset="-122"/>
                <a:cs typeface="Epilogue" pitchFamily="34" charset="-120"/>
              </a:rPr>
              <a:t>By: Muhammad </a:t>
            </a:r>
            <a:r>
              <a:rPr lang="en-US" sz="2000" b="1" dirty="0" err="1">
                <a:ea typeface="Epilogue" pitchFamily="34" charset="-122"/>
                <a:cs typeface="Epilogue" pitchFamily="34" charset="-120"/>
              </a:rPr>
              <a:t>danoun</a:t>
            </a:r>
            <a:endParaRPr lang="en-US" sz="2000" b="1" dirty="0">
              <a:ea typeface="Epilogue" pitchFamily="34" charset="-122"/>
              <a:cs typeface="Epilogue" pitchFamily="34" charset="-120"/>
            </a:endParaRPr>
          </a:p>
          <a:p>
            <a:pPr marL="0" indent="0" algn="l">
              <a:lnSpc>
                <a:spcPts val="3062"/>
              </a:lnSpc>
              <a:buNone/>
            </a:pPr>
            <a:r>
              <a:rPr lang="en-US" sz="2000" b="1" dirty="0">
                <a:ea typeface="Epilogue" pitchFamily="34" charset="-122"/>
                <a:cs typeface="Epilogue" pitchFamily="34" charset="-120"/>
              </a:rPr>
              <a:t>       Anas AL </a:t>
            </a:r>
            <a:r>
              <a:rPr lang="en-US" sz="2000" b="1" dirty="0" err="1">
                <a:ea typeface="Epilogue" pitchFamily="34" charset="-122"/>
                <a:cs typeface="Epilogue" pitchFamily="34" charset="-120"/>
              </a:rPr>
              <a:t>Sheihkh</a:t>
            </a:r>
            <a:endParaRPr lang="en-US" sz="2000" b="1" dirty="0">
              <a:ea typeface="Epilogue" pitchFamily="34" charset="-122"/>
              <a:cs typeface="Epilogue" pitchFamily="34" charset="-120"/>
            </a:endParaRPr>
          </a:p>
          <a:p>
            <a:pPr>
              <a:lnSpc>
                <a:spcPts val="3062"/>
              </a:lnSpc>
            </a:pPr>
            <a:r>
              <a:rPr lang="en-US" sz="2000" kern="100" dirty="0">
                <a:effectLst/>
                <a:ea typeface="Calibri" panose="020F0502020204030204" pitchFamily="34" charset="0"/>
                <a:cs typeface="Arial" panose="020B0604020202020204" pitchFamily="34" charset="0"/>
              </a:rPr>
              <a:t>Supervisor: Dr. Omar Tamimi</a:t>
            </a:r>
          </a:p>
          <a:p>
            <a:pPr marL="0" indent="0" algn="l">
              <a:lnSpc>
                <a:spcPts val="3062"/>
              </a:lnSpc>
              <a:buNone/>
            </a:pPr>
            <a:endParaRPr lang="en-US" sz="2187" b="1" dirty="0">
              <a:latin typeface="Epilogue" pitchFamily="34" charset="0"/>
              <a:ea typeface="Epilogue" pitchFamily="34" charset="-122"/>
              <a:cs typeface="Epilogue" pitchFamily="34" charset="-120"/>
            </a:endParaRPr>
          </a:p>
          <a:p>
            <a:pPr marL="0" indent="0" algn="l">
              <a:lnSpc>
                <a:spcPts val="3062"/>
              </a:lnSpc>
              <a:buNone/>
            </a:pPr>
            <a:endParaRPr lang="en-US" sz="2187" dirty="0"/>
          </a:p>
        </p:txBody>
      </p:sp>
      <p:pic>
        <p:nvPicPr>
          <p:cNvPr id="8" name="Picture 7">
            <a:extLst>
              <a:ext uri="{FF2B5EF4-FFF2-40B4-BE49-F238E27FC236}">
                <a16:creationId xmlns:a16="http://schemas.microsoft.com/office/drawing/2014/main" id="{EB22709B-3A40-0979-7460-853F894F457E}"/>
              </a:ext>
            </a:extLst>
          </p:cNvPr>
          <p:cNvPicPr>
            <a:picLocks noChangeAspect="1"/>
          </p:cNvPicPr>
          <p:nvPr/>
        </p:nvPicPr>
        <p:blipFill>
          <a:blip r:embed="rId3"/>
          <a:stretch>
            <a:fillRect/>
          </a:stretch>
        </p:blipFill>
        <p:spPr>
          <a:xfrm>
            <a:off x="702528" y="850608"/>
            <a:ext cx="2508158" cy="3533584"/>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2"/>
          <p:cNvSpPr/>
          <p:nvPr/>
        </p:nvSpPr>
        <p:spPr>
          <a:xfrm>
            <a:off x="2037993" y="548641"/>
            <a:ext cx="5509260" cy="777239"/>
          </a:xfrm>
          <a:prstGeom prst="rect">
            <a:avLst/>
          </a:prstGeom>
          <a:noFill/>
          <a:ln/>
        </p:spPr>
        <p:txBody>
          <a:bodyPr wrap="none" rtlCol="0" anchor="t"/>
          <a:lstStyle/>
          <a:p>
            <a:pPr marL="0" indent="0">
              <a:lnSpc>
                <a:spcPts val="5468"/>
              </a:lnSpc>
              <a:buNone/>
            </a:pPr>
            <a:endParaRPr lang="en-US" sz="4000" dirty="0"/>
          </a:p>
        </p:txBody>
      </p:sp>
      <p:sp>
        <p:nvSpPr>
          <p:cNvPr id="5" name="Text 3"/>
          <p:cNvSpPr/>
          <p:nvPr/>
        </p:nvSpPr>
        <p:spPr>
          <a:xfrm>
            <a:off x="1946553" y="4150995"/>
            <a:ext cx="10554414" cy="1746885"/>
          </a:xfrm>
          <a:prstGeom prst="rect">
            <a:avLst/>
          </a:prstGeom>
          <a:noFill/>
          <a:ln/>
        </p:spPr>
        <p:txBody>
          <a:bodyPr wrap="square" rtlCol="0" anchor="t"/>
          <a:lstStyle/>
          <a:p>
            <a:pPr marL="285750" indent="-285750">
              <a:lnSpc>
                <a:spcPts val="2799"/>
              </a:lnSpc>
              <a:buFont typeface="Arial" panose="020B0604020202020204" pitchFamily="34" charset="0"/>
              <a:buChar char="•"/>
            </a:pPr>
            <a:endParaRPr lang="en-US" sz="1750" dirty="0"/>
          </a:p>
        </p:txBody>
      </p:sp>
      <p:sp>
        <p:nvSpPr>
          <p:cNvPr id="10" name="TextBox 9">
            <a:extLst>
              <a:ext uri="{FF2B5EF4-FFF2-40B4-BE49-F238E27FC236}">
                <a16:creationId xmlns:a16="http://schemas.microsoft.com/office/drawing/2014/main" id="{428EC8C6-8214-1380-1D81-44B0BBE524DC}"/>
              </a:ext>
            </a:extLst>
          </p:cNvPr>
          <p:cNvSpPr txBox="1"/>
          <p:nvPr/>
        </p:nvSpPr>
        <p:spPr>
          <a:xfrm>
            <a:off x="1131570" y="1562936"/>
            <a:ext cx="9315450" cy="1323439"/>
          </a:xfrm>
          <a:prstGeom prst="rect">
            <a:avLst/>
          </a:prstGeom>
          <a:noFill/>
        </p:spPr>
        <p:txBody>
          <a:bodyPr wrap="square" rtlCol="0">
            <a:spAutoFit/>
          </a:bodyPr>
          <a:lstStyle/>
          <a:p>
            <a:r>
              <a:rPr lang="en-US" sz="4000" b="1" dirty="0">
                <a:effectLst/>
                <a:ea typeface="Calibri" panose="020F0502020204030204" pitchFamily="34" charset="0"/>
              </a:rPr>
              <a:t>Using the Near Infrared (NIR) Spectroscopy in</a:t>
            </a:r>
            <a:r>
              <a:rPr lang="en-US" sz="4000" dirty="0">
                <a:effectLst/>
                <a:ea typeface="Calibri" panose="020F0502020204030204" pitchFamily="34" charset="0"/>
              </a:rPr>
              <a:t> </a:t>
            </a:r>
            <a:r>
              <a:rPr lang="en-US" sz="4000" b="1" dirty="0">
                <a:effectLst/>
                <a:ea typeface="Calibri" panose="020F0502020204030204" pitchFamily="34" charset="0"/>
              </a:rPr>
              <a:t>glucose monitoring devices:</a:t>
            </a:r>
            <a:endParaRPr lang="en-US" sz="4000" dirty="0"/>
          </a:p>
        </p:txBody>
      </p:sp>
      <p:sp>
        <p:nvSpPr>
          <p:cNvPr id="6" name="TextBox 5">
            <a:extLst>
              <a:ext uri="{FF2B5EF4-FFF2-40B4-BE49-F238E27FC236}">
                <a16:creationId xmlns:a16="http://schemas.microsoft.com/office/drawing/2014/main" id="{32121C33-F5D9-1FCD-D372-258CC89E02CA}"/>
              </a:ext>
            </a:extLst>
          </p:cNvPr>
          <p:cNvSpPr txBox="1"/>
          <p:nvPr/>
        </p:nvSpPr>
        <p:spPr>
          <a:xfrm>
            <a:off x="1131570" y="3577590"/>
            <a:ext cx="8801100" cy="2246769"/>
          </a:xfrm>
          <a:prstGeom prst="rect">
            <a:avLst/>
          </a:prstGeom>
          <a:noFill/>
        </p:spPr>
        <p:txBody>
          <a:bodyPr wrap="square" rtlCol="0">
            <a:spAutoFit/>
          </a:bodyPr>
          <a:lstStyle/>
          <a:p>
            <a:r>
              <a:rPr lang="en-US" sz="2000" dirty="0"/>
              <a:t>Near-Infrared (NIR) Spectroscopy is an optical method that studies scattered, transmitted, or reflected light in the electromagnetic bandwidth of 700–2500 nm. Widely applied in various fields, including medicine, NIR spectroscopy has been explored for glucose estimation. Unlike Mid-Infrared (MIR) waves, NIR waves penetrate deeper, reaching the dermis layer of the skin and interacting with blood components. This makes NIR spectrometry a viable method for estimating blood glucose levels. </a:t>
            </a:r>
          </a:p>
        </p:txBody>
      </p:sp>
      <p:pic>
        <p:nvPicPr>
          <p:cNvPr id="8" name="Picture 7">
            <a:extLst>
              <a:ext uri="{FF2B5EF4-FFF2-40B4-BE49-F238E27FC236}">
                <a16:creationId xmlns:a16="http://schemas.microsoft.com/office/drawing/2014/main" id="{45B3B35F-69E1-131A-8307-A06F80F7C145}"/>
              </a:ext>
            </a:extLst>
          </p:cNvPr>
          <p:cNvPicPr>
            <a:picLocks noChangeAspect="1"/>
          </p:cNvPicPr>
          <p:nvPr/>
        </p:nvPicPr>
        <p:blipFill>
          <a:blip r:embed="rId3"/>
          <a:stretch>
            <a:fillRect/>
          </a:stretch>
        </p:blipFill>
        <p:spPr>
          <a:xfrm>
            <a:off x="10033205" y="3303270"/>
            <a:ext cx="4446126" cy="1746885"/>
          </a:xfrm>
          <a:prstGeom prst="rect">
            <a:avLst/>
          </a:prstGeom>
        </p:spPr>
      </p:pic>
    </p:spTree>
    <p:extLst>
      <p:ext uri="{BB962C8B-B14F-4D97-AF65-F5344CB8AC3E}">
        <p14:creationId xmlns:p14="http://schemas.microsoft.com/office/powerpoint/2010/main" val="3111130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2"/>
          <p:cNvSpPr/>
          <p:nvPr/>
        </p:nvSpPr>
        <p:spPr>
          <a:xfrm>
            <a:off x="2037993" y="548641"/>
            <a:ext cx="5509260" cy="777239"/>
          </a:xfrm>
          <a:prstGeom prst="rect">
            <a:avLst/>
          </a:prstGeom>
          <a:noFill/>
          <a:ln/>
        </p:spPr>
        <p:txBody>
          <a:bodyPr wrap="none" rtlCol="0" anchor="t"/>
          <a:lstStyle/>
          <a:p>
            <a:pPr marL="0" indent="0">
              <a:lnSpc>
                <a:spcPts val="5468"/>
              </a:lnSpc>
              <a:buNone/>
            </a:pPr>
            <a:endParaRPr lang="en-US" sz="4000" dirty="0"/>
          </a:p>
        </p:txBody>
      </p:sp>
      <p:sp>
        <p:nvSpPr>
          <p:cNvPr id="5" name="Text 3"/>
          <p:cNvSpPr/>
          <p:nvPr/>
        </p:nvSpPr>
        <p:spPr>
          <a:xfrm>
            <a:off x="1946553" y="4150995"/>
            <a:ext cx="10554414" cy="1746885"/>
          </a:xfrm>
          <a:prstGeom prst="rect">
            <a:avLst/>
          </a:prstGeom>
          <a:noFill/>
          <a:ln/>
        </p:spPr>
        <p:txBody>
          <a:bodyPr wrap="square" rtlCol="0" anchor="t"/>
          <a:lstStyle/>
          <a:p>
            <a:pPr marL="285750" indent="-285750">
              <a:lnSpc>
                <a:spcPts val="2799"/>
              </a:lnSpc>
              <a:buFont typeface="Arial" panose="020B0604020202020204" pitchFamily="34" charset="0"/>
              <a:buChar char="•"/>
            </a:pPr>
            <a:endParaRPr lang="en-US" sz="1750" dirty="0"/>
          </a:p>
        </p:txBody>
      </p:sp>
      <p:sp>
        <p:nvSpPr>
          <p:cNvPr id="10" name="TextBox 9">
            <a:extLst>
              <a:ext uri="{FF2B5EF4-FFF2-40B4-BE49-F238E27FC236}">
                <a16:creationId xmlns:a16="http://schemas.microsoft.com/office/drawing/2014/main" id="{428EC8C6-8214-1380-1D81-44B0BBE524DC}"/>
              </a:ext>
            </a:extLst>
          </p:cNvPr>
          <p:cNvSpPr txBox="1"/>
          <p:nvPr/>
        </p:nvSpPr>
        <p:spPr>
          <a:xfrm>
            <a:off x="1657350" y="1325880"/>
            <a:ext cx="7349490" cy="1938992"/>
          </a:xfrm>
          <a:prstGeom prst="rect">
            <a:avLst/>
          </a:prstGeom>
          <a:noFill/>
        </p:spPr>
        <p:txBody>
          <a:bodyPr wrap="square" rtlCol="0">
            <a:spAutoFit/>
          </a:bodyPr>
          <a:lstStyle/>
          <a:p>
            <a:r>
              <a:rPr lang="en-US" sz="4000" b="1" kern="100" dirty="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Arial" panose="020B0604020202020204" pitchFamily="34" charset="0"/>
              </a:rPr>
              <a:t>Effect of near infrared radiation (NIR) on tissue and blood:</a:t>
            </a:r>
            <a:endParaRPr lang="en-US" sz="4000" dirty="0"/>
          </a:p>
          <a:p>
            <a:endParaRPr lang="en-US" sz="4000" dirty="0"/>
          </a:p>
        </p:txBody>
      </p:sp>
      <p:sp>
        <p:nvSpPr>
          <p:cNvPr id="6" name="TextBox 5">
            <a:extLst>
              <a:ext uri="{FF2B5EF4-FFF2-40B4-BE49-F238E27FC236}">
                <a16:creationId xmlns:a16="http://schemas.microsoft.com/office/drawing/2014/main" id="{E3275F9D-A4D9-AC81-9304-687AA2F9D851}"/>
              </a:ext>
            </a:extLst>
          </p:cNvPr>
          <p:cNvSpPr txBox="1"/>
          <p:nvPr/>
        </p:nvSpPr>
        <p:spPr>
          <a:xfrm>
            <a:off x="1508760" y="3005702"/>
            <a:ext cx="7498080" cy="3170099"/>
          </a:xfrm>
          <a:prstGeom prst="rect">
            <a:avLst/>
          </a:prstGeom>
          <a:noFill/>
        </p:spPr>
        <p:txBody>
          <a:bodyPr wrap="square" rtlCol="0">
            <a:spAutoFit/>
          </a:bodyPr>
          <a:lstStyle/>
          <a:p>
            <a:r>
              <a:rPr lang="en-US" sz="2000" dirty="0"/>
              <a:t>Near-Infrared (NIR) spectroscopy, a technique  involves the interaction of molecules in a sample with electromagnetic waves. NIR waves have optimal skin penetration compared to other infrared waves, being minimally absorbed by water and hemoglobin. This allows easy spectral measurements from the skin or body surface. Glucose, a key carbohydrate, exhibits specific molecular vibrations when NIR waves pass through skin tissue. The absorption or scattering of NIR waves by these vibrations can be leveraged to measure the concentration of essential biological functional groups in the blood, such as C–H, N–H, C–O, and O–H.</a:t>
            </a:r>
          </a:p>
        </p:txBody>
      </p:sp>
      <p:pic>
        <p:nvPicPr>
          <p:cNvPr id="7" name="Picture 6">
            <a:extLst>
              <a:ext uri="{FF2B5EF4-FFF2-40B4-BE49-F238E27FC236}">
                <a16:creationId xmlns:a16="http://schemas.microsoft.com/office/drawing/2014/main" id="{63B5C631-FC25-305B-27ED-0CA7E92348C4}"/>
              </a:ext>
            </a:extLst>
          </p:cNvPr>
          <p:cNvPicPr>
            <a:picLocks noChangeAspect="1"/>
          </p:cNvPicPr>
          <p:nvPr/>
        </p:nvPicPr>
        <p:blipFill>
          <a:blip r:embed="rId3"/>
          <a:stretch>
            <a:fillRect/>
          </a:stretch>
        </p:blipFill>
        <p:spPr>
          <a:xfrm>
            <a:off x="9332486" y="3137600"/>
            <a:ext cx="4600684" cy="2928924"/>
          </a:xfrm>
          <a:prstGeom prst="rect">
            <a:avLst/>
          </a:prstGeom>
        </p:spPr>
      </p:pic>
    </p:spTree>
    <p:extLst>
      <p:ext uri="{BB962C8B-B14F-4D97-AF65-F5344CB8AC3E}">
        <p14:creationId xmlns:p14="http://schemas.microsoft.com/office/powerpoint/2010/main" val="40922979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2"/>
          <p:cNvSpPr/>
          <p:nvPr/>
        </p:nvSpPr>
        <p:spPr>
          <a:xfrm>
            <a:off x="2037993" y="548641"/>
            <a:ext cx="5509260" cy="777239"/>
          </a:xfrm>
          <a:prstGeom prst="rect">
            <a:avLst/>
          </a:prstGeom>
          <a:noFill/>
          <a:ln/>
        </p:spPr>
        <p:txBody>
          <a:bodyPr wrap="none" rtlCol="0" anchor="t"/>
          <a:lstStyle/>
          <a:p>
            <a:pPr marL="0" indent="0">
              <a:lnSpc>
                <a:spcPts val="5468"/>
              </a:lnSpc>
              <a:buNone/>
            </a:pPr>
            <a:endParaRPr lang="en-US" sz="4000" dirty="0"/>
          </a:p>
        </p:txBody>
      </p:sp>
      <p:sp>
        <p:nvSpPr>
          <p:cNvPr id="5" name="Text 3"/>
          <p:cNvSpPr/>
          <p:nvPr/>
        </p:nvSpPr>
        <p:spPr>
          <a:xfrm>
            <a:off x="1946553" y="4150995"/>
            <a:ext cx="10554414" cy="1746885"/>
          </a:xfrm>
          <a:prstGeom prst="rect">
            <a:avLst/>
          </a:prstGeom>
          <a:noFill/>
          <a:ln/>
        </p:spPr>
        <p:txBody>
          <a:bodyPr wrap="square" rtlCol="0" anchor="t"/>
          <a:lstStyle/>
          <a:p>
            <a:pPr marL="285750" indent="-285750">
              <a:lnSpc>
                <a:spcPts val="2799"/>
              </a:lnSpc>
              <a:buFont typeface="Arial" panose="020B0604020202020204" pitchFamily="34" charset="0"/>
              <a:buChar char="•"/>
            </a:pPr>
            <a:endParaRPr lang="en-US" sz="1750" dirty="0"/>
          </a:p>
        </p:txBody>
      </p:sp>
      <p:sp>
        <p:nvSpPr>
          <p:cNvPr id="10" name="TextBox 9">
            <a:extLst>
              <a:ext uri="{FF2B5EF4-FFF2-40B4-BE49-F238E27FC236}">
                <a16:creationId xmlns:a16="http://schemas.microsoft.com/office/drawing/2014/main" id="{428EC8C6-8214-1380-1D81-44B0BBE524DC}"/>
              </a:ext>
            </a:extLst>
          </p:cNvPr>
          <p:cNvSpPr txBox="1"/>
          <p:nvPr/>
        </p:nvSpPr>
        <p:spPr>
          <a:xfrm>
            <a:off x="1337310" y="1106001"/>
            <a:ext cx="10554414" cy="707886"/>
          </a:xfrm>
          <a:prstGeom prst="rect">
            <a:avLst/>
          </a:prstGeom>
          <a:noFill/>
        </p:spPr>
        <p:txBody>
          <a:bodyPr wrap="square" rtlCol="0">
            <a:spAutoFit/>
          </a:bodyPr>
          <a:lstStyle/>
          <a:p>
            <a:r>
              <a:rPr lang="en-US" sz="4000" dirty="0"/>
              <a:t>Selection of the NIR absorption wavelength</a:t>
            </a:r>
          </a:p>
        </p:txBody>
      </p:sp>
      <p:sp>
        <p:nvSpPr>
          <p:cNvPr id="6" name="TextBox 5">
            <a:extLst>
              <a:ext uri="{FF2B5EF4-FFF2-40B4-BE49-F238E27FC236}">
                <a16:creationId xmlns:a16="http://schemas.microsoft.com/office/drawing/2014/main" id="{3B4BC2BF-3F59-2A8F-2A32-A4650D6BA87C}"/>
              </a:ext>
            </a:extLst>
          </p:cNvPr>
          <p:cNvSpPr txBox="1"/>
          <p:nvPr/>
        </p:nvSpPr>
        <p:spPr>
          <a:xfrm>
            <a:off x="1337310" y="2243405"/>
            <a:ext cx="7815736" cy="2554545"/>
          </a:xfrm>
          <a:prstGeom prst="rect">
            <a:avLst/>
          </a:prstGeom>
          <a:noFill/>
        </p:spPr>
        <p:txBody>
          <a:bodyPr wrap="square" rtlCol="0">
            <a:spAutoFit/>
          </a:bodyPr>
          <a:lstStyle/>
          <a:p>
            <a:r>
              <a:rPr lang="en-US" sz="2000" dirty="0"/>
              <a:t>according to the reference of the spectral region of the near-infrared wavelength As in the following figure. Glucose known to have more than one absorption point in NIR wavelength regions and these peaks can help to overcome the difficulty in determine the glucose reading.</a:t>
            </a:r>
          </a:p>
          <a:p>
            <a:r>
              <a:rPr lang="en-US" sz="2000" dirty="0"/>
              <a:t>Importantly, these wavelengths do not coincide with the wavelength (940 nm) at which glucose absorption is being detected. Therefore, the presence of these isomers does not significantly affect the detection of glucose.</a:t>
            </a:r>
          </a:p>
        </p:txBody>
      </p:sp>
      <p:pic>
        <p:nvPicPr>
          <p:cNvPr id="7" name="Picture 6">
            <a:extLst>
              <a:ext uri="{FF2B5EF4-FFF2-40B4-BE49-F238E27FC236}">
                <a16:creationId xmlns:a16="http://schemas.microsoft.com/office/drawing/2014/main" id="{195A8007-FDDA-8D97-33D2-35B3CF9BBD34}"/>
              </a:ext>
            </a:extLst>
          </p:cNvPr>
          <p:cNvPicPr>
            <a:picLocks noChangeAspect="1"/>
          </p:cNvPicPr>
          <p:nvPr/>
        </p:nvPicPr>
        <p:blipFill>
          <a:blip r:embed="rId3"/>
          <a:stretch>
            <a:fillRect/>
          </a:stretch>
        </p:blipFill>
        <p:spPr>
          <a:xfrm>
            <a:off x="10277767" y="2650710"/>
            <a:ext cx="3227913" cy="2186137"/>
          </a:xfrm>
          <a:prstGeom prst="rect">
            <a:avLst/>
          </a:prstGeom>
        </p:spPr>
      </p:pic>
      <p:sp>
        <p:nvSpPr>
          <p:cNvPr id="9" name="TextBox 8">
            <a:extLst>
              <a:ext uri="{FF2B5EF4-FFF2-40B4-BE49-F238E27FC236}">
                <a16:creationId xmlns:a16="http://schemas.microsoft.com/office/drawing/2014/main" id="{F392474F-E208-1EE1-612E-CF3EEDCAAF87}"/>
              </a:ext>
            </a:extLst>
          </p:cNvPr>
          <p:cNvSpPr txBox="1"/>
          <p:nvPr/>
        </p:nvSpPr>
        <p:spPr>
          <a:xfrm>
            <a:off x="10277766" y="5074920"/>
            <a:ext cx="5187023" cy="369332"/>
          </a:xfrm>
          <a:prstGeom prst="rect">
            <a:avLst/>
          </a:prstGeom>
          <a:noFill/>
        </p:spPr>
        <p:txBody>
          <a:bodyPr wrap="square">
            <a:spAutoFit/>
          </a:bodyPr>
          <a:lstStyle/>
          <a:p>
            <a:r>
              <a:rPr lang="en-US" sz="1800" dirty="0">
                <a:effectLst/>
                <a:latin typeface="Times New Roman" panose="02020603050405020304" pitchFamily="18" charset="0"/>
                <a:ea typeface="Calibri" panose="020F0502020204030204" pitchFamily="34" charset="0"/>
              </a:rPr>
              <a:t>Molecular structure of d-glucose</a:t>
            </a:r>
            <a:endParaRPr lang="en-US" dirty="0"/>
          </a:p>
        </p:txBody>
      </p:sp>
    </p:spTree>
    <p:extLst>
      <p:ext uri="{BB962C8B-B14F-4D97-AF65-F5344CB8AC3E}">
        <p14:creationId xmlns:p14="http://schemas.microsoft.com/office/powerpoint/2010/main" val="14140460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2"/>
          <p:cNvSpPr/>
          <p:nvPr/>
        </p:nvSpPr>
        <p:spPr>
          <a:xfrm>
            <a:off x="2037993" y="548641"/>
            <a:ext cx="5509260" cy="777239"/>
          </a:xfrm>
          <a:prstGeom prst="rect">
            <a:avLst/>
          </a:prstGeom>
          <a:noFill/>
          <a:ln/>
        </p:spPr>
        <p:txBody>
          <a:bodyPr wrap="none" rtlCol="0" anchor="t"/>
          <a:lstStyle/>
          <a:p>
            <a:pPr marL="0" indent="0">
              <a:lnSpc>
                <a:spcPts val="5468"/>
              </a:lnSpc>
              <a:buNone/>
            </a:pPr>
            <a:endParaRPr lang="en-US" sz="4000" dirty="0"/>
          </a:p>
        </p:txBody>
      </p:sp>
      <p:sp>
        <p:nvSpPr>
          <p:cNvPr id="5" name="Text 3"/>
          <p:cNvSpPr/>
          <p:nvPr/>
        </p:nvSpPr>
        <p:spPr>
          <a:xfrm>
            <a:off x="1946553" y="4150995"/>
            <a:ext cx="10554414" cy="1746885"/>
          </a:xfrm>
          <a:prstGeom prst="rect">
            <a:avLst/>
          </a:prstGeom>
          <a:noFill/>
          <a:ln/>
        </p:spPr>
        <p:txBody>
          <a:bodyPr wrap="square" rtlCol="0" anchor="t"/>
          <a:lstStyle/>
          <a:p>
            <a:pPr marL="285750" indent="-285750">
              <a:lnSpc>
                <a:spcPts val="2799"/>
              </a:lnSpc>
              <a:buFont typeface="Arial" panose="020B0604020202020204" pitchFamily="34" charset="0"/>
              <a:buChar char="•"/>
            </a:pPr>
            <a:endParaRPr lang="en-US" sz="1750" dirty="0"/>
          </a:p>
        </p:txBody>
      </p:sp>
      <p:sp>
        <p:nvSpPr>
          <p:cNvPr id="10" name="TextBox 9">
            <a:extLst>
              <a:ext uri="{FF2B5EF4-FFF2-40B4-BE49-F238E27FC236}">
                <a16:creationId xmlns:a16="http://schemas.microsoft.com/office/drawing/2014/main" id="{428EC8C6-8214-1380-1D81-44B0BBE524DC}"/>
              </a:ext>
            </a:extLst>
          </p:cNvPr>
          <p:cNvSpPr txBox="1"/>
          <p:nvPr/>
        </p:nvSpPr>
        <p:spPr>
          <a:xfrm>
            <a:off x="1835706" y="4700230"/>
            <a:ext cx="3955851" cy="923330"/>
          </a:xfrm>
          <a:prstGeom prst="rect">
            <a:avLst/>
          </a:prstGeom>
          <a:noFill/>
        </p:spPr>
        <p:txBody>
          <a:bodyPr wrap="square" rtlCol="0">
            <a:spAutoFit/>
          </a:bodyPr>
          <a:lstStyle/>
          <a:p>
            <a:r>
              <a:rPr lang="en-US" sz="1800" kern="100" dirty="0">
                <a:effectLst/>
                <a:latin typeface="Times New Roman" panose="02020603050405020304" pitchFamily="18" charset="0"/>
                <a:ea typeface="Calibri" panose="020F0502020204030204" pitchFamily="34" charset="0"/>
                <a:cs typeface="Arial" panose="020B0604020202020204" pitchFamily="34" charset="0"/>
              </a:rPr>
              <a:t>Water spectra in NIR region</a:t>
            </a:r>
            <a:endParaRPr lang="en-US" sz="1800" kern="100" dirty="0">
              <a:effectLst/>
              <a:latin typeface="Calibri" panose="020F0502020204030204" pitchFamily="34" charset="0"/>
              <a:ea typeface="Calibri" panose="020F0502020204030204" pitchFamily="34" charset="0"/>
              <a:cs typeface="Arial" panose="020B0604020202020204" pitchFamily="34" charset="0"/>
            </a:endParaRPr>
          </a:p>
          <a:p>
            <a:endParaRPr lang="en-US" dirty="0"/>
          </a:p>
          <a:p>
            <a:endParaRPr lang="en-US" dirty="0"/>
          </a:p>
        </p:txBody>
      </p:sp>
      <p:pic>
        <p:nvPicPr>
          <p:cNvPr id="6" name="Picture 5">
            <a:extLst>
              <a:ext uri="{FF2B5EF4-FFF2-40B4-BE49-F238E27FC236}">
                <a16:creationId xmlns:a16="http://schemas.microsoft.com/office/drawing/2014/main" id="{35444425-84B1-53CE-23FB-0AC84266C805}"/>
              </a:ext>
            </a:extLst>
          </p:cNvPr>
          <p:cNvPicPr>
            <a:picLocks noChangeAspect="1"/>
          </p:cNvPicPr>
          <p:nvPr/>
        </p:nvPicPr>
        <p:blipFill>
          <a:blip r:embed="rId3"/>
          <a:stretch>
            <a:fillRect/>
          </a:stretch>
        </p:blipFill>
        <p:spPr>
          <a:xfrm>
            <a:off x="1835707" y="1445987"/>
            <a:ext cx="4347924" cy="3132680"/>
          </a:xfrm>
          <a:prstGeom prst="rect">
            <a:avLst/>
          </a:prstGeom>
        </p:spPr>
      </p:pic>
      <p:pic>
        <p:nvPicPr>
          <p:cNvPr id="7" name="Picture 6">
            <a:extLst>
              <a:ext uri="{FF2B5EF4-FFF2-40B4-BE49-F238E27FC236}">
                <a16:creationId xmlns:a16="http://schemas.microsoft.com/office/drawing/2014/main" id="{6CDEF0F6-D3A2-DA38-4116-2CDE6CCD9DDB}"/>
              </a:ext>
            </a:extLst>
          </p:cNvPr>
          <p:cNvPicPr>
            <a:picLocks noChangeAspect="1"/>
          </p:cNvPicPr>
          <p:nvPr/>
        </p:nvPicPr>
        <p:blipFill>
          <a:blip r:embed="rId4"/>
          <a:stretch>
            <a:fillRect/>
          </a:stretch>
        </p:blipFill>
        <p:spPr>
          <a:xfrm>
            <a:off x="7768773" y="1508760"/>
            <a:ext cx="5782937" cy="3069907"/>
          </a:xfrm>
          <a:prstGeom prst="rect">
            <a:avLst/>
          </a:prstGeom>
        </p:spPr>
      </p:pic>
      <p:sp>
        <p:nvSpPr>
          <p:cNvPr id="8" name="TextBox 7">
            <a:extLst>
              <a:ext uri="{FF2B5EF4-FFF2-40B4-BE49-F238E27FC236}">
                <a16:creationId xmlns:a16="http://schemas.microsoft.com/office/drawing/2014/main" id="{A8ED8549-F93D-161D-460A-BE762AF45056}"/>
              </a:ext>
            </a:extLst>
          </p:cNvPr>
          <p:cNvSpPr txBox="1"/>
          <p:nvPr/>
        </p:nvSpPr>
        <p:spPr>
          <a:xfrm>
            <a:off x="7768773" y="4701271"/>
            <a:ext cx="5154930" cy="646331"/>
          </a:xfrm>
          <a:prstGeom prst="rect">
            <a:avLst/>
          </a:prstGeom>
          <a:noFill/>
        </p:spPr>
        <p:txBody>
          <a:bodyPr wrap="square" rtlCol="0">
            <a:spAutoFit/>
          </a:bodyPr>
          <a:lstStyle/>
          <a:p>
            <a:r>
              <a:rPr lang="en-US" dirty="0"/>
              <a:t>Spectrum showing the absorbance of the glucose</a:t>
            </a:r>
          </a:p>
          <a:p>
            <a:endParaRPr lang="en-US" dirty="0"/>
          </a:p>
        </p:txBody>
      </p:sp>
      <p:sp>
        <p:nvSpPr>
          <p:cNvPr id="9" name="TextBox 8">
            <a:extLst>
              <a:ext uri="{FF2B5EF4-FFF2-40B4-BE49-F238E27FC236}">
                <a16:creationId xmlns:a16="http://schemas.microsoft.com/office/drawing/2014/main" id="{EAEDE37F-D184-EC85-3246-956E226C05F1}"/>
              </a:ext>
            </a:extLst>
          </p:cNvPr>
          <p:cNvSpPr txBox="1"/>
          <p:nvPr/>
        </p:nvSpPr>
        <p:spPr>
          <a:xfrm>
            <a:off x="1835706" y="388620"/>
            <a:ext cx="10665261" cy="707886"/>
          </a:xfrm>
          <a:prstGeom prst="rect">
            <a:avLst/>
          </a:prstGeom>
          <a:noFill/>
        </p:spPr>
        <p:txBody>
          <a:bodyPr wrap="square" rtlCol="0">
            <a:spAutoFit/>
          </a:bodyPr>
          <a:lstStyle/>
          <a:p>
            <a:r>
              <a:rPr lang="en-US" sz="4000" kern="100" dirty="0">
                <a:effectLst/>
                <a:latin typeface="Times New Roman" panose="02020603050405020304" pitchFamily="18" charset="0"/>
                <a:ea typeface="Calibri" panose="020F0502020204030204" pitchFamily="34" charset="0"/>
                <a:cs typeface="Arial" panose="020B0604020202020204" pitchFamily="34" charset="0"/>
              </a:rPr>
              <a:t>Water and </a:t>
            </a:r>
            <a:r>
              <a:rPr lang="en-US" sz="4000" dirty="0"/>
              <a:t>glucose</a:t>
            </a:r>
            <a:r>
              <a:rPr lang="en-US" sz="4000" kern="100" dirty="0">
                <a:effectLst/>
                <a:latin typeface="Times New Roman" panose="02020603050405020304" pitchFamily="18" charset="0"/>
                <a:ea typeface="Calibri" panose="020F0502020204030204" pitchFamily="34" charset="0"/>
                <a:cs typeface="Arial" panose="020B0604020202020204" pitchFamily="34" charset="0"/>
              </a:rPr>
              <a:t> spectra in NIR region</a:t>
            </a:r>
            <a:endParaRPr lang="en-US" sz="4000" kern="1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7237434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2"/>
          <p:cNvSpPr/>
          <p:nvPr/>
        </p:nvSpPr>
        <p:spPr>
          <a:xfrm>
            <a:off x="2037993" y="548641"/>
            <a:ext cx="5509260" cy="777239"/>
          </a:xfrm>
          <a:prstGeom prst="rect">
            <a:avLst/>
          </a:prstGeom>
          <a:noFill/>
          <a:ln/>
        </p:spPr>
        <p:txBody>
          <a:bodyPr wrap="none" rtlCol="0" anchor="t"/>
          <a:lstStyle/>
          <a:p>
            <a:pPr marL="0" indent="0">
              <a:lnSpc>
                <a:spcPts val="5468"/>
              </a:lnSpc>
              <a:buNone/>
            </a:pPr>
            <a:endParaRPr lang="en-US" sz="4000" dirty="0"/>
          </a:p>
        </p:txBody>
      </p:sp>
      <p:sp>
        <p:nvSpPr>
          <p:cNvPr id="5" name="Text 3"/>
          <p:cNvSpPr/>
          <p:nvPr/>
        </p:nvSpPr>
        <p:spPr>
          <a:xfrm>
            <a:off x="1946553" y="4150995"/>
            <a:ext cx="10554414" cy="1746885"/>
          </a:xfrm>
          <a:prstGeom prst="rect">
            <a:avLst/>
          </a:prstGeom>
          <a:noFill/>
          <a:ln/>
        </p:spPr>
        <p:txBody>
          <a:bodyPr wrap="square" rtlCol="0" anchor="t"/>
          <a:lstStyle/>
          <a:p>
            <a:pPr marL="285750" indent="-285750">
              <a:lnSpc>
                <a:spcPts val="2799"/>
              </a:lnSpc>
              <a:buFont typeface="Arial" panose="020B0604020202020204" pitchFamily="34" charset="0"/>
              <a:buChar char="•"/>
            </a:pPr>
            <a:endParaRPr lang="en-US" sz="1750" dirty="0"/>
          </a:p>
        </p:txBody>
      </p:sp>
      <p:sp>
        <p:nvSpPr>
          <p:cNvPr id="10" name="TextBox 9">
            <a:extLst>
              <a:ext uri="{FF2B5EF4-FFF2-40B4-BE49-F238E27FC236}">
                <a16:creationId xmlns:a16="http://schemas.microsoft.com/office/drawing/2014/main" id="{428EC8C6-8214-1380-1D81-44B0BBE524DC}"/>
              </a:ext>
            </a:extLst>
          </p:cNvPr>
          <p:cNvSpPr txBox="1"/>
          <p:nvPr/>
        </p:nvSpPr>
        <p:spPr>
          <a:xfrm>
            <a:off x="1451501" y="1568375"/>
            <a:ext cx="10554414" cy="707886"/>
          </a:xfrm>
          <a:prstGeom prst="rect">
            <a:avLst/>
          </a:prstGeom>
          <a:noFill/>
        </p:spPr>
        <p:txBody>
          <a:bodyPr wrap="square" rtlCol="0">
            <a:spAutoFit/>
          </a:bodyPr>
          <a:lstStyle/>
          <a:p>
            <a:r>
              <a:rPr lang="en-US" sz="4000" b="1" dirty="0"/>
              <a:t>Microcontroller (Arduino Mega)</a:t>
            </a:r>
          </a:p>
        </p:txBody>
      </p:sp>
      <p:pic>
        <p:nvPicPr>
          <p:cNvPr id="8" name="Picture 7">
            <a:extLst>
              <a:ext uri="{FF2B5EF4-FFF2-40B4-BE49-F238E27FC236}">
                <a16:creationId xmlns:a16="http://schemas.microsoft.com/office/drawing/2014/main" id="{F8AADCA8-31D3-1E93-03CD-BFB8526143B1}"/>
              </a:ext>
            </a:extLst>
          </p:cNvPr>
          <p:cNvPicPr>
            <a:picLocks noChangeAspect="1"/>
          </p:cNvPicPr>
          <p:nvPr/>
        </p:nvPicPr>
        <p:blipFill>
          <a:blip r:embed="rId3"/>
          <a:stretch>
            <a:fillRect/>
          </a:stretch>
        </p:blipFill>
        <p:spPr>
          <a:xfrm>
            <a:off x="1451501" y="2610828"/>
            <a:ext cx="6193307" cy="3942030"/>
          </a:xfrm>
          <a:prstGeom prst="rect">
            <a:avLst/>
          </a:prstGeom>
        </p:spPr>
      </p:pic>
      <p:sp>
        <p:nvSpPr>
          <p:cNvPr id="11" name="TextBox 10">
            <a:extLst>
              <a:ext uri="{FF2B5EF4-FFF2-40B4-BE49-F238E27FC236}">
                <a16:creationId xmlns:a16="http://schemas.microsoft.com/office/drawing/2014/main" id="{D6FD459C-8881-173C-8AB6-9B3E6139E6ED}"/>
              </a:ext>
            </a:extLst>
          </p:cNvPr>
          <p:cNvSpPr txBox="1"/>
          <p:nvPr/>
        </p:nvSpPr>
        <p:spPr>
          <a:xfrm>
            <a:off x="1451501" y="7034088"/>
            <a:ext cx="3711297" cy="523220"/>
          </a:xfrm>
          <a:prstGeom prst="rect">
            <a:avLst/>
          </a:prstGeom>
          <a:noFill/>
        </p:spPr>
        <p:txBody>
          <a:bodyPr wrap="square" rtlCol="0">
            <a:spAutoFit/>
          </a:bodyPr>
          <a:lstStyle/>
          <a:p>
            <a:r>
              <a:rPr lang="en-US" sz="2800" dirty="0"/>
              <a:t>ARDUINO MEGA</a:t>
            </a:r>
          </a:p>
        </p:txBody>
      </p:sp>
    </p:spTree>
    <p:extLst>
      <p:ext uri="{BB962C8B-B14F-4D97-AF65-F5344CB8AC3E}">
        <p14:creationId xmlns:p14="http://schemas.microsoft.com/office/powerpoint/2010/main" val="11372364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2"/>
          <p:cNvSpPr/>
          <p:nvPr/>
        </p:nvSpPr>
        <p:spPr>
          <a:xfrm>
            <a:off x="2037993" y="548641"/>
            <a:ext cx="5509260" cy="777239"/>
          </a:xfrm>
          <a:prstGeom prst="rect">
            <a:avLst/>
          </a:prstGeom>
          <a:noFill/>
          <a:ln/>
        </p:spPr>
        <p:txBody>
          <a:bodyPr wrap="none" rtlCol="0" anchor="t"/>
          <a:lstStyle/>
          <a:p>
            <a:pPr marL="0" indent="0">
              <a:lnSpc>
                <a:spcPts val="5468"/>
              </a:lnSpc>
              <a:buNone/>
            </a:pPr>
            <a:endParaRPr lang="en-US" sz="4000" dirty="0"/>
          </a:p>
        </p:txBody>
      </p:sp>
      <p:sp>
        <p:nvSpPr>
          <p:cNvPr id="5" name="Text 3"/>
          <p:cNvSpPr/>
          <p:nvPr/>
        </p:nvSpPr>
        <p:spPr>
          <a:xfrm>
            <a:off x="1946553" y="4150995"/>
            <a:ext cx="10554414" cy="1746885"/>
          </a:xfrm>
          <a:prstGeom prst="rect">
            <a:avLst/>
          </a:prstGeom>
          <a:noFill/>
          <a:ln/>
        </p:spPr>
        <p:txBody>
          <a:bodyPr wrap="square" rtlCol="0" anchor="t"/>
          <a:lstStyle/>
          <a:p>
            <a:pPr marL="285750" indent="-285750">
              <a:lnSpc>
                <a:spcPts val="2799"/>
              </a:lnSpc>
              <a:buFont typeface="Arial" panose="020B0604020202020204" pitchFamily="34" charset="0"/>
              <a:buChar char="•"/>
            </a:pPr>
            <a:endParaRPr lang="en-US" sz="1750" dirty="0"/>
          </a:p>
        </p:txBody>
      </p:sp>
      <p:sp>
        <p:nvSpPr>
          <p:cNvPr id="10" name="TextBox 9">
            <a:extLst>
              <a:ext uri="{FF2B5EF4-FFF2-40B4-BE49-F238E27FC236}">
                <a16:creationId xmlns:a16="http://schemas.microsoft.com/office/drawing/2014/main" id="{428EC8C6-8214-1380-1D81-44B0BBE524DC}"/>
              </a:ext>
            </a:extLst>
          </p:cNvPr>
          <p:cNvSpPr txBox="1"/>
          <p:nvPr/>
        </p:nvSpPr>
        <p:spPr>
          <a:xfrm>
            <a:off x="1062990" y="936040"/>
            <a:ext cx="11731704" cy="1323439"/>
          </a:xfrm>
          <a:prstGeom prst="rect">
            <a:avLst/>
          </a:prstGeom>
          <a:noFill/>
        </p:spPr>
        <p:txBody>
          <a:bodyPr wrap="square" rtlCol="0">
            <a:spAutoFit/>
          </a:bodyPr>
          <a:lstStyle/>
          <a:p>
            <a:endParaRPr lang="en-US" sz="4000" b="1" dirty="0"/>
          </a:p>
          <a:p>
            <a:r>
              <a:rPr lang="en-US" sz="4000" b="1" dirty="0"/>
              <a:t>GSM MODULE (SIM900A)</a:t>
            </a:r>
          </a:p>
        </p:txBody>
      </p:sp>
      <p:pic>
        <p:nvPicPr>
          <p:cNvPr id="7" name="Picture 6">
            <a:extLst>
              <a:ext uri="{FF2B5EF4-FFF2-40B4-BE49-F238E27FC236}">
                <a16:creationId xmlns:a16="http://schemas.microsoft.com/office/drawing/2014/main" id="{434603E6-4B9F-C18A-9886-7FCB77E8E207}"/>
              </a:ext>
            </a:extLst>
          </p:cNvPr>
          <p:cNvPicPr>
            <a:picLocks noChangeAspect="1"/>
          </p:cNvPicPr>
          <p:nvPr/>
        </p:nvPicPr>
        <p:blipFill>
          <a:blip r:embed="rId3"/>
          <a:stretch>
            <a:fillRect/>
          </a:stretch>
        </p:blipFill>
        <p:spPr>
          <a:xfrm>
            <a:off x="1241424" y="2636678"/>
            <a:ext cx="5435823" cy="4414316"/>
          </a:xfrm>
          <a:prstGeom prst="rect">
            <a:avLst/>
          </a:prstGeom>
        </p:spPr>
      </p:pic>
      <p:sp>
        <p:nvSpPr>
          <p:cNvPr id="8" name="TextBox 7">
            <a:extLst>
              <a:ext uri="{FF2B5EF4-FFF2-40B4-BE49-F238E27FC236}">
                <a16:creationId xmlns:a16="http://schemas.microsoft.com/office/drawing/2014/main" id="{042ED81D-D011-B1F2-EEAD-3F37856AD78D}"/>
              </a:ext>
            </a:extLst>
          </p:cNvPr>
          <p:cNvSpPr txBox="1"/>
          <p:nvPr/>
        </p:nvSpPr>
        <p:spPr>
          <a:xfrm>
            <a:off x="1241424" y="7212113"/>
            <a:ext cx="3551199" cy="523220"/>
          </a:xfrm>
          <a:prstGeom prst="rect">
            <a:avLst/>
          </a:prstGeom>
          <a:noFill/>
        </p:spPr>
        <p:txBody>
          <a:bodyPr wrap="square" rtlCol="0">
            <a:spAutoFit/>
          </a:bodyPr>
          <a:lstStyle/>
          <a:p>
            <a:r>
              <a:rPr lang="en-US" sz="2800" dirty="0">
                <a:effectLst/>
                <a:latin typeface="Times New Roman" panose="02020603050405020304" pitchFamily="18" charset="0"/>
                <a:ea typeface="Calibri" panose="020F0502020204030204" pitchFamily="34" charset="0"/>
              </a:rPr>
              <a:t>SIM900A Module</a:t>
            </a:r>
            <a:endParaRPr lang="en-US" sz="2800" dirty="0"/>
          </a:p>
        </p:txBody>
      </p:sp>
    </p:spTree>
    <p:extLst>
      <p:ext uri="{BB962C8B-B14F-4D97-AF65-F5344CB8AC3E}">
        <p14:creationId xmlns:p14="http://schemas.microsoft.com/office/powerpoint/2010/main" val="24010022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2"/>
          <p:cNvSpPr/>
          <p:nvPr/>
        </p:nvSpPr>
        <p:spPr>
          <a:xfrm>
            <a:off x="2037993" y="548641"/>
            <a:ext cx="5509260" cy="777239"/>
          </a:xfrm>
          <a:prstGeom prst="rect">
            <a:avLst/>
          </a:prstGeom>
          <a:noFill/>
          <a:ln/>
        </p:spPr>
        <p:txBody>
          <a:bodyPr wrap="none" rtlCol="0" anchor="t"/>
          <a:lstStyle/>
          <a:p>
            <a:pPr marL="0" indent="0">
              <a:lnSpc>
                <a:spcPts val="5468"/>
              </a:lnSpc>
              <a:buNone/>
            </a:pPr>
            <a:endParaRPr lang="en-US" sz="4000" dirty="0"/>
          </a:p>
        </p:txBody>
      </p:sp>
      <p:sp>
        <p:nvSpPr>
          <p:cNvPr id="5" name="Text 3"/>
          <p:cNvSpPr/>
          <p:nvPr/>
        </p:nvSpPr>
        <p:spPr>
          <a:xfrm>
            <a:off x="1946553" y="4150995"/>
            <a:ext cx="10554414" cy="1746885"/>
          </a:xfrm>
          <a:prstGeom prst="rect">
            <a:avLst/>
          </a:prstGeom>
          <a:noFill/>
          <a:ln/>
        </p:spPr>
        <p:txBody>
          <a:bodyPr wrap="square" rtlCol="0" anchor="t"/>
          <a:lstStyle/>
          <a:p>
            <a:pPr marL="285750" indent="-285750">
              <a:lnSpc>
                <a:spcPts val="2799"/>
              </a:lnSpc>
              <a:buFont typeface="Arial" panose="020B0604020202020204" pitchFamily="34" charset="0"/>
              <a:buChar char="•"/>
            </a:pPr>
            <a:endParaRPr lang="en-US" sz="1750" dirty="0"/>
          </a:p>
        </p:txBody>
      </p:sp>
      <p:pic>
        <p:nvPicPr>
          <p:cNvPr id="6" name="Picture 5">
            <a:extLst>
              <a:ext uri="{FF2B5EF4-FFF2-40B4-BE49-F238E27FC236}">
                <a16:creationId xmlns:a16="http://schemas.microsoft.com/office/drawing/2014/main" id="{D4614BB7-A4A4-1A55-F1DA-41D4F1901FAC}"/>
              </a:ext>
            </a:extLst>
          </p:cNvPr>
          <p:cNvPicPr>
            <a:picLocks noChangeAspect="1"/>
          </p:cNvPicPr>
          <p:nvPr/>
        </p:nvPicPr>
        <p:blipFill>
          <a:blip r:embed="rId3"/>
          <a:stretch>
            <a:fillRect/>
          </a:stretch>
        </p:blipFill>
        <p:spPr>
          <a:xfrm>
            <a:off x="5391581" y="937260"/>
            <a:ext cx="4770071" cy="3353684"/>
          </a:xfrm>
          <a:prstGeom prst="rect">
            <a:avLst/>
          </a:prstGeom>
        </p:spPr>
      </p:pic>
      <p:sp>
        <p:nvSpPr>
          <p:cNvPr id="7" name="TextBox 6">
            <a:extLst>
              <a:ext uri="{FF2B5EF4-FFF2-40B4-BE49-F238E27FC236}">
                <a16:creationId xmlns:a16="http://schemas.microsoft.com/office/drawing/2014/main" id="{206FD812-8FCF-4F93-5F09-03A2240F087F}"/>
              </a:ext>
            </a:extLst>
          </p:cNvPr>
          <p:cNvSpPr txBox="1"/>
          <p:nvPr/>
        </p:nvSpPr>
        <p:spPr>
          <a:xfrm>
            <a:off x="5335409" y="5551944"/>
            <a:ext cx="5127028" cy="2677656"/>
          </a:xfrm>
          <a:prstGeom prst="rect">
            <a:avLst/>
          </a:prstGeom>
          <a:noFill/>
        </p:spPr>
        <p:txBody>
          <a:bodyPr wrap="square" rtlCol="0">
            <a:spAutoFit/>
          </a:bodyPr>
          <a:lstStyle/>
          <a:p>
            <a:r>
              <a:rPr lang="en-US" sz="2800" dirty="0"/>
              <a:t>The sensor has the ability to measure and characterize how various types of materials absorb or reflect 18 different frequencies of light ranging from 410nm to 940nm. </a:t>
            </a:r>
          </a:p>
        </p:txBody>
      </p:sp>
      <p:sp>
        <p:nvSpPr>
          <p:cNvPr id="8" name="TextBox 7">
            <a:extLst>
              <a:ext uri="{FF2B5EF4-FFF2-40B4-BE49-F238E27FC236}">
                <a16:creationId xmlns:a16="http://schemas.microsoft.com/office/drawing/2014/main" id="{8A949A35-F2B4-048E-E799-A62CAA360606}"/>
              </a:ext>
            </a:extLst>
          </p:cNvPr>
          <p:cNvSpPr txBox="1"/>
          <p:nvPr/>
        </p:nvSpPr>
        <p:spPr>
          <a:xfrm>
            <a:off x="5335410" y="4892827"/>
            <a:ext cx="6612323" cy="400110"/>
          </a:xfrm>
          <a:prstGeom prst="rect">
            <a:avLst/>
          </a:prstGeom>
          <a:noFill/>
        </p:spPr>
        <p:txBody>
          <a:bodyPr wrap="square" rtlCol="0">
            <a:spAutoFit/>
          </a:bodyPr>
          <a:lstStyle/>
          <a:p>
            <a:r>
              <a:rPr lang="en-US" sz="2000" dirty="0">
                <a:effectLst/>
                <a:latin typeface="Times New Roman" panose="02020603050405020304" pitchFamily="18" charset="0"/>
                <a:ea typeface="Calibri" panose="020F0502020204030204" pitchFamily="34" charset="0"/>
              </a:rPr>
              <a:t>AS7265x 18-Channel Spectral Responsivity</a:t>
            </a:r>
            <a:endParaRPr lang="en-US" sz="2000" dirty="0"/>
          </a:p>
        </p:txBody>
      </p:sp>
      <p:pic>
        <p:nvPicPr>
          <p:cNvPr id="10" name="Picture 9">
            <a:extLst>
              <a:ext uri="{FF2B5EF4-FFF2-40B4-BE49-F238E27FC236}">
                <a16:creationId xmlns:a16="http://schemas.microsoft.com/office/drawing/2014/main" id="{46EDE828-AEF7-A433-B95F-C18C6904B16A}"/>
              </a:ext>
            </a:extLst>
          </p:cNvPr>
          <p:cNvPicPr>
            <a:picLocks noChangeAspect="1"/>
          </p:cNvPicPr>
          <p:nvPr/>
        </p:nvPicPr>
        <p:blipFill>
          <a:blip r:embed="rId4"/>
          <a:stretch>
            <a:fillRect/>
          </a:stretch>
        </p:blipFill>
        <p:spPr>
          <a:xfrm>
            <a:off x="384015" y="926544"/>
            <a:ext cx="4212569" cy="3364400"/>
          </a:xfrm>
          <a:prstGeom prst="rect">
            <a:avLst/>
          </a:prstGeom>
        </p:spPr>
      </p:pic>
      <p:sp>
        <p:nvSpPr>
          <p:cNvPr id="11" name="TextBox 10">
            <a:extLst>
              <a:ext uri="{FF2B5EF4-FFF2-40B4-BE49-F238E27FC236}">
                <a16:creationId xmlns:a16="http://schemas.microsoft.com/office/drawing/2014/main" id="{24C6F2E1-6DA6-5B5E-B2C4-B01EB1AA3D10}"/>
              </a:ext>
            </a:extLst>
          </p:cNvPr>
          <p:cNvSpPr txBox="1"/>
          <p:nvPr/>
        </p:nvSpPr>
        <p:spPr>
          <a:xfrm>
            <a:off x="384015" y="4891258"/>
            <a:ext cx="4245401" cy="707886"/>
          </a:xfrm>
          <a:prstGeom prst="rect">
            <a:avLst/>
          </a:prstGeom>
          <a:noFill/>
        </p:spPr>
        <p:txBody>
          <a:bodyPr wrap="square" rtlCol="0">
            <a:spAutoFit/>
          </a:bodyPr>
          <a:lstStyle/>
          <a:p>
            <a:r>
              <a:rPr lang="en-US" sz="2000" dirty="0">
                <a:effectLst/>
                <a:latin typeface="Times New Roman" panose="02020603050405020304" pitchFamily="18" charset="0"/>
                <a:ea typeface="Calibri" panose="020F0502020204030204" pitchFamily="34" charset="0"/>
              </a:rPr>
              <a:t>Triad Spectroscopy Sensor - AS7265x</a:t>
            </a:r>
            <a:endParaRPr lang="en-US" sz="2000" dirty="0"/>
          </a:p>
          <a:p>
            <a:endParaRPr lang="en-US" sz="2000" dirty="0"/>
          </a:p>
        </p:txBody>
      </p:sp>
    </p:spTree>
    <p:extLst>
      <p:ext uri="{BB962C8B-B14F-4D97-AF65-F5344CB8AC3E}">
        <p14:creationId xmlns:p14="http://schemas.microsoft.com/office/powerpoint/2010/main" val="31640822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2"/>
          <p:cNvSpPr/>
          <p:nvPr/>
        </p:nvSpPr>
        <p:spPr>
          <a:xfrm>
            <a:off x="2037993" y="548641"/>
            <a:ext cx="5509260" cy="777239"/>
          </a:xfrm>
          <a:prstGeom prst="rect">
            <a:avLst/>
          </a:prstGeom>
          <a:noFill/>
          <a:ln/>
        </p:spPr>
        <p:txBody>
          <a:bodyPr wrap="none" rtlCol="0" anchor="t"/>
          <a:lstStyle/>
          <a:p>
            <a:pPr marL="0" indent="0">
              <a:lnSpc>
                <a:spcPts val="5468"/>
              </a:lnSpc>
              <a:buNone/>
            </a:pPr>
            <a:endParaRPr lang="en-US" sz="4000" dirty="0"/>
          </a:p>
        </p:txBody>
      </p:sp>
      <p:sp>
        <p:nvSpPr>
          <p:cNvPr id="5" name="Text 3"/>
          <p:cNvSpPr/>
          <p:nvPr/>
        </p:nvSpPr>
        <p:spPr>
          <a:xfrm>
            <a:off x="1946553" y="4150995"/>
            <a:ext cx="10554414" cy="1746885"/>
          </a:xfrm>
          <a:prstGeom prst="rect">
            <a:avLst/>
          </a:prstGeom>
          <a:noFill/>
          <a:ln/>
        </p:spPr>
        <p:txBody>
          <a:bodyPr wrap="square" rtlCol="0" anchor="t"/>
          <a:lstStyle/>
          <a:p>
            <a:pPr marL="285750" indent="-285750">
              <a:lnSpc>
                <a:spcPts val="2799"/>
              </a:lnSpc>
              <a:buFont typeface="Arial" panose="020B0604020202020204" pitchFamily="34" charset="0"/>
              <a:buChar char="•"/>
            </a:pPr>
            <a:endParaRPr lang="en-US" sz="1750" dirty="0"/>
          </a:p>
        </p:txBody>
      </p:sp>
      <p:sp>
        <p:nvSpPr>
          <p:cNvPr id="10" name="TextBox 9">
            <a:extLst>
              <a:ext uri="{FF2B5EF4-FFF2-40B4-BE49-F238E27FC236}">
                <a16:creationId xmlns:a16="http://schemas.microsoft.com/office/drawing/2014/main" id="{428EC8C6-8214-1380-1D81-44B0BBE524DC}"/>
              </a:ext>
            </a:extLst>
          </p:cNvPr>
          <p:cNvSpPr txBox="1"/>
          <p:nvPr/>
        </p:nvSpPr>
        <p:spPr>
          <a:xfrm>
            <a:off x="1154430" y="118407"/>
            <a:ext cx="10554414" cy="1938992"/>
          </a:xfrm>
          <a:prstGeom prst="rect">
            <a:avLst/>
          </a:prstGeom>
          <a:noFill/>
        </p:spPr>
        <p:txBody>
          <a:bodyPr wrap="square" rtlCol="0">
            <a:spAutoFit/>
          </a:bodyPr>
          <a:lstStyle/>
          <a:p>
            <a:endParaRPr lang="en-US" sz="4000" b="1" dirty="0"/>
          </a:p>
          <a:p>
            <a:r>
              <a:rPr lang="en-US" sz="4000" b="1" dirty="0">
                <a:effectLst/>
                <a:latin typeface="Times New Roman" panose="02020603050405020304" pitchFamily="18" charset="0"/>
                <a:ea typeface="Calibri" panose="020F0502020204030204" pitchFamily="34" charset="0"/>
              </a:rPr>
              <a:t>non-invasive glucose monitoring system base on NIR spectroscopy </a:t>
            </a:r>
            <a:r>
              <a:rPr lang="en-US" sz="4000" b="1" dirty="0">
                <a:latin typeface="Times New Roman" panose="02020603050405020304" pitchFamily="18" charset="0"/>
                <a:cs typeface="Times New Roman" panose="02020603050405020304" pitchFamily="18" charset="0"/>
              </a:rPr>
              <a:t>Design</a:t>
            </a:r>
          </a:p>
        </p:txBody>
      </p:sp>
      <p:sp>
        <p:nvSpPr>
          <p:cNvPr id="9" name="TextBox 8">
            <a:extLst>
              <a:ext uri="{FF2B5EF4-FFF2-40B4-BE49-F238E27FC236}">
                <a16:creationId xmlns:a16="http://schemas.microsoft.com/office/drawing/2014/main" id="{255E3F6C-640B-FF23-61FA-33C1A7FCEB27}"/>
              </a:ext>
            </a:extLst>
          </p:cNvPr>
          <p:cNvSpPr txBox="1"/>
          <p:nvPr/>
        </p:nvSpPr>
        <p:spPr>
          <a:xfrm>
            <a:off x="1265274" y="2530549"/>
            <a:ext cx="6889898" cy="2246769"/>
          </a:xfrm>
          <a:prstGeom prst="rect">
            <a:avLst/>
          </a:prstGeom>
          <a:noFill/>
        </p:spPr>
        <p:txBody>
          <a:bodyPr wrap="square" rtlCol="0">
            <a:spAutoFit/>
          </a:bodyPr>
          <a:lstStyle/>
          <a:p>
            <a:r>
              <a:rPr lang="en-US" sz="2800" dirty="0"/>
              <a:t>The figure shows the </a:t>
            </a:r>
            <a:r>
              <a:rPr lang="en-US" sz="2800" dirty="0" err="1"/>
              <a:t>arduino</a:t>
            </a:r>
            <a:r>
              <a:rPr lang="en-US" sz="2800" dirty="0"/>
              <a:t> connected to the </a:t>
            </a:r>
            <a:r>
              <a:rPr lang="en-US" sz="2800" dirty="0" err="1"/>
              <a:t>gsm</a:t>
            </a:r>
            <a:r>
              <a:rPr lang="en-US" sz="2800" dirty="0"/>
              <a:t> module and the as7265x sensor and fed through a step-down convertor that is fed using a power adapter</a:t>
            </a:r>
            <a:r>
              <a:rPr lang="ar-SA" sz="2800" dirty="0"/>
              <a:t>و</a:t>
            </a:r>
            <a:r>
              <a:rPr lang="en-US" sz="2800" dirty="0"/>
              <a:t>The GSM module is also fed directly from power adapter.</a:t>
            </a:r>
          </a:p>
        </p:txBody>
      </p:sp>
      <p:pic>
        <p:nvPicPr>
          <p:cNvPr id="11" name="Picture 10">
            <a:extLst>
              <a:ext uri="{FF2B5EF4-FFF2-40B4-BE49-F238E27FC236}">
                <a16:creationId xmlns:a16="http://schemas.microsoft.com/office/drawing/2014/main" id="{214D1A9A-97BE-9EEB-CD98-DD5A5BA3F9A2}"/>
              </a:ext>
            </a:extLst>
          </p:cNvPr>
          <p:cNvPicPr>
            <a:picLocks noChangeAspect="1"/>
          </p:cNvPicPr>
          <p:nvPr/>
        </p:nvPicPr>
        <p:blipFill>
          <a:blip r:embed="rId3"/>
          <a:stretch>
            <a:fillRect/>
          </a:stretch>
        </p:blipFill>
        <p:spPr>
          <a:xfrm>
            <a:off x="9817709" y="1956902"/>
            <a:ext cx="3782269" cy="5328598"/>
          </a:xfrm>
          <a:prstGeom prst="rect">
            <a:avLst/>
          </a:prstGeom>
        </p:spPr>
      </p:pic>
    </p:spTree>
    <p:extLst>
      <p:ext uri="{BB962C8B-B14F-4D97-AF65-F5344CB8AC3E}">
        <p14:creationId xmlns:p14="http://schemas.microsoft.com/office/powerpoint/2010/main" val="133250386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5A392533-5F85-76CD-756B-6A270F1BC65C}"/>
              </a:ext>
            </a:extLst>
          </p:cNvPr>
          <p:cNvSpPr txBox="1"/>
          <p:nvPr/>
        </p:nvSpPr>
        <p:spPr>
          <a:xfrm>
            <a:off x="999460" y="914400"/>
            <a:ext cx="6060559" cy="707886"/>
          </a:xfrm>
          <a:prstGeom prst="rect">
            <a:avLst/>
          </a:prstGeom>
          <a:noFill/>
        </p:spPr>
        <p:txBody>
          <a:bodyPr wrap="square" rtlCol="0">
            <a:spAutoFit/>
          </a:bodyPr>
          <a:lstStyle/>
          <a:p>
            <a:r>
              <a:rPr lang="en-US" sz="4000" b="1" dirty="0">
                <a:effectLst/>
                <a:latin typeface="Times New Roman" panose="02020603050405020304" pitchFamily="18" charset="0"/>
                <a:ea typeface="Calibri" panose="020F0502020204030204" pitchFamily="34" charset="0"/>
              </a:rPr>
              <a:t>NIR spectroscopy results</a:t>
            </a:r>
            <a:endParaRPr lang="en-US" sz="4000" dirty="0"/>
          </a:p>
        </p:txBody>
      </p:sp>
      <p:pic>
        <p:nvPicPr>
          <p:cNvPr id="6" name="Picture 5">
            <a:extLst>
              <a:ext uri="{FF2B5EF4-FFF2-40B4-BE49-F238E27FC236}">
                <a16:creationId xmlns:a16="http://schemas.microsoft.com/office/drawing/2014/main" id="{0E5BA7DB-8217-3429-C90D-85080A5B5139}"/>
              </a:ext>
            </a:extLst>
          </p:cNvPr>
          <p:cNvPicPr>
            <a:picLocks noChangeAspect="1"/>
          </p:cNvPicPr>
          <p:nvPr/>
        </p:nvPicPr>
        <p:blipFill>
          <a:blip r:embed="rId2"/>
          <a:stretch>
            <a:fillRect/>
          </a:stretch>
        </p:blipFill>
        <p:spPr>
          <a:xfrm>
            <a:off x="1095152" y="2008162"/>
            <a:ext cx="5869173" cy="4586470"/>
          </a:xfrm>
          <a:prstGeom prst="rect">
            <a:avLst/>
          </a:prstGeom>
        </p:spPr>
      </p:pic>
      <p:sp>
        <p:nvSpPr>
          <p:cNvPr id="7" name="TextBox 6">
            <a:extLst>
              <a:ext uri="{FF2B5EF4-FFF2-40B4-BE49-F238E27FC236}">
                <a16:creationId xmlns:a16="http://schemas.microsoft.com/office/drawing/2014/main" id="{2AD67012-0240-F673-979F-E1DF7C307BB6}"/>
              </a:ext>
            </a:extLst>
          </p:cNvPr>
          <p:cNvSpPr txBox="1"/>
          <p:nvPr/>
        </p:nvSpPr>
        <p:spPr>
          <a:xfrm>
            <a:off x="1095152" y="6974958"/>
            <a:ext cx="4742122" cy="954107"/>
          </a:xfrm>
          <a:prstGeom prst="rect">
            <a:avLst/>
          </a:prstGeom>
          <a:noFill/>
        </p:spPr>
        <p:txBody>
          <a:bodyPr wrap="square" rtlCol="0">
            <a:spAutoFit/>
          </a:bodyPr>
          <a:lstStyle/>
          <a:p>
            <a:r>
              <a:rPr lang="en-US" sz="2800" kern="100" dirty="0">
                <a:effectLst/>
                <a:latin typeface="Times New Roman" panose="02020603050405020304" pitchFamily="18" charset="0"/>
                <a:ea typeface="Calibri" panose="020F0502020204030204" pitchFamily="34" charset="0"/>
                <a:cs typeface="Arial" panose="020B0604020202020204" pitchFamily="34" charset="0"/>
              </a:rPr>
              <a:t>Glucose vs Sensor Reading</a:t>
            </a:r>
            <a:endParaRPr lang="en-US" sz="2800" kern="100" dirty="0">
              <a:effectLst/>
              <a:latin typeface="Calibri" panose="020F0502020204030204" pitchFamily="34" charset="0"/>
              <a:ea typeface="Calibri" panose="020F0502020204030204" pitchFamily="34" charset="0"/>
              <a:cs typeface="Arial" panose="020B0604020202020204" pitchFamily="34" charset="0"/>
            </a:endParaRPr>
          </a:p>
          <a:p>
            <a:endParaRPr lang="en-US" sz="2800" dirty="0"/>
          </a:p>
        </p:txBody>
      </p:sp>
    </p:spTree>
    <p:extLst>
      <p:ext uri="{BB962C8B-B14F-4D97-AF65-F5344CB8AC3E}">
        <p14:creationId xmlns:p14="http://schemas.microsoft.com/office/powerpoint/2010/main" val="21794587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2"/>
          <p:cNvSpPr/>
          <p:nvPr/>
        </p:nvSpPr>
        <p:spPr>
          <a:xfrm>
            <a:off x="2037993" y="548641"/>
            <a:ext cx="5509260" cy="777239"/>
          </a:xfrm>
          <a:prstGeom prst="rect">
            <a:avLst/>
          </a:prstGeom>
          <a:noFill/>
          <a:ln/>
        </p:spPr>
        <p:txBody>
          <a:bodyPr wrap="none" rtlCol="0" anchor="t"/>
          <a:lstStyle/>
          <a:p>
            <a:pPr marL="0" indent="0">
              <a:lnSpc>
                <a:spcPts val="5468"/>
              </a:lnSpc>
              <a:buNone/>
            </a:pPr>
            <a:endParaRPr lang="en-US" sz="4000" dirty="0"/>
          </a:p>
        </p:txBody>
      </p:sp>
      <p:sp>
        <p:nvSpPr>
          <p:cNvPr id="5" name="Text 3"/>
          <p:cNvSpPr/>
          <p:nvPr/>
        </p:nvSpPr>
        <p:spPr>
          <a:xfrm>
            <a:off x="1946553" y="4150995"/>
            <a:ext cx="10554414" cy="1746885"/>
          </a:xfrm>
          <a:prstGeom prst="rect">
            <a:avLst/>
          </a:prstGeom>
          <a:noFill/>
          <a:ln/>
        </p:spPr>
        <p:txBody>
          <a:bodyPr wrap="square" rtlCol="0" anchor="t"/>
          <a:lstStyle/>
          <a:p>
            <a:pPr marL="285750" indent="-285750">
              <a:lnSpc>
                <a:spcPts val="2799"/>
              </a:lnSpc>
              <a:buFont typeface="Arial" panose="020B0604020202020204" pitchFamily="34" charset="0"/>
              <a:buChar char="•"/>
            </a:pPr>
            <a:endParaRPr lang="en-US" sz="1750" dirty="0"/>
          </a:p>
        </p:txBody>
      </p:sp>
      <p:sp>
        <p:nvSpPr>
          <p:cNvPr id="10" name="TextBox 9">
            <a:extLst>
              <a:ext uri="{FF2B5EF4-FFF2-40B4-BE49-F238E27FC236}">
                <a16:creationId xmlns:a16="http://schemas.microsoft.com/office/drawing/2014/main" id="{428EC8C6-8214-1380-1D81-44B0BBE524DC}"/>
              </a:ext>
            </a:extLst>
          </p:cNvPr>
          <p:cNvSpPr txBox="1"/>
          <p:nvPr/>
        </p:nvSpPr>
        <p:spPr>
          <a:xfrm>
            <a:off x="2240280" y="1920240"/>
            <a:ext cx="10554414" cy="718466"/>
          </a:xfrm>
          <a:prstGeom prst="rect">
            <a:avLst/>
          </a:prstGeom>
          <a:noFill/>
        </p:spPr>
        <p:txBody>
          <a:bodyPr wrap="square" rtlCol="0">
            <a:spAutoFit/>
          </a:bodyPr>
          <a:lstStyle/>
          <a:p>
            <a:pPr marL="0" marR="0" algn="just">
              <a:lnSpc>
                <a:spcPct val="107000"/>
              </a:lnSpc>
              <a:spcBef>
                <a:spcPts val="0"/>
              </a:spcBef>
              <a:spcAft>
                <a:spcPts val="800"/>
              </a:spcAft>
            </a:pPr>
            <a:r>
              <a:rPr lang="en-US" sz="4000" b="1" kern="100" dirty="0">
                <a:effectLst/>
                <a:latin typeface="Times New Roman" panose="02020603050405020304" pitchFamily="18" charset="0"/>
                <a:ea typeface="Calibri" panose="020F0502020204030204" pitchFamily="34" charset="0"/>
                <a:cs typeface="Arial" panose="020B0604020202020204" pitchFamily="34" charset="0"/>
              </a:rPr>
              <a:t>Microwave Spectroscopy (MWS):</a:t>
            </a:r>
            <a:endParaRPr lang="en-US" sz="4000" kern="1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8" name="Picture 7">
            <a:extLst>
              <a:ext uri="{FF2B5EF4-FFF2-40B4-BE49-F238E27FC236}">
                <a16:creationId xmlns:a16="http://schemas.microsoft.com/office/drawing/2014/main" id="{6811B666-EBF7-FA91-789E-AA65FA26C16F}"/>
              </a:ext>
            </a:extLst>
          </p:cNvPr>
          <p:cNvPicPr>
            <a:picLocks noChangeAspect="1"/>
          </p:cNvPicPr>
          <p:nvPr/>
        </p:nvPicPr>
        <p:blipFill>
          <a:blip r:embed="rId3"/>
          <a:stretch>
            <a:fillRect/>
          </a:stretch>
        </p:blipFill>
        <p:spPr>
          <a:xfrm>
            <a:off x="2240280" y="3177528"/>
            <a:ext cx="5705711" cy="2783769"/>
          </a:xfrm>
          <a:prstGeom prst="rect">
            <a:avLst/>
          </a:prstGeom>
        </p:spPr>
      </p:pic>
    </p:spTree>
    <p:extLst>
      <p:ext uri="{BB962C8B-B14F-4D97-AF65-F5344CB8AC3E}">
        <p14:creationId xmlns:p14="http://schemas.microsoft.com/office/powerpoint/2010/main" val="38780477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name="Slide 2">
    <p:spTree>
      <p:nvGrpSpPr>
        <p:cNvPr id="1" name=""/>
        <p:cNvGrpSpPr/>
        <p:nvPr/>
      </p:nvGrpSpPr>
      <p:grpSpPr>
        <a:xfrm>
          <a:off x="0" y="0"/>
          <a:ext cx="0" cy="0"/>
          <a:chOff x="0" y="0"/>
          <a:chExt cx="0" cy="0"/>
        </a:xfrm>
      </p:grpSpPr>
      <p:sp>
        <p:nvSpPr>
          <p:cNvPr id="4" name="Text 2"/>
          <p:cNvSpPr/>
          <p:nvPr/>
        </p:nvSpPr>
        <p:spPr>
          <a:xfrm>
            <a:off x="2037993" y="2453269"/>
            <a:ext cx="6934200" cy="814038"/>
          </a:xfrm>
          <a:prstGeom prst="rect">
            <a:avLst/>
          </a:prstGeom>
          <a:noFill/>
          <a:ln/>
        </p:spPr>
        <p:txBody>
          <a:bodyPr wrap="none" rtlCol="0" anchor="t"/>
          <a:lstStyle/>
          <a:p>
            <a:pPr marL="0" indent="0">
              <a:lnSpc>
                <a:spcPts val="5468"/>
              </a:lnSpc>
              <a:buNone/>
            </a:pPr>
            <a:r>
              <a:rPr lang="en-US" sz="4000" dirty="0">
                <a:latin typeface="Fraunces" pitchFamily="34" charset="0"/>
                <a:ea typeface="Fraunces" pitchFamily="34" charset="-122"/>
                <a:cs typeface="Fraunces" pitchFamily="34" charset="-120"/>
              </a:rPr>
              <a:t>Background of the Project</a:t>
            </a:r>
            <a:endParaRPr lang="en-US" sz="4000" dirty="0"/>
          </a:p>
        </p:txBody>
      </p:sp>
      <p:sp>
        <p:nvSpPr>
          <p:cNvPr id="5" name="Text 3"/>
          <p:cNvSpPr/>
          <p:nvPr/>
        </p:nvSpPr>
        <p:spPr>
          <a:xfrm>
            <a:off x="2037993" y="3869474"/>
            <a:ext cx="5946280" cy="3992136"/>
          </a:xfrm>
          <a:prstGeom prst="rect">
            <a:avLst/>
          </a:prstGeom>
          <a:noFill/>
          <a:ln/>
        </p:spPr>
        <p:txBody>
          <a:bodyPr wrap="square" rtlCol="0" anchor="t"/>
          <a:lstStyle/>
          <a:p>
            <a:pPr marL="0" indent="0">
              <a:lnSpc>
                <a:spcPts val="2799"/>
              </a:lnSpc>
              <a:buNone/>
            </a:pPr>
            <a:r>
              <a:rPr lang="en-US" sz="1750" dirty="0">
                <a:latin typeface="Epilogue" pitchFamily="34" charset="0"/>
                <a:ea typeface="Epilogue" pitchFamily="34" charset="-122"/>
                <a:cs typeface="Epilogue" pitchFamily="34" charset="-120"/>
              </a:rPr>
              <a:t>The presentation proposes a new approach to non-invasive blood glucose monitoring in response to the growing number of people with diabetes globally. Traditional glucose meters often use invasive techniques, leading to discomfort and infection. Near-infrared (NIR) transponders and Microstrip resonators to glucose concentration changes, integrated into a GSM-based system, allowing continuous monitoring of blood glucose levels are being studied.</a:t>
            </a:r>
          </a:p>
        </p:txBody>
      </p:sp>
      <p:pic>
        <p:nvPicPr>
          <p:cNvPr id="8" name="Picture 7">
            <a:extLst>
              <a:ext uri="{FF2B5EF4-FFF2-40B4-BE49-F238E27FC236}">
                <a16:creationId xmlns:a16="http://schemas.microsoft.com/office/drawing/2014/main" id="{9C145C7D-63CA-19CD-5659-5C9616573527}"/>
              </a:ext>
            </a:extLst>
          </p:cNvPr>
          <p:cNvPicPr>
            <a:picLocks noChangeAspect="1"/>
          </p:cNvPicPr>
          <p:nvPr/>
        </p:nvPicPr>
        <p:blipFill>
          <a:blip r:embed="rId3"/>
          <a:stretch>
            <a:fillRect/>
          </a:stretch>
        </p:blipFill>
        <p:spPr>
          <a:xfrm>
            <a:off x="9810559" y="1258041"/>
            <a:ext cx="4395014" cy="5713518"/>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2"/>
          <p:cNvSpPr/>
          <p:nvPr/>
        </p:nvSpPr>
        <p:spPr>
          <a:xfrm>
            <a:off x="2037993" y="548641"/>
            <a:ext cx="5509260" cy="777239"/>
          </a:xfrm>
          <a:prstGeom prst="rect">
            <a:avLst/>
          </a:prstGeom>
          <a:noFill/>
          <a:ln/>
        </p:spPr>
        <p:txBody>
          <a:bodyPr wrap="none" rtlCol="0" anchor="t"/>
          <a:lstStyle/>
          <a:p>
            <a:pPr marL="0" indent="0">
              <a:lnSpc>
                <a:spcPts val="5468"/>
              </a:lnSpc>
              <a:buNone/>
            </a:pPr>
            <a:endParaRPr lang="en-US" sz="4000" dirty="0"/>
          </a:p>
        </p:txBody>
      </p:sp>
      <p:sp>
        <p:nvSpPr>
          <p:cNvPr id="5" name="Text 3"/>
          <p:cNvSpPr/>
          <p:nvPr/>
        </p:nvSpPr>
        <p:spPr>
          <a:xfrm>
            <a:off x="1946553" y="4150995"/>
            <a:ext cx="10554414" cy="1746885"/>
          </a:xfrm>
          <a:prstGeom prst="rect">
            <a:avLst/>
          </a:prstGeom>
          <a:noFill/>
          <a:ln/>
        </p:spPr>
        <p:txBody>
          <a:bodyPr wrap="square" rtlCol="0" anchor="t"/>
          <a:lstStyle/>
          <a:p>
            <a:pPr marL="285750" indent="-285750">
              <a:lnSpc>
                <a:spcPts val="2799"/>
              </a:lnSpc>
              <a:buFont typeface="Arial" panose="020B0604020202020204" pitchFamily="34" charset="0"/>
              <a:buChar char="•"/>
            </a:pPr>
            <a:endParaRPr lang="en-US" sz="1750" dirty="0"/>
          </a:p>
        </p:txBody>
      </p:sp>
      <p:sp>
        <p:nvSpPr>
          <p:cNvPr id="10" name="TextBox 9">
            <a:extLst>
              <a:ext uri="{FF2B5EF4-FFF2-40B4-BE49-F238E27FC236}">
                <a16:creationId xmlns:a16="http://schemas.microsoft.com/office/drawing/2014/main" id="{428EC8C6-8214-1380-1D81-44B0BBE524DC}"/>
              </a:ext>
            </a:extLst>
          </p:cNvPr>
          <p:cNvSpPr txBox="1"/>
          <p:nvPr/>
        </p:nvSpPr>
        <p:spPr>
          <a:xfrm>
            <a:off x="2240280" y="2030984"/>
            <a:ext cx="10554414" cy="718466"/>
          </a:xfrm>
          <a:prstGeom prst="rect">
            <a:avLst/>
          </a:prstGeom>
          <a:noFill/>
        </p:spPr>
        <p:txBody>
          <a:bodyPr wrap="square" rtlCol="0">
            <a:spAutoFit/>
          </a:bodyPr>
          <a:lstStyle/>
          <a:p>
            <a:pPr marL="0" marR="0" algn="just">
              <a:lnSpc>
                <a:spcPct val="107000"/>
              </a:lnSpc>
              <a:spcBef>
                <a:spcPts val="0"/>
              </a:spcBef>
              <a:spcAft>
                <a:spcPts val="800"/>
              </a:spcAft>
            </a:pPr>
            <a:r>
              <a:rPr lang="en-US" sz="4000" b="1" kern="100" dirty="0">
                <a:effectLst/>
                <a:latin typeface="Times New Roman" panose="02020603050405020304" pitchFamily="18" charset="0"/>
                <a:ea typeface="Calibri" panose="020F0502020204030204" pitchFamily="34" charset="0"/>
                <a:cs typeface="Arial" panose="020B0604020202020204" pitchFamily="34" charset="0"/>
              </a:rPr>
              <a:t>Microwave Sensors</a:t>
            </a:r>
            <a:endParaRPr lang="en-US" sz="4000" kern="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6" name="TextBox 5">
            <a:extLst>
              <a:ext uri="{FF2B5EF4-FFF2-40B4-BE49-F238E27FC236}">
                <a16:creationId xmlns:a16="http://schemas.microsoft.com/office/drawing/2014/main" id="{366ABA59-F3BE-B9D2-0934-D881026226DC}"/>
              </a:ext>
            </a:extLst>
          </p:cNvPr>
          <p:cNvSpPr txBox="1"/>
          <p:nvPr/>
        </p:nvSpPr>
        <p:spPr>
          <a:xfrm>
            <a:off x="2240280" y="3108960"/>
            <a:ext cx="6549390" cy="1481431"/>
          </a:xfrm>
          <a:prstGeom prst="rect">
            <a:avLst/>
          </a:prstGeom>
          <a:noFill/>
        </p:spPr>
        <p:txBody>
          <a:bodyPr wrap="square" rtlCol="0">
            <a:spAutoFit/>
          </a:bodyPr>
          <a:lstStyle/>
          <a:p>
            <a:pPr marL="0" marR="0" algn="just">
              <a:lnSpc>
                <a:spcPct val="106000"/>
              </a:lnSpc>
              <a:spcBef>
                <a:spcPts val="0"/>
              </a:spcBef>
              <a:spcAft>
                <a:spcPts val="800"/>
              </a:spcAft>
            </a:pPr>
            <a:r>
              <a:rPr lang="en-US" sz="2000" kern="100" dirty="0">
                <a:effectLst/>
                <a:latin typeface="Times New Roman" panose="02020603050405020304" pitchFamily="18" charset="0"/>
                <a:ea typeface="Calibri" panose="020F0502020204030204" pitchFamily="34" charset="0"/>
                <a:cs typeface="Arial" panose="020B0604020202020204" pitchFamily="34" charset="0"/>
              </a:rPr>
              <a:t>The term microwave is typically used for frequencies between 300 MHz and 300 GHz, with a corresponding electrical wavelength between 1mm and λ = 1 m, respectively. </a:t>
            </a:r>
            <a:endParaRPr lang="en-US" sz="2000" kern="100" dirty="0">
              <a:effectLst/>
              <a:latin typeface="Calibri" panose="020F0502020204030204" pitchFamily="34" charset="0"/>
              <a:ea typeface="Calibri" panose="020F0502020204030204" pitchFamily="34" charset="0"/>
              <a:cs typeface="Arial" panose="020B0604020202020204" pitchFamily="34" charset="0"/>
            </a:endParaRPr>
          </a:p>
          <a:p>
            <a:endParaRPr lang="en-US" sz="2000" dirty="0"/>
          </a:p>
        </p:txBody>
      </p:sp>
      <p:pic>
        <p:nvPicPr>
          <p:cNvPr id="7" name="Picture 6">
            <a:extLst>
              <a:ext uri="{FF2B5EF4-FFF2-40B4-BE49-F238E27FC236}">
                <a16:creationId xmlns:a16="http://schemas.microsoft.com/office/drawing/2014/main" id="{2744B1AF-0CDA-2823-C1E9-C9A07C887F53}"/>
              </a:ext>
            </a:extLst>
          </p:cNvPr>
          <p:cNvPicPr>
            <a:picLocks noChangeAspect="1"/>
          </p:cNvPicPr>
          <p:nvPr/>
        </p:nvPicPr>
        <p:blipFill>
          <a:blip r:embed="rId3"/>
          <a:stretch>
            <a:fillRect/>
          </a:stretch>
        </p:blipFill>
        <p:spPr>
          <a:xfrm>
            <a:off x="9470072" y="3240405"/>
            <a:ext cx="4479925" cy="1676400"/>
          </a:xfrm>
          <a:prstGeom prst="rect">
            <a:avLst/>
          </a:prstGeom>
        </p:spPr>
      </p:pic>
      <p:sp>
        <p:nvSpPr>
          <p:cNvPr id="8" name="TextBox 7">
            <a:extLst>
              <a:ext uri="{FF2B5EF4-FFF2-40B4-BE49-F238E27FC236}">
                <a16:creationId xmlns:a16="http://schemas.microsoft.com/office/drawing/2014/main" id="{0261AA50-643D-BDE7-80E3-FAAD0BF53D3D}"/>
              </a:ext>
            </a:extLst>
          </p:cNvPr>
          <p:cNvSpPr txBox="1"/>
          <p:nvPr/>
        </p:nvSpPr>
        <p:spPr>
          <a:xfrm>
            <a:off x="9470072" y="5349240"/>
            <a:ext cx="4154488" cy="369332"/>
          </a:xfrm>
          <a:prstGeom prst="rect">
            <a:avLst/>
          </a:prstGeom>
          <a:noFill/>
        </p:spPr>
        <p:txBody>
          <a:bodyPr wrap="square" rtlCol="0">
            <a:spAutoFit/>
          </a:bodyPr>
          <a:lstStyle/>
          <a:p>
            <a:r>
              <a:rPr lang="en-US" sz="1800" dirty="0">
                <a:effectLst/>
                <a:latin typeface="Times New Roman" panose="02020603050405020304" pitchFamily="18" charset="0"/>
                <a:ea typeface="Calibri" panose="020F0502020204030204" pitchFamily="34" charset="0"/>
              </a:rPr>
              <a:t>the range of microwave wave length</a:t>
            </a:r>
            <a:endParaRPr lang="en-US" dirty="0"/>
          </a:p>
        </p:txBody>
      </p:sp>
    </p:spTree>
    <p:extLst>
      <p:ext uri="{BB962C8B-B14F-4D97-AF65-F5344CB8AC3E}">
        <p14:creationId xmlns:p14="http://schemas.microsoft.com/office/powerpoint/2010/main" val="3355702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365E350-7BE0-F1A8-86CB-42E83DD2717C}"/>
              </a:ext>
            </a:extLst>
          </p:cNvPr>
          <p:cNvSpPr txBox="1"/>
          <p:nvPr/>
        </p:nvSpPr>
        <p:spPr>
          <a:xfrm>
            <a:off x="1045029" y="466050"/>
            <a:ext cx="11266714" cy="1950580"/>
          </a:xfrm>
          <a:prstGeom prst="rect">
            <a:avLst/>
          </a:prstGeom>
          <a:noFill/>
        </p:spPr>
        <p:txBody>
          <a:bodyPr wrap="square">
            <a:spAutoFit/>
          </a:bodyPr>
          <a:lstStyle/>
          <a:p>
            <a:r>
              <a:rPr lang="en-US" sz="4000" b="1" kern="100" dirty="0">
                <a:effectLst/>
                <a:ea typeface="Calibri" panose="020F0502020204030204" pitchFamily="34" charset="0"/>
                <a:cs typeface="Arial" panose="020B0604020202020204" pitchFamily="34" charset="0"/>
              </a:rPr>
              <a:t>Measuring glucose with MICROWAVE RESONATORS and how glucose interacts with and MICROWAVE RESONATORS:</a:t>
            </a:r>
            <a:endParaRPr lang="en-US" sz="4000" kern="100" dirty="0">
              <a:effectLst/>
              <a:ea typeface="Calibri" panose="020F0502020204030204" pitchFamily="34" charset="0"/>
              <a:cs typeface="Arial" panose="020B0604020202020204" pitchFamily="34" charset="0"/>
            </a:endParaRPr>
          </a:p>
        </p:txBody>
      </p:sp>
      <p:sp>
        <p:nvSpPr>
          <p:cNvPr id="7" name="TextBox 6">
            <a:extLst>
              <a:ext uri="{FF2B5EF4-FFF2-40B4-BE49-F238E27FC236}">
                <a16:creationId xmlns:a16="http://schemas.microsoft.com/office/drawing/2014/main" id="{379B0C68-352C-8455-4CBC-4C16DC5D7E27}"/>
              </a:ext>
            </a:extLst>
          </p:cNvPr>
          <p:cNvSpPr txBox="1"/>
          <p:nvPr/>
        </p:nvSpPr>
        <p:spPr>
          <a:xfrm>
            <a:off x="1208314" y="2917371"/>
            <a:ext cx="11103429" cy="3108543"/>
          </a:xfrm>
          <a:prstGeom prst="rect">
            <a:avLst/>
          </a:prstGeom>
          <a:noFill/>
        </p:spPr>
        <p:txBody>
          <a:bodyPr wrap="square" rtlCol="0">
            <a:spAutoFit/>
          </a:bodyPr>
          <a:lstStyle/>
          <a:p>
            <a:r>
              <a:rPr lang="en-US" sz="2800" dirty="0"/>
              <a:t> Variation in tissue permittivity allows dielectric characterization in medical applications such as to monitor blood pressure, blood glucose levels, cardiac activity and respiratory activity .</a:t>
            </a:r>
          </a:p>
          <a:p>
            <a:r>
              <a:rPr lang="en-US" sz="2800" dirty="0"/>
              <a:t>Microwave sensors can measure the parameter within the volume non-destructively. Therefore, when the blood glucose concentration varies, the permittivity of the blood will change.</a:t>
            </a:r>
          </a:p>
          <a:p>
            <a:endParaRPr lang="en-US" sz="2800" dirty="0"/>
          </a:p>
        </p:txBody>
      </p:sp>
    </p:spTree>
    <p:extLst>
      <p:ext uri="{BB962C8B-B14F-4D97-AF65-F5344CB8AC3E}">
        <p14:creationId xmlns:p14="http://schemas.microsoft.com/office/powerpoint/2010/main" val="130091751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2"/>
          <p:cNvSpPr/>
          <p:nvPr/>
        </p:nvSpPr>
        <p:spPr>
          <a:xfrm>
            <a:off x="2037993" y="548641"/>
            <a:ext cx="5509260" cy="777239"/>
          </a:xfrm>
          <a:prstGeom prst="rect">
            <a:avLst/>
          </a:prstGeom>
          <a:noFill/>
          <a:ln/>
        </p:spPr>
        <p:txBody>
          <a:bodyPr wrap="none" rtlCol="0" anchor="t"/>
          <a:lstStyle/>
          <a:p>
            <a:pPr marL="0" indent="0">
              <a:lnSpc>
                <a:spcPts val="5468"/>
              </a:lnSpc>
              <a:buNone/>
            </a:pPr>
            <a:endParaRPr lang="en-US" sz="4000" dirty="0"/>
          </a:p>
        </p:txBody>
      </p:sp>
      <p:sp>
        <p:nvSpPr>
          <p:cNvPr id="5" name="Text 3"/>
          <p:cNvSpPr/>
          <p:nvPr/>
        </p:nvSpPr>
        <p:spPr>
          <a:xfrm>
            <a:off x="1946553" y="4150995"/>
            <a:ext cx="10554414" cy="1746885"/>
          </a:xfrm>
          <a:prstGeom prst="rect">
            <a:avLst/>
          </a:prstGeom>
          <a:noFill/>
          <a:ln/>
        </p:spPr>
        <p:txBody>
          <a:bodyPr wrap="square" rtlCol="0" anchor="t"/>
          <a:lstStyle/>
          <a:p>
            <a:pPr marL="285750" indent="-285750">
              <a:lnSpc>
                <a:spcPts val="2799"/>
              </a:lnSpc>
              <a:buFont typeface="Arial" panose="020B0604020202020204" pitchFamily="34" charset="0"/>
              <a:buChar char="•"/>
            </a:pPr>
            <a:endParaRPr lang="en-US" sz="1750" dirty="0"/>
          </a:p>
        </p:txBody>
      </p:sp>
      <p:sp>
        <p:nvSpPr>
          <p:cNvPr id="10" name="TextBox 9">
            <a:extLst>
              <a:ext uri="{FF2B5EF4-FFF2-40B4-BE49-F238E27FC236}">
                <a16:creationId xmlns:a16="http://schemas.microsoft.com/office/drawing/2014/main" id="{428EC8C6-8214-1380-1D81-44B0BBE524DC}"/>
              </a:ext>
            </a:extLst>
          </p:cNvPr>
          <p:cNvSpPr txBox="1"/>
          <p:nvPr/>
        </p:nvSpPr>
        <p:spPr>
          <a:xfrm>
            <a:off x="2383155" y="1874521"/>
            <a:ext cx="9681210" cy="1323439"/>
          </a:xfrm>
          <a:prstGeom prst="rect">
            <a:avLst/>
          </a:prstGeom>
          <a:noFill/>
        </p:spPr>
        <p:txBody>
          <a:bodyPr wrap="square" rtlCol="0">
            <a:spAutoFit/>
          </a:bodyPr>
          <a:lstStyle/>
          <a:p>
            <a:endParaRPr lang="en-US" sz="4000" dirty="0"/>
          </a:p>
          <a:p>
            <a:endParaRPr lang="en-US" sz="4000" dirty="0"/>
          </a:p>
        </p:txBody>
      </p:sp>
      <p:sp>
        <p:nvSpPr>
          <p:cNvPr id="6" name="TextBox 5">
            <a:extLst>
              <a:ext uri="{FF2B5EF4-FFF2-40B4-BE49-F238E27FC236}">
                <a16:creationId xmlns:a16="http://schemas.microsoft.com/office/drawing/2014/main" id="{B577D18E-6E46-6B4E-8492-7C48A6A046DB}"/>
              </a:ext>
            </a:extLst>
          </p:cNvPr>
          <p:cNvSpPr txBox="1"/>
          <p:nvPr/>
        </p:nvSpPr>
        <p:spPr>
          <a:xfrm>
            <a:off x="10693704" y="7084411"/>
            <a:ext cx="6871282" cy="954107"/>
          </a:xfrm>
          <a:prstGeom prst="rect">
            <a:avLst/>
          </a:prstGeom>
          <a:noFill/>
        </p:spPr>
        <p:txBody>
          <a:bodyPr wrap="square" rtlCol="0">
            <a:spAutoFit/>
          </a:bodyPr>
          <a:lstStyle/>
          <a:p>
            <a:r>
              <a:rPr lang="en-US" sz="2800" dirty="0">
                <a:effectLst/>
                <a:latin typeface="Times New Roman" panose="02020603050405020304" pitchFamily="18" charset="0"/>
                <a:ea typeface="Calibri" panose="020F0502020204030204" pitchFamily="34" charset="0"/>
              </a:rPr>
              <a:t>hexagonal CARR</a:t>
            </a:r>
          </a:p>
          <a:p>
            <a:r>
              <a:rPr lang="en-US" sz="2800" dirty="0">
                <a:effectLst/>
                <a:latin typeface="Times New Roman" panose="02020603050405020304" pitchFamily="18" charset="0"/>
                <a:ea typeface="Calibri" panose="020F0502020204030204" pitchFamily="34" charset="0"/>
              </a:rPr>
              <a:t> microwave sensor </a:t>
            </a:r>
            <a:endParaRPr lang="en-US" sz="2800" dirty="0"/>
          </a:p>
        </p:txBody>
      </p:sp>
      <p:pic>
        <p:nvPicPr>
          <p:cNvPr id="9" name="Picture 8">
            <a:extLst>
              <a:ext uri="{FF2B5EF4-FFF2-40B4-BE49-F238E27FC236}">
                <a16:creationId xmlns:a16="http://schemas.microsoft.com/office/drawing/2014/main" id="{70129DFD-3E4B-D3DF-E45B-438E439F6CAD}"/>
              </a:ext>
            </a:extLst>
          </p:cNvPr>
          <p:cNvPicPr>
            <a:picLocks noChangeAspect="1"/>
          </p:cNvPicPr>
          <p:nvPr/>
        </p:nvPicPr>
        <p:blipFill>
          <a:blip r:embed="rId3"/>
          <a:stretch>
            <a:fillRect/>
          </a:stretch>
        </p:blipFill>
        <p:spPr>
          <a:xfrm>
            <a:off x="10656119" y="3101548"/>
            <a:ext cx="3101503" cy="3811045"/>
          </a:xfrm>
          <a:prstGeom prst="rect">
            <a:avLst/>
          </a:prstGeom>
        </p:spPr>
      </p:pic>
      <p:pic>
        <p:nvPicPr>
          <p:cNvPr id="12" name="Picture 11">
            <a:extLst>
              <a:ext uri="{FF2B5EF4-FFF2-40B4-BE49-F238E27FC236}">
                <a16:creationId xmlns:a16="http://schemas.microsoft.com/office/drawing/2014/main" id="{EA34DAC1-44E5-3882-91DB-9360ED76C6E5}"/>
              </a:ext>
            </a:extLst>
          </p:cNvPr>
          <p:cNvPicPr>
            <a:picLocks noChangeAspect="1"/>
          </p:cNvPicPr>
          <p:nvPr/>
        </p:nvPicPr>
        <p:blipFill>
          <a:blip r:embed="rId4"/>
          <a:stretch>
            <a:fillRect/>
          </a:stretch>
        </p:blipFill>
        <p:spPr>
          <a:xfrm>
            <a:off x="4659741" y="3030241"/>
            <a:ext cx="5310918" cy="1971009"/>
          </a:xfrm>
          <a:prstGeom prst="rect">
            <a:avLst/>
          </a:prstGeom>
        </p:spPr>
      </p:pic>
      <p:pic>
        <p:nvPicPr>
          <p:cNvPr id="14" name="Picture 13">
            <a:extLst>
              <a:ext uri="{FF2B5EF4-FFF2-40B4-BE49-F238E27FC236}">
                <a16:creationId xmlns:a16="http://schemas.microsoft.com/office/drawing/2014/main" id="{D4BC2D99-D19A-D7B9-943C-EC129C4D29B5}"/>
              </a:ext>
            </a:extLst>
          </p:cNvPr>
          <p:cNvPicPr>
            <a:picLocks noChangeAspect="1"/>
          </p:cNvPicPr>
          <p:nvPr/>
        </p:nvPicPr>
        <p:blipFill>
          <a:blip r:embed="rId5"/>
          <a:stretch>
            <a:fillRect/>
          </a:stretch>
        </p:blipFill>
        <p:spPr>
          <a:xfrm>
            <a:off x="4659741" y="5106232"/>
            <a:ext cx="5310918" cy="1794402"/>
          </a:xfrm>
          <a:prstGeom prst="rect">
            <a:avLst/>
          </a:prstGeom>
        </p:spPr>
      </p:pic>
      <p:sp>
        <p:nvSpPr>
          <p:cNvPr id="15" name="TextBox 14">
            <a:extLst>
              <a:ext uri="{FF2B5EF4-FFF2-40B4-BE49-F238E27FC236}">
                <a16:creationId xmlns:a16="http://schemas.microsoft.com/office/drawing/2014/main" id="{C2E04155-C501-A97F-C673-9B33DDC7CFF1}"/>
              </a:ext>
            </a:extLst>
          </p:cNvPr>
          <p:cNvSpPr txBox="1"/>
          <p:nvPr/>
        </p:nvSpPr>
        <p:spPr>
          <a:xfrm>
            <a:off x="5345201" y="7311627"/>
            <a:ext cx="5310918" cy="523220"/>
          </a:xfrm>
          <a:prstGeom prst="rect">
            <a:avLst/>
          </a:prstGeom>
          <a:noFill/>
        </p:spPr>
        <p:txBody>
          <a:bodyPr wrap="square" rtlCol="0">
            <a:spAutoFit/>
          </a:bodyPr>
          <a:lstStyle/>
          <a:p>
            <a:r>
              <a:rPr lang="en-US" sz="2800" dirty="0">
                <a:effectLst/>
                <a:latin typeface="Times New Roman" panose="02020603050405020304" pitchFamily="18" charset="0"/>
                <a:ea typeface="Calibri" panose="020F0502020204030204" pitchFamily="34" charset="0"/>
              </a:rPr>
              <a:t>CCSRs sensor</a:t>
            </a:r>
            <a:endParaRPr lang="en-US" sz="2800" dirty="0"/>
          </a:p>
        </p:txBody>
      </p:sp>
      <p:pic>
        <p:nvPicPr>
          <p:cNvPr id="17" name="Picture 16">
            <a:extLst>
              <a:ext uri="{FF2B5EF4-FFF2-40B4-BE49-F238E27FC236}">
                <a16:creationId xmlns:a16="http://schemas.microsoft.com/office/drawing/2014/main" id="{420E5354-80EE-7554-DA9B-2CE2BC14C7DD}"/>
              </a:ext>
            </a:extLst>
          </p:cNvPr>
          <p:cNvPicPr>
            <a:picLocks noChangeAspect="1"/>
          </p:cNvPicPr>
          <p:nvPr/>
        </p:nvPicPr>
        <p:blipFill>
          <a:blip r:embed="rId6"/>
          <a:stretch>
            <a:fillRect/>
          </a:stretch>
        </p:blipFill>
        <p:spPr>
          <a:xfrm>
            <a:off x="689897" y="3030241"/>
            <a:ext cx="3284383" cy="3870393"/>
          </a:xfrm>
          <a:prstGeom prst="rect">
            <a:avLst/>
          </a:prstGeom>
        </p:spPr>
      </p:pic>
      <p:sp>
        <p:nvSpPr>
          <p:cNvPr id="18" name="TextBox 17">
            <a:extLst>
              <a:ext uri="{FF2B5EF4-FFF2-40B4-BE49-F238E27FC236}">
                <a16:creationId xmlns:a16="http://schemas.microsoft.com/office/drawing/2014/main" id="{640CDCE3-11B5-0E1E-4230-5221EA5C0ABC}"/>
              </a:ext>
            </a:extLst>
          </p:cNvPr>
          <p:cNvSpPr txBox="1"/>
          <p:nvPr/>
        </p:nvSpPr>
        <p:spPr>
          <a:xfrm>
            <a:off x="727478" y="7203905"/>
            <a:ext cx="3209220" cy="954107"/>
          </a:xfrm>
          <a:prstGeom prst="rect">
            <a:avLst/>
          </a:prstGeom>
          <a:noFill/>
        </p:spPr>
        <p:txBody>
          <a:bodyPr wrap="square" rtlCol="0">
            <a:spAutoFit/>
          </a:bodyPr>
          <a:lstStyle/>
          <a:p>
            <a:r>
              <a:rPr lang="en-US" sz="2800" dirty="0">
                <a:effectLst/>
                <a:latin typeface="Times New Roman" panose="02020603050405020304" pitchFamily="18" charset="0"/>
                <a:ea typeface="Calibri" panose="020F0502020204030204" pitchFamily="34" charset="0"/>
              </a:rPr>
              <a:t>Stepped Impedance Resonator Sensor</a:t>
            </a:r>
            <a:endParaRPr lang="en-US" sz="2800" dirty="0"/>
          </a:p>
        </p:txBody>
      </p:sp>
      <p:sp>
        <p:nvSpPr>
          <p:cNvPr id="19" name="TextBox 18">
            <a:extLst>
              <a:ext uri="{FF2B5EF4-FFF2-40B4-BE49-F238E27FC236}">
                <a16:creationId xmlns:a16="http://schemas.microsoft.com/office/drawing/2014/main" id="{3916F24E-BB26-A32D-1B67-B8C39FDDC9AC}"/>
              </a:ext>
            </a:extLst>
          </p:cNvPr>
          <p:cNvSpPr txBox="1"/>
          <p:nvPr/>
        </p:nvSpPr>
        <p:spPr>
          <a:xfrm>
            <a:off x="979714" y="2177143"/>
            <a:ext cx="9786257" cy="954107"/>
          </a:xfrm>
          <a:prstGeom prst="rect">
            <a:avLst/>
          </a:prstGeom>
          <a:noFill/>
        </p:spPr>
        <p:txBody>
          <a:bodyPr wrap="square" rtlCol="0">
            <a:spAutoFit/>
          </a:bodyPr>
          <a:lstStyle/>
          <a:p>
            <a:r>
              <a:rPr lang="en-US" sz="2800" b="1" dirty="0"/>
              <a:t>We designed 3 resonators to measure blood glucose levels</a:t>
            </a:r>
          </a:p>
          <a:p>
            <a:endParaRPr lang="en-US" sz="2800" dirty="0"/>
          </a:p>
        </p:txBody>
      </p:sp>
      <p:sp>
        <p:nvSpPr>
          <p:cNvPr id="20" name="TextBox 19">
            <a:extLst>
              <a:ext uri="{FF2B5EF4-FFF2-40B4-BE49-F238E27FC236}">
                <a16:creationId xmlns:a16="http://schemas.microsoft.com/office/drawing/2014/main" id="{428EC8C6-8214-1380-1D81-44B0BBE524DC}"/>
              </a:ext>
            </a:extLst>
          </p:cNvPr>
          <p:cNvSpPr txBox="1"/>
          <p:nvPr/>
        </p:nvSpPr>
        <p:spPr>
          <a:xfrm>
            <a:off x="979714" y="969838"/>
            <a:ext cx="10554414" cy="707886"/>
          </a:xfrm>
          <a:prstGeom prst="rect">
            <a:avLst/>
          </a:prstGeom>
          <a:noFill/>
        </p:spPr>
        <p:txBody>
          <a:bodyPr wrap="square" rtlCol="0">
            <a:spAutoFit/>
          </a:bodyPr>
          <a:lstStyle/>
          <a:p>
            <a:r>
              <a:rPr lang="en-US" sz="4000" b="1" dirty="0" err="1"/>
              <a:t>Mircostrip</a:t>
            </a:r>
            <a:r>
              <a:rPr lang="en-US" sz="4000" b="1" dirty="0"/>
              <a:t> resonators Design</a:t>
            </a:r>
          </a:p>
        </p:txBody>
      </p:sp>
    </p:spTree>
    <p:extLst>
      <p:ext uri="{BB962C8B-B14F-4D97-AF65-F5344CB8AC3E}">
        <p14:creationId xmlns:p14="http://schemas.microsoft.com/office/powerpoint/2010/main" val="258971909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2"/>
          <p:cNvSpPr/>
          <p:nvPr/>
        </p:nvSpPr>
        <p:spPr>
          <a:xfrm>
            <a:off x="2037993" y="548641"/>
            <a:ext cx="5509260" cy="777239"/>
          </a:xfrm>
          <a:prstGeom prst="rect">
            <a:avLst/>
          </a:prstGeom>
          <a:noFill/>
          <a:ln/>
        </p:spPr>
        <p:txBody>
          <a:bodyPr wrap="none" rtlCol="0" anchor="t"/>
          <a:lstStyle/>
          <a:p>
            <a:pPr marL="0" indent="0">
              <a:lnSpc>
                <a:spcPts val="5468"/>
              </a:lnSpc>
              <a:buNone/>
            </a:pPr>
            <a:endParaRPr lang="en-US" sz="4000" dirty="0"/>
          </a:p>
        </p:txBody>
      </p:sp>
      <p:sp>
        <p:nvSpPr>
          <p:cNvPr id="5" name="Text 3"/>
          <p:cNvSpPr/>
          <p:nvPr/>
        </p:nvSpPr>
        <p:spPr>
          <a:xfrm>
            <a:off x="1946553" y="4150995"/>
            <a:ext cx="10554414" cy="1746885"/>
          </a:xfrm>
          <a:prstGeom prst="rect">
            <a:avLst/>
          </a:prstGeom>
          <a:noFill/>
          <a:ln/>
        </p:spPr>
        <p:txBody>
          <a:bodyPr wrap="square" rtlCol="0" anchor="t"/>
          <a:lstStyle/>
          <a:p>
            <a:pPr marL="285750" indent="-285750">
              <a:lnSpc>
                <a:spcPts val="2799"/>
              </a:lnSpc>
              <a:buFont typeface="Arial" panose="020B0604020202020204" pitchFamily="34" charset="0"/>
              <a:buChar char="•"/>
            </a:pPr>
            <a:endParaRPr lang="en-US" sz="1750" dirty="0"/>
          </a:p>
        </p:txBody>
      </p:sp>
      <p:sp>
        <p:nvSpPr>
          <p:cNvPr id="10" name="TextBox 9">
            <a:extLst>
              <a:ext uri="{FF2B5EF4-FFF2-40B4-BE49-F238E27FC236}">
                <a16:creationId xmlns:a16="http://schemas.microsoft.com/office/drawing/2014/main" id="{428EC8C6-8214-1380-1D81-44B0BBE524DC}"/>
              </a:ext>
            </a:extLst>
          </p:cNvPr>
          <p:cNvSpPr txBox="1"/>
          <p:nvPr/>
        </p:nvSpPr>
        <p:spPr>
          <a:xfrm>
            <a:off x="971550" y="1325880"/>
            <a:ext cx="10554414" cy="707886"/>
          </a:xfrm>
          <a:prstGeom prst="rect">
            <a:avLst/>
          </a:prstGeom>
          <a:noFill/>
        </p:spPr>
        <p:txBody>
          <a:bodyPr wrap="square" rtlCol="0">
            <a:spAutoFit/>
          </a:bodyPr>
          <a:lstStyle/>
          <a:p>
            <a:pPr algn="l"/>
            <a:r>
              <a:rPr lang="it-IT" sz="4000" b="1" i="0" dirty="0">
                <a:effectLst/>
              </a:rPr>
              <a:t>NanoVNA V2 3G: A Comprehensive Overview</a:t>
            </a:r>
          </a:p>
        </p:txBody>
      </p:sp>
      <p:sp>
        <p:nvSpPr>
          <p:cNvPr id="6" name="TextBox 5">
            <a:extLst>
              <a:ext uri="{FF2B5EF4-FFF2-40B4-BE49-F238E27FC236}">
                <a16:creationId xmlns:a16="http://schemas.microsoft.com/office/drawing/2014/main" id="{EE0E6965-16D4-6D14-26DE-B36CB509442B}"/>
              </a:ext>
            </a:extLst>
          </p:cNvPr>
          <p:cNvSpPr txBox="1"/>
          <p:nvPr/>
        </p:nvSpPr>
        <p:spPr>
          <a:xfrm>
            <a:off x="971550" y="2480311"/>
            <a:ext cx="7172990" cy="3108543"/>
          </a:xfrm>
          <a:prstGeom prst="rect">
            <a:avLst/>
          </a:prstGeom>
          <a:noFill/>
        </p:spPr>
        <p:txBody>
          <a:bodyPr wrap="square" rtlCol="0">
            <a:spAutoFit/>
          </a:bodyPr>
          <a:lstStyle/>
          <a:p>
            <a:r>
              <a:rPr lang="en-US" sz="2800" dirty="0" err="1"/>
              <a:t>NanoVNA</a:t>
            </a:r>
            <a:r>
              <a:rPr lang="en-US" sz="2800" dirty="0"/>
              <a:t> V2 3G is a micro resonant device crucial for data collection in our project.</a:t>
            </a:r>
          </a:p>
          <a:p>
            <a:r>
              <a:rPr lang="en-US" sz="2800" dirty="0"/>
              <a:t> In the context of our project, the </a:t>
            </a:r>
            <a:r>
              <a:rPr lang="en-US" sz="2800" dirty="0" err="1"/>
              <a:t>NanoVNA</a:t>
            </a:r>
            <a:r>
              <a:rPr lang="en-US" sz="2800" dirty="0"/>
              <a:t> V2 3G is utilized to capture resonant data from microstrip resonators. Changes in these resonant characteristics are then correlated with glucose levels.</a:t>
            </a:r>
          </a:p>
        </p:txBody>
      </p:sp>
      <p:pic>
        <p:nvPicPr>
          <p:cNvPr id="8" name="Picture 7">
            <a:extLst>
              <a:ext uri="{FF2B5EF4-FFF2-40B4-BE49-F238E27FC236}">
                <a16:creationId xmlns:a16="http://schemas.microsoft.com/office/drawing/2014/main" id="{F8F6B2B9-B5BD-6A9E-28D3-7EEFD9D502E1}"/>
              </a:ext>
            </a:extLst>
          </p:cNvPr>
          <p:cNvPicPr>
            <a:picLocks noChangeAspect="1"/>
          </p:cNvPicPr>
          <p:nvPr/>
        </p:nvPicPr>
        <p:blipFill>
          <a:blip r:embed="rId3"/>
          <a:stretch>
            <a:fillRect/>
          </a:stretch>
        </p:blipFill>
        <p:spPr>
          <a:xfrm>
            <a:off x="8409061" y="2480310"/>
            <a:ext cx="5524109" cy="4044697"/>
          </a:xfrm>
          <a:prstGeom prst="rect">
            <a:avLst/>
          </a:prstGeom>
        </p:spPr>
      </p:pic>
      <p:sp>
        <p:nvSpPr>
          <p:cNvPr id="9" name="TextBox 8">
            <a:extLst>
              <a:ext uri="{FF2B5EF4-FFF2-40B4-BE49-F238E27FC236}">
                <a16:creationId xmlns:a16="http://schemas.microsoft.com/office/drawing/2014/main" id="{303A7EBC-E6FE-BBBC-90F8-7B73455DEA4C}"/>
              </a:ext>
            </a:extLst>
          </p:cNvPr>
          <p:cNvSpPr txBox="1"/>
          <p:nvPr/>
        </p:nvSpPr>
        <p:spPr>
          <a:xfrm>
            <a:off x="8409061" y="6823305"/>
            <a:ext cx="5293954" cy="523220"/>
          </a:xfrm>
          <a:prstGeom prst="rect">
            <a:avLst/>
          </a:prstGeom>
          <a:noFill/>
        </p:spPr>
        <p:txBody>
          <a:bodyPr wrap="square" rtlCol="0">
            <a:spAutoFit/>
          </a:bodyPr>
          <a:lstStyle/>
          <a:p>
            <a:r>
              <a:rPr lang="it-IT" sz="2800" b="1" i="0" dirty="0">
                <a:effectLst/>
              </a:rPr>
              <a:t>NanoVNA V2 3G</a:t>
            </a:r>
            <a:endParaRPr lang="en-US" sz="2800" dirty="0"/>
          </a:p>
        </p:txBody>
      </p:sp>
    </p:spTree>
    <p:extLst>
      <p:ext uri="{BB962C8B-B14F-4D97-AF65-F5344CB8AC3E}">
        <p14:creationId xmlns:p14="http://schemas.microsoft.com/office/powerpoint/2010/main" val="415824470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2"/>
          <p:cNvSpPr/>
          <p:nvPr/>
        </p:nvSpPr>
        <p:spPr>
          <a:xfrm>
            <a:off x="2037993" y="548641"/>
            <a:ext cx="5509260" cy="777239"/>
          </a:xfrm>
          <a:prstGeom prst="rect">
            <a:avLst/>
          </a:prstGeom>
          <a:noFill/>
          <a:ln/>
        </p:spPr>
        <p:txBody>
          <a:bodyPr wrap="none" rtlCol="0" anchor="t"/>
          <a:lstStyle/>
          <a:p>
            <a:pPr marL="0" indent="0">
              <a:lnSpc>
                <a:spcPts val="5468"/>
              </a:lnSpc>
              <a:buNone/>
            </a:pPr>
            <a:endParaRPr lang="en-US" sz="4000" dirty="0"/>
          </a:p>
        </p:txBody>
      </p:sp>
      <p:sp>
        <p:nvSpPr>
          <p:cNvPr id="5" name="Text 3"/>
          <p:cNvSpPr/>
          <p:nvPr/>
        </p:nvSpPr>
        <p:spPr>
          <a:xfrm>
            <a:off x="1946553" y="4150995"/>
            <a:ext cx="10554414" cy="1746885"/>
          </a:xfrm>
          <a:prstGeom prst="rect">
            <a:avLst/>
          </a:prstGeom>
          <a:noFill/>
          <a:ln/>
        </p:spPr>
        <p:txBody>
          <a:bodyPr wrap="square" rtlCol="0" anchor="t"/>
          <a:lstStyle/>
          <a:p>
            <a:pPr marL="285750" indent="-285750">
              <a:lnSpc>
                <a:spcPts val="2799"/>
              </a:lnSpc>
              <a:buFont typeface="Arial" panose="020B0604020202020204" pitchFamily="34" charset="0"/>
              <a:buChar char="•"/>
            </a:pPr>
            <a:endParaRPr lang="en-US" sz="1750" dirty="0"/>
          </a:p>
        </p:txBody>
      </p:sp>
      <p:sp>
        <p:nvSpPr>
          <p:cNvPr id="10" name="TextBox 9">
            <a:extLst>
              <a:ext uri="{FF2B5EF4-FFF2-40B4-BE49-F238E27FC236}">
                <a16:creationId xmlns:a16="http://schemas.microsoft.com/office/drawing/2014/main" id="{428EC8C6-8214-1380-1D81-44B0BBE524DC}"/>
              </a:ext>
            </a:extLst>
          </p:cNvPr>
          <p:cNvSpPr txBox="1"/>
          <p:nvPr/>
        </p:nvSpPr>
        <p:spPr>
          <a:xfrm>
            <a:off x="999460" y="1819275"/>
            <a:ext cx="10554414" cy="523220"/>
          </a:xfrm>
          <a:prstGeom prst="rect">
            <a:avLst/>
          </a:prstGeom>
          <a:noFill/>
        </p:spPr>
        <p:txBody>
          <a:bodyPr wrap="square" rtlCol="0">
            <a:spAutoFit/>
          </a:bodyPr>
          <a:lstStyle/>
          <a:p>
            <a:pPr marL="342900" indent="-342900">
              <a:buFont typeface="+mj-lt"/>
              <a:buAutoNum type="arabicPeriod"/>
            </a:pPr>
            <a:r>
              <a:rPr lang="en-US" sz="2800" dirty="0">
                <a:effectLst/>
                <a:latin typeface="Times New Roman" panose="02020603050405020304" pitchFamily="18" charset="0"/>
                <a:ea typeface="Calibri" panose="020F0502020204030204" pitchFamily="34" charset="0"/>
              </a:rPr>
              <a:t>CCSRs sensor</a:t>
            </a:r>
            <a:endParaRPr lang="en-US" sz="2800" dirty="0"/>
          </a:p>
        </p:txBody>
      </p:sp>
      <p:sp>
        <p:nvSpPr>
          <p:cNvPr id="6" name="TextBox 5">
            <a:extLst>
              <a:ext uri="{FF2B5EF4-FFF2-40B4-BE49-F238E27FC236}">
                <a16:creationId xmlns:a16="http://schemas.microsoft.com/office/drawing/2014/main" id="{871C6372-9826-B005-4C03-F47686A06CF3}"/>
              </a:ext>
            </a:extLst>
          </p:cNvPr>
          <p:cNvSpPr txBox="1"/>
          <p:nvPr/>
        </p:nvSpPr>
        <p:spPr>
          <a:xfrm>
            <a:off x="999460" y="723014"/>
            <a:ext cx="7198242" cy="707886"/>
          </a:xfrm>
          <a:prstGeom prst="rect">
            <a:avLst/>
          </a:prstGeom>
          <a:noFill/>
        </p:spPr>
        <p:txBody>
          <a:bodyPr wrap="square" rtlCol="0">
            <a:spAutoFit/>
          </a:bodyPr>
          <a:lstStyle/>
          <a:p>
            <a:r>
              <a:rPr lang="en-US" sz="4000" b="1" dirty="0">
                <a:effectLst/>
                <a:latin typeface="Times New Roman" panose="02020603050405020304" pitchFamily="18" charset="0"/>
                <a:ea typeface="Calibri" panose="020F0502020204030204" pitchFamily="34" charset="0"/>
              </a:rPr>
              <a:t>Microstrip resonator results:</a:t>
            </a:r>
            <a:endParaRPr lang="en-US" sz="4000" dirty="0"/>
          </a:p>
        </p:txBody>
      </p:sp>
      <p:pic>
        <p:nvPicPr>
          <p:cNvPr id="8" name="Picture 7">
            <a:extLst>
              <a:ext uri="{FF2B5EF4-FFF2-40B4-BE49-F238E27FC236}">
                <a16:creationId xmlns:a16="http://schemas.microsoft.com/office/drawing/2014/main" id="{9560B16C-8864-AA07-8F26-99826943BC7D}"/>
              </a:ext>
            </a:extLst>
          </p:cNvPr>
          <p:cNvPicPr>
            <a:picLocks noChangeAspect="1"/>
          </p:cNvPicPr>
          <p:nvPr/>
        </p:nvPicPr>
        <p:blipFill>
          <a:blip r:embed="rId3"/>
          <a:stretch>
            <a:fillRect/>
          </a:stretch>
        </p:blipFill>
        <p:spPr>
          <a:xfrm>
            <a:off x="8982430" y="2666933"/>
            <a:ext cx="3803775" cy="1411672"/>
          </a:xfrm>
          <a:prstGeom prst="rect">
            <a:avLst/>
          </a:prstGeom>
        </p:spPr>
      </p:pic>
      <p:pic>
        <p:nvPicPr>
          <p:cNvPr id="11" name="Picture 10">
            <a:extLst>
              <a:ext uri="{FF2B5EF4-FFF2-40B4-BE49-F238E27FC236}">
                <a16:creationId xmlns:a16="http://schemas.microsoft.com/office/drawing/2014/main" id="{5C177220-A037-3904-BE39-DBED57A83A78}"/>
              </a:ext>
            </a:extLst>
          </p:cNvPr>
          <p:cNvPicPr>
            <a:picLocks noChangeAspect="1"/>
          </p:cNvPicPr>
          <p:nvPr/>
        </p:nvPicPr>
        <p:blipFill>
          <a:blip r:embed="rId4"/>
          <a:stretch>
            <a:fillRect/>
          </a:stretch>
        </p:blipFill>
        <p:spPr>
          <a:xfrm>
            <a:off x="1148792" y="2652686"/>
            <a:ext cx="7287662" cy="4438661"/>
          </a:xfrm>
          <a:prstGeom prst="rect">
            <a:avLst/>
          </a:prstGeom>
        </p:spPr>
      </p:pic>
      <p:sp>
        <p:nvSpPr>
          <p:cNvPr id="12" name="TextBox 11">
            <a:extLst>
              <a:ext uri="{FF2B5EF4-FFF2-40B4-BE49-F238E27FC236}">
                <a16:creationId xmlns:a16="http://schemas.microsoft.com/office/drawing/2014/main" id="{5C1BD67D-BD0E-4472-AFCA-084DB0F2FE8D}"/>
              </a:ext>
            </a:extLst>
          </p:cNvPr>
          <p:cNvSpPr txBox="1"/>
          <p:nvPr/>
        </p:nvSpPr>
        <p:spPr>
          <a:xfrm>
            <a:off x="1148792" y="7142426"/>
            <a:ext cx="5719841" cy="523220"/>
          </a:xfrm>
          <a:prstGeom prst="rect">
            <a:avLst/>
          </a:prstGeom>
          <a:noFill/>
        </p:spPr>
        <p:txBody>
          <a:bodyPr wrap="square" rtlCol="0">
            <a:spAutoFit/>
          </a:bodyPr>
          <a:lstStyle/>
          <a:p>
            <a:r>
              <a:rPr lang="en-US" sz="2800" dirty="0">
                <a:effectLst/>
                <a:latin typeface="Times New Roman" panose="02020603050405020304" pitchFamily="18" charset="0"/>
                <a:ea typeface="Calibri" panose="020F0502020204030204" pitchFamily="34" charset="0"/>
              </a:rPr>
              <a:t>result was 110 mg/dL</a:t>
            </a:r>
            <a:endParaRPr lang="en-US" sz="2800" dirty="0"/>
          </a:p>
        </p:txBody>
      </p:sp>
    </p:spTree>
    <p:extLst>
      <p:ext uri="{BB962C8B-B14F-4D97-AF65-F5344CB8AC3E}">
        <p14:creationId xmlns:p14="http://schemas.microsoft.com/office/powerpoint/2010/main" val="276148419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5824C9F-DAB4-FF55-3209-E874E563DD5A}"/>
              </a:ext>
            </a:extLst>
          </p:cNvPr>
          <p:cNvPicPr>
            <a:picLocks noChangeAspect="1"/>
          </p:cNvPicPr>
          <p:nvPr/>
        </p:nvPicPr>
        <p:blipFill>
          <a:blip r:embed="rId2"/>
          <a:stretch>
            <a:fillRect/>
          </a:stretch>
        </p:blipFill>
        <p:spPr>
          <a:xfrm>
            <a:off x="456720" y="2143280"/>
            <a:ext cx="6474643" cy="3577036"/>
          </a:xfrm>
          <a:prstGeom prst="rect">
            <a:avLst/>
          </a:prstGeom>
        </p:spPr>
      </p:pic>
      <p:sp>
        <p:nvSpPr>
          <p:cNvPr id="4" name="TextBox 3">
            <a:extLst>
              <a:ext uri="{FF2B5EF4-FFF2-40B4-BE49-F238E27FC236}">
                <a16:creationId xmlns:a16="http://schemas.microsoft.com/office/drawing/2014/main" id="{99F3CE98-164A-DA66-5FAF-D78985B29978}"/>
              </a:ext>
            </a:extLst>
          </p:cNvPr>
          <p:cNvSpPr txBox="1"/>
          <p:nvPr/>
        </p:nvSpPr>
        <p:spPr>
          <a:xfrm>
            <a:off x="456720" y="5975498"/>
            <a:ext cx="4604378" cy="523220"/>
          </a:xfrm>
          <a:prstGeom prst="rect">
            <a:avLst/>
          </a:prstGeom>
          <a:noFill/>
        </p:spPr>
        <p:txBody>
          <a:bodyPr wrap="square" rtlCol="0">
            <a:spAutoFit/>
          </a:bodyPr>
          <a:lstStyle/>
          <a:p>
            <a:r>
              <a:rPr lang="en-US" sz="2800" dirty="0">
                <a:effectLst/>
                <a:latin typeface="Times New Roman" panose="02020603050405020304" pitchFamily="18" charset="0"/>
                <a:ea typeface="Calibri" panose="020F0502020204030204" pitchFamily="34" charset="0"/>
              </a:rPr>
              <a:t>result was 89 mg/dL</a:t>
            </a:r>
            <a:endParaRPr lang="en-US" sz="2800" dirty="0"/>
          </a:p>
        </p:txBody>
      </p:sp>
      <p:pic>
        <p:nvPicPr>
          <p:cNvPr id="6" name="Picture 5">
            <a:extLst>
              <a:ext uri="{FF2B5EF4-FFF2-40B4-BE49-F238E27FC236}">
                <a16:creationId xmlns:a16="http://schemas.microsoft.com/office/drawing/2014/main" id="{B1962099-5506-22AE-C279-66E04F5D0823}"/>
              </a:ext>
            </a:extLst>
          </p:cNvPr>
          <p:cNvPicPr>
            <a:picLocks noChangeAspect="1"/>
          </p:cNvPicPr>
          <p:nvPr/>
        </p:nvPicPr>
        <p:blipFill>
          <a:blip r:embed="rId3"/>
          <a:stretch>
            <a:fillRect/>
          </a:stretch>
        </p:blipFill>
        <p:spPr>
          <a:xfrm>
            <a:off x="7847619" y="2143280"/>
            <a:ext cx="6540534" cy="3577036"/>
          </a:xfrm>
          <a:prstGeom prst="rect">
            <a:avLst/>
          </a:prstGeom>
        </p:spPr>
      </p:pic>
      <p:sp>
        <p:nvSpPr>
          <p:cNvPr id="7" name="TextBox 6">
            <a:extLst>
              <a:ext uri="{FF2B5EF4-FFF2-40B4-BE49-F238E27FC236}">
                <a16:creationId xmlns:a16="http://schemas.microsoft.com/office/drawing/2014/main" id="{739EEC80-B2E2-E000-A4D4-527E01448388}"/>
              </a:ext>
            </a:extLst>
          </p:cNvPr>
          <p:cNvSpPr txBox="1"/>
          <p:nvPr/>
        </p:nvSpPr>
        <p:spPr>
          <a:xfrm>
            <a:off x="7931888" y="5975498"/>
            <a:ext cx="4401879" cy="523220"/>
          </a:xfrm>
          <a:prstGeom prst="rect">
            <a:avLst/>
          </a:prstGeom>
          <a:noFill/>
        </p:spPr>
        <p:txBody>
          <a:bodyPr wrap="square" rtlCol="0">
            <a:spAutoFit/>
          </a:bodyPr>
          <a:lstStyle/>
          <a:p>
            <a:r>
              <a:rPr lang="en-US" sz="2800" dirty="0">
                <a:effectLst/>
                <a:latin typeface="Times New Roman" panose="02020603050405020304" pitchFamily="18" charset="0"/>
                <a:ea typeface="Calibri" panose="020F0502020204030204" pitchFamily="34" charset="0"/>
              </a:rPr>
              <a:t>result was 310 mg/dL</a:t>
            </a:r>
            <a:endParaRPr lang="en-US" sz="2800" dirty="0"/>
          </a:p>
        </p:txBody>
      </p:sp>
    </p:spTree>
    <p:extLst>
      <p:ext uri="{BB962C8B-B14F-4D97-AF65-F5344CB8AC3E}">
        <p14:creationId xmlns:p14="http://schemas.microsoft.com/office/powerpoint/2010/main" val="225870793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9F3CE98-164A-DA66-5FAF-D78985B29978}"/>
              </a:ext>
            </a:extLst>
          </p:cNvPr>
          <p:cNvSpPr txBox="1"/>
          <p:nvPr/>
        </p:nvSpPr>
        <p:spPr>
          <a:xfrm>
            <a:off x="456720" y="5975498"/>
            <a:ext cx="4604378" cy="461665"/>
          </a:xfrm>
          <a:prstGeom prst="rect">
            <a:avLst/>
          </a:prstGeom>
          <a:noFill/>
        </p:spPr>
        <p:txBody>
          <a:bodyPr wrap="square" rtlCol="0">
            <a:spAutoFit/>
          </a:bodyPr>
          <a:lstStyle/>
          <a:p>
            <a:r>
              <a:rPr lang="en-US" sz="2400" dirty="0">
                <a:effectLst/>
                <a:latin typeface="Times New Roman" panose="02020603050405020304" pitchFamily="18" charset="0"/>
                <a:ea typeface="Calibri" panose="020F0502020204030204" pitchFamily="34" charset="0"/>
              </a:rPr>
              <a:t>result was 89 mg/dL</a:t>
            </a:r>
            <a:endParaRPr lang="en-US" sz="2400" dirty="0"/>
          </a:p>
        </p:txBody>
      </p:sp>
      <p:sp>
        <p:nvSpPr>
          <p:cNvPr id="7" name="TextBox 6">
            <a:extLst>
              <a:ext uri="{FF2B5EF4-FFF2-40B4-BE49-F238E27FC236}">
                <a16:creationId xmlns:a16="http://schemas.microsoft.com/office/drawing/2014/main" id="{739EEC80-B2E2-E000-A4D4-527E01448388}"/>
              </a:ext>
            </a:extLst>
          </p:cNvPr>
          <p:cNvSpPr txBox="1"/>
          <p:nvPr/>
        </p:nvSpPr>
        <p:spPr>
          <a:xfrm>
            <a:off x="7931888" y="5975498"/>
            <a:ext cx="4401879" cy="461665"/>
          </a:xfrm>
          <a:prstGeom prst="rect">
            <a:avLst/>
          </a:prstGeom>
          <a:noFill/>
        </p:spPr>
        <p:txBody>
          <a:bodyPr wrap="square" rtlCol="0">
            <a:spAutoFit/>
          </a:bodyPr>
          <a:lstStyle/>
          <a:p>
            <a:r>
              <a:rPr lang="en-US" sz="2400" dirty="0">
                <a:effectLst/>
                <a:latin typeface="Times New Roman" panose="02020603050405020304" pitchFamily="18" charset="0"/>
                <a:ea typeface="Calibri" panose="020F0502020204030204" pitchFamily="34" charset="0"/>
              </a:rPr>
              <a:t>result was 310 mg/dL</a:t>
            </a:r>
            <a:endParaRPr lang="en-US" sz="2400" dirty="0"/>
          </a:p>
        </p:txBody>
      </p:sp>
      <p:sp>
        <p:nvSpPr>
          <p:cNvPr id="8" name="TextBox 7">
            <a:extLst>
              <a:ext uri="{FF2B5EF4-FFF2-40B4-BE49-F238E27FC236}">
                <a16:creationId xmlns:a16="http://schemas.microsoft.com/office/drawing/2014/main" id="{167D6798-6D6D-896E-8537-2CDCEB46BEAD}"/>
              </a:ext>
            </a:extLst>
          </p:cNvPr>
          <p:cNvSpPr txBox="1"/>
          <p:nvPr/>
        </p:nvSpPr>
        <p:spPr>
          <a:xfrm>
            <a:off x="1903228" y="489098"/>
            <a:ext cx="6028660" cy="830997"/>
          </a:xfrm>
          <a:prstGeom prst="rect">
            <a:avLst/>
          </a:prstGeom>
          <a:noFill/>
        </p:spPr>
        <p:txBody>
          <a:bodyPr wrap="square" rtlCol="0">
            <a:spAutoFit/>
          </a:bodyPr>
          <a:lstStyle/>
          <a:p>
            <a:r>
              <a:rPr lang="en-US" sz="2400" dirty="0">
                <a:effectLst/>
                <a:latin typeface="Times New Roman" panose="02020603050405020304" pitchFamily="18" charset="0"/>
                <a:ea typeface="Calibri" panose="020F0502020204030204" pitchFamily="34" charset="0"/>
              </a:rPr>
              <a:t>Stepped Impedance Resonator Sensor</a:t>
            </a:r>
            <a:endParaRPr lang="en-US" sz="2400" dirty="0"/>
          </a:p>
          <a:p>
            <a:endParaRPr lang="en-US" sz="2400" dirty="0"/>
          </a:p>
        </p:txBody>
      </p:sp>
      <p:pic>
        <p:nvPicPr>
          <p:cNvPr id="9" name="Picture 8">
            <a:extLst>
              <a:ext uri="{FF2B5EF4-FFF2-40B4-BE49-F238E27FC236}">
                <a16:creationId xmlns:a16="http://schemas.microsoft.com/office/drawing/2014/main" id="{2DF36B33-1451-128F-AA9B-575A828DB041}"/>
              </a:ext>
            </a:extLst>
          </p:cNvPr>
          <p:cNvPicPr>
            <a:picLocks noChangeAspect="1"/>
          </p:cNvPicPr>
          <p:nvPr/>
        </p:nvPicPr>
        <p:blipFill>
          <a:blip r:embed="rId2"/>
          <a:stretch>
            <a:fillRect/>
          </a:stretch>
        </p:blipFill>
        <p:spPr>
          <a:xfrm>
            <a:off x="12822088" y="6223220"/>
            <a:ext cx="1496894" cy="1763975"/>
          </a:xfrm>
          <a:prstGeom prst="rect">
            <a:avLst/>
          </a:prstGeom>
        </p:spPr>
      </p:pic>
      <p:pic>
        <p:nvPicPr>
          <p:cNvPr id="3" name="Picture 2">
            <a:extLst>
              <a:ext uri="{FF2B5EF4-FFF2-40B4-BE49-F238E27FC236}">
                <a16:creationId xmlns:a16="http://schemas.microsoft.com/office/drawing/2014/main" id="{7EEFB6CC-1CF2-662A-E09E-913732D91E6A}"/>
              </a:ext>
            </a:extLst>
          </p:cNvPr>
          <p:cNvPicPr>
            <a:picLocks noChangeAspect="1"/>
          </p:cNvPicPr>
          <p:nvPr/>
        </p:nvPicPr>
        <p:blipFill>
          <a:blip r:embed="rId3"/>
          <a:stretch>
            <a:fillRect/>
          </a:stretch>
        </p:blipFill>
        <p:spPr>
          <a:xfrm>
            <a:off x="277856" y="2244443"/>
            <a:ext cx="6600610" cy="3731055"/>
          </a:xfrm>
          <a:prstGeom prst="rect">
            <a:avLst/>
          </a:prstGeom>
        </p:spPr>
      </p:pic>
      <p:pic>
        <p:nvPicPr>
          <p:cNvPr id="6" name="Picture 5">
            <a:extLst>
              <a:ext uri="{FF2B5EF4-FFF2-40B4-BE49-F238E27FC236}">
                <a16:creationId xmlns:a16="http://schemas.microsoft.com/office/drawing/2014/main" id="{DC7B8B7F-BA0F-2D86-3D2D-C85829AA67BF}"/>
              </a:ext>
            </a:extLst>
          </p:cNvPr>
          <p:cNvPicPr>
            <a:picLocks noChangeAspect="1"/>
          </p:cNvPicPr>
          <p:nvPr/>
        </p:nvPicPr>
        <p:blipFill>
          <a:blip r:embed="rId4"/>
          <a:stretch>
            <a:fillRect/>
          </a:stretch>
        </p:blipFill>
        <p:spPr>
          <a:xfrm>
            <a:off x="7057330" y="2254102"/>
            <a:ext cx="6877443" cy="3727739"/>
          </a:xfrm>
          <a:prstGeom prst="rect">
            <a:avLst/>
          </a:prstGeom>
        </p:spPr>
      </p:pic>
    </p:spTree>
    <p:extLst>
      <p:ext uri="{BB962C8B-B14F-4D97-AF65-F5344CB8AC3E}">
        <p14:creationId xmlns:p14="http://schemas.microsoft.com/office/powerpoint/2010/main" val="132616476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9F3CE98-164A-DA66-5FAF-D78985B29978}"/>
              </a:ext>
            </a:extLst>
          </p:cNvPr>
          <p:cNvSpPr txBox="1"/>
          <p:nvPr/>
        </p:nvSpPr>
        <p:spPr>
          <a:xfrm>
            <a:off x="456720" y="5975498"/>
            <a:ext cx="4604378" cy="523220"/>
          </a:xfrm>
          <a:prstGeom prst="rect">
            <a:avLst/>
          </a:prstGeom>
          <a:noFill/>
        </p:spPr>
        <p:txBody>
          <a:bodyPr wrap="square" rtlCol="0">
            <a:spAutoFit/>
          </a:bodyPr>
          <a:lstStyle/>
          <a:p>
            <a:r>
              <a:rPr lang="en-US" sz="2800" dirty="0">
                <a:effectLst/>
                <a:latin typeface="Times New Roman" panose="02020603050405020304" pitchFamily="18" charset="0"/>
                <a:ea typeface="Calibri" panose="020F0502020204030204" pitchFamily="34" charset="0"/>
              </a:rPr>
              <a:t>result was 89 mg/dL</a:t>
            </a:r>
            <a:endParaRPr lang="en-US" sz="2800" dirty="0"/>
          </a:p>
        </p:txBody>
      </p:sp>
      <p:sp>
        <p:nvSpPr>
          <p:cNvPr id="7" name="TextBox 6">
            <a:extLst>
              <a:ext uri="{FF2B5EF4-FFF2-40B4-BE49-F238E27FC236}">
                <a16:creationId xmlns:a16="http://schemas.microsoft.com/office/drawing/2014/main" id="{739EEC80-B2E2-E000-A4D4-527E01448388}"/>
              </a:ext>
            </a:extLst>
          </p:cNvPr>
          <p:cNvSpPr txBox="1"/>
          <p:nvPr/>
        </p:nvSpPr>
        <p:spPr>
          <a:xfrm>
            <a:off x="7931888" y="5975498"/>
            <a:ext cx="4401879" cy="523220"/>
          </a:xfrm>
          <a:prstGeom prst="rect">
            <a:avLst/>
          </a:prstGeom>
          <a:noFill/>
        </p:spPr>
        <p:txBody>
          <a:bodyPr wrap="square" rtlCol="0">
            <a:spAutoFit/>
          </a:bodyPr>
          <a:lstStyle/>
          <a:p>
            <a:r>
              <a:rPr lang="en-US" sz="2800" dirty="0">
                <a:effectLst/>
                <a:latin typeface="Times New Roman" panose="02020603050405020304" pitchFamily="18" charset="0"/>
                <a:ea typeface="Calibri" panose="020F0502020204030204" pitchFamily="34" charset="0"/>
              </a:rPr>
              <a:t>result was 310 mg/dL</a:t>
            </a:r>
            <a:endParaRPr lang="en-US" sz="2800" dirty="0"/>
          </a:p>
        </p:txBody>
      </p:sp>
      <p:sp>
        <p:nvSpPr>
          <p:cNvPr id="5" name="TextBox 4">
            <a:extLst>
              <a:ext uri="{FF2B5EF4-FFF2-40B4-BE49-F238E27FC236}">
                <a16:creationId xmlns:a16="http://schemas.microsoft.com/office/drawing/2014/main" id="{7732AFE8-7DE5-B571-2828-FF2B9F6C9F0A}"/>
              </a:ext>
            </a:extLst>
          </p:cNvPr>
          <p:cNvSpPr txBox="1"/>
          <p:nvPr/>
        </p:nvSpPr>
        <p:spPr>
          <a:xfrm>
            <a:off x="1765005" y="627321"/>
            <a:ext cx="3466214" cy="1384995"/>
          </a:xfrm>
          <a:prstGeom prst="rect">
            <a:avLst/>
          </a:prstGeom>
          <a:noFill/>
        </p:spPr>
        <p:txBody>
          <a:bodyPr wrap="square" rtlCol="0">
            <a:spAutoFit/>
          </a:bodyPr>
          <a:lstStyle/>
          <a:p>
            <a:r>
              <a:rPr lang="en-US" sz="2800" dirty="0">
                <a:effectLst/>
                <a:latin typeface="Times New Roman" panose="02020603050405020304" pitchFamily="18" charset="0"/>
                <a:ea typeface="Calibri" panose="020F0502020204030204" pitchFamily="34" charset="0"/>
              </a:rPr>
              <a:t>hexagonal CARR</a:t>
            </a:r>
          </a:p>
          <a:p>
            <a:r>
              <a:rPr lang="en-US" sz="2800" dirty="0">
                <a:effectLst/>
                <a:latin typeface="Times New Roman" panose="02020603050405020304" pitchFamily="18" charset="0"/>
                <a:ea typeface="Calibri" panose="020F0502020204030204" pitchFamily="34" charset="0"/>
              </a:rPr>
              <a:t> microwave sensor </a:t>
            </a:r>
            <a:endParaRPr lang="en-US" sz="2800" dirty="0"/>
          </a:p>
          <a:p>
            <a:endParaRPr lang="en-US" sz="2800" dirty="0"/>
          </a:p>
        </p:txBody>
      </p:sp>
      <p:pic>
        <p:nvPicPr>
          <p:cNvPr id="8" name="Picture 7">
            <a:extLst>
              <a:ext uri="{FF2B5EF4-FFF2-40B4-BE49-F238E27FC236}">
                <a16:creationId xmlns:a16="http://schemas.microsoft.com/office/drawing/2014/main" id="{DB22BB87-FE91-88A8-2251-DA6E5245BF99}"/>
              </a:ext>
            </a:extLst>
          </p:cNvPr>
          <p:cNvPicPr>
            <a:picLocks noChangeAspect="1"/>
          </p:cNvPicPr>
          <p:nvPr/>
        </p:nvPicPr>
        <p:blipFill>
          <a:blip r:embed="rId2"/>
          <a:stretch>
            <a:fillRect/>
          </a:stretch>
        </p:blipFill>
        <p:spPr>
          <a:xfrm>
            <a:off x="12504676" y="1319819"/>
            <a:ext cx="1677554" cy="2061334"/>
          </a:xfrm>
          <a:prstGeom prst="rect">
            <a:avLst/>
          </a:prstGeom>
        </p:spPr>
      </p:pic>
      <p:pic>
        <p:nvPicPr>
          <p:cNvPr id="3" name="Picture 2">
            <a:extLst>
              <a:ext uri="{FF2B5EF4-FFF2-40B4-BE49-F238E27FC236}">
                <a16:creationId xmlns:a16="http://schemas.microsoft.com/office/drawing/2014/main" id="{EB001A23-03D0-A38B-721B-BE7C79439A5C}"/>
              </a:ext>
            </a:extLst>
          </p:cNvPr>
          <p:cNvPicPr>
            <a:picLocks noChangeAspect="1"/>
          </p:cNvPicPr>
          <p:nvPr/>
        </p:nvPicPr>
        <p:blipFill>
          <a:blip r:embed="rId3"/>
          <a:stretch>
            <a:fillRect/>
          </a:stretch>
        </p:blipFill>
        <p:spPr>
          <a:xfrm>
            <a:off x="473074" y="2910143"/>
            <a:ext cx="4972233" cy="2765621"/>
          </a:xfrm>
          <a:prstGeom prst="rect">
            <a:avLst/>
          </a:prstGeom>
        </p:spPr>
      </p:pic>
      <p:pic>
        <p:nvPicPr>
          <p:cNvPr id="9" name="Picture 8">
            <a:extLst>
              <a:ext uri="{FF2B5EF4-FFF2-40B4-BE49-F238E27FC236}">
                <a16:creationId xmlns:a16="http://schemas.microsoft.com/office/drawing/2014/main" id="{E18A9BB1-E2BE-B50A-E843-F03ED6CEF6C7}"/>
              </a:ext>
            </a:extLst>
          </p:cNvPr>
          <p:cNvPicPr>
            <a:picLocks noChangeAspect="1"/>
          </p:cNvPicPr>
          <p:nvPr/>
        </p:nvPicPr>
        <p:blipFill>
          <a:blip r:embed="rId4"/>
          <a:stretch>
            <a:fillRect/>
          </a:stretch>
        </p:blipFill>
        <p:spPr>
          <a:xfrm>
            <a:off x="6306751" y="2910143"/>
            <a:ext cx="5336480" cy="2765621"/>
          </a:xfrm>
          <a:prstGeom prst="rect">
            <a:avLst/>
          </a:prstGeom>
        </p:spPr>
      </p:pic>
    </p:spTree>
    <p:extLst>
      <p:ext uri="{BB962C8B-B14F-4D97-AF65-F5344CB8AC3E}">
        <p14:creationId xmlns:p14="http://schemas.microsoft.com/office/powerpoint/2010/main" val="141006975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F83B8CB-BB6F-7BB0-73F5-B5937AB91AEA}"/>
              </a:ext>
            </a:extLst>
          </p:cNvPr>
          <p:cNvSpPr txBox="1"/>
          <p:nvPr/>
        </p:nvSpPr>
        <p:spPr>
          <a:xfrm>
            <a:off x="2118731" y="2683639"/>
            <a:ext cx="10615961" cy="3108543"/>
          </a:xfrm>
          <a:prstGeom prst="rect">
            <a:avLst/>
          </a:prstGeom>
          <a:noFill/>
        </p:spPr>
        <p:txBody>
          <a:bodyPr wrap="square">
            <a:spAutoFit/>
          </a:bodyPr>
          <a:lstStyle/>
          <a:p>
            <a:r>
              <a:rPr lang="en-US" sz="2800" dirty="0">
                <a:latin typeface="Times New Roman" panose="02020603050405020304" pitchFamily="18" charset="0"/>
                <a:cs typeface="Times New Roman" panose="02020603050405020304" pitchFamily="18" charset="0"/>
              </a:rPr>
              <a:t>1- Increase the number of results to increase the accuracy of the device</a:t>
            </a:r>
          </a:p>
          <a:p>
            <a:r>
              <a:rPr lang="en-US" sz="2800" dirty="0">
                <a:latin typeface="Times New Roman" panose="02020603050405020304" pitchFamily="18" charset="0"/>
                <a:cs typeface="Times New Roman" panose="02020603050405020304" pitchFamily="18" charset="0"/>
              </a:rPr>
              <a:t>2- Using techniques such as machine learning and artificial intelligence to process data</a:t>
            </a:r>
          </a:p>
          <a:p>
            <a:r>
              <a:rPr lang="en-US" sz="2800" dirty="0">
                <a:latin typeface="Times New Roman" panose="02020603050405020304" pitchFamily="18" charset="0"/>
                <a:cs typeface="Times New Roman" panose="02020603050405020304" pitchFamily="18" charset="0"/>
              </a:rPr>
              <a:t>3- Adding a calibration feature to the device enables the device to be calibrated for each patient individually</a:t>
            </a:r>
          </a:p>
          <a:p>
            <a:r>
              <a:rPr lang="en-US" sz="2800" dirty="0">
                <a:latin typeface="Times New Roman" panose="02020603050405020304" pitchFamily="18" charset="0"/>
                <a:cs typeface="Times New Roman" panose="02020603050405020304" pitchFamily="18" charset="0"/>
              </a:rPr>
              <a:t>4- After achieving the best possible result for each method, the two methods used can be combined into one device using calibration models</a:t>
            </a:r>
          </a:p>
        </p:txBody>
      </p:sp>
      <p:sp>
        <p:nvSpPr>
          <p:cNvPr id="4" name="TextBox 3">
            <a:extLst>
              <a:ext uri="{FF2B5EF4-FFF2-40B4-BE49-F238E27FC236}">
                <a16:creationId xmlns:a16="http://schemas.microsoft.com/office/drawing/2014/main" id="{BDCC59CB-75AD-263E-C214-CAAD3B6DCE38}"/>
              </a:ext>
            </a:extLst>
          </p:cNvPr>
          <p:cNvSpPr txBox="1"/>
          <p:nvPr/>
        </p:nvSpPr>
        <p:spPr>
          <a:xfrm>
            <a:off x="2118732" y="1360200"/>
            <a:ext cx="8486078" cy="1323439"/>
          </a:xfrm>
          <a:prstGeom prst="rect">
            <a:avLst/>
          </a:prstGeom>
          <a:noFill/>
        </p:spPr>
        <p:txBody>
          <a:bodyPr wrap="square" rtlCol="0">
            <a:spAutoFit/>
          </a:bodyPr>
          <a:lstStyle/>
          <a:p>
            <a:r>
              <a:rPr lang="en-US" sz="4000" dirty="0">
                <a:latin typeface="Times New Roman" panose="02020603050405020304" pitchFamily="18" charset="0"/>
                <a:cs typeface="Times New Roman" panose="02020603050405020304" pitchFamily="18" charset="0"/>
              </a:rPr>
              <a:t>A future vision for the project</a:t>
            </a:r>
          </a:p>
          <a:p>
            <a:endParaRPr lang="en-US" sz="4000" dirty="0"/>
          </a:p>
        </p:txBody>
      </p:sp>
    </p:spTree>
    <p:extLst>
      <p:ext uri="{BB962C8B-B14F-4D97-AF65-F5344CB8AC3E}">
        <p14:creationId xmlns:p14="http://schemas.microsoft.com/office/powerpoint/2010/main" val="156437140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2"/>
          <p:cNvSpPr/>
          <p:nvPr/>
        </p:nvSpPr>
        <p:spPr>
          <a:xfrm>
            <a:off x="2037993" y="548641"/>
            <a:ext cx="5509260" cy="777239"/>
          </a:xfrm>
          <a:prstGeom prst="rect">
            <a:avLst/>
          </a:prstGeom>
          <a:noFill/>
          <a:ln/>
        </p:spPr>
        <p:txBody>
          <a:bodyPr wrap="none" rtlCol="0" anchor="t"/>
          <a:lstStyle/>
          <a:p>
            <a:pPr marL="0" indent="0">
              <a:lnSpc>
                <a:spcPts val="5468"/>
              </a:lnSpc>
              <a:buNone/>
            </a:pPr>
            <a:endParaRPr lang="en-US" sz="4000" dirty="0"/>
          </a:p>
        </p:txBody>
      </p:sp>
      <p:sp>
        <p:nvSpPr>
          <p:cNvPr id="5" name="Text 3"/>
          <p:cNvSpPr/>
          <p:nvPr/>
        </p:nvSpPr>
        <p:spPr>
          <a:xfrm>
            <a:off x="1946553" y="4150995"/>
            <a:ext cx="10554414" cy="1746885"/>
          </a:xfrm>
          <a:prstGeom prst="rect">
            <a:avLst/>
          </a:prstGeom>
          <a:noFill/>
          <a:ln/>
        </p:spPr>
        <p:txBody>
          <a:bodyPr wrap="square" rtlCol="0" anchor="t"/>
          <a:lstStyle/>
          <a:p>
            <a:pPr marL="285750" indent="-285750">
              <a:lnSpc>
                <a:spcPts val="2799"/>
              </a:lnSpc>
              <a:buFont typeface="Arial" panose="020B0604020202020204" pitchFamily="34" charset="0"/>
              <a:buChar char="•"/>
            </a:pPr>
            <a:endParaRPr lang="en-US" sz="1750" dirty="0"/>
          </a:p>
        </p:txBody>
      </p:sp>
      <p:sp>
        <p:nvSpPr>
          <p:cNvPr id="10" name="TextBox 9">
            <a:extLst>
              <a:ext uri="{FF2B5EF4-FFF2-40B4-BE49-F238E27FC236}">
                <a16:creationId xmlns:a16="http://schemas.microsoft.com/office/drawing/2014/main" id="{428EC8C6-8214-1380-1D81-44B0BBE524DC}"/>
              </a:ext>
            </a:extLst>
          </p:cNvPr>
          <p:cNvSpPr txBox="1"/>
          <p:nvPr/>
        </p:nvSpPr>
        <p:spPr>
          <a:xfrm>
            <a:off x="2240280" y="1920240"/>
            <a:ext cx="10554414" cy="646331"/>
          </a:xfrm>
          <a:prstGeom prst="rect">
            <a:avLst/>
          </a:prstGeom>
          <a:noFill/>
        </p:spPr>
        <p:txBody>
          <a:bodyPr wrap="square" rtlCol="0">
            <a:spAutoFit/>
          </a:bodyPr>
          <a:lstStyle/>
          <a:p>
            <a:endParaRPr lang="en-US" dirty="0"/>
          </a:p>
          <a:p>
            <a:endParaRPr lang="en-US" dirty="0"/>
          </a:p>
        </p:txBody>
      </p:sp>
      <p:sp>
        <p:nvSpPr>
          <p:cNvPr id="6" name="TextBox 5">
            <a:extLst>
              <a:ext uri="{FF2B5EF4-FFF2-40B4-BE49-F238E27FC236}">
                <a16:creationId xmlns:a16="http://schemas.microsoft.com/office/drawing/2014/main" id="{BC71E011-3895-70AC-6A69-0238EC00B2AE}"/>
              </a:ext>
            </a:extLst>
          </p:cNvPr>
          <p:cNvSpPr txBox="1"/>
          <p:nvPr/>
        </p:nvSpPr>
        <p:spPr>
          <a:xfrm>
            <a:off x="4438185" y="1874521"/>
            <a:ext cx="5988205" cy="1323439"/>
          </a:xfrm>
          <a:prstGeom prst="rect">
            <a:avLst/>
          </a:prstGeom>
          <a:noFill/>
        </p:spPr>
        <p:txBody>
          <a:bodyPr wrap="square" rtlCol="0">
            <a:spAutoFit/>
          </a:bodyPr>
          <a:lstStyle/>
          <a:p>
            <a:r>
              <a:rPr lang="en-US" sz="8000" dirty="0"/>
              <a:t>Thank you!</a:t>
            </a:r>
          </a:p>
        </p:txBody>
      </p:sp>
      <p:sp>
        <p:nvSpPr>
          <p:cNvPr id="7" name="TextBox 6">
            <a:extLst>
              <a:ext uri="{FF2B5EF4-FFF2-40B4-BE49-F238E27FC236}">
                <a16:creationId xmlns:a16="http://schemas.microsoft.com/office/drawing/2014/main" id="{E9FAD91D-027C-226B-D115-CF211575E8EB}"/>
              </a:ext>
            </a:extLst>
          </p:cNvPr>
          <p:cNvSpPr txBox="1"/>
          <p:nvPr/>
        </p:nvSpPr>
        <p:spPr>
          <a:xfrm>
            <a:off x="4270917" y="3601844"/>
            <a:ext cx="6634976" cy="1323439"/>
          </a:xfrm>
          <a:prstGeom prst="rect">
            <a:avLst/>
          </a:prstGeom>
          <a:noFill/>
        </p:spPr>
        <p:txBody>
          <a:bodyPr wrap="square" rtlCol="0">
            <a:spAutoFit/>
          </a:bodyPr>
          <a:lstStyle/>
          <a:p>
            <a:r>
              <a:rPr lang="en-US" sz="8000" dirty="0"/>
              <a:t>Any question?</a:t>
            </a:r>
          </a:p>
        </p:txBody>
      </p:sp>
    </p:spTree>
    <p:extLst>
      <p:ext uri="{BB962C8B-B14F-4D97-AF65-F5344CB8AC3E}">
        <p14:creationId xmlns:p14="http://schemas.microsoft.com/office/powerpoint/2010/main" val="5483807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name="Slide 3">
    <p:spTree>
      <p:nvGrpSpPr>
        <p:cNvPr id="1" name=""/>
        <p:cNvGrpSpPr/>
        <p:nvPr/>
      </p:nvGrpSpPr>
      <p:grpSpPr>
        <a:xfrm>
          <a:off x="0" y="0"/>
          <a:ext cx="0" cy="0"/>
          <a:chOff x="0" y="0"/>
          <a:chExt cx="0" cy="0"/>
        </a:xfrm>
      </p:grpSpPr>
      <p:sp>
        <p:nvSpPr>
          <p:cNvPr id="4" name="Text 2"/>
          <p:cNvSpPr/>
          <p:nvPr/>
        </p:nvSpPr>
        <p:spPr>
          <a:xfrm>
            <a:off x="2037993" y="548641"/>
            <a:ext cx="5509260" cy="777239"/>
          </a:xfrm>
          <a:prstGeom prst="rect">
            <a:avLst/>
          </a:prstGeom>
          <a:noFill/>
          <a:ln/>
        </p:spPr>
        <p:txBody>
          <a:bodyPr wrap="none" rtlCol="0" anchor="t"/>
          <a:lstStyle/>
          <a:p>
            <a:pPr marL="0" indent="0">
              <a:lnSpc>
                <a:spcPts val="5468"/>
              </a:lnSpc>
              <a:buNone/>
            </a:pPr>
            <a:r>
              <a:rPr lang="en-US" sz="4000" dirty="0">
                <a:latin typeface="Fraunces" pitchFamily="34" charset="0"/>
                <a:ea typeface="Fraunces" pitchFamily="34" charset="-122"/>
                <a:cs typeface="Fraunces" pitchFamily="34" charset="-120"/>
              </a:rPr>
              <a:t>Objectives and Goals</a:t>
            </a:r>
            <a:endParaRPr lang="en-US" sz="4000" dirty="0"/>
          </a:p>
        </p:txBody>
      </p:sp>
      <p:sp>
        <p:nvSpPr>
          <p:cNvPr id="5" name="Text 3"/>
          <p:cNvSpPr/>
          <p:nvPr/>
        </p:nvSpPr>
        <p:spPr>
          <a:xfrm>
            <a:off x="1946553" y="4150995"/>
            <a:ext cx="10554414" cy="1746885"/>
          </a:xfrm>
          <a:prstGeom prst="rect">
            <a:avLst/>
          </a:prstGeom>
          <a:noFill/>
          <a:ln/>
        </p:spPr>
        <p:txBody>
          <a:bodyPr wrap="square" rtlCol="0" anchor="t"/>
          <a:lstStyle/>
          <a:p>
            <a:pPr marL="285750" indent="-285750">
              <a:lnSpc>
                <a:spcPts val="2799"/>
              </a:lnSpc>
              <a:buFont typeface="Arial" panose="020B0604020202020204" pitchFamily="34" charset="0"/>
              <a:buChar char="•"/>
            </a:pPr>
            <a:endParaRPr lang="en-US" sz="1750" dirty="0"/>
          </a:p>
        </p:txBody>
      </p:sp>
      <p:sp>
        <p:nvSpPr>
          <p:cNvPr id="10" name="TextBox 9">
            <a:extLst>
              <a:ext uri="{FF2B5EF4-FFF2-40B4-BE49-F238E27FC236}">
                <a16:creationId xmlns:a16="http://schemas.microsoft.com/office/drawing/2014/main" id="{428EC8C6-8214-1380-1D81-44B0BBE524DC}"/>
              </a:ext>
            </a:extLst>
          </p:cNvPr>
          <p:cNvSpPr txBox="1"/>
          <p:nvPr/>
        </p:nvSpPr>
        <p:spPr>
          <a:xfrm>
            <a:off x="2037993" y="1946671"/>
            <a:ext cx="10554414" cy="4124206"/>
          </a:xfrm>
          <a:prstGeom prst="rect">
            <a:avLst/>
          </a:prstGeom>
          <a:noFill/>
        </p:spPr>
        <p:txBody>
          <a:bodyPr wrap="square" rtlCol="0">
            <a:spAutoFit/>
          </a:bodyPr>
          <a:lstStyle/>
          <a:p>
            <a:endParaRPr lang="en-US" sz="2800" b="1" dirty="0"/>
          </a:p>
          <a:p>
            <a:pPr marL="285750" indent="-285750">
              <a:buFont typeface="Arial" panose="020B0604020202020204" pitchFamily="34" charset="0"/>
              <a:buChar char="•"/>
            </a:pPr>
            <a:r>
              <a:rPr lang="en-US" sz="2800" b="1" dirty="0"/>
              <a:t>Study of the response of NIR and Microstrip resonator changes in blood sugar concentration.</a:t>
            </a:r>
          </a:p>
          <a:p>
            <a:endParaRPr lang="en-US" sz="2800" b="1" dirty="0"/>
          </a:p>
          <a:p>
            <a:pPr marL="285750" indent="-285750">
              <a:buFont typeface="Arial" panose="020B0604020202020204" pitchFamily="34" charset="0"/>
              <a:buChar char="•"/>
            </a:pPr>
            <a:r>
              <a:rPr lang="en-US" sz="2800" b="1" dirty="0"/>
              <a:t>Non-Invasive Monitoring Technology Development: Design and implement a robust system capable of non-invasively monitoring blood glucose levels using NIR spectroscopy combined with Microstrip resonator technology.</a:t>
            </a:r>
          </a:p>
          <a:p>
            <a:endParaRPr lang="en-US" sz="2000" dirty="0"/>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2"/>
          <p:cNvSpPr/>
          <p:nvPr/>
        </p:nvSpPr>
        <p:spPr>
          <a:xfrm>
            <a:off x="2037993" y="548641"/>
            <a:ext cx="5509260" cy="777239"/>
          </a:xfrm>
          <a:prstGeom prst="rect">
            <a:avLst/>
          </a:prstGeom>
          <a:noFill/>
          <a:ln/>
        </p:spPr>
        <p:txBody>
          <a:bodyPr wrap="none" rtlCol="0" anchor="t"/>
          <a:lstStyle/>
          <a:p>
            <a:pPr marL="0" indent="0">
              <a:lnSpc>
                <a:spcPts val="5468"/>
              </a:lnSpc>
              <a:buNone/>
            </a:pPr>
            <a:endParaRPr lang="en-US" sz="4000" dirty="0"/>
          </a:p>
        </p:txBody>
      </p:sp>
      <p:sp>
        <p:nvSpPr>
          <p:cNvPr id="5" name="Text 3"/>
          <p:cNvSpPr/>
          <p:nvPr/>
        </p:nvSpPr>
        <p:spPr>
          <a:xfrm>
            <a:off x="1946553" y="4150995"/>
            <a:ext cx="10554414" cy="1746885"/>
          </a:xfrm>
          <a:prstGeom prst="rect">
            <a:avLst/>
          </a:prstGeom>
          <a:noFill/>
          <a:ln/>
        </p:spPr>
        <p:txBody>
          <a:bodyPr wrap="square" rtlCol="0" anchor="t"/>
          <a:lstStyle/>
          <a:p>
            <a:pPr marL="285750" indent="-285750">
              <a:lnSpc>
                <a:spcPts val="2799"/>
              </a:lnSpc>
              <a:buFont typeface="Arial" panose="020B0604020202020204" pitchFamily="34" charset="0"/>
              <a:buChar char="•"/>
            </a:pPr>
            <a:endParaRPr lang="en-US" sz="1750" dirty="0"/>
          </a:p>
        </p:txBody>
      </p:sp>
      <p:sp>
        <p:nvSpPr>
          <p:cNvPr id="10" name="TextBox 9">
            <a:extLst>
              <a:ext uri="{FF2B5EF4-FFF2-40B4-BE49-F238E27FC236}">
                <a16:creationId xmlns:a16="http://schemas.microsoft.com/office/drawing/2014/main" id="{428EC8C6-8214-1380-1D81-44B0BBE524DC}"/>
              </a:ext>
            </a:extLst>
          </p:cNvPr>
          <p:cNvSpPr txBox="1"/>
          <p:nvPr/>
        </p:nvSpPr>
        <p:spPr>
          <a:xfrm>
            <a:off x="2240280" y="1937922"/>
            <a:ext cx="10554414" cy="1323439"/>
          </a:xfrm>
          <a:prstGeom prst="rect">
            <a:avLst/>
          </a:prstGeom>
          <a:noFill/>
        </p:spPr>
        <p:txBody>
          <a:bodyPr wrap="square" rtlCol="0">
            <a:spAutoFit/>
          </a:bodyPr>
          <a:lstStyle/>
          <a:p>
            <a:r>
              <a:rPr lang="en-US" sz="4000" b="1" dirty="0"/>
              <a:t>Methods for Monitoring Blood Glucose Concentration :</a:t>
            </a:r>
          </a:p>
        </p:txBody>
      </p:sp>
      <p:sp>
        <p:nvSpPr>
          <p:cNvPr id="9" name="TextBox 8">
            <a:extLst>
              <a:ext uri="{FF2B5EF4-FFF2-40B4-BE49-F238E27FC236}">
                <a16:creationId xmlns:a16="http://schemas.microsoft.com/office/drawing/2014/main" id="{8A283B7C-E771-0C48-EC46-D0B4FADE68D4}"/>
              </a:ext>
            </a:extLst>
          </p:cNvPr>
          <p:cNvSpPr txBox="1"/>
          <p:nvPr/>
        </p:nvSpPr>
        <p:spPr>
          <a:xfrm>
            <a:off x="2331720" y="3669030"/>
            <a:ext cx="8732520" cy="1015663"/>
          </a:xfrm>
          <a:prstGeom prst="rect">
            <a:avLst/>
          </a:prstGeom>
          <a:noFill/>
        </p:spPr>
        <p:txBody>
          <a:bodyPr wrap="square" rtlCol="0">
            <a:spAutoFit/>
          </a:bodyPr>
          <a:lstStyle/>
          <a:p>
            <a:pPr marL="342900" indent="-342900">
              <a:buFont typeface="Arial" panose="020B0604020202020204" pitchFamily="34" charset="0"/>
              <a:buChar char="•"/>
            </a:pPr>
            <a:r>
              <a:rPr lang="en-US" sz="3000" b="1" dirty="0"/>
              <a:t>Invasive Blood Glucose Monitoring At present</a:t>
            </a:r>
            <a:endParaRPr lang="ar-JO" sz="3000" b="1" dirty="0"/>
          </a:p>
          <a:p>
            <a:pPr marL="342900" indent="-342900">
              <a:buFont typeface="Arial" panose="020B0604020202020204" pitchFamily="34" charset="0"/>
              <a:buChar char="•"/>
            </a:pPr>
            <a:r>
              <a:rPr lang="en-US" sz="3000" b="1" dirty="0"/>
              <a:t>Non-Invasive Blood Glucose Monitoring</a:t>
            </a:r>
            <a:endParaRPr lang="ar-JO" sz="3000" b="1" dirty="0"/>
          </a:p>
        </p:txBody>
      </p:sp>
    </p:spTree>
    <p:extLst>
      <p:ext uri="{BB962C8B-B14F-4D97-AF65-F5344CB8AC3E}">
        <p14:creationId xmlns:p14="http://schemas.microsoft.com/office/powerpoint/2010/main" val="2002762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2"/>
          <p:cNvSpPr/>
          <p:nvPr/>
        </p:nvSpPr>
        <p:spPr>
          <a:xfrm>
            <a:off x="2037993" y="548641"/>
            <a:ext cx="5509260" cy="777239"/>
          </a:xfrm>
          <a:prstGeom prst="rect">
            <a:avLst/>
          </a:prstGeom>
          <a:noFill/>
          <a:ln/>
        </p:spPr>
        <p:txBody>
          <a:bodyPr wrap="none" rtlCol="0" anchor="t"/>
          <a:lstStyle/>
          <a:p>
            <a:pPr marL="0" indent="0">
              <a:lnSpc>
                <a:spcPts val="5468"/>
              </a:lnSpc>
              <a:buNone/>
            </a:pPr>
            <a:endParaRPr lang="en-US" sz="4000" dirty="0"/>
          </a:p>
        </p:txBody>
      </p:sp>
      <p:sp>
        <p:nvSpPr>
          <p:cNvPr id="5" name="Text 3"/>
          <p:cNvSpPr/>
          <p:nvPr/>
        </p:nvSpPr>
        <p:spPr>
          <a:xfrm>
            <a:off x="1946553" y="4150995"/>
            <a:ext cx="10554414" cy="1746885"/>
          </a:xfrm>
          <a:prstGeom prst="rect">
            <a:avLst/>
          </a:prstGeom>
          <a:noFill/>
          <a:ln/>
        </p:spPr>
        <p:txBody>
          <a:bodyPr wrap="square" rtlCol="0" anchor="t"/>
          <a:lstStyle/>
          <a:p>
            <a:pPr marL="285750" indent="-285750">
              <a:lnSpc>
                <a:spcPts val="2799"/>
              </a:lnSpc>
              <a:buFont typeface="Arial" panose="020B0604020202020204" pitchFamily="34" charset="0"/>
              <a:buChar char="•"/>
            </a:pPr>
            <a:endParaRPr lang="en-US" sz="1750" dirty="0"/>
          </a:p>
        </p:txBody>
      </p:sp>
      <p:sp>
        <p:nvSpPr>
          <p:cNvPr id="10" name="TextBox 9">
            <a:extLst>
              <a:ext uri="{FF2B5EF4-FFF2-40B4-BE49-F238E27FC236}">
                <a16:creationId xmlns:a16="http://schemas.microsoft.com/office/drawing/2014/main" id="{428EC8C6-8214-1380-1D81-44B0BBE524DC}"/>
              </a:ext>
            </a:extLst>
          </p:cNvPr>
          <p:cNvSpPr txBox="1"/>
          <p:nvPr/>
        </p:nvSpPr>
        <p:spPr>
          <a:xfrm>
            <a:off x="1318438" y="1975107"/>
            <a:ext cx="10554414" cy="707886"/>
          </a:xfrm>
          <a:prstGeom prst="rect">
            <a:avLst/>
          </a:prstGeom>
          <a:noFill/>
        </p:spPr>
        <p:txBody>
          <a:bodyPr wrap="square" rtlCol="0">
            <a:spAutoFit/>
          </a:bodyPr>
          <a:lstStyle/>
          <a:p>
            <a:r>
              <a:rPr lang="en-US" sz="4000" b="1" dirty="0"/>
              <a:t>Invasive Blood Glucose Monitoring:</a:t>
            </a:r>
            <a:endParaRPr lang="ar-JO" sz="4000" b="1" dirty="0"/>
          </a:p>
        </p:txBody>
      </p:sp>
      <p:sp>
        <p:nvSpPr>
          <p:cNvPr id="6" name="TextBox 5">
            <a:extLst>
              <a:ext uri="{FF2B5EF4-FFF2-40B4-BE49-F238E27FC236}">
                <a16:creationId xmlns:a16="http://schemas.microsoft.com/office/drawing/2014/main" id="{BD837395-3516-19F9-6348-82AB01928160}"/>
              </a:ext>
            </a:extLst>
          </p:cNvPr>
          <p:cNvSpPr txBox="1"/>
          <p:nvPr/>
        </p:nvSpPr>
        <p:spPr>
          <a:xfrm>
            <a:off x="1318438" y="3222486"/>
            <a:ext cx="7623544" cy="3108543"/>
          </a:xfrm>
          <a:prstGeom prst="rect">
            <a:avLst/>
          </a:prstGeom>
          <a:noFill/>
        </p:spPr>
        <p:txBody>
          <a:bodyPr wrap="square" rtlCol="0">
            <a:spAutoFit/>
          </a:bodyPr>
          <a:lstStyle/>
          <a:p>
            <a:r>
              <a:rPr lang="en-US" sz="2800" dirty="0"/>
              <a:t>The current method for invasive blood glucose monitoring relies on drawing blood for analysis, commonly done in medical facilities and using household glucometers. This approach, while accurate, is not conducive to continuous monitoring due to its cumbersome process and potential discomfort. </a:t>
            </a:r>
          </a:p>
        </p:txBody>
      </p:sp>
      <p:pic>
        <p:nvPicPr>
          <p:cNvPr id="9" name="Picture 8">
            <a:extLst>
              <a:ext uri="{FF2B5EF4-FFF2-40B4-BE49-F238E27FC236}">
                <a16:creationId xmlns:a16="http://schemas.microsoft.com/office/drawing/2014/main" id="{07F05A53-EA87-AFEC-419C-1F52918212EC}"/>
              </a:ext>
            </a:extLst>
          </p:cNvPr>
          <p:cNvPicPr>
            <a:picLocks noChangeAspect="1"/>
          </p:cNvPicPr>
          <p:nvPr/>
        </p:nvPicPr>
        <p:blipFill>
          <a:blip r:embed="rId3"/>
          <a:stretch>
            <a:fillRect/>
          </a:stretch>
        </p:blipFill>
        <p:spPr>
          <a:xfrm>
            <a:off x="9201150" y="3508148"/>
            <a:ext cx="4697719" cy="3032578"/>
          </a:xfrm>
          <a:prstGeom prst="rect">
            <a:avLst/>
          </a:prstGeom>
        </p:spPr>
      </p:pic>
    </p:spTree>
    <p:extLst>
      <p:ext uri="{BB962C8B-B14F-4D97-AF65-F5344CB8AC3E}">
        <p14:creationId xmlns:p14="http://schemas.microsoft.com/office/powerpoint/2010/main" val="25009963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2"/>
          <p:cNvSpPr/>
          <p:nvPr/>
        </p:nvSpPr>
        <p:spPr>
          <a:xfrm>
            <a:off x="2037993" y="548641"/>
            <a:ext cx="5509260" cy="777239"/>
          </a:xfrm>
          <a:prstGeom prst="rect">
            <a:avLst/>
          </a:prstGeom>
          <a:noFill/>
          <a:ln/>
        </p:spPr>
        <p:txBody>
          <a:bodyPr wrap="none" rtlCol="0" anchor="t"/>
          <a:lstStyle/>
          <a:p>
            <a:pPr marL="0" indent="0">
              <a:lnSpc>
                <a:spcPts val="5468"/>
              </a:lnSpc>
              <a:buNone/>
            </a:pPr>
            <a:endParaRPr lang="en-US" sz="4000" dirty="0"/>
          </a:p>
        </p:txBody>
      </p:sp>
      <p:sp>
        <p:nvSpPr>
          <p:cNvPr id="5" name="Text 3"/>
          <p:cNvSpPr/>
          <p:nvPr/>
        </p:nvSpPr>
        <p:spPr>
          <a:xfrm>
            <a:off x="1946553" y="4150995"/>
            <a:ext cx="10554414" cy="1746885"/>
          </a:xfrm>
          <a:prstGeom prst="rect">
            <a:avLst/>
          </a:prstGeom>
          <a:noFill/>
          <a:ln/>
        </p:spPr>
        <p:txBody>
          <a:bodyPr wrap="square" rtlCol="0" anchor="t"/>
          <a:lstStyle/>
          <a:p>
            <a:pPr marL="285750" indent="-285750">
              <a:lnSpc>
                <a:spcPts val="2799"/>
              </a:lnSpc>
              <a:buFont typeface="Arial" panose="020B0604020202020204" pitchFamily="34" charset="0"/>
              <a:buChar char="•"/>
            </a:pPr>
            <a:endParaRPr lang="en-US" sz="1750" dirty="0"/>
          </a:p>
        </p:txBody>
      </p:sp>
      <p:sp>
        <p:nvSpPr>
          <p:cNvPr id="10" name="TextBox 9">
            <a:extLst>
              <a:ext uri="{FF2B5EF4-FFF2-40B4-BE49-F238E27FC236}">
                <a16:creationId xmlns:a16="http://schemas.microsoft.com/office/drawing/2014/main" id="{428EC8C6-8214-1380-1D81-44B0BBE524DC}"/>
              </a:ext>
            </a:extLst>
          </p:cNvPr>
          <p:cNvSpPr txBox="1"/>
          <p:nvPr/>
        </p:nvSpPr>
        <p:spPr>
          <a:xfrm>
            <a:off x="2240280" y="1920240"/>
            <a:ext cx="10554414" cy="646331"/>
          </a:xfrm>
          <a:prstGeom prst="rect">
            <a:avLst/>
          </a:prstGeom>
          <a:noFill/>
        </p:spPr>
        <p:txBody>
          <a:bodyPr wrap="square" rtlCol="0">
            <a:spAutoFit/>
          </a:bodyPr>
          <a:lstStyle/>
          <a:p>
            <a:endParaRPr lang="en-US" dirty="0"/>
          </a:p>
          <a:p>
            <a:endParaRPr lang="en-US" dirty="0"/>
          </a:p>
        </p:txBody>
      </p:sp>
      <p:sp>
        <p:nvSpPr>
          <p:cNvPr id="7" name="TextBox 6">
            <a:extLst>
              <a:ext uri="{FF2B5EF4-FFF2-40B4-BE49-F238E27FC236}">
                <a16:creationId xmlns:a16="http://schemas.microsoft.com/office/drawing/2014/main" id="{1523FBBC-0729-2D43-7BD4-A33C549C2449}"/>
              </a:ext>
            </a:extLst>
          </p:cNvPr>
          <p:cNvSpPr txBox="1"/>
          <p:nvPr/>
        </p:nvSpPr>
        <p:spPr>
          <a:xfrm>
            <a:off x="808654" y="3237636"/>
            <a:ext cx="8377876" cy="4401205"/>
          </a:xfrm>
          <a:prstGeom prst="rect">
            <a:avLst/>
          </a:prstGeom>
          <a:noFill/>
        </p:spPr>
        <p:txBody>
          <a:bodyPr wrap="square">
            <a:spAutoFit/>
          </a:bodyPr>
          <a:lstStyle/>
          <a:p>
            <a:r>
              <a:rPr lang="en-US" sz="2800" b="1" dirty="0"/>
              <a:t>Problems with surgical glucose measurement include:</a:t>
            </a:r>
          </a:p>
          <a:p>
            <a:pPr marL="457200" indent="-457200">
              <a:buFont typeface="Arial" panose="020B0604020202020204" pitchFamily="34" charset="0"/>
              <a:buChar char="•"/>
            </a:pPr>
            <a:r>
              <a:rPr lang="en-US" sz="2800" b="1" dirty="0"/>
              <a:t>risk of infection.</a:t>
            </a:r>
          </a:p>
          <a:p>
            <a:pPr marL="457200" indent="-457200">
              <a:buFont typeface="Arial" panose="020B0604020202020204" pitchFamily="34" charset="0"/>
              <a:buChar char="•"/>
            </a:pPr>
            <a:r>
              <a:rPr lang="en-US" sz="2800" b="1" dirty="0"/>
              <a:t>patient discomfort.</a:t>
            </a:r>
          </a:p>
          <a:p>
            <a:pPr marL="457200" indent="-457200">
              <a:buFont typeface="Arial" panose="020B0604020202020204" pitchFamily="34" charset="0"/>
              <a:buChar char="•"/>
            </a:pPr>
            <a:r>
              <a:rPr lang="en-US" sz="2800" b="1" dirty="0"/>
              <a:t>Need for frequent calibration and maintenance.</a:t>
            </a:r>
          </a:p>
          <a:p>
            <a:pPr marL="457200" indent="-457200">
              <a:buFont typeface="Arial" panose="020B0604020202020204" pitchFamily="34" charset="0"/>
              <a:buChar char="•"/>
            </a:pPr>
            <a:r>
              <a:rPr lang="en-US" sz="2800" b="1" dirty="0"/>
              <a:t>The permanent cost of screening strips.</a:t>
            </a:r>
            <a:endParaRPr lang="ar-SA" sz="2800" b="1" dirty="0"/>
          </a:p>
          <a:p>
            <a:pPr marL="457200" indent="-457200">
              <a:buFont typeface="Arial" panose="020B0604020202020204" pitchFamily="34" charset="0"/>
              <a:buChar char="•"/>
            </a:pPr>
            <a:r>
              <a:rPr lang="en-US" sz="2800" b="1" dirty="0"/>
              <a:t>It causes problems for children</a:t>
            </a:r>
          </a:p>
          <a:p>
            <a:r>
              <a:rPr lang="en-US" sz="2800" b="1" dirty="0"/>
              <a:t>These issues highlight the need for non-invasive CGM solutions.</a:t>
            </a:r>
          </a:p>
        </p:txBody>
      </p:sp>
      <p:sp>
        <p:nvSpPr>
          <p:cNvPr id="8" name="TextBox 7">
            <a:extLst>
              <a:ext uri="{FF2B5EF4-FFF2-40B4-BE49-F238E27FC236}">
                <a16:creationId xmlns:a16="http://schemas.microsoft.com/office/drawing/2014/main" id="{9AEFDFB7-45AD-8AC3-EDD0-64A36215CDC0}"/>
              </a:ext>
            </a:extLst>
          </p:cNvPr>
          <p:cNvSpPr txBox="1"/>
          <p:nvPr/>
        </p:nvSpPr>
        <p:spPr>
          <a:xfrm>
            <a:off x="1348740" y="1325880"/>
            <a:ext cx="8138160" cy="1938992"/>
          </a:xfrm>
          <a:prstGeom prst="rect">
            <a:avLst/>
          </a:prstGeom>
          <a:noFill/>
        </p:spPr>
        <p:txBody>
          <a:bodyPr wrap="square" rtlCol="0">
            <a:spAutoFit/>
          </a:bodyPr>
          <a:lstStyle/>
          <a:p>
            <a:r>
              <a:rPr lang="en-US" sz="4000" b="1" dirty="0"/>
              <a:t>A look at the problems of surgical glucose measurement:</a:t>
            </a:r>
          </a:p>
          <a:p>
            <a:endParaRPr lang="en-US" sz="4000" dirty="0"/>
          </a:p>
        </p:txBody>
      </p:sp>
      <p:pic>
        <p:nvPicPr>
          <p:cNvPr id="11" name="Picture 10">
            <a:extLst>
              <a:ext uri="{FF2B5EF4-FFF2-40B4-BE49-F238E27FC236}">
                <a16:creationId xmlns:a16="http://schemas.microsoft.com/office/drawing/2014/main" id="{AA579D57-D3D9-5647-4B91-B6291C817475}"/>
              </a:ext>
            </a:extLst>
          </p:cNvPr>
          <p:cNvPicPr>
            <a:picLocks noChangeAspect="1"/>
          </p:cNvPicPr>
          <p:nvPr/>
        </p:nvPicPr>
        <p:blipFill>
          <a:blip r:embed="rId3"/>
          <a:stretch>
            <a:fillRect/>
          </a:stretch>
        </p:blipFill>
        <p:spPr>
          <a:xfrm>
            <a:off x="9995184" y="1325880"/>
            <a:ext cx="3975997" cy="2562172"/>
          </a:xfrm>
          <a:prstGeom prst="rect">
            <a:avLst/>
          </a:prstGeom>
        </p:spPr>
      </p:pic>
    </p:spTree>
    <p:extLst>
      <p:ext uri="{BB962C8B-B14F-4D97-AF65-F5344CB8AC3E}">
        <p14:creationId xmlns:p14="http://schemas.microsoft.com/office/powerpoint/2010/main" val="16947556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2"/>
          <p:cNvSpPr/>
          <p:nvPr/>
        </p:nvSpPr>
        <p:spPr>
          <a:xfrm>
            <a:off x="2037993" y="548641"/>
            <a:ext cx="5509260" cy="777239"/>
          </a:xfrm>
          <a:prstGeom prst="rect">
            <a:avLst/>
          </a:prstGeom>
          <a:noFill/>
          <a:ln/>
        </p:spPr>
        <p:txBody>
          <a:bodyPr wrap="none" rtlCol="0" anchor="t"/>
          <a:lstStyle/>
          <a:p>
            <a:pPr marL="0" indent="0">
              <a:lnSpc>
                <a:spcPts val="5468"/>
              </a:lnSpc>
              <a:buNone/>
            </a:pPr>
            <a:endParaRPr lang="en-US" sz="4000" dirty="0"/>
          </a:p>
        </p:txBody>
      </p:sp>
      <p:sp>
        <p:nvSpPr>
          <p:cNvPr id="5" name="Text 3"/>
          <p:cNvSpPr/>
          <p:nvPr/>
        </p:nvSpPr>
        <p:spPr>
          <a:xfrm>
            <a:off x="1946553" y="4150995"/>
            <a:ext cx="10554414" cy="1746885"/>
          </a:xfrm>
          <a:prstGeom prst="rect">
            <a:avLst/>
          </a:prstGeom>
          <a:noFill/>
          <a:ln/>
        </p:spPr>
        <p:txBody>
          <a:bodyPr wrap="square" rtlCol="0" anchor="t"/>
          <a:lstStyle/>
          <a:p>
            <a:pPr marL="285750" indent="-285750">
              <a:lnSpc>
                <a:spcPts val="2799"/>
              </a:lnSpc>
              <a:buFont typeface="Arial" panose="020B0604020202020204" pitchFamily="34" charset="0"/>
              <a:buChar char="•"/>
            </a:pPr>
            <a:endParaRPr lang="en-US" sz="1750" dirty="0"/>
          </a:p>
        </p:txBody>
      </p:sp>
      <p:sp>
        <p:nvSpPr>
          <p:cNvPr id="10" name="TextBox 9">
            <a:extLst>
              <a:ext uri="{FF2B5EF4-FFF2-40B4-BE49-F238E27FC236}">
                <a16:creationId xmlns:a16="http://schemas.microsoft.com/office/drawing/2014/main" id="{428EC8C6-8214-1380-1D81-44B0BBE524DC}"/>
              </a:ext>
            </a:extLst>
          </p:cNvPr>
          <p:cNvSpPr txBox="1"/>
          <p:nvPr/>
        </p:nvSpPr>
        <p:spPr>
          <a:xfrm>
            <a:off x="1268730" y="1920240"/>
            <a:ext cx="11525964" cy="707886"/>
          </a:xfrm>
          <a:prstGeom prst="rect">
            <a:avLst/>
          </a:prstGeom>
          <a:noFill/>
        </p:spPr>
        <p:txBody>
          <a:bodyPr wrap="square" rtlCol="0">
            <a:spAutoFit/>
          </a:bodyPr>
          <a:lstStyle/>
          <a:p>
            <a:r>
              <a:rPr lang="en-US" sz="4000" b="1" dirty="0"/>
              <a:t>Non-Invasive Blood Glucose Monitoring</a:t>
            </a:r>
            <a:endParaRPr lang="ar-JO" sz="4000" b="1" dirty="0"/>
          </a:p>
        </p:txBody>
      </p:sp>
      <p:pic>
        <p:nvPicPr>
          <p:cNvPr id="8" name="Picture 7">
            <a:extLst>
              <a:ext uri="{FF2B5EF4-FFF2-40B4-BE49-F238E27FC236}">
                <a16:creationId xmlns:a16="http://schemas.microsoft.com/office/drawing/2014/main" id="{D32839A7-A232-29FE-75B7-0E1FC6C6946B}"/>
              </a:ext>
            </a:extLst>
          </p:cNvPr>
          <p:cNvPicPr>
            <a:picLocks noChangeAspect="1"/>
          </p:cNvPicPr>
          <p:nvPr/>
        </p:nvPicPr>
        <p:blipFill>
          <a:blip r:embed="rId3"/>
          <a:stretch>
            <a:fillRect/>
          </a:stretch>
        </p:blipFill>
        <p:spPr>
          <a:xfrm>
            <a:off x="8155389" y="3589876"/>
            <a:ext cx="4440525" cy="1603368"/>
          </a:xfrm>
          <a:prstGeom prst="rect">
            <a:avLst/>
          </a:prstGeom>
        </p:spPr>
      </p:pic>
      <p:pic>
        <p:nvPicPr>
          <p:cNvPr id="11" name="Picture 10">
            <a:extLst>
              <a:ext uri="{FF2B5EF4-FFF2-40B4-BE49-F238E27FC236}">
                <a16:creationId xmlns:a16="http://schemas.microsoft.com/office/drawing/2014/main" id="{1FD6A81F-7229-D075-A01C-8ABEE4CCB6BB}"/>
              </a:ext>
            </a:extLst>
          </p:cNvPr>
          <p:cNvPicPr>
            <a:picLocks noChangeAspect="1"/>
          </p:cNvPicPr>
          <p:nvPr/>
        </p:nvPicPr>
        <p:blipFill>
          <a:blip r:embed="rId4"/>
          <a:stretch>
            <a:fillRect/>
          </a:stretch>
        </p:blipFill>
        <p:spPr>
          <a:xfrm>
            <a:off x="1721323" y="3589876"/>
            <a:ext cx="4399580" cy="3497103"/>
          </a:xfrm>
          <a:prstGeom prst="rect">
            <a:avLst/>
          </a:prstGeom>
        </p:spPr>
      </p:pic>
      <p:sp>
        <p:nvSpPr>
          <p:cNvPr id="12" name="TextBox 11">
            <a:extLst>
              <a:ext uri="{FF2B5EF4-FFF2-40B4-BE49-F238E27FC236}">
                <a16:creationId xmlns:a16="http://schemas.microsoft.com/office/drawing/2014/main" id="{BF0B2C69-2B8D-8C51-EEB3-04688A97FD20}"/>
              </a:ext>
            </a:extLst>
          </p:cNvPr>
          <p:cNvSpPr txBox="1"/>
          <p:nvPr/>
        </p:nvSpPr>
        <p:spPr>
          <a:xfrm>
            <a:off x="8121814" y="5528548"/>
            <a:ext cx="5443870" cy="523220"/>
          </a:xfrm>
          <a:prstGeom prst="rect">
            <a:avLst/>
          </a:prstGeom>
          <a:noFill/>
        </p:spPr>
        <p:txBody>
          <a:bodyPr wrap="square" rtlCol="0">
            <a:spAutoFit/>
          </a:bodyPr>
          <a:lstStyle/>
          <a:p>
            <a:pPr marL="285750" indent="-285750">
              <a:buFont typeface="Arial" panose="020B0604020202020204" pitchFamily="34" charset="0"/>
              <a:buChar char="•"/>
            </a:pPr>
            <a:r>
              <a:rPr lang="en-US" sz="2800" b="1" kern="100" dirty="0">
                <a:ea typeface="Calibri" panose="020F0502020204030204" pitchFamily="34" charset="0"/>
                <a:cs typeface="Arial" panose="020B0604020202020204" pitchFamily="34" charset="0"/>
              </a:rPr>
              <a:t>Microstrip resonator</a:t>
            </a:r>
          </a:p>
        </p:txBody>
      </p:sp>
      <p:sp>
        <p:nvSpPr>
          <p:cNvPr id="14" name="TextBox 13">
            <a:extLst>
              <a:ext uri="{FF2B5EF4-FFF2-40B4-BE49-F238E27FC236}">
                <a16:creationId xmlns:a16="http://schemas.microsoft.com/office/drawing/2014/main" id="{A917C013-EF3F-5F25-3E35-961C8D6821CF}"/>
              </a:ext>
            </a:extLst>
          </p:cNvPr>
          <p:cNvSpPr txBox="1"/>
          <p:nvPr/>
        </p:nvSpPr>
        <p:spPr>
          <a:xfrm>
            <a:off x="1721323" y="7251405"/>
            <a:ext cx="4222277" cy="954107"/>
          </a:xfrm>
          <a:prstGeom prst="rect">
            <a:avLst/>
          </a:prstGeom>
          <a:noFill/>
        </p:spPr>
        <p:txBody>
          <a:bodyPr wrap="square" rtlCol="0">
            <a:spAutoFit/>
          </a:bodyPr>
          <a:lstStyle/>
          <a:p>
            <a:pPr marL="457200" indent="-457200">
              <a:buFont typeface="Arial" panose="020B0604020202020204" pitchFamily="34" charset="0"/>
              <a:buChar char="•"/>
            </a:pPr>
            <a:r>
              <a:rPr lang="en-US" sz="2800" b="1" dirty="0"/>
              <a:t>NIR sensors</a:t>
            </a:r>
          </a:p>
          <a:p>
            <a:endParaRPr lang="en-US" sz="2800" dirty="0"/>
          </a:p>
        </p:txBody>
      </p:sp>
    </p:spTree>
    <p:extLst>
      <p:ext uri="{BB962C8B-B14F-4D97-AF65-F5344CB8AC3E}">
        <p14:creationId xmlns:p14="http://schemas.microsoft.com/office/powerpoint/2010/main" val="39443118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2"/>
          <p:cNvSpPr/>
          <p:nvPr/>
        </p:nvSpPr>
        <p:spPr>
          <a:xfrm>
            <a:off x="2037993" y="548641"/>
            <a:ext cx="5509260" cy="777239"/>
          </a:xfrm>
          <a:prstGeom prst="rect">
            <a:avLst/>
          </a:prstGeom>
          <a:noFill/>
          <a:ln/>
        </p:spPr>
        <p:txBody>
          <a:bodyPr wrap="none" rtlCol="0" anchor="t"/>
          <a:lstStyle/>
          <a:p>
            <a:pPr marL="0" indent="0">
              <a:lnSpc>
                <a:spcPts val="5468"/>
              </a:lnSpc>
              <a:buNone/>
            </a:pPr>
            <a:endParaRPr lang="en-US" sz="4000" dirty="0"/>
          </a:p>
        </p:txBody>
      </p:sp>
      <p:sp>
        <p:nvSpPr>
          <p:cNvPr id="5" name="Text 3"/>
          <p:cNvSpPr/>
          <p:nvPr/>
        </p:nvSpPr>
        <p:spPr>
          <a:xfrm>
            <a:off x="1946553" y="4150995"/>
            <a:ext cx="10554414" cy="1746885"/>
          </a:xfrm>
          <a:prstGeom prst="rect">
            <a:avLst/>
          </a:prstGeom>
          <a:noFill/>
          <a:ln/>
        </p:spPr>
        <p:txBody>
          <a:bodyPr wrap="square" rtlCol="0" anchor="t"/>
          <a:lstStyle/>
          <a:p>
            <a:pPr marL="285750" indent="-285750">
              <a:lnSpc>
                <a:spcPts val="2799"/>
              </a:lnSpc>
              <a:buFont typeface="Arial" panose="020B0604020202020204" pitchFamily="34" charset="0"/>
              <a:buChar char="•"/>
            </a:pPr>
            <a:endParaRPr lang="en-US" sz="1750" dirty="0"/>
          </a:p>
        </p:txBody>
      </p:sp>
      <p:sp>
        <p:nvSpPr>
          <p:cNvPr id="10" name="TextBox 9">
            <a:extLst>
              <a:ext uri="{FF2B5EF4-FFF2-40B4-BE49-F238E27FC236}">
                <a16:creationId xmlns:a16="http://schemas.microsoft.com/office/drawing/2014/main" id="{428EC8C6-8214-1380-1D81-44B0BBE524DC}"/>
              </a:ext>
            </a:extLst>
          </p:cNvPr>
          <p:cNvSpPr txBox="1"/>
          <p:nvPr/>
        </p:nvSpPr>
        <p:spPr>
          <a:xfrm>
            <a:off x="2240280" y="1920240"/>
            <a:ext cx="10554414" cy="646331"/>
          </a:xfrm>
          <a:prstGeom prst="rect">
            <a:avLst/>
          </a:prstGeom>
          <a:noFill/>
        </p:spPr>
        <p:txBody>
          <a:bodyPr wrap="square" rtlCol="0">
            <a:spAutoFit/>
          </a:bodyPr>
          <a:lstStyle/>
          <a:p>
            <a:endParaRPr lang="en-US" dirty="0"/>
          </a:p>
          <a:p>
            <a:endParaRPr lang="en-US" dirty="0"/>
          </a:p>
        </p:txBody>
      </p:sp>
      <p:sp>
        <p:nvSpPr>
          <p:cNvPr id="6" name="TextBox 5">
            <a:extLst>
              <a:ext uri="{FF2B5EF4-FFF2-40B4-BE49-F238E27FC236}">
                <a16:creationId xmlns:a16="http://schemas.microsoft.com/office/drawing/2014/main" id="{37D25130-76BC-D85D-FAD4-90A7A5669BBD}"/>
              </a:ext>
            </a:extLst>
          </p:cNvPr>
          <p:cNvSpPr txBox="1"/>
          <p:nvPr/>
        </p:nvSpPr>
        <p:spPr>
          <a:xfrm>
            <a:off x="1946553" y="913626"/>
            <a:ext cx="6697980" cy="707886"/>
          </a:xfrm>
          <a:prstGeom prst="rect">
            <a:avLst/>
          </a:prstGeom>
          <a:noFill/>
        </p:spPr>
        <p:txBody>
          <a:bodyPr wrap="square" rtlCol="0">
            <a:spAutoFit/>
          </a:bodyPr>
          <a:lstStyle/>
          <a:p>
            <a:r>
              <a:rPr lang="en-US" sz="4000" b="1" dirty="0"/>
              <a:t>What are Infrared Waves?</a:t>
            </a:r>
          </a:p>
        </p:txBody>
      </p:sp>
      <p:sp>
        <p:nvSpPr>
          <p:cNvPr id="7" name="TextBox 6">
            <a:extLst>
              <a:ext uri="{FF2B5EF4-FFF2-40B4-BE49-F238E27FC236}">
                <a16:creationId xmlns:a16="http://schemas.microsoft.com/office/drawing/2014/main" id="{1F76CEA6-7EB5-BDA7-9DC6-603012F0723B}"/>
              </a:ext>
            </a:extLst>
          </p:cNvPr>
          <p:cNvSpPr txBox="1"/>
          <p:nvPr/>
        </p:nvSpPr>
        <p:spPr>
          <a:xfrm>
            <a:off x="1964360" y="2601158"/>
            <a:ext cx="5676991" cy="3170099"/>
          </a:xfrm>
          <a:prstGeom prst="rect">
            <a:avLst/>
          </a:prstGeom>
          <a:noFill/>
        </p:spPr>
        <p:txBody>
          <a:bodyPr wrap="square" rtlCol="0">
            <a:spAutoFit/>
          </a:bodyPr>
          <a:lstStyle/>
          <a:p>
            <a:r>
              <a:rPr lang="en-US" sz="2000" dirty="0"/>
              <a:t>Infrared waves are a type of electromagnetic radiation with longer wavelengths than visible light but shorter than microwaves. Their wavelength range typically falls between 700 nanometers and 1 millimeter. Infrared waves are commonly used in technologies like infrared spectroscopy and thermal imaging due to their ability to detect heat and molecular vibrations.</a:t>
            </a:r>
          </a:p>
        </p:txBody>
      </p:sp>
      <p:pic>
        <p:nvPicPr>
          <p:cNvPr id="9" name="Picture 8">
            <a:extLst>
              <a:ext uri="{FF2B5EF4-FFF2-40B4-BE49-F238E27FC236}">
                <a16:creationId xmlns:a16="http://schemas.microsoft.com/office/drawing/2014/main" id="{8A51AFFE-E523-8614-B730-998E68D23698}"/>
              </a:ext>
            </a:extLst>
          </p:cNvPr>
          <p:cNvPicPr>
            <a:picLocks noChangeAspect="1"/>
          </p:cNvPicPr>
          <p:nvPr/>
        </p:nvPicPr>
        <p:blipFill>
          <a:blip r:embed="rId3"/>
          <a:stretch>
            <a:fillRect/>
          </a:stretch>
        </p:blipFill>
        <p:spPr>
          <a:xfrm>
            <a:off x="8724221" y="2566571"/>
            <a:ext cx="3763934" cy="3742789"/>
          </a:xfrm>
          <a:prstGeom prst="rect">
            <a:avLst/>
          </a:prstGeom>
        </p:spPr>
      </p:pic>
    </p:spTree>
    <p:extLst>
      <p:ext uri="{BB962C8B-B14F-4D97-AF65-F5344CB8AC3E}">
        <p14:creationId xmlns:p14="http://schemas.microsoft.com/office/powerpoint/2010/main" val="5072650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2"/>
          <p:cNvSpPr/>
          <p:nvPr/>
        </p:nvSpPr>
        <p:spPr>
          <a:xfrm>
            <a:off x="2037993" y="548641"/>
            <a:ext cx="5509260" cy="777239"/>
          </a:xfrm>
          <a:prstGeom prst="rect">
            <a:avLst/>
          </a:prstGeom>
          <a:noFill/>
          <a:ln/>
        </p:spPr>
        <p:txBody>
          <a:bodyPr wrap="none" rtlCol="0" anchor="t"/>
          <a:lstStyle/>
          <a:p>
            <a:pPr marL="0" indent="0">
              <a:lnSpc>
                <a:spcPts val="5468"/>
              </a:lnSpc>
              <a:buNone/>
            </a:pPr>
            <a:endParaRPr lang="en-US" sz="4000" dirty="0"/>
          </a:p>
        </p:txBody>
      </p:sp>
      <p:sp>
        <p:nvSpPr>
          <p:cNvPr id="5" name="Text 3"/>
          <p:cNvSpPr/>
          <p:nvPr/>
        </p:nvSpPr>
        <p:spPr>
          <a:xfrm>
            <a:off x="1946553" y="4150995"/>
            <a:ext cx="10554414" cy="1746885"/>
          </a:xfrm>
          <a:prstGeom prst="rect">
            <a:avLst/>
          </a:prstGeom>
          <a:noFill/>
          <a:ln/>
        </p:spPr>
        <p:txBody>
          <a:bodyPr wrap="square" rtlCol="0" anchor="t"/>
          <a:lstStyle/>
          <a:p>
            <a:pPr marL="285750" indent="-285750">
              <a:lnSpc>
                <a:spcPts val="2799"/>
              </a:lnSpc>
              <a:buFont typeface="Arial" panose="020B0604020202020204" pitchFamily="34" charset="0"/>
              <a:buChar char="•"/>
            </a:pPr>
            <a:endParaRPr lang="en-US" sz="1750" dirty="0"/>
          </a:p>
        </p:txBody>
      </p:sp>
      <p:sp>
        <p:nvSpPr>
          <p:cNvPr id="10" name="TextBox 9">
            <a:extLst>
              <a:ext uri="{FF2B5EF4-FFF2-40B4-BE49-F238E27FC236}">
                <a16:creationId xmlns:a16="http://schemas.microsoft.com/office/drawing/2014/main" id="{428EC8C6-8214-1380-1D81-44B0BBE524DC}"/>
              </a:ext>
            </a:extLst>
          </p:cNvPr>
          <p:cNvSpPr txBox="1"/>
          <p:nvPr/>
        </p:nvSpPr>
        <p:spPr>
          <a:xfrm>
            <a:off x="2240280" y="1920240"/>
            <a:ext cx="10554414" cy="646331"/>
          </a:xfrm>
          <a:prstGeom prst="rect">
            <a:avLst/>
          </a:prstGeom>
          <a:noFill/>
        </p:spPr>
        <p:txBody>
          <a:bodyPr wrap="square" rtlCol="0">
            <a:spAutoFit/>
          </a:bodyPr>
          <a:lstStyle/>
          <a:p>
            <a:endParaRPr lang="en-US" dirty="0"/>
          </a:p>
          <a:p>
            <a:endParaRPr lang="en-US" dirty="0"/>
          </a:p>
        </p:txBody>
      </p:sp>
      <p:sp>
        <p:nvSpPr>
          <p:cNvPr id="6" name="TextBox 5">
            <a:extLst>
              <a:ext uri="{FF2B5EF4-FFF2-40B4-BE49-F238E27FC236}">
                <a16:creationId xmlns:a16="http://schemas.microsoft.com/office/drawing/2014/main" id="{BE6F8462-5E86-6990-547F-06B684F273BC}"/>
              </a:ext>
            </a:extLst>
          </p:cNvPr>
          <p:cNvSpPr txBox="1"/>
          <p:nvPr/>
        </p:nvSpPr>
        <p:spPr>
          <a:xfrm>
            <a:off x="963573" y="1212354"/>
            <a:ext cx="7860387" cy="707886"/>
          </a:xfrm>
          <a:prstGeom prst="rect">
            <a:avLst/>
          </a:prstGeom>
          <a:noFill/>
        </p:spPr>
        <p:txBody>
          <a:bodyPr wrap="square" rtlCol="0">
            <a:spAutoFit/>
          </a:bodyPr>
          <a:lstStyle/>
          <a:p>
            <a:r>
              <a:rPr lang="en-US" sz="4000" dirty="0"/>
              <a:t>Absorption Spectroscopy Overview:</a:t>
            </a:r>
          </a:p>
        </p:txBody>
      </p:sp>
      <p:sp>
        <p:nvSpPr>
          <p:cNvPr id="7" name="TextBox 6">
            <a:extLst>
              <a:ext uri="{FF2B5EF4-FFF2-40B4-BE49-F238E27FC236}">
                <a16:creationId xmlns:a16="http://schemas.microsoft.com/office/drawing/2014/main" id="{01313572-90C4-E303-729F-63039CBD7553}"/>
              </a:ext>
            </a:extLst>
          </p:cNvPr>
          <p:cNvSpPr txBox="1"/>
          <p:nvPr/>
        </p:nvSpPr>
        <p:spPr>
          <a:xfrm>
            <a:off x="963573" y="2420005"/>
            <a:ext cx="7711797" cy="2246769"/>
          </a:xfrm>
          <a:prstGeom prst="rect">
            <a:avLst/>
          </a:prstGeom>
          <a:noFill/>
        </p:spPr>
        <p:txBody>
          <a:bodyPr wrap="square" rtlCol="0">
            <a:spAutoFit/>
          </a:bodyPr>
          <a:lstStyle/>
          <a:p>
            <a:endParaRPr lang="en-US" sz="2000" dirty="0"/>
          </a:p>
          <a:p>
            <a:r>
              <a:rPr lang="en-US" sz="2000" dirty="0"/>
              <a:t>Sugar molecules absorb infrared rays through vibrational transitions. The infrared radiation causes the bonds within the sugar molecules to vibrate at specific frequencies. These vibrations correspond to the absorption peaks in the infrared spectrum, allowing for the identification and quantification of sugar molecules based on their unique absorption characteristics.</a:t>
            </a:r>
          </a:p>
        </p:txBody>
      </p:sp>
      <p:pic>
        <p:nvPicPr>
          <p:cNvPr id="11" name="Picture 10">
            <a:extLst>
              <a:ext uri="{FF2B5EF4-FFF2-40B4-BE49-F238E27FC236}">
                <a16:creationId xmlns:a16="http://schemas.microsoft.com/office/drawing/2014/main" id="{878993D5-5467-E18E-C7C7-ADEDC48549CC}"/>
              </a:ext>
            </a:extLst>
          </p:cNvPr>
          <p:cNvPicPr>
            <a:picLocks noChangeAspect="1"/>
          </p:cNvPicPr>
          <p:nvPr/>
        </p:nvPicPr>
        <p:blipFill>
          <a:blip r:embed="rId3"/>
          <a:stretch>
            <a:fillRect/>
          </a:stretch>
        </p:blipFill>
        <p:spPr>
          <a:xfrm>
            <a:off x="8823960" y="2780575"/>
            <a:ext cx="5445308" cy="2404421"/>
          </a:xfrm>
          <a:prstGeom prst="rect">
            <a:avLst/>
          </a:prstGeom>
        </p:spPr>
      </p:pic>
    </p:spTree>
    <p:extLst>
      <p:ext uri="{BB962C8B-B14F-4D97-AF65-F5344CB8AC3E}">
        <p14:creationId xmlns:p14="http://schemas.microsoft.com/office/powerpoint/2010/main" val="3474893194"/>
      </p:ext>
    </p:extLst>
  </p:cSld>
  <p:clrMapOvr>
    <a:masterClrMapping/>
  </p:clrMapOvr>
</p:sld>
</file>

<file path=ppt/theme/theme1.xml><?xml version="1.0" encoding="utf-8"?>
<a:theme xmlns:a="http://schemas.openxmlformats.org/drawingml/2006/main" name="Slice">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Slice</Template>
  <TotalTime>33495</TotalTime>
  <Words>1190</Words>
  <Application>Microsoft Office PowerPoint</Application>
  <PresentationFormat>Custom</PresentationFormat>
  <Paragraphs>119</Paragraphs>
  <Slides>29</Slides>
  <Notes>23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29</vt:i4>
      </vt:variant>
    </vt:vector>
  </HeadingPairs>
  <TitlesOfParts>
    <vt:vector size="37" baseType="lpstr">
      <vt:lpstr>Arial</vt:lpstr>
      <vt:lpstr>Calibri</vt:lpstr>
      <vt:lpstr>Century Gothic</vt:lpstr>
      <vt:lpstr>Epilogue</vt:lpstr>
      <vt:lpstr>Fraunces</vt:lpstr>
      <vt:lpstr>Times New Roman</vt:lpstr>
      <vt:lpstr>Wingdings 3</vt:lpstr>
      <vt:lpstr>Slice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PptxGenJS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PptxGenJS Presentation</dc:title>
  <dc:subject>PptxGenJS Presentation</dc:subject>
  <dc:creator>PptxGenJS</dc:creator>
  <cp:lastModifiedBy>Hitech</cp:lastModifiedBy>
  <cp:revision>16</cp:revision>
  <dcterms:created xsi:type="dcterms:W3CDTF">2024-01-31T23:45:56Z</dcterms:created>
  <dcterms:modified xsi:type="dcterms:W3CDTF">2024-07-20T23:11:04Z</dcterms:modified>
</cp:coreProperties>
</file>