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bookmarkIdSeed="2">
  <p:sldMasterIdLst>
    <p:sldMasterId id="2147483725" r:id="rId1"/>
  </p:sldMasterIdLst>
  <p:notesMasterIdLst>
    <p:notesMasterId r:id="rId103"/>
  </p:notesMasterIdLst>
  <p:sldIdLst>
    <p:sldId id="256" r:id="rId2"/>
    <p:sldId id="325" r:id="rId3"/>
    <p:sldId id="257" r:id="rId4"/>
    <p:sldId id="306" r:id="rId5"/>
    <p:sldId id="259" r:id="rId6"/>
    <p:sldId id="260" r:id="rId7"/>
    <p:sldId id="326" r:id="rId8"/>
    <p:sldId id="262" r:id="rId9"/>
    <p:sldId id="327" r:id="rId10"/>
    <p:sldId id="263" r:id="rId11"/>
    <p:sldId id="307" r:id="rId12"/>
    <p:sldId id="308" r:id="rId13"/>
    <p:sldId id="264" r:id="rId14"/>
    <p:sldId id="265" r:id="rId15"/>
    <p:sldId id="310" r:id="rId16"/>
    <p:sldId id="267" r:id="rId17"/>
    <p:sldId id="311" r:id="rId18"/>
    <p:sldId id="268" r:id="rId19"/>
    <p:sldId id="269" r:id="rId20"/>
    <p:sldId id="270" r:id="rId21"/>
    <p:sldId id="271" r:id="rId22"/>
    <p:sldId id="272" r:id="rId23"/>
    <p:sldId id="273" r:id="rId24"/>
    <p:sldId id="274" r:id="rId25"/>
    <p:sldId id="276" r:id="rId26"/>
    <p:sldId id="275" r:id="rId27"/>
    <p:sldId id="277" r:id="rId28"/>
    <p:sldId id="278" r:id="rId29"/>
    <p:sldId id="279" r:id="rId30"/>
    <p:sldId id="328" r:id="rId31"/>
    <p:sldId id="280" r:id="rId32"/>
    <p:sldId id="281" r:id="rId33"/>
    <p:sldId id="282" r:id="rId34"/>
    <p:sldId id="283" r:id="rId35"/>
    <p:sldId id="285" r:id="rId36"/>
    <p:sldId id="284" r:id="rId37"/>
    <p:sldId id="286" r:id="rId38"/>
    <p:sldId id="287" r:id="rId39"/>
    <p:sldId id="289" r:id="rId40"/>
    <p:sldId id="290" r:id="rId41"/>
    <p:sldId id="291" r:id="rId42"/>
    <p:sldId id="292" r:id="rId43"/>
    <p:sldId id="293" r:id="rId44"/>
    <p:sldId id="294" r:id="rId45"/>
    <p:sldId id="329" r:id="rId46"/>
    <p:sldId id="295" r:id="rId47"/>
    <p:sldId id="296" r:id="rId48"/>
    <p:sldId id="297" r:id="rId49"/>
    <p:sldId id="298" r:id="rId50"/>
    <p:sldId id="299" r:id="rId51"/>
    <p:sldId id="301" r:id="rId52"/>
    <p:sldId id="359" r:id="rId53"/>
    <p:sldId id="360" r:id="rId54"/>
    <p:sldId id="302" r:id="rId55"/>
    <p:sldId id="303" r:id="rId56"/>
    <p:sldId id="304" r:id="rId57"/>
    <p:sldId id="305" r:id="rId58"/>
    <p:sldId id="312" r:id="rId59"/>
    <p:sldId id="313" r:id="rId60"/>
    <p:sldId id="314" r:id="rId61"/>
    <p:sldId id="315" r:id="rId62"/>
    <p:sldId id="316" r:id="rId63"/>
    <p:sldId id="317" r:id="rId64"/>
    <p:sldId id="318" r:id="rId65"/>
    <p:sldId id="319" r:id="rId66"/>
    <p:sldId id="320" r:id="rId67"/>
    <p:sldId id="321" r:id="rId68"/>
    <p:sldId id="361" r:id="rId69"/>
    <p:sldId id="322" r:id="rId70"/>
    <p:sldId id="358" r:id="rId71"/>
    <p:sldId id="357" r:id="rId72"/>
    <p:sldId id="356" r:id="rId73"/>
    <p:sldId id="355" r:id="rId74"/>
    <p:sldId id="354" r:id="rId75"/>
    <p:sldId id="352" r:id="rId76"/>
    <p:sldId id="353" r:id="rId77"/>
    <p:sldId id="351" r:id="rId78"/>
    <p:sldId id="350" r:id="rId79"/>
    <p:sldId id="349" r:id="rId80"/>
    <p:sldId id="348" r:id="rId81"/>
    <p:sldId id="347" r:id="rId82"/>
    <p:sldId id="346" r:id="rId83"/>
    <p:sldId id="345" r:id="rId84"/>
    <p:sldId id="344" r:id="rId85"/>
    <p:sldId id="343" r:id="rId86"/>
    <p:sldId id="342" r:id="rId87"/>
    <p:sldId id="341" r:id="rId88"/>
    <p:sldId id="338" r:id="rId89"/>
    <p:sldId id="337" r:id="rId90"/>
    <p:sldId id="340" r:id="rId91"/>
    <p:sldId id="336" r:id="rId92"/>
    <p:sldId id="335" r:id="rId93"/>
    <p:sldId id="333" r:id="rId94"/>
    <p:sldId id="331" r:id="rId95"/>
    <p:sldId id="330" r:id="rId96"/>
    <p:sldId id="364" r:id="rId97"/>
    <p:sldId id="332" r:id="rId98"/>
    <p:sldId id="365" r:id="rId99"/>
    <p:sldId id="363" r:id="rId100"/>
    <p:sldId id="362" r:id="rId101"/>
    <p:sldId id="324" r:id="rId10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30AC33A4-D9C9-4AE9-A1A2-A7AD77095A11}">
          <p14:sldIdLst>
            <p14:sldId id="256"/>
            <p14:sldId id="325"/>
            <p14:sldId id="257"/>
            <p14:sldId id="306"/>
            <p14:sldId id="259"/>
            <p14:sldId id="260"/>
            <p14:sldId id="326"/>
            <p14:sldId id="262"/>
            <p14:sldId id="327"/>
            <p14:sldId id="263"/>
            <p14:sldId id="307"/>
            <p14:sldId id="308"/>
            <p14:sldId id="264"/>
            <p14:sldId id="265"/>
            <p14:sldId id="310"/>
            <p14:sldId id="267"/>
            <p14:sldId id="311"/>
            <p14:sldId id="268"/>
            <p14:sldId id="269"/>
            <p14:sldId id="270"/>
            <p14:sldId id="271"/>
            <p14:sldId id="272"/>
            <p14:sldId id="273"/>
            <p14:sldId id="274"/>
            <p14:sldId id="276"/>
            <p14:sldId id="275"/>
            <p14:sldId id="277"/>
            <p14:sldId id="278"/>
            <p14:sldId id="279"/>
            <p14:sldId id="328"/>
            <p14:sldId id="280"/>
            <p14:sldId id="281"/>
            <p14:sldId id="282"/>
            <p14:sldId id="283"/>
            <p14:sldId id="285"/>
            <p14:sldId id="284"/>
            <p14:sldId id="286"/>
            <p14:sldId id="287"/>
            <p14:sldId id="289"/>
            <p14:sldId id="290"/>
            <p14:sldId id="291"/>
            <p14:sldId id="292"/>
            <p14:sldId id="293"/>
            <p14:sldId id="294"/>
            <p14:sldId id="329"/>
            <p14:sldId id="295"/>
            <p14:sldId id="296"/>
            <p14:sldId id="297"/>
            <p14:sldId id="298"/>
            <p14:sldId id="299"/>
            <p14:sldId id="301"/>
            <p14:sldId id="359"/>
            <p14:sldId id="360"/>
            <p14:sldId id="302"/>
            <p14:sldId id="303"/>
            <p14:sldId id="304"/>
            <p14:sldId id="305"/>
            <p14:sldId id="312"/>
            <p14:sldId id="313"/>
            <p14:sldId id="314"/>
            <p14:sldId id="315"/>
            <p14:sldId id="316"/>
            <p14:sldId id="317"/>
            <p14:sldId id="318"/>
            <p14:sldId id="319"/>
            <p14:sldId id="320"/>
            <p14:sldId id="321"/>
            <p14:sldId id="361"/>
            <p14:sldId id="322"/>
            <p14:sldId id="358"/>
            <p14:sldId id="357"/>
            <p14:sldId id="356"/>
            <p14:sldId id="355"/>
            <p14:sldId id="354"/>
            <p14:sldId id="352"/>
            <p14:sldId id="353"/>
            <p14:sldId id="351"/>
            <p14:sldId id="350"/>
            <p14:sldId id="349"/>
            <p14:sldId id="348"/>
            <p14:sldId id="347"/>
            <p14:sldId id="346"/>
            <p14:sldId id="345"/>
            <p14:sldId id="344"/>
            <p14:sldId id="343"/>
            <p14:sldId id="342"/>
            <p14:sldId id="341"/>
            <p14:sldId id="338"/>
            <p14:sldId id="337"/>
            <p14:sldId id="340"/>
            <p14:sldId id="336"/>
            <p14:sldId id="335"/>
            <p14:sldId id="333"/>
            <p14:sldId id="331"/>
            <p14:sldId id="330"/>
            <p14:sldId id="364"/>
            <p14:sldId id="332"/>
            <p14:sldId id="365"/>
            <p14:sldId id="363"/>
            <p14:sldId id="362"/>
            <p14:sldId id="324"/>
          </p14:sldIdLst>
        </p14:section>
      </p14:sectionLst>
    </p:ex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890" autoAdjust="0"/>
    <p:restoredTop sz="94660"/>
  </p:normalViewPr>
  <p:slideViewPr>
    <p:cSldViewPr snapToGrid="0">
      <p:cViewPr varScale="1">
        <p:scale>
          <a:sx n="89" d="100"/>
          <a:sy n="89" d="100"/>
        </p:scale>
        <p:origin x="470" y="77"/>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6" Type="http://schemas.openxmlformats.org/officeDocument/2006/relationships/slide" Target="slides/slide15.xml"/><Relationship Id="rId107" Type="http://schemas.openxmlformats.org/officeDocument/2006/relationships/tableStyles" Target="tableStyles.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80" Type="http://schemas.openxmlformats.org/officeDocument/2006/relationships/slide" Target="slides/slide79.xml"/><Relationship Id="rId85" Type="http://schemas.openxmlformats.org/officeDocument/2006/relationships/slide" Target="slides/slide84.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notesMaster" Target="notesMasters/notesMaster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theme" Target="theme/theme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2EFA8A3-BD9C-4EAF-AF17-6B1F01774AC7}" type="datetimeFigureOut">
              <a:rPr lang="en-US" smtClean="0"/>
              <a:t>01-Jun-20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B1B0F75-46FB-430D-9BE3-DCD33D3E4781}" type="slidenum">
              <a:rPr lang="en-US" smtClean="0"/>
              <a:t>‹#›</a:t>
            </a:fld>
            <a:endParaRPr lang="en-US"/>
          </a:p>
        </p:txBody>
      </p:sp>
    </p:spTree>
    <p:extLst>
      <p:ext uri="{BB962C8B-B14F-4D97-AF65-F5344CB8AC3E}">
        <p14:creationId xmlns:p14="http://schemas.microsoft.com/office/powerpoint/2010/main" val="341899316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B1B0F75-46FB-430D-9BE3-DCD33D3E4781}" type="slidenum">
              <a:rPr lang="en-US" smtClean="0"/>
              <a:t>1</a:t>
            </a:fld>
            <a:endParaRPr lang="en-US" dirty="0"/>
          </a:p>
        </p:txBody>
      </p:sp>
    </p:spTree>
    <p:extLst>
      <p:ext uri="{BB962C8B-B14F-4D97-AF65-F5344CB8AC3E}">
        <p14:creationId xmlns:p14="http://schemas.microsoft.com/office/powerpoint/2010/main" val="210696190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en-US" smtClean="0"/>
              <a:t>Click to edit Master title style</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accent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C6E2366A-F43B-4EBD-B032-F84C1F022D88}" type="datetime1">
              <a:rPr lang="en-US" smtClean="0"/>
              <a:t>01-Jun-20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smtClean="0"/>
              <a:pPr/>
              <a:t>‹#›</a:t>
            </a:fld>
            <a:endParaRPr lang="en-US" dirty="0"/>
          </a:p>
        </p:txBody>
      </p:sp>
    </p:spTree>
    <p:extLst>
      <p:ext uri="{BB962C8B-B14F-4D97-AF65-F5344CB8AC3E}">
        <p14:creationId xmlns:p14="http://schemas.microsoft.com/office/powerpoint/2010/main" val="15175702"/>
      </p:ext>
    </p:extLst>
  </p:cSld>
  <p:clrMapOvr>
    <a:masterClrMapping/>
  </p:clrMapOvr>
  <p:transition spd="med">
    <p:pull/>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863991F-8E5C-4B34-86A5-CB30E1342E24}" type="datetime1">
              <a:rPr lang="en-US" smtClean="0"/>
              <a:t>01-Jun-20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smtClean="0"/>
              <a:pPr/>
              <a:t>‹#›</a:t>
            </a:fld>
            <a:endParaRPr lang="en-US" dirty="0"/>
          </a:p>
        </p:txBody>
      </p:sp>
    </p:spTree>
    <p:extLst>
      <p:ext uri="{BB962C8B-B14F-4D97-AF65-F5344CB8AC3E}">
        <p14:creationId xmlns:p14="http://schemas.microsoft.com/office/powerpoint/2010/main" val="388400165"/>
      </p:ext>
    </p:extLst>
  </p:cSld>
  <p:clrMapOvr>
    <a:masterClrMapping/>
  </p:clrMapOvr>
  <p:transition spd="med">
    <p:pull/>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en-US" smtClean="0"/>
              <a:t>Click to edit Master title style</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F9F74F9-4239-4680-908B-9E41CF6D8F90}" type="datetime1">
              <a:rPr lang="en-US" smtClean="0"/>
              <a:t>01-Jun-20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smtClean="0"/>
              <a:pPr/>
              <a:t>‹#›</a:t>
            </a:fld>
            <a:endParaRPr lang="en-US" dirty="0"/>
          </a:p>
        </p:txBody>
      </p:sp>
    </p:spTree>
    <p:extLst>
      <p:ext uri="{BB962C8B-B14F-4D97-AF65-F5344CB8AC3E}">
        <p14:creationId xmlns:p14="http://schemas.microsoft.com/office/powerpoint/2010/main" val="1101620255"/>
      </p:ext>
    </p:extLst>
  </p:cSld>
  <p:clrMapOvr>
    <a:masterClrMapping/>
  </p:clrMapOvr>
  <p:transition spd="med">
    <p:pull/>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74801" y="1447800"/>
            <a:ext cx="7999315" cy="2323374"/>
          </a:xfrm>
        </p:spPr>
        <p:txBody>
          <a:bodyPr/>
          <a:lstStyle>
            <a:lvl1pPr>
              <a:defRPr sz="4800"/>
            </a:lvl1pPr>
          </a:lstStyle>
          <a:p>
            <a:r>
              <a:rPr lang="en-US" smtClean="0"/>
              <a:t>Click to edit Master title style</a:t>
            </a:r>
            <a:endParaRPr lang="en-US" dirty="0"/>
          </a:p>
        </p:txBody>
      </p:sp>
      <p:sp>
        <p:nvSpPr>
          <p:cNvPr id="14" name="Text Placeholder 3"/>
          <p:cNvSpPr>
            <a:spLocks noGrp="1"/>
          </p:cNvSpPr>
          <p:nvPr>
            <p:ph type="body" sz="half" idx="13"/>
          </p:nvPr>
        </p:nvSpPr>
        <p:spPr>
          <a:xfrm>
            <a:off x="1930400" y="3771174"/>
            <a:ext cx="7279649" cy="342174"/>
          </a:xfrm>
        </p:spPr>
        <p:txBody>
          <a:bodyPr anchor="t">
            <a:normAutofit/>
          </a:bodyPr>
          <a:lstStyle>
            <a:lvl1pPr marL="0" indent="0">
              <a:buNone/>
              <a:defRPr lang="en-US" sz="1400" b="0" i="0" kern="1200" cap="small" dirty="0">
                <a:solidFill>
                  <a:schemeClr val="accent1"/>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61065C3-141E-47F1-90C2-6B3123F67041}" type="datetime1">
              <a:rPr lang="en-US" smtClean="0"/>
              <a:t>01-Jun-20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smtClean="0"/>
              <a:pPr/>
              <a:t>‹#›</a:t>
            </a:fld>
            <a:endParaRPr lang="en-US" dirty="0"/>
          </a:p>
        </p:txBody>
      </p:sp>
      <p:sp>
        <p:nvSpPr>
          <p:cNvPr id="9" name="TextBox 8"/>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accent1"/>
                </a:solidFill>
                <a:latin typeface="Arial"/>
                <a:ea typeface="+mj-ea"/>
                <a:cs typeface="+mj-cs"/>
              </a:defRPr>
            </a:lvl1pPr>
          </a:lstStyle>
          <a:p>
            <a:pPr lvl="0"/>
            <a:r>
              <a:rPr lang="en-US" dirty="0"/>
              <a:t>“</a:t>
            </a:r>
          </a:p>
        </p:txBody>
      </p:sp>
      <p:sp>
        <p:nvSpPr>
          <p:cNvPr id="13" name="TextBox 12"/>
          <p:cNvSpPr txBox="1"/>
          <p:nvPr/>
        </p:nvSpPr>
        <p:spPr>
          <a:xfrm>
            <a:off x="9330490" y="2613787"/>
            <a:ext cx="801912" cy="1969770"/>
          </a:xfrm>
          <a:prstGeom prst="rect">
            <a:avLst/>
          </a:prstGeom>
          <a:noFill/>
        </p:spPr>
        <p:txBody>
          <a:bodyPr wrap="square" rtlCol="0">
            <a:spAutoFit/>
          </a:bodyPr>
          <a:lstStyle>
            <a:defPPr>
              <a:defRPr lang="en-US"/>
            </a:defPPr>
            <a:lvl1pPr algn="r">
              <a:defRPr sz="12200" b="0" i="0">
                <a:solidFill>
                  <a:schemeClr val="accent1"/>
                </a:solidFill>
                <a:latin typeface="Arial"/>
                <a:ea typeface="+mj-ea"/>
                <a:cs typeface="+mj-cs"/>
              </a:defRPr>
            </a:lvl1pPr>
          </a:lstStyle>
          <a:p>
            <a:pPr lvl="0"/>
            <a:r>
              <a:rPr lang="en-US" dirty="0"/>
              <a:t>”</a:t>
            </a:r>
          </a:p>
        </p:txBody>
      </p:sp>
    </p:spTree>
    <p:extLst>
      <p:ext uri="{BB962C8B-B14F-4D97-AF65-F5344CB8AC3E}">
        <p14:creationId xmlns:p14="http://schemas.microsoft.com/office/powerpoint/2010/main" val="1671861712"/>
      </p:ext>
    </p:extLst>
  </p:cSld>
  <p:clrMapOvr>
    <a:masterClrMapping/>
  </p:clrMapOvr>
  <p:transition spd="med">
    <p:pull/>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60" cy="165318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154954" y="4777381"/>
            <a:ext cx="8825659" cy="860400"/>
          </a:xfrm>
        </p:spPr>
        <p:txBody>
          <a:bodyPr anchor="t"/>
          <a:lstStyle>
            <a:lvl1pPr marL="0" indent="0" algn="l">
              <a:buNone/>
              <a:defRPr sz="2000" cap="none">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7178734-B9B6-49D0-A553-18EEE695FCCF}" type="datetime1">
              <a:rPr lang="en-US" smtClean="0"/>
              <a:t>01-Jun-20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smtClean="0"/>
              <a:pPr/>
              <a:t>‹#›</a:t>
            </a:fld>
            <a:endParaRPr lang="en-US" dirty="0"/>
          </a:p>
        </p:txBody>
      </p:sp>
    </p:spTree>
    <p:extLst>
      <p:ext uri="{BB962C8B-B14F-4D97-AF65-F5344CB8AC3E}">
        <p14:creationId xmlns:p14="http://schemas.microsoft.com/office/powerpoint/2010/main" val="386013021"/>
      </p:ext>
    </p:extLst>
  </p:cSld>
  <p:clrMapOvr>
    <a:masterClrMapping/>
  </p:clrMapOvr>
  <p:transition spd="med">
    <p:pull/>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smtClean="0"/>
              <a:t>Click to edit Master title style</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cxnSp>
        <p:nvCxnSpPr>
          <p:cNvPr id="17" name="Straight Connector 16"/>
          <p:cNvCxnSpPr/>
          <p:nvPr/>
        </p:nvCxnSpPr>
        <p:spPr>
          <a:xfrm>
            <a:off x="3726142" y="2133600"/>
            <a:ext cx="0" cy="3962400"/>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81952C7E-687F-4F56-B0B9-B1F9076EA094}" type="datetime1">
              <a:rPr lang="en-US" smtClean="0"/>
              <a:t>01-Jun-20</a:t>
            </a:fld>
            <a:endParaRPr lang="en-US" dirty="0"/>
          </a:p>
        </p:txBody>
      </p:sp>
      <p:sp>
        <p:nvSpPr>
          <p:cNvPr id="4"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smtClean="0"/>
              <a:pPr/>
              <a:t>‹#›</a:t>
            </a:fld>
            <a:endParaRPr lang="en-US" dirty="0"/>
          </a:p>
        </p:txBody>
      </p:sp>
    </p:spTree>
    <p:extLst>
      <p:ext uri="{BB962C8B-B14F-4D97-AF65-F5344CB8AC3E}">
        <p14:creationId xmlns:p14="http://schemas.microsoft.com/office/powerpoint/2010/main" val="3666294161"/>
      </p:ext>
    </p:extLst>
  </p:cSld>
  <p:clrMapOvr>
    <a:masterClrMapping/>
  </p:clrMapOvr>
  <p:transition spd="med">
    <p:pull/>
  </p:transition>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smtClean="0"/>
              <a:t>Click to edit Master title style</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cxnSp>
        <p:nvCxnSpPr>
          <p:cNvPr id="17" name="Straight Connector 16"/>
          <p:cNvCxnSpPr/>
          <p:nvPr/>
        </p:nvCxnSpPr>
        <p:spPr>
          <a:xfrm>
            <a:off x="3726142" y="2133600"/>
            <a:ext cx="0" cy="3962400"/>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E39CEF36-7A1B-4211-B0AA-BFD8FCEFDDE8}" type="datetime1">
              <a:rPr lang="en-US" smtClean="0"/>
              <a:t>01-Jun-20</a:t>
            </a:fld>
            <a:endParaRPr lang="en-US" dirty="0"/>
          </a:p>
        </p:txBody>
      </p:sp>
      <p:sp>
        <p:nvSpPr>
          <p:cNvPr id="4"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smtClean="0"/>
              <a:pPr/>
              <a:t>‹#›</a:t>
            </a:fld>
            <a:endParaRPr lang="en-US" dirty="0"/>
          </a:p>
        </p:txBody>
      </p:sp>
    </p:spTree>
    <p:extLst>
      <p:ext uri="{BB962C8B-B14F-4D97-AF65-F5344CB8AC3E}">
        <p14:creationId xmlns:p14="http://schemas.microsoft.com/office/powerpoint/2010/main" val="753080475"/>
      </p:ext>
    </p:extLst>
  </p:cSld>
  <p:clrMapOvr>
    <a:masterClrMapping/>
  </p:clrMapOvr>
  <p:transition spd="med">
    <p:pull/>
  </p:transition>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nchorCtr="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01EB2FC-5B3D-4AB5-8AFF-50826850B881}" type="datetime1">
              <a:rPr lang="en-US" smtClean="0"/>
              <a:t>01-Jun-20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smtClean="0"/>
              <a:pPr/>
              <a:t>‹#›</a:t>
            </a:fld>
            <a:endParaRPr lang="en-US" dirty="0"/>
          </a:p>
        </p:txBody>
      </p:sp>
    </p:spTree>
    <p:extLst>
      <p:ext uri="{BB962C8B-B14F-4D97-AF65-F5344CB8AC3E}">
        <p14:creationId xmlns:p14="http://schemas.microsoft.com/office/powerpoint/2010/main" val="2391743727"/>
      </p:ext>
    </p:extLst>
  </p:cSld>
  <p:clrMapOvr>
    <a:masterClrMapping/>
  </p:clrMapOvr>
  <p:transition spd="med">
    <p:pull/>
  </p:transition>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70F8889-CD3D-4EDD-B05F-F9053135E388}" type="datetime1">
              <a:rPr lang="en-US" smtClean="0"/>
              <a:t>01-Jun-20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smtClean="0"/>
              <a:pPr/>
              <a:t>‹#›</a:t>
            </a:fld>
            <a:endParaRPr lang="en-US" dirty="0"/>
          </a:p>
        </p:txBody>
      </p:sp>
    </p:spTree>
    <p:extLst>
      <p:ext uri="{BB962C8B-B14F-4D97-AF65-F5344CB8AC3E}">
        <p14:creationId xmlns:p14="http://schemas.microsoft.com/office/powerpoint/2010/main" val="1965581810"/>
      </p:ext>
    </p:extLst>
  </p:cSld>
  <p:clrMapOvr>
    <a:masterClrMapping/>
  </p:clrMapOvr>
  <p:transition spd="med">
    <p:pull/>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02398DDB-925F-4F1D-86D4-91835A9C91FB}" type="datetime1">
              <a:rPr lang="en-US" smtClean="0"/>
              <a:t>01-Jun-20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smtClean="0"/>
              <a:pPr/>
              <a:t>‹#›</a:t>
            </a:fld>
            <a:endParaRPr lang="en-US" dirty="0"/>
          </a:p>
        </p:txBody>
      </p:sp>
    </p:spTree>
    <p:extLst>
      <p:ext uri="{BB962C8B-B14F-4D97-AF65-F5344CB8AC3E}">
        <p14:creationId xmlns:p14="http://schemas.microsoft.com/office/powerpoint/2010/main" val="3030374237"/>
      </p:ext>
    </p:extLst>
  </p:cSld>
  <p:clrMapOvr>
    <a:masterClrMapping/>
  </p:clrMapOvr>
  <p:transition spd="med">
    <p:pull/>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CEB425D-B9DE-4046-9046-93CC9020C3C7}" type="datetime1">
              <a:rPr lang="en-US" smtClean="0"/>
              <a:t>01-Jun-20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smtClean="0"/>
              <a:pPr/>
              <a:t>‹#›</a:t>
            </a:fld>
            <a:endParaRPr lang="en-US" dirty="0"/>
          </a:p>
        </p:txBody>
      </p:sp>
    </p:spTree>
    <p:extLst>
      <p:ext uri="{BB962C8B-B14F-4D97-AF65-F5344CB8AC3E}">
        <p14:creationId xmlns:p14="http://schemas.microsoft.com/office/powerpoint/2010/main" val="3654528647"/>
      </p:ext>
    </p:extLst>
  </p:cSld>
  <p:clrMapOvr>
    <a:masterClrMapping/>
  </p:clrMapOvr>
  <p:transition spd="med">
    <p:pull/>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8D718348-8572-45B2-8801-0EE21C09E765}" type="datetime1">
              <a:rPr lang="en-US" smtClean="0"/>
              <a:t>01-Jun-20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smtClean="0"/>
              <a:pPr/>
              <a:t>‹#›</a:t>
            </a:fld>
            <a:endParaRPr lang="en-US" dirty="0"/>
          </a:p>
        </p:txBody>
      </p:sp>
    </p:spTree>
    <p:extLst>
      <p:ext uri="{BB962C8B-B14F-4D97-AF65-F5344CB8AC3E}">
        <p14:creationId xmlns:p14="http://schemas.microsoft.com/office/powerpoint/2010/main" val="3319423393"/>
      </p:ext>
    </p:extLst>
  </p:cSld>
  <p:clrMapOvr>
    <a:masterClrMapping/>
  </p:clrMapOvr>
  <p:transition spd="med">
    <p:pull/>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90876ADC-9CC1-463C-A9A5-24A0CD60B69F}" type="datetime1">
              <a:rPr lang="en-US" smtClean="0"/>
              <a:t>01-Jun-20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02111984F565}" type="slidenum">
              <a:rPr lang="en-US" smtClean="0"/>
              <a:pPr/>
              <a:t>‹#›</a:t>
            </a:fld>
            <a:endParaRPr lang="en-US" dirty="0"/>
          </a:p>
        </p:txBody>
      </p:sp>
    </p:spTree>
    <p:extLst>
      <p:ext uri="{BB962C8B-B14F-4D97-AF65-F5344CB8AC3E}">
        <p14:creationId xmlns:p14="http://schemas.microsoft.com/office/powerpoint/2010/main" val="1860721153"/>
      </p:ext>
    </p:extLst>
  </p:cSld>
  <p:clrMapOvr>
    <a:masterClrMapping/>
  </p:clrMapOvr>
  <p:transition spd="med">
    <p:pull/>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7" name="Date Placeholder 2"/>
          <p:cNvSpPr>
            <a:spLocks noGrp="1"/>
          </p:cNvSpPr>
          <p:nvPr>
            <p:ph type="dt" sz="half" idx="10"/>
          </p:nvPr>
        </p:nvSpPr>
        <p:spPr/>
        <p:txBody>
          <a:bodyPr/>
          <a:lstStyle/>
          <a:p>
            <a:fld id="{0457E9C5-95A1-4B08-802A-41F51F15242B}" type="datetime1">
              <a:rPr lang="en-US" smtClean="0"/>
              <a:t>01-Jun-20</a:t>
            </a:fld>
            <a:endParaRPr lang="en-US" dirty="0"/>
          </a:p>
        </p:txBody>
      </p:sp>
      <p:sp>
        <p:nvSpPr>
          <p:cNvPr id="5" name="Footer Placeholder 3"/>
          <p:cNvSpPr>
            <a:spLocks noGrp="1"/>
          </p:cNvSpPr>
          <p:nvPr>
            <p:ph type="ftr" sz="quarter" idx="11"/>
          </p:nvPr>
        </p:nvSpPr>
        <p:spPr/>
        <p:txBody>
          <a:bodyPr/>
          <a:lstStyle/>
          <a:p>
            <a:endParaRPr lang="en-US" dirty="0"/>
          </a:p>
        </p:txBody>
      </p:sp>
      <p:sp>
        <p:nvSpPr>
          <p:cNvPr id="6" name="Slide Number Placeholder 4"/>
          <p:cNvSpPr>
            <a:spLocks noGrp="1"/>
          </p:cNvSpPr>
          <p:nvPr>
            <p:ph type="sldNum" sz="quarter" idx="12"/>
          </p:nvPr>
        </p:nvSpPr>
        <p:spPr/>
        <p:txBody>
          <a:bodyPr/>
          <a:lstStyle/>
          <a:p>
            <a:fld id="{D57F1E4F-1CFF-5643-939E-02111984F565}" type="slidenum">
              <a:rPr lang="en-US" smtClean="0"/>
              <a:pPr/>
              <a:t>‹#›</a:t>
            </a:fld>
            <a:endParaRPr lang="en-US" dirty="0"/>
          </a:p>
        </p:txBody>
      </p:sp>
    </p:spTree>
    <p:extLst>
      <p:ext uri="{BB962C8B-B14F-4D97-AF65-F5344CB8AC3E}">
        <p14:creationId xmlns:p14="http://schemas.microsoft.com/office/powerpoint/2010/main" val="2029940189"/>
      </p:ext>
    </p:extLst>
  </p:cSld>
  <p:clrMapOvr>
    <a:masterClrMapping/>
  </p:clrMapOvr>
  <p:transition spd="med">
    <p:pull/>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3363C46B-F536-4139-B33D-908A3CD3099A}" type="datetime1">
              <a:rPr lang="en-US" smtClean="0"/>
              <a:t>01-Jun-20</a:t>
            </a:fld>
            <a:endParaRPr lang="en-US" dirty="0"/>
          </a:p>
        </p:txBody>
      </p:sp>
      <p:sp>
        <p:nvSpPr>
          <p:cNvPr id="5" name="Footer Placeholder 2"/>
          <p:cNvSpPr>
            <a:spLocks noGrp="1"/>
          </p:cNvSpPr>
          <p:nvPr>
            <p:ph type="ftr" sz="quarter" idx="11"/>
          </p:nvPr>
        </p:nvSpPr>
        <p:spPr/>
        <p:txBody>
          <a:bodyPr/>
          <a:lstStyle/>
          <a:p>
            <a:endParaRPr lang="en-US" dirty="0"/>
          </a:p>
        </p:txBody>
      </p:sp>
      <p:sp>
        <p:nvSpPr>
          <p:cNvPr id="6" name="Slide Number Placeholder 3"/>
          <p:cNvSpPr>
            <a:spLocks noGrp="1"/>
          </p:cNvSpPr>
          <p:nvPr>
            <p:ph type="sldNum" sz="quarter" idx="12"/>
          </p:nvPr>
        </p:nvSpPr>
        <p:spPr/>
        <p:txBody>
          <a:bodyPr/>
          <a:lstStyle/>
          <a:p>
            <a:fld id="{D57F1E4F-1CFF-5643-939E-02111984F565}" type="slidenum">
              <a:rPr lang="en-US" smtClean="0"/>
              <a:pPr/>
              <a:t>‹#›</a:t>
            </a:fld>
            <a:endParaRPr lang="en-US" dirty="0"/>
          </a:p>
        </p:txBody>
      </p:sp>
    </p:spTree>
    <p:extLst>
      <p:ext uri="{BB962C8B-B14F-4D97-AF65-F5344CB8AC3E}">
        <p14:creationId xmlns:p14="http://schemas.microsoft.com/office/powerpoint/2010/main" val="2671001181"/>
      </p:ext>
    </p:extLst>
  </p:cSld>
  <p:clrMapOvr>
    <a:masterClrMapping/>
  </p:clrMapOvr>
  <p:transition spd="med">
    <p:pull/>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3401064" cy="1447800"/>
          </a:xfrm>
        </p:spPr>
        <p:txBody>
          <a:bodyPr anchor="b"/>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154954" y="3129280"/>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Date Placeholder 4"/>
          <p:cNvSpPr>
            <a:spLocks noGrp="1"/>
          </p:cNvSpPr>
          <p:nvPr>
            <p:ph type="dt" sz="half" idx="10"/>
          </p:nvPr>
        </p:nvSpPr>
        <p:spPr/>
        <p:txBody>
          <a:bodyPr/>
          <a:lstStyle/>
          <a:p>
            <a:fld id="{0B624524-8427-4780-9A3D-CCA8294E63BD}" type="datetime1">
              <a:rPr lang="en-US" smtClean="0"/>
              <a:t>01-Jun-20</a:t>
            </a:fld>
            <a:endParaRPr lang="en-US" dirty="0"/>
          </a:p>
        </p:txBody>
      </p:sp>
      <p:sp>
        <p:nvSpPr>
          <p:cNvPr id="5" name="Footer Placeholder 5"/>
          <p:cNvSpPr>
            <a:spLocks noGrp="1"/>
          </p:cNvSpPr>
          <p:nvPr>
            <p:ph type="ftr" sz="quarter" idx="11"/>
          </p:nvPr>
        </p:nvSpPr>
        <p:spPr/>
        <p:txBody>
          <a:bodyPr/>
          <a:lstStyle/>
          <a:p>
            <a:endParaRPr lang="en-US" dirty="0"/>
          </a:p>
        </p:txBody>
      </p:sp>
      <p:sp>
        <p:nvSpPr>
          <p:cNvPr id="6" name="Slide Number Placeholder 6"/>
          <p:cNvSpPr>
            <a:spLocks noGrp="1"/>
          </p:cNvSpPr>
          <p:nvPr>
            <p:ph type="sldNum" sz="quarter" idx="12"/>
          </p:nvPr>
        </p:nvSpPr>
        <p:spPr/>
        <p:txBody>
          <a:bodyPr/>
          <a:lstStyle/>
          <a:p>
            <a:fld id="{D57F1E4F-1CFF-5643-939E-02111984F565}" type="slidenum">
              <a:rPr lang="en-US" smtClean="0"/>
              <a:pPr/>
              <a:t>‹#›</a:t>
            </a:fld>
            <a:endParaRPr lang="en-US" dirty="0"/>
          </a:p>
        </p:txBody>
      </p:sp>
    </p:spTree>
    <p:extLst>
      <p:ext uri="{BB962C8B-B14F-4D97-AF65-F5344CB8AC3E}">
        <p14:creationId xmlns:p14="http://schemas.microsoft.com/office/powerpoint/2010/main" val="2421149122"/>
      </p:ext>
    </p:extLst>
  </p:cSld>
  <p:clrMapOvr>
    <a:masterClrMapping/>
  </p:clrMapOvr>
  <p:transition spd="med">
    <p:pull/>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56DF96B-187B-4EA0-8AD4-6A414A9E9C5D}" type="datetime1">
              <a:rPr lang="en-US" smtClean="0"/>
              <a:t>01-Jun-20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smtClean="0"/>
              <a:pPr/>
              <a:t>‹#›</a:t>
            </a:fld>
            <a:endParaRPr lang="en-US" dirty="0"/>
          </a:p>
        </p:txBody>
      </p:sp>
    </p:spTree>
    <p:extLst>
      <p:ext uri="{BB962C8B-B14F-4D97-AF65-F5344CB8AC3E}">
        <p14:creationId xmlns:p14="http://schemas.microsoft.com/office/powerpoint/2010/main" val="3245653122"/>
      </p:ext>
    </p:extLst>
  </p:cSld>
  <p:clrMapOvr>
    <a:masterClrMapping/>
  </p:clrMapOvr>
  <p:transition spd="med">
    <p:pull/>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4.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7" name="Picture 6"/>
          <p:cNvPicPr>
            <a:picLocks noChangeAspect="1"/>
          </p:cNvPicPr>
          <p:nvPr/>
        </p:nvPicPr>
        <p:blipFill rotWithShape="1">
          <a:blip r:embed="rId20">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1">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10" name="Picture 9"/>
          <p:cNvPicPr>
            <a:picLocks noChangeAspect="1"/>
          </p:cNvPicPr>
          <p:nvPr/>
        </p:nvPicPr>
        <p:blipFill rotWithShape="1">
          <a:blip r:embed="rId22">
            <a:extLst>
              <a:ext uri="{28A0092B-C50C-407E-A947-70E740481C1C}">
                <a14:useLocalDpi xmlns:a14="http://schemas.microsoft.com/office/drawing/2010/main" val="0"/>
              </a:ext>
            </a:extLst>
          </a:blip>
          <a:srcRect b="23320"/>
          <a:stretch/>
        </p:blipFill>
        <p:spPr>
          <a:xfrm>
            <a:off x="8609012" y="6096000"/>
            <a:ext cx="993734" cy="762000"/>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en-US" smtClean="0"/>
              <a:t>Click to edit Master title style</a:t>
            </a:r>
            <a:endParaRPr lang="en-US" dirty="0"/>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BB8F6221-2270-4B97-8485-A01766E18DB5}" type="datetime1">
              <a:rPr lang="en-US" smtClean="0"/>
              <a:t>01-Jun-20</a:t>
            </a:fld>
            <a:endParaRPr lang="en-US" dirty="0"/>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en-US" dirty="0"/>
          </a:p>
        </p:txBody>
      </p:sp>
      <p:sp>
        <p:nvSpPr>
          <p:cNvPr id="6" name="Slide Number Placeholder 5"/>
          <p:cNvSpPr>
            <a:spLocks noGrp="1"/>
          </p:cNvSpPr>
          <p:nvPr>
            <p:ph type="sldNum" sz="quarter" idx="4"/>
          </p:nvPr>
        </p:nvSpPr>
        <p:spPr>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D57F1E4F-1CFF-5643-939E-02111984F565}" type="slidenum">
              <a:rPr lang="en-US" smtClean="0"/>
              <a:pPr/>
              <a:t>‹#›</a:t>
            </a:fld>
            <a:endParaRPr lang="en-US" dirty="0"/>
          </a:p>
        </p:txBody>
      </p:sp>
    </p:spTree>
    <p:extLst>
      <p:ext uri="{BB962C8B-B14F-4D97-AF65-F5344CB8AC3E}">
        <p14:creationId xmlns:p14="http://schemas.microsoft.com/office/powerpoint/2010/main" val="1456187300"/>
      </p:ext>
    </p:extLst>
  </p:cSld>
  <p:clrMap bg1="dk1" tx1="lt1" bg2="dk2" tx2="lt2" accent1="accent1" accent2="accent2" accent3="accent3" accent4="accent4" accent5="accent5" accent6="accent6" hlink="hlink" folHlink="folHlink"/>
  <p:sldLayoutIdLst>
    <p:sldLayoutId id="2147483726" r:id="rId1"/>
    <p:sldLayoutId id="2147483727" r:id="rId2"/>
    <p:sldLayoutId id="2147483728" r:id="rId3"/>
    <p:sldLayoutId id="2147483729" r:id="rId4"/>
    <p:sldLayoutId id="2147483730" r:id="rId5"/>
    <p:sldLayoutId id="2147483731" r:id="rId6"/>
    <p:sldLayoutId id="2147483732" r:id="rId7"/>
    <p:sldLayoutId id="2147483733" r:id="rId8"/>
    <p:sldLayoutId id="2147483734" r:id="rId9"/>
    <p:sldLayoutId id="2147483735" r:id="rId10"/>
    <p:sldLayoutId id="2147483736" r:id="rId11"/>
    <p:sldLayoutId id="2147483737" r:id="rId12"/>
    <p:sldLayoutId id="2147483738" r:id="rId13"/>
    <p:sldLayoutId id="2147483739" r:id="rId14"/>
    <p:sldLayoutId id="2147483740" r:id="rId15"/>
    <p:sldLayoutId id="2147483741" r:id="rId16"/>
    <p:sldLayoutId id="2147483742" r:id="rId17"/>
  </p:sldLayoutIdLst>
  <p:transition spd="med">
    <p:pull/>
  </p:transition>
  <p:timing>
    <p:tnLst>
      <p:par>
        <p:cTn id="1" dur="indefinite" restart="never" nodeType="tmRoot"/>
      </p:par>
    </p:tnLst>
  </p:timing>
  <p:hf hdr="0" ftr="0" dt="0"/>
  <p:txStyles>
    <p:title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9.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24.gi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image" Target="../media/image7.jpg"/><Relationship Id="rId1" Type="http://schemas.openxmlformats.org/officeDocument/2006/relationships/slideLayout" Target="../slideLayouts/slideLayout7.xml"/></Relationships>
</file>

<file path=ppt/slides/_rels/slide70.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slideLayout" Target="../slideLayouts/slideLayout2.xml"/><Relationship Id="rId5" Type="http://schemas.openxmlformats.org/officeDocument/2006/relationships/image" Target="../media/image45.png"/><Relationship Id="rId4" Type="http://schemas.openxmlformats.org/officeDocument/2006/relationships/image" Target="../media/image44.png"/></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png"/><Relationship Id="rId1" Type="http://schemas.openxmlformats.org/officeDocument/2006/relationships/slideLayout" Target="../slideLayouts/slideLayout2.xml"/><Relationship Id="rId4" Type="http://schemas.openxmlformats.org/officeDocument/2006/relationships/image" Target="../media/image48.png"/></Relationships>
</file>

<file path=ppt/slides/_rels/slide91.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79639" y="2096218"/>
            <a:ext cx="11706046" cy="2456731"/>
          </a:xfrm>
        </p:spPr>
        <p:txBody>
          <a:bodyPr anchor="ctr"/>
          <a:lstStyle/>
          <a:p>
            <a:pPr algn="ctr"/>
            <a:r>
              <a:rPr lang="en-US" sz="5000" dirty="0" smtClean="0">
                <a:solidFill>
                  <a:schemeClr val="accent5">
                    <a:lumMod val="40000"/>
                    <a:lumOff val="60000"/>
                  </a:schemeClr>
                </a:solidFill>
              </a:rPr>
              <a:t>REHABILITATION OF QABATIA – ARAB AMERICAN UNIVERSITY OF PALESTINE – JENIN STREET</a:t>
            </a:r>
            <a:endParaRPr lang="en-US" sz="5000" dirty="0">
              <a:solidFill>
                <a:schemeClr val="accent5">
                  <a:lumMod val="40000"/>
                  <a:lumOff val="60000"/>
                </a:schemeClr>
              </a:solidFill>
            </a:endParaRPr>
          </a:p>
        </p:txBody>
      </p:sp>
      <p:sp>
        <p:nvSpPr>
          <p:cNvPr id="3" name="Subtitle 2"/>
          <p:cNvSpPr>
            <a:spLocks noGrp="1"/>
          </p:cNvSpPr>
          <p:nvPr>
            <p:ph type="subTitle" idx="1"/>
          </p:nvPr>
        </p:nvSpPr>
        <p:spPr>
          <a:xfrm>
            <a:off x="896162" y="6064370"/>
            <a:ext cx="4434963" cy="534838"/>
          </a:xfrm>
        </p:spPr>
        <p:txBody>
          <a:bodyPr anchor="b">
            <a:noAutofit/>
          </a:bodyPr>
          <a:lstStyle/>
          <a:p>
            <a:r>
              <a:rPr lang="en-US" sz="2800" b="1" i="1" dirty="0" smtClean="0"/>
              <a:t>Graduation project </a:t>
            </a:r>
            <a:r>
              <a:rPr lang="az-Cyrl-AZ" sz="2800" b="1" dirty="0" smtClean="0"/>
              <a:t>ІІ</a:t>
            </a:r>
            <a:endParaRPr lang="en-US" sz="2800" b="1" dirty="0"/>
          </a:p>
        </p:txBody>
      </p:sp>
      <p:sp>
        <p:nvSpPr>
          <p:cNvPr id="4" name="Slide Number Placeholder 3"/>
          <p:cNvSpPr>
            <a:spLocks noGrp="1"/>
          </p:cNvSpPr>
          <p:nvPr>
            <p:ph type="sldNum" sz="quarter" idx="12"/>
          </p:nvPr>
        </p:nvSpPr>
        <p:spPr/>
        <p:txBody>
          <a:bodyPr/>
          <a:lstStyle/>
          <a:p>
            <a:fld id="{D57F1E4F-1CFF-5643-939E-02111984F565}" type="slidenum">
              <a:rPr lang="en-US" smtClean="0"/>
              <a:pPr/>
              <a:t>1</a:t>
            </a:fld>
            <a:endParaRPr lang="en-US" dirty="0"/>
          </a:p>
        </p:txBody>
      </p:sp>
    </p:spTree>
    <p:extLst>
      <p:ext uri="{BB962C8B-B14F-4D97-AF65-F5344CB8AC3E}">
        <p14:creationId xmlns:p14="http://schemas.microsoft.com/office/powerpoint/2010/main" val="1884024425"/>
      </p:ext>
    </p:extLst>
  </p:cSld>
  <p:clrMapOvr>
    <a:masterClrMapping/>
  </p:clrMapOvr>
  <p:transition spd="med">
    <p:pull/>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sz="2800" dirty="0" smtClean="0"/>
              <a:t>2.3 DATA COLLECTION</a:t>
            </a:r>
          </a:p>
          <a:p>
            <a:pPr marL="457200" indent="-457200">
              <a:buFont typeface="+mj-lt"/>
              <a:buAutoNum type="arabicPeriod"/>
            </a:pPr>
            <a:endParaRPr lang="en-US" sz="2400" dirty="0"/>
          </a:p>
          <a:p>
            <a:pPr marL="457200" indent="-457200">
              <a:buFont typeface="+mj-lt"/>
              <a:buAutoNum type="arabicPeriod"/>
            </a:pPr>
            <a:r>
              <a:rPr lang="en-US" sz="2400" dirty="0" smtClean="0"/>
              <a:t>Traffic </a:t>
            </a:r>
            <a:r>
              <a:rPr lang="en-US" sz="2400" dirty="0"/>
              <a:t>count</a:t>
            </a:r>
          </a:p>
          <a:p>
            <a:pPr marL="457200" indent="-457200">
              <a:buFont typeface="+mj-lt"/>
              <a:buAutoNum type="arabicPeriod"/>
            </a:pPr>
            <a:r>
              <a:rPr lang="en-US" sz="2400" dirty="0"/>
              <a:t>Inventory Study</a:t>
            </a:r>
          </a:p>
          <a:p>
            <a:pPr marL="457200" indent="-457200">
              <a:buFont typeface="+mj-lt"/>
              <a:buAutoNum type="arabicPeriod"/>
            </a:pPr>
            <a:r>
              <a:rPr lang="en-US" sz="2400" dirty="0" smtClean="0"/>
              <a:t>Maps</a:t>
            </a:r>
          </a:p>
          <a:p>
            <a:pPr marL="457200" indent="-457200">
              <a:buFont typeface="+mj-lt"/>
              <a:buAutoNum type="arabicPeriod"/>
            </a:pPr>
            <a:r>
              <a:rPr lang="en-US" sz="2300" dirty="0" smtClean="0"/>
              <a:t>Markets</a:t>
            </a:r>
          </a:p>
          <a:p>
            <a:pPr marL="0" indent="0">
              <a:buNone/>
            </a:pPr>
            <a:endParaRPr lang="en-US" sz="2400" dirty="0" smtClean="0"/>
          </a:p>
        </p:txBody>
      </p:sp>
      <p:sp>
        <p:nvSpPr>
          <p:cNvPr id="2" name="Slide Number Placeholder 1"/>
          <p:cNvSpPr>
            <a:spLocks noGrp="1"/>
          </p:cNvSpPr>
          <p:nvPr>
            <p:ph type="sldNum" sz="quarter" idx="12"/>
          </p:nvPr>
        </p:nvSpPr>
        <p:spPr/>
        <p:txBody>
          <a:bodyPr/>
          <a:lstStyle/>
          <a:p>
            <a:fld id="{D57F1E4F-1CFF-5643-939E-02111984F565}" type="slidenum">
              <a:rPr lang="en-US" smtClean="0"/>
              <a:pPr/>
              <a:t>10</a:t>
            </a:fld>
            <a:endParaRPr lang="en-US" dirty="0"/>
          </a:p>
        </p:txBody>
      </p:sp>
    </p:spTree>
    <p:extLst>
      <p:ext uri="{BB962C8B-B14F-4D97-AF65-F5344CB8AC3E}">
        <p14:creationId xmlns:p14="http://schemas.microsoft.com/office/powerpoint/2010/main" val="2237402666"/>
      </p:ext>
    </p:extLst>
  </p:cSld>
  <p:clrMapOvr>
    <a:masterClrMapping/>
  </p:clrMapOvr>
  <p:transition spd="med">
    <p:pull/>
  </p:transition>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03312" y="1710267"/>
            <a:ext cx="8946541" cy="4538132"/>
          </a:xfrm>
        </p:spPr>
        <p:txBody>
          <a:bodyPr/>
          <a:lstStyle/>
          <a:p>
            <a:pPr lvl="0">
              <a:buFont typeface="Wingdings" panose="05000000000000000000" pitchFamily="2" charset="2"/>
              <a:buChar char="v"/>
            </a:pPr>
            <a:r>
              <a:rPr lang="en-US" sz="2400" dirty="0"/>
              <a:t>The Ministry of Public Works and Housing should fund enough money to achieve all design specifications. </a:t>
            </a:r>
            <a:endParaRPr lang="en-US" sz="2400" dirty="0" smtClean="0"/>
          </a:p>
          <a:p>
            <a:pPr marL="0" lvl="0" indent="0">
              <a:buNone/>
            </a:pPr>
            <a:endParaRPr lang="en-US" sz="2400" dirty="0"/>
          </a:p>
          <a:p>
            <a:pPr lvl="0">
              <a:buFont typeface="Wingdings" panose="05000000000000000000" pitchFamily="2" charset="2"/>
              <a:buChar char="v"/>
            </a:pPr>
            <a:r>
              <a:rPr lang="en-US" sz="2400" dirty="0"/>
              <a:t>The Ministry of Public Works and Housing or the AAUP must take into consideration the new design for the road in all their future projects to attain the maximum benefit and serviceability.</a:t>
            </a:r>
          </a:p>
          <a:p>
            <a:pPr marL="0" indent="0">
              <a:buNone/>
            </a:pPr>
            <a:endParaRPr lang="en-US" dirty="0"/>
          </a:p>
        </p:txBody>
      </p:sp>
      <p:sp>
        <p:nvSpPr>
          <p:cNvPr id="4" name="Slide Number Placeholder 3"/>
          <p:cNvSpPr>
            <a:spLocks noGrp="1"/>
          </p:cNvSpPr>
          <p:nvPr>
            <p:ph type="sldNum" sz="quarter" idx="12"/>
          </p:nvPr>
        </p:nvSpPr>
        <p:spPr/>
        <p:txBody>
          <a:bodyPr/>
          <a:lstStyle/>
          <a:p>
            <a:fld id="{D57F1E4F-1CFF-5643-939E-02111984F565}" type="slidenum">
              <a:rPr lang="en-US" smtClean="0"/>
              <a:pPr/>
              <a:t>100</a:t>
            </a:fld>
            <a:endParaRPr lang="en-US" dirty="0"/>
          </a:p>
        </p:txBody>
      </p:sp>
    </p:spTree>
    <p:extLst>
      <p:ext uri="{BB962C8B-B14F-4D97-AF65-F5344CB8AC3E}">
        <p14:creationId xmlns:p14="http://schemas.microsoft.com/office/powerpoint/2010/main" val="1792279646"/>
      </p:ext>
    </p:extLst>
  </p:cSld>
  <p:clrMapOvr>
    <a:masterClrMapping/>
  </p:clrMapOvr>
  <p:transition spd="med">
    <p:pull/>
  </p:transition>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1544127" y="1207698"/>
            <a:ext cx="8635041" cy="4649638"/>
          </a:xfrm>
        </p:spPr>
        <p:txBody>
          <a:bodyPr/>
          <a:lstStyle/>
          <a:p>
            <a:pPr algn="ctr"/>
            <a:r>
              <a:rPr lang="en-US" sz="10000" dirty="0" smtClean="0">
                <a:solidFill>
                  <a:schemeClr val="accent5">
                    <a:lumMod val="40000"/>
                    <a:lumOff val="60000"/>
                  </a:schemeClr>
                </a:solidFill>
              </a:rPr>
              <a:t>THANK YOU FOR LISTENING</a:t>
            </a:r>
            <a:endParaRPr lang="en-US" sz="10000" dirty="0">
              <a:solidFill>
                <a:schemeClr val="accent5">
                  <a:lumMod val="40000"/>
                  <a:lumOff val="60000"/>
                </a:schemeClr>
              </a:solidFill>
            </a:endParaRPr>
          </a:p>
        </p:txBody>
      </p:sp>
      <p:sp>
        <p:nvSpPr>
          <p:cNvPr id="2" name="Slide Number Placeholder 1"/>
          <p:cNvSpPr>
            <a:spLocks noGrp="1"/>
          </p:cNvSpPr>
          <p:nvPr>
            <p:ph type="sldNum" sz="quarter" idx="12"/>
          </p:nvPr>
        </p:nvSpPr>
        <p:spPr/>
        <p:txBody>
          <a:bodyPr/>
          <a:lstStyle/>
          <a:p>
            <a:fld id="{D57F1E4F-1CFF-5643-939E-02111984F565}" type="slidenum">
              <a:rPr lang="en-US" smtClean="0"/>
              <a:pPr/>
              <a:t>101</a:t>
            </a:fld>
            <a:endParaRPr lang="en-US" dirty="0"/>
          </a:p>
        </p:txBody>
      </p:sp>
    </p:spTree>
    <p:extLst>
      <p:ext uri="{BB962C8B-B14F-4D97-AF65-F5344CB8AC3E}">
        <p14:creationId xmlns:p14="http://schemas.microsoft.com/office/powerpoint/2010/main" val="901412661"/>
      </p:ext>
    </p:extLst>
  </p:cSld>
  <p:clrMapOvr>
    <a:masterClrMapping/>
  </p:clrMapOvr>
  <p:transition spd="med">
    <p:pull/>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buFont typeface="Wingdings" panose="05000000000000000000" pitchFamily="2" charset="2"/>
              <a:buChar char="Ø"/>
            </a:pPr>
            <a:r>
              <a:rPr lang="en-US" sz="2400" b="1" dirty="0" smtClean="0"/>
              <a:t>2.3.1 DESIGN SPEED</a:t>
            </a:r>
          </a:p>
          <a:p>
            <a:pPr marL="0" indent="0">
              <a:buNone/>
            </a:pPr>
            <a:endParaRPr lang="en-US" dirty="0" smtClean="0"/>
          </a:p>
          <a:p>
            <a:pPr>
              <a:buFont typeface="Wingdings" panose="05000000000000000000" pitchFamily="2" charset="2"/>
              <a:buChar char="ü"/>
            </a:pPr>
            <a:r>
              <a:rPr lang="en-US" sz="2400" dirty="0" smtClean="0"/>
              <a:t>Determined the design speed to be 80Km/h</a:t>
            </a:r>
          </a:p>
          <a:p>
            <a:pPr marL="0" indent="0">
              <a:buNone/>
            </a:pPr>
            <a:endParaRPr lang="en-US" sz="2400" dirty="0" smtClean="0"/>
          </a:p>
          <a:p>
            <a:pPr marL="0" indent="0">
              <a:buNone/>
            </a:pPr>
            <a:r>
              <a:rPr lang="en-US" sz="2400" dirty="0" smtClean="0"/>
              <a:t>The design speed is determined due the classification and nature of the study area</a:t>
            </a:r>
          </a:p>
          <a:p>
            <a:pPr marL="0" indent="0">
              <a:buNone/>
            </a:pPr>
            <a:endParaRPr lang="en-US" sz="2400" dirty="0"/>
          </a:p>
        </p:txBody>
      </p:sp>
      <p:sp>
        <p:nvSpPr>
          <p:cNvPr id="2" name="Slide Number Placeholder 1"/>
          <p:cNvSpPr>
            <a:spLocks noGrp="1"/>
          </p:cNvSpPr>
          <p:nvPr>
            <p:ph type="sldNum" sz="quarter" idx="12"/>
          </p:nvPr>
        </p:nvSpPr>
        <p:spPr/>
        <p:txBody>
          <a:bodyPr/>
          <a:lstStyle/>
          <a:p>
            <a:fld id="{D57F1E4F-1CFF-5643-939E-02111984F565}" type="slidenum">
              <a:rPr lang="en-US" smtClean="0"/>
              <a:pPr/>
              <a:t>11</a:t>
            </a:fld>
            <a:endParaRPr lang="en-US" dirty="0"/>
          </a:p>
        </p:txBody>
      </p:sp>
    </p:spTree>
    <p:extLst>
      <p:ext uri="{BB962C8B-B14F-4D97-AF65-F5344CB8AC3E}">
        <p14:creationId xmlns:p14="http://schemas.microsoft.com/office/powerpoint/2010/main" val="4082981114"/>
      </p:ext>
    </p:extLst>
  </p:cSld>
  <p:clrMapOvr>
    <a:masterClrMapping/>
  </p:clrMapOvr>
  <p:transition spd="med">
    <p:pull/>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buFont typeface="Wingdings" panose="05000000000000000000" pitchFamily="2" charset="2"/>
              <a:buChar char="Ø"/>
            </a:pPr>
            <a:r>
              <a:rPr lang="en-US" sz="2400" b="1" dirty="0" smtClean="0"/>
              <a:t>2.3.2 LEVEL OF SERVICE</a:t>
            </a:r>
          </a:p>
          <a:p>
            <a:endParaRPr lang="en-US" dirty="0" smtClean="0"/>
          </a:p>
          <a:p>
            <a:pPr>
              <a:buFont typeface="Wingdings" panose="05000000000000000000" pitchFamily="2" charset="2"/>
              <a:buChar char="ü"/>
            </a:pPr>
            <a:r>
              <a:rPr lang="en-US" sz="2400" dirty="0" smtClean="0"/>
              <a:t>Determined the desired LOS to be C</a:t>
            </a:r>
          </a:p>
          <a:p>
            <a:pPr>
              <a:buFont typeface="Wingdings" panose="05000000000000000000" pitchFamily="2" charset="2"/>
              <a:buChar char="ü"/>
            </a:pPr>
            <a:endParaRPr lang="en-US" sz="2400" dirty="0"/>
          </a:p>
          <a:p>
            <a:pPr marL="0" indent="0">
              <a:buNone/>
            </a:pPr>
            <a:r>
              <a:rPr lang="en-US" sz="2400" dirty="0" smtClean="0"/>
              <a:t>The road is rural collector of class II</a:t>
            </a:r>
            <a:endParaRPr lang="en-US" sz="2400" dirty="0"/>
          </a:p>
        </p:txBody>
      </p:sp>
      <p:sp>
        <p:nvSpPr>
          <p:cNvPr id="2" name="Slide Number Placeholder 1"/>
          <p:cNvSpPr>
            <a:spLocks noGrp="1"/>
          </p:cNvSpPr>
          <p:nvPr>
            <p:ph type="sldNum" sz="quarter" idx="12"/>
          </p:nvPr>
        </p:nvSpPr>
        <p:spPr/>
        <p:txBody>
          <a:bodyPr/>
          <a:lstStyle/>
          <a:p>
            <a:fld id="{D57F1E4F-1CFF-5643-939E-02111984F565}" type="slidenum">
              <a:rPr lang="en-US" smtClean="0"/>
              <a:pPr/>
              <a:t>12</a:t>
            </a:fld>
            <a:endParaRPr lang="en-US" dirty="0"/>
          </a:p>
        </p:txBody>
      </p:sp>
    </p:spTree>
    <p:extLst>
      <p:ext uri="{BB962C8B-B14F-4D97-AF65-F5344CB8AC3E}">
        <p14:creationId xmlns:p14="http://schemas.microsoft.com/office/powerpoint/2010/main" val="3918581093"/>
      </p:ext>
    </p:extLst>
  </p:cSld>
  <p:clrMapOvr>
    <a:masterClrMapping/>
  </p:clrMapOvr>
  <p:transition spd="med">
    <p:pull/>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77433" y="1063416"/>
            <a:ext cx="8946541" cy="5518539"/>
          </a:xfrm>
        </p:spPr>
        <p:txBody>
          <a:bodyPr>
            <a:normAutofit/>
          </a:bodyPr>
          <a:lstStyle/>
          <a:p>
            <a:r>
              <a:rPr lang="en-US" sz="2800" dirty="0" smtClean="0"/>
              <a:t>2.4 PROJECT DESIGN CONSTRAINTS</a:t>
            </a:r>
          </a:p>
          <a:p>
            <a:endParaRPr lang="en-US" dirty="0" smtClean="0"/>
          </a:p>
          <a:p>
            <a:pPr marL="0" indent="0">
              <a:buNone/>
            </a:pPr>
            <a:endParaRPr lang="en-US" dirty="0"/>
          </a:p>
          <a:p>
            <a:pPr marL="457200" indent="-457200">
              <a:buFont typeface="+mj-lt"/>
              <a:buAutoNum type="arabicPeriod"/>
            </a:pPr>
            <a:r>
              <a:rPr lang="en-US" sz="2400" dirty="0" smtClean="0"/>
              <a:t>Difficulties </a:t>
            </a:r>
            <a:r>
              <a:rPr lang="en-US" sz="2400" dirty="0"/>
              <a:t>in getting </a:t>
            </a:r>
            <a:r>
              <a:rPr lang="en-US" sz="2400" dirty="0" smtClean="0"/>
              <a:t>surveying. </a:t>
            </a:r>
          </a:p>
          <a:p>
            <a:pPr marL="457200" indent="-457200">
              <a:buFont typeface="+mj-lt"/>
              <a:buAutoNum type="arabicPeriod"/>
            </a:pPr>
            <a:r>
              <a:rPr lang="en-US" sz="2400" dirty="0" smtClean="0"/>
              <a:t>Expansion </a:t>
            </a:r>
            <a:r>
              <a:rPr lang="en-US" sz="2400" dirty="0"/>
              <a:t>and growth rate information of </a:t>
            </a:r>
            <a:r>
              <a:rPr lang="en-US" sz="2400" dirty="0" smtClean="0"/>
              <a:t>students and cars </a:t>
            </a:r>
            <a:r>
              <a:rPr lang="en-US" sz="2400" dirty="0"/>
              <a:t>attending AAUP</a:t>
            </a:r>
            <a:r>
              <a:rPr lang="en-US" sz="2400" dirty="0" smtClean="0"/>
              <a:t>.</a:t>
            </a:r>
          </a:p>
          <a:p>
            <a:pPr marL="457200" indent="-457200">
              <a:buFont typeface="+mj-lt"/>
              <a:buAutoNum type="arabicPeriod"/>
            </a:pPr>
            <a:r>
              <a:rPr lang="en-US" sz="2400" dirty="0" smtClean="0"/>
              <a:t>Getting </a:t>
            </a:r>
            <a:r>
              <a:rPr lang="en-US" sz="2400" dirty="0"/>
              <a:t>soil samples from </a:t>
            </a:r>
            <a:r>
              <a:rPr lang="en-US" sz="2400" dirty="0" smtClean="0"/>
              <a:t>site.</a:t>
            </a:r>
          </a:p>
          <a:p>
            <a:pPr marL="457200" indent="-457200">
              <a:buFont typeface="+mj-lt"/>
              <a:buAutoNum type="arabicPeriod"/>
            </a:pPr>
            <a:r>
              <a:rPr lang="en-US" sz="2400" dirty="0" smtClean="0"/>
              <a:t>Some </a:t>
            </a:r>
            <a:r>
              <a:rPr lang="en-US" sz="2400" dirty="0"/>
              <a:t>of the existing buildings encroach the master plan of the street, and thus minimize the right of way of the street and hinders the geometric design process.</a:t>
            </a:r>
          </a:p>
        </p:txBody>
      </p:sp>
      <p:sp>
        <p:nvSpPr>
          <p:cNvPr id="2" name="Slide Number Placeholder 1"/>
          <p:cNvSpPr>
            <a:spLocks noGrp="1"/>
          </p:cNvSpPr>
          <p:nvPr>
            <p:ph type="sldNum" sz="quarter" idx="12"/>
          </p:nvPr>
        </p:nvSpPr>
        <p:spPr/>
        <p:txBody>
          <a:bodyPr/>
          <a:lstStyle/>
          <a:p>
            <a:fld id="{D57F1E4F-1CFF-5643-939E-02111984F565}" type="slidenum">
              <a:rPr lang="en-US" smtClean="0"/>
              <a:pPr/>
              <a:t>13</a:t>
            </a:fld>
            <a:endParaRPr lang="en-US" dirty="0"/>
          </a:p>
        </p:txBody>
      </p:sp>
    </p:spTree>
    <p:extLst>
      <p:ext uri="{BB962C8B-B14F-4D97-AF65-F5344CB8AC3E}">
        <p14:creationId xmlns:p14="http://schemas.microsoft.com/office/powerpoint/2010/main" val="169989071"/>
      </p:ext>
    </p:extLst>
  </p:cSld>
  <p:clrMapOvr>
    <a:masterClrMapping/>
  </p:clrMapOvr>
  <p:transition spd="med">
    <p:pull/>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6111" y="363151"/>
            <a:ext cx="9404723" cy="1400530"/>
          </a:xfrm>
        </p:spPr>
        <p:txBody>
          <a:bodyPr/>
          <a:lstStyle/>
          <a:p>
            <a:r>
              <a:rPr lang="en-US" b="1" i="1" dirty="0" smtClean="0">
                <a:solidFill>
                  <a:schemeClr val="accent5">
                    <a:lumMod val="40000"/>
                    <a:lumOff val="60000"/>
                  </a:schemeClr>
                </a:solidFill>
              </a:rPr>
              <a:t>CH 3 DATA COLLECTION</a:t>
            </a:r>
            <a:endParaRPr lang="en-US" b="1" i="1" dirty="0">
              <a:solidFill>
                <a:schemeClr val="accent5">
                  <a:lumMod val="40000"/>
                  <a:lumOff val="60000"/>
                </a:schemeClr>
              </a:solidFill>
            </a:endParaRPr>
          </a:p>
        </p:txBody>
      </p:sp>
      <p:sp>
        <p:nvSpPr>
          <p:cNvPr id="3" name="Content Placeholder 2"/>
          <p:cNvSpPr>
            <a:spLocks noGrp="1"/>
          </p:cNvSpPr>
          <p:nvPr>
            <p:ph idx="1"/>
          </p:nvPr>
        </p:nvSpPr>
        <p:spPr>
          <a:xfrm>
            <a:off x="1104293" y="1853248"/>
            <a:ext cx="8946541" cy="4195481"/>
          </a:xfrm>
        </p:spPr>
        <p:txBody>
          <a:bodyPr/>
          <a:lstStyle/>
          <a:p>
            <a:r>
              <a:rPr lang="en-US" sz="2800" dirty="0" smtClean="0"/>
              <a:t>3.1 DATA COLLECTION AND SITE VISIT</a:t>
            </a:r>
          </a:p>
          <a:p>
            <a:endParaRPr lang="en-US" dirty="0"/>
          </a:p>
          <a:p>
            <a:pPr marL="0" indent="0">
              <a:buNone/>
            </a:pPr>
            <a:r>
              <a:rPr lang="en-US" sz="2400" dirty="0"/>
              <a:t>The very first step in every engineering project is to visit the place of the problem that needs to be solved, and gather general information that may guide to the problem causes.</a:t>
            </a:r>
            <a:br>
              <a:rPr lang="en-US" sz="2400" dirty="0"/>
            </a:br>
            <a:endParaRPr lang="en-US" dirty="0"/>
          </a:p>
        </p:txBody>
      </p:sp>
      <p:sp>
        <p:nvSpPr>
          <p:cNvPr id="4" name="Slide Number Placeholder 3"/>
          <p:cNvSpPr>
            <a:spLocks noGrp="1"/>
          </p:cNvSpPr>
          <p:nvPr>
            <p:ph type="sldNum" sz="quarter" idx="12"/>
          </p:nvPr>
        </p:nvSpPr>
        <p:spPr/>
        <p:txBody>
          <a:bodyPr/>
          <a:lstStyle/>
          <a:p>
            <a:fld id="{D57F1E4F-1CFF-5643-939E-02111984F565}" type="slidenum">
              <a:rPr lang="en-US" smtClean="0"/>
              <a:pPr/>
              <a:t>14</a:t>
            </a:fld>
            <a:endParaRPr lang="en-US" dirty="0"/>
          </a:p>
        </p:txBody>
      </p:sp>
    </p:spTree>
    <p:extLst>
      <p:ext uri="{BB962C8B-B14F-4D97-AF65-F5344CB8AC3E}">
        <p14:creationId xmlns:p14="http://schemas.microsoft.com/office/powerpoint/2010/main" val="3092183897"/>
      </p:ext>
    </p:extLst>
  </p:cSld>
  <p:clrMapOvr>
    <a:masterClrMapping/>
  </p:clrMapOvr>
  <p:transition spd="med">
    <p:pull/>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Content Placeholder 12"/>
          <p:cNvSpPr>
            <a:spLocks noGrp="1"/>
          </p:cNvSpPr>
          <p:nvPr>
            <p:ph idx="1"/>
          </p:nvPr>
        </p:nvSpPr>
        <p:spPr>
          <a:xfrm>
            <a:off x="1131887" y="1624293"/>
            <a:ext cx="8946541" cy="4537663"/>
          </a:xfrm>
        </p:spPr>
        <p:txBody>
          <a:bodyPr/>
          <a:lstStyle/>
          <a:p>
            <a:pPr>
              <a:buFont typeface="Wingdings" panose="05000000000000000000" pitchFamily="2" charset="2"/>
              <a:buChar char="q"/>
            </a:pPr>
            <a:r>
              <a:rPr lang="en-US" sz="2800" dirty="0" smtClean="0"/>
              <a:t>DATA COLLECTED:</a:t>
            </a:r>
          </a:p>
          <a:p>
            <a:pPr marL="0" indent="0">
              <a:buNone/>
            </a:pPr>
            <a:endParaRPr lang="en-US" sz="2800" dirty="0" smtClean="0"/>
          </a:p>
          <a:p>
            <a:r>
              <a:rPr lang="en-US" sz="2400" dirty="0" smtClean="0"/>
              <a:t>Master Plan – From the Ministry of public works.</a:t>
            </a:r>
          </a:p>
          <a:p>
            <a:r>
              <a:rPr lang="en-US" sz="2400" dirty="0" smtClean="0"/>
              <a:t>Growth rates in the study area – From AAUP.</a:t>
            </a:r>
          </a:p>
          <a:p>
            <a:pPr marL="0" indent="0">
              <a:buNone/>
            </a:pPr>
            <a:r>
              <a:rPr lang="en-US" sz="2400" dirty="0" smtClean="0"/>
              <a:t>Estimated future Population Is 25000 person.</a:t>
            </a:r>
          </a:p>
          <a:p>
            <a:r>
              <a:rPr lang="en-US" sz="2400" dirty="0" smtClean="0"/>
              <a:t>5 hours of intersection count including the whole work time.</a:t>
            </a:r>
          </a:p>
          <a:p>
            <a:r>
              <a:rPr lang="en-US" sz="2400" dirty="0" smtClean="0"/>
              <a:t>Costs of execution</a:t>
            </a:r>
          </a:p>
          <a:p>
            <a:endParaRPr lang="en-US" sz="2400" dirty="0" smtClean="0"/>
          </a:p>
          <a:p>
            <a:endParaRPr lang="en-US" dirty="0" smtClean="0"/>
          </a:p>
          <a:p>
            <a:endParaRPr lang="en-US" dirty="0"/>
          </a:p>
        </p:txBody>
      </p:sp>
      <p:sp>
        <p:nvSpPr>
          <p:cNvPr id="2" name="Slide Number Placeholder 1"/>
          <p:cNvSpPr>
            <a:spLocks noGrp="1"/>
          </p:cNvSpPr>
          <p:nvPr>
            <p:ph type="sldNum" sz="quarter" idx="12"/>
          </p:nvPr>
        </p:nvSpPr>
        <p:spPr/>
        <p:txBody>
          <a:bodyPr/>
          <a:lstStyle/>
          <a:p>
            <a:fld id="{D57F1E4F-1CFF-5643-939E-02111984F565}" type="slidenum">
              <a:rPr lang="en-US" smtClean="0"/>
              <a:pPr/>
              <a:t>15</a:t>
            </a:fld>
            <a:endParaRPr lang="en-US" dirty="0"/>
          </a:p>
        </p:txBody>
      </p:sp>
    </p:spTree>
    <p:extLst>
      <p:ext uri="{BB962C8B-B14F-4D97-AF65-F5344CB8AC3E}">
        <p14:creationId xmlns:p14="http://schemas.microsoft.com/office/powerpoint/2010/main" val="721724865"/>
      </p:ext>
    </p:extLst>
  </p:cSld>
  <p:clrMapOvr>
    <a:masterClrMapping/>
  </p:clrMapOvr>
  <p:transition spd="med">
    <p:pull/>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sz="2800" dirty="0" smtClean="0"/>
              <a:t>3.2 TRAFFIC STUDY</a:t>
            </a:r>
          </a:p>
          <a:p>
            <a:endParaRPr lang="en-US" sz="2800" dirty="0"/>
          </a:p>
          <a:p>
            <a:pPr marL="0" indent="0">
              <a:buNone/>
            </a:pPr>
            <a:r>
              <a:rPr lang="en-US" sz="2400" dirty="0"/>
              <a:t>This is a major step to start analyzing the situation to get into the problem.</a:t>
            </a:r>
          </a:p>
        </p:txBody>
      </p:sp>
      <p:sp>
        <p:nvSpPr>
          <p:cNvPr id="2" name="Slide Number Placeholder 1"/>
          <p:cNvSpPr>
            <a:spLocks noGrp="1"/>
          </p:cNvSpPr>
          <p:nvPr>
            <p:ph type="sldNum" sz="quarter" idx="12"/>
          </p:nvPr>
        </p:nvSpPr>
        <p:spPr/>
        <p:txBody>
          <a:bodyPr/>
          <a:lstStyle/>
          <a:p>
            <a:fld id="{D57F1E4F-1CFF-5643-939E-02111984F565}" type="slidenum">
              <a:rPr lang="en-US" smtClean="0"/>
              <a:pPr/>
              <a:t>16</a:t>
            </a:fld>
            <a:endParaRPr lang="en-US" dirty="0"/>
          </a:p>
        </p:txBody>
      </p:sp>
    </p:spTree>
    <p:extLst>
      <p:ext uri="{BB962C8B-B14F-4D97-AF65-F5344CB8AC3E}">
        <p14:creationId xmlns:p14="http://schemas.microsoft.com/office/powerpoint/2010/main" val="1905472954"/>
      </p:ext>
    </p:extLst>
  </p:cSld>
  <p:clrMapOvr>
    <a:masterClrMapping/>
  </p:clrMapOvr>
  <p:transition spd="med">
    <p:pull/>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1"/>
          <p:cNvSpPr>
            <a:spLocks noGrp="1"/>
          </p:cNvSpPr>
          <p:nvPr>
            <p:ph type="title"/>
          </p:nvPr>
        </p:nvSpPr>
        <p:spPr>
          <a:xfrm>
            <a:off x="4608033" y="1063416"/>
            <a:ext cx="2821253" cy="369805"/>
          </a:xfrm>
        </p:spPr>
        <p:txBody>
          <a:bodyPr/>
          <a:lstStyle/>
          <a:p>
            <a:r>
              <a:rPr lang="en-US" sz="1400" b="1" dirty="0" smtClean="0"/>
              <a:t>Table 3.1 : Traffic Count Results</a:t>
            </a:r>
            <a:endParaRPr lang="en-US" sz="1400" b="1" dirty="0"/>
          </a:p>
        </p:txBody>
      </p:sp>
      <p:sp>
        <p:nvSpPr>
          <p:cNvPr id="2" name="Slide Number Placeholder 1"/>
          <p:cNvSpPr>
            <a:spLocks noGrp="1"/>
          </p:cNvSpPr>
          <p:nvPr>
            <p:ph type="sldNum" sz="quarter" idx="12"/>
          </p:nvPr>
        </p:nvSpPr>
        <p:spPr/>
        <p:txBody>
          <a:bodyPr/>
          <a:lstStyle/>
          <a:p>
            <a:fld id="{D57F1E4F-1CFF-5643-939E-02111984F565}" type="slidenum">
              <a:rPr lang="en-US" smtClean="0"/>
              <a:pPr/>
              <a:t>17</a:t>
            </a:fld>
            <a:endParaRPr lang="en-US" dirty="0"/>
          </a:p>
        </p:txBody>
      </p:sp>
      <p:graphicFrame>
        <p:nvGraphicFramePr>
          <p:cNvPr id="18" name="Table 17"/>
          <p:cNvGraphicFramePr>
            <a:graphicFrameLocks noGrp="1"/>
          </p:cNvGraphicFramePr>
          <p:nvPr>
            <p:extLst>
              <p:ext uri="{D42A27DB-BD31-4B8C-83A1-F6EECF244321}">
                <p14:modId xmlns:p14="http://schemas.microsoft.com/office/powerpoint/2010/main" val="1100021210"/>
              </p:ext>
            </p:extLst>
          </p:nvPr>
        </p:nvGraphicFramePr>
        <p:xfrm>
          <a:off x="846589" y="1485447"/>
          <a:ext cx="10344150" cy="1985327"/>
        </p:xfrm>
        <a:graphic>
          <a:graphicData uri="http://schemas.openxmlformats.org/drawingml/2006/table">
            <a:tbl>
              <a:tblPr firstRow="1" bandRow="1">
                <a:tableStyleId>{5C22544A-7EE6-4342-B048-85BDC9FD1C3A}</a:tableStyleId>
              </a:tblPr>
              <a:tblGrid>
                <a:gridCol w="2913684"/>
                <a:gridCol w="2022925"/>
                <a:gridCol w="1759752"/>
                <a:gridCol w="1750767"/>
                <a:gridCol w="1897022"/>
              </a:tblGrid>
              <a:tr h="467763">
                <a:tc>
                  <a:txBody>
                    <a:bodyPr/>
                    <a:lstStyle/>
                    <a:p>
                      <a:pPr algn="ctr"/>
                      <a:endParaRPr lang="en-US" dirty="0"/>
                    </a:p>
                  </a:txBody>
                  <a:tcPr/>
                </a:tc>
                <a:tc>
                  <a:txBody>
                    <a:bodyPr/>
                    <a:lstStyle/>
                    <a:p>
                      <a:pPr algn="ctr"/>
                      <a:r>
                        <a:rPr lang="en-US" dirty="0" smtClean="0"/>
                        <a:t>PH</a:t>
                      </a:r>
                      <a:endParaRPr lang="en-US" dirty="0"/>
                    </a:p>
                  </a:txBody>
                  <a:tcPr/>
                </a:tc>
                <a:tc>
                  <a:txBody>
                    <a:bodyPr/>
                    <a:lstStyle/>
                    <a:p>
                      <a:pPr algn="ctr"/>
                      <a:r>
                        <a:rPr lang="en-US" dirty="0" smtClean="0"/>
                        <a:t>PHV</a:t>
                      </a:r>
                      <a:r>
                        <a:rPr lang="en-US" baseline="0" dirty="0" smtClean="0"/>
                        <a:t> (</a:t>
                      </a:r>
                      <a:r>
                        <a:rPr lang="en-US" baseline="0" dirty="0" err="1" smtClean="0"/>
                        <a:t>veh</a:t>
                      </a:r>
                      <a:r>
                        <a:rPr lang="en-US" baseline="0" dirty="0" smtClean="0"/>
                        <a:t>/</a:t>
                      </a:r>
                      <a:r>
                        <a:rPr lang="en-US" baseline="0" dirty="0" err="1" smtClean="0"/>
                        <a:t>hr</a:t>
                      </a:r>
                      <a:r>
                        <a:rPr lang="en-US" baseline="0" dirty="0" smtClean="0"/>
                        <a:t>)</a:t>
                      </a:r>
                      <a:endParaRPr lang="en-US" dirty="0"/>
                    </a:p>
                  </a:txBody>
                  <a:tcPr/>
                </a:tc>
                <a:tc>
                  <a:txBody>
                    <a:bodyPr/>
                    <a:lstStyle/>
                    <a:p>
                      <a:pPr algn="ctr"/>
                      <a:r>
                        <a:rPr lang="en-US" dirty="0" smtClean="0"/>
                        <a:t>PHF</a:t>
                      </a:r>
                      <a:endParaRPr lang="en-US" dirty="0"/>
                    </a:p>
                  </a:txBody>
                  <a:tcPr/>
                </a:tc>
                <a:tc>
                  <a:txBody>
                    <a:bodyPr/>
                    <a:lstStyle/>
                    <a:p>
                      <a:pPr algn="ctr"/>
                      <a:r>
                        <a:rPr lang="en-US" dirty="0" smtClean="0"/>
                        <a:t>DHV (</a:t>
                      </a:r>
                      <a:r>
                        <a:rPr lang="en-US" dirty="0" err="1" smtClean="0"/>
                        <a:t>veh</a:t>
                      </a:r>
                      <a:r>
                        <a:rPr lang="en-US" dirty="0" smtClean="0"/>
                        <a:t>/</a:t>
                      </a:r>
                      <a:r>
                        <a:rPr lang="en-US" dirty="0" err="1" smtClean="0"/>
                        <a:t>hr</a:t>
                      </a:r>
                      <a:r>
                        <a:rPr lang="en-US" dirty="0" smtClean="0"/>
                        <a:t>)</a:t>
                      </a:r>
                      <a:endParaRPr lang="en-US" dirty="0"/>
                    </a:p>
                  </a:txBody>
                  <a:tcPr/>
                </a:tc>
              </a:tr>
              <a:tr h="467763">
                <a:tc>
                  <a:txBody>
                    <a:bodyPr/>
                    <a:lstStyle/>
                    <a:p>
                      <a:pPr algn="ctr"/>
                      <a:r>
                        <a:rPr lang="en-US" dirty="0" smtClean="0"/>
                        <a:t>First Segment</a:t>
                      </a:r>
                      <a:endParaRPr lang="en-US" dirty="0"/>
                    </a:p>
                  </a:txBody>
                  <a:tcPr/>
                </a:tc>
                <a:tc>
                  <a:txBody>
                    <a:bodyPr/>
                    <a:lstStyle/>
                    <a:p>
                      <a:pPr algn="ctr"/>
                      <a:r>
                        <a:rPr lang="en-US" dirty="0" smtClean="0"/>
                        <a:t>1-2</a:t>
                      </a:r>
                      <a:r>
                        <a:rPr lang="en-US" baseline="0" dirty="0" smtClean="0"/>
                        <a:t> pm</a:t>
                      </a:r>
                      <a:endParaRPr lang="en-US" dirty="0"/>
                    </a:p>
                  </a:txBody>
                  <a:tcPr/>
                </a:tc>
                <a:tc>
                  <a:txBody>
                    <a:bodyPr/>
                    <a:lstStyle/>
                    <a:p>
                      <a:pPr algn="ctr"/>
                      <a:r>
                        <a:rPr lang="en-US" dirty="0" smtClean="0"/>
                        <a:t>106</a:t>
                      </a:r>
                      <a:endParaRPr lang="en-US" dirty="0"/>
                    </a:p>
                  </a:txBody>
                  <a:tcPr/>
                </a:tc>
                <a:tc>
                  <a:txBody>
                    <a:bodyPr/>
                    <a:lstStyle/>
                    <a:p>
                      <a:pPr algn="ctr"/>
                      <a:r>
                        <a:rPr lang="en-US" dirty="0" smtClean="0"/>
                        <a:t>0.82</a:t>
                      </a:r>
                      <a:endParaRPr lang="en-US" dirty="0"/>
                    </a:p>
                  </a:txBody>
                  <a:tcPr/>
                </a:tc>
                <a:tc>
                  <a:txBody>
                    <a:bodyPr/>
                    <a:lstStyle/>
                    <a:p>
                      <a:pPr algn="ctr"/>
                      <a:r>
                        <a:rPr lang="en-US" dirty="0" smtClean="0"/>
                        <a:t>130</a:t>
                      </a:r>
                      <a:endParaRPr lang="en-US" dirty="0"/>
                    </a:p>
                  </a:txBody>
                  <a:tcPr/>
                </a:tc>
              </a:tr>
              <a:tr h="467763">
                <a:tc>
                  <a:txBody>
                    <a:bodyPr/>
                    <a:lstStyle/>
                    <a:p>
                      <a:pPr algn="ctr"/>
                      <a:r>
                        <a:rPr lang="en-US" dirty="0" smtClean="0"/>
                        <a:t>Second Segment</a:t>
                      </a:r>
                      <a:endParaRPr lang="en-US" dirty="0"/>
                    </a:p>
                  </a:txBody>
                  <a:tcPr/>
                </a:tc>
                <a:tc>
                  <a:txBody>
                    <a:bodyPr/>
                    <a:lstStyle/>
                    <a:p>
                      <a:pPr algn="ctr"/>
                      <a:r>
                        <a:rPr lang="en-US" dirty="0" smtClean="0"/>
                        <a:t>7:45-8:45 am</a:t>
                      </a:r>
                      <a:endParaRPr lang="en-US" dirty="0"/>
                    </a:p>
                  </a:txBody>
                  <a:tcPr/>
                </a:tc>
                <a:tc>
                  <a:txBody>
                    <a:bodyPr/>
                    <a:lstStyle/>
                    <a:p>
                      <a:pPr algn="ctr"/>
                      <a:r>
                        <a:rPr lang="en-US" dirty="0" smtClean="0"/>
                        <a:t>691</a:t>
                      </a:r>
                      <a:endParaRPr lang="en-US" dirty="0"/>
                    </a:p>
                  </a:txBody>
                  <a:tcPr/>
                </a:tc>
                <a:tc>
                  <a:txBody>
                    <a:bodyPr/>
                    <a:lstStyle/>
                    <a:p>
                      <a:pPr algn="ctr"/>
                      <a:r>
                        <a:rPr lang="en-US" dirty="0" smtClean="0"/>
                        <a:t>0.86</a:t>
                      </a:r>
                      <a:endParaRPr lang="en-US" dirty="0"/>
                    </a:p>
                  </a:txBody>
                  <a:tcPr/>
                </a:tc>
                <a:tc>
                  <a:txBody>
                    <a:bodyPr/>
                    <a:lstStyle/>
                    <a:p>
                      <a:pPr algn="ctr"/>
                      <a:r>
                        <a:rPr lang="en-US" dirty="0" smtClean="0"/>
                        <a:t>813</a:t>
                      </a:r>
                      <a:endParaRPr lang="en-US" dirty="0"/>
                    </a:p>
                  </a:txBody>
                  <a:tcPr/>
                </a:tc>
              </a:tr>
              <a:tr h="582038">
                <a:tc>
                  <a:txBody>
                    <a:bodyPr/>
                    <a:lstStyle/>
                    <a:p>
                      <a:pPr algn="ctr"/>
                      <a:r>
                        <a:rPr lang="en-US" dirty="0" smtClean="0"/>
                        <a:t>Intersection</a:t>
                      </a:r>
                      <a:endParaRPr lang="en-US" dirty="0"/>
                    </a:p>
                  </a:txBody>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dirty="0" smtClean="0"/>
                        <a:t>7:45-8:45 am</a:t>
                      </a:r>
                    </a:p>
                  </a:txBody>
                  <a:tcPr/>
                </a:tc>
                <a:tc>
                  <a:txBody>
                    <a:bodyPr/>
                    <a:lstStyle/>
                    <a:p>
                      <a:pPr algn="ctr"/>
                      <a:r>
                        <a:rPr lang="en-US" dirty="0" smtClean="0"/>
                        <a:t>1015</a:t>
                      </a:r>
                      <a:endParaRPr lang="en-US" dirty="0"/>
                    </a:p>
                  </a:txBody>
                  <a:tcPr/>
                </a:tc>
                <a:tc>
                  <a:txBody>
                    <a:bodyPr/>
                    <a:lstStyle/>
                    <a:p>
                      <a:pPr algn="ctr"/>
                      <a:r>
                        <a:rPr lang="en-US" dirty="0" smtClean="0"/>
                        <a:t>0.89</a:t>
                      </a:r>
                      <a:endParaRPr lang="en-US" dirty="0"/>
                    </a:p>
                  </a:txBody>
                  <a:tcPr/>
                </a:tc>
                <a:tc>
                  <a:txBody>
                    <a:bodyPr/>
                    <a:lstStyle/>
                    <a:p>
                      <a:pPr algn="ctr"/>
                      <a:r>
                        <a:rPr lang="en-US" dirty="0" smtClean="0"/>
                        <a:t>1141</a:t>
                      </a:r>
                      <a:endParaRPr lang="en-US" dirty="0"/>
                    </a:p>
                  </a:txBody>
                  <a:tcPr/>
                </a:tc>
              </a:tr>
            </a:tbl>
          </a:graphicData>
        </a:graphic>
      </p:graphicFrame>
      <p:sp>
        <p:nvSpPr>
          <p:cNvPr id="19" name="Rectangle 18"/>
          <p:cNvSpPr/>
          <p:nvPr/>
        </p:nvSpPr>
        <p:spPr>
          <a:xfrm>
            <a:off x="4494044" y="4219023"/>
            <a:ext cx="3049233" cy="374398"/>
          </a:xfrm>
          <a:prstGeom prst="rect">
            <a:avLst/>
          </a:prstGeom>
        </p:spPr>
        <p:txBody>
          <a:bodyPr wrap="none">
            <a:spAutoFit/>
          </a:bodyPr>
          <a:lstStyle/>
          <a:p>
            <a:pPr algn="ctr">
              <a:lnSpc>
                <a:spcPct val="150000"/>
              </a:lnSpc>
              <a:spcAft>
                <a:spcPts val="600"/>
              </a:spcAft>
            </a:pPr>
            <a:r>
              <a:rPr lang="en-US" sz="1400" b="1" dirty="0">
                <a:latin typeface="+mj-lt"/>
                <a:ea typeface="Calibri" panose="020F0502020204030204" pitchFamily="34" charset="0"/>
                <a:cs typeface="Times New Roman" panose="02020603050405020304" pitchFamily="18" charset="0"/>
              </a:rPr>
              <a:t>Table </a:t>
            </a:r>
            <a:r>
              <a:rPr lang="en-US" sz="1400" b="1" dirty="0" smtClean="0">
                <a:latin typeface="+mj-lt"/>
                <a:ea typeface="Calibri" panose="020F0502020204030204" pitchFamily="34" charset="0"/>
                <a:cs typeface="Times New Roman" panose="02020603050405020304" pitchFamily="18" charset="0"/>
              </a:rPr>
              <a:t>3.2 : </a:t>
            </a:r>
            <a:r>
              <a:rPr lang="en-US" sz="1400" b="1" dirty="0">
                <a:latin typeface="+mj-lt"/>
                <a:ea typeface="Calibri" panose="020F0502020204030204" pitchFamily="34" charset="0"/>
                <a:cs typeface="Times New Roman" panose="02020603050405020304" pitchFamily="18" charset="0"/>
              </a:rPr>
              <a:t>Vehicles Classification</a:t>
            </a:r>
            <a:endParaRPr lang="en-US" sz="1400" dirty="0">
              <a:effectLst/>
              <a:latin typeface="+mj-lt"/>
              <a:ea typeface="Calibri" panose="020F0502020204030204" pitchFamily="34" charset="0"/>
              <a:cs typeface="Times New Roman" panose="02020603050405020304" pitchFamily="18" charset="0"/>
            </a:endParaRPr>
          </a:p>
        </p:txBody>
      </p:sp>
      <p:graphicFrame>
        <p:nvGraphicFramePr>
          <p:cNvPr id="20" name="Table 19"/>
          <p:cNvGraphicFramePr>
            <a:graphicFrameLocks noGrp="1"/>
          </p:cNvGraphicFramePr>
          <p:nvPr>
            <p:extLst>
              <p:ext uri="{D42A27DB-BD31-4B8C-83A1-F6EECF244321}">
                <p14:modId xmlns:p14="http://schemas.microsoft.com/office/powerpoint/2010/main" val="4099604172"/>
              </p:ext>
            </p:extLst>
          </p:nvPr>
        </p:nvGraphicFramePr>
        <p:xfrm>
          <a:off x="846589" y="4624916"/>
          <a:ext cx="10344145" cy="1518708"/>
        </p:xfrm>
        <a:graphic>
          <a:graphicData uri="http://schemas.openxmlformats.org/drawingml/2006/table">
            <a:tbl>
              <a:tblPr firstRow="1" bandRow="1">
                <a:tableStyleId>{5C22544A-7EE6-4342-B048-85BDC9FD1C3A}</a:tableStyleId>
              </a:tblPr>
              <a:tblGrid>
                <a:gridCol w="1934634"/>
                <a:gridCol w="1247775"/>
                <a:gridCol w="1323975"/>
                <a:gridCol w="1600200"/>
                <a:gridCol w="1457325"/>
                <a:gridCol w="1352550"/>
                <a:gridCol w="1427686"/>
              </a:tblGrid>
              <a:tr h="506236">
                <a:tc>
                  <a:txBody>
                    <a:bodyPr/>
                    <a:lstStyle/>
                    <a:p>
                      <a:pPr algn="ctr"/>
                      <a:endParaRPr lang="en-US" dirty="0"/>
                    </a:p>
                  </a:txBody>
                  <a:tcPr/>
                </a:tc>
                <a:tc>
                  <a:txBody>
                    <a:bodyPr/>
                    <a:lstStyle/>
                    <a:p>
                      <a:pPr algn="ctr"/>
                      <a:r>
                        <a:rPr lang="en-US" dirty="0" smtClean="0"/>
                        <a:t>PC</a:t>
                      </a:r>
                      <a:endParaRPr lang="en-US" dirty="0"/>
                    </a:p>
                  </a:txBody>
                  <a:tcPr/>
                </a:tc>
                <a:tc>
                  <a:txBody>
                    <a:bodyPr/>
                    <a:lstStyle/>
                    <a:p>
                      <a:pPr algn="ctr"/>
                      <a:r>
                        <a:rPr lang="en-US" dirty="0" smtClean="0"/>
                        <a:t>TAXI</a:t>
                      </a:r>
                      <a:endParaRPr lang="en-US" dirty="0"/>
                    </a:p>
                  </a:txBody>
                  <a:tcPr/>
                </a:tc>
                <a:tc>
                  <a:txBody>
                    <a:bodyPr/>
                    <a:lstStyle/>
                    <a:p>
                      <a:pPr algn="ctr"/>
                      <a:r>
                        <a:rPr lang="en-US" dirty="0" smtClean="0"/>
                        <a:t>MINIBUS</a:t>
                      </a:r>
                      <a:endParaRPr lang="en-US" dirty="0"/>
                    </a:p>
                  </a:txBody>
                  <a:tcPr/>
                </a:tc>
                <a:tc>
                  <a:txBody>
                    <a:bodyPr/>
                    <a:lstStyle/>
                    <a:p>
                      <a:pPr algn="ctr"/>
                      <a:r>
                        <a:rPr lang="en-US" dirty="0" smtClean="0"/>
                        <a:t>BUS</a:t>
                      </a:r>
                      <a:endParaRPr lang="en-US" dirty="0"/>
                    </a:p>
                  </a:txBody>
                  <a:tcPr/>
                </a:tc>
                <a:tc>
                  <a:txBody>
                    <a:bodyPr/>
                    <a:lstStyle/>
                    <a:p>
                      <a:pPr algn="ctr"/>
                      <a:r>
                        <a:rPr lang="en-US" dirty="0" smtClean="0"/>
                        <a:t>TRUCK</a:t>
                      </a:r>
                      <a:endParaRPr lang="en-US" dirty="0"/>
                    </a:p>
                  </a:txBody>
                  <a:tcPr/>
                </a:tc>
                <a:tc>
                  <a:txBody>
                    <a:bodyPr/>
                    <a:lstStyle/>
                    <a:p>
                      <a:pPr algn="ctr"/>
                      <a:r>
                        <a:rPr lang="en-US" dirty="0" smtClean="0"/>
                        <a:t>OTHERS</a:t>
                      </a:r>
                      <a:endParaRPr lang="en-US" dirty="0"/>
                    </a:p>
                  </a:txBody>
                  <a:tcPr/>
                </a:tc>
              </a:tr>
              <a:tr h="506236">
                <a:tc>
                  <a:txBody>
                    <a:bodyPr/>
                    <a:lstStyle/>
                    <a:p>
                      <a:pPr algn="ctr"/>
                      <a:r>
                        <a:rPr lang="en-US" dirty="0" smtClean="0"/>
                        <a:t>TOTAL</a:t>
                      </a:r>
                      <a:endParaRPr lang="en-US" dirty="0"/>
                    </a:p>
                  </a:txBody>
                  <a:tcPr/>
                </a:tc>
                <a:tc>
                  <a:txBody>
                    <a:bodyPr/>
                    <a:lstStyle/>
                    <a:p>
                      <a:pPr algn="ctr"/>
                      <a:r>
                        <a:rPr lang="en-US" dirty="0" smtClean="0"/>
                        <a:t>3182</a:t>
                      </a:r>
                      <a:endParaRPr lang="en-US" dirty="0"/>
                    </a:p>
                  </a:txBody>
                  <a:tcPr/>
                </a:tc>
                <a:tc>
                  <a:txBody>
                    <a:bodyPr/>
                    <a:lstStyle/>
                    <a:p>
                      <a:pPr algn="ctr"/>
                      <a:r>
                        <a:rPr lang="en-US" dirty="0" smtClean="0"/>
                        <a:t>413</a:t>
                      </a:r>
                      <a:endParaRPr lang="en-US" dirty="0"/>
                    </a:p>
                  </a:txBody>
                  <a:tcPr/>
                </a:tc>
                <a:tc>
                  <a:txBody>
                    <a:bodyPr/>
                    <a:lstStyle/>
                    <a:p>
                      <a:pPr algn="ctr"/>
                      <a:r>
                        <a:rPr lang="en-US" dirty="0" smtClean="0"/>
                        <a:t>120</a:t>
                      </a:r>
                      <a:endParaRPr lang="en-US" dirty="0"/>
                    </a:p>
                  </a:txBody>
                  <a:tcPr/>
                </a:tc>
                <a:tc>
                  <a:txBody>
                    <a:bodyPr/>
                    <a:lstStyle/>
                    <a:p>
                      <a:pPr algn="ctr"/>
                      <a:r>
                        <a:rPr lang="en-US" dirty="0" smtClean="0"/>
                        <a:t>66</a:t>
                      </a:r>
                      <a:endParaRPr lang="en-US" dirty="0"/>
                    </a:p>
                  </a:txBody>
                  <a:tcPr/>
                </a:tc>
                <a:tc>
                  <a:txBody>
                    <a:bodyPr/>
                    <a:lstStyle/>
                    <a:p>
                      <a:pPr algn="ctr"/>
                      <a:r>
                        <a:rPr lang="en-US" dirty="0" smtClean="0"/>
                        <a:t>230</a:t>
                      </a:r>
                      <a:endParaRPr lang="en-US" dirty="0"/>
                    </a:p>
                  </a:txBody>
                  <a:tcPr/>
                </a:tc>
                <a:tc>
                  <a:txBody>
                    <a:bodyPr/>
                    <a:lstStyle/>
                    <a:p>
                      <a:pPr algn="ctr"/>
                      <a:r>
                        <a:rPr lang="en-US" dirty="0" smtClean="0"/>
                        <a:t>111</a:t>
                      </a:r>
                      <a:endParaRPr lang="en-US" dirty="0"/>
                    </a:p>
                  </a:txBody>
                  <a:tcPr/>
                </a:tc>
              </a:tr>
              <a:tr h="506236">
                <a:tc>
                  <a:txBody>
                    <a:bodyPr/>
                    <a:lstStyle/>
                    <a:p>
                      <a:pPr algn="ctr"/>
                      <a:r>
                        <a:rPr lang="en-US" dirty="0" smtClean="0"/>
                        <a:t>PERCENTAGE</a:t>
                      </a:r>
                      <a:endParaRPr lang="en-US" dirty="0"/>
                    </a:p>
                  </a:txBody>
                  <a:tcPr/>
                </a:tc>
                <a:tc>
                  <a:txBody>
                    <a:bodyPr/>
                    <a:lstStyle/>
                    <a:p>
                      <a:pPr algn="ctr"/>
                      <a:r>
                        <a:rPr lang="en-US" dirty="0" smtClean="0"/>
                        <a:t>77.2%</a:t>
                      </a:r>
                      <a:endParaRPr lang="en-US" dirty="0"/>
                    </a:p>
                  </a:txBody>
                  <a:tcPr/>
                </a:tc>
                <a:tc>
                  <a:txBody>
                    <a:bodyPr/>
                    <a:lstStyle/>
                    <a:p>
                      <a:pPr algn="ctr"/>
                      <a:r>
                        <a:rPr lang="en-US" dirty="0" smtClean="0"/>
                        <a:t>10%</a:t>
                      </a:r>
                      <a:endParaRPr lang="en-US" dirty="0"/>
                    </a:p>
                  </a:txBody>
                  <a:tcPr/>
                </a:tc>
                <a:tc>
                  <a:txBody>
                    <a:bodyPr/>
                    <a:lstStyle/>
                    <a:p>
                      <a:pPr algn="ctr"/>
                      <a:r>
                        <a:rPr lang="en-US" dirty="0" smtClean="0"/>
                        <a:t>2.9%</a:t>
                      </a:r>
                      <a:endParaRPr lang="en-US" dirty="0"/>
                    </a:p>
                  </a:txBody>
                  <a:tcPr/>
                </a:tc>
                <a:tc>
                  <a:txBody>
                    <a:bodyPr/>
                    <a:lstStyle/>
                    <a:p>
                      <a:pPr algn="ctr"/>
                      <a:r>
                        <a:rPr lang="en-US" dirty="0" smtClean="0"/>
                        <a:t>1.6%</a:t>
                      </a:r>
                      <a:endParaRPr lang="en-US" dirty="0"/>
                    </a:p>
                  </a:txBody>
                  <a:tcPr/>
                </a:tc>
                <a:tc>
                  <a:txBody>
                    <a:bodyPr/>
                    <a:lstStyle/>
                    <a:p>
                      <a:pPr algn="ctr"/>
                      <a:r>
                        <a:rPr lang="en-US" dirty="0" smtClean="0"/>
                        <a:t>5.6%</a:t>
                      </a:r>
                      <a:endParaRPr lang="en-US" dirty="0"/>
                    </a:p>
                  </a:txBody>
                  <a:tcPr/>
                </a:tc>
                <a:tc>
                  <a:txBody>
                    <a:bodyPr/>
                    <a:lstStyle/>
                    <a:p>
                      <a:pPr algn="ctr"/>
                      <a:r>
                        <a:rPr lang="en-US" dirty="0" smtClean="0"/>
                        <a:t>2.7%</a:t>
                      </a:r>
                      <a:endParaRPr lang="en-US" dirty="0"/>
                    </a:p>
                  </a:txBody>
                  <a:tcPr/>
                </a:tc>
              </a:tr>
            </a:tbl>
          </a:graphicData>
        </a:graphic>
      </p:graphicFrame>
    </p:spTree>
    <p:extLst>
      <p:ext uri="{BB962C8B-B14F-4D97-AF65-F5344CB8AC3E}">
        <p14:creationId xmlns:p14="http://schemas.microsoft.com/office/powerpoint/2010/main" val="4153723676"/>
      </p:ext>
    </p:extLst>
  </p:cSld>
  <p:clrMapOvr>
    <a:masterClrMapping/>
  </p:clrMapOvr>
  <p:transition spd="med">
    <p:pull/>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6111" y="452718"/>
            <a:ext cx="9404723" cy="1099857"/>
          </a:xfrm>
        </p:spPr>
        <p:txBody>
          <a:bodyPr/>
          <a:lstStyle/>
          <a:p>
            <a:r>
              <a:rPr lang="en-US" b="1" i="1" dirty="0" smtClean="0">
                <a:solidFill>
                  <a:schemeClr val="accent5">
                    <a:lumMod val="40000"/>
                    <a:lumOff val="60000"/>
                  </a:schemeClr>
                </a:solidFill>
              </a:rPr>
              <a:t>CH 4 TRAFFIC ANALYSIS</a:t>
            </a:r>
            <a:endParaRPr lang="en-US" b="1" i="1" dirty="0">
              <a:solidFill>
                <a:schemeClr val="accent5">
                  <a:lumMod val="40000"/>
                  <a:lumOff val="60000"/>
                </a:schemeClr>
              </a:solidFill>
            </a:endParaRPr>
          </a:p>
        </p:txBody>
      </p:sp>
      <p:sp>
        <p:nvSpPr>
          <p:cNvPr id="3" name="Content Placeholder 2"/>
          <p:cNvSpPr>
            <a:spLocks noGrp="1"/>
          </p:cNvSpPr>
          <p:nvPr>
            <p:ph idx="1"/>
          </p:nvPr>
        </p:nvSpPr>
        <p:spPr>
          <a:xfrm>
            <a:off x="969962" y="1643343"/>
            <a:ext cx="10498138" cy="5052732"/>
          </a:xfrm>
        </p:spPr>
        <p:txBody>
          <a:bodyPr>
            <a:normAutofit/>
          </a:bodyPr>
          <a:lstStyle/>
          <a:p>
            <a:pPr>
              <a:buFont typeface="Wingdings" panose="05000000000000000000" pitchFamily="2" charset="2"/>
              <a:buChar char="q"/>
            </a:pPr>
            <a:r>
              <a:rPr lang="en-US" sz="2400" dirty="0" smtClean="0"/>
              <a:t>Analysis will be in two stages:</a:t>
            </a:r>
          </a:p>
          <a:p>
            <a:pPr marL="457200" indent="-457200">
              <a:buAutoNum type="arabicParenR"/>
            </a:pPr>
            <a:r>
              <a:rPr lang="en-US" sz="2400" dirty="0" smtClean="0"/>
              <a:t>Segment 1</a:t>
            </a:r>
          </a:p>
          <a:p>
            <a:pPr marL="457200" indent="-457200">
              <a:buAutoNum type="arabicParenR"/>
            </a:pPr>
            <a:r>
              <a:rPr lang="en-US" sz="2400" dirty="0" smtClean="0"/>
              <a:t>Segment 2</a:t>
            </a:r>
          </a:p>
          <a:p>
            <a:pPr marL="0" indent="0">
              <a:buNone/>
            </a:pPr>
            <a:r>
              <a:rPr lang="en-US" sz="2400" dirty="0" smtClean="0"/>
              <a:t>Each segment will be analyzed as existing and future conditions. Since the street is of  CLASS </a:t>
            </a:r>
            <a:r>
              <a:rPr lang="az-Cyrl-AZ" sz="2400" dirty="0" smtClean="0">
                <a:cs typeface="Arial" panose="020B0604020202020204" pitchFamily="34" charset="0"/>
              </a:rPr>
              <a:t>ІІ</a:t>
            </a:r>
            <a:r>
              <a:rPr lang="en-US" sz="2400" dirty="0" smtClean="0">
                <a:cs typeface="Arial" panose="020B0604020202020204" pitchFamily="34" charset="0"/>
              </a:rPr>
              <a:t>, PTSF governs.</a:t>
            </a:r>
            <a:endParaRPr lang="en-US" sz="2400" dirty="0" smtClean="0"/>
          </a:p>
          <a:p>
            <a:pPr marL="0" indent="0">
              <a:buNone/>
            </a:pPr>
            <a:endParaRPr lang="en-US" sz="2400" dirty="0"/>
          </a:p>
        </p:txBody>
      </p:sp>
      <p:sp>
        <p:nvSpPr>
          <p:cNvPr id="4" name="Slide Number Placeholder 3"/>
          <p:cNvSpPr>
            <a:spLocks noGrp="1"/>
          </p:cNvSpPr>
          <p:nvPr>
            <p:ph type="sldNum" sz="quarter" idx="12"/>
          </p:nvPr>
        </p:nvSpPr>
        <p:spPr/>
        <p:txBody>
          <a:bodyPr/>
          <a:lstStyle/>
          <a:p>
            <a:fld id="{D57F1E4F-1CFF-5643-939E-02111984F565}" type="slidenum">
              <a:rPr lang="en-US" smtClean="0"/>
              <a:pPr/>
              <a:t>18</a:t>
            </a:fld>
            <a:endParaRPr lang="en-US"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03891" y="4491641"/>
            <a:ext cx="9092657" cy="1590176"/>
          </a:xfrm>
          <a:prstGeom prst="rect">
            <a:avLst/>
          </a:prstGeom>
        </p:spPr>
      </p:pic>
      <p:sp>
        <p:nvSpPr>
          <p:cNvPr id="6" name="TextBox 5"/>
          <p:cNvSpPr txBox="1"/>
          <p:nvPr/>
        </p:nvSpPr>
        <p:spPr>
          <a:xfrm>
            <a:off x="3944496" y="4178255"/>
            <a:ext cx="3857625" cy="307777"/>
          </a:xfrm>
          <a:prstGeom prst="rect">
            <a:avLst/>
          </a:prstGeom>
          <a:noFill/>
        </p:spPr>
        <p:txBody>
          <a:bodyPr wrap="square" rtlCol="0">
            <a:spAutoFit/>
          </a:bodyPr>
          <a:lstStyle/>
          <a:p>
            <a:r>
              <a:rPr lang="en-US" sz="1400" b="1" dirty="0" smtClean="0"/>
              <a:t>Table 4.1 : LOS Criteria for Class </a:t>
            </a:r>
            <a:r>
              <a:rPr lang="az-Cyrl-AZ" sz="1400" b="1" dirty="0">
                <a:cs typeface="Arial" panose="020B0604020202020204" pitchFamily="34" charset="0"/>
              </a:rPr>
              <a:t>ІІ</a:t>
            </a:r>
            <a:r>
              <a:rPr lang="en-US" sz="1400" b="1" dirty="0" smtClean="0">
                <a:cs typeface="Arial" panose="020B0604020202020204" pitchFamily="34" charset="0"/>
              </a:rPr>
              <a:t> streets</a:t>
            </a:r>
            <a:endParaRPr lang="en-US" sz="1400" b="1" dirty="0"/>
          </a:p>
        </p:txBody>
      </p:sp>
    </p:spTree>
    <p:extLst>
      <p:ext uri="{BB962C8B-B14F-4D97-AF65-F5344CB8AC3E}">
        <p14:creationId xmlns:p14="http://schemas.microsoft.com/office/powerpoint/2010/main" val="1631378898"/>
      </p:ext>
    </p:extLst>
  </p:cSld>
  <p:clrMapOvr>
    <a:masterClrMapping/>
  </p:clrMapOvr>
  <p:transition spd="med">
    <p:pull/>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03749" y="5701891"/>
            <a:ext cx="4478339" cy="471207"/>
          </a:xfrm>
        </p:spPr>
        <p:txBody>
          <a:bodyPr/>
          <a:lstStyle/>
          <a:p>
            <a:r>
              <a:rPr lang="en-US" sz="1400" b="1" dirty="0" smtClean="0"/>
              <a:t>Figure 4.1 : </a:t>
            </a:r>
            <a:r>
              <a:rPr lang="en-US" sz="1400" b="1" dirty="0"/>
              <a:t>Street’s Master Plan with Details</a:t>
            </a:r>
          </a:p>
        </p:txBody>
      </p:sp>
      <p:pic>
        <p:nvPicPr>
          <p:cNvPr id="4" name="Content Placeholder 3"/>
          <p:cNvPicPr>
            <a:picLocks noGrp="1" noChangeAspect="1"/>
          </p:cNvPicPr>
          <p:nvPr>
            <p:ph idx="1"/>
          </p:nvPr>
        </p:nvPicPr>
        <p:blipFill rotWithShape="1">
          <a:blip r:embed="rId2">
            <a:extLst>
              <a:ext uri="{28A0092B-C50C-407E-A947-70E740481C1C}">
                <a14:useLocalDpi xmlns:a14="http://schemas.microsoft.com/office/drawing/2010/main" val="0"/>
              </a:ext>
            </a:extLst>
          </a:blip>
          <a:srcRect l="6376" t="17584" r="2707" b="19526"/>
          <a:stretch/>
        </p:blipFill>
        <p:spPr>
          <a:xfrm>
            <a:off x="1123949" y="1724024"/>
            <a:ext cx="9837940" cy="3686176"/>
          </a:xfrm>
          <a:prstGeom prst="rect">
            <a:avLst/>
          </a:prstGeom>
        </p:spPr>
      </p:pic>
      <p:sp>
        <p:nvSpPr>
          <p:cNvPr id="3" name="Slide Number Placeholder 2"/>
          <p:cNvSpPr>
            <a:spLocks noGrp="1"/>
          </p:cNvSpPr>
          <p:nvPr>
            <p:ph type="sldNum" sz="quarter" idx="12"/>
          </p:nvPr>
        </p:nvSpPr>
        <p:spPr/>
        <p:txBody>
          <a:bodyPr/>
          <a:lstStyle/>
          <a:p>
            <a:fld id="{D57F1E4F-1CFF-5643-939E-02111984F565}" type="slidenum">
              <a:rPr lang="en-US" smtClean="0"/>
              <a:pPr/>
              <a:t>19</a:t>
            </a:fld>
            <a:endParaRPr lang="en-US" dirty="0"/>
          </a:p>
        </p:txBody>
      </p:sp>
    </p:spTree>
    <p:extLst>
      <p:ext uri="{BB962C8B-B14F-4D97-AF65-F5344CB8AC3E}">
        <p14:creationId xmlns:p14="http://schemas.microsoft.com/office/powerpoint/2010/main" val="1241317920"/>
      </p:ext>
    </p:extLst>
  </p:cSld>
  <p:clrMapOvr>
    <a:masterClrMapping/>
  </p:clrMapOvr>
  <p:transition spd="med">
    <p:pull/>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6111" y="452718"/>
            <a:ext cx="9404723" cy="815365"/>
          </a:xfrm>
        </p:spPr>
        <p:txBody>
          <a:bodyPr/>
          <a:lstStyle/>
          <a:p>
            <a:r>
              <a:rPr lang="en-US" b="1" i="1" dirty="0" smtClean="0">
                <a:solidFill>
                  <a:schemeClr val="accent5">
                    <a:lumMod val="40000"/>
                    <a:lumOff val="60000"/>
                  </a:schemeClr>
                </a:solidFill>
              </a:rPr>
              <a:t>CONTENTS:</a:t>
            </a:r>
            <a:endParaRPr lang="en-US" b="1" i="1" dirty="0">
              <a:solidFill>
                <a:schemeClr val="accent5">
                  <a:lumMod val="40000"/>
                  <a:lumOff val="60000"/>
                </a:schemeClr>
              </a:solidFill>
            </a:endParaRPr>
          </a:p>
        </p:txBody>
      </p:sp>
      <p:sp>
        <p:nvSpPr>
          <p:cNvPr id="3" name="Content Placeholder 2"/>
          <p:cNvSpPr>
            <a:spLocks noGrp="1"/>
          </p:cNvSpPr>
          <p:nvPr>
            <p:ph idx="1"/>
          </p:nvPr>
        </p:nvSpPr>
        <p:spPr>
          <a:xfrm>
            <a:off x="646111" y="1371432"/>
            <a:ext cx="8946541" cy="5037995"/>
          </a:xfrm>
        </p:spPr>
        <p:txBody>
          <a:bodyPr>
            <a:noAutofit/>
          </a:bodyPr>
          <a:lstStyle/>
          <a:p>
            <a:pPr marL="457200" indent="-457200">
              <a:buFont typeface="+mj-lt"/>
              <a:buAutoNum type="arabicPeriod"/>
            </a:pPr>
            <a:r>
              <a:rPr lang="en-US" sz="2400" dirty="0" smtClean="0"/>
              <a:t>Project description</a:t>
            </a:r>
          </a:p>
          <a:p>
            <a:pPr marL="457200" indent="-457200">
              <a:buFont typeface="+mj-lt"/>
              <a:buAutoNum type="arabicPeriod"/>
            </a:pPr>
            <a:r>
              <a:rPr lang="en-US" sz="2400" dirty="0" smtClean="0"/>
              <a:t>Methodology</a:t>
            </a:r>
          </a:p>
          <a:p>
            <a:pPr marL="457200" indent="-457200">
              <a:buFont typeface="+mj-lt"/>
              <a:buAutoNum type="arabicPeriod"/>
            </a:pPr>
            <a:r>
              <a:rPr lang="en-US" sz="2400" dirty="0" smtClean="0"/>
              <a:t>Data Collection</a:t>
            </a:r>
          </a:p>
          <a:p>
            <a:pPr marL="457200" indent="-457200">
              <a:buFont typeface="+mj-lt"/>
              <a:buAutoNum type="arabicPeriod"/>
            </a:pPr>
            <a:r>
              <a:rPr lang="en-US" sz="2400" dirty="0" smtClean="0"/>
              <a:t>Traffic Analysis</a:t>
            </a:r>
          </a:p>
          <a:p>
            <a:pPr marL="457200" indent="-457200">
              <a:buFont typeface="+mj-lt"/>
              <a:buAutoNum type="arabicPeriod"/>
            </a:pPr>
            <a:r>
              <a:rPr lang="en-US" sz="2400" dirty="0" smtClean="0"/>
              <a:t>Geometric Design</a:t>
            </a:r>
          </a:p>
          <a:p>
            <a:pPr marL="457200" indent="-457200">
              <a:buFont typeface="+mj-lt"/>
              <a:buAutoNum type="arabicPeriod"/>
            </a:pPr>
            <a:r>
              <a:rPr lang="en-US" sz="2400" dirty="0" smtClean="0"/>
              <a:t>Pavement Design</a:t>
            </a:r>
          </a:p>
          <a:p>
            <a:pPr marL="457200" indent="-457200">
              <a:buFont typeface="+mj-lt"/>
              <a:buAutoNum type="arabicPeriod"/>
            </a:pPr>
            <a:r>
              <a:rPr lang="en-US" sz="2400" dirty="0" smtClean="0"/>
              <a:t>Intersection Design</a:t>
            </a:r>
          </a:p>
          <a:p>
            <a:pPr marL="457200" indent="-457200">
              <a:buFont typeface="+mj-lt"/>
              <a:buAutoNum type="arabicPeriod"/>
            </a:pPr>
            <a:r>
              <a:rPr lang="en-US" sz="2400" dirty="0" smtClean="0"/>
              <a:t>Traffic Control Devices</a:t>
            </a:r>
          </a:p>
          <a:p>
            <a:pPr marL="457200" indent="-457200">
              <a:buFont typeface="+mj-lt"/>
              <a:buAutoNum type="arabicPeriod"/>
            </a:pPr>
            <a:r>
              <a:rPr lang="en-US" sz="2400" dirty="0" smtClean="0"/>
              <a:t>Bill Of Quantities</a:t>
            </a:r>
          </a:p>
          <a:p>
            <a:pPr marL="457200" indent="-457200">
              <a:buFont typeface="+mj-lt"/>
              <a:buAutoNum type="arabicPeriod"/>
            </a:pPr>
            <a:r>
              <a:rPr lang="en-US" sz="2400" dirty="0" smtClean="0"/>
              <a:t>Conclusion &amp; Recommendation</a:t>
            </a:r>
            <a:endParaRPr lang="en-US" sz="2400" dirty="0"/>
          </a:p>
        </p:txBody>
      </p:sp>
      <p:sp>
        <p:nvSpPr>
          <p:cNvPr id="4" name="Slide Number Placeholder 3"/>
          <p:cNvSpPr>
            <a:spLocks noGrp="1"/>
          </p:cNvSpPr>
          <p:nvPr>
            <p:ph type="sldNum" sz="quarter" idx="12"/>
          </p:nvPr>
        </p:nvSpPr>
        <p:spPr/>
        <p:txBody>
          <a:bodyPr/>
          <a:lstStyle/>
          <a:p>
            <a:fld id="{D57F1E4F-1CFF-5643-939E-02111984F565}" type="slidenum">
              <a:rPr lang="en-US" smtClean="0"/>
              <a:pPr/>
              <a:t>2</a:t>
            </a:fld>
            <a:endParaRPr lang="en-US" dirty="0"/>
          </a:p>
        </p:txBody>
      </p:sp>
    </p:spTree>
    <p:extLst>
      <p:ext uri="{BB962C8B-B14F-4D97-AF65-F5344CB8AC3E}">
        <p14:creationId xmlns:p14="http://schemas.microsoft.com/office/powerpoint/2010/main" val="2311884993"/>
      </p:ext>
    </p:extLst>
  </p:cSld>
  <p:clrMapOvr>
    <a:masterClrMapping/>
  </p:clrMapOvr>
  <p:transition spd="med">
    <p:pull/>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04293" y="1719543"/>
            <a:ext cx="8946541" cy="4900332"/>
          </a:xfrm>
        </p:spPr>
        <p:txBody>
          <a:bodyPr>
            <a:normAutofit/>
          </a:bodyPr>
          <a:lstStyle/>
          <a:p>
            <a:pPr>
              <a:buFont typeface="Wingdings" panose="05000000000000000000" pitchFamily="2" charset="2"/>
              <a:buChar char="Ø"/>
            </a:pPr>
            <a:r>
              <a:rPr lang="en-US" sz="2400" b="1" dirty="0" smtClean="0"/>
              <a:t>Segment 1 ( Existing condition )</a:t>
            </a:r>
          </a:p>
          <a:p>
            <a:pPr marL="0" indent="0">
              <a:buNone/>
            </a:pPr>
            <a:endParaRPr lang="en-US" dirty="0"/>
          </a:p>
          <a:p>
            <a:pPr marL="0" indent="0">
              <a:buNone/>
            </a:pPr>
            <a:r>
              <a:rPr lang="en-US" dirty="0" smtClean="0"/>
              <a:t>The </a:t>
            </a:r>
            <a:r>
              <a:rPr lang="en-US" dirty="0"/>
              <a:t>terrain is level, with length equals 3040 m and right of way = 12 m.</a:t>
            </a:r>
          </a:p>
          <a:p>
            <a:pPr marL="0" indent="0">
              <a:buNone/>
            </a:pPr>
            <a:r>
              <a:rPr lang="en-US" dirty="0"/>
              <a:t>First, we need to determine all the required input data from data collected </a:t>
            </a:r>
            <a:r>
              <a:rPr lang="en-US" dirty="0" smtClean="0"/>
              <a:t>and tables of HCM, then adjust them with the equations.</a:t>
            </a:r>
          </a:p>
          <a:p>
            <a:pPr marL="0" indent="0">
              <a:buNone/>
            </a:pPr>
            <a:r>
              <a:rPr lang="en-US" dirty="0" smtClean="0"/>
              <a:t>We get that:</a:t>
            </a:r>
          </a:p>
          <a:p>
            <a:pPr marL="0" indent="0">
              <a:buNone/>
            </a:pPr>
            <a:r>
              <a:rPr lang="en-US" dirty="0"/>
              <a:t>The shoulder width is 1m and the lane width is 3.6 m, so </a:t>
            </a:r>
            <a:r>
              <a:rPr lang="en-US" dirty="0" err="1"/>
              <a:t>f</a:t>
            </a:r>
            <a:r>
              <a:rPr lang="en-US" baseline="-25000" dirty="0" err="1"/>
              <a:t>LS</a:t>
            </a:r>
            <a:r>
              <a:rPr lang="en-US" dirty="0"/>
              <a:t> = 4.2 Km/h</a:t>
            </a:r>
            <a:r>
              <a:rPr lang="en-US" dirty="0" smtClean="0"/>
              <a:t>.</a:t>
            </a:r>
          </a:p>
          <a:p>
            <a:pPr marL="0" indent="0">
              <a:buNone/>
            </a:pPr>
            <a:r>
              <a:rPr lang="en-US" dirty="0"/>
              <a:t>There are 6 access points, while the length of segment is approximately 3 Km, so </a:t>
            </a:r>
            <a:r>
              <a:rPr lang="en-US" dirty="0" err="1"/>
              <a:t>f</a:t>
            </a:r>
            <a:r>
              <a:rPr lang="en-US" baseline="-25000" dirty="0" err="1"/>
              <a:t>A</a:t>
            </a:r>
            <a:r>
              <a:rPr lang="en-US" dirty="0"/>
              <a:t> = 1.33 Km/h</a:t>
            </a:r>
            <a:r>
              <a:rPr lang="en-US" dirty="0" smtClean="0"/>
              <a:t>.</a:t>
            </a:r>
          </a:p>
        </p:txBody>
      </p:sp>
      <p:sp>
        <p:nvSpPr>
          <p:cNvPr id="2" name="Slide Number Placeholder 1"/>
          <p:cNvSpPr>
            <a:spLocks noGrp="1"/>
          </p:cNvSpPr>
          <p:nvPr>
            <p:ph type="sldNum" sz="quarter" idx="12"/>
          </p:nvPr>
        </p:nvSpPr>
        <p:spPr/>
        <p:txBody>
          <a:bodyPr/>
          <a:lstStyle/>
          <a:p>
            <a:fld id="{D57F1E4F-1CFF-5643-939E-02111984F565}" type="slidenum">
              <a:rPr lang="en-US" smtClean="0"/>
              <a:pPr/>
              <a:t>20</a:t>
            </a:fld>
            <a:endParaRPr lang="en-US" dirty="0"/>
          </a:p>
        </p:txBody>
      </p:sp>
    </p:spTree>
    <p:extLst>
      <p:ext uri="{BB962C8B-B14F-4D97-AF65-F5344CB8AC3E}">
        <p14:creationId xmlns:p14="http://schemas.microsoft.com/office/powerpoint/2010/main" val="1107869956"/>
      </p:ext>
    </p:extLst>
  </p:cSld>
  <p:clrMapOvr>
    <a:masterClrMapping/>
  </p:clrMapOvr>
  <p:transition spd="med">
    <p:pull/>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93737" y="342900"/>
            <a:ext cx="9145588" cy="1323976"/>
          </a:xfrm>
        </p:spPr>
        <p:txBody>
          <a:bodyPr>
            <a:normAutofit fontScale="70000" lnSpcReduction="20000"/>
          </a:bodyPr>
          <a:lstStyle/>
          <a:p>
            <a:pPr marL="0" indent="0">
              <a:buNone/>
            </a:pPr>
            <a:r>
              <a:rPr lang="en-US" sz="2800" dirty="0" smtClean="0"/>
              <a:t>Percent </a:t>
            </a:r>
            <a:r>
              <a:rPr lang="en-US" sz="2800" dirty="0"/>
              <a:t>of no-passing zones is about 60% of the total segment</a:t>
            </a:r>
            <a:r>
              <a:rPr lang="en-US" sz="2800" dirty="0" smtClean="0"/>
              <a:t>.</a:t>
            </a:r>
          </a:p>
          <a:p>
            <a:pPr marL="0" indent="0">
              <a:buNone/>
            </a:pPr>
            <a:r>
              <a:rPr lang="en-US" sz="2800" dirty="0"/>
              <a:t/>
            </a:r>
            <a:br>
              <a:rPr lang="en-US" sz="2800" dirty="0"/>
            </a:br>
            <a:r>
              <a:rPr lang="en-US" sz="2800" dirty="0" err="1" smtClean="0"/>
              <a:t>V</a:t>
            </a:r>
            <a:r>
              <a:rPr lang="en-US" sz="2800" baseline="-25000" dirty="0" err="1" smtClean="0"/>
              <a:t>d</a:t>
            </a:r>
            <a:r>
              <a:rPr lang="en-US" sz="2800" baseline="-25000" dirty="0" smtClean="0"/>
              <a:t>  </a:t>
            </a:r>
            <a:r>
              <a:rPr lang="en-US" sz="2800" dirty="0" smtClean="0"/>
              <a:t> = 60 </a:t>
            </a:r>
            <a:r>
              <a:rPr lang="en-US" sz="2800" dirty="0" err="1" smtClean="0"/>
              <a:t>veh</a:t>
            </a:r>
            <a:r>
              <a:rPr lang="en-US" sz="2800" dirty="0" smtClean="0"/>
              <a:t>/h, V</a:t>
            </a:r>
            <a:r>
              <a:rPr lang="en-US" sz="2800" baseline="-25000" dirty="0" smtClean="0"/>
              <a:t>O</a:t>
            </a:r>
            <a:r>
              <a:rPr lang="en-US" sz="2800" dirty="0" smtClean="0"/>
              <a:t> = 46 </a:t>
            </a:r>
            <a:r>
              <a:rPr lang="en-US" sz="2800" dirty="0" err="1" smtClean="0"/>
              <a:t>veh</a:t>
            </a:r>
            <a:r>
              <a:rPr lang="en-US" sz="2800" dirty="0" smtClean="0"/>
              <a:t>/h, </a:t>
            </a:r>
            <a:r>
              <a:rPr lang="en-US" sz="2800" dirty="0"/>
              <a:t>PHF = </a:t>
            </a:r>
            <a:r>
              <a:rPr lang="en-US" sz="2800" dirty="0" smtClean="0"/>
              <a:t>0.82.</a:t>
            </a:r>
          </a:p>
          <a:p>
            <a:pPr marL="0" indent="0">
              <a:buNone/>
            </a:pPr>
            <a:r>
              <a:rPr lang="en-US" sz="2800" dirty="0"/>
              <a:t>P</a:t>
            </a:r>
            <a:r>
              <a:rPr lang="en-US" sz="2800" baseline="-25000" dirty="0"/>
              <a:t>T</a:t>
            </a:r>
            <a:r>
              <a:rPr lang="en-US" sz="2800" dirty="0"/>
              <a:t> = 7.2%, P</a:t>
            </a:r>
            <a:r>
              <a:rPr lang="en-US" sz="2800" baseline="-25000" dirty="0"/>
              <a:t>R</a:t>
            </a:r>
            <a:r>
              <a:rPr lang="en-US" sz="2800" dirty="0"/>
              <a:t> = 0</a:t>
            </a:r>
            <a:r>
              <a:rPr lang="en-US" sz="2800" dirty="0" smtClean="0"/>
              <a:t>%, so </a:t>
            </a:r>
            <a:r>
              <a:rPr lang="en-US" sz="2800" dirty="0"/>
              <a:t>E</a:t>
            </a:r>
            <a:r>
              <a:rPr lang="en-US" sz="2800" baseline="-25000" dirty="0"/>
              <a:t>T</a:t>
            </a:r>
            <a:r>
              <a:rPr lang="en-US" sz="2800" dirty="0"/>
              <a:t> = 1.1</a:t>
            </a:r>
            <a:r>
              <a:rPr lang="en-US" sz="2800" dirty="0" smtClean="0"/>
              <a:t>.</a:t>
            </a:r>
          </a:p>
          <a:p>
            <a:pPr marL="0" indent="0">
              <a:buNone/>
            </a:pPr>
            <a:endParaRPr lang="en-US" dirty="0" smtClean="0"/>
          </a:p>
          <a:p>
            <a:pPr marL="0" indent="0">
              <a:buNone/>
            </a:pPr>
            <a:endParaRPr lang="en-US" dirty="0" smtClean="0"/>
          </a:p>
          <a:p>
            <a:pPr marL="0" indent="0">
              <a:buNone/>
            </a:pPr>
            <a:endParaRPr lang="en-US" dirty="0"/>
          </a:p>
        </p:txBody>
      </p:sp>
      <p:sp>
        <p:nvSpPr>
          <p:cNvPr id="2" name="Slide Number Placeholder 1"/>
          <p:cNvSpPr>
            <a:spLocks noGrp="1"/>
          </p:cNvSpPr>
          <p:nvPr>
            <p:ph type="sldNum" sz="quarter" idx="12"/>
          </p:nvPr>
        </p:nvSpPr>
        <p:spPr/>
        <p:txBody>
          <a:bodyPr/>
          <a:lstStyle/>
          <a:p>
            <a:fld id="{D57F1E4F-1CFF-5643-939E-02111984F565}" type="slidenum">
              <a:rPr lang="en-US" smtClean="0"/>
              <a:pPr/>
              <a:t>21</a:t>
            </a:fld>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71723" y="1862316"/>
            <a:ext cx="6829425" cy="4143019"/>
          </a:xfrm>
          <a:prstGeom prst="rect">
            <a:avLst/>
          </a:prstGeom>
        </p:spPr>
      </p:pic>
      <p:sp>
        <p:nvSpPr>
          <p:cNvPr id="5" name="TextBox 4"/>
          <p:cNvSpPr txBox="1"/>
          <p:nvPr/>
        </p:nvSpPr>
        <p:spPr>
          <a:xfrm>
            <a:off x="4743523" y="6200775"/>
            <a:ext cx="2068195" cy="307777"/>
          </a:xfrm>
          <a:prstGeom prst="rect">
            <a:avLst/>
          </a:prstGeom>
          <a:noFill/>
        </p:spPr>
        <p:txBody>
          <a:bodyPr wrap="none" rtlCol="0">
            <a:spAutoFit/>
          </a:bodyPr>
          <a:lstStyle/>
          <a:p>
            <a:r>
              <a:rPr lang="en-US" sz="1400" b="1" dirty="0" smtClean="0"/>
              <a:t>Figure 4.2 : Input Data</a:t>
            </a:r>
            <a:endParaRPr lang="en-US" sz="1400" b="1" dirty="0"/>
          </a:p>
        </p:txBody>
      </p:sp>
    </p:spTree>
    <p:extLst>
      <p:ext uri="{BB962C8B-B14F-4D97-AF65-F5344CB8AC3E}">
        <p14:creationId xmlns:p14="http://schemas.microsoft.com/office/powerpoint/2010/main" val="2914734381"/>
      </p:ext>
    </p:extLst>
  </p:cSld>
  <p:clrMapOvr>
    <a:masterClrMapping/>
  </p:clrMapOvr>
  <p:transition spd="med">
    <p:pull/>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27796" y="933117"/>
            <a:ext cx="5273279" cy="5185877"/>
          </a:xfrm>
          <a:prstGeom prst="rect">
            <a:avLst/>
          </a:prstGeom>
        </p:spPr>
      </p:pic>
      <p:sp>
        <p:nvSpPr>
          <p:cNvPr id="5" name="TextBox 4"/>
          <p:cNvSpPr txBox="1"/>
          <p:nvPr/>
        </p:nvSpPr>
        <p:spPr>
          <a:xfrm>
            <a:off x="4833356" y="6238875"/>
            <a:ext cx="2223686" cy="307777"/>
          </a:xfrm>
          <a:prstGeom prst="rect">
            <a:avLst/>
          </a:prstGeom>
          <a:noFill/>
        </p:spPr>
        <p:txBody>
          <a:bodyPr wrap="none" rtlCol="0">
            <a:spAutoFit/>
          </a:bodyPr>
          <a:lstStyle/>
          <a:p>
            <a:r>
              <a:rPr lang="en-US" sz="1400" b="1" dirty="0" smtClean="0"/>
              <a:t>Figure 4.3 : Output Data</a:t>
            </a:r>
            <a:endParaRPr lang="en-US" sz="1400" b="1" dirty="0"/>
          </a:p>
        </p:txBody>
      </p:sp>
      <p:sp>
        <p:nvSpPr>
          <p:cNvPr id="2" name="Slide Number Placeholder 1"/>
          <p:cNvSpPr>
            <a:spLocks noGrp="1"/>
          </p:cNvSpPr>
          <p:nvPr>
            <p:ph type="sldNum" sz="quarter" idx="12"/>
          </p:nvPr>
        </p:nvSpPr>
        <p:spPr/>
        <p:txBody>
          <a:bodyPr/>
          <a:lstStyle/>
          <a:p>
            <a:fld id="{D57F1E4F-1CFF-5643-939E-02111984F565}" type="slidenum">
              <a:rPr lang="en-US" smtClean="0"/>
              <a:pPr/>
              <a:t>22</a:t>
            </a:fld>
            <a:endParaRPr lang="en-US" dirty="0"/>
          </a:p>
        </p:txBody>
      </p:sp>
    </p:spTree>
    <p:extLst>
      <p:ext uri="{BB962C8B-B14F-4D97-AF65-F5344CB8AC3E}">
        <p14:creationId xmlns:p14="http://schemas.microsoft.com/office/powerpoint/2010/main" val="3063823662"/>
      </p:ext>
    </p:extLst>
  </p:cSld>
  <p:clrMapOvr>
    <a:masterClrMapping/>
  </p:clrMapOvr>
  <p:transition spd="med">
    <p:pull/>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buFont typeface="Wingdings" panose="05000000000000000000" pitchFamily="2" charset="2"/>
              <a:buChar char="v"/>
            </a:pPr>
            <a:r>
              <a:rPr lang="en-US" sz="2400" dirty="0" smtClean="0"/>
              <a:t>Comments: </a:t>
            </a:r>
          </a:p>
          <a:p>
            <a:pPr marL="0" indent="0">
              <a:buNone/>
            </a:pPr>
            <a:endParaRPr lang="en-US" sz="2400" dirty="0" smtClean="0"/>
          </a:p>
          <a:p>
            <a:pPr marL="0" indent="0">
              <a:buNone/>
            </a:pPr>
            <a:r>
              <a:rPr lang="en-US" sz="2400" dirty="0"/>
              <a:t>The resulted LOS </a:t>
            </a:r>
            <a:r>
              <a:rPr lang="en-US" sz="2400" dirty="0" smtClean="0"/>
              <a:t>( A ) was </a:t>
            </a:r>
            <a:r>
              <a:rPr lang="en-US" sz="2400" dirty="0"/>
              <a:t>absolutely reasonable; it was predicted to be A since the volume is currently very light.</a:t>
            </a:r>
          </a:p>
        </p:txBody>
      </p:sp>
      <p:sp>
        <p:nvSpPr>
          <p:cNvPr id="2" name="Slide Number Placeholder 1"/>
          <p:cNvSpPr>
            <a:spLocks noGrp="1"/>
          </p:cNvSpPr>
          <p:nvPr>
            <p:ph type="sldNum" sz="quarter" idx="12"/>
          </p:nvPr>
        </p:nvSpPr>
        <p:spPr/>
        <p:txBody>
          <a:bodyPr/>
          <a:lstStyle/>
          <a:p>
            <a:fld id="{D57F1E4F-1CFF-5643-939E-02111984F565}" type="slidenum">
              <a:rPr lang="en-US" smtClean="0"/>
              <a:pPr/>
              <a:t>23</a:t>
            </a:fld>
            <a:endParaRPr lang="en-US" dirty="0"/>
          </a:p>
        </p:txBody>
      </p:sp>
    </p:spTree>
    <p:extLst>
      <p:ext uri="{BB962C8B-B14F-4D97-AF65-F5344CB8AC3E}">
        <p14:creationId xmlns:p14="http://schemas.microsoft.com/office/powerpoint/2010/main" val="2488377775"/>
      </p:ext>
    </p:extLst>
  </p:cSld>
  <p:clrMapOvr>
    <a:masterClrMapping/>
  </p:clrMapOvr>
  <p:transition spd="med">
    <p:pull/>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87651" y="1285167"/>
            <a:ext cx="8946541" cy="4366932"/>
          </a:xfrm>
        </p:spPr>
        <p:txBody>
          <a:bodyPr/>
          <a:lstStyle/>
          <a:p>
            <a:pPr>
              <a:buFont typeface="Courier New" panose="02070309020205020404" pitchFamily="49" charset="0"/>
              <a:buChar char="o"/>
            </a:pPr>
            <a:r>
              <a:rPr lang="en-US" sz="2800" dirty="0" smtClean="0"/>
              <a:t>With the same procedure we get that:</a:t>
            </a:r>
          </a:p>
          <a:p>
            <a:pPr marL="0" indent="0">
              <a:buNone/>
            </a:pPr>
            <a:endParaRPr lang="en-US" sz="2800" dirty="0" smtClean="0"/>
          </a:p>
          <a:p>
            <a:pPr>
              <a:buFont typeface="Wingdings" panose="05000000000000000000" pitchFamily="2" charset="2"/>
              <a:buChar char="§"/>
            </a:pPr>
            <a:r>
              <a:rPr lang="en-US" sz="2400" dirty="0" smtClean="0"/>
              <a:t>Segment 1:</a:t>
            </a:r>
          </a:p>
          <a:p>
            <a:pPr>
              <a:buFont typeface="Wingdings" panose="05000000000000000000" pitchFamily="2" charset="2"/>
              <a:buChar char="v"/>
            </a:pPr>
            <a:r>
              <a:rPr lang="en-US" sz="2400" dirty="0" smtClean="0"/>
              <a:t>Existing condition LOS: A</a:t>
            </a:r>
          </a:p>
          <a:p>
            <a:pPr>
              <a:buFont typeface="Wingdings" panose="05000000000000000000" pitchFamily="2" charset="2"/>
              <a:buChar char="v"/>
            </a:pPr>
            <a:r>
              <a:rPr lang="en-US" sz="2400" dirty="0" smtClean="0"/>
              <a:t>Future condition LOS: B</a:t>
            </a:r>
          </a:p>
          <a:p>
            <a:pPr marL="0" indent="0">
              <a:buNone/>
            </a:pPr>
            <a:endParaRPr lang="en-US" sz="2400" dirty="0"/>
          </a:p>
          <a:p>
            <a:pPr marL="0" indent="0">
              <a:buNone/>
            </a:pPr>
            <a:r>
              <a:rPr lang="en-US" sz="2400" dirty="0" smtClean="0"/>
              <a:t>Although the increase of number of vehicles, it will still serve as two-lane highway for 20 years with LOS B, which is great.</a:t>
            </a:r>
          </a:p>
          <a:p>
            <a:pPr>
              <a:buFont typeface="Wingdings" panose="05000000000000000000" pitchFamily="2" charset="2"/>
              <a:buChar char="§"/>
            </a:pPr>
            <a:endParaRPr lang="en-US" dirty="0"/>
          </a:p>
        </p:txBody>
      </p:sp>
      <p:sp>
        <p:nvSpPr>
          <p:cNvPr id="2" name="Slide Number Placeholder 1"/>
          <p:cNvSpPr>
            <a:spLocks noGrp="1"/>
          </p:cNvSpPr>
          <p:nvPr>
            <p:ph type="sldNum" sz="quarter" idx="12"/>
          </p:nvPr>
        </p:nvSpPr>
        <p:spPr/>
        <p:txBody>
          <a:bodyPr/>
          <a:lstStyle/>
          <a:p>
            <a:fld id="{D57F1E4F-1CFF-5643-939E-02111984F565}" type="slidenum">
              <a:rPr lang="en-US" smtClean="0"/>
              <a:pPr/>
              <a:t>24</a:t>
            </a:fld>
            <a:endParaRPr lang="en-US" dirty="0"/>
          </a:p>
        </p:txBody>
      </p:sp>
    </p:spTree>
    <p:extLst>
      <p:ext uri="{BB962C8B-B14F-4D97-AF65-F5344CB8AC3E}">
        <p14:creationId xmlns:p14="http://schemas.microsoft.com/office/powerpoint/2010/main" val="2693422664"/>
      </p:ext>
    </p:extLst>
  </p:cSld>
  <p:clrMapOvr>
    <a:masterClrMapping/>
  </p:clrMapOvr>
  <p:transition spd="med">
    <p:pull/>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D57F1E4F-1CFF-5643-939E-02111984F565}" type="slidenum">
              <a:rPr lang="en-US" smtClean="0"/>
              <a:pPr/>
              <a:t>25</a:t>
            </a:fld>
            <a:endParaRPr lang="en-US" dirty="0"/>
          </a:p>
        </p:txBody>
      </p:sp>
      <p:pic>
        <p:nvPicPr>
          <p:cNvPr id="14" name="Picture Placeholder 13"/>
          <p:cNvPicPr>
            <a:picLocks noGrp="1" noChangeAspect="1"/>
          </p:cNvPicPr>
          <p:nvPr>
            <p:ph type="pic" idx="4294967295"/>
          </p:nvPr>
        </p:nvPicPr>
        <p:blipFill rotWithShape="1">
          <a:blip r:embed="rId2">
            <a:extLst>
              <a:ext uri="{28A0092B-C50C-407E-A947-70E740481C1C}">
                <a14:useLocalDpi xmlns:a14="http://schemas.microsoft.com/office/drawing/2010/main" val="0"/>
              </a:ext>
            </a:extLst>
          </a:blip>
          <a:srcRect t="393" b="-264"/>
          <a:stretch/>
        </p:blipFill>
        <p:spPr>
          <a:xfrm>
            <a:off x="3162938" y="679572"/>
            <a:ext cx="5195888" cy="5116512"/>
          </a:xfrm>
        </p:spPr>
      </p:pic>
      <p:sp>
        <p:nvSpPr>
          <p:cNvPr id="17" name="TextBox 16"/>
          <p:cNvSpPr txBox="1"/>
          <p:nvPr/>
        </p:nvSpPr>
        <p:spPr>
          <a:xfrm>
            <a:off x="4105621" y="5929953"/>
            <a:ext cx="3310522" cy="307777"/>
          </a:xfrm>
          <a:prstGeom prst="rect">
            <a:avLst/>
          </a:prstGeom>
          <a:noFill/>
        </p:spPr>
        <p:txBody>
          <a:bodyPr wrap="none" rtlCol="0">
            <a:spAutoFit/>
          </a:bodyPr>
          <a:lstStyle/>
          <a:p>
            <a:r>
              <a:rPr lang="en-US" sz="1400" b="1" dirty="0" smtClean="0"/>
              <a:t>Figure 4.4 : </a:t>
            </a:r>
            <a:r>
              <a:rPr lang="en-US" sz="1400" b="1" dirty="0"/>
              <a:t>Future </a:t>
            </a:r>
            <a:r>
              <a:rPr lang="en-US" sz="1400" b="1" dirty="0" smtClean="0"/>
              <a:t>LOS for Segment 1</a:t>
            </a:r>
            <a:endParaRPr lang="en-US" sz="1400" b="1" dirty="0"/>
          </a:p>
        </p:txBody>
      </p:sp>
    </p:spTree>
    <p:extLst>
      <p:ext uri="{BB962C8B-B14F-4D97-AF65-F5344CB8AC3E}">
        <p14:creationId xmlns:p14="http://schemas.microsoft.com/office/powerpoint/2010/main" val="4268547890"/>
      </p:ext>
    </p:extLst>
  </p:cSld>
  <p:clrMapOvr>
    <a:masterClrMapping/>
  </p:clrMapOvr>
  <p:transition spd="med">
    <p:pull/>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03312" y="1583268"/>
            <a:ext cx="8946541" cy="4665132"/>
          </a:xfrm>
        </p:spPr>
        <p:txBody>
          <a:bodyPr>
            <a:normAutofit/>
          </a:bodyPr>
          <a:lstStyle/>
          <a:p>
            <a:pPr>
              <a:buFont typeface="Wingdings" panose="05000000000000000000" pitchFamily="2" charset="2"/>
              <a:buChar char="§"/>
            </a:pPr>
            <a:r>
              <a:rPr lang="en-US" sz="2400" dirty="0" smtClean="0"/>
              <a:t>Segment 2:</a:t>
            </a:r>
          </a:p>
          <a:p>
            <a:pPr>
              <a:buFont typeface="Wingdings" panose="05000000000000000000" pitchFamily="2" charset="2"/>
              <a:buChar char="§"/>
            </a:pPr>
            <a:endParaRPr lang="en-US" sz="2400" dirty="0" smtClean="0"/>
          </a:p>
          <a:p>
            <a:pPr>
              <a:buFont typeface="Wingdings" panose="05000000000000000000" pitchFamily="2" charset="2"/>
              <a:buChar char="v"/>
            </a:pPr>
            <a:r>
              <a:rPr lang="en-US" sz="2400" dirty="0" smtClean="0"/>
              <a:t>Existing condition LOS: D</a:t>
            </a:r>
          </a:p>
          <a:p>
            <a:pPr marL="0" indent="0">
              <a:buNone/>
            </a:pPr>
            <a:r>
              <a:rPr lang="en-US" sz="2400" dirty="0"/>
              <a:t>Since the LOS result was worse than desired LOS after 20 years (C; From AASHTO), the two-lane highway will turn </a:t>
            </a:r>
            <a:r>
              <a:rPr lang="en-US" sz="2400" dirty="0" smtClean="0"/>
              <a:t>into a </a:t>
            </a:r>
            <a:r>
              <a:rPr lang="en-US" sz="2400" dirty="0"/>
              <a:t>multilane highway in future analysis and design</a:t>
            </a:r>
            <a:r>
              <a:rPr lang="en-US" sz="2400" dirty="0" smtClean="0"/>
              <a:t>.</a:t>
            </a:r>
          </a:p>
          <a:p>
            <a:pPr marL="0" indent="0">
              <a:buNone/>
            </a:pPr>
            <a:endParaRPr lang="en-US" sz="2400" dirty="0"/>
          </a:p>
          <a:p>
            <a:pPr>
              <a:buFont typeface="Wingdings" panose="05000000000000000000" pitchFamily="2" charset="2"/>
              <a:buChar char="v"/>
            </a:pPr>
            <a:r>
              <a:rPr lang="en-US" sz="2400" dirty="0" smtClean="0"/>
              <a:t>Future condition LOS: B</a:t>
            </a:r>
          </a:p>
          <a:p>
            <a:pPr marL="0" indent="0">
              <a:buNone/>
            </a:pPr>
            <a:r>
              <a:rPr lang="en-US" sz="2400" dirty="0" smtClean="0"/>
              <a:t>The result is satisfying.</a:t>
            </a:r>
          </a:p>
          <a:p>
            <a:pPr marL="0" indent="0">
              <a:buNone/>
            </a:pPr>
            <a:endParaRPr lang="en-US" sz="2400" dirty="0"/>
          </a:p>
        </p:txBody>
      </p:sp>
      <p:sp>
        <p:nvSpPr>
          <p:cNvPr id="2" name="Slide Number Placeholder 1"/>
          <p:cNvSpPr>
            <a:spLocks noGrp="1"/>
          </p:cNvSpPr>
          <p:nvPr>
            <p:ph type="sldNum" sz="quarter" idx="12"/>
          </p:nvPr>
        </p:nvSpPr>
        <p:spPr/>
        <p:txBody>
          <a:bodyPr/>
          <a:lstStyle/>
          <a:p>
            <a:fld id="{D57F1E4F-1CFF-5643-939E-02111984F565}" type="slidenum">
              <a:rPr lang="en-US" smtClean="0"/>
              <a:pPr/>
              <a:t>26</a:t>
            </a:fld>
            <a:endParaRPr lang="en-US" dirty="0"/>
          </a:p>
        </p:txBody>
      </p:sp>
    </p:spTree>
    <p:extLst>
      <p:ext uri="{BB962C8B-B14F-4D97-AF65-F5344CB8AC3E}">
        <p14:creationId xmlns:p14="http://schemas.microsoft.com/office/powerpoint/2010/main" val="2987629562"/>
      </p:ext>
    </p:extLst>
  </p:cSld>
  <p:clrMapOvr>
    <a:masterClrMapping/>
  </p:clrMapOvr>
  <p:transition spd="med">
    <p:pull/>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Placeholder 14"/>
          <p:cNvPicPr>
            <a:picLocks noChangeAspect="1"/>
          </p:cNvPicPr>
          <p:nvPr/>
        </p:nvPicPr>
        <p:blipFill rotWithShape="1">
          <a:blip r:embed="rId2">
            <a:extLst>
              <a:ext uri="{28A0092B-C50C-407E-A947-70E740481C1C}">
                <a14:useLocalDpi xmlns:a14="http://schemas.microsoft.com/office/drawing/2010/main" val="0"/>
              </a:ext>
            </a:extLst>
          </a:blip>
          <a:srcRect t="350" b="19"/>
          <a:stretch/>
        </p:blipFill>
        <p:spPr>
          <a:xfrm>
            <a:off x="885369" y="921648"/>
            <a:ext cx="4096203" cy="4552339"/>
          </a:xfrm>
          <a:prstGeom prst="rect">
            <a:avLst/>
          </a:prstGeom>
        </p:spPr>
      </p:pic>
      <p:pic>
        <p:nvPicPr>
          <p:cNvPr id="5" name="Picture Placeholder 15"/>
          <p:cNvPicPr>
            <a:picLocks noChangeAspect="1"/>
          </p:cNvPicPr>
          <p:nvPr/>
        </p:nvPicPr>
        <p:blipFill rotWithShape="1">
          <a:blip r:embed="rId3">
            <a:extLst>
              <a:ext uri="{28A0092B-C50C-407E-A947-70E740481C1C}">
                <a14:useLocalDpi xmlns:a14="http://schemas.microsoft.com/office/drawing/2010/main" val="0"/>
              </a:ext>
            </a:extLst>
          </a:blip>
          <a:srcRect t="452" r="8067" b="1179"/>
          <a:stretch/>
        </p:blipFill>
        <p:spPr>
          <a:xfrm>
            <a:off x="5976933" y="921647"/>
            <a:ext cx="4300542" cy="4552339"/>
          </a:xfrm>
          <a:prstGeom prst="rect">
            <a:avLst/>
          </a:prstGeom>
        </p:spPr>
      </p:pic>
      <p:sp>
        <p:nvSpPr>
          <p:cNvPr id="6" name="TextBox 5"/>
          <p:cNvSpPr txBox="1"/>
          <p:nvPr/>
        </p:nvSpPr>
        <p:spPr>
          <a:xfrm>
            <a:off x="1187639" y="5617488"/>
            <a:ext cx="3491661" cy="307777"/>
          </a:xfrm>
          <a:prstGeom prst="rect">
            <a:avLst/>
          </a:prstGeom>
          <a:noFill/>
        </p:spPr>
        <p:txBody>
          <a:bodyPr wrap="none" rtlCol="0">
            <a:spAutoFit/>
          </a:bodyPr>
          <a:lstStyle/>
          <a:p>
            <a:r>
              <a:rPr lang="en-US" sz="1400" b="1" dirty="0" smtClean="0"/>
              <a:t>Figure 4.5 : Current LOS for Segment 2 </a:t>
            </a:r>
            <a:endParaRPr lang="en-US" sz="1400" b="1" dirty="0"/>
          </a:p>
        </p:txBody>
      </p:sp>
      <p:sp>
        <p:nvSpPr>
          <p:cNvPr id="7" name="TextBox 6"/>
          <p:cNvSpPr txBox="1"/>
          <p:nvPr/>
        </p:nvSpPr>
        <p:spPr>
          <a:xfrm>
            <a:off x="6432808" y="5617488"/>
            <a:ext cx="3360215" cy="584775"/>
          </a:xfrm>
          <a:prstGeom prst="rect">
            <a:avLst/>
          </a:prstGeom>
          <a:noFill/>
        </p:spPr>
        <p:txBody>
          <a:bodyPr wrap="none" rtlCol="0">
            <a:spAutoFit/>
          </a:bodyPr>
          <a:lstStyle/>
          <a:p>
            <a:r>
              <a:rPr lang="en-US" sz="1400" b="1" dirty="0"/>
              <a:t>Figure </a:t>
            </a:r>
            <a:r>
              <a:rPr lang="en-US" sz="1400" b="1" dirty="0" smtClean="0"/>
              <a:t>4.6 </a:t>
            </a:r>
            <a:r>
              <a:rPr lang="en-US" sz="1400" b="1" dirty="0"/>
              <a:t>: </a:t>
            </a:r>
            <a:r>
              <a:rPr lang="en-US" sz="1400" b="1" dirty="0" smtClean="0"/>
              <a:t>Future </a:t>
            </a:r>
            <a:r>
              <a:rPr lang="en-US" sz="1400" b="1" dirty="0"/>
              <a:t>LOS for Segment 2 </a:t>
            </a:r>
          </a:p>
          <a:p>
            <a:endParaRPr lang="en-US" dirty="0"/>
          </a:p>
        </p:txBody>
      </p:sp>
      <p:sp>
        <p:nvSpPr>
          <p:cNvPr id="2" name="Slide Number Placeholder 1"/>
          <p:cNvSpPr>
            <a:spLocks noGrp="1"/>
          </p:cNvSpPr>
          <p:nvPr>
            <p:ph type="sldNum" sz="quarter" idx="12"/>
          </p:nvPr>
        </p:nvSpPr>
        <p:spPr/>
        <p:txBody>
          <a:bodyPr/>
          <a:lstStyle/>
          <a:p>
            <a:fld id="{D57F1E4F-1CFF-5643-939E-02111984F565}" type="slidenum">
              <a:rPr lang="en-US" smtClean="0"/>
              <a:pPr/>
              <a:t>27</a:t>
            </a:fld>
            <a:endParaRPr lang="en-US" dirty="0"/>
          </a:p>
        </p:txBody>
      </p:sp>
    </p:spTree>
    <p:extLst>
      <p:ext uri="{BB962C8B-B14F-4D97-AF65-F5344CB8AC3E}">
        <p14:creationId xmlns:p14="http://schemas.microsoft.com/office/powerpoint/2010/main" val="176623829"/>
      </p:ext>
    </p:extLst>
  </p:cSld>
  <p:clrMapOvr>
    <a:masterClrMapping/>
  </p:clrMapOvr>
  <p:transition spd="med">
    <p:pull/>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i="1" dirty="0" smtClean="0">
                <a:solidFill>
                  <a:schemeClr val="accent5">
                    <a:lumMod val="40000"/>
                    <a:lumOff val="60000"/>
                  </a:schemeClr>
                </a:solidFill>
              </a:rPr>
              <a:t>CH 5 GEOMETRIC DESIGN</a:t>
            </a:r>
            <a:endParaRPr lang="en-US" b="1" i="1" dirty="0">
              <a:solidFill>
                <a:schemeClr val="accent5">
                  <a:lumMod val="40000"/>
                  <a:lumOff val="60000"/>
                </a:schemeClr>
              </a:solidFill>
            </a:endParaRPr>
          </a:p>
        </p:txBody>
      </p:sp>
      <p:sp>
        <p:nvSpPr>
          <p:cNvPr id="3" name="Content Placeholder 2"/>
          <p:cNvSpPr>
            <a:spLocks noGrp="1"/>
          </p:cNvSpPr>
          <p:nvPr>
            <p:ph idx="1"/>
          </p:nvPr>
        </p:nvSpPr>
        <p:spPr/>
        <p:txBody>
          <a:bodyPr/>
          <a:lstStyle/>
          <a:p>
            <a:r>
              <a:rPr lang="en-US" sz="2800" dirty="0" smtClean="0"/>
              <a:t>5.1 Horizontal Alignment Design Criteria</a:t>
            </a:r>
            <a:endParaRPr lang="ar-SA" sz="2800" dirty="0" smtClean="0"/>
          </a:p>
          <a:p>
            <a:pPr>
              <a:buNone/>
            </a:pPr>
            <a:endParaRPr lang="ar-SA" sz="2800" dirty="0"/>
          </a:p>
          <a:p>
            <a:pPr>
              <a:buNone/>
            </a:pPr>
            <a:r>
              <a:rPr lang="ar-SA" sz="2400" dirty="0" smtClean="0"/>
              <a:t>     </a:t>
            </a:r>
            <a:r>
              <a:rPr lang="en-US" sz="2400" dirty="0" smtClean="0"/>
              <a:t>In the design process, the center line was laid out using</a:t>
            </a:r>
            <a:r>
              <a:rPr lang="ar-SA" sz="2400" dirty="0" smtClean="0"/>
              <a:t> </a:t>
            </a:r>
            <a:r>
              <a:rPr lang="en-US" sz="2400" dirty="0" smtClean="0"/>
              <a:t>Civil</a:t>
            </a:r>
            <a:r>
              <a:rPr lang="ar-SA" sz="2400" dirty="0" smtClean="0"/>
              <a:t> </a:t>
            </a:r>
            <a:r>
              <a:rPr lang="en-US" sz="2400" dirty="0" smtClean="0"/>
              <a:t>3D program, and then curves were designed such that the radius of designed curves is not smaller than the minimum required radius.</a:t>
            </a:r>
          </a:p>
          <a:p>
            <a:pPr>
              <a:buNone/>
            </a:pPr>
            <a:endParaRPr lang="en-US" sz="2800" dirty="0" smtClean="0"/>
          </a:p>
          <a:p>
            <a:endParaRPr lang="en-US" dirty="0"/>
          </a:p>
        </p:txBody>
      </p:sp>
      <p:sp>
        <p:nvSpPr>
          <p:cNvPr id="4" name="Slide Number Placeholder 3"/>
          <p:cNvSpPr>
            <a:spLocks noGrp="1"/>
          </p:cNvSpPr>
          <p:nvPr>
            <p:ph type="sldNum" sz="quarter" idx="12"/>
          </p:nvPr>
        </p:nvSpPr>
        <p:spPr/>
        <p:txBody>
          <a:bodyPr/>
          <a:lstStyle/>
          <a:p>
            <a:fld id="{D57F1E4F-1CFF-5643-939E-02111984F565}" type="slidenum">
              <a:rPr lang="en-US" smtClean="0"/>
              <a:pPr/>
              <a:t>28</a:t>
            </a:fld>
            <a:endParaRPr lang="en-US" dirty="0"/>
          </a:p>
        </p:txBody>
      </p:sp>
    </p:spTree>
    <p:extLst>
      <p:ext uri="{BB962C8B-B14F-4D97-AF65-F5344CB8AC3E}">
        <p14:creationId xmlns:p14="http://schemas.microsoft.com/office/powerpoint/2010/main" val="2713094602"/>
      </p:ext>
    </p:extLst>
  </p:cSld>
  <p:clrMapOvr>
    <a:masterClrMapping/>
  </p:clrMapOvr>
  <p:transition spd="med">
    <p:pull/>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صر نائب للمحتوى 4"/>
          <p:cNvSpPr>
            <a:spLocks noGrp="1"/>
          </p:cNvSpPr>
          <p:nvPr>
            <p:ph idx="1"/>
          </p:nvPr>
        </p:nvSpPr>
        <p:spPr/>
        <p:txBody>
          <a:bodyPr/>
          <a:lstStyle/>
          <a:p>
            <a:pPr>
              <a:buFont typeface="Wingdings" panose="05000000000000000000" pitchFamily="2" charset="2"/>
              <a:buChar char="Ø"/>
            </a:pPr>
            <a:r>
              <a:rPr lang="en-US" sz="2400" b="1" dirty="0" smtClean="0"/>
              <a:t>5.1.1 Design Speed</a:t>
            </a:r>
          </a:p>
          <a:p>
            <a:endParaRPr lang="en-US" sz="2400" b="1" dirty="0" smtClean="0"/>
          </a:p>
          <a:p>
            <a:pPr>
              <a:buNone/>
            </a:pPr>
            <a:r>
              <a:rPr lang="en-US" sz="2400" dirty="0" smtClean="0"/>
              <a:t>    The preliminary design speed was chosen to be </a:t>
            </a:r>
            <a:r>
              <a:rPr lang="en-US" sz="2400" b="1" dirty="0" smtClean="0"/>
              <a:t>80 km/h</a:t>
            </a:r>
            <a:r>
              <a:rPr lang="en-US" sz="2400" dirty="0" smtClean="0"/>
              <a:t>,</a:t>
            </a:r>
            <a:r>
              <a:rPr lang="en-US" sz="2400" b="1" dirty="0" smtClean="0"/>
              <a:t> </a:t>
            </a:r>
            <a:r>
              <a:rPr lang="en-US" sz="2400" dirty="0" smtClean="0"/>
              <a:t>but a reduction of this speed at some curves is needed because of the limited right of way, and existence of some sharp horizontal and vertical curves.</a:t>
            </a:r>
            <a:endParaRPr lang="en-US" sz="2400" b="1" dirty="0" smtClean="0"/>
          </a:p>
          <a:p>
            <a:endParaRPr lang="ar-SA" dirty="0"/>
          </a:p>
        </p:txBody>
      </p:sp>
      <p:sp>
        <p:nvSpPr>
          <p:cNvPr id="2" name="Slide Number Placeholder 1"/>
          <p:cNvSpPr>
            <a:spLocks noGrp="1"/>
          </p:cNvSpPr>
          <p:nvPr>
            <p:ph type="sldNum" sz="quarter" idx="12"/>
          </p:nvPr>
        </p:nvSpPr>
        <p:spPr/>
        <p:txBody>
          <a:bodyPr/>
          <a:lstStyle/>
          <a:p>
            <a:fld id="{D57F1E4F-1CFF-5643-939E-02111984F565}" type="slidenum">
              <a:rPr lang="en-US" smtClean="0"/>
              <a:pPr/>
              <a:t>29</a:t>
            </a:fld>
            <a:endParaRPr lang="en-US" dirty="0"/>
          </a:p>
        </p:txBody>
      </p:sp>
    </p:spTree>
    <p:extLst>
      <p:ext uri="{BB962C8B-B14F-4D97-AF65-F5344CB8AC3E}">
        <p14:creationId xmlns:p14="http://schemas.microsoft.com/office/powerpoint/2010/main" val="1040218972"/>
      </p:ext>
    </p:extLst>
  </p:cSld>
  <p:clrMapOvr>
    <a:masterClrMapping/>
  </p:clrMapOvr>
  <p:transition spd="med">
    <p:pull/>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i="1" dirty="0" smtClean="0">
                <a:solidFill>
                  <a:schemeClr val="accent5">
                    <a:lumMod val="40000"/>
                    <a:lumOff val="60000"/>
                  </a:schemeClr>
                </a:solidFill>
              </a:rPr>
              <a:t>CH 1 PROJECT DESCRIPTION</a:t>
            </a:r>
            <a:endParaRPr lang="en-US" b="1" i="1" dirty="0">
              <a:solidFill>
                <a:schemeClr val="accent5">
                  <a:lumMod val="40000"/>
                  <a:lumOff val="60000"/>
                </a:schemeClr>
              </a:solidFill>
            </a:endParaRPr>
          </a:p>
        </p:txBody>
      </p:sp>
      <p:sp>
        <p:nvSpPr>
          <p:cNvPr id="3" name="Content Placeholder 2"/>
          <p:cNvSpPr>
            <a:spLocks noGrp="1"/>
          </p:cNvSpPr>
          <p:nvPr>
            <p:ph idx="1"/>
          </p:nvPr>
        </p:nvSpPr>
        <p:spPr/>
        <p:txBody>
          <a:bodyPr/>
          <a:lstStyle/>
          <a:p>
            <a:r>
              <a:rPr lang="en-US" sz="2800" dirty="0" smtClean="0"/>
              <a:t>1.1 Location</a:t>
            </a:r>
          </a:p>
          <a:p>
            <a:pPr marL="0" indent="0">
              <a:buNone/>
            </a:pPr>
            <a:endParaRPr lang="en-US" dirty="0" smtClean="0"/>
          </a:p>
          <a:p>
            <a:pPr marL="0" indent="0">
              <a:buNone/>
            </a:pPr>
            <a:r>
              <a:rPr lang="en-US" sz="2400" dirty="0" smtClean="0"/>
              <a:t>The street extends from Qabatia (West) to the AAUP (East), and lies in the north of Jenin governorate as shown in the next slide.</a:t>
            </a:r>
          </a:p>
        </p:txBody>
      </p:sp>
      <p:sp>
        <p:nvSpPr>
          <p:cNvPr id="4" name="Slide Number Placeholder 3"/>
          <p:cNvSpPr>
            <a:spLocks noGrp="1"/>
          </p:cNvSpPr>
          <p:nvPr>
            <p:ph type="sldNum" sz="quarter" idx="12"/>
          </p:nvPr>
        </p:nvSpPr>
        <p:spPr/>
        <p:txBody>
          <a:bodyPr/>
          <a:lstStyle/>
          <a:p>
            <a:fld id="{D57F1E4F-1CFF-5643-939E-02111984F565}" type="slidenum">
              <a:rPr lang="en-US" smtClean="0"/>
              <a:pPr/>
              <a:t>3</a:t>
            </a:fld>
            <a:endParaRPr lang="en-US" dirty="0"/>
          </a:p>
        </p:txBody>
      </p:sp>
    </p:spTree>
    <p:extLst>
      <p:ext uri="{BB962C8B-B14F-4D97-AF65-F5344CB8AC3E}">
        <p14:creationId xmlns:p14="http://schemas.microsoft.com/office/powerpoint/2010/main" val="3277847785"/>
      </p:ext>
    </p:extLst>
  </p:cSld>
  <p:clrMapOvr>
    <a:masterClrMapping/>
  </p:clrMapOvr>
  <p:transition spd="med">
    <p:pull/>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853232" y="1063416"/>
            <a:ext cx="5531644" cy="5520906"/>
          </a:xfrm>
        </p:spPr>
      </p:pic>
      <p:sp>
        <p:nvSpPr>
          <p:cNvPr id="4" name="Slide Number Placeholder 3"/>
          <p:cNvSpPr>
            <a:spLocks noGrp="1"/>
          </p:cNvSpPr>
          <p:nvPr>
            <p:ph type="sldNum" sz="quarter" idx="12"/>
          </p:nvPr>
        </p:nvSpPr>
        <p:spPr/>
        <p:txBody>
          <a:bodyPr/>
          <a:lstStyle/>
          <a:p>
            <a:fld id="{D57F1E4F-1CFF-5643-939E-02111984F565}" type="slidenum">
              <a:rPr lang="en-US" smtClean="0"/>
              <a:pPr/>
              <a:t>30</a:t>
            </a:fld>
            <a:endParaRPr lang="en-US" dirty="0"/>
          </a:p>
        </p:txBody>
      </p:sp>
      <p:sp>
        <p:nvSpPr>
          <p:cNvPr id="6" name="Rectangle 5"/>
          <p:cNvSpPr/>
          <p:nvPr/>
        </p:nvSpPr>
        <p:spPr>
          <a:xfrm>
            <a:off x="2746649" y="615199"/>
            <a:ext cx="5744810" cy="307777"/>
          </a:xfrm>
          <a:prstGeom prst="rect">
            <a:avLst/>
          </a:prstGeom>
        </p:spPr>
        <p:txBody>
          <a:bodyPr wrap="square">
            <a:spAutoFit/>
          </a:bodyPr>
          <a:lstStyle/>
          <a:p>
            <a:r>
              <a:rPr lang="en-US" sz="1400" b="1" dirty="0"/>
              <a:t>Table 5.2 : </a:t>
            </a:r>
            <a:r>
              <a:rPr lang="en-US" sz="1400" b="1" dirty="0" smtClean="0"/>
              <a:t>Design Speeds in terms of Terrain &amp; Type of Roadway</a:t>
            </a:r>
            <a:endParaRPr lang="en-US" sz="1400" dirty="0"/>
          </a:p>
        </p:txBody>
      </p:sp>
    </p:spTree>
    <p:extLst>
      <p:ext uri="{BB962C8B-B14F-4D97-AF65-F5344CB8AC3E}">
        <p14:creationId xmlns:p14="http://schemas.microsoft.com/office/powerpoint/2010/main" val="1880024114"/>
      </p:ext>
    </p:extLst>
  </p:cSld>
  <p:clrMapOvr>
    <a:masterClrMapping/>
  </p:clrMapOvr>
  <p:transition spd="med">
    <p:pull/>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03312" y="804334"/>
            <a:ext cx="8946541" cy="5358342"/>
          </a:xfrm>
        </p:spPr>
        <p:txBody>
          <a:bodyPr>
            <a:normAutofit lnSpcReduction="10000"/>
          </a:bodyPr>
          <a:lstStyle/>
          <a:p>
            <a:pPr>
              <a:buFont typeface="Wingdings" panose="05000000000000000000" pitchFamily="2" charset="2"/>
              <a:buChar char="Ø"/>
            </a:pPr>
            <a:r>
              <a:rPr lang="en-US" sz="2400" b="1" dirty="0" smtClean="0"/>
              <a:t>5.1.2 Super Elevation</a:t>
            </a:r>
          </a:p>
          <a:p>
            <a:pPr>
              <a:buFont typeface="Wingdings" panose="05000000000000000000" pitchFamily="2" charset="2"/>
              <a:buChar char="Ø"/>
            </a:pPr>
            <a:endParaRPr lang="en-US" sz="2400" b="1" dirty="0" smtClean="0"/>
          </a:p>
          <a:p>
            <a:pPr>
              <a:buNone/>
            </a:pPr>
            <a:r>
              <a:rPr lang="en-US" sz="2400" dirty="0" smtClean="0"/>
              <a:t>    For roads located in rural areas with no snow or ice, a maximum super elevation rate of </a:t>
            </a:r>
            <a:r>
              <a:rPr lang="en-US" sz="2400" b="1" dirty="0" smtClean="0"/>
              <a:t>6%</a:t>
            </a:r>
            <a:r>
              <a:rPr lang="en-US" sz="2400" dirty="0" smtClean="0"/>
              <a:t> is generally used based on AASHTO (2011).</a:t>
            </a:r>
          </a:p>
          <a:p>
            <a:pPr>
              <a:buNone/>
            </a:pPr>
            <a:endParaRPr lang="en-US" sz="2400" dirty="0" smtClean="0"/>
          </a:p>
          <a:p>
            <a:pPr>
              <a:buFont typeface="Wingdings" panose="05000000000000000000" pitchFamily="2" charset="2"/>
              <a:buChar char="Ø"/>
            </a:pPr>
            <a:r>
              <a:rPr lang="en-US" sz="2400" b="1" dirty="0" smtClean="0"/>
              <a:t>5.1.3 Side Friction Factor</a:t>
            </a:r>
          </a:p>
          <a:p>
            <a:pPr>
              <a:buFont typeface="Wingdings" panose="05000000000000000000" pitchFamily="2" charset="2"/>
              <a:buChar char="Ø"/>
            </a:pPr>
            <a:endParaRPr lang="en-US" sz="2400" b="1" dirty="0" smtClean="0"/>
          </a:p>
          <a:p>
            <a:pPr>
              <a:buNone/>
            </a:pPr>
            <a:r>
              <a:rPr lang="en-US" sz="2400" dirty="0" smtClean="0"/>
              <a:t>    The coefficient of side friction (f</a:t>
            </a:r>
            <a:r>
              <a:rPr lang="en-US" sz="2400" baseline="-25000" dirty="0" smtClean="0"/>
              <a:t>s</a:t>
            </a:r>
            <a:r>
              <a:rPr lang="en-US" sz="2400" dirty="0" smtClean="0"/>
              <a:t>) is the friction force divided by the mass perpendicular to the road surface. </a:t>
            </a:r>
          </a:p>
          <a:p>
            <a:pPr>
              <a:buNone/>
            </a:pPr>
            <a:r>
              <a:rPr lang="en-US" sz="2400" dirty="0" smtClean="0"/>
              <a:t>     For design speed of 80 km/h, the (f</a:t>
            </a:r>
            <a:r>
              <a:rPr lang="en-US" sz="2400" baseline="-25000" dirty="0" smtClean="0"/>
              <a:t>s</a:t>
            </a:r>
            <a:r>
              <a:rPr lang="en-US" sz="2400" dirty="0" smtClean="0"/>
              <a:t>) is </a:t>
            </a:r>
            <a:r>
              <a:rPr lang="en-US" sz="2400" b="1" dirty="0" smtClean="0"/>
              <a:t>(0.14) </a:t>
            </a:r>
            <a:r>
              <a:rPr lang="en-US" sz="2400" dirty="0" smtClean="0"/>
              <a:t>based on AASHTO (2011).</a:t>
            </a:r>
          </a:p>
          <a:p>
            <a:pPr>
              <a:buNone/>
            </a:pPr>
            <a:endParaRPr lang="en-US" sz="2400" b="1" dirty="0" smtClean="0"/>
          </a:p>
          <a:p>
            <a:endParaRPr lang="en-US" sz="2400" dirty="0" smtClean="0"/>
          </a:p>
          <a:p>
            <a:pPr>
              <a:buNone/>
            </a:pPr>
            <a:endParaRPr lang="en-US" sz="2400" b="1" dirty="0" smtClean="0"/>
          </a:p>
          <a:p>
            <a:endParaRPr lang="en-US" dirty="0"/>
          </a:p>
        </p:txBody>
      </p:sp>
      <p:sp>
        <p:nvSpPr>
          <p:cNvPr id="2" name="Slide Number Placeholder 1"/>
          <p:cNvSpPr>
            <a:spLocks noGrp="1"/>
          </p:cNvSpPr>
          <p:nvPr>
            <p:ph type="sldNum" sz="quarter" idx="12"/>
          </p:nvPr>
        </p:nvSpPr>
        <p:spPr/>
        <p:txBody>
          <a:bodyPr/>
          <a:lstStyle/>
          <a:p>
            <a:fld id="{D57F1E4F-1CFF-5643-939E-02111984F565}" type="slidenum">
              <a:rPr lang="en-US" smtClean="0"/>
              <a:pPr/>
              <a:t>31</a:t>
            </a:fld>
            <a:endParaRPr lang="en-US" dirty="0"/>
          </a:p>
        </p:txBody>
      </p:sp>
    </p:spTree>
    <p:extLst>
      <p:ext uri="{BB962C8B-B14F-4D97-AF65-F5344CB8AC3E}">
        <p14:creationId xmlns:p14="http://schemas.microsoft.com/office/powerpoint/2010/main" val="2158305140"/>
      </p:ext>
    </p:extLst>
  </p:cSld>
  <p:clrMapOvr>
    <a:masterClrMapping/>
  </p:clrMapOvr>
  <p:transition spd="med">
    <p:pull/>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عنصر نائب للمحتوى 3" descr="side friction pic.jpg"/>
          <p:cNvPicPr>
            <a:picLocks noGrp="1" noChangeAspect="1"/>
          </p:cNvPicPr>
          <p:nvPr>
            <p:ph idx="1"/>
          </p:nvPr>
        </p:nvPicPr>
        <p:blipFill>
          <a:blip r:embed="rId2"/>
          <a:stretch>
            <a:fillRect/>
          </a:stretch>
        </p:blipFill>
        <p:spPr>
          <a:xfrm>
            <a:off x="1574791" y="1711226"/>
            <a:ext cx="8612554" cy="3976777"/>
          </a:xfrm>
        </p:spPr>
      </p:pic>
      <p:sp>
        <p:nvSpPr>
          <p:cNvPr id="2" name="Slide Number Placeholder 1"/>
          <p:cNvSpPr>
            <a:spLocks noGrp="1"/>
          </p:cNvSpPr>
          <p:nvPr>
            <p:ph type="sldNum" sz="quarter" idx="12"/>
          </p:nvPr>
        </p:nvSpPr>
        <p:spPr/>
        <p:txBody>
          <a:bodyPr/>
          <a:lstStyle/>
          <a:p>
            <a:fld id="{D57F1E4F-1CFF-5643-939E-02111984F565}" type="slidenum">
              <a:rPr lang="en-US" smtClean="0"/>
              <a:pPr/>
              <a:t>32</a:t>
            </a:fld>
            <a:endParaRPr lang="en-US" dirty="0"/>
          </a:p>
        </p:txBody>
      </p:sp>
      <p:sp>
        <p:nvSpPr>
          <p:cNvPr id="5" name="TextBox 16"/>
          <p:cNvSpPr txBox="1"/>
          <p:nvPr/>
        </p:nvSpPr>
        <p:spPr>
          <a:xfrm>
            <a:off x="3015540" y="1261297"/>
            <a:ext cx="5731056" cy="307777"/>
          </a:xfrm>
          <a:prstGeom prst="rect">
            <a:avLst/>
          </a:prstGeom>
          <a:noFill/>
        </p:spPr>
        <p:txBody>
          <a:bodyPr wrap="none" rtlCol="0">
            <a:spAutoFit/>
          </a:bodyPr>
          <a:lstStyle/>
          <a:p>
            <a:r>
              <a:rPr lang="en-US" sz="1400" b="1" dirty="0" smtClean="0"/>
              <a:t>Table 5.2 : Coefficient of Side Friction for Different Design Speeds</a:t>
            </a:r>
            <a:endParaRPr lang="en-US" sz="1400" dirty="0" smtClean="0"/>
          </a:p>
        </p:txBody>
      </p:sp>
    </p:spTree>
    <p:extLst>
      <p:ext uri="{BB962C8B-B14F-4D97-AF65-F5344CB8AC3E}">
        <p14:creationId xmlns:p14="http://schemas.microsoft.com/office/powerpoint/2010/main" val="935591419"/>
      </p:ext>
    </p:extLst>
  </p:cSld>
  <p:clrMapOvr>
    <a:masterClrMapping/>
  </p:clrMapOvr>
  <p:transition spd="med">
    <p:pull/>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1103312" y="1380068"/>
                <a:ext cx="8946541" cy="4868332"/>
              </a:xfrm>
            </p:spPr>
            <p:txBody>
              <a:bodyPr>
                <a:normAutofit/>
              </a:bodyPr>
              <a:lstStyle/>
              <a:p>
                <a:pPr>
                  <a:buFont typeface="Wingdings" panose="05000000000000000000" pitchFamily="2" charset="2"/>
                  <a:buChar char="Ø"/>
                </a:pPr>
                <a:r>
                  <a:rPr lang="en-US" sz="2400" b="1" dirty="0" smtClean="0"/>
                  <a:t>5.1.4 Minimum Radius</a:t>
                </a:r>
              </a:p>
              <a:p>
                <a:pPr>
                  <a:buFont typeface="Wingdings" panose="05000000000000000000" pitchFamily="2" charset="2"/>
                  <a:buChar char="Ø"/>
                </a:pPr>
                <a:endParaRPr lang="en-US" sz="2400" b="1" dirty="0" smtClean="0"/>
              </a:p>
              <a:p>
                <a:pPr>
                  <a:buNone/>
                </a:pPr>
                <a:r>
                  <a:rPr lang="en-US" sz="2400" dirty="0" smtClean="0"/>
                  <a:t>    The minimum radius is the limiting value of curvature for a given design speeds.</a:t>
                </a:r>
              </a:p>
              <a:p>
                <a:pPr>
                  <a:buNone/>
                </a:pPr>
                <a:endParaRPr lang="en-US" sz="2400" dirty="0" smtClean="0"/>
              </a:p>
              <a:p>
                <a:pPr>
                  <a:buFont typeface="Wingdings" panose="05000000000000000000" pitchFamily="2" charset="2"/>
                  <a:buChar char="v"/>
                </a:pPr>
                <a:r>
                  <a:rPr lang="en-US" sz="2400" dirty="0" smtClean="0"/>
                  <a:t>The minimum radius can be calculated by the following equation:</a:t>
                </a:r>
              </a:p>
              <a:p>
                <a:pPr>
                  <a:buNone/>
                </a:pPr>
                <a:endParaRPr lang="en-US" sz="2400" dirty="0" smtClean="0"/>
              </a:p>
              <a:p>
                <a:pPr lvl="4">
                  <a:buNone/>
                </a:pPr>
                <a:r>
                  <a:rPr lang="en-US" sz="2400" dirty="0"/>
                  <a:t> </a:t>
                </a:r>
                <a14:m>
                  <m:oMath xmlns:m="http://schemas.openxmlformats.org/officeDocument/2006/math">
                    <m:r>
                      <a:rPr lang="en-US" sz="2400" i="1">
                        <a:latin typeface="Cambria Math" panose="02040503050406030204" pitchFamily="18" charset="0"/>
                      </a:rPr>
                      <m:t>𝑅</m:t>
                    </m:r>
                    <m:r>
                      <a:rPr lang="en-US" sz="2400" i="1" smtClean="0">
                        <a:latin typeface="Cambria Math" panose="02040503050406030204" pitchFamily="18" charset="0"/>
                      </a:rPr>
                      <m:t>𝑚𝑖𝑛</m:t>
                    </m:r>
                    <m:r>
                      <a:rPr lang="en-US" sz="2400">
                        <a:latin typeface="Cambria Math" panose="02040503050406030204" pitchFamily="18" charset="0"/>
                      </a:rPr>
                      <m:t>=</m:t>
                    </m:r>
                    <m:f>
                      <m:fPr>
                        <m:ctrlPr>
                          <a:rPr lang="en-US" sz="2400" i="1">
                            <a:latin typeface="Cambria Math" panose="02040503050406030204" pitchFamily="18" charset="0"/>
                          </a:rPr>
                        </m:ctrlPr>
                      </m:fPr>
                      <m:num>
                        <m:sSup>
                          <m:sSupPr>
                            <m:ctrlPr>
                              <a:rPr lang="en-US" sz="2400" i="1">
                                <a:latin typeface="Cambria Math" panose="02040503050406030204" pitchFamily="18" charset="0"/>
                              </a:rPr>
                            </m:ctrlPr>
                          </m:sSupPr>
                          <m:e>
                            <m:r>
                              <a:rPr lang="en-US" sz="2400" i="1">
                                <a:latin typeface="Cambria Math" panose="02040503050406030204" pitchFamily="18" charset="0"/>
                              </a:rPr>
                              <m:t>𝑣</m:t>
                            </m:r>
                          </m:e>
                          <m:sup>
                            <m:r>
                              <a:rPr lang="en-US" sz="2400" i="1">
                                <a:latin typeface="Cambria Math" panose="02040503050406030204" pitchFamily="18" charset="0"/>
                              </a:rPr>
                              <m:t>2</m:t>
                            </m:r>
                          </m:sup>
                        </m:sSup>
                      </m:num>
                      <m:den>
                        <m:r>
                          <a:rPr lang="en-US" sz="2400">
                            <a:latin typeface="Cambria Math" panose="02040503050406030204" pitchFamily="18" charset="0"/>
                          </a:rPr>
                          <m:t>127</m:t>
                        </m:r>
                        <m:r>
                          <a:rPr lang="en-US" sz="2400">
                            <a:latin typeface="Cambria Math" panose="02040503050406030204" pitchFamily="18" charset="0"/>
                          </a:rPr>
                          <m:t>(</m:t>
                        </m:r>
                        <m:r>
                          <m:rPr>
                            <m:sty m:val="p"/>
                          </m:rPr>
                          <a:rPr lang="en-US" sz="2400">
                            <a:latin typeface="Cambria Math" panose="02040503050406030204" pitchFamily="18" charset="0"/>
                          </a:rPr>
                          <m:t>e</m:t>
                        </m:r>
                        <m:r>
                          <a:rPr lang="en-US" sz="2400">
                            <a:latin typeface="Cambria Math" panose="02040503050406030204" pitchFamily="18" charset="0"/>
                          </a:rPr>
                          <m:t>+</m:t>
                        </m:r>
                        <m:r>
                          <m:rPr>
                            <m:sty m:val="p"/>
                          </m:rPr>
                          <a:rPr lang="en-US" sz="2400">
                            <a:latin typeface="Cambria Math" panose="02040503050406030204" pitchFamily="18" charset="0"/>
                          </a:rPr>
                          <m:t>fs</m:t>
                        </m:r>
                        <m:r>
                          <a:rPr lang="en-US" sz="2400">
                            <a:latin typeface="Cambria Math" panose="02040503050406030204" pitchFamily="18" charset="0"/>
                          </a:rPr>
                          <m:t>)</m:t>
                        </m:r>
                      </m:den>
                    </m:f>
                  </m:oMath>
                </a14:m>
                <a:r>
                  <a:rPr lang="en-US" sz="2400" dirty="0"/>
                  <a:t> </a:t>
                </a:r>
                <a:r>
                  <a:rPr lang="en-US" sz="2400" dirty="0" smtClean="0"/>
                  <a:t>                             </a:t>
                </a:r>
              </a:p>
              <a:p>
                <a:pPr>
                  <a:buNone/>
                </a:pPr>
                <a:endParaRPr lang="en-US" sz="2400" dirty="0" smtClean="0"/>
              </a:p>
              <a:p>
                <a:pPr>
                  <a:buNone/>
                </a:pPr>
                <a:endParaRPr lang="en-US" sz="2400" dirty="0" smtClean="0"/>
              </a:p>
              <a:p>
                <a:pPr>
                  <a:buNone/>
                </a:pPr>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1103312" y="1380068"/>
                <a:ext cx="8946541" cy="4868332"/>
              </a:xfrm>
              <a:blipFill rotWithShape="0">
                <a:blip r:embed="rId2"/>
                <a:stretch>
                  <a:fillRect l="-545" t="-1001" r="-1703"/>
                </a:stretch>
              </a:blipFill>
            </p:spPr>
            <p:txBody>
              <a:bodyPr/>
              <a:lstStyle/>
              <a:p>
                <a:r>
                  <a:rPr lang="en-US">
                    <a:noFill/>
                  </a:rPr>
                  <a:t> </a:t>
                </a:r>
              </a:p>
            </p:txBody>
          </p:sp>
        </mc:Fallback>
      </mc:AlternateContent>
      <p:sp>
        <p:nvSpPr>
          <p:cNvPr id="2" name="Slide Number Placeholder 1"/>
          <p:cNvSpPr>
            <a:spLocks noGrp="1"/>
          </p:cNvSpPr>
          <p:nvPr>
            <p:ph type="sldNum" sz="quarter" idx="12"/>
          </p:nvPr>
        </p:nvSpPr>
        <p:spPr/>
        <p:txBody>
          <a:bodyPr/>
          <a:lstStyle/>
          <a:p>
            <a:fld id="{D57F1E4F-1CFF-5643-939E-02111984F565}" type="slidenum">
              <a:rPr lang="en-US" smtClean="0"/>
              <a:pPr/>
              <a:t>33</a:t>
            </a:fld>
            <a:endParaRPr lang="en-US" dirty="0"/>
          </a:p>
        </p:txBody>
      </p:sp>
    </p:spTree>
    <p:extLst>
      <p:ext uri="{BB962C8B-B14F-4D97-AF65-F5344CB8AC3E}">
        <p14:creationId xmlns:p14="http://schemas.microsoft.com/office/powerpoint/2010/main" val="1073970916"/>
      </p:ext>
    </p:extLst>
  </p:cSld>
  <p:clrMapOvr>
    <a:masterClrMapping/>
  </p:clrMapOvr>
  <p:transition spd="med">
    <p:pull/>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sz="2400" dirty="0" smtClean="0"/>
              <a:t>So the minimum radius of the horizontal curves for design speed of 80 km/h equals </a:t>
            </a:r>
            <a:r>
              <a:rPr lang="en-US" sz="2400" b="1" dirty="0" smtClean="0"/>
              <a:t>252 m</a:t>
            </a:r>
            <a:r>
              <a:rPr lang="en-US" sz="2400" dirty="0" smtClean="0"/>
              <a:t>.</a:t>
            </a:r>
          </a:p>
          <a:p>
            <a:pPr>
              <a:buNone/>
            </a:pPr>
            <a:endParaRPr lang="en-US" dirty="0" smtClean="0"/>
          </a:p>
          <a:p>
            <a:pPr>
              <a:buNone/>
            </a:pPr>
            <a:endParaRPr lang="en-US" dirty="0" smtClean="0"/>
          </a:p>
          <a:p>
            <a:pPr>
              <a:buFont typeface="Wingdings" panose="05000000000000000000" pitchFamily="2" charset="2"/>
              <a:buChar char="ü"/>
            </a:pPr>
            <a:r>
              <a:rPr lang="en-US" sz="2400" dirty="0" smtClean="0"/>
              <a:t>All curves in the road satisfy the minimum value of radius as shown in the next slide.</a:t>
            </a:r>
          </a:p>
          <a:p>
            <a:pPr>
              <a:buNone/>
            </a:pPr>
            <a:endParaRPr lang="en-US" dirty="0"/>
          </a:p>
        </p:txBody>
      </p:sp>
      <p:sp>
        <p:nvSpPr>
          <p:cNvPr id="2" name="Slide Number Placeholder 1"/>
          <p:cNvSpPr>
            <a:spLocks noGrp="1"/>
          </p:cNvSpPr>
          <p:nvPr>
            <p:ph type="sldNum" sz="quarter" idx="12"/>
          </p:nvPr>
        </p:nvSpPr>
        <p:spPr/>
        <p:txBody>
          <a:bodyPr/>
          <a:lstStyle/>
          <a:p>
            <a:fld id="{D57F1E4F-1CFF-5643-939E-02111984F565}" type="slidenum">
              <a:rPr lang="en-US" smtClean="0"/>
              <a:pPr/>
              <a:t>34</a:t>
            </a:fld>
            <a:endParaRPr lang="en-US" dirty="0"/>
          </a:p>
        </p:txBody>
      </p:sp>
    </p:spTree>
    <p:extLst>
      <p:ext uri="{BB962C8B-B14F-4D97-AF65-F5344CB8AC3E}">
        <p14:creationId xmlns:p14="http://schemas.microsoft.com/office/powerpoint/2010/main" val="775309061"/>
      </p:ext>
    </p:extLst>
  </p:cSld>
  <p:clrMapOvr>
    <a:masterClrMapping/>
  </p:clrMapOvr>
  <p:transition spd="med">
    <p:pull/>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sz="2800" dirty="0" smtClean="0"/>
              <a:t>5.2 Horizontal Curves</a:t>
            </a:r>
          </a:p>
          <a:p>
            <a:pPr>
              <a:buNone/>
            </a:pPr>
            <a:endParaRPr lang="en-US" sz="2800" dirty="0" smtClean="0"/>
          </a:p>
          <a:p>
            <a:pPr>
              <a:buNone/>
            </a:pPr>
            <a:r>
              <a:rPr lang="en-US" sz="2400" dirty="0" smtClean="0"/>
              <a:t>    In order to connect straight tangent sections of roadway with a horizontal curve, several options are available. The most suitable option is the simple curve, which is just a standard curve with a single constant radius that satisfies the design speed of the road.</a:t>
            </a:r>
          </a:p>
          <a:p>
            <a:pPr>
              <a:buNone/>
            </a:pPr>
            <a:r>
              <a:rPr lang="en-US" b="1" dirty="0" smtClean="0"/>
              <a:t/>
            </a:r>
            <a:br>
              <a:rPr lang="en-US" b="1" dirty="0" smtClean="0"/>
            </a:br>
            <a:endParaRPr lang="en-US" dirty="0"/>
          </a:p>
        </p:txBody>
      </p:sp>
      <p:sp>
        <p:nvSpPr>
          <p:cNvPr id="2" name="Slide Number Placeholder 1"/>
          <p:cNvSpPr>
            <a:spLocks noGrp="1"/>
          </p:cNvSpPr>
          <p:nvPr>
            <p:ph type="sldNum" sz="quarter" idx="12"/>
          </p:nvPr>
        </p:nvSpPr>
        <p:spPr/>
        <p:txBody>
          <a:bodyPr/>
          <a:lstStyle/>
          <a:p>
            <a:fld id="{D57F1E4F-1CFF-5643-939E-02111984F565}" type="slidenum">
              <a:rPr lang="en-US" smtClean="0"/>
              <a:pPr/>
              <a:t>35</a:t>
            </a:fld>
            <a:endParaRPr lang="en-US" dirty="0"/>
          </a:p>
        </p:txBody>
      </p:sp>
    </p:spTree>
    <p:extLst>
      <p:ext uri="{BB962C8B-B14F-4D97-AF65-F5344CB8AC3E}">
        <p14:creationId xmlns:p14="http://schemas.microsoft.com/office/powerpoint/2010/main" val="3715704811"/>
      </p:ext>
    </p:extLst>
  </p:cSld>
  <p:clrMapOvr>
    <a:masterClrMapping/>
  </p:clrMapOvr>
  <p:transition spd="med">
    <p:pull/>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عنصر نائب للمحتوى 3" descr="min..png"/>
          <p:cNvPicPr>
            <a:picLocks noGrp="1" noChangeAspect="1"/>
          </p:cNvPicPr>
          <p:nvPr>
            <p:ph idx="1"/>
          </p:nvPr>
        </p:nvPicPr>
        <p:blipFill>
          <a:blip r:embed="rId2"/>
          <a:stretch>
            <a:fillRect/>
          </a:stretch>
        </p:blipFill>
        <p:spPr>
          <a:xfrm>
            <a:off x="1191339" y="1199072"/>
            <a:ext cx="9161201" cy="4826478"/>
          </a:xfrm>
        </p:spPr>
      </p:pic>
      <p:sp>
        <p:nvSpPr>
          <p:cNvPr id="2" name="Slide Number Placeholder 1"/>
          <p:cNvSpPr>
            <a:spLocks noGrp="1"/>
          </p:cNvSpPr>
          <p:nvPr>
            <p:ph type="sldNum" sz="quarter" idx="12"/>
          </p:nvPr>
        </p:nvSpPr>
        <p:spPr/>
        <p:txBody>
          <a:bodyPr/>
          <a:lstStyle/>
          <a:p>
            <a:fld id="{D57F1E4F-1CFF-5643-939E-02111984F565}" type="slidenum">
              <a:rPr lang="en-US" smtClean="0"/>
              <a:pPr/>
              <a:t>36</a:t>
            </a:fld>
            <a:endParaRPr lang="en-US" dirty="0"/>
          </a:p>
        </p:txBody>
      </p:sp>
      <p:sp>
        <p:nvSpPr>
          <p:cNvPr id="5" name="TextBox 16"/>
          <p:cNvSpPr txBox="1"/>
          <p:nvPr/>
        </p:nvSpPr>
        <p:spPr>
          <a:xfrm>
            <a:off x="4153547" y="755639"/>
            <a:ext cx="3236784" cy="307777"/>
          </a:xfrm>
          <a:prstGeom prst="rect">
            <a:avLst/>
          </a:prstGeom>
          <a:noFill/>
        </p:spPr>
        <p:txBody>
          <a:bodyPr wrap="none" rtlCol="0">
            <a:spAutoFit/>
          </a:bodyPr>
          <a:lstStyle/>
          <a:p>
            <a:r>
              <a:rPr lang="en-US" sz="1400" b="1" dirty="0" smtClean="0"/>
              <a:t>Table 5.3 : Horizontal Curves Radius</a:t>
            </a:r>
            <a:endParaRPr lang="en-US" sz="1400" dirty="0" smtClean="0"/>
          </a:p>
        </p:txBody>
      </p:sp>
    </p:spTree>
    <p:extLst>
      <p:ext uri="{BB962C8B-B14F-4D97-AF65-F5344CB8AC3E}">
        <p14:creationId xmlns:p14="http://schemas.microsoft.com/office/powerpoint/2010/main" val="1174516756"/>
      </p:ext>
    </p:extLst>
  </p:cSld>
  <p:clrMapOvr>
    <a:masterClrMapping/>
  </p:clrMapOvr>
  <p:transition spd="med">
    <p:pull/>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عنصر نائب للمحتوى 3" descr="المخطط الهيكلي.png"/>
          <p:cNvPicPr>
            <a:picLocks noGrp="1" noChangeAspect="1"/>
          </p:cNvPicPr>
          <p:nvPr>
            <p:ph idx="1"/>
          </p:nvPr>
        </p:nvPicPr>
        <p:blipFill>
          <a:blip r:embed="rId2"/>
          <a:stretch>
            <a:fillRect/>
          </a:stretch>
        </p:blipFill>
        <p:spPr>
          <a:xfrm>
            <a:off x="1946345" y="1296614"/>
            <a:ext cx="8299310" cy="4195762"/>
          </a:xfrm>
        </p:spPr>
      </p:pic>
      <p:sp>
        <p:nvSpPr>
          <p:cNvPr id="2" name="Slide Number Placeholder 1"/>
          <p:cNvSpPr>
            <a:spLocks noGrp="1"/>
          </p:cNvSpPr>
          <p:nvPr>
            <p:ph type="sldNum" sz="quarter" idx="12"/>
          </p:nvPr>
        </p:nvSpPr>
        <p:spPr/>
        <p:txBody>
          <a:bodyPr/>
          <a:lstStyle/>
          <a:p>
            <a:fld id="{D57F1E4F-1CFF-5643-939E-02111984F565}" type="slidenum">
              <a:rPr lang="en-US" smtClean="0"/>
              <a:pPr/>
              <a:t>37</a:t>
            </a:fld>
            <a:endParaRPr lang="en-US" dirty="0"/>
          </a:p>
        </p:txBody>
      </p:sp>
      <p:sp>
        <p:nvSpPr>
          <p:cNvPr id="5" name="TextBox 16"/>
          <p:cNvSpPr txBox="1"/>
          <p:nvPr/>
        </p:nvSpPr>
        <p:spPr>
          <a:xfrm>
            <a:off x="4218723" y="5775450"/>
            <a:ext cx="3754554" cy="307777"/>
          </a:xfrm>
          <a:prstGeom prst="rect">
            <a:avLst/>
          </a:prstGeom>
          <a:noFill/>
        </p:spPr>
        <p:txBody>
          <a:bodyPr wrap="none" rtlCol="0">
            <a:spAutoFit/>
          </a:bodyPr>
          <a:lstStyle/>
          <a:p>
            <a:r>
              <a:rPr lang="en-US" sz="1400" b="1" dirty="0" smtClean="0"/>
              <a:t>Figure 5.1 : Example on Horizontal Curves</a:t>
            </a:r>
            <a:endParaRPr lang="en-US" sz="1400" dirty="0" smtClean="0"/>
          </a:p>
        </p:txBody>
      </p:sp>
    </p:spTree>
    <p:extLst>
      <p:ext uri="{BB962C8B-B14F-4D97-AF65-F5344CB8AC3E}">
        <p14:creationId xmlns:p14="http://schemas.microsoft.com/office/powerpoint/2010/main" val="3963857438"/>
      </p:ext>
    </p:extLst>
  </p:cSld>
  <p:clrMapOvr>
    <a:masterClrMapping/>
  </p:clrMapOvr>
  <p:transition spd="med">
    <p:pull/>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98537" y="1063416"/>
            <a:ext cx="8946541" cy="5299284"/>
          </a:xfrm>
        </p:spPr>
        <p:txBody>
          <a:bodyPr>
            <a:normAutofit fontScale="92500" lnSpcReduction="10000"/>
          </a:bodyPr>
          <a:lstStyle/>
          <a:p>
            <a:r>
              <a:rPr lang="en-US" sz="3000" dirty="0" smtClean="0"/>
              <a:t>5.3 Vertical Alignment</a:t>
            </a:r>
          </a:p>
          <a:p>
            <a:pPr>
              <a:buNone/>
            </a:pPr>
            <a:endParaRPr lang="en-US" sz="2800" dirty="0" smtClean="0"/>
          </a:p>
          <a:p>
            <a:pPr marL="0" indent="0">
              <a:buNone/>
            </a:pPr>
            <a:r>
              <a:rPr lang="en-US" sz="2600" dirty="0" smtClean="0"/>
              <a:t>The vertical alignment of a highway consists of straight segments of highway known as grades connected by vertical curves. </a:t>
            </a:r>
          </a:p>
          <a:p>
            <a:pPr marL="0" indent="0">
              <a:buNone/>
            </a:pPr>
            <a:endParaRPr lang="en-US" sz="2400" dirty="0" smtClean="0"/>
          </a:p>
          <a:p>
            <a:pPr>
              <a:buFont typeface="Wingdings" panose="05000000000000000000" pitchFamily="2" charset="2"/>
              <a:buChar char="Ø"/>
            </a:pPr>
            <a:r>
              <a:rPr lang="en-US" sz="2600" b="1" dirty="0" smtClean="0"/>
              <a:t>Vertical Curves</a:t>
            </a:r>
          </a:p>
          <a:p>
            <a:pPr marL="0" indent="0">
              <a:buNone/>
            </a:pPr>
            <a:endParaRPr lang="en-US" sz="2400" b="1" dirty="0"/>
          </a:p>
          <a:p>
            <a:pPr>
              <a:buNone/>
            </a:pPr>
            <a:r>
              <a:rPr lang="en-US" sz="2400" dirty="0" smtClean="0"/>
              <a:t>    </a:t>
            </a:r>
            <a:r>
              <a:rPr lang="en-US" sz="2600" dirty="0" smtClean="0"/>
              <a:t>A </a:t>
            </a:r>
            <a:r>
              <a:rPr lang="en-US" sz="2600" dirty="0"/>
              <a:t>vertical curve provides a transition between two </a:t>
            </a:r>
            <a:r>
              <a:rPr lang="en-US" sz="2600" dirty="0" smtClean="0"/>
              <a:t>slopes roadways</a:t>
            </a:r>
            <a:r>
              <a:rPr lang="en-US" sz="2600" dirty="0"/>
              <a:t>, allowing the vehicle to cross the elevation rate change at a gradual rate rather than a sharp cut. </a:t>
            </a:r>
            <a:endParaRPr lang="en-US" sz="2600" dirty="0" smtClean="0"/>
          </a:p>
          <a:p>
            <a:pPr>
              <a:buNone/>
            </a:pPr>
            <a:r>
              <a:rPr lang="en-US" sz="2600" dirty="0"/>
              <a:t> </a:t>
            </a:r>
            <a:r>
              <a:rPr lang="en-US" sz="2600" dirty="0" smtClean="0"/>
              <a:t>   There </a:t>
            </a:r>
            <a:r>
              <a:rPr lang="en-US" sz="2600" dirty="0"/>
              <a:t>are two types of vertical curves: sag curves and crest curves.</a:t>
            </a:r>
          </a:p>
        </p:txBody>
      </p:sp>
      <p:sp>
        <p:nvSpPr>
          <p:cNvPr id="2" name="Slide Number Placeholder 1"/>
          <p:cNvSpPr>
            <a:spLocks noGrp="1"/>
          </p:cNvSpPr>
          <p:nvPr>
            <p:ph type="sldNum" sz="quarter" idx="12"/>
          </p:nvPr>
        </p:nvSpPr>
        <p:spPr/>
        <p:txBody>
          <a:bodyPr/>
          <a:lstStyle/>
          <a:p>
            <a:fld id="{D57F1E4F-1CFF-5643-939E-02111984F565}" type="slidenum">
              <a:rPr lang="en-US" smtClean="0"/>
              <a:pPr/>
              <a:t>38</a:t>
            </a:fld>
            <a:endParaRPr lang="en-US" dirty="0"/>
          </a:p>
        </p:txBody>
      </p:sp>
    </p:spTree>
    <p:extLst>
      <p:ext uri="{BB962C8B-B14F-4D97-AF65-F5344CB8AC3E}">
        <p14:creationId xmlns:p14="http://schemas.microsoft.com/office/powerpoint/2010/main" val="1565490068"/>
      </p:ext>
    </p:extLst>
  </p:cSld>
  <p:clrMapOvr>
    <a:masterClrMapping/>
  </p:clrMapOvr>
  <p:transition spd="med">
    <p:pull/>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عنصر نائب للمحتوى 3" descr="profile.png"/>
          <p:cNvPicPr>
            <a:picLocks noGrp="1" noChangeAspect="1"/>
          </p:cNvPicPr>
          <p:nvPr>
            <p:ph idx="1"/>
          </p:nvPr>
        </p:nvPicPr>
        <p:blipFill>
          <a:blip r:embed="rId2"/>
          <a:stretch>
            <a:fillRect/>
          </a:stretch>
        </p:blipFill>
        <p:spPr>
          <a:xfrm>
            <a:off x="733786" y="2423160"/>
            <a:ext cx="10724429" cy="2011680"/>
          </a:xfrm>
        </p:spPr>
      </p:pic>
      <p:sp>
        <p:nvSpPr>
          <p:cNvPr id="2" name="Slide Number Placeholder 1"/>
          <p:cNvSpPr>
            <a:spLocks noGrp="1"/>
          </p:cNvSpPr>
          <p:nvPr>
            <p:ph type="sldNum" sz="quarter" idx="12"/>
          </p:nvPr>
        </p:nvSpPr>
        <p:spPr/>
        <p:txBody>
          <a:bodyPr/>
          <a:lstStyle/>
          <a:p>
            <a:fld id="{D57F1E4F-1CFF-5643-939E-02111984F565}" type="slidenum">
              <a:rPr lang="en-US" smtClean="0"/>
              <a:pPr/>
              <a:t>39</a:t>
            </a:fld>
            <a:endParaRPr lang="en-US" dirty="0"/>
          </a:p>
        </p:txBody>
      </p:sp>
      <p:sp>
        <p:nvSpPr>
          <p:cNvPr id="5" name="TextBox 16"/>
          <p:cNvSpPr txBox="1"/>
          <p:nvPr/>
        </p:nvSpPr>
        <p:spPr>
          <a:xfrm>
            <a:off x="4313300" y="4564276"/>
            <a:ext cx="3565400" cy="307777"/>
          </a:xfrm>
          <a:prstGeom prst="rect">
            <a:avLst/>
          </a:prstGeom>
          <a:noFill/>
        </p:spPr>
        <p:txBody>
          <a:bodyPr wrap="none" rtlCol="0">
            <a:spAutoFit/>
          </a:bodyPr>
          <a:lstStyle/>
          <a:p>
            <a:r>
              <a:rPr lang="en-US" sz="1400" b="1" dirty="0" smtClean="0"/>
              <a:t>Figure 5.2 : Vertical Alignment (Curves)</a:t>
            </a:r>
            <a:endParaRPr lang="en-US" sz="1400" dirty="0" smtClean="0"/>
          </a:p>
        </p:txBody>
      </p:sp>
    </p:spTree>
    <p:extLst>
      <p:ext uri="{BB962C8B-B14F-4D97-AF65-F5344CB8AC3E}">
        <p14:creationId xmlns:p14="http://schemas.microsoft.com/office/powerpoint/2010/main" val="3091587902"/>
      </p:ext>
    </p:extLst>
  </p:cSld>
  <p:clrMapOvr>
    <a:masterClrMapping/>
  </p:clrMapOvr>
  <p:transition spd="med">
    <p:pull/>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5" name="Picture Placeholder 4"/>
          <p:cNvPicPr>
            <a:picLocks noGrp="1" noChangeAspect="1"/>
          </p:cNvPicPr>
          <p:nvPr>
            <p:ph type="pic" idx="1"/>
          </p:nvPr>
        </p:nvPicPr>
        <p:blipFill rotWithShape="1">
          <a:blip r:embed="rId2">
            <a:extLst>
              <a:ext uri="{28A0092B-C50C-407E-A947-70E740481C1C}">
                <a14:useLocalDpi xmlns:a14="http://schemas.microsoft.com/office/drawing/2010/main" val="0"/>
              </a:ext>
            </a:extLst>
          </a:blip>
          <a:srcRect l="184" t="-385" r="88" b="385"/>
          <a:stretch/>
        </p:blipFill>
        <p:spPr>
          <a:xfrm>
            <a:off x="527539" y="1384296"/>
            <a:ext cx="10920046" cy="4572000"/>
          </a:xfrm>
        </p:spPr>
      </p:pic>
      <p:sp>
        <p:nvSpPr>
          <p:cNvPr id="4" name="Text Placeholder 3"/>
          <p:cNvSpPr>
            <a:spLocks noGrp="1"/>
          </p:cNvSpPr>
          <p:nvPr>
            <p:ph type="body" sz="half" idx="2"/>
          </p:nvPr>
        </p:nvSpPr>
        <p:spPr>
          <a:xfrm>
            <a:off x="2417886" y="6181959"/>
            <a:ext cx="6840414" cy="488466"/>
          </a:xfrm>
        </p:spPr>
        <p:txBody>
          <a:bodyPr/>
          <a:lstStyle/>
          <a:p>
            <a:pPr algn="ctr"/>
            <a:r>
              <a:rPr lang="en-US" b="1" dirty="0" smtClean="0"/>
              <a:t>Figure 1.1 : Geographical Map for The Intersection</a:t>
            </a:r>
            <a:endParaRPr lang="en-US" b="1" dirty="0"/>
          </a:p>
        </p:txBody>
      </p:sp>
      <p:sp>
        <p:nvSpPr>
          <p:cNvPr id="3" name="Slide Number Placeholder 2"/>
          <p:cNvSpPr>
            <a:spLocks noGrp="1"/>
          </p:cNvSpPr>
          <p:nvPr>
            <p:ph type="sldNum" sz="quarter" idx="12"/>
          </p:nvPr>
        </p:nvSpPr>
        <p:spPr/>
        <p:txBody>
          <a:bodyPr/>
          <a:lstStyle/>
          <a:p>
            <a:fld id="{D57F1E4F-1CFF-5643-939E-02111984F565}" type="slidenum">
              <a:rPr lang="en-US" smtClean="0"/>
              <a:pPr/>
              <a:t>4</a:t>
            </a:fld>
            <a:endParaRPr lang="en-US" dirty="0"/>
          </a:p>
        </p:txBody>
      </p:sp>
    </p:spTree>
    <p:extLst>
      <p:ext uri="{BB962C8B-B14F-4D97-AF65-F5344CB8AC3E}">
        <p14:creationId xmlns:p14="http://schemas.microsoft.com/office/powerpoint/2010/main" val="3567508189"/>
      </p:ext>
    </p:extLst>
  </p:cSld>
  <p:clrMapOvr>
    <a:masterClrMapping/>
  </p:clrMapOvr>
  <p:transition spd="med">
    <p:pull/>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03312" y="2052917"/>
            <a:ext cx="8946541" cy="4607189"/>
          </a:xfrm>
        </p:spPr>
        <p:txBody>
          <a:bodyPr>
            <a:normAutofit fontScale="77500" lnSpcReduction="20000"/>
          </a:bodyPr>
          <a:lstStyle/>
          <a:p>
            <a:r>
              <a:rPr lang="en-US" sz="3600" dirty="0" smtClean="0"/>
              <a:t>5.4 Cross Section</a:t>
            </a:r>
          </a:p>
          <a:p>
            <a:endParaRPr lang="en-US" sz="3000" dirty="0" smtClean="0"/>
          </a:p>
          <a:p>
            <a:pPr>
              <a:buNone/>
            </a:pPr>
            <a:r>
              <a:rPr lang="en-US" sz="2800" dirty="0" smtClean="0"/>
              <a:t>    </a:t>
            </a:r>
            <a:r>
              <a:rPr lang="en-US" sz="3100" dirty="0" smtClean="0"/>
              <a:t>Road width should be sufficient to carry the traffic load safely and to meet the design speed of the road. Also, there must be a commitment not to violate private land property surrounding the road.</a:t>
            </a:r>
          </a:p>
          <a:p>
            <a:pPr>
              <a:buNone/>
            </a:pPr>
            <a:endParaRPr lang="en-US" sz="2400" dirty="0" smtClean="0"/>
          </a:p>
          <a:p>
            <a:pPr>
              <a:buNone/>
            </a:pPr>
            <a:r>
              <a:rPr lang="en-US" sz="2800" dirty="0" smtClean="0"/>
              <a:t>    </a:t>
            </a:r>
            <a:r>
              <a:rPr lang="en-US" sz="3100" dirty="0" smtClean="0"/>
              <a:t>The available ROW in segment 1 of the road is </a:t>
            </a:r>
            <a:r>
              <a:rPr lang="en-US" sz="3100" b="1" dirty="0" smtClean="0"/>
              <a:t>12 m</a:t>
            </a:r>
            <a:r>
              <a:rPr lang="en-US" sz="3100" dirty="0" smtClean="0"/>
              <a:t>, and </a:t>
            </a:r>
            <a:r>
              <a:rPr lang="en-US" sz="3100" b="1" dirty="0" smtClean="0"/>
              <a:t>20 m</a:t>
            </a:r>
            <a:r>
              <a:rPr lang="en-US" sz="3100" dirty="0" smtClean="0"/>
              <a:t> in segment 2.</a:t>
            </a:r>
            <a:r>
              <a:rPr lang="en-US" sz="2800" dirty="0" smtClean="0"/>
              <a:t/>
            </a:r>
            <a:br>
              <a:rPr lang="en-US" sz="2800" dirty="0" smtClean="0"/>
            </a:br>
            <a:endParaRPr lang="en-US" sz="2800" dirty="0" smtClean="0"/>
          </a:p>
          <a:p>
            <a:pPr>
              <a:buNone/>
            </a:pPr>
            <a:endParaRPr lang="en-US" sz="2400" dirty="0" smtClean="0"/>
          </a:p>
          <a:p>
            <a:pPr>
              <a:buNone/>
            </a:pPr>
            <a:r>
              <a:rPr lang="en-US" sz="2800" dirty="0" smtClean="0"/>
              <a:t/>
            </a:r>
            <a:br>
              <a:rPr lang="en-US" sz="2800" dirty="0" smtClean="0"/>
            </a:br>
            <a:endParaRPr lang="en-US" sz="2800" dirty="0"/>
          </a:p>
        </p:txBody>
      </p:sp>
      <p:sp>
        <p:nvSpPr>
          <p:cNvPr id="2" name="Slide Number Placeholder 1"/>
          <p:cNvSpPr>
            <a:spLocks noGrp="1"/>
          </p:cNvSpPr>
          <p:nvPr>
            <p:ph type="sldNum" sz="quarter" idx="12"/>
          </p:nvPr>
        </p:nvSpPr>
        <p:spPr/>
        <p:txBody>
          <a:bodyPr/>
          <a:lstStyle/>
          <a:p>
            <a:fld id="{D57F1E4F-1CFF-5643-939E-02111984F565}" type="slidenum">
              <a:rPr lang="en-US" smtClean="0"/>
              <a:pPr/>
              <a:t>40</a:t>
            </a:fld>
            <a:endParaRPr lang="en-US" dirty="0"/>
          </a:p>
        </p:txBody>
      </p:sp>
    </p:spTree>
    <p:extLst>
      <p:ext uri="{BB962C8B-B14F-4D97-AF65-F5344CB8AC3E}">
        <p14:creationId xmlns:p14="http://schemas.microsoft.com/office/powerpoint/2010/main" val="2546061514"/>
      </p:ext>
    </p:extLst>
  </p:cSld>
  <p:clrMapOvr>
    <a:masterClrMapping/>
  </p:clrMapOvr>
  <p:transition spd="med">
    <p:pull/>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buNone/>
            </a:pPr>
            <a:r>
              <a:rPr lang="en-US" sz="2400" dirty="0" smtClean="0"/>
              <a:t>    There are factors that need to be taken into account when selecting the width of the road:</a:t>
            </a:r>
          </a:p>
          <a:p>
            <a:pPr>
              <a:buNone/>
            </a:pPr>
            <a:endParaRPr lang="en-US" sz="2400" dirty="0" smtClean="0"/>
          </a:p>
          <a:p>
            <a:pPr lvl="2">
              <a:buNone/>
            </a:pPr>
            <a:r>
              <a:rPr lang="en-US" sz="2400" dirty="0" smtClean="0"/>
              <a:t>• Functional classification of the road</a:t>
            </a:r>
          </a:p>
          <a:p>
            <a:pPr lvl="2">
              <a:buNone/>
            </a:pPr>
            <a:r>
              <a:rPr lang="en-US" sz="2400" dirty="0" smtClean="0"/>
              <a:t>• Traffic volume</a:t>
            </a:r>
          </a:p>
          <a:p>
            <a:pPr lvl="2">
              <a:buNone/>
            </a:pPr>
            <a:r>
              <a:rPr lang="en-US" sz="2400" dirty="0" smtClean="0"/>
              <a:t>• Vehicle classification </a:t>
            </a:r>
          </a:p>
          <a:p>
            <a:pPr lvl="2">
              <a:buNone/>
            </a:pPr>
            <a:r>
              <a:rPr lang="en-US" sz="2400" dirty="0" smtClean="0"/>
              <a:t>• Design speed</a:t>
            </a:r>
            <a:br>
              <a:rPr lang="en-US" sz="2400" dirty="0" smtClean="0"/>
            </a:br>
            <a:endParaRPr lang="en-US" sz="2400" dirty="0"/>
          </a:p>
        </p:txBody>
      </p:sp>
      <p:sp>
        <p:nvSpPr>
          <p:cNvPr id="2" name="Slide Number Placeholder 1"/>
          <p:cNvSpPr>
            <a:spLocks noGrp="1"/>
          </p:cNvSpPr>
          <p:nvPr>
            <p:ph type="sldNum" sz="quarter" idx="12"/>
          </p:nvPr>
        </p:nvSpPr>
        <p:spPr/>
        <p:txBody>
          <a:bodyPr/>
          <a:lstStyle/>
          <a:p>
            <a:fld id="{D57F1E4F-1CFF-5643-939E-02111984F565}" type="slidenum">
              <a:rPr lang="en-US" smtClean="0"/>
              <a:pPr/>
              <a:t>41</a:t>
            </a:fld>
            <a:endParaRPr lang="en-US" dirty="0"/>
          </a:p>
        </p:txBody>
      </p:sp>
    </p:spTree>
    <p:extLst>
      <p:ext uri="{BB962C8B-B14F-4D97-AF65-F5344CB8AC3E}">
        <p14:creationId xmlns:p14="http://schemas.microsoft.com/office/powerpoint/2010/main" val="4212680997"/>
      </p:ext>
    </p:extLst>
  </p:cSld>
  <p:clrMapOvr>
    <a:masterClrMapping/>
  </p:clrMapOvr>
  <p:transition spd="med">
    <p:pull/>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74737" y="1700493"/>
            <a:ext cx="8946541" cy="4195481"/>
          </a:xfrm>
        </p:spPr>
        <p:txBody>
          <a:bodyPr>
            <a:normAutofit/>
          </a:bodyPr>
          <a:lstStyle/>
          <a:p>
            <a:pPr>
              <a:buNone/>
            </a:pPr>
            <a:r>
              <a:rPr lang="en-US" sz="2400" dirty="0" smtClean="0"/>
              <a:t>    </a:t>
            </a:r>
          </a:p>
          <a:p>
            <a:pPr>
              <a:buFont typeface="Wingdings" panose="05000000000000000000" pitchFamily="2" charset="2"/>
              <a:buChar char="Ø"/>
            </a:pPr>
            <a:r>
              <a:rPr lang="en-US" sz="2400" b="1" dirty="0" smtClean="0"/>
              <a:t>5.4.1 Travel Lanes</a:t>
            </a:r>
          </a:p>
          <a:p>
            <a:pPr>
              <a:buFont typeface="Wingdings" panose="05000000000000000000" pitchFamily="2" charset="2"/>
              <a:buChar char="Ø"/>
            </a:pPr>
            <a:endParaRPr lang="en-US" sz="2400" b="1" dirty="0" smtClean="0"/>
          </a:p>
          <a:p>
            <a:pPr>
              <a:buNone/>
            </a:pPr>
            <a:r>
              <a:rPr lang="en-US" sz="2400" dirty="0" smtClean="0"/>
              <a:t>    Lane width usually varies from 3.0 m to 3.6 m. Based on the factors above and the available right of way, the recommended lane width was chosen to be </a:t>
            </a:r>
            <a:r>
              <a:rPr lang="en-US" sz="2400" b="1" dirty="0" smtClean="0"/>
              <a:t>3.6 m </a:t>
            </a:r>
            <a:r>
              <a:rPr lang="en-US" sz="2400" dirty="0" smtClean="0"/>
              <a:t>in</a:t>
            </a:r>
            <a:r>
              <a:rPr lang="en-US" sz="2400" b="1" dirty="0" smtClean="0"/>
              <a:t> </a:t>
            </a:r>
            <a:r>
              <a:rPr lang="en-US" sz="2400" dirty="0" smtClean="0"/>
              <a:t>both</a:t>
            </a:r>
            <a:r>
              <a:rPr lang="en-US" sz="2400" b="1" dirty="0" smtClean="0"/>
              <a:t> </a:t>
            </a:r>
            <a:r>
              <a:rPr lang="en-US" sz="2400" dirty="0" smtClean="0"/>
              <a:t>segments.</a:t>
            </a:r>
          </a:p>
          <a:p>
            <a:pPr>
              <a:buNone/>
            </a:pPr>
            <a:endParaRPr lang="en-US" sz="2400" dirty="0" smtClean="0"/>
          </a:p>
          <a:p>
            <a:pPr>
              <a:buNone/>
            </a:pPr>
            <a:endParaRPr lang="en-US" dirty="0"/>
          </a:p>
        </p:txBody>
      </p:sp>
      <p:sp>
        <p:nvSpPr>
          <p:cNvPr id="2" name="Slide Number Placeholder 1"/>
          <p:cNvSpPr>
            <a:spLocks noGrp="1"/>
          </p:cNvSpPr>
          <p:nvPr>
            <p:ph type="sldNum" sz="quarter" idx="12"/>
          </p:nvPr>
        </p:nvSpPr>
        <p:spPr/>
        <p:txBody>
          <a:bodyPr/>
          <a:lstStyle/>
          <a:p>
            <a:fld id="{D57F1E4F-1CFF-5643-939E-02111984F565}" type="slidenum">
              <a:rPr lang="en-US" smtClean="0"/>
              <a:pPr/>
              <a:t>42</a:t>
            </a:fld>
            <a:endParaRPr lang="en-US" dirty="0"/>
          </a:p>
        </p:txBody>
      </p:sp>
    </p:spTree>
    <p:extLst>
      <p:ext uri="{BB962C8B-B14F-4D97-AF65-F5344CB8AC3E}">
        <p14:creationId xmlns:p14="http://schemas.microsoft.com/office/powerpoint/2010/main" val="3159321320"/>
      </p:ext>
    </p:extLst>
  </p:cSld>
  <p:clrMapOvr>
    <a:masterClrMapping/>
  </p:clrMapOvr>
  <p:transition spd="med">
    <p:pull/>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03312" y="1693334"/>
            <a:ext cx="8946541" cy="4555066"/>
          </a:xfrm>
        </p:spPr>
        <p:txBody>
          <a:bodyPr/>
          <a:lstStyle/>
          <a:p>
            <a:pPr>
              <a:buFont typeface="Wingdings" panose="05000000000000000000" pitchFamily="2" charset="2"/>
              <a:buChar char="Ø"/>
            </a:pPr>
            <a:r>
              <a:rPr lang="en-US" sz="2400" b="1" dirty="0" smtClean="0"/>
              <a:t>5.4.2 Shoulders</a:t>
            </a:r>
          </a:p>
          <a:p>
            <a:pPr>
              <a:buFont typeface="Wingdings" panose="05000000000000000000" pitchFamily="2" charset="2"/>
              <a:buChar char="Ø"/>
            </a:pPr>
            <a:endParaRPr lang="en-US" sz="2400" b="1" dirty="0" smtClean="0"/>
          </a:p>
          <a:p>
            <a:pPr>
              <a:buNone/>
            </a:pPr>
            <a:r>
              <a:rPr lang="en-US" sz="2400" dirty="0" smtClean="0"/>
              <a:t>    Shoulders are contiguous with the travel lanes providing space along the highway for vehicles to stop especially during emergencies.</a:t>
            </a:r>
          </a:p>
          <a:p>
            <a:pPr>
              <a:buNone/>
            </a:pPr>
            <a:r>
              <a:rPr lang="en-US" sz="2400" dirty="0" smtClean="0"/>
              <a:t> </a:t>
            </a:r>
            <a:endParaRPr lang="en-US" sz="2400" b="1" dirty="0" smtClean="0"/>
          </a:p>
          <a:p>
            <a:pPr>
              <a:buNone/>
            </a:pPr>
            <a:r>
              <a:rPr lang="en-US" sz="2400" dirty="0" smtClean="0"/>
              <a:t>    Shoulders width was chosen to be </a:t>
            </a:r>
            <a:r>
              <a:rPr lang="en-US" sz="2400" b="1" dirty="0" smtClean="0"/>
              <a:t>1.8 m in segment 1</a:t>
            </a:r>
            <a:r>
              <a:rPr lang="en-US" sz="2400" dirty="0" smtClean="0"/>
              <a:t>, and </a:t>
            </a:r>
            <a:r>
              <a:rPr lang="en-US" sz="2400" b="1" dirty="0" smtClean="0"/>
              <a:t>2 m in segment 2</a:t>
            </a:r>
            <a:r>
              <a:rPr lang="en-US" sz="2400" dirty="0" smtClean="0"/>
              <a:t>.</a:t>
            </a:r>
          </a:p>
          <a:p>
            <a:pPr>
              <a:buNone/>
            </a:pPr>
            <a:endParaRPr lang="en-US" sz="2400" b="1" dirty="0" smtClean="0"/>
          </a:p>
          <a:p>
            <a:endParaRPr lang="en-US" dirty="0"/>
          </a:p>
        </p:txBody>
      </p:sp>
      <p:sp>
        <p:nvSpPr>
          <p:cNvPr id="2" name="Slide Number Placeholder 1"/>
          <p:cNvSpPr>
            <a:spLocks noGrp="1"/>
          </p:cNvSpPr>
          <p:nvPr>
            <p:ph type="sldNum" sz="quarter" idx="12"/>
          </p:nvPr>
        </p:nvSpPr>
        <p:spPr/>
        <p:txBody>
          <a:bodyPr/>
          <a:lstStyle/>
          <a:p>
            <a:fld id="{D57F1E4F-1CFF-5643-939E-02111984F565}" type="slidenum">
              <a:rPr lang="en-US" smtClean="0"/>
              <a:pPr/>
              <a:t>43</a:t>
            </a:fld>
            <a:endParaRPr lang="en-US" dirty="0"/>
          </a:p>
        </p:txBody>
      </p:sp>
    </p:spTree>
    <p:extLst>
      <p:ext uri="{BB962C8B-B14F-4D97-AF65-F5344CB8AC3E}">
        <p14:creationId xmlns:p14="http://schemas.microsoft.com/office/powerpoint/2010/main" val="3481559345"/>
      </p:ext>
    </p:extLst>
  </p:cSld>
  <p:clrMapOvr>
    <a:masterClrMapping/>
  </p:clrMapOvr>
  <p:transition spd="med">
    <p:pull/>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22362" y="1063416"/>
            <a:ext cx="8946541" cy="5252717"/>
          </a:xfrm>
        </p:spPr>
        <p:txBody>
          <a:bodyPr>
            <a:normAutofit/>
          </a:bodyPr>
          <a:lstStyle/>
          <a:p>
            <a:pPr>
              <a:buFont typeface="Wingdings" panose="05000000000000000000" pitchFamily="2" charset="2"/>
              <a:buChar char="Ø"/>
            </a:pPr>
            <a:r>
              <a:rPr lang="en-US" sz="2400" b="1" dirty="0" smtClean="0"/>
              <a:t>5.4.3 Curbs</a:t>
            </a:r>
          </a:p>
          <a:p>
            <a:pPr>
              <a:buFont typeface="Wingdings" panose="05000000000000000000" pitchFamily="2" charset="2"/>
              <a:buChar char="Ø"/>
            </a:pPr>
            <a:endParaRPr lang="en-US" sz="2400" b="1" dirty="0" smtClean="0"/>
          </a:p>
          <a:p>
            <a:pPr>
              <a:buNone/>
            </a:pPr>
            <a:r>
              <a:rPr lang="en-US" sz="2400" dirty="0" smtClean="0"/>
              <a:t>    </a:t>
            </a:r>
            <a:r>
              <a:rPr lang="en-US" sz="2400" dirty="0"/>
              <a:t>Curbs were used only in the roundabout area because of the small volume of pedestrians on the road. Curbs width was chosen to be </a:t>
            </a:r>
            <a:r>
              <a:rPr lang="en-US" sz="2400" b="1" dirty="0"/>
              <a:t>1.5 m in segment 1</a:t>
            </a:r>
            <a:r>
              <a:rPr lang="en-US" sz="2400" dirty="0"/>
              <a:t>, and </a:t>
            </a:r>
            <a:r>
              <a:rPr lang="en-US" sz="2400" b="1" dirty="0"/>
              <a:t>1.35 m in segment 2</a:t>
            </a:r>
            <a:r>
              <a:rPr lang="en-US" sz="2400" dirty="0" smtClean="0"/>
              <a:t>.</a:t>
            </a:r>
          </a:p>
          <a:p>
            <a:pPr>
              <a:buNone/>
            </a:pPr>
            <a:endParaRPr lang="en-US" sz="2400" dirty="0" smtClean="0"/>
          </a:p>
          <a:p>
            <a:pPr>
              <a:buFont typeface="Wingdings" panose="05000000000000000000" pitchFamily="2" charset="2"/>
              <a:buChar char="Ø"/>
            </a:pPr>
            <a:r>
              <a:rPr lang="en-US" sz="2400" b="1" dirty="0" smtClean="0"/>
              <a:t>5.4.4 Side Slopes</a:t>
            </a:r>
          </a:p>
          <a:p>
            <a:pPr>
              <a:buFont typeface="Wingdings" panose="05000000000000000000" pitchFamily="2" charset="2"/>
              <a:buChar char="Ø"/>
            </a:pPr>
            <a:endParaRPr lang="en-US" sz="2400" b="1" dirty="0" smtClean="0"/>
          </a:p>
          <a:p>
            <a:pPr>
              <a:buNone/>
            </a:pPr>
            <a:r>
              <a:rPr lang="en-US" sz="2400" dirty="0" smtClean="0"/>
              <a:t>    Side slopes were taken to be </a:t>
            </a:r>
            <a:r>
              <a:rPr lang="en-US" sz="2400" b="1" dirty="0" smtClean="0"/>
              <a:t>3H:1V</a:t>
            </a:r>
            <a:r>
              <a:rPr lang="en-US" sz="2400" dirty="0" smtClean="0"/>
              <a:t> to maintain roadside soil stability.</a:t>
            </a:r>
            <a:endParaRPr lang="en-US" sz="2400" b="1" dirty="0" smtClean="0"/>
          </a:p>
          <a:p>
            <a:pPr>
              <a:buNone/>
            </a:pPr>
            <a:endParaRPr lang="en-US" sz="2400" b="1" dirty="0" smtClean="0"/>
          </a:p>
          <a:p>
            <a:endParaRPr lang="en-US" sz="2400" b="1" dirty="0" smtClean="0"/>
          </a:p>
          <a:p>
            <a:pPr>
              <a:buNone/>
            </a:pPr>
            <a:endParaRPr lang="en-US" sz="2400" dirty="0"/>
          </a:p>
        </p:txBody>
      </p:sp>
      <p:sp>
        <p:nvSpPr>
          <p:cNvPr id="2" name="Slide Number Placeholder 1"/>
          <p:cNvSpPr>
            <a:spLocks noGrp="1"/>
          </p:cNvSpPr>
          <p:nvPr>
            <p:ph type="sldNum" sz="quarter" idx="12"/>
          </p:nvPr>
        </p:nvSpPr>
        <p:spPr/>
        <p:txBody>
          <a:bodyPr/>
          <a:lstStyle/>
          <a:p>
            <a:fld id="{D57F1E4F-1CFF-5643-939E-02111984F565}" type="slidenum">
              <a:rPr lang="en-US" smtClean="0"/>
              <a:pPr/>
              <a:t>44</a:t>
            </a:fld>
            <a:endParaRPr lang="en-US" dirty="0"/>
          </a:p>
        </p:txBody>
      </p:sp>
    </p:spTree>
    <p:extLst>
      <p:ext uri="{BB962C8B-B14F-4D97-AF65-F5344CB8AC3E}">
        <p14:creationId xmlns:p14="http://schemas.microsoft.com/office/powerpoint/2010/main" val="2992593638"/>
      </p:ext>
    </p:extLst>
  </p:cSld>
  <p:clrMapOvr>
    <a:masterClrMapping/>
  </p:clrMapOvr>
  <p:transition spd="med">
    <p:pull/>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68806" y="897467"/>
            <a:ext cx="8946541" cy="5545666"/>
          </a:xfrm>
        </p:spPr>
        <p:txBody>
          <a:bodyPr>
            <a:normAutofit/>
          </a:bodyPr>
          <a:lstStyle/>
          <a:p>
            <a:pPr>
              <a:buFont typeface="Wingdings" panose="05000000000000000000" pitchFamily="2" charset="2"/>
              <a:buChar char="Ø"/>
            </a:pPr>
            <a:r>
              <a:rPr lang="en-US" sz="2400" b="1" dirty="0" smtClean="0"/>
              <a:t>5.4.5 Guard Rails</a:t>
            </a:r>
          </a:p>
          <a:p>
            <a:pPr>
              <a:buFont typeface="Wingdings" panose="05000000000000000000" pitchFamily="2" charset="2"/>
              <a:buChar char="Ø"/>
            </a:pPr>
            <a:endParaRPr lang="en-US" sz="2400" b="1" dirty="0" smtClean="0"/>
          </a:p>
          <a:p>
            <a:pPr marL="400050" lvl="1" indent="0">
              <a:buNone/>
            </a:pPr>
            <a:r>
              <a:rPr lang="en-US" sz="2400" dirty="0"/>
              <a:t>In the this road, guardrails are used at sharp curves and sections with high fills as illustrated in appendix H and design sheets</a:t>
            </a:r>
            <a:r>
              <a:rPr lang="en-US" sz="2400" dirty="0" smtClean="0"/>
              <a:t>.</a:t>
            </a:r>
          </a:p>
          <a:p>
            <a:pPr marL="0" indent="0">
              <a:buNone/>
            </a:pPr>
            <a:endParaRPr lang="en-US" sz="2400" b="1" dirty="0" smtClean="0"/>
          </a:p>
          <a:p>
            <a:pPr>
              <a:buFont typeface="Wingdings" panose="05000000000000000000" pitchFamily="2" charset="2"/>
              <a:buChar char="Ø"/>
            </a:pPr>
            <a:r>
              <a:rPr lang="en-US" sz="2400" b="1" dirty="0" smtClean="0"/>
              <a:t>5.4.6 Retaining Walls</a:t>
            </a:r>
          </a:p>
          <a:p>
            <a:pPr>
              <a:buFont typeface="Wingdings" panose="05000000000000000000" pitchFamily="2" charset="2"/>
              <a:buChar char="Ø"/>
            </a:pPr>
            <a:endParaRPr lang="en-US" sz="2400" b="1" dirty="0" smtClean="0"/>
          </a:p>
          <a:p>
            <a:pPr marL="400050" lvl="1" indent="0">
              <a:buNone/>
            </a:pPr>
            <a:r>
              <a:rPr lang="en-US" sz="2400" dirty="0"/>
              <a:t>Retaining walls were used in the road at stations where high fill values demand the need to </a:t>
            </a:r>
            <a:r>
              <a:rPr lang="en-US" sz="2400" dirty="0" smtClean="0"/>
              <a:t>support (2 m),briefly explained in appendix H.</a:t>
            </a:r>
            <a:endParaRPr lang="en-US" i="1" dirty="0" smtClean="0"/>
          </a:p>
        </p:txBody>
      </p:sp>
      <p:sp>
        <p:nvSpPr>
          <p:cNvPr id="4" name="Slide Number Placeholder 3"/>
          <p:cNvSpPr>
            <a:spLocks noGrp="1"/>
          </p:cNvSpPr>
          <p:nvPr>
            <p:ph type="sldNum" sz="quarter" idx="12"/>
          </p:nvPr>
        </p:nvSpPr>
        <p:spPr/>
        <p:txBody>
          <a:bodyPr/>
          <a:lstStyle/>
          <a:p>
            <a:fld id="{D57F1E4F-1CFF-5643-939E-02111984F565}" type="slidenum">
              <a:rPr lang="en-US" smtClean="0"/>
              <a:pPr/>
              <a:t>45</a:t>
            </a:fld>
            <a:endParaRPr lang="en-US" dirty="0"/>
          </a:p>
        </p:txBody>
      </p:sp>
    </p:spTree>
    <p:extLst>
      <p:ext uri="{BB962C8B-B14F-4D97-AF65-F5344CB8AC3E}">
        <p14:creationId xmlns:p14="http://schemas.microsoft.com/office/powerpoint/2010/main" val="935841764"/>
      </p:ext>
    </p:extLst>
  </p:cSld>
  <p:clrMapOvr>
    <a:masterClrMapping/>
  </p:clrMapOvr>
  <p:transition spd="med">
    <p:pull/>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عنصر نائب للمحتوى 3" descr="assemble.png"/>
          <p:cNvPicPr>
            <a:picLocks noGrp="1" noChangeAspect="1"/>
          </p:cNvPicPr>
          <p:nvPr>
            <p:ph idx="1"/>
          </p:nvPr>
        </p:nvPicPr>
        <p:blipFill>
          <a:blip r:embed="rId2"/>
          <a:stretch>
            <a:fillRect/>
          </a:stretch>
        </p:blipFill>
        <p:spPr>
          <a:xfrm>
            <a:off x="1366724" y="1863306"/>
            <a:ext cx="9458552" cy="2937294"/>
          </a:xfrm>
        </p:spPr>
      </p:pic>
      <p:sp>
        <p:nvSpPr>
          <p:cNvPr id="2" name="Slide Number Placeholder 1"/>
          <p:cNvSpPr>
            <a:spLocks noGrp="1"/>
          </p:cNvSpPr>
          <p:nvPr>
            <p:ph type="sldNum" sz="quarter" idx="12"/>
          </p:nvPr>
        </p:nvSpPr>
        <p:spPr/>
        <p:txBody>
          <a:bodyPr/>
          <a:lstStyle/>
          <a:p>
            <a:fld id="{D57F1E4F-1CFF-5643-939E-02111984F565}" type="slidenum">
              <a:rPr lang="en-US" smtClean="0"/>
              <a:pPr/>
              <a:t>46</a:t>
            </a:fld>
            <a:endParaRPr lang="en-US" dirty="0"/>
          </a:p>
        </p:txBody>
      </p:sp>
      <p:sp>
        <p:nvSpPr>
          <p:cNvPr id="5" name="TextBox 16"/>
          <p:cNvSpPr txBox="1"/>
          <p:nvPr/>
        </p:nvSpPr>
        <p:spPr>
          <a:xfrm>
            <a:off x="4309293" y="4961734"/>
            <a:ext cx="3573414" cy="307777"/>
          </a:xfrm>
          <a:prstGeom prst="rect">
            <a:avLst/>
          </a:prstGeom>
          <a:noFill/>
        </p:spPr>
        <p:txBody>
          <a:bodyPr wrap="none" rtlCol="0">
            <a:spAutoFit/>
          </a:bodyPr>
          <a:lstStyle/>
          <a:p>
            <a:r>
              <a:rPr lang="en-US" sz="1400" b="1" dirty="0" smtClean="0"/>
              <a:t>Figure 5.3 : Cross Section for Segment 1</a:t>
            </a:r>
            <a:endParaRPr lang="en-US" sz="1400" dirty="0" smtClean="0"/>
          </a:p>
        </p:txBody>
      </p:sp>
    </p:spTree>
    <p:extLst>
      <p:ext uri="{BB962C8B-B14F-4D97-AF65-F5344CB8AC3E}">
        <p14:creationId xmlns:p14="http://schemas.microsoft.com/office/powerpoint/2010/main" val="3296641679"/>
      </p:ext>
    </p:extLst>
  </p:cSld>
  <p:clrMapOvr>
    <a:masterClrMapping/>
  </p:clrMapOvr>
  <p:transition spd="med">
    <p:pull/>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عنصر نائب للمحتوى 3" descr="assemble 2.png"/>
          <p:cNvPicPr>
            <a:picLocks noGrp="1" noChangeAspect="1"/>
          </p:cNvPicPr>
          <p:nvPr>
            <p:ph idx="1"/>
          </p:nvPr>
        </p:nvPicPr>
        <p:blipFill>
          <a:blip r:embed="rId2"/>
          <a:stretch>
            <a:fillRect/>
          </a:stretch>
        </p:blipFill>
        <p:spPr>
          <a:xfrm>
            <a:off x="1268083" y="1871932"/>
            <a:ext cx="9756475" cy="2928668"/>
          </a:xfrm>
        </p:spPr>
      </p:pic>
      <p:sp>
        <p:nvSpPr>
          <p:cNvPr id="2" name="Slide Number Placeholder 1"/>
          <p:cNvSpPr>
            <a:spLocks noGrp="1"/>
          </p:cNvSpPr>
          <p:nvPr>
            <p:ph type="sldNum" sz="quarter" idx="12"/>
          </p:nvPr>
        </p:nvSpPr>
        <p:spPr/>
        <p:txBody>
          <a:bodyPr/>
          <a:lstStyle/>
          <a:p>
            <a:fld id="{D57F1E4F-1CFF-5643-939E-02111984F565}" type="slidenum">
              <a:rPr lang="en-US" smtClean="0"/>
              <a:pPr/>
              <a:t>47</a:t>
            </a:fld>
            <a:endParaRPr lang="en-US" dirty="0"/>
          </a:p>
        </p:txBody>
      </p:sp>
      <p:sp>
        <p:nvSpPr>
          <p:cNvPr id="5" name="TextBox 16"/>
          <p:cNvSpPr txBox="1"/>
          <p:nvPr/>
        </p:nvSpPr>
        <p:spPr>
          <a:xfrm>
            <a:off x="4359613" y="4916414"/>
            <a:ext cx="3573414" cy="307777"/>
          </a:xfrm>
          <a:prstGeom prst="rect">
            <a:avLst/>
          </a:prstGeom>
          <a:noFill/>
        </p:spPr>
        <p:txBody>
          <a:bodyPr wrap="none" rtlCol="0">
            <a:spAutoFit/>
          </a:bodyPr>
          <a:lstStyle/>
          <a:p>
            <a:r>
              <a:rPr lang="en-US" sz="1400" b="1" dirty="0" smtClean="0"/>
              <a:t>Figure 5.4 : Cross Section for Segment 2</a:t>
            </a:r>
            <a:endParaRPr lang="en-US" sz="1400" dirty="0" smtClean="0"/>
          </a:p>
        </p:txBody>
      </p:sp>
    </p:spTree>
    <p:extLst>
      <p:ext uri="{BB962C8B-B14F-4D97-AF65-F5344CB8AC3E}">
        <p14:creationId xmlns:p14="http://schemas.microsoft.com/office/powerpoint/2010/main" val="1967719647"/>
      </p:ext>
    </p:extLst>
  </p:cSld>
  <p:clrMapOvr>
    <a:masterClrMapping/>
  </p:clrMapOvr>
  <p:transition spd="med">
    <p:pull/>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i="1" dirty="0">
                <a:solidFill>
                  <a:schemeClr val="accent5">
                    <a:lumMod val="40000"/>
                    <a:lumOff val="60000"/>
                  </a:schemeClr>
                </a:solidFill>
              </a:rPr>
              <a:t>CH </a:t>
            </a:r>
            <a:r>
              <a:rPr lang="en-US" b="1" i="1" dirty="0" smtClean="0">
                <a:solidFill>
                  <a:schemeClr val="accent5">
                    <a:lumMod val="40000"/>
                    <a:lumOff val="60000"/>
                  </a:schemeClr>
                </a:solidFill>
              </a:rPr>
              <a:t>6  PAVEMENT DESIGN</a:t>
            </a:r>
            <a:endParaRPr lang="en-US" b="1" i="1" dirty="0">
              <a:solidFill>
                <a:schemeClr val="accent5">
                  <a:lumMod val="40000"/>
                  <a:lumOff val="60000"/>
                </a:schemeClr>
              </a:solidFill>
            </a:endParaRPr>
          </a:p>
        </p:txBody>
      </p:sp>
      <p:sp>
        <p:nvSpPr>
          <p:cNvPr id="3" name="Content Placeholder 2"/>
          <p:cNvSpPr>
            <a:spLocks noGrp="1"/>
          </p:cNvSpPr>
          <p:nvPr>
            <p:ph idx="1"/>
          </p:nvPr>
        </p:nvSpPr>
        <p:spPr>
          <a:xfrm>
            <a:off x="1104293" y="1853248"/>
            <a:ext cx="8946541" cy="4599061"/>
          </a:xfrm>
        </p:spPr>
        <p:txBody>
          <a:bodyPr>
            <a:normAutofit/>
          </a:bodyPr>
          <a:lstStyle/>
          <a:p>
            <a:r>
              <a:rPr lang="en-US" sz="2800" dirty="0" smtClean="0"/>
              <a:t>6.1 Introduction </a:t>
            </a:r>
            <a:r>
              <a:rPr lang="en-US" dirty="0" smtClean="0"/>
              <a:t/>
            </a:r>
            <a:br>
              <a:rPr lang="en-US" dirty="0" smtClean="0"/>
            </a:br>
            <a:r>
              <a:rPr lang="en-US" dirty="0" smtClean="0"/>
              <a:t/>
            </a:r>
            <a:br>
              <a:rPr lang="en-US" dirty="0" smtClean="0"/>
            </a:br>
            <a:r>
              <a:rPr lang="en-US" sz="2400" dirty="0" smtClean="0"/>
              <a:t>Pavement design is the major component in the road construction.</a:t>
            </a:r>
            <a:br>
              <a:rPr lang="en-US" sz="2400" dirty="0" smtClean="0"/>
            </a:br>
            <a:r>
              <a:rPr lang="en-US" sz="2400" dirty="0" smtClean="0"/>
              <a:t>Nearly one-third of the total cost. </a:t>
            </a:r>
            <a:br>
              <a:rPr lang="en-US" sz="2400" dirty="0" smtClean="0"/>
            </a:br>
            <a:r>
              <a:rPr lang="en-US" sz="2400" dirty="0" smtClean="0"/>
              <a:t/>
            </a:r>
            <a:br>
              <a:rPr lang="en-US" sz="2400" dirty="0" smtClean="0"/>
            </a:br>
            <a:r>
              <a:rPr lang="en-US" sz="2400" dirty="0"/>
              <a:t>Highway pavement is divided into three main categories, flexible, semi-rigid and rigid </a:t>
            </a:r>
            <a:r>
              <a:rPr lang="en-US" sz="2400" dirty="0" smtClean="0"/>
              <a:t>pavements.</a:t>
            </a:r>
            <a:br>
              <a:rPr lang="en-US" sz="2400" dirty="0" smtClean="0"/>
            </a:br>
            <a:r>
              <a:rPr lang="en-US" sz="2400" dirty="0" smtClean="0"/>
              <a:t/>
            </a:r>
            <a:br>
              <a:rPr lang="en-US" sz="2400" dirty="0" smtClean="0"/>
            </a:br>
            <a:r>
              <a:rPr lang="en-US" sz="2400" dirty="0"/>
              <a:t>Due to the nature of the street area and relevance of the street, </a:t>
            </a:r>
            <a:r>
              <a:rPr lang="en-US" sz="2400" dirty="0" smtClean="0"/>
              <a:t>a </a:t>
            </a:r>
            <a:r>
              <a:rPr lang="en-US" sz="2400" dirty="0"/>
              <a:t>flexible pavement will be designed for.</a:t>
            </a:r>
            <a:r>
              <a:rPr lang="en-US" sz="2400" dirty="0" smtClean="0"/>
              <a:t> </a:t>
            </a:r>
            <a:endParaRPr lang="en-US" sz="2400" dirty="0"/>
          </a:p>
        </p:txBody>
      </p:sp>
      <p:sp>
        <p:nvSpPr>
          <p:cNvPr id="4" name="Slide Number Placeholder 3"/>
          <p:cNvSpPr>
            <a:spLocks noGrp="1"/>
          </p:cNvSpPr>
          <p:nvPr>
            <p:ph type="sldNum" sz="quarter" idx="12"/>
          </p:nvPr>
        </p:nvSpPr>
        <p:spPr/>
        <p:txBody>
          <a:bodyPr/>
          <a:lstStyle/>
          <a:p>
            <a:fld id="{D57F1E4F-1CFF-5643-939E-02111984F565}" type="slidenum">
              <a:rPr lang="en-US" smtClean="0"/>
              <a:pPr/>
              <a:t>48</a:t>
            </a:fld>
            <a:endParaRPr lang="en-US" dirty="0"/>
          </a:p>
        </p:txBody>
      </p:sp>
    </p:spTree>
    <p:extLst>
      <p:ext uri="{BB962C8B-B14F-4D97-AF65-F5344CB8AC3E}">
        <p14:creationId xmlns:p14="http://schemas.microsoft.com/office/powerpoint/2010/main" val="1381283917"/>
      </p:ext>
    </p:extLst>
  </p:cSld>
  <p:clrMapOvr>
    <a:masterClrMapping/>
  </p:clrMapOvr>
  <p:transition spd="med">
    <p:pull/>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03312" y="752030"/>
            <a:ext cx="8946541" cy="5496369"/>
          </a:xfrm>
        </p:spPr>
        <p:txBody>
          <a:bodyPr/>
          <a:lstStyle/>
          <a:p>
            <a:r>
              <a:rPr lang="en-US" sz="2800" dirty="0" smtClean="0"/>
              <a:t>6.2 Structural </a:t>
            </a:r>
            <a:r>
              <a:rPr lang="en-US" sz="2800" dirty="0"/>
              <a:t>Components of Flexible </a:t>
            </a:r>
            <a:r>
              <a:rPr lang="en-US" sz="2800" dirty="0" smtClean="0"/>
              <a:t>Pavement</a:t>
            </a:r>
            <a:r>
              <a:rPr lang="en-US" b="1" dirty="0" smtClean="0"/>
              <a:t/>
            </a:r>
            <a:br>
              <a:rPr lang="en-US" b="1" dirty="0" smtClean="0"/>
            </a:br>
            <a:r>
              <a:rPr lang="en-US" b="1" dirty="0" smtClean="0"/>
              <a:t/>
            </a:r>
            <a:br>
              <a:rPr lang="en-US" b="1" dirty="0" smtClean="0"/>
            </a:br>
            <a:r>
              <a:rPr lang="en-US" sz="2400" dirty="0" smtClean="0"/>
              <a:t>The flexible pavement consists of </a:t>
            </a:r>
            <a:r>
              <a:rPr lang="en-US" sz="2400" dirty="0"/>
              <a:t>wearing </a:t>
            </a:r>
            <a:r>
              <a:rPr lang="en-US" sz="2400" dirty="0" smtClean="0"/>
              <a:t>surface (asphalt layer), base </a:t>
            </a:r>
            <a:r>
              <a:rPr lang="en-US" sz="2400" dirty="0"/>
              <a:t>coarse, sub base coarse, and subgrade </a:t>
            </a:r>
            <a:r>
              <a:rPr lang="en-US" sz="2400" dirty="0" smtClean="0"/>
              <a:t>material as shown below. </a:t>
            </a: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b="1" dirty="0" smtClean="0"/>
              <a:t/>
            </a:r>
            <a:br>
              <a:rPr lang="en-US" b="1" dirty="0" smtClean="0"/>
            </a:br>
            <a:r>
              <a:rPr lang="en-US" b="1" dirty="0" smtClean="0"/>
              <a:t/>
            </a:r>
            <a:br>
              <a:rPr lang="en-US" b="1" dirty="0" smtClean="0"/>
            </a:br>
            <a:endParaRPr lang="en-US" dirty="0"/>
          </a:p>
        </p:txBody>
      </p:sp>
      <p:sp>
        <p:nvSpPr>
          <p:cNvPr id="2" name="Slide Number Placeholder 1"/>
          <p:cNvSpPr>
            <a:spLocks noGrp="1"/>
          </p:cNvSpPr>
          <p:nvPr>
            <p:ph type="sldNum" sz="quarter" idx="12"/>
          </p:nvPr>
        </p:nvSpPr>
        <p:spPr/>
        <p:txBody>
          <a:bodyPr/>
          <a:lstStyle/>
          <a:p>
            <a:fld id="{D57F1E4F-1CFF-5643-939E-02111984F565}" type="slidenum">
              <a:rPr lang="en-US" smtClean="0"/>
              <a:pPr/>
              <a:t>49</a:t>
            </a:fld>
            <a:endParaRPr lang="en-US"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48299" y="3304389"/>
            <a:ext cx="6317308" cy="1800000"/>
          </a:xfrm>
          <a:prstGeom prst="rect">
            <a:avLst/>
          </a:prstGeom>
        </p:spPr>
      </p:pic>
      <p:sp>
        <p:nvSpPr>
          <p:cNvPr id="6" name="TextBox 5"/>
          <p:cNvSpPr txBox="1"/>
          <p:nvPr/>
        </p:nvSpPr>
        <p:spPr>
          <a:xfrm>
            <a:off x="3603967" y="5296110"/>
            <a:ext cx="5005971" cy="317618"/>
          </a:xfrm>
          <a:prstGeom prst="rect">
            <a:avLst/>
          </a:prstGeom>
          <a:noFill/>
        </p:spPr>
        <p:txBody>
          <a:bodyPr wrap="square" rtlCol="0">
            <a:spAutoFit/>
          </a:bodyPr>
          <a:lstStyle/>
          <a:p>
            <a:r>
              <a:rPr lang="en-US" sz="1400" b="1" dirty="0"/>
              <a:t>Figure </a:t>
            </a:r>
            <a:r>
              <a:rPr lang="en-US" sz="1400" b="1" dirty="0" smtClean="0"/>
              <a:t>6.1 </a:t>
            </a:r>
            <a:r>
              <a:rPr lang="en-US" sz="1400" b="1" dirty="0"/>
              <a:t>: </a:t>
            </a:r>
            <a:r>
              <a:rPr lang="en-US" sz="1400" b="1" dirty="0" smtClean="0"/>
              <a:t>Structural Components of Flexible Pavement</a:t>
            </a:r>
            <a:endParaRPr lang="en-US" dirty="0"/>
          </a:p>
        </p:txBody>
      </p:sp>
    </p:spTree>
    <p:extLst>
      <p:ext uri="{BB962C8B-B14F-4D97-AF65-F5344CB8AC3E}">
        <p14:creationId xmlns:p14="http://schemas.microsoft.com/office/powerpoint/2010/main" val="3813488895"/>
      </p:ext>
    </p:extLst>
  </p:cSld>
  <p:clrMapOvr>
    <a:masterClrMapping/>
  </p:clrMapOvr>
  <p:transition spd="med">
    <p:pull/>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sz="2800" dirty="0" smtClean="0"/>
              <a:t>1.2 OBJECTIVES OF THE PROJECT</a:t>
            </a:r>
          </a:p>
          <a:p>
            <a:pPr marL="0" indent="0">
              <a:buNone/>
            </a:pPr>
            <a:endParaRPr lang="en-US" dirty="0" smtClean="0"/>
          </a:p>
          <a:p>
            <a:pPr marL="0" indent="0">
              <a:buNone/>
            </a:pPr>
            <a:r>
              <a:rPr lang="en-US" sz="2400" dirty="0"/>
              <a:t/>
            </a:r>
            <a:br>
              <a:rPr lang="en-US" sz="2400" dirty="0"/>
            </a:br>
            <a:r>
              <a:rPr lang="en-US" sz="2400" dirty="0"/>
              <a:t>I</a:t>
            </a:r>
            <a:r>
              <a:rPr lang="en-US" sz="2400" dirty="0" smtClean="0"/>
              <a:t>t </a:t>
            </a:r>
            <a:r>
              <a:rPr lang="en-US" sz="2400" dirty="0"/>
              <a:t>is intended to improve the capacity and serviceability of the street through providing the required geometric, traffic, and pavement enhancing designs.</a:t>
            </a:r>
          </a:p>
        </p:txBody>
      </p:sp>
      <p:sp>
        <p:nvSpPr>
          <p:cNvPr id="2" name="Slide Number Placeholder 1"/>
          <p:cNvSpPr>
            <a:spLocks noGrp="1"/>
          </p:cNvSpPr>
          <p:nvPr>
            <p:ph type="sldNum" sz="quarter" idx="12"/>
          </p:nvPr>
        </p:nvSpPr>
        <p:spPr/>
        <p:txBody>
          <a:bodyPr/>
          <a:lstStyle/>
          <a:p>
            <a:fld id="{D57F1E4F-1CFF-5643-939E-02111984F565}" type="slidenum">
              <a:rPr lang="en-US" smtClean="0"/>
              <a:pPr/>
              <a:t>5</a:t>
            </a:fld>
            <a:endParaRPr lang="en-US" dirty="0"/>
          </a:p>
        </p:txBody>
      </p:sp>
    </p:spTree>
    <p:extLst>
      <p:ext uri="{BB962C8B-B14F-4D97-AF65-F5344CB8AC3E}">
        <p14:creationId xmlns:p14="http://schemas.microsoft.com/office/powerpoint/2010/main" val="3100106021"/>
      </p:ext>
    </p:extLst>
  </p:cSld>
  <p:clrMapOvr>
    <a:masterClrMapping/>
  </p:clrMapOvr>
  <p:transition spd="med">
    <p:pull/>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86059" y="1210065"/>
            <a:ext cx="8946541" cy="4981185"/>
          </a:xfrm>
        </p:spPr>
        <p:txBody>
          <a:bodyPr>
            <a:normAutofit/>
          </a:bodyPr>
          <a:lstStyle/>
          <a:p>
            <a:r>
              <a:rPr lang="en-US" sz="2800" dirty="0" smtClean="0"/>
              <a:t>6.3 Geotechnical </a:t>
            </a:r>
            <a:r>
              <a:rPr lang="en-US" sz="2800" dirty="0"/>
              <a:t>Report </a:t>
            </a:r>
            <a:r>
              <a:rPr lang="en-US" sz="2800" dirty="0" smtClean="0"/>
              <a:t>Analyses</a:t>
            </a:r>
            <a:r>
              <a:rPr lang="en-US" dirty="0" smtClean="0"/>
              <a:t/>
            </a:r>
            <a:br>
              <a:rPr lang="en-US" dirty="0" smtClean="0"/>
            </a:br>
            <a:r>
              <a:rPr lang="en-US" dirty="0" smtClean="0"/>
              <a:t/>
            </a:r>
            <a:br>
              <a:rPr lang="en-US" dirty="0" smtClean="0"/>
            </a:br>
            <a:r>
              <a:rPr lang="en-US" sz="2400" dirty="0"/>
              <a:t>The geotechnical report is a tool used </a:t>
            </a:r>
            <a:r>
              <a:rPr lang="en-US" sz="2400" dirty="0" smtClean="0"/>
              <a:t>to match </a:t>
            </a:r>
            <a:r>
              <a:rPr lang="en-US" sz="2400" dirty="0"/>
              <a:t>the site </a:t>
            </a:r>
            <a:r>
              <a:rPr lang="en-US" sz="2400" dirty="0" smtClean="0"/>
              <a:t>conditions</a:t>
            </a:r>
            <a:r>
              <a:rPr lang="en-US" sz="2400" dirty="0"/>
              <a:t> </a:t>
            </a:r>
            <a:r>
              <a:rPr lang="en-US" sz="2400" dirty="0" smtClean="0"/>
              <a:t>with the design process. </a:t>
            </a:r>
            <a:br>
              <a:rPr lang="en-US" sz="2400" dirty="0" smtClean="0"/>
            </a:br>
            <a:endParaRPr lang="en-US" sz="2400" dirty="0" smtClean="0"/>
          </a:p>
          <a:p>
            <a:pPr>
              <a:buFont typeface="Wingdings" panose="05000000000000000000" pitchFamily="2" charset="2"/>
              <a:buChar char="Ø"/>
            </a:pPr>
            <a:r>
              <a:rPr lang="en-US" sz="2400" b="1" dirty="0" smtClean="0"/>
              <a:t>Soil </a:t>
            </a:r>
            <a:r>
              <a:rPr lang="en-US" sz="2400" b="1" dirty="0"/>
              <a:t>Tests Results</a:t>
            </a:r>
            <a:r>
              <a:rPr lang="en-US" sz="2400" dirty="0"/>
              <a:t/>
            </a:r>
            <a:br>
              <a:rPr lang="en-US" sz="2400" dirty="0"/>
            </a:br>
            <a:r>
              <a:rPr lang="en-US" sz="2400" dirty="0"/>
              <a:t/>
            </a:r>
            <a:br>
              <a:rPr lang="en-US" sz="2400" dirty="0"/>
            </a:br>
            <a:r>
              <a:rPr lang="en-US" sz="2400" dirty="0"/>
              <a:t>Along the street area, five samples of subgrade soil have been taken every 1 Km. Each sample weighs 10 Kg, excavated from depth more than 60 centimeters. The following table shows the results of the tests on each sample. </a:t>
            </a:r>
            <a:r>
              <a:rPr lang="en-US" sz="2400" dirty="0" smtClean="0"/>
              <a:t/>
            </a:r>
            <a:br>
              <a:rPr lang="en-US" sz="2400" dirty="0" smtClean="0"/>
            </a:br>
            <a:r>
              <a:rPr lang="en-US" sz="2400" dirty="0" smtClean="0"/>
              <a:t> </a:t>
            </a:r>
            <a:endParaRPr lang="en-US" sz="2400" dirty="0"/>
          </a:p>
        </p:txBody>
      </p:sp>
      <p:sp>
        <p:nvSpPr>
          <p:cNvPr id="2" name="Slide Number Placeholder 1"/>
          <p:cNvSpPr>
            <a:spLocks noGrp="1"/>
          </p:cNvSpPr>
          <p:nvPr>
            <p:ph type="sldNum" sz="quarter" idx="12"/>
          </p:nvPr>
        </p:nvSpPr>
        <p:spPr/>
        <p:txBody>
          <a:bodyPr/>
          <a:lstStyle/>
          <a:p>
            <a:fld id="{D57F1E4F-1CFF-5643-939E-02111984F565}" type="slidenum">
              <a:rPr lang="en-US" smtClean="0"/>
              <a:pPr/>
              <a:t>50</a:t>
            </a:fld>
            <a:endParaRPr lang="en-US" dirty="0"/>
          </a:p>
        </p:txBody>
      </p:sp>
    </p:spTree>
    <p:extLst>
      <p:ext uri="{BB962C8B-B14F-4D97-AF65-F5344CB8AC3E}">
        <p14:creationId xmlns:p14="http://schemas.microsoft.com/office/powerpoint/2010/main" val="3634216069"/>
      </p:ext>
    </p:extLst>
  </p:cSld>
  <p:clrMapOvr>
    <a:masterClrMapping/>
  </p:clrMapOvr>
  <p:transition spd="med">
    <p:pull/>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2061900599"/>
              </p:ext>
            </p:extLst>
          </p:nvPr>
        </p:nvGraphicFramePr>
        <p:xfrm>
          <a:off x="1190625" y="1682008"/>
          <a:ext cx="9161914" cy="4585441"/>
        </p:xfrm>
        <a:graphic>
          <a:graphicData uri="http://schemas.openxmlformats.org/drawingml/2006/table">
            <a:tbl>
              <a:tblPr firstRow="1" firstCol="1" bandRow="1">
                <a:tableStyleId>{5C22544A-7EE6-4342-B048-85BDC9FD1C3A}</a:tableStyleId>
              </a:tblPr>
              <a:tblGrid>
                <a:gridCol w="1534138"/>
                <a:gridCol w="1503904"/>
                <a:gridCol w="1586804"/>
                <a:gridCol w="1332251"/>
                <a:gridCol w="1727246"/>
                <a:gridCol w="1477571"/>
              </a:tblGrid>
              <a:tr h="897846">
                <a:tc>
                  <a:txBody>
                    <a:bodyPr/>
                    <a:lstStyle/>
                    <a:p>
                      <a:pPr algn="ctr">
                        <a:lnSpc>
                          <a:spcPct val="150000"/>
                        </a:lnSpc>
                        <a:spcAft>
                          <a:spcPts val="600"/>
                        </a:spcAft>
                      </a:pPr>
                      <a:r>
                        <a:rPr lang="en-US" sz="1600" dirty="0">
                          <a:effectLst/>
                        </a:rPr>
                        <a:t>Sample No.</a:t>
                      </a:r>
                      <a:endParaRPr lang="en-US" sz="16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algn="ctr">
                        <a:lnSpc>
                          <a:spcPct val="150000"/>
                        </a:lnSpc>
                        <a:spcAft>
                          <a:spcPts val="600"/>
                        </a:spcAft>
                      </a:pPr>
                      <a:r>
                        <a:rPr lang="en-US" sz="1600" dirty="0">
                          <a:effectLst/>
                        </a:rPr>
                        <a:t>%finer sieve # 200</a:t>
                      </a:r>
                      <a:endParaRPr lang="en-US" sz="16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algn="ctr">
                        <a:lnSpc>
                          <a:spcPct val="150000"/>
                        </a:lnSpc>
                        <a:spcAft>
                          <a:spcPts val="600"/>
                        </a:spcAft>
                      </a:pPr>
                      <a:r>
                        <a:rPr lang="en-US" sz="1600" dirty="0">
                          <a:effectLst/>
                        </a:rPr>
                        <a:t>Liquid Limit %</a:t>
                      </a:r>
                      <a:endParaRPr lang="en-US" sz="16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algn="ctr">
                        <a:lnSpc>
                          <a:spcPct val="150000"/>
                        </a:lnSpc>
                        <a:spcAft>
                          <a:spcPts val="600"/>
                        </a:spcAft>
                      </a:pPr>
                      <a:r>
                        <a:rPr lang="en-US" sz="1600" dirty="0">
                          <a:effectLst/>
                        </a:rPr>
                        <a:t>Plasticity Index</a:t>
                      </a:r>
                      <a:endParaRPr lang="en-US" sz="16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algn="ctr">
                        <a:lnSpc>
                          <a:spcPct val="150000"/>
                        </a:lnSpc>
                        <a:spcAft>
                          <a:spcPts val="600"/>
                        </a:spcAft>
                      </a:pPr>
                      <a:r>
                        <a:rPr lang="en-US" sz="1600" dirty="0">
                          <a:effectLst/>
                        </a:rPr>
                        <a:t>Soil Classification</a:t>
                      </a:r>
                      <a:endParaRPr lang="en-US" sz="16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algn="ctr">
                        <a:lnSpc>
                          <a:spcPct val="150000"/>
                        </a:lnSpc>
                        <a:spcAft>
                          <a:spcPts val="600"/>
                        </a:spcAft>
                      </a:pPr>
                      <a:r>
                        <a:rPr lang="en-US" sz="1600" dirty="0">
                          <a:effectLst/>
                        </a:rPr>
                        <a:t>CBR Value</a:t>
                      </a:r>
                      <a:endParaRPr lang="en-US" sz="16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r>
              <a:tr h="737519">
                <a:tc>
                  <a:txBody>
                    <a:bodyPr/>
                    <a:lstStyle/>
                    <a:p>
                      <a:pPr algn="ctr">
                        <a:lnSpc>
                          <a:spcPct val="150000"/>
                        </a:lnSpc>
                        <a:spcAft>
                          <a:spcPts val="600"/>
                        </a:spcAft>
                      </a:pPr>
                      <a:r>
                        <a:rPr lang="en-US" sz="1600" dirty="0">
                          <a:effectLst/>
                        </a:rPr>
                        <a:t>1</a:t>
                      </a:r>
                      <a:endParaRPr lang="en-US" sz="16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algn="ctr">
                        <a:lnSpc>
                          <a:spcPct val="150000"/>
                        </a:lnSpc>
                        <a:spcAft>
                          <a:spcPts val="600"/>
                        </a:spcAft>
                      </a:pPr>
                      <a:r>
                        <a:rPr lang="en-US" sz="1600" dirty="0">
                          <a:effectLst/>
                        </a:rPr>
                        <a:t>72</a:t>
                      </a:r>
                      <a:endParaRPr lang="en-US" sz="16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algn="ctr">
                        <a:lnSpc>
                          <a:spcPct val="150000"/>
                        </a:lnSpc>
                        <a:spcAft>
                          <a:spcPts val="600"/>
                        </a:spcAft>
                      </a:pPr>
                      <a:r>
                        <a:rPr lang="en-US" sz="1600" dirty="0">
                          <a:effectLst/>
                        </a:rPr>
                        <a:t>40</a:t>
                      </a:r>
                      <a:endParaRPr lang="en-US" sz="16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algn="ctr">
                        <a:lnSpc>
                          <a:spcPct val="150000"/>
                        </a:lnSpc>
                        <a:spcAft>
                          <a:spcPts val="600"/>
                        </a:spcAft>
                      </a:pPr>
                      <a:r>
                        <a:rPr lang="en-US" sz="1600" dirty="0">
                          <a:effectLst/>
                        </a:rPr>
                        <a:t>16</a:t>
                      </a:r>
                      <a:endParaRPr lang="en-US" sz="16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algn="ctr">
                        <a:lnSpc>
                          <a:spcPct val="150000"/>
                        </a:lnSpc>
                        <a:spcAft>
                          <a:spcPts val="600"/>
                        </a:spcAft>
                      </a:pPr>
                      <a:r>
                        <a:rPr lang="en-US" sz="1600" dirty="0">
                          <a:effectLst/>
                        </a:rPr>
                        <a:t>A-6</a:t>
                      </a:r>
                      <a:endParaRPr lang="en-US" sz="16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algn="ctr">
                        <a:lnSpc>
                          <a:spcPct val="150000"/>
                        </a:lnSpc>
                        <a:spcAft>
                          <a:spcPts val="600"/>
                        </a:spcAft>
                      </a:pPr>
                      <a:r>
                        <a:rPr lang="en-US" sz="1600" dirty="0">
                          <a:effectLst/>
                        </a:rPr>
                        <a:t>4.80</a:t>
                      </a:r>
                      <a:endParaRPr lang="en-US" sz="16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r>
              <a:tr h="737519">
                <a:tc>
                  <a:txBody>
                    <a:bodyPr/>
                    <a:lstStyle/>
                    <a:p>
                      <a:pPr algn="ctr">
                        <a:lnSpc>
                          <a:spcPct val="150000"/>
                        </a:lnSpc>
                        <a:spcAft>
                          <a:spcPts val="600"/>
                        </a:spcAft>
                      </a:pPr>
                      <a:r>
                        <a:rPr lang="en-US" sz="1600" dirty="0">
                          <a:effectLst/>
                        </a:rPr>
                        <a:t>2</a:t>
                      </a:r>
                      <a:endParaRPr lang="en-US" sz="16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algn="ctr">
                        <a:lnSpc>
                          <a:spcPct val="150000"/>
                        </a:lnSpc>
                        <a:spcAft>
                          <a:spcPts val="600"/>
                        </a:spcAft>
                      </a:pPr>
                      <a:r>
                        <a:rPr lang="en-US" sz="1600" dirty="0">
                          <a:effectLst/>
                        </a:rPr>
                        <a:t>65</a:t>
                      </a:r>
                      <a:endParaRPr lang="en-US" sz="16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algn="ctr">
                        <a:lnSpc>
                          <a:spcPct val="150000"/>
                        </a:lnSpc>
                        <a:spcAft>
                          <a:spcPts val="600"/>
                        </a:spcAft>
                      </a:pPr>
                      <a:r>
                        <a:rPr lang="en-US" sz="1600" dirty="0">
                          <a:effectLst/>
                        </a:rPr>
                        <a:t>54</a:t>
                      </a:r>
                      <a:endParaRPr lang="en-US" sz="16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algn="ctr">
                        <a:lnSpc>
                          <a:spcPct val="150000"/>
                        </a:lnSpc>
                        <a:spcAft>
                          <a:spcPts val="600"/>
                        </a:spcAft>
                      </a:pPr>
                      <a:r>
                        <a:rPr lang="en-US" sz="1600" dirty="0">
                          <a:effectLst/>
                        </a:rPr>
                        <a:t>11</a:t>
                      </a:r>
                      <a:endParaRPr lang="en-US" sz="16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algn="ctr">
                        <a:lnSpc>
                          <a:spcPct val="150000"/>
                        </a:lnSpc>
                        <a:spcAft>
                          <a:spcPts val="600"/>
                        </a:spcAft>
                      </a:pPr>
                      <a:r>
                        <a:rPr lang="en-US" sz="1600" dirty="0">
                          <a:effectLst/>
                        </a:rPr>
                        <a:t>A-7-5</a:t>
                      </a:r>
                      <a:endParaRPr lang="en-US" sz="16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algn="ctr">
                        <a:lnSpc>
                          <a:spcPct val="150000"/>
                        </a:lnSpc>
                        <a:spcAft>
                          <a:spcPts val="600"/>
                        </a:spcAft>
                      </a:pPr>
                      <a:r>
                        <a:rPr lang="en-US" sz="1600" dirty="0">
                          <a:effectLst/>
                        </a:rPr>
                        <a:t>8.02</a:t>
                      </a:r>
                      <a:endParaRPr lang="en-US" sz="16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r>
              <a:tr h="737519">
                <a:tc>
                  <a:txBody>
                    <a:bodyPr/>
                    <a:lstStyle/>
                    <a:p>
                      <a:pPr algn="ctr">
                        <a:lnSpc>
                          <a:spcPct val="150000"/>
                        </a:lnSpc>
                        <a:spcAft>
                          <a:spcPts val="600"/>
                        </a:spcAft>
                      </a:pPr>
                      <a:r>
                        <a:rPr lang="en-US" sz="1600" dirty="0">
                          <a:effectLst/>
                        </a:rPr>
                        <a:t>3</a:t>
                      </a:r>
                      <a:endParaRPr lang="en-US" sz="16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algn="ctr">
                        <a:lnSpc>
                          <a:spcPct val="150000"/>
                        </a:lnSpc>
                        <a:spcAft>
                          <a:spcPts val="600"/>
                        </a:spcAft>
                      </a:pPr>
                      <a:r>
                        <a:rPr lang="en-US" sz="1600" dirty="0">
                          <a:effectLst/>
                        </a:rPr>
                        <a:t>56</a:t>
                      </a:r>
                      <a:endParaRPr lang="en-US" sz="16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algn="ctr">
                        <a:lnSpc>
                          <a:spcPct val="150000"/>
                        </a:lnSpc>
                        <a:spcAft>
                          <a:spcPts val="600"/>
                        </a:spcAft>
                      </a:pPr>
                      <a:r>
                        <a:rPr lang="en-US" sz="1600" dirty="0">
                          <a:effectLst/>
                        </a:rPr>
                        <a:t>44</a:t>
                      </a:r>
                      <a:endParaRPr lang="en-US" sz="16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algn="ctr">
                        <a:lnSpc>
                          <a:spcPct val="150000"/>
                        </a:lnSpc>
                        <a:spcAft>
                          <a:spcPts val="600"/>
                        </a:spcAft>
                      </a:pPr>
                      <a:r>
                        <a:rPr lang="en-US" sz="1600" dirty="0">
                          <a:effectLst/>
                        </a:rPr>
                        <a:t>12</a:t>
                      </a:r>
                      <a:endParaRPr lang="en-US" sz="16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algn="ctr">
                        <a:lnSpc>
                          <a:spcPct val="150000"/>
                        </a:lnSpc>
                        <a:spcAft>
                          <a:spcPts val="600"/>
                        </a:spcAft>
                      </a:pPr>
                      <a:r>
                        <a:rPr lang="en-US" sz="1600" dirty="0">
                          <a:effectLst/>
                        </a:rPr>
                        <a:t>A-7-5</a:t>
                      </a:r>
                      <a:endParaRPr lang="en-US" sz="16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algn="ctr">
                        <a:lnSpc>
                          <a:spcPct val="150000"/>
                        </a:lnSpc>
                        <a:spcAft>
                          <a:spcPts val="600"/>
                        </a:spcAft>
                      </a:pPr>
                      <a:r>
                        <a:rPr lang="en-US" sz="1600" dirty="0">
                          <a:effectLst/>
                        </a:rPr>
                        <a:t>8.03</a:t>
                      </a:r>
                      <a:endParaRPr lang="en-US" sz="16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r>
              <a:tr h="737519">
                <a:tc>
                  <a:txBody>
                    <a:bodyPr/>
                    <a:lstStyle/>
                    <a:p>
                      <a:pPr algn="ctr">
                        <a:lnSpc>
                          <a:spcPct val="150000"/>
                        </a:lnSpc>
                        <a:spcAft>
                          <a:spcPts val="600"/>
                        </a:spcAft>
                      </a:pPr>
                      <a:r>
                        <a:rPr lang="en-US" sz="1600" dirty="0">
                          <a:effectLst/>
                        </a:rPr>
                        <a:t>4</a:t>
                      </a:r>
                      <a:endParaRPr lang="en-US" sz="16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algn="ctr">
                        <a:lnSpc>
                          <a:spcPct val="150000"/>
                        </a:lnSpc>
                        <a:spcAft>
                          <a:spcPts val="600"/>
                        </a:spcAft>
                      </a:pPr>
                      <a:r>
                        <a:rPr lang="en-US" sz="1600" dirty="0">
                          <a:effectLst/>
                        </a:rPr>
                        <a:t>51</a:t>
                      </a:r>
                      <a:endParaRPr lang="en-US" sz="16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algn="ctr">
                        <a:lnSpc>
                          <a:spcPct val="150000"/>
                        </a:lnSpc>
                        <a:spcAft>
                          <a:spcPts val="600"/>
                        </a:spcAft>
                      </a:pPr>
                      <a:r>
                        <a:rPr lang="en-US" sz="1600" dirty="0">
                          <a:effectLst/>
                        </a:rPr>
                        <a:t>57</a:t>
                      </a:r>
                      <a:endParaRPr lang="en-US" sz="16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algn="ctr">
                        <a:lnSpc>
                          <a:spcPct val="150000"/>
                        </a:lnSpc>
                        <a:spcAft>
                          <a:spcPts val="600"/>
                        </a:spcAft>
                      </a:pPr>
                      <a:r>
                        <a:rPr lang="en-US" sz="1600" dirty="0">
                          <a:effectLst/>
                        </a:rPr>
                        <a:t>13</a:t>
                      </a:r>
                      <a:endParaRPr lang="en-US" sz="16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algn="ctr">
                        <a:lnSpc>
                          <a:spcPct val="150000"/>
                        </a:lnSpc>
                        <a:spcAft>
                          <a:spcPts val="600"/>
                        </a:spcAft>
                      </a:pPr>
                      <a:r>
                        <a:rPr lang="en-US" sz="1600" dirty="0">
                          <a:effectLst/>
                        </a:rPr>
                        <a:t>A-7-5</a:t>
                      </a:r>
                      <a:endParaRPr lang="en-US" sz="16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algn="ctr">
                        <a:lnSpc>
                          <a:spcPct val="150000"/>
                        </a:lnSpc>
                        <a:spcAft>
                          <a:spcPts val="600"/>
                        </a:spcAft>
                      </a:pPr>
                      <a:r>
                        <a:rPr lang="en-US" sz="1600" dirty="0">
                          <a:effectLst/>
                        </a:rPr>
                        <a:t>9.00</a:t>
                      </a:r>
                      <a:endParaRPr lang="en-US" sz="16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r>
              <a:tr h="737519">
                <a:tc>
                  <a:txBody>
                    <a:bodyPr/>
                    <a:lstStyle/>
                    <a:p>
                      <a:pPr algn="ctr">
                        <a:lnSpc>
                          <a:spcPct val="150000"/>
                        </a:lnSpc>
                        <a:spcAft>
                          <a:spcPts val="600"/>
                        </a:spcAft>
                      </a:pPr>
                      <a:r>
                        <a:rPr lang="en-US" sz="1600" dirty="0">
                          <a:effectLst/>
                        </a:rPr>
                        <a:t>5</a:t>
                      </a:r>
                      <a:endParaRPr lang="en-US" sz="16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algn="ctr">
                        <a:lnSpc>
                          <a:spcPct val="150000"/>
                        </a:lnSpc>
                        <a:spcAft>
                          <a:spcPts val="600"/>
                        </a:spcAft>
                      </a:pPr>
                      <a:r>
                        <a:rPr lang="en-US" sz="1600" dirty="0">
                          <a:effectLst/>
                        </a:rPr>
                        <a:t>47</a:t>
                      </a:r>
                      <a:endParaRPr lang="en-US" sz="16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algn="ctr">
                        <a:lnSpc>
                          <a:spcPct val="150000"/>
                        </a:lnSpc>
                        <a:spcAft>
                          <a:spcPts val="600"/>
                        </a:spcAft>
                      </a:pPr>
                      <a:r>
                        <a:rPr lang="en-US" sz="1600" dirty="0">
                          <a:effectLst/>
                        </a:rPr>
                        <a:t>34</a:t>
                      </a:r>
                      <a:endParaRPr lang="en-US" sz="16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algn="ctr">
                        <a:lnSpc>
                          <a:spcPct val="150000"/>
                        </a:lnSpc>
                        <a:spcAft>
                          <a:spcPts val="600"/>
                        </a:spcAft>
                      </a:pPr>
                      <a:r>
                        <a:rPr lang="en-US" sz="1600" dirty="0">
                          <a:effectLst/>
                        </a:rPr>
                        <a:t>18</a:t>
                      </a:r>
                      <a:endParaRPr lang="en-US" sz="16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algn="ctr">
                        <a:lnSpc>
                          <a:spcPct val="150000"/>
                        </a:lnSpc>
                        <a:spcAft>
                          <a:spcPts val="600"/>
                        </a:spcAft>
                      </a:pPr>
                      <a:r>
                        <a:rPr lang="en-US" sz="1600" dirty="0">
                          <a:effectLst/>
                        </a:rPr>
                        <a:t>A-6</a:t>
                      </a:r>
                      <a:endParaRPr lang="en-US" sz="16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algn="ctr">
                        <a:lnSpc>
                          <a:spcPct val="150000"/>
                        </a:lnSpc>
                        <a:spcAft>
                          <a:spcPts val="600"/>
                        </a:spcAft>
                      </a:pPr>
                      <a:r>
                        <a:rPr lang="en-US" sz="1600" dirty="0">
                          <a:effectLst/>
                        </a:rPr>
                        <a:t>8.75</a:t>
                      </a:r>
                      <a:endParaRPr lang="en-US" sz="16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r>
            </a:tbl>
          </a:graphicData>
        </a:graphic>
      </p:graphicFrame>
      <p:sp>
        <p:nvSpPr>
          <p:cNvPr id="2" name="Slide Number Placeholder 1"/>
          <p:cNvSpPr>
            <a:spLocks noGrp="1"/>
          </p:cNvSpPr>
          <p:nvPr>
            <p:ph type="sldNum" sz="quarter" idx="12"/>
          </p:nvPr>
        </p:nvSpPr>
        <p:spPr/>
        <p:txBody>
          <a:bodyPr/>
          <a:lstStyle/>
          <a:p>
            <a:fld id="{D57F1E4F-1CFF-5643-939E-02111984F565}" type="slidenum">
              <a:rPr lang="en-US" smtClean="0"/>
              <a:pPr/>
              <a:t>51</a:t>
            </a:fld>
            <a:endParaRPr lang="en-US" dirty="0"/>
          </a:p>
        </p:txBody>
      </p:sp>
      <p:sp>
        <p:nvSpPr>
          <p:cNvPr id="5" name="TextBox 4"/>
          <p:cNvSpPr txBox="1"/>
          <p:nvPr/>
        </p:nvSpPr>
        <p:spPr>
          <a:xfrm>
            <a:off x="4534088" y="1213903"/>
            <a:ext cx="2474987" cy="317618"/>
          </a:xfrm>
          <a:prstGeom prst="rect">
            <a:avLst/>
          </a:prstGeom>
          <a:noFill/>
        </p:spPr>
        <p:txBody>
          <a:bodyPr wrap="square" rtlCol="0">
            <a:spAutoFit/>
          </a:bodyPr>
          <a:lstStyle/>
          <a:p>
            <a:r>
              <a:rPr lang="en-US" sz="1400" b="1" dirty="0" smtClean="0"/>
              <a:t>Table 6.1: Soil Tests Results </a:t>
            </a:r>
            <a:endParaRPr lang="en-US" dirty="0"/>
          </a:p>
        </p:txBody>
      </p:sp>
    </p:spTree>
    <p:extLst>
      <p:ext uri="{BB962C8B-B14F-4D97-AF65-F5344CB8AC3E}">
        <p14:creationId xmlns:p14="http://schemas.microsoft.com/office/powerpoint/2010/main" val="563625496"/>
      </p:ext>
    </p:extLst>
  </p:cSld>
  <p:clrMapOvr>
    <a:masterClrMapping/>
  </p:clrMapOvr>
  <p:transition spd="med">
    <p:pull/>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44520" y="679572"/>
            <a:ext cx="9239759" cy="5798866"/>
          </a:xfrm>
        </p:spPr>
        <p:txBody>
          <a:bodyPr>
            <a:normAutofit/>
          </a:bodyPr>
          <a:lstStyle/>
          <a:p>
            <a:r>
              <a:rPr lang="en-US" sz="2800" dirty="0" smtClean="0"/>
              <a:t>6.4 Soil Treatment</a:t>
            </a:r>
            <a:endParaRPr lang="en-US" dirty="0"/>
          </a:p>
          <a:p>
            <a:endParaRPr lang="en-US" dirty="0"/>
          </a:p>
          <a:p>
            <a:pPr marL="0" indent="0">
              <a:buNone/>
            </a:pPr>
            <a:r>
              <a:rPr lang="en-US" sz="2400" dirty="0" smtClean="0"/>
              <a:t>It </a:t>
            </a:r>
            <a:r>
              <a:rPr lang="en-US" sz="2400" dirty="0"/>
              <a:t>was intended to improve the strength of the overall pavement using two techniques, rock fill and geotextile</a:t>
            </a:r>
            <a:r>
              <a:rPr lang="en-US" sz="2400" dirty="0" smtClean="0"/>
              <a:t>.</a:t>
            </a:r>
          </a:p>
          <a:p>
            <a:pPr marL="0" indent="0">
              <a:buNone/>
            </a:pPr>
            <a:endParaRPr lang="en-US" sz="2400" dirty="0"/>
          </a:p>
          <a:p>
            <a:pPr marL="0" indent="0">
              <a:buNone/>
            </a:pPr>
            <a:endParaRPr lang="en-US" dirty="0"/>
          </a:p>
          <a:p>
            <a:pPr>
              <a:buFont typeface="Wingdings" panose="05000000000000000000" pitchFamily="2" charset="2"/>
              <a:buChar char="Ø"/>
            </a:pPr>
            <a:r>
              <a:rPr lang="en-US" sz="2400" b="1" dirty="0" smtClean="0"/>
              <a:t>6.4.1 Rock-Fill</a:t>
            </a:r>
          </a:p>
          <a:p>
            <a:pPr>
              <a:buFont typeface="Wingdings" panose="05000000000000000000" pitchFamily="2" charset="2"/>
              <a:buChar char="Ø"/>
            </a:pPr>
            <a:endParaRPr lang="en-US" sz="2400" b="1" dirty="0" smtClean="0"/>
          </a:p>
          <a:p>
            <a:pPr marL="0" indent="0">
              <a:buNone/>
            </a:pPr>
            <a:r>
              <a:rPr lang="en-US" sz="2400" dirty="0"/>
              <a:t>It was desired to replace the existing soil with rock material to a certain depth. This depth depends on the size of the material itself, which is practically about 0.80 meter.</a:t>
            </a:r>
          </a:p>
        </p:txBody>
      </p:sp>
      <p:sp>
        <p:nvSpPr>
          <p:cNvPr id="4" name="Slide Number Placeholder 3"/>
          <p:cNvSpPr>
            <a:spLocks noGrp="1"/>
          </p:cNvSpPr>
          <p:nvPr>
            <p:ph type="sldNum" sz="quarter" idx="12"/>
          </p:nvPr>
        </p:nvSpPr>
        <p:spPr/>
        <p:txBody>
          <a:bodyPr/>
          <a:lstStyle/>
          <a:p>
            <a:fld id="{D57F1E4F-1CFF-5643-939E-02111984F565}" type="slidenum">
              <a:rPr lang="en-US" smtClean="0"/>
              <a:pPr/>
              <a:t>52</a:t>
            </a:fld>
            <a:endParaRPr lang="en-US" dirty="0"/>
          </a:p>
        </p:txBody>
      </p:sp>
    </p:spTree>
    <p:extLst>
      <p:ext uri="{BB962C8B-B14F-4D97-AF65-F5344CB8AC3E}">
        <p14:creationId xmlns:p14="http://schemas.microsoft.com/office/powerpoint/2010/main" val="1736837947"/>
      </p:ext>
    </p:extLst>
  </p:cSld>
  <p:clrMapOvr>
    <a:masterClrMapping/>
  </p:clrMapOvr>
  <p:transition spd="med">
    <p:pull/>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73917" y="457200"/>
            <a:ext cx="9170747" cy="6150634"/>
          </a:xfrm>
        </p:spPr>
        <p:txBody>
          <a:bodyPr/>
          <a:lstStyle/>
          <a:p>
            <a:pPr>
              <a:buFont typeface="Wingdings" panose="05000000000000000000" pitchFamily="2" charset="2"/>
              <a:buChar char="Ø"/>
            </a:pPr>
            <a:r>
              <a:rPr lang="en-US" sz="2400" b="1" dirty="0" smtClean="0"/>
              <a:t>6.4.2 Geotextile</a:t>
            </a:r>
          </a:p>
          <a:p>
            <a:pPr marL="0" indent="0">
              <a:buNone/>
            </a:pPr>
            <a:endParaRPr lang="en-US" sz="2800" dirty="0" smtClean="0"/>
          </a:p>
          <a:p>
            <a:pPr marL="0" indent="0">
              <a:buNone/>
            </a:pPr>
            <a:r>
              <a:rPr lang="en-US" sz="2400" dirty="0"/>
              <a:t>A geotextile is defined as a permeable geosynthetic made of textile materials (see Figure </a:t>
            </a:r>
            <a:r>
              <a:rPr lang="en-US" sz="2400" dirty="0" smtClean="0"/>
              <a:t>6.2).</a:t>
            </a:r>
          </a:p>
          <a:p>
            <a:pPr marL="0" indent="0">
              <a:buNone/>
            </a:pPr>
            <a:r>
              <a:rPr lang="en-US" sz="2400" dirty="0"/>
              <a:t/>
            </a:r>
            <a:br>
              <a:rPr lang="en-US" sz="2400" dirty="0"/>
            </a:br>
            <a:r>
              <a:rPr lang="en-US" sz="2400" dirty="0"/>
              <a:t>The geotextile was placed between the subgrade and rock fill layers as this </a:t>
            </a:r>
            <a:r>
              <a:rPr lang="en-US" sz="2400" dirty="0" smtClean="0"/>
              <a:t>the </a:t>
            </a:r>
            <a:r>
              <a:rPr lang="en-US" sz="2400" dirty="0"/>
              <a:t>most appropriate option due to the nature of the study area</a:t>
            </a:r>
            <a:r>
              <a:rPr lang="en-US" sz="2400" dirty="0" smtClean="0"/>
              <a:t>.</a:t>
            </a:r>
          </a:p>
          <a:p>
            <a:pPr marL="0" indent="0">
              <a:buNone/>
            </a:pPr>
            <a:endParaRPr lang="en-US" sz="2400" dirty="0"/>
          </a:p>
        </p:txBody>
      </p:sp>
      <p:sp>
        <p:nvSpPr>
          <p:cNvPr id="4" name="Slide Number Placeholder 3"/>
          <p:cNvSpPr>
            <a:spLocks noGrp="1"/>
          </p:cNvSpPr>
          <p:nvPr>
            <p:ph type="sldNum" sz="quarter" idx="12"/>
          </p:nvPr>
        </p:nvSpPr>
        <p:spPr/>
        <p:txBody>
          <a:bodyPr/>
          <a:lstStyle/>
          <a:p>
            <a:fld id="{D57F1E4F-1CFF-5643-939E-02111984F565}" type="slidenum">
              <a:rPr lang="en-US" smtClean="0"/>
              <a:pPr/>
              <a:t>53</a:t>
            </a:fld>
            <a:endParaRPr lang="en-US" dirty="0"/>
          </a:p>
        </p:txBody>
      </p:sp>
      <p:pic>
        <p:nvPicPr>
          <p:cNvPr id="7" name="Picture 6"/>
          <p:cNvPicPr>
            <a:picLocks noChangeAspect="1"/>
          </p:cNvPicPr>
          <p:nvPr/>
        </p:nvPicPr>
        <p:blipFill rotWithShape="1">
          <a:blip r:embed="rId2">
            <a:extLst>
              <a:ext uri="{28A0092B-C50C-407E-A947-70E740481C1C}">
                <a14:useLocalDpi xmlns:a14="http://schemas.microsoft.com/office/drawing/2010/main" val="0"/>
              </a:ext>
            </a:extLst>
          </a:blip>
          <a:srcRect l="1161" t="12373" r="2491" b="17370"/>
          <a:stretch/>
        </p:blipFill>
        <p:spPr>
          <a:xfrm>
            <a:off x="2623934" y="4064536"/>
            <a:ext cx="5870711" cy="1940944"/>
          </a:xfrm>
          <a:prstGeom prst="rect">
            <a:avLst/>
          </a:prstGeom>
        </p:spPr>
      </p:pic>
      <p:sp>
        <p:nvSpPr>
          <p:cNvPr id="8" name="Rectangle 7"/>
          <p:cNvSpPr/>
          <p:nvPr/>
        </p:nvSpPr>
        <p:spPr>
          <a:xfrm>
            <a:off x="4618519" y="6005480"/>
            <a:ext cx="2023310" cy="307777"/>
          </a:xfrm>
          <a:prstGeom prst="rect">
            <a:avLst/>
          </a:prstGeom>
        </p:spPr>
        <p:txBody>
          <a:bodyPr wrap="none">
            <a:spAutoFit/>
          </a:bodyPr>
          <a:lstStyle/>
          <a:p>
            <a:pPr algn="ctr">
              <a:spcAft>
                <a:spcPts val="1000"/>
              </a:spcAft>
            </a:pPr>
            <a:r>
              <a:rPr lang="en-US" sz="1400" b="1" dirty="0">
                <a:ea typeface="Calibri" panose="020F0502020204030204" pitchFamily="34" charset="0"/>
                <a:cs typeface="Consolas" panose="020B0609020204030204" pitchFamily="49" charset="0"/>
              </a:rPr>
              <a:t>Figure 6.2: Geotextile</a:t>
            </a:r>
            <a:endParaRPr lang="en-US" sz="1400" b="1" dirty="0">
              <a:effectLst/>
              <a:ea typeface="Calibri" panose="020F0502020204030204" pitchFamily="34" charset="0"/>
              <a:cs typeface="Consolas" panose="020B0609020204030204" pitchFamily="49" charset="0"/>
            </a:endParaRPr>
          </a:p>
        </p:txBody>
      </p:sp>
    </p:spTree>
    <p:extLst>
      <p:ext uri="{BB962C8B-B14F-4D97-AF65-F5344CB8AC3E}">
        <p14:creationId xmlns:p14="http://schemas.microsoft.com/office/powerpoint/2010/main" val="2072827043"/>
      </p:ext>
    </p:extLst>
  </p:cSld>
  <p:clrMapOvr>
    <a:masterClrMapping/>
  </p:clrMapOvr>
  <p:transition spd="med">
    <p:pull/>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03312" y="1085316"/>
            <a:ext cx="8946541" cy="5163083"/>
          </a:xfrm>
        </p:spPr>
        <p:txBody>
          <a:bodyPr>
            <a:normAutofit/>
          </a:bodyPr>
          <a:lstStyle/>
          <a:p>
            <a:r>
              <a:rPr lang="en-US" sz="2800" dirty="0" smtClean="0"/>
              <a:t>6.5 Structural Design</a:t>
            </a:r>
            <a:r>
              <a:rPr lang="en-US" b="1" dirty="0" smtClean="0"/>
              <a:t/>
            </a:r>
            <a:br>
              <a:rPr lang="en-US" b="1" dirty="0" smtClean="0"/>
            </a:br>
            <a:r>
              <a:rPr lang="en-US" b="1" dirty="0" smtClean="0"/>
              <a:t/>
            </a:r>
            <a:br>
              <a:rPr lang="en-US" b="1" dirty="0" smtClean="0"/>
            </a:br>
            <a:r>
              <a:rPr lang="en-US" sz="2400" dirty="0"/>
              <a:t>AASHTO design method will be used to determine the thickness of each layer. Many factors are considered in AASHTO procedure such as: </a:t>
            </a:r>
            <a:br>
              <a:rPr lang="en-US" sz="2400" dirty="0"/>
            </a:br>
            <a:r>
              <a:rPr lang="en-US" sz="2400" dirty="0"/>
              <a:t/>
            </a:r>
            <a:br>
              <a:rPr lang="en-US" sz="2400" dirty="0"/>
            </a:br>
            <a:r>
              <a:rPr lang="en-US" sz="2400" dirty="0"/>
              <a:t>• Pavement performance</a:t>
            </a:r>
            <a:br>
              <a:rPr lang="en-US" sz="2400" dirty="0"/>
            </a:br>
            <a:r>
              <a:rPr lang="en-US" sz="2400" dirty="0"/>
              <a:t>• Traffic</a:t>
            </a:r>
            <a:br>
              <a:rPr lang="en-US" sz="2400" dirty="0"/>
            </a:br>
            <a:r>
              <a:rPr lang="en-US" sz="2400" dirty="0"/>
              <a:t>• Subgrade material</a:t>
            </a:r>
            <a:br>
              <a:rPr lang="en-US" sz="2400" dirty="0"/>
            </a:br>
            <a:r>
              <a:rPr lang="en-US" sz="2400" dirty="0"/>
              <a:t>• Materials of construction</a:t>
            </a:r>
            <a:br>
              <a:rPr lang="en-US" sz="2400" dirty="0"/>
            </a:br>
            <a:r>
              <a:rPr lang="en-US" sz="2400" dirty="0"/>
              <a:t>• Environment</a:t>
            </a:r>
            <a:br>
              <a:rPr lang="en-US" sz="2400" dirty="0"/>
            </a:br>
            <a:r>
              <a:rPr lang="en-US" sz="2400" dirty="0"/>
              <a:t>• Drainage</a:t>
            </a:r>
            <a:br>
              <a:rPr lang="en-US" sz="2400" dirty="0"/>
            </a:br>
            <a:r>
              <a:rPr lang="en-US" sz="2400" dirty="0"/>
              <a:t>• Reliability</a:t>
            </a:r>
          </a:p>
        </p:txBody>
      </p:sp>
      <p:sp>
        <p:nvSpPr>
          <p:cNvPr id="2" name="Slide Number Placeholder 1"/>
          <p:cNvSpPr>
            <a:spLocks noGrp="1"/>
          </p:cNvSpPr>
          <p:nvPr>
            <p:ph type="sldNum" sz="quarter" idx="12"/>
          </p:nvPr>
        </p:nvSpPr>
        <p:spPr/>
        <p:txBody>
          <a:bodyPr/>
          <a:lstStyle/>
          <a:p>
            <a:fld id="{D57F1E4F-1CFF-5643-939E-02111984F565}" type="slidenum">
              <a:rPr lang="en-US" smtClean="0"/>
              <a:pPr/>
              <a:t>54</a:t>
            </a:fld>
            <a:endParaRPr lang="en-US" dirty="0"/>
          </a:p>
        </p:txBody>
      </p:sp>
    </p:spTree>
    <p:extLst>
      <p:ext uri="{BB962C8B-B14F-4D97-AF65-F5344CB8AC3E}">
        <p14:creationId xmlns:p14="http://schemas.microsoft.com/office/powerpoint/2010/main" val="596193509"/>
      </p:ext>
    </p:extLst>
  </p:cSld>
  <p:clrMapOvr>
    <a:masterClrMapping/>
  </p:clrMapOvr>
  <p:transition spd="med">
    <p:pull/>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03312" y="1102408"/>
            <a:ext cx="8946541" cy="5145992"/>
          </a:xfrm>
        </p:spPr>
        <p:txBody>
          <a:bodyPr>
            <a:normAutofit/>
          </a:bodyPr>
          <a:lstStyle/>
          <a:p>
            <a:pPr>
              <a:buFont typeface="Wingdings" panose="05000000000000000000" pitchFamily="2" charset="2"/>
              <a:buChar char="Ø"/>
            </a:pPr>
            <a:r>
              <a:rPr lang="en-US" sz="2400" b="1" dirty="0" smtClean="0"/>
              <a:t>6.5.1 Pavement Performance </a:t>
            </a:r>
            <a:r>
              <a:rPr lang="en-US" dirty="0" smtClean="0"/>
              <a:t/>
            </a:r>
            <a:br>
              <a:rPr lang="en-US" dirty="0" smtClean="0"/>
            </a:br>
            <a:r>
              <a:rPr lang="en-US" dirty="0" smtClean="0"/>
              <a:t/>
            </a:r>
            <a:br>
              <a:rPr lang="en-US" dirty="0" smtClean="0"/>
            </a:br>
            <a:r>
              <a:rPr lang="en-US" sz="2400" dirty="0"/>
              <a:t>Pavement performance modeling is the study of pavement deterioration throughout its </a:t>
            </a:r>
            <a:r>
              <a:rPr lang="en-US" sz="2400" dirty="0" smtClean="0"/>
              <a:t>lifecycle and the evaluation in terms of comfort riding. </a:t>
            </a:r>
            <a:br>
              <a:rPr lang="en-US" sz="2400" dirty="0" smtClean="0"/>
            </a:br>
            <a:r>
              <a:rPr lang="en-US" sz="2400" dirty="0" smtClean="0"/>
              <a:t/>
            </a:r>
            <a:br>
              <a:rPr lang="en-US" sz="2400" dirty="0" smtClean="0"/>
            </a:br>
            <a:r>
              <a:rPr lang="en-US" sz="2400" dirty="0" smtClean="0"/>
              <a:t>It is assessed using Present Serviceability Index (PSI) indicator </a:t>
            </a:r>
            <a:br>
              <a:rPr lang="en-US" sz="2400" dirty="0" smtClean="0"/>
            </a:br>
            <a:r>
              <a:rPr lang="en-US" sz="2400" dirty="0" smtClean="0"/>
              <a:t/>
            </a:r>
            <a:br>
              <a:rPr lang="en-US" sz="2400" dirty="0" smtClean="0"/>
            </a:br>
            <a:r>
              <a:rPr lang="en-US" sz="2400" dirty="0" smtClean="0"/>
              <a:t>PSI = Pi – Pt = 4.5 – 2 = 2.5. </a:t>
            </a:r>
            <a:r>
              <a:rPr lang="en-US" dirty="0" smtClean="0"/>
              <a:t/>
            </a:r>
            <a:br>
              <a:rPr lang="en-US" dirty="0" smtClean="0"/>
            </a:br>
            <a:r>
              <a:rPr lang="en-US" dirty="0" smtClean="0"/>
              <a:t> </a:t>
            </a:r>
            <a:br>
              <a:rPr lang="en-US" dirty="0" smtClean="0"/>
            </a:br>
            <a:endParaRPr lang="en-US" dirty="0"/>
          </a:p>
        </p:txBody>
      </p:sp>
      <p:sp>
        <p:nvSpPr>
          <p:cNvPr id="2" name="Slide Number Placeholder 1"/>
          <p:cNvSpPr>
            <a:spLocks noGrp="1"/>
          </p:cNvSpPr>
          <p:nvPr>
            <p:ph type="sldNum" sz="quarter" idx="12"/>
          </p:nvPr>
        </p:nvSpPr>
        <p:spPr/>
        <p:txBody>
          <a:bodyPr/>
          <a:lstStyle/>
          <a:p>
            <a:fld id="{D57F1E4F-1CFF-5643-939E-02111984F565}" type="slidenum">
              <a:rPr lang="en-US" smtClean="0"/>
              <a:pPr/>
              <a:t>55</a:t>
            </a:fld>
            <a:endParaRPr lang="en-US" dirty="0"/>
          </a:p>
        </p:txBody>
      </p:sp>
    </p:spTree>
    <p:extLst>
      <p:ext uri="{BB962C8B-B14F-4D97-AF65-F5344CB8AC3E}">
        <p14:creationId xmlns:p14="http://schemas.microsoft.com/office/powerpoint/2010/main" val="107204984"/>
      </p:ext>
    </p:extLst>
  </p:cSld>
  <p:clrMapOvr>
    <a:masterClrMapping/>
  </p:clrMapOvr>
  <p:transition spd="med">
    <p:pull/>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1103312" y="1085316"/>
                <a:ext cx="8946541" cy="5163083"/>
              </a:xfrm>
            </p:spPr>
            <p:txBody>
              <a:bodyPr/>
              <a:lstStyle/>
              <a:p>
                <a:pPr>
                  <a:buFont typeface="Wingdings" panose="05000000000000000000" pitchFamily="2" charset="2"/>
                  <a:buChar char="Ø"/>
                </a:pPr>
                <a:r>
                  <a:rPr lang="en-US" sz="2400" b="1" dirty="0" smtClean="0"/>
                  <a:t>6.5.2 Traffic Load </a:t>
                </a:r>
                <a:r>
                  <a:rPr lang="en-US" dirty="0" smtClean="0"/>
                  <a:t/>
                </a:r>
                <a:br>
                  <a:rPr lang="en-US" dirty="0" smtClean="0"/>
                </a:br>
                <a:r>
                  <a:rPr lang="en-US" dirty="0" smtClean="0"/>
                  <a:t/>
                </a:r>
                <a:br>
                  <a:rPr lang="en-US" dirty="0" smtClean="0"/>
                </a:br>
                <a:r>
                  <a:rPr lang="en-US" sz="2400" dirty="0"/>
                  <a:t>In AASHTO design method, the traffic load is determined in terms of the number of repetitions of an </a:t>
                </a:r>
                <a:r>
                  <a:rPr lang="en-US" sz="2400" dirty="0" smtClean="0"/>
                  <a:t>80 KN </a:t>
                </a:r>
                <a:r>
                  <a:rPr lang="en-US" sz="2400" dirty="0"/>
                  <a:t>single axle load applied to the pavement on two sets of dual </a:t>
                </a:r>
                <a:r>
                  <a:rPr lang="en-US" sz="2400" dirty="0" smtClean="0"/>
                  <a:t>tires</a:t>
                </a:r>
                <a:r>
                  <a:rPr lang="en-US" sz="2400" dirty="0"/>
                  <a:t>,</a:t>
                </a:r>
                <a:r>
                  <a:rPr lang="en-US" sz="2400" dirty="0" smtClean="0"/>
                  <a:t> which is referred to as ESAL. </a:t>
                </a:r>
                <a:br>
                  <a:rPr lang="en-US" sz="2400" dirty="0" smtClean="0"/>
                </a:br>
                <a:r>
                  <a:rPr lang="en-US" sz="2400" dirty="0" smtClean="0"/>
                  <a:t/>
                </a:r>
                <a:br>
                  <a:rPr lang="en-US" sz="2400" dirty="0" smtClean="0"/>
                </a:br>
                <a:r>
                  <a:rPr lang="en-US" sz="2400" dirty="0"/>
                  <a:t>ESAL can be calculated from the following equation: </a:t>
                </a:r>
                <a:br>
                  <a:rPr lang="en-US" sz="2400" dirty="0"/>
                </a:br>
                <a:r>
                  <a:rPr lang="en-US" sz="2400" dirty="0"/>
                  <a:t/>
                </a:r>
                <a:br>
                  <a:rPr lang="en-US" sz="2400" dirty="0"/>
                </a:br>
                <a:r>
                  <a:rPr lang="en-US" sz="2400" dirty="0"/>
                  <a:t>             </a:t>
                </a:r>
                <a14:m>
                  <m:oMath xmlns:m="http://schemas.openxmlformats.org/officeDocument/2006/math">
                    <m:r>
                      <a:rPr lang="en-US" sz="2400" i="1">
                        <a:latin typeface="Cambria Math" panose="02040503050406030204" pitchFamily="18" charset="0"/>
                      </a:rPr>
                      <m:t>𝐸𝑆𝐴𝐿𝑖</m:t>
                    </m:r>
                    <m:r>
                      <a:rPr lang="en-US" sz="2400" i="1">
                        <a:latin typeface="Cambria Math" panose="02040503050406030204" pitchFamily="18" charset="0"/>
                      </a:rPr>
                      <m:t> = </m:t>
                    </m:r>
                    <m:r>
                      <a:rPr lang="en-US" sz="2400" i="1">
                        <a:latin typeface="Cambria Math" panose="02040503050406030204" pitchFamily="18" charset="0"/>
                      </a:rPr>
                      <m:t>𝑓𝑑</m:t>
                    </m:r>
                    <m:r>
                      <a:rPr lang="en-US" sz="2400" i="1">
                        <a:latin typeface="Cambria Math" panose="02040503050406030204" pitchFamily="18" charset="0"/>
                      </a:rPr>
                      <m:t> ×</m:t>
                    </m:r>
                    <m:r>
                      <a:rPr lang="en-US" sz="2400" i="1">
                        <a:latin typeface="Cambria Math" panose="02040503050406030204" pitchFamily="18" charset="0"/>
                      </a:rPr>
                      <m:t>𝐺𝑟𝑛</m:t>
                    </m:r>
                    <m:r>
                      <a:rPr lang="en-US" sz="2400" i="1">
                        <a:latin typeface="Cambria Math" panose="02040503050406030204" pitchFamily="18" charset="0"/>
                      </a:rPr>
                      <m:t> ×</m:t>
                    </m:r>
                    <m:r>
                      <a:rPr lang="en-US" sz="2400" i="1">
                        <a:latin typeface="Cambria Math" panose="02040503050406030204" pitchFamily="18" charset="0"/>
                      </a:rPr>
                      <m:t>𝐴𝐴𝐷𝑇𝑖</m:t>
                    </m:r>
                    <m:r>
                      <a:rPr lang="en-US" sz="2400" i="1">
                        <a:latin typeface="Cambria Math" panose="02040503050406030204" pitchFamily="18" charset="0"/>
                      </a:rPr>
                      <m:t> ×</m:t>
                    </m:r>
                    <m:r>
                      <a:rPr lang="en-US" sz="2400" i="1">
                        <a:latin typeface="Cambria Math" panose="02040503050406030204" pitchFamily="18" charset="0"/>
                      </a:rPr>
                      <m:t>365</m:t>
                    </m:r>
                    <m:r>
                      <a:rPr lang="en-US" sz="2400" i="1">
                        <a:latin typeface="Cambria Math" panose="02040503050406030204" pitchFamily="18" charset="0"/>
                      </a:rPr>
                      <m:t> ×</m:t>
                    </m:r>
                    <m:r>
                      <a:rPr lang="en-US" sz="2400" i="1">
                        <a:latin typeface="Cambria Math" panose="02040503050406030204" pitchFamily="18" charset="0"/>
                      </a:rPr>
                      <m:t>𝑁𝑖</m:t>
                    </m:r>
                    <m:r>
                      <a:rPr lang="en-US" sz="2400" i="1">
                        <a:latin typeface="Cambria Math" panose="02040503050406030204" pitchFamily="18" charset="0"/>
                      </a:rPr>
                      <m:t> ×</m:t>
                    </m:r>
                    <m:r>
                      <a:rPr lang="en-US" sz="2400" i="1">
                        <a:latin typeface="Cambria Math" panose="02040503050406030204" pitchFamily="18" charset="0"/>
                      </a:rPr>
                      <m:t>𝐹𝑒𝑖</m:t>
                    </m:r>
                  </m:oMath>
                </a14:m>
                <a:r>
                  <a:rPr lang="en-US" sz="2400" dirty="0" smtClean="0"/>
                  <a:t> </a:t>
                </a:r>
                <a:endParaRPr lang="en-US" sz="24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1103312" y="1085316"/>
                <a:ext cx="8946541" cy="5163083"/>
              </a:xfrm>
              <a:blipFill rotWithShape="0">
                <a:blip r:embed="rId2"/>
                <a:stretch>
                  <a:fillRect l="-545" t="-945" r="-749"/>
                </a:stretch>
              </a:blipFill>
            </p:spPr>
            <p:txBody>
              <a:bodyPr/>
              <a:lstStyle/>
              <a:p>
                <a:r>
                  <a:rPr lang="en-US">
                    <a:noFill/>
                  </a:rPr>
                  <a:t> </a:t>
                </a:r>
              </a:p>
            </p:txBody>
          </p:sp>
        </mc:Fallback>
      </mc:AlternateContent>
      <p:sp>
        <p:nvSpPr>
          <p:cNvPr id="2" name="Slide Number Placeholder 1"/>
          <p:cNvSpPr>
            <a:spLocks noGrp="1"/>
          </p:cNvSpPr>
          <p:nvPr>
            <p:ph type="sldNum" sz="quarter" idx="12"/>
          </p:nvPr>
        </p:nvSpPr>
        <p:spPr/>
        <p:txBody>
          <a:bodyPr/>
          <a:lstStyle/>
          <a:p>
            <a:fld id="{D57F1E4F-1CFF-5643-939E-02111984F565}" type="slidenum">
              <a:rPr lang="en-US" smtClean="0"/>
              <a:pPr/>
              <a:t>56</a:t>
            </a:fld>
            <a:endParaRPr lang="en-US" dirty="0"/>
          </a:p>
        </p:txBody>
      </p:sp>
    </p:spTree>
    <p:extLst>
      <p:ext uri="{BB962C8B-B14F-4D97-AF65-F5344CB8AC3E}">
        <p14:creationId xmlns:p14="http://schemas.microsoft.com/office/powerpoint/2010/main" val="1576512418"/>
      </p:ext>
    </p:extLst>
  </p:cSld>
  <p:clrMapOvr>
    <a:masterClrMapping/>
  </p:clrMapOvr>
  <p:transition spd="med">
    <p:pull/>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03312" y="1264778"/>
            <a:ext cx="8946541" cy="4983622"/>
          </a:xfrm>
        </p:spPr>
        <p:txBody>
          <a:bodyPr>
            <a:normAutofit/>
          </a:bodyPr>
          <a:lstStyle/>
          <a:p>
            <a:pPr>
              <a:buFont typeface="Wingdings" panose="05000000000000000000" pitchFamily="2" charset="2"/>
              <a:buChar char="q"/>
            </a:pPr>
            <a:r>
              <a:rPr lang="en-US" sz="2400" dirty="0" smtClean="0"/>
              <a:t>Load Equivalency Factor: </a:t>
            </a:r>
            <a:br>
              <a:rPr lang="en-US" sz="2400" dirty="0" smtClean="0"/>
            </a:br>
            <a:r>
              <a:rPr lang="en-US" sz="2400" dirty="0" smtClean="0"/>
              <a:t/>
            </a:r>
            <a:br>
              <a:rPr lang="en-US" sz="2400" dirty="0" smtClean="0"/>
            </a:br>
            <a:r>
              <a:rPr lang="en-US" sz="2400" dirty="0" smtClean="0"/>
              <a:t/>
            </a:r>
            <a:br>
              <a:rPr lang="en-US" sz="2400" dirty="0" smtClean="0"/>
            </a:br>
            <a:r>
              <a:rPr lang="en-US" sz="2400" dirty="0" smtClean="0"/>
              <a:t>Based </a:t>
            </a:r>
            <a:r>
              <a:rPr lang="en-US" sz="2400" dirty="0"/>
              <a:t>on vehicles classification, the load equivalency factor is taken </a:t>
            </a:r>
            <a:r>
              <a:rPr lang="en-US" sz="2400" dirty="0" smtClean="0"/>
              <a:t>from the </a:t>
            </a:r>
            <a:r>
              <a:rPr lang="en-US" sz="2400" dirty="0"/>
              <a:t>Ministry of Public Works and Housing ESAL table. The total ESAL is computed as illustrated in the following table</a:t>
            </a:r>
            <a:r>
              <a:rPr lang="en-US" sz="2400" dirty="0" smtClean="0"/>
              <a:t>.</a:t>
            </a:r>
            <a:endParaRPr lang="en-US" sz="2400" dirty="0"/>
          </a:p>
        </p:txBody>
      </p:sp>
      <p:sp>
        <p:nvSpPr>
          <p:cNvPr id="2" name="Slide Number Placeholder 1"/>
          <p:cNvSpPr>
            <a:spLocks noGrp="1"/>
          </p:cNvSpPr>
          <p:nvPr>
            <p:ph type="sldNum" sz="quarter" idx="12"/>
          </p:nvPr>
        </p:nvSpPr>
        <p:spPr/>
        <p:txBody>
          <a:bodyPr/>
          <a:lstStyle/>
          <a:p>
            <a:fld id="{D57F1E4F-1CFF-5643-939E-02111984F565}" type="slidenum">
              <a:rPr lang="en-US" smtClean="0"/>
              <a:pPr/>
              <a:t>57</a:t>
            </a:fld>
            <a:endParaRPr lang="en-US" dirty="0"/>
          </a:p>
        </p:txBody>
      </p:sp>
    </p:spTree>
    <p:extLst>
      <p:ext uri="{BB962C8B-B14F-4D97-AF65-F5344CB8AC3E}">
        <p14:creationId xmlns:p14="http://schemas.microsoft.com/office/powerpoint/2010/main" val="2875765187"/>
      </p:ext>
    </p:extLst>
  </p:cSld>
  <p:clrMapOvr>
    <a:masterClrMapping/>
  </p:clrMapOvr>
  <p:transition spd="med">
    <p:pull/>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4" name="Content Placeholder 3"/>
              <p:cNvGraphicFramePr>
                <a:graphicFrameLocks noGrp="1"/>
              </p:cNvGraphicFramePr>
              <p:nvPr>
                <p:ph idx="1"/>
                <p:extLst>
                  <p:ext uri="{D42A27DB-BD31-4B8C-83A1-F6EECF244321}">
                    <p14:modId xmlns:p14="http://schemas.microsoft.com/office/powerpoint/2010/main" val="1877672185"/>
                  </p:ext>
                </p:extLst>
              </p:nvPr>
            </p:nvGraphicFramePr>
            <p:xfrm>
              <a:off x="1104900" y="1323979"/>
              <a:ext cx="9247640" cy="5029197"/>
            </p:xfrm>
            <a:graphic>
              <a:graphicData uri="http://schemas.openxmlformats.org/drawingml/2006/table">
                <a:tbl>
                  <a:tblPr firstRow="1" firstCol="1" bandRow="1">
                    <a:tableStyleId>{5C22544A-7EE6-4342-B048-85BDC9FD1C3A}</a:tableStyleId>
                  </a:tblPr>
                  <a:tblGrid>
                    <a:gridCol w="2311910"/>
                    <a:gridCol w="2311910"/>
                    <a:gridCol w="2311910"/>
                    <a:gridCol w="2311910"/>
                  </a:tblGrid>
                  <a:tr h="552838">
                    <a:tc>
                      <a:txBody>
                        <a:bodyPr/>
                        <a:lstStyle/>
                        <a:p>
                          <a:pPr algn="ctr">
                            <a:lnSpc>
                              <a:spcPct val="107000"/>
                            </a:lnSpc>
                            <a:spcAft>
                              <a:spcPts val="600"/>
                            </a:spcAft>
                          </a:pPr>
                          <a:r>
                            <a:rPr lang="en-US" sz="1400" dirty="0">
                              <a:effectLst/>
                            </a:rPr>
                            <a:t>Vehicle Class</a:t>
                          </a:r>
                          <a:endParaRPr lang="en-US" sz="14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600"/>
                            </a:spcAft>
                          </a:pPr>
                          <a:r>
                            <a:rPr lang="en-US" sz="1400" dirty="0">
                              <a:effectLst/>
                            </a:rPr>
                            <a:t>% Vehicle</a:t>
                          </a:r>
                          <a:endParaRPr lang="en-US" sz="14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600"/>
                            </a:spcAft>
                          </a:pPr>
                          <a:r>
                            <a:rPr lang="en-US" sz="1400" dirty="0">
                              <a:effectLst/>
                            </a:rPr>
                            <a:t>ESAL Factor</a:t>
                          </a:r>
                          <a:endParaRPr lang="en-US" sz="14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600"/>
                            </a:spcAft>
                          </a:pPr>
                          <a:r>
                            <a:rPr lang="en-US" sz="1400" dirty="0">
                              <a:effectLst/>
                            </a:rPr>
                            <a:t>% Vehicle </a:t>
                          </a:r>
                          <a14:m>
                            <m:oMath xmlns:m="http://schemas.openxmlformats.org/officeDocument/2006/math">
                              <m:r>
                                <a:rPr lang="en-US" sz="1400">
                                  <a:effectLst/>
                                  <a:latin typeface="Cambria Math" panose="02040503050406030204" pitchFamily="18" charset="0"/>
                                </a:rPr>
                                <m:t>×</m:t>
                              </m:r>
                            </m:oMath>
                          </a14:m>
                          <a:r>
                            <a:rPr lang="en-US" sz="1400" dirty="0">
                              <a:effectLst/>
                            </a:rPr>
                            <a:t> ESAL Factor</a:t>
                          </a:r>
                          <a:endParaRPr lang="en-US" sz="14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r>
                  <a:tr h="748807">
                    <a:tc>
                      <a:txBody>
                        <a:bodyPr/>
                        <a:lstStyle/>
                        <a:p>
                          <a:pPr algn="ctr">
                            <a:lnSpc>
                              <a:spcPct val="107000"/>
                            </a:lnSpc>
                            <a:spcAft>
                              <a:spcPts val="600"/>
                            </a:spcAft>
                          </a:pPr>
                          <a:r>
                            <a:rPr lang="en-US" sz="1400" dirty="0">
                              <a:effectLst/>
                            </a:rPr>
                            <a:t>Passenger cars</a:t>
                          </a:r>
                          <a:br>
                            <a:rPr lang="en-US" sz="1400" dirty="0">
                              <a:effectLst/>
                            </a:rPr>
                          </a:br>
                          <a:r>
                            <a:rPr lang="en-US" sz="1400" dirty="0">
                              <a:effectLst/>
                            </a:rPr>
                            <a:t> (class A)</a:t>
                          </a:r>
                          <a:endParaRPr lang="en-US" sz="14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600"/>
                            </a:spcAft>
                          </a:pPr>
                          <a:r>
                            <a:rPr lang="en-US" sz="1400" dirty="0">
                              <a:effectLst/>
                            </a:rPr>
                            <a:t/>
                          </a:r>
                          <a:br>
                            <a:rPr lang="en-US" sz="1400" dirty="0">
                              <a:effectLst/>
                            </a:rPr>
                          </a:br>
                          <a:r>
                            <a:rPr lang="en-US" sz="1400" dirty="0">
                              <a:effectLst/>
                            </a:rPr>
                            <a:t>87.2</a:t>
                          </a:r>
                          <a:endParaRPr lang="en-US" sz="14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600"/>
                            </a:spcAft>
                          </a:pPr>
                          <a:r>
                            <a:rPr lang="en-US" sz="1400" dirty="0">
                              <a:effectLst/>
                            </a:rPr>
                            <a:t/>
                          </a:r>
                          <a:br>
                            <a:rPr lang="en-US" sz="1400" dirty="0">
                              <a:effectLst/>
                            </a:rPr>
                          </a:br>
                          <a:r>
                            <a:rPr lang="en-US" sz="1400" dirty="0">
                              <a:effectLst/>
                            </a:rPr>
                            <a:t>0.0004</a:t>
                          </a:r>
                          <a:r>
                            <a:rPr lang="ar-SA" sz="1400">
                              <a:effectLst/>
                            </a:rPr>
                            <a:t/>
                          </a:r>
                          <a:br>
                            <a:rPr lang="ar-SA" sz="1400">
                              <a:effectLst/>
                            </a:rPr>
                          </a:br>
                          <a:endParaRPr lang="en-US" sz="14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600"/>
                            </a:spcAft>
                          </a:pPr>
                          <a:r>
                            <a:rPr lang="en-US" sz="1400" dirty="0">
                              <a:effectLst/>
                            </a:rPr>
                            <a:t/>
                          </a:r>
                          <a:br>
                            <a:rPr lang="en-US" sz="1400" dirty="0">
                              <a:effectLst/>
                            </a:rPr>
                          </a:br>
                          <a:r>
                            <a:rPr lang="en-US" sz="1400" dirty="0">
                              <a:effectLst/>
                            </a:rPr>
                            <a:t>0.000348</a:t>
                          </a:r>
                          <a:endParaRPr lang="en-US" sz="14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r>
                  <a:tr h="552930">
                    <a:tc>
                      <a:txBody>
                        <a:bodyPr/>
                        <a:lstStyle/>
                        <a:p>
                          <a:pPr algn="ctr">
                            <a:lnSpc>
                              <a:spcPct val="107000"/>
                            </a:lnSpc>
                            <a:spcAft>
                              <a:spcPts val="600"/>
                            </a:spcAft>
                          </a:pPr>
                          <a:r>
                            <a:rPr lang="en-US" sz="1400" dirty="0">
                              <a:effectLst/>
                            </a:rPr>
                            <a:t>Taxi van (class B)</a:t>
                          </a:r>
                          <a:endParaRPr lang="en-US" sz="14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600"/>
                            </a:spcAft>
                          </a:pPr>
                          <a:r>
                            <a:rPr lang="en-US" sz="1400" dirty="0">
                              <a:effectLst/>
                            </a:rPr>
                            <a:t/>
                          </a:r>
                          <a:br>
                            <a:rPr lang="en-US" sz="1400" dirty="0">
                              <a:effectLst/>
                            </a:rPr>
                          </a:br>
                          <a:r>
                            <a:rPr lang="en-US" sz="1400" dirty="0">
                              <a:effectLst/>
                            </a:rPr>
                            <a:t>2.9</a:t>
                          </a:r>
                          <a:endParaRPr lang="en-US" sz="14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600"/>
                            </a:spcAft>
                          </a:pPr>
                          <a:r>
                            <a:rPr lang="en-US" sz="1400" dirty="0">
                              <a:effectLst/>
                            </a:rPr>
                            <a:t/>
                          </a:r>
                          <a:br>
                            <a:rPr lang="en-US" sz="1400" dirty="0">
                              <a:effectLst/>
                            </a:rPr>
                          </a:br>
                          <a:r>
                            <a:rPr lang="en-US" sz="1400" dirty="0">
                              <a:effectLst/>
                            </a:rPr>
                            <a:t>0.02</a:t>
                          </a:r>
                          <a:endParaRPr lang="en-US" sz="14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600"/>
                            </a:spcAft>
                          </a:pPr>
                          <a:r>
                            <a:rPr lang="en-US" sz="1400" dirty="0">
                              <a:effectLst/>
                            </a:rPr>
                            <a:t/>
                          </a:r>
                          <a:br>
                            <a:rPr lang="en-US" sz="1400" dirty="0">
                              <a:effectLst/>
                            </a:rPr>
                          </a:br>
                          <a:r>
                            <a:rPr lang="en-US" sz="1400" dirty="0">
                              <a:effectLst/>
                            </a:rPr>
                            <a:t>0.00058</a:t>
                          </a:r>
                          <a:endParaRPr lang="en-US" sz="14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r>
                  <a:tr h="552930">
                    <a:tc>
                      <a:txBody>
                        <a:bodyPr/>
                        <a:lstStyle/>
                        <a:p>
                          <a:pPr algn="ctr">
                            <a:lnSpc>
                              <a:spcPct val="107000"/>
                            </a:lnSpc>
                            <a:spcAft>
                              <a:spcPts val="600"/>
                            </a:spcAft>
                          </a:pPr>
                          <a:r>
                            <a:rPr lang="en-US" sz="1400" dirty="0">
                              <a:effectLst/>
                            </a:rPr>
                            <a:t>SU 2 axle 4 tiers (class C)</a:t>
                          </a:r>
                          <a:endParaRPr lang="en-US" sz="14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600"/>
                            </a:spcAft>
                          </a:pPr>
                          <a:r>
                            <a:rPr lang="en-US" sz="1400" dirty="0">
                              <a:effectLst/>
                            </a:rPr>
                            <a:t/>
                          </a:r>
                          <a:br>
                            <a:rPr lang="en-US" sz="1400" dirty="0">
                              <a:effectLst/>
                            </a:rPr>
                          </a:br>
                          <a:r>
                            <a:rPr lang="en-US" sz="1400" dirty="0">
                              <a:effectLst/>
                            </a:rPr>
                            <a:t>0.506</a:t>
                          </a:r>
                          <a:endParaRPr lang="en-US" sz="14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600"/>
                            </a:spcAft>
                          </a:pPr>
                          <a:r>
                            <a:rPr lang="en-US" sz="1400" dirty="0">
                              <a:effectLst/>
                            </a:rPr>
                            <a:t/>
                          </a:r>
                          <a:br>
                            <a:rPr lang="en-US" sz="1400" dirty="0">
                              <a:effectLst/>
                            </a:rPr>
                          </a:br>
                          <a:r>
                            <a:rPr lang="en-US" sz="1400" dirty="0">
                              <a:effectLst/>
                            </a:rPr>
                            <a:t>0.02</a:t>
                          </a:r>
                          <a:endParaRPr lang="en-US" sz="14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600"/>
                            </a:spcAft>
                          </a:pPr>
                          <a:r>
                            <a:rPr lang="en-US" sz="1400" dirty="0">
                              <a:effectLst/>
                            </a:rPr>
                            <a:t/>
                          </a:r>
                          <a:br>
                            <a:rPr lang="en-US" sz="1400" dirty="0">
                              <a:effectLst/>
                            </a:rPr>
                          </a:br>
                          <a:r>
                            <a:rPr lang="en-US" sz="1400" dirty="0">
                              <a:effectLst/>
                            </a:rPr>
                            <a:t>0.00010</a:t>
                          </a:r>
                          <a:endParaRPr lang="en-US" sz="14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r>
                  <a:tr h="552930">
                    <a:tc>
                      <a:txBody>
                        <a:bodyPr/>
                        <a:lstStyle/>
                        <a:p>
                          <a:pPr algn="ctr">
                            <a:lnSpc>
                              <a:spcPct val="107000"/>
                            </a:lnSpc>
                            <a:spcAft>
                              <a:spcPts val="600"/>
                            </a:spcAft>
                          </a:pPr>
                          <a:r>
                            <a:rPr lang="en-US" sz="1400" dirty="0">
                              <a:effectLst/>
                            </a:rPr>
                            <a:t>SU 2 axle 6 tiers (class C)</a:t>
                          </a:r>
                          <a:endParaRPr lang="en-US" sz="14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600"/>
                            </a:spcAft>
                          </a:pPr>
                          <a:r>
                            <a:rPr lang="en-US" sz="1400" dirty="0">
                              <a:effectLst/>
                            </a:rPr>
                            <a:t/>
                          </a:r>
                          <a:br>
                            <a:rPr lang="en-US" sz="1400" dirty="0">
                              <a:effectLst/>
                            </a:rPr>
                          </a:br>
                          <a:r>
                            <a:rPr lang="en-US" sz="1400" dirty="0">
                              <a:effectLst/>
                            </a:rPr>
                            <a:t>1.52</a:t>
                          </a:r>
                          <a:endParaRPr lang="en-US" sz="14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600"/>
                            </a:spcAft>
                          </a:pPr>
                          <a:r>
                            <a:rPr lang="en-US" sz="1400" dirty="0">
                              <a:effectLst/>
                            </a:rPr>
                            <a:t/>
                          </a:r>
                          <a:br>
                            <a:rPr lang="en-US" sz="1400" dirty="0">
                              <a:effectLst/>
                            </a:rPr>
                          </a:br>
                          <a:r>
                            <a:rPr lang="en-US" sz="1400" dirty="0">
                              <a:effectLst/>
                            </a:rPr>
                            <a:t>0.21</a:t>
                          </a:r>
                          <a:endParaRPr lang="en-US" sz="14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600"/>
                            </a:spcAft>
                          </a:pPr>
                          <a:r>
                            <a:rPr lang="en-US" sz="1400" dirty="0">
                              <a:effectLst/>
                            </a:rPr>
                            <a:t/>
                          </a:r>
                          <a:br>
                            <a:rPr lang="en-US" sz="1400" dirty="0">
                              <a:effectLst/>
                            </a:rPr>
                          </a:br>
                          <a:r>
                            <a:rPr lang="en-US" sz="1400" dirty="0">
                              <a:effectLst/>
                            </a:rPr>
                            <a:t>0.00319</a:t>
                          </a:r>
                          <a:endParaRPr lang="en-US" sz="14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r>
                  <a:tr h="552930">
                    <a:tc>
                      <a:txBody>
                        <a:bodyPr/>
                        <a:lstStyle/>
                        <a:p>
                          <a:pPr algn="ctr">
                            <a:lnSpc>
                              <a:spcPct val="107000"/>
                            </a:lnSpc>
                            <a:spcAft>
                              <a:spcPts val="600"/>
                            </a:spcAft>
                          </a:pPr>
                          <a:r>
                            <a:rPr lang="en-US" sz="1400" dirty="0">
                              <a:effectLst/>
                            </a:rPr>
                            <a:t>Bus</a:t>
                          </a:r>
                          <a:br>
                            <a:rPr lang="en-US" sz="1400" dirty="0">
                              <a:effectLst/>
                            </a:rPr>
                          </a:br>
                          <a:r>
                            <a:rPr lang="en-US" sz="1400" dirty="0">
                              <a:effectLst/>
                            </a:rPr>
                            <a:t> (class C)</a:t>
                          </a:r>
                          <a:endParaRPr lang="en-US" sz="14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600"/>
                            </a:spcAft>
                          </a:pPr>
                          <a:r>
                            <a:rPr lang="en-US" sz="1400" dirty="0">
                              <a:effectLst/>
                            </a:rPr>
                            <a:t/>
                          </a:r>
                          <a:br>
                            <a:rPr lang="en-US" sz="1400" dirty="0">
                              <a:effectLst/>
                            </a:rPr>
                          </a:br>
                          <a:r>
                            <a:rPr lang="en-US" sz="1400" dirty="0">
                              <a:effectLst/>
                            </a:rPr>
                            <a:t>1.6</a:t>
                          </a:r>
                          <a:endParaRPr lang="en-US" sz="14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600"/>
                            </a:spcAft>
                          </a:pPr>
                          <a:r>
                            <a:rPr lang="en-US" sz="1400" dirty="0">
                              <a:effectLst/>
                            </a:rPr>
                            <a:t/>
                          </a:r>
                          <a:br>
                            <a:rPr lang="en-US" sz="1400" dirty="0">
                              <a:effectLst/>
                            </a:rPr>
                          </a:br>
                          <a:r>
                            <a:rPr lang="en-US" sz="1400" dirty="0">
                              <a:effectLst/>
                            </a:rPr>
                            <a:t>0.21</a:t>
                          </a:r>
                          <a:endParaRPr lang="en-US" sz="14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600"/>
                            </a:spcAft>
                          </a:pPr>
                          <a:r>
                            <a:rPr lang="en-US" sz="1400" dirty="0">
                              <a:effectLst/>
                            </a:rPr>
                            <a:t/>
                          </a:r>
                          <a:br>
                            <a:rPr lang="en-US" sz="1400" dirty="0">
                              <a:effectLst/>
                            </a:rPr>
                          </a:br>
                          <a:r>
                            <a:rPr lang="en-US" sz="1400" dirty="0">
                              <a:effectLst/>
                            </a:rPr>
                            <a:t>0.00336</a:t>
                          </a:r>
                          <a:endParaRPr lang="en-US" sz="14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r>
                  <a:tr h="552930">
                    <a:tc>
                      <a:txBody>
                        <a:bodyPr/>
                        <a:lstStyle/>
                        <a:p>
                          <a:pPr algn="ctr">
                            <a:lnSpc>
                              <a:spcPct val="107000"/>
                            </a:lnSpc>
                            <a:spcAft>
                              <a:spcPts val="600"/>
                            </a:spcAft>
                          </a:pPr>
                          <a:r>
                            <a:rPr lang="en-US" sz="1400" dirty="0">
                              <a:effectLst/>
                            </a:rPr>
                            <a:t>SU 3 axle (class C)</a:t>
                          </a:r>
                          <a:endParaRPr lang="en-US" sz="14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600"/>
                            </a:spcAft>
                          </a:pPr>
                          <a:r>
                            <a:rPr lang="en-US" sz="1400" dirty="0">
                              <a:effectLst/>
                            </a:rPr>
                            <a:t/>
                          </a:r>
                          <a:br>
                            <a:rPr lang="en-US" sz="1400" dirty="0">
                              <a:effectLst/>
                            </a:rPr>
                          </a:br>
                          <a:r>
                            <a:rPr lang="en-US" sz="1400" dirty="0">
                              <a:effectLst/>
                            </a:rPr>
                            <a:t>5.6</a:t>
                          </a:r>
                          <a:endParaRPr lang="en-US" sz="14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600"/>
                            </a:spcAft>
                          </a:pPr>
                          <a:r>
                            <a:rPr lang="en-US" sz="1400" dirty="0">
                              <a:effectLst/>
                            </a:rPr>
                            <a:t/>
                          </a:r>
                          <a:br>
                            <a:rPr lang="en-US" sz="1400" dirty="0">
                              <a:effectLst/>
                            </a:rPr>
                          </a:br>
                          <a:r>
                            <a:rPr lang="en-US" sz="1400" dirty="0">
                              <a:effectLst/>
                            </a:rPr>
                            <a:t>0.73</a:t>
                          </a:r>
                          <a:endParaRPr lang="en-US" sz="14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600"/>
                            </a:spcAft>
                          </a:pPr>
                          <a:r>
                            <a:rPr lang="en-US" sz="1400" dirty="0">
                              <a:effectLst/>
                            </a:rPr>
                            <a:t/>
                          </a:r>
                          <a:br>
                            <a:rPr lang="en-US" sz="1400" dirty="0">
                              <a:effectLst/>
                            </a:rPr>
                          </a:br>
                          <a:r>
                            <a:rPr lang="en-US" sz="1400" dirty="0">
                              <a:effectLst/>
                            </a:rPr>
                            <a:t>0.04088</a:t>
                          </a:r>
                          <a:endParaRPr lang="en-US" sz="14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r>
                  <a:tr h="552930">
                    <a:tc>
                      <a:txBody>
                        <a:bodyPr/>
                        <a:lstStyle/>
                        <a:p>
                          <a:pPr algn="ctr">
                            <a:lnSpc>
                              <a:spcPct val="107000"/>
                            </a:lnSpc>
                            <a:spcAft>
                              <a:spcPts val="600"/>
                            </a:spcAft>
                          </a:pPr>
                          <a:r>
                            <a:rPr lang="en-US" sz="1400" dirty="0">
                              <a:effectLst/>
                            </a:rPr>
                            <a:t>Truck / Trailer (class D)</a:t>
                          </a:r>
                          <a:endParaRPr lang="en-US" sz="14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600"/>
                            </a:spcAft>
                          </a:pPr>
                          <a:r>
                            <a:rPr lang="en-US" sz="1400" dirty="0">
                              <a:effectLst/>
                            </a:rPr>
                            <a:t/>
                          </a:r>
                          <a:br>
                            <a:rPr lang="en-US" sz="1400" dirty="0">
                              <a:effectLst/>
                            </a:rPr>
                          </a:br>
                          <a:r>
                            <a:rPr lang="en-US" sz="1400" dirty="0">
                              <a:effectLst/>
                            </a:rPr>
                            <a:t>0.675</a:t>
                          </a:r>
                          <a:endParaRPr lang="en-US" sz="14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600"/>
                            </a:spcAft>
                          </a:pPr>
                          <a:r>
                            <a:rPr lang="en-US" sz="1400" dirty="0">
                              <a:effectLst/>
                            </a:rPr>
                            <a:t/>
                          </a:r>
                          <a:br>
                            <a:rPr lang="en-US" sz="1400" dirty="0">
                              <a:effectLst/>
                            </a:rPr>
                          </a:br>
                          <a:r>
                            <a:rPr lang="en-US" sz="1400" dirty="0">
                              <a:effectLst/>
                            </a:rPr>
                            <a:t>0.98</a:t>
                          </a:r>
                          <a:endParaRPr lang="en-US" sz="14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600"/>
                            </a:spcAft>
                          </a:pPr>
                          <a:r>
                            <a:rPr lang="en-US" sz="1400" dirty="0">
                              <a:effectLst/>
                            </a:rPr>
                            <a:t/>
                          </a:r>
                          <a:br>
                            <a:rPr lang="en-US" sz="1400" dirty="0">
                              <a:effectLst/>
                            </a:rPr>
                          </a:br>
                          <a:r>
                            <a:rPr lang="en-US" sz="1400" dirty="0">
                              <a:effectLst/>
                            </a:rPr>
                            <a:t>0.006615</a:t>
                          </a:r>
                          <a:endParaRPr lang="en-US" sz="14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r>
                  <a:tr h="409972">
                    <a:tc>
                      <a:txBody>
                        <a:bodyPr/>
                        <a:lstStyle/>
                        <a:p>
                          <a:pPr algn="ctr">
                            <a:lnSpc>
                              <a:spcPct val="107000"/>
                            </a:lnSpc>
                            <a:spcAft>
                              <a:spcPts val="600"/>
                            </a:spcAft>
                          </a:pPr>
                          <a:r>
                            <a:rPr lang="en-US" sz="1400" dirty="0">
                              <a:effectLst/>
                            </a:rPr>
                            <a:t>Total</a:t>
                          </a:r>
                          <a:endParaRPr lang="en-US" sz="14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600"/>
                            </a:spcAft>
                          </a:pPr>
                          <a:r>
                            <a:rPr lang="en-US" sz="1400" dirty="0">
                              <a:effectLst/>
                            </a:rPr>
                            <a:t> </a:t>
                          </a:r>
                          <a:endParaRPr lang="en-US" sz="14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600"/>
                            </a:spcAft>
                          </a:pPr>
                          <a:r>
                            <a:rPr lang="en-US" sz="1400" dirty="0">
                              <a:effectLst/>
                            </a:rPr>
                            <a:t> </a:t>
                          </a:r>
                          <a:endParaRPr lang="en-US" sz="14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600"/>
                            </a:spcAft>
                          </a:pPr>
                          <a:r>
                            <a:rPr lang="en-US" sz="1400" dirty="0">
                              <a:effectLst/>
                            </a:rPr>
                            <a:t>0.055073</a:t>
                          </a:r>
                          <a:endParaRPr lang="en-US" sz="14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r>
                </a:tbl>
              </a:graphicData>
            </a:graphic>
          </p:graphicFrame>
        </mc:Choice>
        <mc:Fallback xmlns="">
          <p:graphicFrame>
            <p:nvGraphicFramePr>
              <p:cNvPr id="4" name="Content Placeholder 3"/>
              <p:cNvGraphicFramePr>
                <a:graphicFrameLocks noGrp="1"/>
              </p:cNvGraphicFramePr>
              <p:nvPr>
                <p:ph idx="1"/>
                <p:extLst>
                  <p:ext uri="{D42A27DB-BD31-4B8C-83A1-F6EECF244321}">
                    <p14:modId xmlns:p14="http://schemas.microsoft.com/office/powerpoint/2010/main" val="1877672185"/>
                  </p:ext>
                </p:extLst>
              </p:nvPr>
            </p:nvGraphicFramePr>
            <p:xfrm>
              <a:off x="1104900" y="1323979"/>
              <a:ext cx="9247640" cy="5029197"/>
            </p:xfrm>
            <a:graphic>
              <a:graphicData uri="http://schemas.openxmlformats.org/drawingml/2006/table">
                <a:tbl>
                  <a:tblPr firstRow="1" firstCol="1" bandRow="1">
                    <a:tableStyleId>{5C22544A-7EE6-4342-B048-85BDC9FD1C3A}</a:tableStyleId>
                  </a:tblPr>
                  <a:tblGrid>
                    <a:gridCol w="2311910"/>
                    <a:gridCol w="2311910"/>
                    <a:gridCol w="2311910"/>
                    <a:gridCol w="2311910"/>
                  </a:tblGrid>
                  <a:tr h="552838">
                    <a:tc>
                      <a:txBody>
                        <a:bodyPr/>
                        <a:lstStyle/>
                        <a:p>
                          <a:pPr algn="ctr">
                            <a:lnSpc>
                              <a:spcPct val="107000"/>
                            </a:lnSpc>
                            <a:spcAft>
                              <a:spcPts val="600"/>
                            </a:spcAft>
                          </a:pPr>
                          <a:r>
                            <a:rPr lang="en-US" sz="1400" dirty="0">
                              <a:effectLst/>
                            </a:rPr>
                            <a:t>Vehicle Class</a:t>
                          </a:r>
                          <a:endParaRPr lang="en-US" sz="14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600"/>
                            </a:spcAft>
                          </a:pPr>
                          <a:r>
                            <a:rPr lang="en-US" sz="1400" dirty="0">
                              <a:effectLst/>
                            </a:rPr>
                            <a:t>% Vehicle</a:t>
                          </a:r>
                          <a:endParaRPr lang="en-US" sz="14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600"/>
                            </a:spcAft>
                          </a:pPr>
                          <a:r>
                            <a:rPr lang="en-US" sz="1400" dirty="0">
                              <a:effectLst/>
                            </a:rPr>
                            <a:t>ESAL Factor</a:t>
                          </a:r>
                          <a:endParaRPr lang="en-US" sz="14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endParaRPr lang="en-US"/>
                        </a:p>
                      </a:txBody>
                      <a:tcPr marL="68580" marR="68580" marT="0" marB="0">
                        <a:blipFill rotWithShape="0">
                          <a:blip r:embed="rId2"/>
                          <a:stretch>
                            <a:fillRect l="-300792" t="-10989" r="-1055" b="-809890"/>
                          </a:stretch>
                        </a:blipFill>
                      </a:tcPr>
                    </a:tc>
                  </a:tr>
                  <a:tr h="748807">
                    <a:tc>
                      <a:txBody>
                        <a:bodyPr/>
                        <a:lstStyle/>
                        <a:p>
                          <a:pPr algn="ctr">
                            <a:lnSpc>
                              <a:spcPct val="107000"/>
                            </a:lnSpc>
                            <a:spcAft>
                              <a:spcPts val="600"/>
                            </a:spcAft>
                          </a:pPr>
                          <a:r>
                            <a:rPr lang="en-US" sz="1400" dirty="0">
                              <a:effectLst/>
                            </a:rPr>
                            <a:t>Passenger cars</a:t>
                          </a:r>
                          <a:br>
                            <a:rPr lang="en-US" sz="1400" dirty="0">
                              <a:effectLst/>
                            </a:rPr>
                          </a:br>
                          <a:r>
                            <a:rPr lang="en-US" sz="1400" dirty="0">
                              <a:effectLst/>
                            </a:rPr>
                            <a:t> (class A)</a:t>
                          </a:r>
                          <a:endParaRPr lang="en-US" sz="14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600"/>
                            </a:spcAft>
                          </a:pPr>
                          <a:r>
                            <a:rPr lang="en-US" sz="1400" dirty="0">
                              <a:effectLst/>
                            </a:rPr>
                            <a:t/>
                          </a:r>
                          <a:br>
                            <a:rPr lang="en-US" sz="1400" dirty="0">
                              <a:effectLst/>
                            </a:rPr>
                          </a:br>
                          <a:r>
                            <a:rPr lang="en-US" sz="1400" dirty="0">
                              <a:effectLst/>
                            </a:rPr>
                            <a:t>87.2</a:t>
                          </a:r>
                          <a:endParaRPr lang="en-US" sz="14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600"/>
                            </a:spcAft>
                          </a:pPr>
                          <a:r>
                            <a:rPr lang="en-US" sz="1400" dirty="0">
                              <a:effectLst/>
                            </a:rPr>
                            <a:t/>
                          </a:r>
                          <a:br>
                            <a:rPr lang="en-US" sz="1400" dirty="0">
                              <a:effectLst/>
                            </a:rPr>
                          </a:br>
                          <a:r>
                            <a:rPr lang="en-US" sz="1400" dirty="0">
                              <a:effectLst/>
                            </a:rPr>
                            <a:t>0.0004</a:t>
                          </a:r>
                          <a:r>
                            <a:rPr lang="ar-SA" sz="1400">
                              <a:effectLst/>
                            </a:rPr>
                            <a:t/>
                          </a:r>
                          <a:br>
                            <a:rPr lang="ar-SA" sz="1400">
                              <a:effectLst/>
                            </a:rPr>
                          </a:br>
                          <a:endParaRPr lang="en-US" sz="14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600"/>
                            </a:spcAft>
                          </a:pPr>
                          <a:r>
                            <a:rPr lang="en-US" sz="1400" dirty="0">
                              <a:effectLst/>
                            </a:rPr>
                            <a:t/>
                          </a:r>
                          <a:br>
                            <a:rPr lang="en-US" sz="1400" dirty="0">
                              <a:effectLst/>
                            </a:rPr>
                          </a:br>
                          <a:r>
                            <a:rPr lang="en-US" sz="1400" dirty="0">
                              <a:effectLst/>
                            </a:rPr>
                            <a:t>0.000348</a:t>
                          </a:r>
                          <a:endParaRPr lang="en-US" sz="14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r>
                  <a:tr h="552930">
                    <a:tc>
                      <a:txBody>
                        <a:bodyPr/>
                        <a:lstStyle/>
                        <a:p>
                          <a:pPr algn="ctr">
                            <a:lnSpc>
                              <a:spcPct val="107000"/>
                            </a:lnSpc>
                            <a:spcAft>
                              <a:spcPts val="600"/>
                            </a:spcAft>
                          </a:pPr>
                          <a:r>
                            <a:rPr lang="en-US" sz="1400" dirty="0">
                              <a:effectLst/>
                            </a:rPr>
                            <a:t>Taxi van (class B)</a:t>
                          </a:r>
                          <a:endParaRPr lang="en-US" sz="14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600"/>
                            </a:spcAft>
                          </a:pPr>
                          <a:r>
                            <a:rPr lang="en-US" sz="1400" dirty="0">
                              <a:effectLst/>
                            </a:rPr>
                            <a:t/>
                          </a:r>
                          <a:br>
                            <a:rPr lang="en-US" sz="1400" dirty="0">
                              <a:effectLst/>
                            </a:rPr>
                          </a:br>
                          <a:r>
                            <a:rPr lang="en-US" sz="1400" dirty="0">
                              <a:effectLst/>
                            </a:rPr>
                            <a:t>2.9</a:t>
                          </a:r>
                          <a:endParaRPr lang="en-US" sz="14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600"/>
                            </a:spcAft>
                          </a:pPr>
                          <a:r>
                            <a:rPr lang="en-US" sz="1400" dirty="0">
                              <a:effectLst/>
                            </a:rPr>
                            <a:t/>
                          </a:r>
                          <a:br>
                            <a:rPr lang="en-US" sz="1400" dirty="0">
                              <a:effectLst/>
                            </a:rPr>
                          </a:br>
                          <a:r>
                            <a:rPr lang="en-US" sz="1400" dirty="0">
                              <a:effectLst/>
                            </a:rPr>
                            <a:t>0.02</a:t>
                          </a:r>
                          <a:endParaRPr lang="en-US" sz="14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600"/>
                            </a:spcAft>
                          </a:pPr>
                          <a:r>
                            <a:rPr lang="en-US" sz="1400" dirty="0">
                              <a:effectLst/>
                            </a:rPr>
                            <a:t/>
                          </a:r>
                          <a:br>
                            <a:rPr lang="en-US" sz="1400" dirty="0">
                              <a:effectLst/>
                            </a:rPr>
                          </a:br>
                          <a:r>
                            <a:rPr lang="en-US" sz="1400" dirty="0">
                              <a:effectLst/>
                            </a:rPr>
                            <a:t>0.00058</a:t>
                          </a:r>
                          <a:endParaRPr lang="en-US" sz="14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r>
                  <a:tr h="552930">
                    <a:tc>
                      <a:txBody>
                        <a:bodyPr/>
                        <a:lstStyle/>
                        <a:p>
                          <a:pPr algn="ctr">
                            <a:lnSpc>
                              <a:spcPct val="107000"/>
                            </a:lnSpc>
                            <a:spcAft>
                              <a:spcPts val="600"/>
                            </a:spcAft>
                          </a:pPr>
                          <a:r>
                            <a:rPr lang="en-US" sz="1400" dirty="0">
                              <a:effectLst/>
                            </a:rPr>
                            <a:t>SU 2 axle 4 tiers (class C)</a:t>
                          </a:r>
                          <a:endParaRPr lang="en-US" sz="14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600"/>
                            </a:spcAft>
                          </a:pPr>
                          <a:r>
                            <a:rPr lang="en-US" sz="1400" dirty="0">
                              <a:effectLst/>
                            </a:rPr>
                            <a:t/>
                          </a:r>
                          <a:br>
                            <a:rPr lang="en-US" sz="1400" dirty="0">
                              <a:effectLst/>
                            </a:rPr>
                          </a:br>
                          <a:r>
                            <a:rPr lang="en-US" sz="1400" dirty="0">
                              <a:effectLst/>
                            </a:rPr>
                            <a:t>0.506</a:t>
                          </a:r>
                          <a:endParaRPr lang="en-US" sz="14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600"/>
                            </a:spcAft>
                          </a:pPr>
                          <a:r>
                            <a:rPr lang="en-US" sz="1400" dirty="0">
                              <a:effectLst/>
                            </a:rPr>
                            <a:t/>
                          </a:r>
                          <a:br>
                            <a:rPr lang="en-US" sz="1400" dirty="0">
                              <a:effectLst/>
                            </a:rPr>
                          </a:br>
                          <a:r>
                            <a:rPr lang="en-US" sz="1400" dirty="0">
                              <a:effectLst/>
                            </a:rPr>
                            <a:t>0.02</a:t>
                          </a:r>
                          <a:endParaRPr lang="en-US" sz="14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600"/>
                            </a:spcAft>
                          </a:pPr>
                          <a:r>
                            <a:rPr lang="en-US" sz="1400" dirty="0">
                              <a:effectLst/>
                            </a:rPr>
                            <a:t/>
                          </a:r>
                          <a:br>
                            <a:rPr lang="en-US" sz="1400" dirty="0">
                              <a:effectLst/>
                            </a:rPr>
                          </a:br>
                          <a:r>
                            <a:rPr lang="en-US" sz="1400" dirty="0">
                              <a:effectLst/>
                            </a:rPr>
                            <a:t>0.00010</a:t>
                          </a:r>
                          <a:endParaRPr lang="en-US" sz="14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r>
                  <a:tr h="552930">
                    <a:tc>
                      <a:txBody>
                        <a:bodyPr/>
                        <a:lstStyle/>
                        <a:p>
                          <a:pPr algn="ctr">
                            <a:lnSpc>
                              <a:spcPct val="107000"/>
                            </a:lnSpc>
                            <a:spcAft>
                              <a:spcPts val="600"/>
                            </a:spcAft>
                          </a:pPr>
                          <a:r>
                            <a:rPr lang="en-US" sz="1400" dirty="0">
                              <a:effectLst/>
                            </a:rPr>
                            <a:t>SU 2 axle 6 tiers (class C)</a:t>
                          </a:r>
                          <a:endParaRPr lang="en-US" sz="14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600"/>
                            </a:spcAft>
                          </a:pPr>
                          <a:r>
                            <a:rPr lang="en-US" sz="1400" dirty="0">
                              <a:effectLst/>
                            </a:rPr>
                            <a:t/>
                          </a:r>
                          <a:br>
                            <a:rPr lang="en-US" sz="1400" dirty="0">
                              <a:effectLst/>
                            </a:rPr>
                          </a:br>
                          <a:r>
                            <a:rPr lang="en-US" sz="1400" dirty="0">
                              <a:effectLst/>
                            </a:rPr>
                            <a:t>1.52</a:t>
                          </a:r>
                          <a:endParaRPr lang="en-US" sz="14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600"/>
                            </a:spcAft>
                          </a:pPr>
                          <a:r>
                            <a:rPr lang="en-US" sz="1400" dirty="0">
                              <a:effectLst/>
                            </a:rPr>
                            <a:t/>
                          </a:r>
                          <a:br>
                            <a:rPr lang="en-US" sz="1400" dirty="0">
                              <a:effectLst/>
                            </a:rPr>
                          </a:br>
                          <a:r>
                            <a:rPr lang="en-US" sz="1400" dirty="0">
                              <a:effectLst/>
                            </a:rPr>
                            <a:t>0.21</a:t>
                          </a:r>
                          <a:endParaRPr lang="en-US" sz="14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600"/>
                            </a:spcAft>
                          </a:pPr>
                          <a:r>
                            <a:rPr lang="en-US" sz="1400" dirty="0">
                              <a:effectLst/>
                            </a:rPr>
                            <a:t/>
                          </a:r>
                          <a:br>
                            <a:rPr lang="en-US" sz="1400" dirty="0">
                              <a:effectLst/>
                            </a:rPr>
                          </a:br>
                          <a:r>
                            <a:rPr lang="en-US" sz="1400" dirty="0">
                              <a:effectLst/>
                            </a:rPr>
                            <a:t>0.00319</a:t>
                          </a:r>
                          <a:endParaRPr lang="en-US" sz="14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r>
                  <a:tr h="552930">
                    <a:tc>
                      <a:txBody>
                        <a:bodyPr/>
                        <a:lstStyle/>
                        <a:p>
                          <a:pPr algn="ctr">
                            <a:lnSpc>
                              <a:spcPct val="107000"/>
                            </a:lnSpc>
                            <a:spcAft>
                              <a:spcPts val="600"/>
                            </a:spcAft>
                          </a:pPr>
                          <a:r>
                            <a:rPr lang="en-US" sz="1400" dirty="0">
                              <a:effectLst/>
                            </a:rPr>
                            <a:t>Bus</a:t>
                          </a:r>
                          <a:br>
                            <a:rPr lang="en-US" sz="1400" dirty="0">
                              <a:effectLst/>
                            </a:rPr>
                          </a:br>
                          <a:r>
                            <a:rPr lang="en-US" sz="1400" dirty="0">
                              <a:effectLst/>
                            </a:rPr>
                            <a:t> (class C)</a:t>
                          </a:r>
                          <a:endParaRPr lang="en-US" sz="14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600"/>
                            </a:spcAft>
                          </a:pPr>
                          <a:r>
                            <a:rPr lang="en-US" sz="1400" dirty="0">
                              <a:effectLst/>
                            </a:rPr>
                            <a:t/>
                          </a:r>
                          <a:br>
                            <a:rPr lang="en-US" sz="1400" dirty="0">
                              <a:effectLst/>
                            </a:rPr>
                          </a:br>
                          <a:r>
                            <a:rPr lang="en-US" sz="1400" dirty="0">
                              <a:effectLst/>
                            </a:rPr>
                            <a:t>1.6</a:t>
                          </a:r>
                          <a:endParaRPr lang="en-US" sz="14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600"/>
                            </a:spcAft>
                          </a:pPr>
                          <a:r>
                            <a:rPr lang="en-US" sz="1400" dirty="0">
                              <a:effectLst/>
                            </a:rPr>
                            <a:t/>
                          </a:r>
                          <a:br>
                            <a:rPr lang="en-US" sz="1400" dirty="0">
                              <a:effectLst/>
                            </a:rPr>
                          </a:br>
                          <a:r>
                            <a:rPr lang="en-US" sz="1400" dirty="0">
                              <a:effectLst/>
                            </a:rPr>
                            <a:t>0.21</a:t>
                          </a:r>
                          <a:endParaRPr lang="en-US" sz="14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600"/>
                            </a:spcAft>
                          </a:pPr>
                          <a:r>
                            <a:rPr lang="en-US" sz="1400" dirty="0">
                              <a:effectLst/>
                            </a:rPr>
                            <a:t/>
                          </a:r>
                          <a:br>
                            <a:rPr lang="en-US" sz="1400" dirty="0">
                              <a:effectLst/>
                            </a:rPr>
                          </a:br>
                          <a:r>
                            <a:rPr lang="en-US" sz="1400" dirty="0">
                              <a:effectLst/>
                            </a:rPr>
                            <a:t>0.00336</a:t>
                          </a:r>
                          <a:endParaRPr lang="en-US" sz="14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r>
                  <a:tr h="552930">
                    <a:tc>
                      <a:txBody>
                        <a:bodyPr/>
                        <a:lstStyle/>
                        <a:p>
                          <a:pPr algn="ctr">
                            <a:lnSpc>
                              <a:spcPct val="107000"/>
                            </a:lnSpc>
                            <a:spcAft>
                              <a:spcPts val="600"/>
                            </a:spcAft>
                          </a:pPr>
                          <a:r>
                            <a:rPr lang="en-US" sz="1400" dirty="0">
                              <a:effectLst/>
                            </a:rPr>
                            <a:t>SU 3 axle (class C)</a:t>
                          </a:r>
                          <a:endParaRPr lang="en-US" sz="14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600"/>
                            </a:spcAft>
                          </a:pPr>
                          <a:r>
                            <a:rPr lang="en-US" sz="1400" dirty="0">
                              <a:effectLst/>
                            </a:rPr>
                            <a:t/>
                          </a:r>
                          <a:br>
                            <a:rPr lang="en-US" sz="1400" dirty="0">
                              <a:effectLst/>
                            </a:rPr>
                          </a:br>
                          <a:r>
                            <a:rPr lang="en-US" sz="1400" dirty="0">
                              <a:effectLst/>
                            </a:rPr>
                            <a:t>5.6</a:t>
                          </a:r>
                          <a:endParaRPr lang="en-US" sz="14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600"/>
                            </a:spcAft>
                          </a:pPr>
                          <a:r>
                            <a:rPr lang="en-US" sz="1400" dirty="0">
                              <a:effectLst/>
                            </a:rPr>
                            <a:t/>
                          </a:r>
                          <a:br>
                            <a:rPr lang="en-US" sz="1400" dirty="0">
                              <a:effectLst/>
                            </a:rPr>
                          </a:br>
                          <a:r>
                            <a:rPr lang="en-US" sz="1400" dirty="0">
                              <a:effectLst/>
                            </a:rPr>
                            <a:t>0.73</a:t>
                          </a:r>
                          <a:endParaRPr lang="en-US" sz="14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600"/>
                            </a:spcAft>
                          </a:pPr>
                          <a:r>
                            <a:rPr lang="en-US" sz="1400" dirty="0">
                              <a:effectLst/>
                            </a:rPr>
                            <a:t/>
                          </a:r>
                          <a:br>
                            <a:rPr lang="en-US" sz="1400" dirty="0">
                              <a:effectLst/>
                            </a:rPr>
                          </a:br>
                          <a:r>
                            <a:rPr lang="en-US" sz="1400" dirty="0">
                              <a:effectLst/>
                            </a:rPr>
                            <a:t>0.04088</a:t>
                          </a:r>
                          <a:endParaRPr lang="en-US" sz="14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r>
                  <a:tr h="552930">
                    <a:tc>
                      <a:txBody>
                        <a:bodyPr/>
                        <a:lstStyle/>
                        <a:p>
                          <a:pPr algn="ctr">
                            <a:lnSpc>
                              <a:spcPct val="107000"/>
                            </a:lnSpc>
                            <a:spcAft>
                              <a:spcPts val="600"/>
                            </a:spcAft>
                          </a:pPr>
                          <a:r>
                            <a:rPr lang="en-US" sz="1400" dirty="0">
                              <a:effectLst/>
                            </a:rPr>
                            <a:t>Truck / Trailer (class D)</a:t>
                          </a:r>
                          <a:endParaRPr lang="en-US" sz="14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600"/>
                            </a:spcAft>
                          </a:pPr>
                          <a:r>
                            <a:rPr lang="en-US" sz="1400" dirty="0">
                              <a:effectLst/>
                            </a:rPr>
                            <a:t/>
                          </a:r>
                          <a:br>
                            <a:rPr lang="en-US" sz="1400" dirty="0">
                              <a:effectLst/>
                            </a:rPr>
                          </a:br>
                          <a:r>
                            <a:rPr lang="en-US" sz="1400" dirty="0">
                              <a:effectLst/>
                            </a:rPr>
                            <a:t>0.675</a:t>
                          </a:r>
                          <a:endParaRPr lang="en-US" sz="14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600"/>
                            </a:spcAft>
                          </a:pPr>
                          <a:r>
                            <a:rPr lang="en-US" sz="1400" dirty="0">
                              <a:effectLst/>
                            </a:rPr>
                            <a:t/>
                          </a:r>
                          <a:br>
                            <a:rPr lang="en-US" sz="1400" dirty="0">
                              <a:effectLst/>
                            </a:rPr>
                          </a:br>
                          <a:r>
                            <a:rPr lang="en-US" sz="1400" dirty="0">
                              <a:effectLst/>
                            </a:rPr>
                            <a:t>0.98</a:t>
                          </a:r>
                          <a:endParaRPr lang="en-US" sz="14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600"/>
                            </a:spcAft>
                          </a:pPr>
                          <a:r>
                            <a:rPr lang="en-US" sz="1400" dirty="0">
                              <a:effectLst/>
                            </a:rPr>
                            <a:t/>
                          </a:r>
                          <a:br>
                            <a:rPr lang="en-US" sz="1400" dirty="0">
                              <a:effectLst/>
                            </a:rPr>
                          </a:br>
                          <a:r>
                            <a:rPr lang="en-US" sz="1400" dirty="0">
                              <a:effectLst/>
                            </a:rPr>
                            <a:t>0.006615</a:t>
                          </a:r>
                          <a:endParaRPr lang="en-US" sz="14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r>
                  <a:tr h="409972">
                    <a:tc>
                      <a:txBody>
                        <a:bodyPr/>
                        <a:lstStyle/>
                        <a:p>
                          <a:pPr algn="ctr">
                            <a:lnSpc>
                              <a:spcPct val="107000"/>
                            </a:lnSpc>
                            <a:spcAft>
                              <a:spcPts val="600"/>
                            </a:spcAft>
                          </a:pPr>
                          <a:r>
                            <a:rPr lang="en-US" sz="1400" dirty="0">
                              <a:effectLst/>
                            </a:rPr>
                            <a:t>Total</a:t>
                          </a:r>
                          <a:endParaRPr lang="en-US" sz="14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600"/>
                            </a:spcAft>
                          </a:pPr>
                          <a:r>
                            <a:rPr lang="en-US" sz="1400" dirty="0">
                              <a:effectLst/>
                            </a:rPr>
                            <a:t> </a:t>
                          </a:r>
                          <a:endParaRPr lang="en-US" sz="14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600"/>
                            </a:spcAft>
                          </a:pPr>
                          <a:r>
                            <a:rPr lang="en-US" sz="1400" dirty="0">
                              <a:effectLst/>
                            </a:rPr>
                            <a:t> </a:t>
                          </a:r>
                          <a:endParaRPr lang="en-US" sz="14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600"/>
                            </a:spcAft>
                          </a:pPr>
                          <a:r>
                            <a:rPr lang="en-US" sz="1400" dirty="0">
                              <a:effectLst/>
                            </a:rPr>
                            <a:t>0.055073</a:t>
                          </a:r>
                          <a:endParaRPr lang="en-US" sz="14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r>
                </a:tbl>
              </a:graphicData>
            </a:graphic>
          </p:graphicFrame>
        </mc:Fallback>
      </mc:AlternateContent>
      <p:sp>
        <p:nvSpPr>
          <p:cNvPr id="2" name="Slide Number Placeholder 1"/>
          <p:cNvSpPr>
            <a:spLocks noGrp="1"/>
          </p:cNvSpPr>
          <p:nvPr>
            <p:ph type="sldNum" sz="quarter" idx="12"/>
          </p:nvPr>
        </p:nvSpPr>
        <p:spPr/>
        <p:txBody>
          <a:bodyPr/>
          <a:lstStyle/>
          <a:p>
            <a:fld id="{D57F1E4F-1CFF-5643-939E-02111984F565}" type="slidenum">
              <a:rPr lang="en-US" smtClean="0"/>
              <a:pPr/>
              <a:t>58</a:t>
            </a:fld>
            <a:endParaRPr lang="en-US" dirty="0"/>
          </a:p>
        </p:txBody>
      </p:sp>
      <p:sp>
        <p:nvSpPr>
          <p:cNvPr id="8" name="Rectangle 7"/>
          <p:cNvSpPr/>
          <p:nvPr/>
        </p:nvSpPr>
        <p:spPr>
          <a:xfrm>
            <a:off x="4741109" y="885920"/>
            <a:ext cx="1975221" cy="307777"/>
          </a:xfrm>
          <a:prstGeom prst="rect">
            <a:avLst/>
          </a:prstGeom>
        </p:spPr>
        <p:txBody>
          <a:bodyPr wrap="none">
            <a:spAutoFit/>
          </a:bodyPr>
          <a:lstStyle/>
          <a:p>
            <a:r>
              <a:rPr lang="en-US" sz="1400" b="1" dirty="0" smtClean="0"/>
              <a:t>Table 6.2: ESAL Table</a:t>
            </a:r>
            <a:endParaRPr lang="en-US" sz="1400" dirty="0"/>
          </a:p>
        </p:txBody>
      </p:sp>
    </p:spTree>
    <p:extLst>
      <p:ext uri="{BB962C8B-B14F-4D97-AF65-F5344CB8AC3E}">
        <p14:creationId xmlns:p14="http://schemas.microsoft.com/office/powerpoint/2010/main" val="923313206"/>
      </p:ext>
    </p:extLst>
  </p:cSld>
  <p:clrMapOvr>
    <a:masterClrMapping/>
  </p:clrMapOvr>
  <p:transition spd="med">
    <p:pull/>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1103312" y="846034"/>
                <a:ext cx="8946541" cy="5402365"/>
              </a:xfrm>
            </p:spPr>
            <p:txBody>
              <a:bodyPr>
                <a:noAutofit/>
              </a:bodyPr>
              <a:lstStyle/>
              <a:p>
                <a:pPr>
                  <a:buFont typeface="Wingdings" panose="05000000000000000000" pitchFamily="2" charset="2"/>
                  <a:buChar char="q"/>
                </a:pPr>
                <a:r>
                  <a:rPr lang="en-US" sz="2400" dirty="0" smtClean="0"/>
                  <a:t>Growth factor:</a:t>
                </a:r>
                <a:br>
                  <a:rPr lang="en-US" sz="2400" dirty="0" smtClean="0"/>
                </a:br>
                <a:r>
                  <a:rPr lang="en-US" sz="2400" dirty="0" smtClean="0"/>
                  <a:t/>
                </a:r>
                <a:br>
                  <a:rPr lang="en-US" sz="2400" dirty="0" smtClean="0"/>
                </a:br>
                <a14:m>
                  <m:oMath xmlns:m="http://schemas.openxmlformats.org/officeDocument/2006/math">
                    <m:r>
                      <a:rPr lang="en-US" sz="2400" i="1">
                        <a:latin typeface="Cambria Math" panose="02040503050406030204" pitchFamily="18" charset="0"/>
                      </a:rPr>
                      <m:t>𝐺𝑟𝑛</m:t>
                    </m:r>
                    <m:r>
                      <a:rPr lang="en-US" sz="2400" i="1">
                        <a:latin typeface="Cambria Math" panose="02040503050406030204" pitchFamily="18" charset="0"/>
                      </a:rPr>
                      <m:t> </m:t>
                    </m:r>
                  </m:oMath>
                </a14:m>
                <a:r>
                  <a:rPr lang="en-US" sz="2400" dirty="0"/>
                  <a:t>= </a:t>
                </a:r>
                <a14:m>
                  <m:oMath xmlns:m="http://schemas.openxmlformats.org/officeDocument/2006/math">
                    <m:sSup>
                      <m:sSupPr>
                        <m:ctrlPr>
                          <a:rPr lang="en-US" sz="2400" i="1">
                            <a:latin typeface="Cambria Math" panose="02040503050406030204" pitchFamily="18" charset="0"/>
                          </a:rPr>
                        </m:ctrlPr>
                      </m:sSupPr>
                      <m:e>
                        <m:r>
                          <a:rPr lang="en-US" sz="2400" i="1">
                            <a:latin typeface="Cambria Math" panose="02040503050406030204" pitchFamily="18" charset="0"/>
                          </a:rPr>
                          <m:t>[(</m:t>
                        </m:r>
                        <m:r>
                          <a:rPr lang="en-US" sz="2400" i="1">
                            <a:latin typeface="Cambria Math" panose="02040503050406030204" pitchFamily="18" charset="0"/>
                          </a:rPr>
                          <m:t>1</m:t>
                        </m:r>
                        <m:r>
                          <a:rPr lang="en-US" sz="2400" i="1">
                            <a:latin typeface="Cambria Math" panose="02040503050406030204" pitchFamily="18" charset="0"/>
                          </a:rPr>
                          <m:t>+</m:t>
                        </m:r>
                        <m:r>
                          <a:rPr lang="en-US" sz="2400" i="1">
                            <a:latin typeface="Cambria Math" panose="02040503050406030204" pitchFamily="18" charset="0"/>
                          </a:rPr>
                          <m:t>𝑟</m:t>
                        </m:r>
                        <m:r>
                          <a:rPr lang="en-US" sz="2400" i="1">
                            <a:latin typeface="Cambria Math" panose="02040503050406030204" pitchFamily="18" charset="0"/>
                          </a:rPr>
                          <m:t>)</m:t>
                        </m:r>
                      </m:e>
                      <m:sup>
                        <m:r>
                          <a:rPr lang="en-US" sz="2400" i="1">
                            <a:latin typeface="Cambria Math" panose="02040503050406030204" pitchFamily="18" charset="0"/>
                          </a:rPr>
                          <m:t>𝑛</m:t>
                        </m:r>
                      </m:sup>
                    </m:sSup>
                    <m:r>
                      <a:rPr lang="en-US" sz="2400" b="0" i="1" smtClean="0">
                        <a:latin typeface="Cambria Math" panose="02040503050406030204" pitchFamily="18" charset="0"/>
                      </a:rPr>
                      <m:t>−</m:t>
                    </m:r>
                    <m:r>
                      <a:rPr lang="en-US" sz="2400" b="0" i="1" smtClean="0">
                        <a:latin typeface="Cambria Math" panose="02040503050406030204" pitchFamily="18" charset="0"/>
                      </a:rPr>
                      <m:t>1</m:t>
                    </m:r>
                    <m:r>
                      <a:rPr lang="en-US" sz="2400" i="1">
                        <a:latin typeface="Cambria Math" panose="02040503050406030204" pitchFamily="18" charset="0"/>
                      </a:rPr>
                      <m:t>]</m:t>
                    </m:r>
                  </m:oMath>
                </a14:m>
                <a:r>
                  <a:rPr lang="en-US" sz="2400" dirty="0"/>
                  <a:t> / r </a:t>
                </a:r>
                <a:r>
                  <a:rPr lang="en-US" sz="2400" dirty="0" smtClean="0"/>
                  <a:t/>
                </a:r>
                <a:br>
                  <a:rPr lang="en-US" sz="2400" dirty="0" smtClean="0"/>
                </a:br>
                <a:r>
                  <a:rPr lang="en-US" sz="2400" dirty="0" smtClean="0"/>
                  <a:t>For both segments, </a:t>
                </a:r>
                <a:r>
                  <a:rPr lang="en-US" sz="2400" dirty="0"/>
                  <a:t>r = 4.19 % … </a:t>
                </a:r>
                <a14:m>
                  <m:oMath xmlns:m="http://schemas.openxmlformats.org/officeDocument/2006/math">
                    <m:r>
                      <a:rPr lang="en-US" sz="2400" i="1">
                        <a:latin typeface="Cambria Math" panose="02040503050406030204" pitchFamily="18" charset="0"/>
                      </a:rPr>
                      <m:t>𝐺𝑟𝑛</m:t>
                    </m:r>
                    <m:r>
                      <a:rPr lang="en-US" sz="2400" i="1">
                        <a:latin typeface="Cambria Math" panose="02040503050406030204" pitchFamily="18" charset="0"/>
                      </a:rPr>
                      <m:t> </m:t>
                    </m:r>
                  </m:oMath>
                </a14:m>
                <a:r>
                  <a:rPr lang="en-US" sz="2400" dirty="0"/>
                  <a:t>= </a:t>
                </a:r>
                <a:r>
                  <a:rPr lang="en-US" sz="2400" dirty="0" smtClean="0"/>
                  <a:t>30.38.</a:t>
                </a:r>
                <a:br>
                  <a:rPr lang="en-US" sz="2400" dirty="0" smtClean="0"/>
                </a:br>
                <a:endParaRPr lang="en-US" sz="2400" dirty="0" smtClean="0"/>
              </a:p>
              <a:p>
                <a:pPr marL="0" indent="0">
                  <a:buNone/>
                </a:pPr>
                <a:endParaRPr lang="en-US" sz="2400" dirty="0"/>
              </a:p>
              <a:p>
                <a:pPr>
                  <a:buFont typeface="Wingdings" panose="05000000000000000000" pitchFamily="2" charset="2"/>
                  <a:buChar char="q"/>
                </a:pPr>
                <a:r>
                  <a:rPr lang="en-US" sz="2400" dirty="0" smtClean="0"/>
                  <a:t>Design Lane Factor: </a:t>
                </a:r>
                <a:br>
                  <a:rPr lang="en-US" sz="2400" dirty="0" smtClean="0"/>
                </a:br>
                <a:r>
                  <a:rPr lang="en-US" sz="2400" dirty="0" smtClean="0"/>
                  <a:t/>
                </a:r>
                <a:br>
                  <a:rPr lang="en-US" sz="2400" dirty="0" smtClean="0"/>
                </a:br>
                <a:r>
                  <a:rPr lang="en-US" sz="2400" dirty="0" smtClean="0"/>
                  <a:t>It depends on the number of lanes. </a:t>
                </a:r>
                <a:br>
                  <a:rPr lang="en-US" sz="2400" dirty="0" smtClean="0"/>
                </a:br>
                <a:r>
                  <a:rPr lang="en-US" sz="2400" dirty="0" smtClean="0"/>
                  <a:t>For the first segment equals 0.50, for the second one it is 0.45. </a:t>
                </a:r>
                <a:br>
                  <a:rPr lang="en-US" sz="2400" dirty="0" smtClean="0"/>
                </a:br>
                <a:endParaRPr lang="ar-SA" sz="24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1103312" y="846034"/>
                <a:ext cx="8946541" cy="5402365"/>
              </a:xfrm>
              <a:blipFill rotWithShape="0">
                <a:blip r:embed="rId2"/>
                <a:stretch>
                  <a:fillRect l="-545" t="-903"/>
                </a:stretch>
              </a:blipFill>
            </p:spPr>
            <p:txBody>
              <a:bodyPr/>
              <a:lstStyle/>
              <a:p>
                <a:r>
                  <a:rPr lang="en-US">
                    <a:noFill/>
                  </a:rPr>
                  <a:t> </a:t>
                </a:r>
              </a:p>
            </p:txBody>
          </p:sp>
        </mc:Fallback>
      </mc:AlternateContent>
      <p:sp>
        <p:nvSpPr>
          <p:cNvPr id="2" name="Slide Number Placeholder 1"/>
          <p:cNvSpPr>
            <a:spLocks noGrp="1"/>
          </p:cNvSpPr>
          <p:nvPr>
            <p:ph type="sldNum" sz="quarter" idx="12"/>
          </p:nvPr>
        </p:nvSpPr>
        <p:spPr/>
        <p:txBody>
          <a:bodyPr/>
          <a:lstStyle/>
          <a:p>
            <a:fld id="{D57F1E4F-1CFF-5643-939E-02111984F565}" type="slidenum">
              <a:rPr lang="en-US" smtClean="0"/>
              <a:pPr/>
              <a:t>59</a:t>
            </a:fld>
            <a:endParaRPr lang="en-US" dirty="0"/>
          </a:p>
        </p:txBody>
      </p:sp>
    </p:spTree>
    <p:extLst>
      <p:ext uri="{BB962C8B-B14F-4D97-AF65-F5344CB8AC3E}">
        <p14:creationId xmlns:p14="http://schemas.microsoft.com/office/powerpoint/2010/main" val="2082418054"/>
      </p:ext>
    </p:extLst>
  </p:cSld>
  <p:clrMapOvr>
    <a:masterClrMapping/>
  </p:clrMapOvr>
  <p:transition spd="med">
    <p:pull/>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D57F1E4F-1CFF-5643-939E-02111984F565}" type="slidenum">
              <a:rPr lang="en-US" smtClean="0"/>
              <a:pPr/>
              <a:t>6</a:t>
            </a:fld>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3377325911"/>
              </p:ext>
            </p:extLst>
          </p:nvPr>
        </p:nvGraphicFramePr>
        <p:xfrm>
          <a:off x="1540295" y="1250832"/>
          <a:ext cx="8127999" cy="4979100"/>
        </p:xfrm>
        <a:graphic>
          <a:graphicData uri="http://schemas.openxmlformats.org/drawingml/2006/table">
            <a:tbl>
              <a:tblPr firstRow="1" bandRow="1">
                <a:tableStyleId>{5C22544A-7EE6-4342-B048-85BDC9FD1C3A}</a:tableStyleId>
              </a:tblPr>
              <a:tblGrid>
                <a:gridCol w="2709333"/>
                <a:gridCol w="2709333"/>
                <a:gridCol w="2709333"/>
              </a:tblGrid>
              <a:tr h="619860">
                <a:tc>
                  <a:txBody>
                    <a:bodyPr/>
                    <a:lstStyle/>
                    <a:p>
                      <a:pPr algn="ctr"/>
                      <a:endParaRPr lang="en-US" dirty="0"/>
                    </a:p>
                  </a:txBody>
                  <a:tcPr/>
                </a:tc>
                <a:tc>
                  <a:txBody>
                    <a:bodyPr/>
                    <a:lstStyle/>
                    <a:p>
                      <a:pPr algn="ctr"/>
                      <a:r>
                        <a:rPr lang="en-US" dirty="0" smtClean="0"/>
                        <a:t>Segment 1</a:t>
                      </a:r>
                      <a:endParaRPr lang="en-US" dirty="0"/>
                    </a:p>
                  </a:txBody>
                  <a:tcPr/>
                </a:tc>
                <a:tc>
                  <a:txBody>
                    <a:bodyPr/>
                    <a:lstStyle/>
                    <a:p>
                      <a:pPr algn="ctr"/>
                      <a:r>
                        <a:rPr lang="en-US" dirty="0" smtClean="0"/>
                        <a:t>Segment 2</a:t>
                      </a:r>
                      <a:endParaRPr lang="en-US" dirty="0"/>
                    </a:p>
                  </a:txBody>
                  <a:tcPr/>
                </a:tc>
              </a:tr>
              <a:tr h="619860">
                <a:tc>
                  <a:txBody>
                    <a:bodyPr/>
                    <a:lstStyle/>
                    <a:p>
                      <a:pPr algn="ctr"/>
                      <a:r>
                        <a:rPr lang="en-US" dirty="0" smtClean="0"/>
                        <a:t>Length</a:t>
                      </a:r>
                      <a:endParaRPr lang="en-US" dirty="0"/>
                    </a:p>
                  </a:txBody>
                  <a:tcPr/>
                </a:tc>
                <a:tc>
                  <a:txBody>
                    <a:bodyPr/>
                    <a:lstStyle/>
                    <a:p>
                      <a:pPr algn="ctr"/>
                      <a:r>
                        <a:rPr lang="en-US" dirty="0" smtClean="0"/>
                        <a:t>3.0 Km</a:t>
                      </a:r>
                      <a:endParaRPr lang="en-US" dirty="0"/>
                    </a:p>
                  </a:txBody>
                  <a:tcPr/>
                </a:tc>
                <a:tc>
                  <a:txBody>
                    <a:bodyPr/>
                    <a:lstStyle/>
                    <a:p>
                      <a:pPr algn="ctr"/>
                      <a:r>
                        <a:rPr lang="en-US" dirty="0" smtClean="0"/>
                        <a:t>2.8 Km</a:t>
                      </a:r>
                      <a:endParaRPr lang="en-US" dirty="0"/>
                    </a:p>
                  </a:txBody>
                  <a:tcPr/>
                </a:tc>
              </a:tr>
              <a:tr h="619860">
                <a:tc>
                  <a:txBody>
                    <a:bodyPr/>
                    <a:lstStyle/>
                    <a:p>
                      <a:pPr algn="ctr"/>
                      <a:r>
                        <a:rPr lang="en-US" dirty="0" smtClean="0"/>
                        <a:t>Pavement Condition</a:t>
                      </a:r>
                      <a:endParaRPr lang="en-US" dirty="0"/>
                    </a:p>
                  </a:txBody>
                  <a:tcPr/>
                </a:tc>
                <a:tc>
                  <a:txBody>
                    <a:bodyPr/>
                    <a:lstStyle/>
                    <a:p>
                      <a:pPr algn="ctr"/>
                      <a:r>
                        <a:rPr lang="en-US" dirty="0" smtClean="0"/>
                        <a:t>Poor</a:t>
                      </a:r>
                      <a:endParaRPr lang="en-US" dirty="0"/>
                    </a:p>
                  </a:txBody>
                  <a:tcPr/>
                </a:tc>
                <a:tc>
                  <a:txBody>
                    <a:bodyPr/>
                    <a:lstStyle/>
                    <a:p>
                      <a:pPr algn="ctr"/>
                      <a:r>
                        <a:rPr lang="en-US" dirty="0" smtClean="0"/>
                        <a:t>Poor</a:t>
                      </a:r>
                      <a:endParaRPr lang="en-US" dirty="0"/>
                    </a:p>
                  </a:txBody>
                  <a:tcPr/>
                </a:tc>
              </a:tr>
              <a:tr h="619860">
                <a:tc>
                  <a:txBody>
                    <a:bodyPr/>
                    <a:lstStyle/>
                    <a:p>
                      <a:pPr algn="ctr"/>
                      <a:r>
                        <a:rPr lang="en-US" dirty="0" smtClean="0"/>
                        <a:t>Traffic Devices</a:t>
                      </a:r>
                      <a:endParaRPr lang="en-US" dirty="0"/>
                    </a:p>
                  </a:txBody>
                  <a:tcPr/>
                </a:tc>
                <a:tc>
                  <a:txBody>
                    <a:bodyPr/>
                    <a:lstStyle/>
                    <a:p>
                      <a:pPr algn="ctr"/>
                      <a:r>
                        <a:rPr lang="en-US" dirty="0" smtClean="0"/>
                        <a:t>None</a:t>
                      </a:r>
                      <a:endParaRPr lang="en-US" dirty="0"/>
                    </a:p>
                  </a:txBody>
                  <a:tcPr/>
                </a:tc>
                <a:tc>
                  <a:txBody>
                    <a:bodyPr/>
                    <a:lstStyle/>
                    <a:p>
                      <a:pPr algn="ctr"/>
                      <a:r>
                        <a:rPr lang="en-US" dirty="0" smtClean="0"/>
                        <a:t>None</a:t>
                      </a:r>
                      <a:endParaRPr lang="en-US" dirty="0"/>
                    </a:p>
                  </a:txBody>
                  <a:tcPr/>
                </a:tc>
              </a:tr>
              <a:tr h="619860">
                <a:tc>
                  <a:txBody>
                    <a:bodyPr/>
                    <a:lstStyle/>
                    <a:p>
                      <a:pPr algn="ctr"/>
                      <a:r>
                        <a:rPr lang="en-US" dirty="0" smtClean="0"/>
                        <a:t># of Lanes</a:t>
                      </a:r>
                    </a:p>
                    <a:p>
                      <a:pPr algn="ctr"/>
                      <a:r>
                        <a:rPr lang="en-US" dirty="0" smtClean="0"/>
                        <a:t>Each of 3.6 m</a:t>
                      </a:r>
                      <a:endParaRPr lang="en-US" dirty="0"/>
                    </a:p>
                  </a:txBody>
                  <a:tcPr/>
                </a:tc>
                <a:tc>
                  <a:txBody>
                    <a:bodyPr/>
                    <a:lstStyle/>
                    <a:p>
                      <a:pPr algn="ctr"/>
                      <a:r>
                        <a:rPr lang="en-US" dirty="0" smtClean="0"/>
                        <a:t>2</a:t>
                      </a:r>
                      <a:endParaRPr lang="en-US" dirty="0"/>
                    </a:p>
                  </a:txBody>
                  <a:tcPr/>
                </a:tc>
                <a:tc>
                  <a:txBody>
                    <a:bodyPr/>
                    <a:lstStyle/>
                    <a:p>
                      <a:pPr algn="ctr"/>
                      <a:r>
                        <a:rPr lang="en-US" dirty="0" smtClean="0"/>
                        <a:t>2</a:t>
                      </a:r>
                      <a:endParaRPr lang="en-US" dirty="0"/>
                    </a:p>
                  </a:txBody>
                  <a:tcPr/>
                </a:tc>
              </a:tr>
              <a:tr h="619860">
                <a:tc>
                  <a:txBody>
                    <a:bodyPr/>
                    <a:lstStyle/>
                    <a:p>
                      <a:pPr algn="ctr"/>
                      <a:r>
                        <a:rPr lang="en-US" dirty="0" smtClean="0"/>
                        <a:t>Shoulders, Medians</a:t>
                      </a:r>
                      <a:endParaRPr lang="en-US" dirty="0"/>
                    </a:p>
                  </a:txBody>
                  <a:tcPr/>
                </a:tc>
                <a:tc>
                  <a:txBody>
                    <a:bodyPr/>
                    <a:lstStyle/>
                    <a:p>
                      <a:pPr algn="ctr"/>
                      <a:r>
                        <a:rPr lang="en-US" dirty="0" smtClean="0"/>
                        <a:t>None</a:t>
                      </a:r>
                      <a:endParaRPr lang="en-US" dirty="0"/>
                    </a:p>
                  </a:txBody>
                  <a:tcPr/>
                </a:tc>
                <a:tc>
                  <a:txBody>
                    <a:bodyPr/>
                    <a:lstStyle/>
                    <a:p>
                      <a:pPr algn="ctr"/>
                      <a:r>
                        <a:rPr lang="en-US" dirty="0" smtClean="0"/>
                        <a:t>None</a:t>
                      </a:r>
                      <a:endParaRPr lang="en-US" dirty="0"/>
                    </a:p>
                  </a:txBody>
                  <a:tcPr/>
                </a:tc>
              </a:tr>
              <a:tr h="619860">
                <a:tc>
                  <a:txBody>
                    <a:bodyPr/>
                    <a:lstStyle/>
                    <a:p>
                      <a:pPr algn="ctr"/>
                      <a:r>
                        <a:rPr lang="en-US" dirty="0" smtClean="0"/>
                        <a:t>Current</a:t>
                      </a:r>
                      <a:r>
                        <a:rPr lang="en-US" baseline="0" dirty="0" smtClean="0"/>
                        <a:t> </a:t>
                      </a:r>
                      <a:r>
                        <a:rPr lang="en-US" dirty="0" smtClean="0"/>
                        <a:t>LOS</a:t>
                      </a:r>
                      <a:endParaRPr lang="en-US" dirty="0"/>
                    </a:p>
                  </a:txBody>
                  <a:tcPr/>
                </a:tc>
                <a:tc>
                  <a:txBody>
                    <a:bodyPr/>
                    <a:lstStyle/>
                    <a:p>
                      <a:pPr algn="ctr"/>
                      <a:r>
                        <a:rPr lang="en-US" dirty="0" smtClean="0"/>
                        <a:t>A</a:t>
                      </a:r>
                      <a:endParaRPr lang="en-US" dirty="0"/>
                    </a:p>
                  </a:txBody>
                  <a:tcPr/>
                </a:tc>
                <a:tc>
                  <a:txBody>
                    <a:bodyPr/>
                    <a:lstStyle/>
                    <a:p>
                      <a:pPr algn="ctr"/>
                      <a:r>
                        <a:rPr lang="en-US" dirty="0" smtClean="0"/>
                        <a:t>D</a:t>
                      </a:r>
                      <a:endParaRPr lang="en-US" dirty="0"/>
                    </a:p>
                  </a:txBody>
                  <a:tcPr/>
                </a:tc>
              </a:tr>
              <a:tr h="619860">
                <a:tc>
                  <a:txBody>
                    <a:bodyPr/>
                    <a:lstStyle/>
                    <a:p>
                      <a:pPr algn="ctr"/>
                      <a:r>
                        <a:rPr lang="en-US" dirty="0" smtClean="0"/>
                        <a:t>Width</a:t>
                      </a:r>
                      <a:endParaRPr lang="en-US" dirty="0"/>
                    </a:p>
                  </a:txBody>
                  <a:tcPr/>
                </a:tc>
                <a:tc>
                  <a:txBody>
                    <a:bodyPr/>
                    <a:lstStyle/>
                    <a:p>
                      <a:pPr algn="ctr"/>
                      <a:r>
                        <a:rPr lang="en-US" dirty="0" smtClean="0"/>
                        <a:t>7.2 m</a:t>
                      </a:r>
                      <a:endParaRPr lang="en-US" dirty="0"/>
                    </a:p>
                  </a:txBody>
                  <a:tcPr/>
                </a:tc>
                <a:tc>
                  <a:txBody>
                    <a:bodyPr/>
                    <a:lstStyle/>
                    <a:p>
                      <a:pPr algn="ctr"/>
                      <a:r>
                        <a:rPr lang="en-US" dirty="0" smtClean="0"/>
                        <a:t>7.2 m</a:t>
                      </a:r>
                      <a:endParaRPr lang="en-US" dirty="0"/>
                    </a:p>
                  </a:txBody>
                  <a:tcPr/>
                </a:tc>
              </a:tr>
            </a:tbl>
          </a:graphicData>
        </a:graphic>
      </p:graphicFrame>
      <p:sp>
        <p:nvSpPr>
          <p:cNvPr id="5" name="TextBox 4"/>
          <p:cNvSpPr txBox="1"/>
          <p:nvPr/>
        </p:nvSpPr>
        <p:spPr>
          <a:xfrm>
            <a:off x="1466491" y="552091"/>
            <a:ext cx="4754828" cy="523220"/>
          </a:xfrm>
          <a:prstGeom prst="rect">
            <a:avLst/>
          </a:prstGeom>
          <a:noFill/>
        </p:spPr>
        <p:txBody>
          <a:bodyPr wrap="none" rtlCol="0">
            <a:spAutoFit/>
          </a:bodyPr>
          <a:lstStyle/>
          <a:p>
            <a:pPr marL="457200" indent="-457200">
              <a:buClr>
                <a:schemeClr val="accent1"/>
              </a:buClr>
              <a:buFont typeface="Century Gothic" panose="020B0502020202020204" pitchFamily="34" charset="0"/>
              <a:buChar char="►"/>
            </a:pPr>
            <a:r>
              <a:rPr lang="en-US" sz="2800" dirty="0" smtClean="0"/>
              <a:t>1.3 General </a:t>
            </a:r>
            <a:r>
              <a:rPr lang="en-US" sz="2800" dirty="0" smtClean="0"/>
              <a:t>Information</a:t>
            </a:r>
            <a:endParaRPr lang="en-US" sz="2800" dirty="0"/>
          </a:p>
        </p:txBody>
      </p:sp>
    </p:spTree>
    <p:extLst>
      <p:ext uri="{BB962C8B-B14F-4D97-AF65-F5344CB8AC3E}">
        <p14:creationId xmlns:p14="http://schemas.microsoft.com/office/powerpoint/2010/main" val="1048353542"/>
      </p:ext>
    </p:extLst>
  </p:cSld>
  <p:clrMapOvr>
    <a:masterClrMapping/>
  </p:clrMapOvr>
  <p:transition spd="med">
    <p:pull/>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1103312" y="683664"/>
                <a:ext cx="8946541" cy="5564735"/>
              </a:xfrm>
            </p:spPr>
            <p:txBody>
              <a:bodyPr>
                <a:normAutofit/>
              </a:bodyPr>
              <a:lstStyle/>
              <a:p>
                <a:pPr>
                  <a:buFont typeface="Wingdings" panose="05000000000000000000" pitchFamily="2" charset="2"/>
                  <a:buChar char="q"/>
                </a:pPr>
                <a:r>
                  <a:rPr lang="en-US" sz="2400" dirty="0" smtClean="0"/>
                  <a:t>AADT </a:t>
                </a:r>
                <a:br>
                  <a:rPr lang="en-US" sz="2400" dirty="0" smtClean="0"/>
                </a:br>
                <a:endParaRPr lang="en-US" sz="2400" dirty="0" smtClean="0"/>
              </a:p>
              <a:p>
                <a:pPr marL="400050" lvl="1" indent="0">
                  <a:buNone/>
                </a:pPr>
                <a:r>
                  <a:rPr lang="en-US" sz="2200" dirty="0" smtClean="0"/>
                  <a:t/>
                </a:r>
                <a:br>
                  <a:rPr lang="en-US" sz="2200" dirty="0" smtClean="0"/>
                </a:br>
                <a:r>
                  <a:rPr lang="en-US" sz="2400" dirty="0" err="1"/>
                  <a:t>AADT</a:t>
                </a:r>
                <a:r>
                  <a:rPr lang="en-US" sz="2400" dirty="0"/>
                  <a:t> = </a:t>
                </a:r>
                <a14:m>
                  <m:oMath xmlns:m="http://schemas.openxmlformats.org/officeDocument/2006/math">
                    <m:r>
                      <m:rPr>
                        <m:sty m:val="p"/>
                      </m:rPr>
                      <a:rPr lang="en-US" sz="2400" b="0" i="0" smtClean="0">
                        <a:latin typeface="Cambria Math" panose="02040503050406030204" pitchFamily="18" charset="0"/>
                      </a:rPr>
                      <m:t>PHV</m:t>
                    </m:r>
                    <m:r>
                      <a:rPr lang="en-US" sz="2400" i="1">
                        <a:latin typeface="Cambria Math" panose="02040503050406030204" pitchFamily="18" charset="0"/>
                      </a:rPr>
                      <m:t> </m:t>
                    </m:r>
                  </m:oMath>
                </a14:m>
                <a:r>
                  <a:rPr lang="en-US" sz="2400" dirty="0"/>
                  <a:t>/ </a:t>
                </a:r>
                <a:r>
                  <a:rPr lang="en-US" sz="2400" dirty="0" smtClean="0"/>
                  <a:t>K </a:t>
                </a:r>
                <a:br>
                  <a:rPr lang="en-US" sz="2400" dirty="0" smtClean="0"/>
                </a:br>
                <a:r>
                  <a:rPr lang="en-US" sz="2400" dirty="0" smtClean="0"/>
                  <a:t/>
                </a:r>
                <a:br>
                  <a:rPr lang="en-US" sz="2400" dirty="0" smtClean="0"/>
                </a:br>
                <a:r>
                  <a:rPr lang="en-US" sz="2400" dirty="0" err="1" smtClean="0"/>
                  <a:t>K</a:t>
                </a:r>
                <a:r>
                  <a:rPr lang="en-US" sz="2400" dirty="0" smtClean="0"/>
                  <a:t> = 0.15 for a rural collector road </a:t>
                </a:r>
                <a:br>
                  <a:rPr lang="en-US" sz="2400" dirty="0" smtClean="0"/>
                </a:br>
                <a:r>
                  <a:rPr lang="en-US" sz="2400" dirty="0" smtClean="0"/>
                  <a:t/>
                </a:r>
                <a:br>
                  <a:rPr lang="en-US" sz="2400" dirty="0" smtClean="0"/>
                </a:br>
                <a:r>
                  <a:rPr lang="en-US" sz="2400" dirty="0"/>
                  <a:t>For the first segment</a:t>
                </a:r>
                <a:r>
                  <a:rPr lang="en-US" sz="2400" dirty="0" smtClean="0"/>
                  <a:t>:</a:t>
                </a:r>
                <a:r>
                  <a:rPr lang="en-US" sz="2400" dirty="0"/>
                  <a:t/>
                </a:r>
                <a:br>
                  <a:rPr lang="en-US" sz="2400" dirty="0"/>
                </a:br>
                <a:r>
                  <a:rPr lang="en-US" sz="2400" dirty="0" smtClean="0"/>
                  <a:t>AADT </a:t>
                </a:r>
                <a:r>
                  <a:rPr lang="en-US" sz="2400" dirty="0"/>
                  <a:t>= 106 / 0.15 = 707 </a:t>
                </a:r>
                <a:r>
                  <a:rPr lang="en-US" sz="2400" dirty="0" err="1" smtClean="0"/>
                  <a:t>veh</a:t>
                </a:r>
                <a:r>
                  <a:rPr lang="en-US" sz="2400" dirty="0" smtClean="0"/>
                  <a:t>/day</a:t>
                </a:r>
                <a:r>
                  <a:rPr lang="en-US" sz="2400" dirty="0"/>
                  <a:t>. </a:t>
                </a:r>
                <a:br>
                  <a:rPr lang="en-US" sz="2400" dirty="0"/>
                </a:br>
                <a:r>
                  <a:rPr lang="en-US" sz="2400" dirty="0"/>
                  <a:t/>
                </a:r>
                <a:br>
                  <a:rPr lang="en-US" sz="2400" dirty="0"/>
                </a:br>
                <a:r>
                  <a:rPr lang="en-US" sz="2400" dirty="0"/>
                  <a:t>For the second segment:</a:t>
                </a:r>
                <a:br>
                  <a:rPr lang="en-US" sz="2400" dirty="0"/>
                </a:br>
                <a:r>
                  <a:rPr lang="en-US" sz="2400" dirty="0" smtClean="0"/>
                  <a:t>AADT </a:t>
                </a:r>
                <a:r>
                  <a:rPr lang="en-US" sz="2400" dirty="0"/>
                  <a:t>= 691 / 0.15 = 4607 </a:t>
                </a:r>
                <a:r>
                  <a:rPr lang="en-US" sz="2400" dirty="0" err="1" smtClean="0"/>
                  <a:t>veh</a:t>
                </a:r>
                <a:r>
                  <a:rPr lang="en-US" sz="2400" dirty="0" smtClean="0"/>
                  <a:t>/day</a:t>
                </a:r>
                <a:r>
                  <a:rPr lang="en-US" sz="2400" dirty="0"/>
                  <a:t>. </a:t>
                </a:r>
                <a:endParaRPr lang="ar-SA" sz="24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1103312" y="683664"/>
                <a:ext cx="8946541" cy="5564735"/>
              </a:xfrm>
              <a:blipFill rotWithShape="0">
                <a:blip r:embed="rId2"/>
                <a:stretch>
                  <a:fillRect l="-545" t="-876"/>
                </a:stretch>
              </a:blipFill>
            </p:spPr>
            <p:txBody>
              <a:bodyPr/>
              <a:lstStyle/>
              <a:p>
                <a:r>
                  <a:rPr lang="en-US">
                    <a:noFill/>
                  </a:rPr>
                  <a:t> </a:t>
                </a:r>
              </a:p>
            </p:txBody>
          </p:sp>
        </mc:Fallback>
      </mc:AlternateContent>
      <p:sp>
        <p:nvSpPr>
          <p:cNvPr id="2" name="Slide Number Placeholder 1"/>
          <p:cNvSpPr>
            <a:spLocks noGrp="1"/>
          </p:cNvSpPr>
          <p:nvPr>
            <p:ph type="sldNum" sz="quarter" idx="12"/>
          </p:nvPr>
        </p:nvSpPr>
        <p:spPr/>
        <p:txBody>
          <a:bodyPr/>
          <a:lstStyle/>
          <a:p>
            <a:fld id="{D57F1E4F-1CFF-5643-939E-02111984F565}" type="slidenum">
              <a:rPr lang="en-US" smtClean="0"/>
              <a:pPr/>
              <a:t>60</a:t>
            </a:fld>
            <a:endParaRPr lang="en-US" dirty="0"/>
          </a:p>
        </p:txBody>
      </p:sp>
    </p:spTree>
    <p:extLst>
      <p:ext uri="{BB962C8B-B14F-4D97-AF65-F5344CB8AC3E}">
        <p14:creationId xmlns:p14="http://schemas.microsoft.com/office/powerpoint/2010/main" val="85450328"/>
      </p:ext>
    </p:extLst>
  </p:cSld>
  <p:clrMapOvr>
    <a:masterClrMapping/>
  </p:clrMapOvr>
  <p:transition spd="med">
    <p:pull/>
  </p:transition>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1103312" y="1333144"/>
                <a:ext cx="8946541" cy="4915255"/>
              </a:xfrm>
            </p:spPr>
            <p:txBody>
              <a:bodyPr>
                <a:normAutofit/>
              </a:bodyPr>
              <a:lstStyle/>
              <a:p>
                <a:pPr>
                  <a:buFont typeface="Wingdings" panose="05000000000000000000" pitchFamily="2" charset="2"/>
                  <a:buChar char="q"/>
                </a:pPr>
                <a:r>
                  <a:rPr lang="en-US" sz="2400" dirty="0" smtClean="0"/>
                  <a:t>Total ESAL </a:t>
                </a:r>
              </a:p>
              <a:p>
                <a:pPr marL="0" indent="0">
                  <a:buNone/>
                </a:pPr>
                <a:r>
                  <a:rPr lang="en-US" sz="2400" dirty="0" smtClean="0"/>
                  <a:t/>
                </a:r>
                <a:br>
                  <a:rPr lang="en-US" sz="2400" dirty="0" smtClean="0"/>
                </a:br>
                <a:r>
                  <a:rPr lang="en-US" sz="2400" dirty="0" smtClean="0"/>
                  <a:t/>
                </a:r>
                <a:br>
                  <a:rPr lang="en-US" sz="2400" dirty="0" smtClean="0"/>
                </a:br>
                <a:r>
                  <a:rPr lang="en-US" sz="2400" dirty="0"/>
                  <a:t>For the first segment ESAL = 0.</a:t>
                </a:r>
                <a:r>
                  <a:rPr lang="en-US" sz="2400" dirty="0" smtClean="0"/>
                  <a:t>23</a:t>
                </a:r>
                <a14:m>
                  <m:oMath xmlns:m="http://schemas.openxmlformats.org/officeDocument/2006/math">
                    <m:r>
                      <a:rPr lang="en-US" sz="2400" i="1">
                        <a:latin typeface="Cambria Math" panose="02040503050406030204" pitchFamily="18" charset="0"/>
                      </a:rPr>
                      <m:t> × </m:t>
                    </m:r>
                  </m:oMath>
                </a14:m>
                <a:r>
                  <a:rPr lang="en-US" sz="2400" dirty="0"/>
                  <a:t>10</a:t>
                </a:r>
                <a:r>
                  <a:rPr lang="en-US" sz="2400" baseline="30000" dirty="0"/>
                  <a:t>6 </a:t>
                </a:r>
                <a:r>
                  <a:rPr lang="en-US" sz="2400" baseline="30000" dirty="0" smtClean="0"/>
                  <a:t/>
                </a:r>
                <a:br>
                  <a:rPr lang="en-US" sz="2400" baseline="30000" dirty="0" smtClean="0"/>
                </a:br>
                <a:r>
                  <a:rPr lang="en-US" sz="2400" baseline="30000" dirty="0" smtClean="0"/>
                  <a:t/>
                </a:r>
                <a:br>
                  <a:rPr lang="en-US" sz="2400" baseline="30000" dirty="0" smtClean="0"/>
                </a:br>
                <a:r>
                  <a:rPr lang="en-US" sz="2400" dirty="0" smtClean="0"/>
                  <a:t>and </a:t>
                </a:r>
                <a:r>
                  <a:rPr lang="en-US" sz="2400" dirty="0"/>
                  <a:t>for the second segment ESAL = </a:t>
                </a:r>
                <a:r>
                  <a:rPr lang="en-US" sz="2400" dirty="0" smtClean="0"/>
                  <a:t>1.28 </a:t>
                </a:r>
                <a14:m>
                  <m:oMath xmlns:m="http://schemas.openxmlformats.org/officeDocument/2006/math">
                    <m:r>
                      <a:rPr lang="en-US" sz="2400" i="1">
                        <a:latin typeface="Cambria Math" panose="02040503050406030204" pitchFamily="18" charset="0"/>
                      </a:rPr>
                      <m:t>× </m:t>
                    </m:r>
                  </m:oMath>
                </a14:m>
                <a:r>
                  <a:rPr lang="en-US" sz="2400" dirty="0" smtClean="0"/>
                  <a:t>10</a:t>
                </a:r>
                <a:r>
                  <a:rPr lang="en-US" sz="2400" baseline="30000" dirty="0" smtClean="0"/>
                  <a:t>6</a:t>
                </a:r>
                <a:r>
                  <a:rPr lang="en-US" sz="2400" dirty="0" smtClean="0"/>
                  <a:t/>
                </a:r>
                <a:br>
                  <a:rPr lang="en-US" sz="2400" dirty="0" smtClean="0"/>
                </a:br>
                <a:r>
                  <a:rPr lang="en-US" sz="2400" dirty="0" smtClean="0"/>
                  <a:t> </a:t>
                </a:r>
                <a:r>
                  <a:rPr lang="en-US" sz="2400" dirty="0"/>
                  <a:t/>
                </a:r>
                <a:br>
                  <a:rPr lang="en-US" sz="2400" dirty="0"/>
                </a:br>
                <a:r>
                  <a:rPr lang="en-US" sz="2400" dirty="0"/>
                  <a:t>It is preferable to take ESAL = </a:t>
                </a:r>
                <a:r>
                  <a:rPr lang="en-US" sz="2400" dirty="0" smtClean="0"/>
                  <a:t>1.51</a:t>
                </a:r>
                <a14:m>
                  <m:oMath xmlns:m="http://schemas.openxmlformats.org/officeDocument/2006/math">
                    <m:r>
                      <a:rPr lang="en-US" sz="2400" i="1">
                        <a:latin typeface="Cambria Math" panose="02040503050406030204" pitchFamily="18" charset="0"/>
                      </a:rPr>
                      <m:t> × </m:t>
                    </m:r>
                  </m:oMath>
                </a14:m>
                <a:r>
                  <a:rPr lang="en-US" sz="2400" dirty="0"/>
                  <a:t>10</a:t>
                </a:r>
                <a:r>
                  <a:rPr lang="en-US" sz="2400" baseline="30000" dirty="0"/>
                  <a:t>6</a:t>
                </a:r>
                <a:r>
                  <a:rPr lang="en-US" sz="2400" dirty="0"/>
                  <a:t> for all the road.</a:t>
                </a:r>
                <a:endParaRPr lang="ar-SA" sz="24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1103312" y="1333144"/>
                <a:ext cx="8946541" cy="4915255"/>
              </a:xfrm>
              <a:blipFill rotWithShape="0">
                <a:blip r:embed="rId2"/>
                <a:stretch>
                  <a:fillRect l="-1090" t="-993"/>
                </a:stretch>
              </a:blipFill>
            </p:spPr>
            <p:txBody>
              <a:bodyPr/>
              <a:lstStyle/>
              <a:p>
                <a:r>
                  <a:rPr lang="en-US">
                    <a:noFill/>
                  </a:rPr>
                  <a:t> </a:t>
                </a:r>
              </a:p>
            </p:txBody>
          </p:sp>
        </mc:Fallback>
      </mc:AlternateContent>
      <p:sp>
        <p:nvSpPr>
          <p:cNvPr id="2" name="Slide Number Placeholder 1"/>
          <p:cNvSpPr>
            <a:spLocks noGrp="1"/>
          </p:cNvSpPr>
          <p:nvPr>
            <p:ph type="sldNum" sz="quarter" idx="12"/>
          </p:nvPr>
        </p:nvSpPr>
        <p:spPr/>
        <p:txBody>
          <a:bodyPr/>
          <a:lstStyle/>
          <a:p>
            <a:fld id="{D57F1E4F-1CFF-5643-939E-02111984F565}" type="slidenum">
              <a:rPr lang="en-US" smtClean="0"/>
              <a:pPr/>
              <a:t>61</a:t>
            </a:fld>
            <a:endParaRPr lang="en-US" dirty="0"/>
          </a:p>
        </p:txBody>
      </p:sp>
    </p:spTree>
    <p:extLst>
      <p:ext uri="{BB962C8B-B14F-4D97-AF65-F5344CB8AC3E}">
        <p14:creationId xmlns:p14="http://schemas.microsoft.com/office/powerpoint/2010/main" val="1519367223"/>
      </p:ext>
    </p:extLst>
  </p:cSld>
  <p:clrMapOvr>
    <a:masterClrMapping/>
  </p:clrMapOvr>
  <p:transition spd="med">
    <p:pull/>
  </p:transition>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27112" y="1819988"/>
            <a:ext cx="8946541" cy="4552238"/>
          </a:xfrm>
        </p:spPr>
        <p:txBody>
          <a:bodyPr>
            <a:normAutofit/>
          </a:bodyPr>
          <a:lstStyle/>
          <a:p>
            <a:pPr>
              <a:buFont typeface="Wingdings" panose="05000000000000000000" pitchFamily="2" charset="2"/>
              <a:buChar char="Ø"/>
            </a:pPr>
            <a:r>
              <a:rPr lang="en-US" sz="2400" b="1" dirty="0" smtClean="0"/>
              <a:t>6.5.3 Subgrade Material </a:t>
            </a:r>
            <a:endParaRPr lang="en-US" sz="2400" b="1" dirty="0"/>
          </a:p>
          <a:p>
            <a:pPr marL="0" indent="0">
              <a:buNone/>
            </a:pPr>
            <a:r>
              <a:rPr lang="en-US" dirty="0" smtClean="0"/>
              <a:t/>
            </a:r>
            <a:br>
              <a:rPr lang="en-US" dirty="0" smtClean="0"/>
            </a:br>
            <a:r>
              <a:rPr lang="en-US" sz="2400" dirty="0" smtClean="0"/>
              <a:t/>
            </a:r>
            <a:br>
              <a:rPr lang="en-US" sz="2400" dirty="0" smtClean="0"/>
            </a:br>
            <a:r>
              <a:rPr lang="en-US" sz="2400" dirty="0"/>
              <a:t>Rock materials were used as new subgrade material of the site, with </a:t>
            </a:r>
            <a:r>
              <a:rPr lang="en-US" sz="2400" dirty="0" err="1"/>
              <a:t>Mr</a:t>
            </a:r>
            <a:r>
              <a:rPr lang="en-US" sz="2400" dirty="0"/>
              <a:t> equals the minimum of sub base layer's modulus, which equals 17.5 </a:t>
            </a:r>
            <a:r>
              <a:rPr lang="en-US" sz="2400" dirty="0" err="1"/>
              <a:t>ksi</a:t>
            </a:r>
            <a:r>
              <a:rPr lang="en-US" sz="2400" dirty="0"/>
              <a:t>. </a:t>
            </a:r>
          </a:p>
          <a:p>
            <a:pPr marL="0" indent="0">
              <a:buNone/>
            </a:pPr>
            <a:endParaRPr lang="ar-SA" sz="2400" dirty="0"/>
          </a:p>
        </p:txBody>
      </p:sp>
      <p:sp>
        <p:nvSpPr>
          <p:cNvPr id="2" name="Slide Number Placeholder 1"/>
          <p:cNvSpPr>
            <a:spLocks noGrp="1"/>
          </p:cNvSpPr>
          <p:nvPr>
            <p:ph type="sldNum" sz="quarter" idx="12"/>
          </p:nvPr>
        </p:nvSpPr>
        <p:spPr/>
        <p:txBody>
          <a:bodyPr/>
          <a:lstStyle/>
          <a:p>
            <a:fld id="{D57F1E4F-1CFF-5643-939E-02111984F565}" type="slidenum">
              <a:rPr lang="en-US" smtClean="0"/>
              <a:pPr/>
              <a:t>62</a:t>
            </a:fld>
            <a:endParaRPr lang="en-US" dirty="0"/>
          </a:p>
        </p:txBody>
      </p:sp>
    </p:spTree>
    <p:extLst>
      <p:ext uri="{BB962C8B-B14F-4D97-AF65-F5344CB8AC3E}">
        <p14:creationId xmlns:p14="http://schemas.microsoft.com/office/powerpoint/2010/main" val="2132522441"/>
      </p:ext>
    </p:extLst>
  </p:cSld>
  <p:clrMapOvr>
    <a:masterClrMapping/>
  </p:clrMapOvr>
  <p:transition spd="med">
    <p:pull/>
  </p:transition>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1103312" y="700756"/>
                <a:ext cx="8946541" cy="5547644"/>
              </a:xfrm>
            </p:spPr>
            <p:txBody>
              <a:bodyPr>
                <a:normAutofit/>
              </a:bodyPr>
              <a:lstStyle/>
              <a:p>
                <a:pPr>
                  <a:buFont typeface="Wingdings" panose="05000000000000000000" pitchFamily="2" charset="2"/>
                  <a:buChar char="Ø"/>
                </a:pPr>
                <a:r>
                  <a:rPr lang="en-US" sz="2400" b="1" dirty="0" smtClean="0"/>
                  <a:t>6.5.4 Materials of Construction </a:t>
                </a:r>
                <a:r>
                  <a:rPr lang="en-US" dirty="0" smtClean="0"/>
                  <a:t/>
                </a:r>
                <a:br>
                  <a:rPr lang="en-US" dirty="0" smtClean="0"/>
                </a:br>
                <a:r>
                  <a:rPr lang="en-US" dirty="0" smtClean="0"/>
                  <a:t/>
                </a:r>
                <a:br>
                  <a:rPr lang="en-US" dirty="0" smtClean="0"/>
                </a:br>
                <a:r>
                  <a:rPr lang="en-US" sz="2400" dirty="0"/>
                  <a:t/>
                </a:r>
                <a:br>
                  <a:rPr lang="en-US" sz="2400" dirty="0"/>
                </a:br>
                <a:r>
                  <a:rPr lang="en-US" sz="2400" dirty="0"/>
                  <a:t>Asphalt layer, base coarse material and sub base material are imported to be constructed with specific properties where</a:t>
                </a:r>
                <a:r>
                  <a:rPr lang="en-US" sz="2400" dirty="0" smtClean="0"/>
                  <a:t>:</a:t>
                </a:r>
                <a:br>
                  <a:rPr lang="en-US" sz="2400" dirty="0" smtClean="0"/>
                </a:br>
                <a:r>
                  <a:rPr lang="en-US" sz="2400" dirty="0" smtClean="0"/>
                  <a:t/>
                </a:r>
                <a:br>
                  <a:rPr lang="en-US" sz="2400" dirty="0" smtClean="0"/>
                </a:br>
                <a14:m>
                  <m:oMath xmlns:m="http://schemas.openxmlformats.org/officeDocument/2006/math">
                    <m:r>
                      <a:rPr lang="en-US" sz="2400" i="1">
                        <a:latin typeface="Cambria Math" panose="02040503050406030204" pitchFamily="18" charset="0"/>
                      </a:rPr>
                      <m:t>𝑀𝑟</m:t>
                    </m:r>
                    <m:r>
                      <a:rPr lang="en-US" sz="2400" i="1">
                        <a:latin typeface="Cambria Math" panose="02040503050406030204" pitchFamily="18" charset="0"/>
                      </a:rPr>
                      <m:t> </m:t>
                    </m:r>
                    <m:r>
                      <a:rPr lang="en-US" sz="2400" i="1">
                        <a:latin typeface="Cambria Math" panose="02040503050406030204" pitchFamily="18" charset="0"/>
                      </a:rPr>
                      <m:t>𝑓𝑜𝑟</m:t>
                    </m:r>
                    <m:r>
                      <a:rPr lang="en-US" sz="2400" i="1">
                        <a:latin typeface="Cambria Math" panose="02040503050406030204" pitchFamily="18" charset="0"/>
                      </a:rPr>
                      <m:t> </m:t>
                    </m:r>
                    <m:r>
                      <a:rPr lang="en-US" sz="2400" i="1">
                        <a:latin typeface="Cambria Math" panose="02040503050406030204" pitchFamily="18" charset="0"/>
                      </a:rPr>
                      <m:t>𝑎𝑠𝑝</m:t>
                    </m:r>
                    <m:r>
                      <a:rPr lang="en-US" sz="2400" i="1">
                        <a:latin typeface="Cambria Math" panose="02040503050406030204" pitchFamily="18" charset="0"/>
                      </a:rPr>
                      <m:t>h</m:t>
                    </m:r>
                    <m:r>
                      <a:rPr lang="en-US" sz="2400" i="1">
                        <a:latin typeface="Cambria Math" panose="02040503050406030204" pitchFamily="18" charset="0"/>
                      </a:rPr>
                      <m:t>𝑎𝑙𝑡</m:t>
                    </m:r>
                    <m:r>
                      <a:rPr lang="en-US" sz="2400" i="1">
                        <a:latin typeface="Cambria Math" panose="02040503050406030204" pitchFamily="18" charset="0"/>
                      </a:rPr>
                      <m:t> </m:t>
                    </m:r>
                    <m:r>
                      <a:rPr lang="en-US" sz="2400" i="1">
                        <a:latin typeface="Cambria Math" panose="02040503050406030204" pitchFamily="18" charset="0"/>
                      </a:rPr>
                      <m:t>𝑙𝑎𝑦𝑒𝑟</m:t>
                    </m:r>
                    <m:r>
                      <a:rPr lang="en-US" sz="2400" i="1">
                        <a:latin typeface="Cambria Math" panose="02040503050406030204" pitchFamily="18" charset="0"/>
                      </a:rPr>
                      <m:t>=</m:t>
                    </m:r>
                    <m:r>
                      <a:rPr lang="en-US" sz="2400" i="1">
                        <a:latin typeface="Cambria Math" panose="02040503050406030204" pitchFamily="18" charset="0"/>
                      </a:rPr>
                      <m:t>450</m:t>
                    </m:r>
                    <m:r>
                      <a:rPr lang="en-US" sz="2400" i="1">
                        <a:latin typeface="Cambria Math" panose="02040503050406030204" pitchFamily="18" charset="0"/>
                      </a:rPr>
                      <m:t>,</m:t>
                    </m:r>
                    <m:r>
                      <a:rPr lang="en-US" sz="2400" i="1">
                        <a:latin typeface="Cambria Math" panose="02040503050406030204" pitchFamily="18" charset="0"/>
                      </a:rPr>
                      <m:t>000</m:t>
                    </m:r>
                    <m:r>
                      <a:rPr lang="en-US" sz="2400" i="1">
                        <a:latin typeface="Cambria Math" panose="02040503050406030204" pitchFamily="18" charset="0"/>
                      </a:rPr>
                      <m:t> </m:t>
                    </m:r>
                    <m:f>
                      <m:fPr>
                        <m:ctrlPr>
                          <a:rPr lang="en-US" sz="2400" i="1">
                            <a:latin typeface="Cambria Math" panose="02040503050406030204" pitchFamily="18" charset="0"/>
                          </a:rPr>
                        </m:ctrlPr>
                      </m:fPr>
                      <m:num>
                        <m:r>
                          <a:rPr lang="en-US" sz="2400" i="1">
                            <a:latin typeface="Cambria Math" panose="02040503050406030204" pitchFamily="18" charset="0"/>
                          </a:rPr>
                          <m:t>𝐼𝑏</m:t>
                        </m:r>
                      </m:num>
                      <m:den>
                        <m:sSup>
                          <m:sSupPr>
                            <m:ctrlPr>
                              <a:rPr lang="en-US" sz="2400" i="1">
                                <a:latin typeface="Cambria Math" panose="02040503050406030204" pitchFamily="18" charset="0"/>
                              </a:rPr>
                            </m:ctrlPr>
                          </m:sSupPr>
                          <m:e>
                            <m:r>
                              <a:rPr lang="en-US" sz="2400" i="1">
                                <a:latin typeface="Cambria Math" panose="02040503050406030204" pitchFamily="18" charset="0"/>
                              </a:rPr>
                              <m:t>𝑖𝑛</m:t>
                            </m:r>
                          </m:e>
                          <m:sup>
                            <m:r>
                              <a:rPr lang="en-US" sz="2400" i="1">
                                <a:latin typeface="Cambria Math" panose="02040503050406030204" pitchFamily="18" charset="0"/>
                              </a:rPr>
                              <m:t>2</m:t>
                            </m:r>
                          </m:sup>
                        </m:sSup>
                      </m:den>
                    </m:f>
                  </m:oMath>
                </a14:m>
                <a:r>
                  <a:rPr lang="en-US" sz="2400" dirty="0" smtClean="0"/>
                  <a:t>, </a:t>
                </a:r>
                <a:r>
                  <a:rPr lang="en-US" sz="2400" dirty="0"/>
                  <a:t>a</a:t>
                </a:r>
                <a:r>
                  <a:rPr lang="en-US" sz="2400" baseline="-25000" dirty="0"/>
                  <a:t>1</a:t>
                </a:r>
                <a:r>
                  <a:rPr lang="en-US" sz="2400" dirty="0"/>
                  <a:t> = 0.44 </a:t>
                </a:r>
                <a:br>
                  <a:rPr lang="en-US" sz="2400" dirty="0"/>
                </a:br>
                <a14:m>
                  <m:oMath xmlns:m="http://schemas.openxmlformats.org/officeDocument/2006/math">
                    <m:r>
                      <a:rPr lang="en-US" sz="2400" i="1">
                        <a:latin typeface="Cambria Math" panose="02040503050406030204" pitchFamily="18" charset="0"/>
                      </a:rPr>
                      <m:t>𝑀𝑟</m:t>
                    </m:r>
                    <m:r>
                      <a:rPr lang="en-US" sz="2400" i="1">
                        <a:latin typeface="Cambria Math" panose="02040503050406030204" pitchFamily="18" charset="0"/>
                      </a:rPr>
                      <m:t> </m:t>
                    </m:r>
                    <m:r>
                      <a:rPr lang="en-US" sz="2400" i="1">
                        <a:latin typeface="Cambria Math" panose="02040503050406030204" pitchFamily="18" charset="0"/>
                      </a:rPr>
                      <m:t>𝑓𝑜𝑟</m:t>
                    </m:r>
                    <m:r>
                      <a:rPr lang="en-US" sz="2400" i="1">
                        <a:latin typeface="Cambria Math" panose="02040503050406030204" pitchFamily="18" charset="0"/>
                      </a:rPr>
                      <m:t> </m:t>
                    </m:r>
                    <m:r>
                      <a:rPr lang="en-US" sz="2400" i="1">
                        <a:latin typeface="Cambria Math" panose="02040503050406030204" pitchFamily="18" charset="0"/>
                      </a:rPr>
                      <m:t>𝑏𝑎𝑠𝑒</m:t>
                    </m:r>
                    <m:r>
                      <a:rPr lang="en-US" sz="2400" i="1">
                        <a:latin typeface="Cambria Math" panose="02040503050406030204" pitchFamily="18" charset="0"/>
                      </a:rPr>
                      <m:t> </m:t>
                    </m:r>
                    <m:r>
                      <a:rPr lang="en-US" sz="2400" i="1">
                        <a:latin typeface="Cambria Math" panose="02040503050406030204" pitchFamily="18" charset="0"/>
                      </a:rPr>
                      <m:t>𝑐𝑜𝑎𝑟𝑠𝑒</m:t>
                    </m:r>
                    <m:r>
                      <a:rPr lang="en-US" sz="2400" i="1">
                        <a:latin typeface="Cambria Math" panose="02040503050406030204" pitchFamily="18" charset="0"/>
                      </a:rPr>
                      <m:t> </m:t>
                    </m:r>
                    <m:r>
                      <a:rPr lang="en-US" sz="2400" i="1">
                        <a:latin typeface="Cambria Math" panose="02040503050406030204" pitchFamily="18" charset="0"/>
                      </a:rPr>
                      <m:t>𝑙𝑎𝑦𝑒𝑟</m:t>
                    </m:r>
                    <m:r>
                      <a:rPr lang="en-US" sz="2400" i="1">
                        <a:latin typeface="Cambria Math" panose="02040503050406030204" pitchFamily="18" charset="0"/>
                      </a:rPr>
                      <m:t>=</m:t>
                    </m:r>
                    <m:r>
                      <a:rPr lang="en-US" sz="2400" b="0" i="1" smtClean="0">
                        <a:latin typeface="Cambria Math" panose="02040503050406030204" pitchFamily="18" charset="0"/>
                      </a:rPr>
                      <m:t>28</m:t>
                    </m:r>
                    <m:r>
                      <a:rPr lang="en-US" sz="2400" i="1">
                        <a:latin typeface="Cambria Math" panose="02040503050406030204" pitchFamily="18" charset="0"/>
                      </a:rPr>
                      <m:t>,</m:t>
                    </m:r>
                    <m:r>
                      <a:rPr lang="en-US" sz="2400" i="1">
                        <a:latin typeface="Cambria Math" panose="02040503050406030204" pitchFamily="18" charset="0"/>
                      </a:rPr>
                      <m:t>000</m:t>
                    </m:r>
                    <m:r>
                      <a:rPr lang="en-US" sz="2400" i="1">
                        <a:latin typeface="Cambria Math" panose="02040503050406030204" pitchFamily="18" charset="0"/>
                      </a:rPr>
                      <m:t> </m:t>
                    </m:r>
                    <m:f>
                      <m:fPr>
                        <m:ctrlPr>
                          <a:rPr lang="en-US" sz="2400" i="1">
                            <a:latin typeface="Cambria Math" panose="02040503050406030204" pitchFamily="18" charset="0"/>
                          </a:rPr>
                        </m:ctrlPr>
                      </m:fPr>
                      <m:num>
                        <m:r>
                          <a:rPr lang="en-US" sz="2400" i="1">
                            <a:latin typeface="Cambria Math" panose="02040503050406030204" pitchFamily="18" charset="0"/>
                          </a:rPr>
                          <m:t>𝐼𝑏</m:t>
                        </m:r>
                      </m:num>
                      <m:den>
                        <m:sSup>
                          <m:sSupPr>
                            <m:ctrlPr>
                              <a:rPr lang="en-US" sz="2400" i="1">
                                <a:latin typeface="Cambria Math" panose="02040503050406030204" pitchFamily="18" charset="0"/>
                              </a:rPr>
                            </m:ctrlPr>
                          </m:sSupPr>
                          <m:e>
                            <m:r>
                              <a:rPr lang="en-US" sz="2400" i="1">
                                <a:latin typeface="Cambria Math" panose="02040503050406030204" pitchFamily="18" charset="0"/>
                              </a:rPr>
                              <m:t>𝑖𝑛</m:t>
                            </m:r>
                          </m:e>
                          <m:sup>
                            <m:r>
                              <a:rPr lang="en-US" sz="2400" i="1">
                                <a:latin typeface="Cambria Math" panose="02040503050406030204" pitchFamily="18" charset="0"/>
                              </a:rPr>
                              <m:t>2</m:t>
                            </m:r>
                          </m:sup>
                        </m:sSup>
                      </m:den>
                    </m:f>
                  </m:oMath>
                </a14:m>
                <a:r>
                  <a:rPr lang="en-US" sz="2400" dirty="0" smtClean="0"/>
                  <a:t>, a</a:t>
                </a:r>
                <a:r>
                  <a:rPr lang="en-US" sz="2400" baseline="-25000" dirty="0" smtClean="0"/>
                  <a:t>2</a:t>
                </a:r>
                <a:r>
                  <a:rPr lang="en-US" sz="2400" dirty="0" smtClean="0"/>
                  <a:t> </a:t>
                </a:r>
                <a:r>
                  <a:rPr lang="en-US" sz="2400" dirty="0"/>
                  <a:t>= </a:t>
                </a:r>
                <a:r>
                  <a:rPr lang="en-US" sz="2400" dirty="0" smtClean="0"/>
                  <a:t>0.14 </a:t>
                </a:r>
                <a:r>
                  <a:rPr lang="en-US" sz="2400" dirty="0"/>
                  <a:t/>
                </a:r>
                <a:br>
                  <a:rPr lang="en-US" sz="2400" dirty="0"/>
                </a:br>
                <a14:m>
                  <m:oMath xmlns:m="http://schemas.openxmlformats.org/officeDocument/2006/math">
                    <m:r>
                      <a:rPr lang="en-US" sz="2400" i="1">
                        <a:latin typeface="Cambria Math" panose="02040503050406030204" pitchFamily="18" charset="0"/>
                      </a:rPr>
                      <m:t>𝑀𝑟</m:t>
                    </m:r>
                    <m:r>
                      <a:rPr lang="en-US" sz="2400" i="1">
                        <a:latin typeface="Cambria Math" panose="02040503050406030204" pitchFamily="18" charset="0"/>
                      </a:rPr>
                      <m:t> </m:t>
                    </m:r>
                    <m:r>
                      <a:rPr lang="en-US" sz="2400" i="1">
                        <a:latin typeface="Cambria Math" panose="02040503050406030204" pitchFamily="18" charset="0"/>
                      </a:rPr>
                      <m:t>𝑓𝑜𝑟</m:t>
                    </m:r>
                    <m:r>
                      <a:rPr lang="en-US" sz="2400" i="1">
                        <a:latin typeface="Cambria Math" panose="02040503050406030204" pitchFamily="18" charset="0"/>
                      </a:rPr>
                      <m:t> </m:t>
                    </m:r>
                    <m:r>
                      <a:rPr lang="en-US" sz="2400" i="1">
                        <a:latin typeface="Cambria Math" panose="02040503050406030204" pitchFamily="18" charset="0"/>
                      </a:rPr>
                      <m:t>𝑠𝑢𝑏</m:t>
                    </m:r>
                    <m:r>
                      <a:rPr lang="en-US" sz="2400" i="1">
                        <a:latin typeface="Cambria Math" panose="02040503050406030204" pitchFamily="18" charset="0"/>
                      </a:rPr>
                      <m:t> </m:t>
                    </m:r>
                    <m:r>
                      <a:rPr lang="en-US" sz="2400" i="1">
                        <a:latin typeface="Cambria Math" panose="02040503050406030204" pitchFamily="18" charset="0"/>
                      </a:rPr>
                      <m:t>𝑏𝑎𝑠𝑒</m:t>
                    </m:r>
                    <m:r>
                      <a:rPr lang="en-US" sz="2400" i="1">
                        <a:latin typeface="Cambria Math" panose="02040503050406030204" pitchFamily="18" charset="0"/>
                      </a:rPr>
                      <m:t> </m:t>
                    </m:r>
                    <m:r>
                      <a:rPr lang="en-US" sz="2400" i="1">
                        <a:latin typeface="Cambria Math" panose="02040503050406030204" pitchFamily="18" charset="0"/>
                      </a:rPr>
                      <m:t>𝑙𝑎𝑦𝑒𝑟</m:t>
                    </m:r>
                    <m:r>
                      <a:rPr lang="en-US" sz="2400" i="1">
                        <a:latin typeface="Cambria Math" panose="02040503050406030204" pitchFamily="18" charset="0"/>
                      </a:rPr>
                      <m:t>=</m:t>
                    </m:r>
                    <m:r>
                      <a:rPr lang="en-US" sz="2400" i="1">
                        <a:latin typeface="Cambria Math" panose="02040503050406030204" pitchFamily="18" charset="0"/>
                      </a:rPr>
                      <m:t>17</m:t>
                    </m:r>
                    <m:r>
                      <a:rPr lang="en-US" sz="2400" i="1">
                        <a:latin typeface="Cambria Math" panose="02040503050406030204" pitchFamily="18" charset="0"/>
                      </a:rPr>
                      <m:t>,</m:t>
                    </m:r>
                    <m:r>
                      <a:rPr lang="en-US" sz="2400" i="1">
                        <a:latin typeface="Cambria Math" panose="02040503050406030204" pitchFamily="18" charset="0"/>
                      </a:rPr>
                      <m:t>500</m:t>
                    </m:r>
                    <m:r>
                      <a:rPr lang="en-US" sz="2400" i="1">
                        <a:latin typeface="Cambria Math" panose="02040503050406030204" pitchFamily="18" charset="0"/>
                      </a:rPr>
                      <m:t> </m:t>
                    </m:r>
                    <m:f>
                      <m:fPr>
                        <m:ctrlPr>
                          <a:rPr lang="en-US" sz="2400" i="1">
                            <a:latin typeface="Cambria Math" panose="02040503050406030204" pitchFamily="18" charset="0"/>
                          </a:rPr>
                        </m:ctrlPr>
                      </m:fPr>
                      <m:num>
                        <m:r>
                          <a:rPr lang="en-US" sz="2400" i="1">
                            <a:latin typeface="Cambria Math" panose="02040503050406030204" pitchFamily="18" charset="0"/>
                          </a:rPr>
                          <m:t>𝐼𝑏</m:t>
                        </m:r>
                      </m:num>
                      <m:den>
                        <m:sSup>
                          <m:sSupPr>
                            <m:ctrlPr>
                              <a:rPr lang="en-US" sz="2400" i="1">
                                <a:latin typeface="Cambria Math" panose="02040503050406030204" pitchFamily="18" charset="0"/>
                              </a:rPr>
                            </m:ctrlPr>
                          </m:sSupPr>
                          <m:e>
                            <m:r>
                              <a:rPr lang="en-US" sz="2400" i="1">
                                <a:latin typeface="Cambria Math" panose="02040503050406030204" pitchFamily="18" charset="0"/>
                              </a:rPr>
                              <m:t>𝑖𝑛</m:t>
                            </m:r>
                          </m:e>
                          <m:sup>
                            <m:r>
                              <a:rPr lang="en-US" sz="2400" i="1">
                                <a:latin typeface="Cambria Math" panose="02040503050406030204" pitchFamily="18" charset="0"/>
                              </a:rPr>
                              <m:t>2</m:t>
                            </m:r>
                          </m:sup>
                        </m:sSup>
                      </m:den>
                    </m:f>
                  </m:oMath>
                </a14:m>
                <a:r>
                  <a:rPr lang="en-US" sz="2400" dirty="0" smtClean="0"/>
                  <a:t>, a</a:t>
                </a:r>
                <a:r>
                  <a:rPr lang="en-US" sz="2400" baseline="-25000" dirty="0" smtClean="0"/>
                  <a:t>3</a:t>
                </a:r>
                <a:r>
                  <a:rPr lang="en-US" sz="2400" dirty="0" smtClean="0"/>
                  <a:t> </a:t>
                </a:r>
                <a:r>
                  <a:rPr lang="en-US" sz="2400" dirty="0"/>
                  <a:t>= </a:t>
                </a:r>
                <a:r>
                  <a:rPr lang="en-US" sz="2400" dirty="0" smtClean="0"/>
                  <a:t>0.13.  </a:t>
                </a:r>
                <a:endParaRPr lang="ar-SA" sz="24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1103312" y="700756"/>
                <a:ext cx="8946541" cy="5547644"/>
              </a:xfrm>
              <a:blipFill rotWithShape="0">
                <a:blip r:embed="rId2"/>
                <a:stretch>
                  <a:fillRect l="-545" t="-879"/>
                </a:stretch>
              </a:blipFill>
            </p:spPr>
            <p:txBody>
              <a:bodyPr/>
              <a:lstStyle/>
              <a:p>
                <a:r>
                  <a:rPr lang="en-US">
                    <a:noFill/>
                  </a:rPr>
                  <a:t> </a:t>
                </a:r>
              </a:p>
            </p:txBody>
          </p:sp>
        </mc:Fallback>
      </mc:AlternateContent>
      <p:sp>
        <p:nvSpPr>
          <p:cNvPr id="2" name="Slide Number Placeholder 1"/>
          <p:cNvSpPr>
            <a:spLocks noGrp="1"/>
          </p:cNvSpPr>
          <p:nvPr>
            <p:ph type="sldNum" sz="quarter" idx="12"/>
          </p:nvPr>
        </p:nvSpPr>
        <p:spPr/>
        <p:txBody>
          <a:bodyPr/>
          <a:lstStyle/>
          <a:p>
            <a:fld id="{D57F1E4F-1CFF-5643-939E-02111984F565}" type="slidenum">
              <a:rPr lang="en-US" smtClean="0"/>
              <a:pPr/>
              <a:t>63</a:t>
            </a:fld>
            <a:endParaRPr lang="en-US" dirty="0"/>
          </a:p>
        </p:txBody>
      </p:sp>
    </p:spTree>
    <p:extLst>
      <p:ext uri="{BB962C8B-B14F-4D97-AF65-F5344CB8AC3E}">
        <p14:creationId xmlns:p14="http://schemas.microsoft.com/office/powerpoint/2010/main" val="2992486378"/>
      </p:ext>
    </p:extLst>
  </p:cSld>
  <p:clrMapOvr>
    <a:masterClrMapping/>
  </p:clrMapOvr>
  <p:transition spd="med">
    <p:pull/>
  </p:transition>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03312" y="1153682"/>
            <a:ext cx="8946541" cy="5094717"/>
          </a:xfrm>
        </p:spPr>
        <p:txBody>
          <a:bodyPr/>
          <a:lstStyle/>
          <a:p>
            <a:pPr>
              <a:buFont typeface="Wingdings" panose="05000000000000000000" pitchFamily="2" charset="2"/>
              <a:buChar char="Ø"/>
            </a:pPr>
            <a:r>
              <a:rPr lang="en-US" sz="2400" b="1" dirty="0" smtClean="0"/>
              <a:t>6.5.5 Drainage </a:t>
            </a:r>
            <a:r>
              <a:rPr lang="en-US" dirty="0" smtClean="0"/>
              <a:t/>
            </a:r>
            <a:br>
              <a:rPr lang="en-US" dirty="0" smtClean="0"/>
            </a:br>
            <a:r>
              <a:rPr lang="en-US" dirty="0" smtClean="0"/>
              <a:t/>
            </a:r>
            <a:br>
              <a:rPr lang="en-US" dirty="0" smtClean="0"/>
            </a:br>
            <a:r>
              <a:rPr lang="en-US" sz="2400" dirty="0" smtClean="0"/>
              <a:t>By assuming that the quality of drainage is good, the water is removed within one day, and the percent saturation condition is </a:t>
            </a:r>
            <a:br>
              <a:rPr lang="en-US" sz="2400" dirty="0" smtClean="0"/>
            </a:br>
            <a:r>
              <a:rPr lang="en-US" sz="2400" dirty="0" smtClean="0"/>
              <a:t>(5-25) %. </a:t>
            </a:r>
            <a:br>
              <a:rPr lang="en-US" sz="2400" dirty="0" smtClean="0"/>
            </a:br>
            <a:r>
              <a:rPr lang="en-US" sz="2400" dirty="0" smtClean="0"/>
              <a:t/>
            </a:r>
            <a:br>
              <a:rPr lang="en-US" sz="2400" dirty="0" smtClean="0"/>
            </a:br>
            <a:r>
              <a:rPr lang="en-US" sz="2400" dirty="0" smtClean="0"/>
              <a:t>The result of drainage coefficient m</a:t>
            </a:r>
            <a:r>
              <a:rPr lang="en-US" sz="2400" baseline="-25000" dirty="0" smtClean="0"/>
              <a:t> </a:t>
            </a:r>
            <a:r>
              <a:rPr lang="en-US" sz="2400" baseline="-25000" dirty="0" err="1" smtClean="0"/>
              <a:t>i</a:t>
            </a:r>
            <a:r>
              <a:rPr lang="en-US" sz="2400" dirty="0" smtClean="0"/>
              <a:t> for base </a:t>
            </a:r>
            <a:r>
              <a:rPr lang="en-US" sz="2400" dirty="0"/>
              <a:t>coarse and sub base equals 1.075.</a:t>
            </a:r>
            <a:r>
              <a:rPr lang="en-US" sz="2400" baseline="-25000" dirty="0" smtClean="0"/>
              <a:t>   </a:t>
            </a:r>
            <a:endParaRPr lang="ar-SA" sz="2400" dirty="0"/>
          </a:p>
        </p:txBody>
      </p:sp>
      <p:sp>
        <p:nvSpPr>
          <p:cNvPr id="2" name="Slide Number Placeholder 1"/>
          <p:cNvSpPr>
            <a:spLocks noGrp="1"/>
          </p:cNvSpPr>
          <p:nvPr>
            <p:ph type="sldNum" sz="quarter" idx="12"/>
          </p:nvPr>
        </p:nvSpPr>
        <p:spPr/>
        <p:txBody>
          <a:bodyPr/>
          <a:lstStyle/>
          <a:p>
            <a:fld id="{D57F1E4F-1CFF-5643-939E-02111984F565}" type="slidenum">
              <a:rPr lang="en-US" smtClean="0"/>
              <a:pPr/>
              <a:t>64</a:t>
            </a:fld>
            <a:endParaRPr lang="en-US" dirty="0"/>
          </a:p>
        </p:txBody>
      </p:sp>
    </p:spTree>
    <p:extLst>
      <p:ext uri="{BB962C8B-B14F-4D97-AF65-F5344CB8AC3E}">
        <p14:creationId xmlns:p14="http://schemas.microsoft.com/office/powerpoint/2010/main" val="85271422"/>
      </p:ext>
    </p:extLst>
  </p:cSld>
  <p:clrMapOvr>
    <a:masterClrMapping/>
  </p:clrMapOvr>
  <p:transition spd="med">
    <p:pull/>
  </p:transition>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03312" y="1350236"/>
            <a:ext cx="8946541" cy="4898163"/>
          </a:xfrm>
        </p:spPr>
        <p:txBody>
          <a:bodyPr/>
          <a:lstStyle/>
          <a:p>
            <a:pPr>
              <a:buFont typeface="Wingdings" panose="05000000000000000000" pitchFamily="2" charset="2"/>
              <a:buChar char="Ø"/>
            </a:pPr>
            <a:r>
              <a:rPr lang="en-US" sz="2400" b="1" dirty="0" smtClean="0"/>
              <a:t>6.5.6 Reliability </a:t>
            </a:r>
            <a:r>
              <a:rPr lang="en-US" sz="2800" dirty="0" smtClean="0"/>
              <a:t/>
            </a:r>
            <a:br>
              <a:rPr lang="en-US" sz="2800" dirty="0" smtClean="0"/>
            </a:br>
            <a:r>
              <a:rPr lang="en-US" dirty="0" smtClean="0"/>
              <a:t/>
            </a:r>
            <a:br>
              <a:rPr lang="en-US" dirty="0" smtClean="0"/>
            </a:br>
            <a:r>
              <a:rPr lang="en-US" sz="2400" dirty="0"/>
              <a:t>Reliability of R = </a:t>
            </a:r>
            <a:r>
              <a:rPr lang="en-US" sz="2400" dirty="0" smtClean="0"/>
              <a:t>0.90 </a:t>
            </a:r>
            <a:r>
              <a:rPr lang="en-US" sz="2400" dirty="0"/>
              <a:t>is </a:t>
            </a:r>
            <a:r>
              <a:rPr lang="en-US" sz="2400" dirty="0" smtClean="0"/>
              <a:t>considered for a rural collector road.</a:t>
            </a:r>
            <a:r>
              <a:rPr lang="en-US" sz="2400" dirty="0"/>
              <a:t/>
            </a:r>
            <a:br>
              <a:rPr lang="en-US" sz="2400" dirty="0"/>
            </a:br>
            <a:r>
              <a:rPr lang="en-US" sz="2400" dirty="0" smtClean="0"/>
              <a:t/>
            </a:r>
            <a:br>
              <a:rPr lang="en-US" sz="2400" dirty="0" smtClean="0"/>
            </a:br>
            <a:r>
              <a:rPr lang="en-US" sz="2400" dirty="0" smtClean="0"/>
              <a:t>Standard </a:t>
            </a:r>
            <a:r>
              <a:rPr lang="en-US" sz="2400" dirty="0"/>
              <a:t>deviation of a flexible pavement is assumed to be S</a:t>
            </a:r>
            <a:r>
              <a:rPr lang="en-US" sz="2400" baseline="-25000" dirty="0"/>
              <a:t>o</a:t>
            </a:r>
            <a:r>
              <a:rPr lang="en-US" sz="2400" dirty="0"/>
              <a:t> = 0.45.</a:t>
            </a:r>
            <a:endParaRPr lang="ar-SA" sz="2400" dirty="0"/>
          </a:p>
        </p:txBody>
      </p:sp>
      <p:sp>
        <p:nvSpPr>
          <p:cNvPr id="2" name="Slide Number Placeholder 1"/>
          <p:cNvSpPr>
            <a:spLocks noGrp="1"/>
          </p:cNvSpPr>
          <p:nvPr>
            <p:ph type="sldNum" sz="quarter" idx="12"/>
          </p:nvPr>
        </p:nvSpPr>
        <p:spPr/>
        <p:txBody>
          <a:bodyPr/>
          <a:lstStyle/>
          <a:p>
            <a:fld id="{D57F1E4F-1CFF-5643-939E-02111984F565}" type="slidenum">
              <a:rPr lang="en-US" smtClean="0"/>
              <a:pPr/>
              <a:t>65</a:t>
            </a:fld>
            <a:endParaRPr lang="en-US" dirty="0"/>
          </a:p>
        </p:txBody>
      </p:sp>
    </p:spTree>
    <p:extLst>
      <p:ext uri="{BB962C8B-B14F-4D97-AF65-F5344CB8AC3E}">
        <p14:creationId xmlns:p14="http://schemas.microsoft.com/office/powerpoint/2010/main" val="3880441933"/>
      </p:ext>
    </p:extLst>
  </p:cSld>
  <p:clrMapOvr>
    <a:masterClrMapping/>
  </p:clrMapOvr>
  <p:transition spd="med">
    <p:pull/>
  </p:transition>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1103312" y="1025496"/>
                <a:ext cx="8946541" cy="5222904"/>
              </a:xfrm>
            </p:spPr>
            <p:txBody>
              <a:bodyPr/>
              <a:lstStyle/>
              <a:p>
                <a:pPr>
                  <a:buFont typeface="Wingdings" panose="05000000000000000000" pitchFamily="2" charset="2"/>
                  <a:buChar char="Ø"/>
                </a:pPr>
                <a:r>
                  <a:rPr lang="en-US" sz="2400" b="1" dirty="0" smtClean="0"/>
                  <a:t>6.5.7 Structural Number (SN)</a:t>
                </a:r>
                <a:r>
                  <a:rPr lang="en-US" sz="2800" dirty="0" smtClean="0"/>
                  <a:t/>
                </a:r>
                <a:br>
                  <a:rPr lang="en-US" sz="2800" dirty="0" smtClean="0"/>
                </a:br>
                <a:r>
                  <a:rPr lang="en-US" dirty="0" smtClean="0"/>
                  <a:t/>
                </a:r>
                <a:br>
                  <a:rPr lang="en-US" dirty="0" smtClean="0"/>
                </a:br>
                <a:r>
                  <a:rPr lang="en-US" sz="2400" dirty="0"/>
                  <a:t>It represents the overall structural requirement needed to sustain the design's traffic </a:t>
                </a:r>
                <a:r>
                  <a:rPr lang="en-US" sz="2400" dirty="0" smtClean="0"/>
                  <a:t>loading. </a:t>
                </a:r>
                <a:br>
                  <a:rPr lang="en-US" sz="2400" dirty="0" smtClean="0"/>
                </a:br>
                <a:r>
                  <a:rPr lang="en-US" sz="2400" dirty="0" smtClean="0"/>
                  <a:t/>
                </a:r>
                <a:br>
                  <a:rPr lang="en-US" sz="2400" dirty="0" smtClean="0"/>
                </a:br>
                <a14:m>
                  <m:oMath xmlns:m="http://schemas.openxmlformats.org/officeDocument/2006/math">
                    <m:r>
                      <a:rPr lang="en-US" sz="2400" i="1">
                        <a:latin typeface="Cambria Math" panose="02040503050406030204" pitchFamily="18" charset="0"/>
                      </a:rPr>
                      <m:t>𝑆𝑁</m:t>
                    </m:r>
                    <m:r>
                      <a:rPr lang="en-US" sz="2400" i="1">
                        <a:latin typeface="Cambria Math" panose="02040503050406030204" pitchFamily="18" charset="0"/>
                      </a:rPr>
                      <m:t>=</m:t>
                    </m:r>
                    <m:r>
                      <a:rPr lang="en-US" sz="2400" i="1">
                        <a:latin typeface="Cambria Math" panose="02040503050406030204" pitchFamily="18" charset="0"/>
                      </a:rPr>
                      <m:t>𝑎</m:t>
                    </m:r>
                    <m:r>
                      <a:rPr lang="en-US" sz="2400" i="1">
                        <a:latin typeface="Cambria Math" panose="02040503050406030204" pitchFamily="18" charset="0"/>
                      </a:rPr>
                      <m:t>1</m:t>
                    </m:r>
                    <m:r>
                      <a:rPr lang="en-US" sz="2400" i="1">
                        <a:latin typeface="Cambria Math" panose="02040503050406030204" pitchFamily="18" charset="0"/>
                      </a:rPr>
                      <m:t>𝐷</m:t>
                    </m:r>
                    <m:r>
                      <a:rPr lang="en-US" sz="2400" i="1">
                        <a:latin typeface="Cambria Math" panose="02040503050406030204" pitchFamily="18" charset="0"/>
                      </a:rPr>
                      <m:t>1</m:t>
                    </m:r>
                    <m:r>
                      <a:rPr lang="en-US" sz="2400" i="1">
                        <a:latin typeface="Cambria Math" panose="02040503050406030204" pitchFamily="18" charset="0"/>
                      </a:rPr>
                      <m:t>+</m:t>
                    </m:r>
                    <m:r>
                      <a:rPr lang="en-US" sz="2400" i="1">
                        <a:latin typeface="Cambria Math" panose="02040503050406030204" pitchFamily="18" charset="0"/>
                      </a:rPr>
                      <m:t>𝑎</m:t>
                    </m:r>
                    <m:r>
                      <a:rPr lang="en-US" sz="2400" i="1">
                        <a:latin typeface="Cambria Math" panose="02040503050406030204" pitchFamily="18" charset="0"/>
                      </a:rPr>
                      <m:t>2</m:t>
                    </m:r>
                    <m:r>
                      <a:rPr lang="en-US" sz="2400" i="1">
                        <a:latin typeface="Cambria Math" panose="02040503050406030204" pitchFamily="18" charset="0"/>
                      </a:rPr>
                      <m:t>𝐷</m:t>
                    </m:r>
                    <m:r>
                      <a:rPr lang="en-US" sz="2400" i="1">
                        <a:latin typeface="Cambria Math" panose="02040503050406030204" pitchFamily="18" charset="0"/>
                      </a:rPr>
                      <m:t>2</m:t>
                    </m:r>
                    <m:r>
                      <a:rPr lang="en-US" sz="2400" i="1">
                        <a:latin typeface="Cambria Math" panose="02040503050406030204" pitchFamily="18" charset="0"/>
                      </a:rPr>
                      <m:t>𝑚</m:t>
                    </m:r>
                    <m:r>
                      <a:rPr lang="en-US" sz="2400" i="1">
                        <a:latin typeface="Cambria Math" panose="02040503050406030204" pitchFamily="18" charset="0"/>
                      </a:rPr>
                      <m:t>2</m:t>
                    </m:r>
                    <m:r>
                      <a:rPr lang="en-US" sz="2400" i="1">
                        <a:latin typeface="Cambria Math" panose="02040503050406030204" pitchFamily="18" charset="0"/>
                      </a:rPr>
                      <m:t>+</m:t>
                    </m:r>
                    <m:r>
                      <a:rPr lang="en-US" sz="2400" i="1">
                        <a:latin typeface="Cambria Math" panose="02040503050406030204" pitchFamily="18" charset="0"/>
                      </a:rPr>
                      <m:t>𝑎</m:t>
                    </m:r>
                    <m:r>
                      <a:rPr lang="en-US" sz="2400" i="1">
                        <a:latin typeface="Cambria Math" panose="02040503050406030204" pitchFamily="18" charset="0"/>
                      </a:rPr>
                      <m:t>3</m:t>
                    </m:r>
                    <m:r>
                      <a:rPr lang="en-US" sz="2400" i="1">
                        <a:latin typeface="Cambria Math" panose="02040503050406030204" pitchFamily="18" charset="0"/>
                      </a:rPr>
                      <m:t>𝐷</m:t>
                    </m:r>
                    <m:r>
                      <a:rPr lang="en-US" sz="2400" i="1">
                        <a:latin typeface="Cambria Math" panose="02040503050406030204" pitchFamily="18" charset="0"/>
                      </a:rPr>
                      <m:t>3</m:t>
                    </m:r>
                    <m:r>
                      <a:rPr lang="en-US" sz="2400" i="1">
                        <a:latin typeface="Cambria Math" panose="02040503050406030204" pitchFamily="18" charset="0"/>
                      </a:rPr>
                      <m:t>𝑚</m:t>
                    </m:r>
                    <m:r>
                      <a:rPr lang="en-US" sz="2400" i="1">
                        <a:latin typeface="Cambria Math" panose="02040503050406030204" pitchFamily="18" charset="0"/>
                      </a:rPr>
                      <m:t>3</m:t>
                    </m:r>
                  </m:oMath>
                </a14:m>
                <a:r>
                  <a:rPr lang="en-US" sz="2400" dirty="0" smtClean="0"/>
                  <a:t/>
                </a:r>
                <a:br>
                  <a:rPr lang="en-US" sz="2400" dirty="0" smtClean="0"/>
                </a:br>
                <a:r>
                  <a:rPr lang="en-US" sz="2400" dirty="0" smtClean="0"/>
                  <a:t/>
                </a:r>
                <a:br>
                  <a:rPr lang="en-US" sz="2400" dirty="0" smtClean="0"/>
                </a:br>
                <a:r>
                  <a:rPr lang="en-US" sz="2400" dirty="0" smtClean="0"/>
                  <a:t>Using this equation and the AASHTO design Nomo graph, the results of layers’ thicknesses are as follows: </a:t>
                </a:r>
                <a:br>
                  <a:rPr lang="en-US" sz="2400" dirty="0" smtClean="0"/>
                </a:br>
                <a:r>
                  <a:rPr lang="en-US" sz="2400" dirty="0" smtClean="0"/>
                  <a:t> </a:t>
                </a:r>
                <a:endParaRPr lang="ar-SA" sz="24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1103312" y="1025496"/>
                <a:ext cx="8946541" cy="5222904"/>
              </a:xfrm>
              <a:blipFill rotWithShape="0">
                <a:blip r:embed="rId2"/>
                <a:stretch>
                  <a:fillRect l="-545" t="-933" r="-1771"/>
                </a:stretch>
              </a:blipFill>
            </p:spPr>
            <p:txBody>
              <a:bodyPr/>
              <a:lstStyle/>
              <a:p>
                <a:r>
                  <a:rPr lang="en-US">
                    <a:noFill/>
                  </a:rPr>
                  <a:t> </a:t>
                </a:r>
              </a:p>
            </p:txBody>
          </p:sp>
        </mc:Fallback>
      </mc:AlternateContent>
      <p:sp>
        <p:nvSpPr>
          <p:cNvPr id="2" name="Slide Number Placeholder 1"/>
          <p:cNvSpPr>
            <a:spLocks noGrp="1"/>
          </p:cNvSpPr>
          <p:nvPr>
            <p:ph type="sldNum" sz="quarter" idx="12"/>
          </p:nvPr>
        </p:nvSpPr>
        <p:spPr/>
        <p:txBody>
          <a:bodyPr/>
          <a:lstStyle/>
          <a:p>
            <a:fld id="{D57F1E4F-1CFF-5643-939E-02111984F565}" type="slidenum">
              <a:rPr lang="en-US" smtClean="0"/>
              <a:pPr/>
              <a:t>66</a:t>
            </a:fld>
            <a:endParaRPr lang="en-US" dirty="0"/>
          </a:p>
        </p:txBody>
      </p:sp>
    </p:spTree>
    <p:extLst>
      <p:ext uri="{BB962C8B-B14F-4D97-AF65-F5344CB8AC3E}">
        <p14:creationId xmlns:p14="http://schemas.microsoft.com/office/powerpoint/2010/main" val="574449000"/>
      </p:ext>
    </p:extLst>
  </p:cSld>
  <p:clrMapOvr>
    <a:masterClrMapping/>
  </p:clrMapOvr>
  <p:transition spd="med">
    <p:pull/>
  </p:transition>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03312" y="991312"/>
            <a:ext cx="8946541" cy="5257087"/>
          </a:xfrm>
        </p:spPr>
        <p:txBody>
          <a:bodyPr>
            <a:normAutofit/>
          </a:bodyPr>
          <a:lstStyle/>
          <a:p>
            <a:pPr marL="0" indent="0">
              <a:buNone/>
            </a:pPr>
            <a:r>
              <a:rPr lang="en-US" sz="2400" dirty="0"/>
              <a:t>For the first </a:t>
            </a:r>
            <a:r>
              <a:rPr lang="en-US" sz="2400" dirty="0" smtClean="0"/>
              <a:t>segment:</a:t>
            </a:r>
            <a:r>
              <a:rPr lang="en-US" sz="2400" dirty="0"/>
              <a:t/>
            </a:r>
            <a:br>
              <a:rPr lang="en-US" sz="2400" dirty="0"/>
            </a:br>
            <a:r>
              <a:rPr lang="en-US" sz="2400" dirty="0"/>
              <a:t/>
            </a:r>
            <a:br>
              <a:rPr lang="en-US" sz="2400" dirty="0"/>
            </a:br>
            <a:r>
              <a:rPr lang="en-US" sz="2400" dirty="0"/>
              <a:t>SN for base course SN</a:t>
            </a:r>
            <a:r>
              <a:rPr lang="en-US" sz="2400" baseline="-25000" dirty="0"/>
              <a:t>1</a:t>
            </a:r>
            <a:r>
              <a:rPr lang="en-US" sz="2400" dirty="0"/>
              <a:t> = </a:t>
            </a:r>
            <a:r>
              <a:rPr lang="en-US" sz="2400" dirty="0" smtClean="0"/>
              <a:t>1.4</a:t>
            </a:r>
            <a:r>
              <a:rPr lang="en-US" sz="2400" dirty="0"/>
              <a:t/>
            </a:r>
            <a:br>
              <a:rPr lang="en-US" sz="2400" dirty="0"/>
            </a:br>
            <a:r>
              <a:rPr lang="en-US" sz="2400" dirty="0"/>
              <a:t>SN for sub base SN</a:t>
            </a:r>
            <a:r>
              <a:rPr lang="en-US" sz="2400" baseline="-25000" dirty="0"/>
              <a:t>2</a:t>
            </a:r>
            <a:r>
              <a:rPr lang="en-US" sz="2400" dirty="0"/>
              <a:t> = </a:t>
            </a:r>
            <a:r>
              <a:rPr lang="en-US" sz="2400" dirty="0" smtClean="0"/>
              <a:t>2.13</a:t>
            </a:r>
            <a:r>
              <a:rPr lang="en-US" sz="2400" dirty="0"/>
              <a:t/>
            </a:r>
            <a:br>
              <a:rPr lang="en-US" sz="2400" dirty="0"/>
            </a:br>
            <a:r>
              <a:rPr lang="en-US" sz="2400" dirty="0"/>
              <a:t>SN for subgrade SN</a:t>
            </a:r>
            <a:r>
              <a:rPr lang="en-US" sz="2400" baseline="-25000" dirty="0"/>
              <a:t>3</a:t>
            </a:r>
            <a:r>
              <a:rPr lang="en-US" sz="2400" dirty="0"/>
              <a:t> = </a:t>
            </a:r>
            <a:r>
              <a:rPr lang="en-US" sz="2400" dirty="0" smtClean="0"/>
              <a:t>2.13</a:t>
            </a:r>
            <a:endParaRPr lang="en-US" sz="2400" dirty="0"/>
          </a:p>
          <a:p>
            <a:pPr marL="0" indent="0">
              <a:buNone/>
            </a:pPr>
            <a:r>
              <a:rPr lang="en-US" sz="2400" dirty="0" smtClean="0"/>
              <a:t/>
            </a:r>
            <a:br>
              <a:rPr lang="en-US" sz="2400" dirty="0" smtClean="0"/>
            </a:br>
            <a:r>
              <a:rPr lang="en-US" sz="2400" dirty="0" smtClean="0"/>
              <a:t>The </a:t>
            </a:r>
            <a:r>
              <a:rPr lang="en-US" sz="2400" dirty="0"/>
              <a:t>corresponding thicknesses are as follows: </a:t>
            </a:r>
          </a:p>
          <a:p>
            <a:pPr marL="0" indent="0">
              <a:buNone/>
            </a:pPr>
            <a:r>
              <a:rPr lang="en-US" sz="2400" dirty="0"/>
              <a:t/>
            </a:r>
            <a:br>
              <a:rPr lang="en-US" sz="2400" dirty="0"/>
            </a:br>
            <a:r>
              <a:rPr lang="en-US" sz="2400" dirty="0" smtClean="0"/>
              <a:t>D</a:t>
            </a:r>
            <a:r>
              <a:rPr lang="en-US" sz="2400" baseline="-25000" dirty="0" smtClean="0"/>
              <a:t>1</a:t>
            </a:r>
            <a:r>
              <a:rPr lang="en-US" sz="2400" dirty="0" smtClean="0"/>
              <a:t> </a:t>
            </a:r>
            <a:r>
              <a:rPr lang="en-US" sz="2400" dirty="0"/>
              <a:t>= </a:t>
            </a:r>
            <a:r>
              <a:rPr lang="en-US" sz="2400" dirty="0" smtClean="0"/>
              <a:t>2.36 </a:t>
            </a:r>
            <a:r>
              <a:rPr lang="en-US" sz="2400" dirty="0"/>
              <a:t>inches = </a:t>
            </a:r>
            <a:r>
              <a:rPr lang="en-US" sz="2400" dirty="0" smtClean="0"/>
              <a:t>6 </a:t>
            </a:r>
            <a:r>
              <a:rPr lang="en-US" sz="2400" dirty="0"/>
              <a:t>cm … (thickness of asphalt layer) </a:t>
            </a:r>
            <a:br>
              <a:rPr lang="en-US" sz="2400" dirty="0"/>
            </a:br>
            <a:r>
              <a:rPr lang="en-US" sz="2400" dirty="0"/>
              <a:t>D</a:t>
            </a:r>
            <a:r>
              <a:rPr lang="en-US" sz="2400" baseline="-25000" dirty="0"/>
              <a:t>2</a:t>
            </a:r>
            <a:r>
              <a:rPr lang="en-US" sz="2400" dirty="0"/>
              <a:t> = </a:t>
            </a:r>
            <a:r>
              <a:rPr lang="en-US" sz="2400" dirty="0" smtClean="0"/>
              <a:t>8.0 </a:t>
            </a:r>
            <a:r>
              <a:rPr lang="en-US" sz="2400" dirty="0"/>
              <a:t>inches = </a:t>
            </a:r>
            <a:r>
              <a:rPr lang="en-US" sz="2400" dirty="0" smtClean="0"/>
              <a:t>20 </a:t>
            </a:r>
            <a:r>
              <a:rPr lang="en-US" sz="2400" dirty="0"/>
              <a:t>cm… (thickness of base coarse layer)</a:t>
            </a:r>
            <a:br>
              <a:rPr lang="en-US" sz="2400" dirty="0"/>
            </a:br>
            <a:r>
              <a:rPr lang="en-US" sz="2400" dirty="0"/>
              <a:t>D</a:t>
            </a:r>
            <a:r>
              <a:rPr lang="en-US" sz="2400" baseline="-25000" dirty="0"/>
              <a:t>3</a:t>
            </a:r>
            <a:r>
              <a:rPr lang="en-US" sz="2400" dirty="0"/>
              <a:t> = </a:t>
            </a:r>
            <a:r>
              <a:rPr lang="en-US" sz="2400" dirty="0" smtClean="0"/>
              <a:t>0.0 inches… (</a:t>
            </a:r>
            <a:r>
              <a:rPr lang="en-US" sz="2400" dirty="0"/>
              <a:t>no need for sub base layer</a:t>
            </a:r>
            <a:r>
              <a:rPr lang="en-US" sz="2400" dirty="0" smtClean="0"/>
              <a:t>).</a:t>
            </a:r>
            <a:endParaRPr lang="ar-SA" sz="2400" dirty="0"/>
          </a:p>
        </p:txBody>
      </p:sp>
      <p:sp>
        <p:nvSpPr>
          <p:cNvPr id="2" name="Slide Number Placeholder 1"/>
          <p:cNvSpPr>
            <a:spLocks noGrp="1"/>
          </p:cNvSpPr>
          <p:nvPr>
            <p:ph type="sldNum" sz="quarter" idx="12"/>
          </p:nvPr>
        </p:nvSpPr>
        <p:spPr/>
        <p:txBody>
          <a:bodyPr/>
          <a:lstStyle/>
          <a:p>
            <a:fld id="{D57F1E4F-1CFF-5643-939E-02111984F565}" type="slidenum">
              <a:rPr lang="en-US" smtClean="0"/>
              <a:pPr/>
              <a:t>67</a:t>
            </a:fld>
            <a:endParaRPr lang="en-US" dirty="0"/>
          </a:p>
        </p:txBody>
      </p:sp>
    </p:spTree>
    <p:extLst>
      <p:ext uri="{BB962C8B-B14F-4D97-AF65-F5344CB8AC3E}">
        <p14:creationId xmlns:p14="http://schemas.microsoft.com/office/powerpoint/2010/main" val="570339894"/>
      </p:ext>
    </p:extLst>
  </p:cSld>
  <p:clrMapOvr>
    <a:masterClrMapping/>
  </p:clrMapOvr>
  <p:transition spd="med">
    <p:pull/>
  </p:transition>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453382" y="1063416"/>
            <a:ext cx="6677672" cy="4934758"/>
          </a:xfrm>
        </p:spPr>
      </p:pic>
      <p:sp>
        <p:nvSpPr>
          <p:cNvPr id="4" name="Slide Number Placeholder 3"/>
          <p:cNvSpPr>
            <a:spLocks noGrp="1"/>
          </p:cNvSpPr>
          <p:nvPr>
            <p:ph type="sldNum" sz="quarter" idx="12"/>
          </p:nvPr>
        </p:nvSpPr>
        <p:spPr/>
        <p:txBody>
          <a:bodyPr/>
          <a:lstStyle/>
          <a:p>
            <a:fld id="{D57F1E4F-1CFF-5643-939E-02111984F565}" type="slidenum">
              <a:rPr lang="en-US" smtClean="0"/>
              <a:pPr/>
              <a:t>68</a:t>
            </a:fld>
            <a:endParaRPr lang="en-US" dirty="0"/>
          </a:p>
        </p:txBody>
      </p:sp>
      <p:sp>
        <p:nvSpPr>
          <p:cNvPr id="6" name="Rectangle 5"/>
          <p:cNvSpPr/>
          <p:nvPr/>
        </p:nvSpPr>
        <p:spPr>
          <a:xfrm>
            <a:off x="3842806" y="5998174"/>
            <a:ext cx="3898824" cy="307777"/>
          </a:xfrm>
          <a:prstGeom prst="rect">
            <a:avLst/>
          </a:prstGeom>
        </p:spPr>
        <p:txBody>
          <a:bodyPr wrap="none">
            <a:spAutoFit/>
          </a:bodyPr>
          <a:lstStyle/>
          <a:p>
            <a:r>
              <a:rPr lang="en-US" sz="1400" b="1" dirty="0">
                <a:latin typeface="+mj-lt"/>
                <a:ea typeface="Calibri" panose="020F0502020204030204" pitchFamily="34" charset="0"/>
              </a:rPr>
              <a:t>Figure </a:t>
            </a:r>
            <a:r>
              <a:rPr lang="en-US" sz="1400" b="1" dirty="0" smtClean="0">
                <a:latin typeface="+mj-lt"/>
                <a:ea typeface="Calibri" panose="020F0502020204030204" pitchFamily="34" charset="0"/>
              </a:rPr>
              <a:t>6.3: </a:t>
            </a:r>
            <a:r>
              <a:rPr lang="en-US" sz="1400" b="1" dirty="0">
                <a:latin typeface="+mj-lt"/>
                <a:ea typeface="Calibri" panose="020F0502020204030204" pitchFamily="34" charset="0"/>
              </a:rPr>
              <a:t>First segment layers' thicknesses</a:t>
            </a:r>
            <a:endParaRPr lang="en-US" sz="1400" b="1" dirty="0">
              <a:latin typeface="+mj-lt"/>
            </a:endParaRP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810440" y="4262466"/>
            <a:ext cx="1922398" cy="1735708"/>
          </a:xfrm>
          <a:prstGeom prst="rect">
            <a:avLst/>
          </a:prstGeom>
        </p:spPr>
      </p:pic>
      <p:sp>
        <p:nvSpPr>
          <p:cNvPr id="3" name="TextBox 2"/>
          <p:cNvSpPr txBox="1"/>
          <p:nvPr/>
        </p:nvSpPr>
        <p:spPr>
          <a:xfrm>
            <a:off x="10352540" y="3873698"/>
            <a:ext cx="838691" cy="307777"/>
          </a:xfrm>
          <a:prstGeom prst="rect">
            <a:avLst/>
          </a:prstGeom>
          <a:noFill/>
        </p:spPr>
        <p:txBody>
          <a:bodyPr wrap="none" rtlCol="0">
            <a:spAutoFit/>
          </a:bodyPr>
          <a:lstStyle/>
          <a:p>
            <a:r>
              <a:rPr lang="en-US" sz="1400" b="1" dirty="0" smtClean="0"/>
              <a:t>Legend</a:t>
            </a:r>
            <a:endParaRPr lang="en-US" sz="1400" b="1" dirty="0"/>
          </a:p>
        </p:txBody>
      </p:sp>
      <p:sp>
        <p:nvSpPr>
          <p:cNvPr id="7" name="Rectangle 6"/>
          <p:cNvSpPr/>
          <p:nvPr/>
        </p:nvSpPr>
        <p:spPr>
          <a:xfrm>
            <a:off x="9906000" y="4902200"/>
            <a:ext cx="1117600" cy="2286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9906000" y="5350933"/>
            <a:ext cx="1473200" cy="237067"/>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813235410"/>
      </p:ext>
    </p:extLst>
  </p:cSld>
  <p:clrMapOvr>
    <a:masterClrMapping/>
  </p:clrMapOvr>
  <p:transition spd="med">
    <p:pull/>
  </p:transition>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03312" y="957129"/>
            <a:ext cx="8946541" cy="5291270"/>
          </a:xfrm>
        </p:spPr>
        <p:txBody>
          <a:bodyPr>
            <a:noAutofit/>
          </a:bodyPr>
          <a:lstStyle/>
          <a:p>
            <a:pPr marL="0" indent="0">
              <a:buNone/>
            </a:pPr>
            <a:r>
              <a:rPr lang="en-US" sz="2400" dirty="0"/>
              <a:t>For the second </a:t>
            </a:r>
            <a:r>
              <a:rPr lang="en-US" sz="2400" dirty="0" smtClean="0"/>
              <a:t>segment:</a:t>
            </a:r>
            <a:r>
              <a:rPr lang="en-US" sz="2400" dirty="0"/>
              <a:t/>
            </a:r>
            <a:br>
              <a:rPr lang="en-US" sz="2400" dirty="0"/>
            </a:br>
            <a:r>
              <a:rPr lang="en-US" sz="2400" dirty="0"/>
              <a:t/>
            </a:r>
            <a:br>
              <a:rPr lang="en-US" sz="2400" dirty="0"/>
            </a:br>
            <a:r>
              <a:rPr lang="en-US" sz="2400" dirty="0"/>
              <a:t>SN for base course SN</a:t>
            </a:r>
            <a:r>
              <a:rPr lang="en-US" sz="2400" baseline="-25000" dirty="0"/>
              <a:t>1</a:t>
            </a:r>
            <a:r>
              <a:rPr lang="en-US" sz="2400" dirty="0"/>
              <a:t> = </a:t>
            </a:r>
            <a:r>
              <a:rPr lang="en-US" sz="2400" dirty="0" smtClean="0"/>
              <a:t>2.25</a:t>
            </a:r>
            <a:r>
              <a:rPr lang="en-US" sz="2400" dirty="0"/>
              <a:t/>
            </a:r>
            <a:br>
              <a:rPr lang="en-US" sz="2400" dirty="0"/>
            </a:br>
            <a:r>
              <a:rPr lang="en-US" sz="2400" dirty="0"/>
              <a:t>SN for sub base SN</a:t>
            </a:r>
            <a:r>
              <a:rPr lang="en-US" sz="2400" baseline="-25000" dirty="0"/>
              <a:t>2</a:t>
            </a:r>
            <a:r>
              <a:rPr lang="en-US" sz="2400" dirty="0"/>
              <a:t> = </a:t>
            </a:r>
            <a:r>
              <a:rPr lang="en-US" sz="2400" dirty="0" smtClean="0"/>
              <a:t>2.83</a:t>
            </a:r>
            <a:r>
              <a:rPr lang="en-US" sz="2400" dirty="0"/>
              <a:t/>
            </a:r>
            <a:br>
              <a:rPr lang="en-US" sz="2400" dirty="0"/>
            </a:br>
            <a:r>
              <a:rPr lang="en-US" sz="2400" dirty="0"/>
              <a:t>SN for subgrade SN</a:t>
            </a:r>
            <a:r>
              <a:rPr lang="en-US" sz="2400" baseline="-25000" dirty="0"/>
              <a:t>3</a:t>
            </a:r>
            <a:r>
              <a:rPr lang="en-US" sz="2400" dirty="0"/>
              <a:t> = </a:t>
            </a:r>
            <a:r>
              <a:rPr lang="en-US" sz="2400" dirty="0" smtClean="0"/>
              <a:t>2.83</a:t>
            </a:r>
            <a:r>
              <a:rPr lang="en-US" sz="2400" dirty="0"/>
              <a:t/>
            </a:r>
            <a:br>
              <a:rPr lang="en-US" sz="2400" dirty="0"/>
            </a:br>
            <a:r>
              <a:rPr lang="en-US" sz="2400" dirty="0"/>
              <a:t/>
            </a:r>
            <a:br>
              <a:rPr lang="en-US" sz="2400" dirty="0"/>
            </a:br>
            <a:r>
              <a:rPr lang="en-US" sz="2400" dirty="0"/>
              <a:t>The corresponding thicknesses are as follows: </a:t>
            </a:r>
          </a:p>
          <a:p>
            <a:pPr marL="0" indent="0">
              <a:buNone/>
            </a:pPr>
            <a:r>
              <a:rPr lang="en-US" sz="2400" dirty="0"/>
              <a:t/>
            </a:r>
            <a:br>
              <a:rPr lang="en-US" sz="2400" dirty="0"/>
            </a:br>
            <a:r>
              <a:rPr lang="en-US" sz="2400" dirty="0"/>
              <a:t>D</a:t>
            </a:r>
            <a:r>
              <a:rPr lang="en-US" sz="2400" baseline="-25000" dirty="0"/>
              <a:t>1</a:t>
            </a:r>
            <a:r>
              <a:rPr lang="en-US" sz="2400" dirty="0"/>
              <a:t> = </a:t>
            </a:r>
            <a:r>
              <a:rPr lang="en-US" sz="2400" dirty="0" smtClean="0"/>
              <a:t>2.75 </a:t>
            </a:r>
            <a:r>
              <a:rPr lang="en-US" sz="2400" dirty="0"/>
              <a:t>inches = </a:t>
            </a:r>
            <a:r>
              <a:rPr lang="en-US" sz="2400" dirty="0" smtClean="0"/>
              <a:t>7 </a:t>
            </a:r>
            <a:r>
              <a:rPr lang="en-US" sz="2400" dirty="0"/>
              <a:t>cm… (thickness of asphalt layer)</a:t>
            </a:r>
            <a:br>
              <a:rPr lang="en-US" sz="2400" dirty="0"/>
            </a:br>
            <a:r>
              <a:rPr lang="en-US" sz="2400" dirty="0"/>
              <a:t>D</a:t>
            </a:r>
            <a:r>
              <a:rPr lang="en-US" sz="2400" baseline="-25000" dirty="0"/>
              <a:t>2</a:t>
            </a:r>
            <a:r>
              <a:rPr lang="en-US" sz="2400" dirty="0"/>
              <a:t> = </a:t>
            </a:r>
            <a:r>
              <a:rPr lang="en-US" sz="2400" dirty="0" smtClean="0"/>
              <a:t>12.0 </a:t>
            </a:r>
            <a:r>
              <a:rPr lang="en-US" sz="2400" dirty="0"/>
              <a:t>inches = </a:t>
            </a:r>
            <a:r>
              <a:rPr lang="en-US" sz="2400" dirty="0" smtClean="0"/>
              <a:t>30 </a:t>
            </a:r>
            <a:r>
              <a:rPr lang="en-US" sz="2400" dirty="0"/>
              <a:t>cm… (thickness of base coarse layer)</a:t>
            </a:r>
            <a:br>
              <a:rPr lang="en-US" sz="2400" dirty="0"/>
            </a:br>
            <a:r>
              <a:rPr lang="en-US" sz="2400" dirty="0"/>
              <a:t>D</a:t>
            </a:r>
            <a:r>
              <a:rPr lang="en-US" sz="2400" baseline="-25000" dirty="0"/>
              <a:t>3</a:t>
            </a:r>
            <a:r>
              <a:rPr lang="en-US" sz="2400" dirty="0"/>
              <a:t> = </a:t>
            </a:r>
            <a:r>
              <a:rPr lang="en-US" sz="2400" dirty="0" smtClean="0"/>
              <a:t>0.0 inches… (</a:t>
            </a:r>
            <a:r>
              <a:rPr lang="en-US" sz="2400" dirty="0"/>
              <a:t>no need for sub base layer</a:t>
            </a:r>
            <a:r>
              <a:rPr lang="en-US" sz="2400" dirty="0" smtClean="0"/>
              <a:t>). </a:t>
            </a:r>
            <a:br>
              <a:rPr lang="en-US" sz="2400" dirty="0" smtClean="0"/>
            </a:br>
            <a:r>
              <a:rPr lang="en-US" sz="2400" dirty="0" smtClean="0"/>
              <a:t/>
            </a:r>
            <a:br>
              <a:rPr lang="en-US" sz="2400" dirty="0" smtClean="0"/>
            </a:br>
            <a:endParaRPr lang="ar-SA" sz="2400" dirty="0"/>
          </a:p>
        </p:txBody>
      </p:sp>
      <p:sp>
        <p:nvSpPr>
          <p:cNvPr id="2" name="Slide Number Placeholder 1"/>
          <p:cNvSpPr>
            <a:spLocks noGrp="1"/>
          </p:cNvSpPr>
          <p:nvPr>
            <p:ph type="sldNum" sz="quarter" idx="12"/>
          </p:nvPr>
        </p:nvSpPr>
        <p:spPr/>
        <p:txBody>
          <a:bodyPr/>
          <a:lstStyle/>
          <a:p>
            <a:fld id="{D57F1E4F-1CFF-5643-939E-02111984F565}" type="slidenum">
              <a:rPr lang="en-US" smtClean="0"/>
              <a:pPr/>
              <a:t>69</a:t>
            </a:fld>
            <a:endParaRPr lang="en-US" dirty="0"/>
          </a:p>
        </p:txBody>
      </p:sp>
    </p:spTree>
    <p:extLst>
      <p:ext uri="{BB962C8B-B14F-4D97-AF65-F5344CB8AC3E}">
        <p14:creationId xmlns:p14="http://schemas.microsoft.com/office/powerpoint/2010/main" val="3492838776"/>
      </p:ext>
    </p:extLst>
  </p:cSld>
  <p:clrMapOvr>
    <a:masterClrMapping/>
  </p:clrMapOvr>
  <p:transition spd="med">
    <p:pull/>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D57F1E4F-1CFF-5643-939E-02111984F565}" type="slidenum">
              <a:rPr lang="en-US" smtClean="0"/>
              <a:pPr/>
              <a:t>7</a:t>
            </a:fld>
            <a:endParaRPr lang="en-US" dirty="0"/>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29293" y="365660"/>
            <a:ext cx="4230896" cy="5641195"/>
          </a:xfrm>
          <a:prstGeom prst="rect">
            <a:avLst/>
          </a:prstGeom>
        </p:spPr>
      </p:pic>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61769" y="365660"/>
            <a:ext cx="4230896" cy="5641195"/>
          </a:xfrm>
          <a:prstGeom prst="rect">
            <a:avLst/>
          </a:prstGeom>
        </p:spPr>
      </p:pic>
      <p:sp>
        <p:nvSpPr>
          <p:cNvPr id="5" name="TextBox 4"/>
          <p:cNvSpPr txBox="1"/>
          <p:nvPr/>
        </p:nvSpPr>
        <p:spPr>
          <a:xfrm>
            <a:off x="1413900" y="6116129"/>
            <a:ext cx="2861681" cy="307777"/>
          </a:xfrm>
          <a:prstGeom prst="rect">
            <a:avLst/>
          </a:prstGeom>
          <a:noFill/>
        </p:spPr>
        <p:txBody>
          <a:bodyPr wrap="none" rtlCol="0">
            <a:spAutoFit/>
          </a:bodyPr>
          <a:lstStyle/>
          <a:p>
            <a:r>
              <a:rPr lang="en-US" sz="1400" b="1" dirty="0" smtClean="0"/>
              <a:t>Figure 1.2 (a) : Alligator Cracks</a:t>
            </a:r>
            <a:endParaRPr lang="en-US" sz="1400" b="1" dirty="0"/>
          </a:p>
        </p:txBody>
      </p:sp>
      <p:sp>
        <p:nvSpPr>
          <p:cNvPr id="6" name="TextBox 5"/>
          <p:cNvSpPr txBox="1"/>
          <p:nvPr/>
        </p:nvSpPr>
        <p:spPr>
          <a:xfrm>
            <a:off x="6546376" y="6116129"/>
            <a:ext cx="3190297" cy="584775"/>
          </a:xfrm>
          <a:prstGeom prst="rect">
            <a:avLst/>
          </a:prstGeom>
          <a:noFill/>
        </p:spPr>
        <p:txBody>
          <a:bodyPr wrap="none" rtlCol="0">
            <a:spAutoFit/>
          </a:bodyPr>
          <a:lstStyle/>
          <a:p>
            <a:r>
              <a:rPr lang="en-US" sz="1400" b="1" dirty="0"/>
              <a:t>Figure </a:t>
            </a:r>
            <a:r>
              <a:rPr lang="en-US" sz="1400" b="1" dirty="0" smtClean="0"/>
              <a:t>1.2 (b) </a:t>
            </a:r>
            <a:r>
              <a:rPr lang="en-US" sz="1400" b="1" dirty="0"/>
              <a:t>: </a:t>
            </a:r>
            <a:r>
              <a:rPr lang="en-US" sz="1400" b="1" dirty="0" smtClean="0"/>
              <a:t>Longitudinal </a:t>
            </a:r>
            <a:r>
              <a:rPr lang="en-US" sz="1400" b="1" dirty="0"/>
              <a:t>Cracks</a:t>
            </a:r>
          </a:p>
          <a:p>
            <a:endParaRPr lang="en-US" dirty="0"/>
          </a:p>
        </p:txBody>
      </p:sp>
    </p:spTree>
    <p:extLst>
      <p:ext uri="{BB962C8B-B14F-4D97-AF65-F5344CB8AC3E}">
        <p14:creationId xmlns:p14="http://schemas.microsoft.com/office/powerpoint/2010/main" val="280297201"/>
      </p:ext>
    </p:extLst>
  </p:cSld>
  <p:clrMapOvr>
    <a:masterClrMapping/>
  </p:clrMapOvr>
  <p:transition spd="med">
    <p:pull/>
  </p:transition>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756911" y="868683"/>
            <a:ext cx="6319148" cy="5380383"/>
          </a:xfrm>
        </p:spPr>
      </p:pic>
      <p:sp>
        <p:nvSpPr>
          <p:cNvPr id="4" name="Slide Number Placeholder 3"/>
          <p:cNvSpPr>
            <a:spLocks noGrp="1"/>
          </p:cNvSpPr>
          <p:nvPr>
            <p:ph type="sldNum" sz="quarter" idx="12"/>
          </p:nvPr>
        </p:nvSpPr>
        <p:spPr/>
        <p:txBody>
          <a:bodyPr/>
          <a:lstStyle/>
          <a:p>
            <a:fld id="{D57F1E4F-1CFF-5643-939E-02111984F565}" type="slidenum">
              <a:rPr lang="en-US" smtClean="0"/>
              <a:pPr/>
              <a:t>70</a:t>
            </a:fld>
            <a:endParaRPr lang="en-US" dirty="0"/>
          </a:p>
        </p:txBody>
      </p:sp>
      <p:sp>
        <p:nvSpPr>
          <p:cNvPr id="6" name="Rectangle 5"/>
          <p:cNvSpPr/>
          <p:nvPr/>
        </p:nvSpPr>
        <p:spPr>
          <a:xfrm>
            <a:off x="3794750" y="6289910"/>
            <a:ext cx="4243469" cy="307777"/>
          </a:xfrm>
          <a:prstGeom prst="rect">
            <a:avLst/>
          </a:prstGeom>
        </p:spPr>
        <p:txBody>
          <a:bodyPr wrap="none">
            <a:spAutoFit/>
          </a:bodyPr>
          <a:lstStyle/>
          <a:p>
            <a:pPr lvl="0"/>
            <a:r>
              <a:rPr lang="en-US" sz="1400" b="1" dirty="0">
                <a:solidFill>
                  <a:prstClr val="white"/>
                </a:solidFill>
                <a:ea typeface="Calibri" panose="020F0502020204030204" pitchFamily="34" charset="0"/>
              </a:rPr>
              <a:t>Figure </a:t>
            </a:r>
            <a:r>
              <a:rPr lang="en-US" sz="1400" b="1" dirty="0" smtClean="0">
                <a:solidFill>
                  <a:prstClr val="white"/>
                </a:solidFill>
                <a:ea typeface="Calibri" panose="020F0502020204030204" pitchFamily="34" charset="0"/>
              </a:rPr>
              <a:t>6.4: Second segment </a:t>
            </a:r>
            <a:r>
              <a:rPr lang="en-US" sz="1400" b="1" dirty="0">
                <a:solidFill>
                  <a:prstClr val="white"/>
                </a:solidFill>
                <a:ea typeface="Calibri" panose="020F0502020204030204" pitchFamily="34" charset="0"/>
              </a:rPr>
              <a:t>layers' thicknesses</a:t>
            </a:r>
            <a:endParaRPr lang="en-US" sz="1400" b="1" dirty="0">
              <a:solidFill>
                <a:prstClr val="white"/>
              </a:solidFill>
            </a:endParaRPr>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810194" y="4513358"/>
            <a:ext cx="1922398" cy="1735708"/>
          </a:xfrm>
          <a:prstGeom prst="rect">
            <a:avLst/>
          </a:prstGeom>
        </p:spPr>
      </p:pic>
      <p:sp>
        <p:nvSpPr>
          <p:cNvPr id="2" name="Rectangle 1"/>
          <p:cNvSpPr/>
          <p:nvPr/>
        </p:nvSpPr>
        <p:spPr>
          <a:xfrm>
            <a:off x="10352047" y="4118496"/>
            <a:ext cx="838691" cy="307777"/>
          </a:xfrm>
          <a:prstGeom prst="rect">
            <a:avLst/>
          </a:prstGeom>
        </p:spPr>
        <p:txBody>
          <a:bodyPr wrap="none">
            <a:spAutoFit/>
          </a:bodyPr>
          <a:lstStyle/>
          <a:p>
            <a:r>
              <a:rPr lang="en-US" sz="1400" b="1" dirty="0" smtClean="0"/>
              <a:t>Legend</a:t>
            </a:r>
            <a:endParaRPr lang="en-US" sz="1400" dirty="0"/>
          </a:p>
        </p:txBody>
      </p:sp>
      <p:sp>
        <p:nvSpPr>
          <p:cNvPr id="8" name="Rectangle 7"/>
          <p:cNvSpPr/>
          <p:nvPr/>
        </p:nvSpPr>
        <p:spPr>
          <a:xfrm>
            <a:off x="9922934" y="5152612"/>
            <a:ext cx="1117600" cy="2286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9922933" y="5596467"/>
            <a:ext cx="1388533" cy="218672"/>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20637205"/>
      </p:ext>
    </p:extLst>
  </p:cSld>
  <p:clrMapOvr>
    <a:masterClrMapping/>
  </p:clrMapOvr>
  <p:transition spd="med">
    <p:pull/>
  </p:transition>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i="1" dirty="0">
                <a:solidFill>
                  <a:schemeClr val="accent5">
                    <a:lumMod val="40000"/>
                    <a:lumOff val="60000"/>
                  </a:schemeClr>
                </a:solidFill>
              </a:rPr>
              <a:t>CH </a:t>
            </a:r>
            <a:r>
              <a:rPr lang="en-US" b="1" i="1" dirty="0" smtClean="0">
                <a:solidFill>
                  <a:schemeClr val="accent5">
                    <a:lumMod val="40000"/>
                    <a:lumOff val="60000"/>
                  </a:schemeClr>
                </a:solidFill>
              </a:rPr>
              <a:t>7  INTERSECTION </a:t>
            </a:r>
            <a:r>
              <a:rPr lang="en-US" b="1" i="1" dirty="0">
                <a:solidFill>
                  <a:schemeClr val="accent5">
                    <a:lumMod val="40000"/>
                    <a:lumOff val="60000"/>
                  </a:schemeClr>
                </a:solidFill>
              </a:rPr>
              <a:t>DESIGN</a:t>
            </a:r>
            <a:endParaRPr lang="en-US" dirty="0"/>
          </a:p>
        </p:txBody>
      </p:sp>
      <p:sp>
        <p:nvSpPr>
          <p:cNvPr id="3" name="Content Placeholder 2"/>
          <p:cNvSpPr>
            <a:spLocks noGrp="1"/>
          </p:cNvSpPr>
          <p:nvPr>
            <p:ph idx="1"/>
          </p:nvPr>
        </p:nvSpPr>
        <p:spPr/>
        <p:txBody>
          <a:bodyPr/>
          <a:lstStyle/>
          <a:p>
            <a:r>
              <a:rPr lang="en-US" sz="2800" dirty="0"/>
              <a:t>7.1 </a:t>
            </a:r>
            <a:r>
              <a:rPr lang="en-US" sz="2800" dirty="0" smtClean="0"/>
              <a:t>Introduction</a:t>
            </a:r>
          </a:p>
          <a:p>
            <a:pPr marL="0" indent="0">
              <a:buNone/>
            </a:pPr>
            <a:endParaRPr lang="en-US" sz="2800" dirty="0"/>
          </a:p>
          <a:p>
            <a:pPr>
              <a:buNone/>
            </a:pPr>
            <a:r>
              <a:rPr lang="en-US" dirty="0"/>
              <a:t>    </a:t>
            </a:r>
            <a:r>
              <a:rPr lang="en-US" dirty="0" smtClean="0"/>
              <a:t> </a:t>
            </a:r>
            <a:r>
              <a:rPr lang="en-US" sz="2400" dirty="0" smtClean="0"/>
              <a:t>An </a:t>
            </a:r>
            <a:r>
              <a:rPr lang="en-US" sz="2400" dirty="0"/>
              <a:t>intersection is an at-grade junction where two </a:t>
            </a:r>
            <a:r>
              <a:rPr lang="en-US" sz="2400" dirty="0" smtClean="0"/>
              <a:t>or more </a:t>
            </a:r>
            <a:r>
              <a:rPr lang="en-US" sz="2400" dirty="0"/>
              <a:t>roads or streets cross, whose main function is to provide for the change of route directions. They vary from simple intersections to complex ones. </a:t>
            </a:r>
          </a:p>
          <a:p>
            <a:endParaRPr lang="en-US" dirty="0"/>
          </a:p>
        </p:txBody>
      </p:sp>
      <p:sp>
        <p:nvSpPr>
          <p:cNvPr id="4" name="Slide Number Placeholder 3"/>
          <p:cNvSpPr>
            <a:spLocks noGrp="1"/>
          </p:cNvSpPr>
          <p:nvPr>
            <p:ph type="sldNum" sz="quarter" idx="12"/>
          </p:nvPr>
        </p:nvSpPr>
        <p:spPr/>
        <p:txBody>
          <a:bodyPr/>
          <a:lstStyle/>
          <a:p>
            <a:fld id="{D57F1E4F-1CFF-5643-939E-02111984F565}" type="slidenum">
              <a:rPr lang="en-US" smtClean="0"/>
              <a:pPr/>
              <a:t>71</a:t>
            </a:fld>
            <a:endParaRPr lang="en-US" dirty="0"/>
          </a:p>
        </p:txBody>
      </p:sp>
    </p:spTree>
    <p:extLst>
      <p:ext uri="{BB962C8B-B14F-4D97-AF65-F5344CB8AC3E}">
        <p14:creationId xmlns:p14="http://schemas.microsoft.com/office/powerpoint/2010/main" val="444674338"/>
      </p:ext>
    </p:extLst>
  </p:cSld>
  <p:clrMapOvr>
    <a:masterClrMapping/>
  </p:clrMapOvr>
  <p:transition spd="med">
    <p:pull/>
  </p:transition>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D57F1E4F-1CFF-5643-939E-02111984F565}" type="slidenum">
              <a:rPr lang="en-US" smtClean="0"/>
              <a:pPr/>
              <a:t>72</a:t>
            </a:fld>
            <a:endParaRPr lang="en-US" dirty="0"/>
          </a:p>
        </p:txBody>
      </p:sp>
      <p:pic>
        <p:nvPicPr>
          <p:cNvPr id="5" name="Picture 85"/>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1103313" y="1542603"/>
            <a:ext cx="9522354" cy="4142125"/>
          </a:xfrm>
          <a:prstGeom prst="rect">
            <a:avLst/>
          </a:prstGeom>
        </p:spPr>
      </p:pic>
      <p:sp>
        <p:nvSpPr>
          <p:cNvPr id="6" name="Rectangle 5"/>
          <p:cNvSpPr/>
          <p:nvPr/>
        </p:nvSpPr>
        <p:spPr>
          <a:xfrm>
            <a:off x="3957557" y="5794583"/>
            <a:ext cx="3813865" cy="307777"/>
          </a:xfrm>
          <a:prstGeom prst="rect">
            <a:avLst/>
          </a:prstGeom>
        </p:spPr>
        <p:txBody>
          <a:bodyPr wrap="none">
            <a:spAutoFit/>
          </a:bodyPr>
          <a:lstStyle/>
          <a:p>
            <a:pPr algn="ctr">
              <a:spcAft>
                <a:spcPts val="1000"/>
              </a:spcAft>
            </a:pPr>
            <a:r>
              <a:rPr lang="en-US" sz="1400" b="1" dirty="0">
                <a:ea typeface="Calibri" panose="020F0502020204030204" pitchFamily="34" charset="0"/>
                <a:cs typeface="Consolas" panose="020B0609020204030204" pitchFamily="49" charset="0"/>
              </a:rPr>
              <a:t>Figure 7.1: Existing intersection of the area</a:t>
            </a:r>
          </a:p>
        </p:txBody>
      </p:sp>
      <p:sp>
        <p:nvSpPr>
          <p:cNvPr id="7" name="TextBox 6"/>
          <p:cNvSpPr txBox="1"/>
          <p:nvPr/>
        </p:nvSpPr>
        <p:spPr>
          <a:xfrm>
            <a:off x="1617133" y="3884136"/>
            <a:ext cx="1385316" cy="369332"/>
          </a:xfrm>
          <a:prstGeom prst="rect">
            <a:avLst/>
          </a:prstGeom>
          <a:noFill/>
        </p:spPr>
        <p:txBody>
          <a:bodyPr wrap="none" rtlCol="0">
            <a:spAutoFit/>
          </a:bodyPr>
          <a:lstStyle/>
          <a:p>
            <a:r>
              <a:rPr lang="en-US" dirty="0" smtClean="0">
                <a:solidFill>
                  <a:schemeClr val="accent2">
                    <a:lumMod val="40000"/>
                    <a:lumOff val="60000"/>
                  </a:schemeClr>
                </a:solidFill>
              </a:rPr>
              <a:t>Segment 1</a:t>
            </a:r>
            <a:endParaRPr lang="en-US" dirty="0">
              <a:solidFill>
                <a:schemeClr val="accent2">
                  <a:lumMod val="40000"/>
                  <a:lumOff val="60000"/>
                </a:schemeClr>
              </a:solidFill>
            </a:endParaRPr>
          </a:p>
        </p:txBody>
      </p:sp>
      <p:sp>
        <p:nvSpPr>
          <p:cNvPr id="8" name="Rectangle 7"/>
          <p:cNvSpPr/>
          <p:nvPr/>
        </p:nvSpPr>
        <p:spPr>
          <a:xfrm>
            <a:off x="8846069" y="3884136"/>
            <a:ext cx="1385316" cy="369332"/>
          </a:xfrm>
          <a:prstGeom prst="rect">
            <a:avLst/>
          </a:prstGeom>
        </p:spPr>
        <p:txBody>
          <a:bodyPr wrap="none">
            <a:spAutoFit/>
          </a:bodyPr>
          <a:lstStyle/>
          <a:p>
            <a:r>
              <a:rPr lang="en-US" dirty="0" smtClean="0">
                <a:solidFill>
                  <a:schemeClr val="accent2">
                    <a:lumMod val="40000"/>
                    <a:lumOff val="60000"/>
                  </a:schemeClr>
                </a:solidFill>
              </a:rPr>
              <a:t>Segment 2</a:t>
            </a:r>
            <a:endParaRPr lang="en-US" dirty="0">
              <a:solidFill>
                <a:schemeClr val="accent2">
                  <a:lumMod val="40000"/>
                  <a:lumOff val="60000"/>
                </a:schemeClr>
              </a:solidFill>
            </a:endParaRPr>
          </a:p>
        </p:txBody>
      </p:sp>
    </p:spTree>
    <p:extLst>
      <p:ext uri="{BB962C8B-B14F-4D97-AF65-F5344CB8AC3E}">
        <p14:creationId xmlns:p14="http://schemas.microsoft.com/office/powerpoint/2010/main" val="1604430129"/>
      </p:ext>
    </p:extLst>
  </p:cSld>
  <p:clrMapOvr>
    <a:masterClrMapping/>
  </p:clrMapOvr>
  <p:transition spd="med">
    <p:pull/>
  </p:transition>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60979" y="679572"/>
            <a:ext cx="9056688" cy="5729695"/>
          </a:xfrm>
        </p:spPr>
        <p:txBody>
          <a:bodyPr>
            <a:normAutofit lnSpcReduction="10000"/>
          </a:bodyPr>
          <a:lstStyle/>
          <a:p>
            <a:r>
              <a:rPr lang="en-US" sz="2800" dirty="0"/>
              <a:t>7.2 Geometric </a:t>
            </a:r>
            <a:r>
              <a:rPr lang="en-US" sz="2800" dirty="0" smtClean="0"/>
              <a:t>Design</a:t>
            </a:r>
          </a:p>
          <a:p>
            <a:endParaRPr lang="en-US" sz="2800" dirty="0"/>
          </a:p>
          <a:p>
            <a:pPr marL="0" indent="0">
              <a:buNone/>
            </a:pPr>
            <a:r>
              <a:rPr lang="en-US" sz="2400" dirty="0"/>
              <a:t>The proper geometric design of an intersection improves traffic safety, increase capacity and accommodate all vehicles' movements.</a:t>
            </a:r>
          </a:p>
          <a:p>
            <a:endParaRPr lang="en-US" dirty="0" smtClean="0"/>
          </a:p>
          <a:p>
            <a:pPr>
              <a:buFont typeface="Wingdings" panose="05000000000000000000" pitchFamily="2" charset="2"/>
              <a:buChar char="q"/>
            </a:pPr>
            <a:r>
              <a:rPr lang="en-US" sz="2400" dirty="0"/>
              <a:t>There are many factors that have an impact on this process such as:</a:t>
            </a:r>
          </a:p>
          <a:p>
            <a:pPr>
              <a:buNone/>
            </a:pPr>
            <a:r>
              <a:rPr lang="en-US" sz="2400" dirty="0"/>
              <a:t>    </a:t>
            </a:r>
            <a:r>
              <a:rPr lang="en-US" sz="2400" dirty="0" smtClean="0"/>
              <a:t>• </a:t>
            </a:r>
            <a:r>
              <a:rPr lang="en-US" sz="2400" dirty="0"/>
              <a:t>Design Vehicle: which is WB-19</a:t>
            </a:r>
            <a:br>
              <a:rPr lang="en-US" sz="2400" dirty="0"/>
            </a:br>
            <a:r>
              <a:rPr lang="en-US" sz="2400" dirty="0"/>
              <a:t>• Intersection angle: which equals 75 degree</a:t>
            </a:r>
            <a:br>
              <a:rPr lang="en-US" sz="2400" dirty="0"/>
            </a:br>
            <a:r>
              <a:rPr lang="en-US" sz="2400" dirty="0"/>
              <a:t>• Approach width </a:t>
            </a:r>
            <a:br>
              <a:rPr lang="en-US" sz="2400" dirty="0"/>
            </a:br>
            <a:r>
              <a:rPr lang="en-US" sz="2400" dirty="0"/>
              <a:t>• Channelization</a:t>
            </a:r>
            <a:br>
              <a:rPr lang="en-US" sz="2400" dirty="0"/>
            </a:br>
            <a:r>
              <a:rPr lang="en-US" sz="2400" dirty="0"/>
              <a:t>• Allowable speed reduction: the speed at the </a:t>
            </a:r>
            <a:r>
              <a:rPr lang="en-US" sz="2400" dirty="0" smtClean="0"/>
              <a:t>intersection </a:t>
            </a:r>
            <a:r>
              <a:rPr lang="en-US" sz="2400" dirty="0"/>
              <a:t>is 30 Km/hr.</a:t>
            </a:r>
          </a:p>
          <a:p>
            <a:pPr>
              <a:buFont typeface="Wingdings" panose="05000000000000000000" pitchFamily="2" charset="2"/>
              <a:buChar char="q"/>
            </a:pPr>
            <a:endParaRPr lang="en-US" dirty="0"/>
          </a:p>
        </p:txBody>
      </p:sp>
      <p:sp>
        <p:nvSpPr>
          <p:cNvPr id="4" name="Slide Number Placeholder 3"/>
          <p:cNvSpPr>
            <a:spLocks noGrp="1"/>
          </p:cNvSpPr>
          <p:nvPr>
            <p:ph type="sldNum" sz="quarter" idx="12"/>
          </p:nvPr>
        </p:nvSpPr>
        <p:spPr/>
        <p:txBody>
          <a:bodyPr/>
          <a:lstStyle/>
          <a:p>
            <a:fld id="{D57F1E4F-1CFF-5643-939E-02111984F565}" type="slidenum">
              <a:rPr lang="en-US" smtClean="0"/>
              <a:pPr/>
              <a:t>73</a:t>
            </a:fld>
            <a:endParaRPr lang="en-US" dirty="0"/>
          </a:p>
        </p:txBody>
      </p:sp>
    </p:spTree>
    <p:extLst>
      <p:ext uri="{BB962C8B-B14F-4D97-AF65-F5344CB8AC3E}">
        <p14:creationId xmlns:p14="http://schemas.microsoft.com/office/powerpoint/2010/main" val="278970144"/>
      </p:ext>
    </p:extLst>
  </p:cSld>
  <p:clrMapOvr>
    <a:masterClrMapping/>
  </p:clrMapOvr>
  <p:transition spd="med">
    <p:pull/>
  </p:transition>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73112" y="679572"/>
            <a:ext cx="9234488" cy="5695828"/>
          </a:xfrm>
        </p:spPr>
        <p:txBody>
          <a:bodyPr>
            <a:normAutofit/>
          </a:bodyPr>
          <a:lstStyle/>
          <a:p>
            <a:pPr>
              <a:buFont typeface="Wingdings" panose="05000000000000000000" pitchFamily="2" charset="2"/>
              <a:buChar char="Ø"/>
            </a:pPr>
            <a:r>
              <a:rPr lang="en-US" sz="2400" b="1" dirty="0"/>
              <a:t>7.2.1 Minimum Design Criteria </a:t>
            </a:r>
            <a:endParaRPr lang="en-US" sz="2400" b="1" dirty="0" smtClean="0"/>
          </a:p>
          <a:p>
            <a:pPr>
              <a:buFont typeface="Wingdings" panose="05000000000000000000" pitchFamily="2" charset="2"/>
              <a:buChar char="Ø"/>
            </a:pPr>
            <a:endParaRPr lang="en-US" sz="2400" b="1" dirty="0"/>
          </a:p>
          <a:p>
            <a:pPr>
              <a:buNone/>
            </a:pPr>
            <a:r>
              <a:rPr lang="en-US" dirty="0"/>
              <a:t>    </a:t>
            </a:r>
            <a:r>
              <a:rPr lang="en-US" sz="2400" dirty="0"/>
              <a:t>The fundamental objective is to minimize the severity of potential conflicts among different streams of traffic. At the same time, it is necessary to provide for the smooth flow of traffic across the intersection</a:t>
            </a:r>
            <a:r>
              <a:rPr lang="en-US" sz="2400" dirty="0" smtClean="0"/>
              <a:t>.</a:t>
            </a:r>
          </a:p>
          <a:p>
            <a:pPr>
              <a:buNone/>
            </a:pPr>
            <a:endParaRPr lang="en-US" sz="2400" dirty="0"/>
          </a:p>
          <a:p>
            <a:pPr>
              <a:buFont typeface="Wingdings" panose="05000000000000000000" pitchFamily="2" charset="2"/>
              <a:buChar char="v"/>
            </a:pPr>
            <a:r>
              <a:rPr lang="en-US" sz="2400" dirty="0"/>
              <a:t>7.2.1.1 Corner </a:t>
            </a:r>
            <a:r>
              <a:rPr lang="en-US" sz="2400" dirty="0" smtClean="0"/>
              <a:t>Radius</a:t>
            </a:r>
          </a:p>
          <a:p>
            <a:pPr>
              <a:buFont typeface="Wingdings" panose="05000000000000000000" pitchFamily="2" charset="2"/>
              <a:buChar char="v"/>
            </a:pPr>
            <a:endParaRPr lang="en-US" sz="2400" dirty="0" smtClean="0"/>
          </a:p>
          <a:p>
            <a:pPr marL="400050" lvl="1" indent="0">
              <a:buNone/>
            </a:pPr>
            <a:r>
              <a:rPr lang="en-US" sz="2400" dirty="0"/>
              <a:t>The corner radius of an intersection pavement should not be less than either the turning radius of the design vehicle or the radius required for the design velocity of the turning roadway under construction. </a:t>
            </a:r>
          </a:p>
          <a:p>
            <a:pPr marL="0" indent="0">
              <a:buNone/>
            </a:pPr>
            <a:endParaRPr lang="en-US" dirty="0"/>
          </a:p>
          <a:p>
            <a:pPr marL="0" indent="0">
              <a:buNone/>
            </a:pPr>
            <a:endParaRPr lang="en-US" dirty="0"/>
          </a:p>
        </p:txBody>
      </p:sp>
      <p:sp>
        <p:nvSpPr>
          <p:cNvPr id="4" name="Slide Number Placeholder 3"/>
          <p:cNvSpPr>
            <a:spLocks noGrp="1"/>
          </p:cNvSpPr>
          <p:nvPr>
            <p:ph type="sldNum" sz="quarter" idx="12"/>
          </p:nvPr>
        </p:nvSpPr>
        <p:spPr/>
        <p:txBody>
          <a:bodyPr/>
          <a:lstStyle/>
          <a:p>
            <a:fld id="{D57F1E4F-1CFF-5643-939E-02111984F565}" type="slidenum">
              <a:rPr lang="en-US" smtClean="0"/>
              <a:pPr/>
              <a:t>74</a:t>
            </a:fld>
            <a:endParaRPr lang="en-US" dirty="0"/>
          </a:p>
        </p:txBody>
      </p:sp>
    </p:spTree>
    <p:extLst>
      <p:ext uri="{BB962C8B-B14F-4D97-AF65-F5344CB8AC3E}">
        <p14:creationId xmlns:p14="http://schemas.microsoft.com/office/powerpoint/2010/main" val="1908636207"/>
      </p:ext>
    </p:extLst>
  </p:cSld>
  <p:clrMapOvr>
    <a:masterClrMapping/>
  </p:clrMapOvr>
  <p:transition spd="med">
    <p:pull/>
  </p:transition>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1103312" y="1557868"/>
                <a:ext cx="8946541" cy="4690532"/>
              </a:xfrm>
            </p:spPr>
            <p:txBody>
              <a:bodyPr>
                <a:noAutofit/>
              </a:bodyPr>
              <a:lstStyle/>
              <a:p>
                <a:pPr>
                  <a:buFont typeface="Wingdings" panose="05000000000000000000" pitchFamily="2" charset="2"/>
                  <a:buChar char="q"/>
                </a:pPr>
                <a:r>
                  <a:rPr lang="en-US" sz="2400" dirty="0"/>
                  <a:t>For this intersection, simple curve with taper will be used in design.</a:t>
                </a:r>
              </a:p>
              <a:p>
                <a:pPr>
                  <a:buFont typeface="Wingdings" panose="05000000000000000000" pitchFamily="2" charset="2"/>
                  <a:buChar char="q"/>
                </a:pPr>
                <a:endParaRPr lang="en-US" sz="2400" dirty="0"/>
              </a:p>
              <a:p>
                <a:pPr>
                  <a:buFont typeface="Wingdings" panose="05000000000000000000" pitchFamily="2" charset="2"/>
                  <a:buChar char="q"/>
                </a:pPr>
                <a:r>
                  <a:rPr lang="en-US" sz="2400" dirty="0"/>
                  <a:t>Since the speed at the intersection is 30 Km/</a:t>
                </a:r>
                <a:r>
                  <a:rPr lang="en-US" sz="2400" dirty="0" err="1"/>
                  <a:t>hr</a:t>
                </a:r>
                <a:r>
                  <a:rPr lang="en-US" sz="2400" dirty="0"/>
                  <a:t> (exceeds 20 Km/</a:t>
                </a:r>
                <a:r>
                  <a:rPr lang="en-US" sz="2400" dirty="0" err="1"/>
                  <a:t>hr</a:t>
                </a:r>
                <a:r>
                  <a:rPr lang="en-US" sz="2400" dirty="0"/>
                  <a:t>), the radius required for this speed was considered as a minimum criterion. </a:t>
                </a:r>
                <a:br>
                  <a:rPr lang="en-US" sz="2400" dirty="0"/>
                </a:br>
                <a:r>
                  <a:rPr lang="en-US" sz="2400" dirty="0"/>
                  <a:t> </a:t>
                </a:r>
                <a:br>
                  <a:rPr lang="en-US" sz="2400" dirty="0"/>
                </a:br>
                <a:r>
                  <a:rPr lang="en-US" sz="2400" dirty="0"/>
                  <a:t>             </a:t>
                </a:r>
                <a14:m>
                  <m:oMath xmlns:m="http://schemas.openxmlformats.org/officeDocument/2006/math">
                    <m:r>
                      <a:rPr lang="en-US" sz="2400" i="1">
                        <a:latin typeface="Cambria Math" panose="02040503050406030204" pitchFamily="18" charset="0"/>
                      </a:rPr>
                      <m:t>𝑅𝑚𝑖𝑛</m:t>
                    </m:r>
                    <m:r>
                      <a:rPr lang="en-US" sz="2400" i="1">
                        <a:latin typeface="Cambria Math" panose="02040503050406030204" pitchFamily="18" charset="0"/>
                      </a:rPr>
                      <m:t>=</m:t>
                    </m:r>
                    <m:f>
                      <m:fPr>
                        <m:ctrlPr>
                          <a:rPr lang="en-US" sz="2400" i="1">
                            <a:latin typeface="Cambria Math" panose="02040503050406030204" pitchFamily="18" charset="0"/>
                          </a:rPr>
                        </m:ctrlPr>
                      </m:fPr>
                      <m:num>
                        <m:sSup>
                          <m:sSupPr>
                            <m:ctrlPr>
                              <a:rPr lang="en-US" sz="2400" i="1">
                                <a:latin typeface="Cambria Math" panose="02040503050406030204" pitchFamily="18" charset="0"/>
                              </a:rPr>
                            </m:ctrlPr>
                          </m:sSupPr>
                          <m:e>
                            <m:r>
                              <a:rPr lang="en-US" sz="2400" i="1">
                                <a:latin typeface="Cambria Math" panose="02040503050406030204" pitchFamily="18" charset="0"/>
                              </a:rPr>
                              <m:t>𝑉</m:t>
                            </m:r>
                          </m:e>
                          <m:sup>
                            <m:r>
                              <a:rPr lang="en-US" sz="2400" i="1">
                                <a:latin typeface="Cambria Math" panose="02040503050406030204" pitchFamily="18" charset="0"/>
                              </a:rPr>
                              <m:t>2</m:t>
                            </m:r>
                          </m:sup>
                        </m:sSup>
                      </m:num>
                      <m:den>
                        <m:r>
                          <a:rPr lang="en-US" sz="2400" i="1">
                            <a:latin typeface="Cambria Math" panose="02040503050406030204" pitchFamily="18" charset="0"/>
                          </a:rPr>
                          <m:t>127</m:t>
                        </m:r>
                        <m:r>
                          <a:rPr lang="en-US" sz="2400" i="1">
                            <a:latin typeface="Cambria Math" panose="02040503050406030204" pitchFamily="18" charset="0"/>
                          </a:rPr>
                          <m:t> ( </m:t>
                        </m:r>
                        <m:r>
                          <a:rPr lang="en-US" sz="2400" i="1">
                            <a:latin typeface="Cambria Math" panose="02040503050406030204" pitchFamily="18" charset="0"/>
                          </a:rPr>
                          <m:t>𝑒</m:t>
                        </m:r>
                        <m:r>
                          <a:rPr lang="en-US" sz="2400" i="1">
                            <a:latin typeface="Cambria Math" panose="02040503050406030204" pitchFamily="18" charset="0"/>
                          </a:rPr>
                          <m:t>+</m:t>
                        </m:r>
                        <m:r>
                          <a:rPr lang="en-US" sz="2400" i="1">
                            <a:latin typeface="Cambria Math" panose="02040503050406030204" pitchFamily="18" charset="0"/>
                          </a:rPr>
                          <m:t>𝑓𝑠</m:t>
                        </m:r>
                        <m:r>
                          <a:rPr lang="en-US" sz="2400" i="1">
                            <a:latin typeface="Cambria Math" panose="02040503050406030204" pitchFamily="18" charset="0"/>
                          </a:rPr>
                          <m:t> )</m:t>
                        </m:r>
                      </m:den>
                    </m:f>
                  </m:oMath>
                </a14:m>
                <a:r>
                  <a:rPr lang="en-US" sz="2400" dirty="0"/>
                  <a:t>     </a:t>
                </a:r>
                <a:endParaRPr lang="en-US" sz="2400" dirty="0" smtClean="0"/>
              </a:p>
              <a:p>
                <a:pPr marL="0" indent="0">
                  <a:buNone/>
                </a:pPr>
                <a:r>
                  <a:rPr lang="en-US" sz="2400" dirty="0" smtClean="0"/>
                  <a:t>                               </a:t>
                </a:r>
                <a:endParaRPr lang="en-US" sz="2400" dirty="0"/>
              </a:p>
              <a:p>
                <a:pPr>
                  <a:buFont typeface="Wingdings" panose="05000000000000000000" pitchFamily="2" charset="2"/>
                  <a:buChar char="q"/>
                </a:pPr>
                <a:r>
                  <a:rPr lang="en-US" sz="2400" dirty="0">
                    <a:sym typeface="Symbol" panose="05050102010706020507" pitchFamily="18" charset="2"/>
                  </a:rPr>
                  <a:t></a:t>
                </a:r>
                <a:r>
                  <a:rPr lang="en-US" sz="2400" dirty="0"/>
                  <a:t> </a:t>
                </a:r>
                <a14:m>
                  <m:oMath xmlns:m="http://schemas.openxmlformats.org/officeDocument/2006/math">
                    <m:r>
                      <a:rPr lang="en-US" sz="2400" i="1">
                        <a:latin typeface="Cambria Math" panose="02040503050406030204" pitchFamily="18" charset="0"/>
                      </a:rPr>
                      <m:t>𝑅𝑚𝑖𝑛</m:t>
                    </m:r>
                  </m:oMath>
                </a14:m>
                <a:r>
                  <a:rPr lang="en-US" sz="2400" dirty="0"/>
                  <a:t> = 26 m. </a:t>
                </a:r>
                <a:br>
                  <a:rPr lang="en-US" sz="2400" dirty="0"/>
                </a:br>
                <a:endParaRPr lang="en-US" sz="24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1103312" y="1557868"/>
                <a:ext cx="8946541" cy="4690532"/>
              </a:xfrm>
              <a:blipFill rotWithShape="0">
                <a:blip r:embed="rId2"/>
                <a:stretch>
                  <a:fillRect l="-545" t="-1040"/>
                </a:stretch>
              </a:blipFill>
            </p:spPr>
            <p:txBody>
              <a:bodyPr/>
              <a:lstStyle/>
              <a:p>
                <a:r>
                  <a:rPr lang="en-US">
                    <a:noFill/>
                  </a:rPr>
                  <a:t> </a:t>
                </a:r>
              </a:p>
            </p:txBody>
          </p:sp>
        </mc:Fallback>
      </mc:AlternateContent>
      <p:sp>
        <p:nvSpPr>
          <p:cNvPr id="4" name="Slide Number Placeholder 3"/>
          <p:cNvSpPr>
            <a:spLocks noGrp="1"/>
          </p:cNvSpPr>
          <p:nvPr>
            <p:ph type="sldNum" sz="quarter" idx="12"/>
          </p:nvPr>
        </p:nvSpPr>
        <p:spPr/>
        <p:txBody>
          <a:bodyPr/>
          <a:lstStyle/>
          <a:p>
            <a:fld id="{D57F1E4F-1CFF-5643-939E-02111984F565}" type="slidenum">
              <a:rPr lang="en-US" smtClean="0"/>
              <a:pPr/>
              <a:t>75</a:t>
            </a:fld>
            <a:endParaRPr lang="en-US" dirty="0"/>
          </a:p>
        </p:txBody>
      </p:sp>
    </p:spTree>
    <p:extLst>
      <p:ext uri="{BB962C8B-B14F-4D97-AF65-F5344CB8AC3E}">
        <p14:creationId xmlns:p14="http://schemas.microsoft.com/office/powerpoint/2010/main" val="1148851538"/>
      </p:ext>
    </p:extLst>
  </p:cSld>
  <p:clrMapOvr>
    <a:masterClrMapping/>
  </p:clrMapOvr>
  <p:transition spd="med">
    <p:pull/>
  </p:transition>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40846" y="891239"/>
            <a:ext cx="9200621" cy="5314828"/>
          </a:xfrm>
        </p:spPr>
        <p:txBody>
          <a:bodyPr/>
          <a:lstStyle/>
          <a:p>
            <a:pPr>
              <a:buFont typeface="Wingdings" panose="05000000000000000000" pitchFamily="2" charset="2"/>
              <a:buChar char="v"/>
            </a:pPr>
            <a:r>
              <a:rPr lang="en-US" sz="2400" dirty="0"/>
              <a:t>7.2.1.2 Minimum Pavement Width of the Turning </a:t>
            </a:r>
            <a:r>
              <a:rPr lang="en-US" sz="2400" dirty="0" smtClean="0"/>
              <a:t>Roadway</a:t>
            </a:r>
          </a:p>
          <a:p>
            <a:pPr>
              <a:buFont typeface="Wingdings" panose="05000000000000000000" pitchFamily="2" charset="2"/>
              <a:buChar char="v"/>
            </a:pPr>
            <a:endParaRPr lang="en-US" sz="2400" dirty="0"/>
          </a:p>
          <a:p>
            <a:pPr>
              <a:buFont typeface="Wingdings" panose="05000000000000000000" pitchFamily="2" charset="2"/>
              <a:buChar char="q"/>
            </a:pPr>
            <a:r>
              <a:rPr lang="en-US" sz="2400" dirty="0"/>
              <a:t>For this intersection, Case 1 and traffic condition C are considered. </a:t>
            </a:r>
            <a:r>
              <a:rPr lang="ar-SA" sz="2400" dirty="0"/>
              <a:t/>
            </a:r>
            <a:br>
              <a:rPr lang="ar-SA" sz="2400" dirty="0"/>
            </a:br>
            <a:endParaRPr lang="en-US" sz="2400" dirty="0" smtClean="0"/>
          </a:p>
          <a:p>
            <a:pPr>
              <a:buFont typeface="Arial" panose="020B0604020202020204" pitchFamily="34" charset="0"/>
              <a:buChar char="•"/>
            </a:pPr>
            <a:r>
              <a:rPr lang="en-US" sz="2400" dirty="0" smtClean="0"/>
              <a:t>Case </a:t>
            </a:r>
            <a:r>
              <a:rPr lang="en-US" sz="2400" dirty="0"/>
              <a:t>1: one-lane, one-way operation with no provision for passing a stalled vehicle </a:t>
            </a:r>
            <a:br>
              <a:rPr lang="en-US" sz="2400" dirty="0"/>
            </a:br>
            <a:endParaRPr lang="en-US" sz="2400" dirty="0"/>
          </a:p>
          <a:p>
            <a:pPr>
              <a:buFont typeface="Arial" panose="020B0604020202020204" pitchFamily="34" charset="0"/>
              <a:buChar char="•"/>
            </a:pPr>
            <a:r>
              <a:rPr lang="en-US" sz="2400" dirty="0" smtClean="0"/>
              <a:t>Traffic </a:t>
            </a:r>
            <a:r>
              <a:rPr lang="en-US" sz="2400" dirty="0"/>
              <a:t>condition C: design vehicle is WB-12, WB-15 or higher.  </a:t>
            </a:r>
            <a:br>
              <a:rPr lang="en-US" sz="2400" dirty="0"/>
            </a:br>
            <a:endParaRPr lang="en-US" sz="2400" dirty="0"/>
          </a:p>
          <a:p>
            <a:pPr>
              <a:buFont typeface="Wingdings" panose="05000000000000000000" pitchFamily="2" charset="2"/>
              <a:buChar char="q"/>
            </a:pPr>
            <a:endParaRPr lang="en-US" sz="2400" dirty="0"/>
          </a:p>
          <a:p>
            <a:pPr marL="0" indent="0">
              <a:buNone/>
            </a:pPr>
            <a:endParaRPr lang="en-US" dirty="0" smtClean="0"/>
          </a:p>
        </p:txBody>
      </p:sp>
      <p:sp>
        <p:nvSpPr>
          <p:cNvPr id="4" name="Slide Number Placeholder 3"/>
          <p:cNvSpPr>
            <a:spLocks noGrp="1"/>
          </p:cNvSpPr>
          <p:nvPr>
            <p:ph type="sldNum" sz="quarter" idx="12"/>
          </p:nvPr>
        </p:nvSpPr>
        <p:spPr/>
        <p:txBody>
          <a:bodyPr/>
          <a:lstStyle/>
          <a:p>
            <a:fld id="{D57F1E4F-1CFF-5643-939E-02111984F565}" type="slidenum">
              <a:rPr lang="en-US" smtClean="0"/>
              <a:pPr/>
              <a:t>76</a:t>
            </a:fld>
            <a:endParaRPr lang="en-US" dirty="0"/>
          </a:p>
        </p:txBody>
      </p:sp>
    </p:spTree>
    <p:extLst>
      <p:ext uri="{BB962C8B-B14F-4D97-AF65-F5344CB8AC3E}">
        <p14:creationId xmlns:p14="http://schemas.microsoft.com/office/powerpoint/2010/main" val="2068745313"/>
      </p:ext>
    </p:extLst>
  </p:cSld>
  <p:clrMapOvr>
    <a:masterClrMapping/>
  </p:clrMapOvr>
  <p:transition spd="med">
    <p:pull/>
  </p:transition>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idx="1"/>
          </p:nvPr>
        </p:nvPicPr>
        <p:blipFill rotWithShape="1">
          <a:blip r:embed="rId2">
            <a:extLst>
              <a:ext uri="{28A0092B-C50C-407E-A947-70E740481C1C}">
                <a14:useLocalDpi xmlns:a14="http://schemas.microsoft.com/office/drawing/2010/main" val="0"/>
              </a:ext>
            </a:extLst>
          </a:blip>
          <a:srcRect t="21939"/>
          <a:stretch/>
        </p:blipFill>
        <p:spPr>
          <a:xfrm>
            <a:off x="1852355" y="2404027"/>
            <a:ext cx="8182490" cy="4026790"/>
          </a:xfrm>
        </p:spPr>
      </p:pic>
      <p:sp>
        <p:nvSpPr>
          <p:cNvPr id="4" name="Slide Number Placeholder 3"/>
          <p:cNvSpPr>
            <a:spLocks noGrp="1"/>
          </p:cNvSpPr>
          <p:nvPr>
            <p:ph type="sldNum" sz="quarter" idx="12"/>
          </p:nvPr>
        </p:nvSpPr>
        <p:spPr/>
        <p:txBody>
          <a:bodyPr/>
          <a:lstStyle/>
          <a:p>
            <a:fld id="{D57F1E4F-1CFF-5643-939E-02111984F565}" type="slidenum">
              <a:rPr lang="en-US" smtClean="0"/>
              <a:pPr/>
              <a:t>77</a:t>
            </a:fld>
            <a:endParaRPr lang="en-US" dirty="0"/>
          </a:p>
        </p:txBody>
      </p:sp>
      <p:sp>
        <p:nvSpPr>
          <p:cNvPr id="6" name="Rectangle 5"/>
          <p:cNvSpPr/>
          <p:nvPr/>
        </p:nvSpPr>
        <p:spPr>
          <a:xfrm>
            <a:off x="3437946" y="2096250"/>
            <a:ext cx="5011308" cy="307777"/>
          </a:xfrm>
          <a:prstGeom prst="rect">
            <a:avLst/>
          </a:prstGeom>
        </p:spPr>
        <p:txBody>
          <a:bodyPr wrap="none">
            <a:spAutoFit/>
          </a:bodyPr>
          <a:lstStyle/>
          <a:p>
            <a:pPr algn="ctr">
              <a:spcAft>
                <a:spcPts val="1000"/>
              </a:spcAft>
            </a:pPr>
            <a:r>
              <a:rPr lang="en-US" sz="1400" b="1" dirty="0">
                <a:latin typeface="+mj-lt"/>
                <a:ea typeface="Calibri" panose="020F0502020204030204" pitchFamily="34" charset="0"/>
                <a:cs typeface="Arial" panose="020B0604020202020204" pitchFamily="34" charset="0"/>
              </a:rPr>
              <a:t>Table 7.1: Minimum pavement width of turning roadway</a:t>
            </a:r>
            <a:endParaRPr lang="en-US" sz="1400" b="1" dirty="0">
              <a:effectLst/>
              <a:latin typeface="+mj-lt"/>
              <a:ea typeface="Calibri" panose="020F0502020204030204" pitchFamily="34" charset="0"/>
              <a:cs typeface="Arial" panose="020B0604020202020204" pitchFamily="34" charset="0"/>
            </a:endParaRPr>
          </a:p>
        </p:txBody>
      </p:sp>
      <p:sp>
        <p:nvSpPr>
          <p:cNvPr id="7" name="Rectangle 6"/>
          <p:cNvSpPr/>
          <p:nvPr/>
        </p:nvSpPr>
        <p:spPr>
          <a:xfrm>
            <a:off x="789244" y="776518"/>
            <a:ext cx="9245601" cy="1200329"/>
          </a:xfrm>
          <a:prstGeom prst="rect">
            <a:avLst/>
          </a:prstGeom>
        </p:spPr>
        <p:txBody>
          <a:bodyPr wrap="square">
            <a:spAutoFit/>
          </a:bodyPr>
          <a:lstStyle/>
          <a:p>
            <a:pPr marL="342900" indent="-342900">
              <a:buClr>
                <a:schemeClr val="accent1"/>
              </a:buClr>
              <a:buFont typeface="Wingdings" panose="05000000000000000000" pitchFamily="2" charset="2"/>
              <a:buChar char="q"/>
            </a:pPr>
            <a:r>
              <a:rPr lang="en-US" sz="2400" dirty="0">
                <a:latin typeface="+mj-lt"/>
                <a:ea typeface="Calibri" panose="020F0502020204030204" pitchFamily="34" charset="0"/>
              </a:rPr>
              <a:t>From the following table, the minimum pavement width of the turning roadway = 6 m. </a:t>
            </a:r>
            <a:br>
              <a:rPr lang="en-US" sz="2400" dirty="0">
                <a:latin typeface="+mj-lt"/>
                <a:ea typeface="Calibri" panose="020F0502020204030204" pitchFamily="34" charset="0"/>
              </a:rPr>
            </a:br>
            <a:endParaRPr lang="en-US" sz="2400" dirty="0">
              <a:latin typeface="+mj-lt"/>
            </a:endParaRPr>
          </a:p>
        </p:txBody>
      </p:sp>
    </p:spTree>
    <p:extLst>
      <p:ext uri="{BB962C8B-B14F-4D97-AF65-F5344CB8AC3E}">
        <p14:creationId xmlns:p14="http://schemas.microsoft.com/office/powerpoint/2010/main" val="3392714042"/>
      </p:ext>
    </p:extLst>
  </p:cSld>
  <p:clrMapOvr>
    <a:masterClrMapping/>
  </p:clrMapOvr>
  <p:transition spd="med">
    <p:pull/>
  </p:transition>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83178" y="850652"/>
            <a:ext cx="8946541" cy="5465481"/>
          </a:xfrm>
        </p:spPr>
        <p:txBody>
          <a:bodyPr/>
          <a:lstStyle/>
          <a:p>
            <a:r>
              <a:rPr lang="en-US" sz="2400" b="1" i="1" dirty="0"/>
              <a:t>7.2.2 Intersection Design</a:t>
            </a:r>
            <a:endParaRPr lang="en-US" sz="2400" b="1" dirty="0"/>
          </a:p>
          <a:p>
            <a:pPr marL="0" indent="0">
              <a:buNone/>
            </a:pPr>
            <a:r>
              <a:rPr lang="en-US" sz="2400" dirty="0"/>
              <a:t>The proposed design for this intersection is as shown in the figure below.</a:t>
            </a:r>
            <a:r>
              <a:rPr lang="en-US" sz="2400" b="1" dirty="0"/>
              <a:t> </a:t>
            </a:r>
            <a:endParaRPr lang="en-US" sz="2400" dirty="0"/>
          </a:p>
          <a:p>
            <a:pPr marL="0" indent="0">
              <a:buNone/>
            </a:pPr>
            <a:endParaRPr lang="en-US" dirty="0"/>
          </a:p>
        </p:txBody>
      </p:sp>
      <p:sp>
        <p:nvSpPr>
          <p:cNvPr id="4" name="Slide Number Placeholder 3"/>
          <p:cNvSpPr>
            <a:spLocks noGrp="1"/>
          </p:cNvSpPr>
          <p:nvPr>
            <p:ph type="sldNum" sz="quarter" idx="12"/>
          </p:nvPr>
        </p:nvSpPr>
        <p:spPr/>
        <p:txBody>
          <a:bodyPr/>
          <a:lstStyle/>
          <a:p>
            <a:fld id="{D57F1E4F-1CFF-5643-939E-02111984F565}" type="slidenum">
              <a:rPr lang="en-US" smtClean="0"/>
              <a:pPr/>
              <a:t>78</a:t>
            </a:fld>
            <a:endParaRPr lang="en-US" dirty="0"/>
          </a:p>
        </p:txBody>
      </p:sp>
      <p:pic>
        <p:nvPicPr>
          <p:cNvPr id="5" name="Picture 118"/>
          <p:cNvPicPr/>
          <p:nvPr/>
        </p:nvPicPr>
        <p:blipFill rotWithShape="1">
          <a:blip r:embed="rId2">
            <a:extLst>
              <a:ext uri="{28A0092B-C50C-407E-A947-70E740481C1C}">
                <a14:useLocalDpi xmlns:a14="http://schemas.microsoft.com/office/drawing/2010/main" val="0"/>
              </a:ext>
            </a:extLst>
          </a:blip>
          <a:srcRect l="7857" t="12264" r="4261"/>
          <a:stretch/>
        </p:blipFill>
        <p:spPr bwMode="auto">
          <a:xfrm>
            <a:off x="2099733" y="2451946"/>
            <a:ext cx="7095066" cy="3618654"/>
          </a:xfrm>
          <a:prstGeom prst="rect">
            <a:avLst/>
          </a:prstGeom>
          <a:ln>
            <a:noFill/>
          </a:ln>
          <a:extLst>
            <a:ext uri="{53640926-AAD7-44D8-BBD7-CCE9431645EC}">
              <a14:shadowObscured xmlns:a14="http://schemas.microsoft.com/office/drawing/2010/main"/>
            </a:ext>
          </a:extLst>
        </p:spPr>
      </p:pic>
      <p:sp>
        <p:nvSpPr>
          <p:cNvPr id="6" name="Rectangle 5"/>
          <p:cNvSpPr/>
          <p:nvPr/>
        </p:nvSpPr>
        <p:spPr>
          <a:xfrm>
            <a:off x="3822888" y="6070600"/>
            <a:ext cx="3648756" cy="374398"/>
          </a:xfrm>
          <a:prstGeom prst="rect">
            <a:avLst/>
          </a:prstGeom>
        </p:spPr>
        <p:txBody>
          <a:bodyPr wrap="none">
            <a:spAutoFit/>
          </a:bodyPr>
          <a:lstStyle/>
          <a:p>
            <a:pPr algn="ctr">
              <a:lnSpc>
                <a:spcPct val="150000"/>
              </a:lnSpc>
              <a:spcAft>
                <a:spcPts val="600"/>
              </a:spcAft>
              <a:tabLst>
                <a:tab pos="2971800" algn="ctr"/>
              </a:tabLst>
            </a:pPr>
            <a:r>
              <a:rPr lang="en-US" sz="1400" b="1" dirty="0">
                <a:latin typeface="+mj-lt"/>
                <a:ea typeface="Calibri" panose="020F0502020204030204" pitchFamily="34" charset="0"/>
                <a:cs typeface="Times New Roman" panose="02020603050405020304" pitchFamily="18" charset="0"/>
              </a:rPr>
              <a:t>Figure </a:t>
            </a:r>
            <a:r>
              <a:rPr lang="en-US" sz="1400" b="1" dirty="0" smtClean="0">
                <a:latin typeface="+mj-lt"/>
                <a:ea typeface="Calibri" panose="020F0502020204030204" pitchFamily="34" charset="0"/>
                <a:cs typeface="Times New Roman" panose="02020603050405020304" pitchFamily="18" charset="0"/>
              </a:rPr>
              <a:t>7.2: </a:t>
            </a:r>
            <a:r>
              <a:rPr lang="en-US" sz="1400" b="1" dirty="0">
                <a:latin typeface="+mj-lt"/>
                <a:ea typeface="Calibri" panose="020F0502020204030204" pitchFamily="34" charset="0"/>
                <a:cs typeface="Times New Roman" panose="02020603050405020304" pitchFamily="18" charset="0"/>
              </a:rPr>
              <a:t>Intersection proposed design</a:t>
            </a:r>
            <a:endParaRPr lang="en-US" sz="1400" dirty="0">
              <a:effectLst/>
              <a:latin typeface="+mj-lt"/>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4245867830"/>
      </p:ext>
    </p:extLst>
  </p:cSld>
  <p:clrMapOvr>
    <a:masterClrMapping/>
  </p:clrMapOvr>
  <p:transition spd="med">
    <p:pull/>
  </p:transition>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79512" y="465667"/>
            <a:ext cx="8946541" cy="5909733"/>
          </a:xfrm>
        </p:spPr>
        <p:txBody>
          <a:bodyPr>
            <a:normAutofit/>
          </a:bodyPr>
          <a:lstStyle/>
          <a:p>
            <a:pPr>
              <a:buFont typeface="Wingdings" panose="05000000000000000000" pitchFamily="2" charset="2"/>
              <a:buChar char="q"/>
            </a:pPr>
            <a:r>
              <a:rPr lang="en-US" sz="2400" dirty="0" smtClean="0"/>
              <a:t>Additional right-turn-lane </a:t>
            </a:r>
            <a:r>
              <a:rPr lang="en-US" sz="2400" dirty="0"/>
              <a:t>width is added due to high right turn volumes form the </a:t>
            </a:r>
            <a:r>
              <a:rPr lang="en-US" sz="2400" dirty="0" smtClean="0"/>
              <a:t>east </a:t>
            </a:r>
            <a:r>
              <a:rPr lang="en-US" sz="2400" dirty="0"/>
              <a:t>approach to the north approach</a:t>
            </a:r>
            <a:r>
              <a:rPr lang="en-US" sz="2400" dirty="0" smtClean="0"/>
              <a:t>.</a:t>
            </a:r>
          </a:p>
          <a:p>
            <a:pPr>
              <a:buFont typeface="Wingdings" panose="05000000000000000000" pitchFamily="2" charset="2"/>
              <a:buChar char="q"/>
            </a:pPr>
            <a:endParaRPr lang="en-US" sz="2400" dirty="0"/>
          </a:p>
          <a:p>
            <a:pPr>
              <a:buFont typeface="Arial" panose="020B0604020202020204" pitchFamily="34" charset="0"/>
              <a:buChar char="•"/>
            </a:pPr>
            <a:r>
              <a:rPr lang="en-US" sz="2400" dirty="0" smtClean="0"/>
              <a:t>Inscribed </a:t>
            </a:r>
            <a:r>
              <a:rPr lang="en-US" sz="2400" dirty="0"/>
              <a:t>circle diameter: 47 meter </a:t>
            </a:r>
            <a:r>
              <a:rPr lang="en-US" sz="2400" dirty="0" smtClean="0"/>
              <a:t>diameter.</a:t>
            </a:r>
          </a:p>
          <a:p>
            <a:pPr>
              <a:buFont typeface="Arial" panose="020B0604020202020204" pitchFamily="34" charset="0"/>
              <a:buChar char="•"/>
            </a:pPr>
            <a:r>
              <a:rPr lang="en-US" sz="2400" dirty="0" smtClean="0"/>
              <a:t>Central </a:t>
            </a:r>
            <a:r>
              <a:rPr lang="en-US" sz="2400" dirty="0"/>
              <a:t>island diameter: 34 meter diameter including the truck </a:t>
            </a:r>
            <a:r>
              <a:rPr lang="en-US" sz="2400" dirty="0" smtClean="0"/>
              <a:t>apron. </a:t>
            </a:r>
          </a:p>
          <a:p>
            <a:pPr>
              <a:buFont typeface="Arial" panose="020B0604020202020204" pitchFamily="34" charset="0"/>
              <a:buChar char="•"/>
            </a:pPr>
            <a:r>
              <a:rPr lang="en-US" sz="2400" dirty="0" smtClean="0"/>
              <a:t>Corner </a:t>
            </a:r>
            <a:r>
              <a:rPr lang="en-US" sz="2400" dirty="0"/>
              <a:t>radius: multiple values satisfy the minimum required </a:t>
            </a:r>
            <a:r>
              <a:rPr lang="en-US" sz="2400" dirty="0" smtClean="0"/>
              <a:t>value.</a:t>
            </a:r>
          </a:p>
          <a:p>
            <a:pPr>
              <a:buFont typeface="Arial" panose="020B0604020202020204" pitchFamily="34" charset="0"/>
              <a:buChar char="•"/>
            </a:pPr>
            <a:r>
              <a:rPr lang="en-US" sz="2400" dirty="0" smtClean="0"/>
              <a:t>Turning </a:t>
            </a:r>
            <a:r>
              <a:rPr lang="en-US" sz="2400" dirty="0"/>
              <a:t>roadway pavement width: 6.5 </a:t>
            </a:r>
            <a:r>
              <a:rPr lang="en-US" sz="2400" dirty="0" smtClean="0"/>
              <a:t>m.</a:t>
            </a:r>
          </a:p>
          <a:p>
            <a:pPr>
              <a:buFont typeface="Arial" panose="020B0604020202020204" pitchFamily="34" charset="0"/>
              <a:buChar char="•"/>
            </a:pPr>
            <a:r>
              <a:rPr lang="en-US" sz="2400" dirty="0" smtClean="0"/>
              <a:t>Entry </a:t>
            </a:r>
            <a:r>
              <a:rPr lang="en-US" sz="2400" dirty="0"/>
              <a:t>and exit width with a minimum value of 4.5 </a:t>
            </a:r>
            <a:r>
              <a:rPr lang="en-US" sz="2400" dirty="0" smtClean="0"/>
              <a:t>m. </a:t>
            </a:r>
          </a:p>
          <a:p>
            <a:pPr>
              <a:buFont typeface="Arial" panose="020B0604020202020204" pitchFamily="34" charset="0"/>
              <a:buChar char="•"/>
            </a:pPr>
            <a:r>
              <a:rPr lang="en-US" sz="2400" dirty="0" smtClean="0"/>
              <a:t>Taper </a:t>
            </a:r>
            <a:r>
              <a:rPr lang="en-US" sz="2400" dirty="0"/>
              <a:t>length of 54 m with 1:15 </a:t>
            </a:r>
            <a:r>
              <a:rPr lang="en-US" sz="2400" dirty="0" smtClean="0"/>
              <a:t>slope.</a:t>
            </a:r>
          </a:p>
        </p:txBody>
      </p:sp>
      <p:sp>
        <p:nvSpPr>
          <p:cNvPr id="4" name="Slide Number Placeholder 3"/>
          <p:cNvSpPr>
            <a:spLocks noGrp="1"/>
          </p:cNvSpPr>
          <p:nvPr>
            <p:ph type="sldNum" sz="quarter" idx="12"/>
          </p:nvPr>
        </p:nvSpPr>
        <p:spPr/>
        <p:txBody>
          <a:bodyPr/>
          <a:lstStyle/>
          <a:p>
            <a:fld id="{D57F1E4F-1CFF-5643-939E-02111984F565}" type="slidenum">
              <a:rPr lang="en-US" smtClean="0"/>
              <a:pPr/>
              <a:t>79</a:t>
            </a:fld>
            <a:endParaRPr lang="en-US" dirty="0"/>
          </a:p>
        </p:txBody>
      </p:sp>
    </p:spTree>
    <p:extLst>
      <p:ext uri="{BB962C8B-B14F-4D97-AF65-F5344CB8AC3E}">
        <p14:creationId xmlns:p14="http://schemas.microsoft.com/office/powerpoint/2010/main" val="885560241"/>
      </p:ext>
    </p:extLst>
  </p:cSld>
  <p:clrMapOvr>
    <a:masterClrMapping/>
  </p:clrMapOvr>
  <p:transition spd="med">
    <p:pull/>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i="1" dirty="0" smtClean="0">
                <a:solidFill>
                  <a:schemeClr val="accent5">
                    <a:lumMod val="40000"/>
                    <a:lumOff val="60000"/>
                  </a:schemeClr>
                </a:solidFill>
              </a:rPr>
              <a:t>CH 2 METHODOLOGY</a:t>
            </a:r>
            <a:endParaRPr lang="en-US" b="1" i="1" dirty="0">
              <a:solidFill>
                <a:schemeClr val="accent5">
                  <a:lumMod val="40000"/>
                  <a:lumOff val="60000"/>
                </a:schemeClr>
              </a:solidFill>
            </a:endParaRPr>
          </a:p>
        </p:txBody>
      </p:sp>
      <p:sp>
        <p:nvSpPr>
          <p:cNvPr id="3" name="Content Placeholder 2"/>
          <p:cNvSpPr>
            <a:spLocks noGrp="1"/>
          </p:cNvSpPr>
          <p:nvPr>
            <p:ph idx="1"/>
          </p:nvPr>
        </p:nvSpPr>
        <p:spPr>
          <a:xfrm>
            <a:off x="1104293" y="1966653"/>
            <a:ext cx="8946541" cy="4195481"/>
          </a:xfrm>
        </p:spPr>
        <p:txBody>
          <a:bodyPr>
            <a:normAutofit/>
          </a:bodyPr>
          <a:lstStyle/>
          <a:p>
            <a:r>
              <a:rPr lang="en-US" sz="2800" dirty="0" smtClean="0"/>
              <a:t>2.1 </a:t>
            </a:r>
            <a:r>
              <a:rPr lang="en-US" sz="2800" dirty="0"/>
              <a:t>STANDARDS AND SPECIFICATIONS</a:t>
            </a:r>
          </a:p>
          <a:p>
            <a:endParaRPr lang="en-US" sz="2800" dirty="0"/>
          </a:p>
          <a:p>
            <a:pPr marL="457200" indent="-457200">
              <a:buFont typeface="+mj-lt"/>
              <a:buAutoNum type="arabicPeriod"/>
            </a:pPr>
            <a:r>
              <a:rPr lang="en-US" sz="2400" dirty="0"/>
              <a:t>AASHTO (For pavement and geometry design)</a:t>
            </a:r>
          </a:p>
          <a:p>
            <a:pPr marL="457200" indent="-457200">
              <a:buFont typeface="+mj-lt"/>
              <a:buAutoNum type="arabicPeriod"/>
            </a:pPr>
            <a:r>
              <a:rPr lang="en-US" sz="2400" dirty="0"/>
              <a:t>HCM (For traffic analysis</a:t>
            </a:r>
            <a:r>
              <a:rPr lang="en-US" sz="2400" dirty="0" smtClean="0"/>
              <a:t>)</a:t>
            </a:r>
          </a:p>
          <a:p>
            <a:pPr marL="457200" indent="-457200">
              <a:buFont typeface="+mj-lt"/>
              <a:buAutoNum type="arabicPeriod"/>
            </a:pPr>
            <a:r>
              <a:rPr lang="en-US" sz="2400" dirty="0" smtClean="0"/>
              <a:t>MUTCD (For traffic control devices)</a:t>
            </a:r>
            <a:endParaRPr lang="en-US" sz="2400" dirty="0"/>
          </a:p>
          <a:p>
            <a:endParaRPr lang="en-US" dirty="0"/>
          </a:p>
          <a:p>
            <a:pPr marL="0" indent="0">
              <a:buNone/>
            </a:pPr>
            <a:r>
              <a:rPr lang="en-US" sz="2500" dirty="0"/>
              <a:t/>
            </a:r>
            <a:br>
              <a:rPr lang="en-US" sz="2500" dirty="0"/>
            </a:br>
            <a:endParaRPr lang="en-US" dirty="0"/>
          </a:p>
        </p:txBody>
      </p:sp>
      <p:sp>
        <p:nvSpPr>
          <p:cNvPr id="4" name="Slide Number Placeholder 3"/>
          <p:cNvSpPr>
            <a:spLocks noGrp="1"/>
          </p:cNvSpPr>
          <p:nvPr>
            <p:ph type="sldNum" sz="quarter" idx="12"/>
          </p:nvPr>
        </p:nvSpPr>
        <p:spPr/>
        <p:txBody>
          <a:bodyPr/>
          <a:lstStyle/>
          <a:p>
            <a:fld id="{D57F1E4F-1CFF-5643-939E-02111984F565}" type="slidenum">
              <a:rPr lang="en-US" smtClean="0"/>
              <a:pPr/>
              <a:t>8</a:t>
            </a:fld>
            <a:endParaRPr lang="en-US" dirty="0"/>
          </a:p>
        </p:txBody>
      </p:sp>
    </p:spTree>
    <p:extLst>
      <p:ext uri="{BB962C8B-B14F-4D97-AF65-F5344CB8AC3E}">
        <p14:creationId xmlns:p14="http://schemas.microsoft.com/office/powerpoint/2010/main" val="1446156546"/>
      </p:ext>
    </p:extLst>
  </p:cSld>
  <p:clrMapOvr>
    <a:masterClrMapping/>
  </p:clrMapOvr>
  <p:transition spd="med">
    <p:pull/>
  </p:transition>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221845" y="876051"/>
            <a:ext cx="8946541" cy="5245349"/>
          </a:xfrm>
        </p:spPr>
        <p:txBody>
          <a:bodyPr/>
          <a:lstStyle/>
          <a:p>
            <a:pPr>
              <a:buFont typeface="Arial" panose="020B0604020202020204" pitchFamily="34" charset="0"/>
              <a:buChar char="•"/>
            </a:pPr>
            <a:r>
              <a:rPr lang="en-US" dirty="0"/>
              <a:t>Acceleration length of 30 </a:t>
            </a:r>
            <a:r>
              <a:rPr lang="en-US" dirty="0" smtClean="0"/>
              <a:t>m.</a:t>
            </a:r>
          </a:p>
          <a:p>
            <a:pPr>
              <a:buFont typeface="Arial" panose="020B0604020202020204" pitchFamily="34" charset="0"/>
              <a:buChar char="•"/>
            </a:pPr>
            <a:r>
              <a:rPr lang="en-US" dirty="0" smtClean="0"/>
              <a:t>Splitter </a:t>
            </a:r>
            <a:r>
              <a:rPr lang="en-US" dirty="0"/>
              <a:t>island dimensions: length of 25 m and other dimensions are shown in the figures </a:t>
            </a:r>
            <a:r>
              <a:rPr lang="en-US" dirty="0" smtClean="0"/>
              <a:t>below.</a:t>
            </a:r>
            <a:endParaRPr lang="en-US" dirty="0"/>
          </a:p>
          <a:p>
            <a:endParaRPr lang="en-US" dirty="0"/>
          </a:p>
        </p:txBody>
      </p:sp>
      <p:sp>
        <p:nvSpPr>
          <p:cNvPr id="4" name="Slide Number Placeholder 3"/>
          <p:cNvSpPr>
            <a:spLocks noGrp="1"/>
          </p:cNvSpPr>
          <p:nvPr>
            <p:ph type="sldNum" sz="quarter" idx="12"/>
          </p:nvPr>
        </p:nvSpPr>
        <p:spPr/>
        <p:txBody>
          <a:bodyPr/>
          <a:lstStyle/>
          <a:p>
            <a:fld id="{D57F1E4F-1CFF-5643-939E-02111984F565}" type="slidenum">
              <a:rPr lang="en-US" smtClean="0"/>
              <a:pPr/>
              <a:t>80</a:t>
            </a:fld>
            <a:endParaRPr lang="en-US"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793760" y="2308703"/>
            <a:ext cx="3802710" cy="3612193"/>
          </a:xfrm>
          <a:prstGeom prst="rect">
            <a:avLst/>
          </a:prstGeom>
        </p:spPr>
      </p:pic>
      <p:sp>
        <p:nvSpPr>
          <p:cNvPr id="6" name="Rectangle 5"/>
          <p:cNvSpPr/>
          <p:nvPr/>
        </p:nvSpPr>
        <p:spPr>
          <a:xfrm>
            <a:off x="3901996" y="6121400"/>
            <a:ext cx="3586239" cy="307777"/>
          </a:xfrm>
          <a:prstGeom prst="rect">
            <a:avLst/>
          </a:prstGeom>
        </p:spPr>
        <p:txBody>
          <a:bodyPr wrap="none">
            <a:spAutoFit/>
          </a:bodyPr>
          <a:lstStyle/>
          <a:p>
            <a:pPr algn="ctr">
              <a:spcAft>
                <a:spcPts val="1000"/>
              </a:spcAft>
            </a:pPr>
            <a:r>
              <a:rPr lang="en-US" sz="1400" b="1" dirty="0">
                <a:latin typeface="+mj-lt"/>
                <a:ea typeface="Calibri" panose="020F0502020204030204" pitchFamily="34" charset="0"/>
                <a:cs typeface="Arial" panose="020B0604020202020204" pitchFamily="34" charset="0"/>
              </a:rPr>
              <a:t>Figure </a:t>
            </a:r>
            <a:r>
              <a:rPr lang="en-US" sz="1400" b="1" dirty="0" smtClean="0">
                <a:latin typeface="+mj-lt"/>
                <a:ea typeface="Calibri" panose="020F0502020204030204" pitchFamily="34" charset="0"/>
                <a:cs typeface="Arial" panose="020B0604020202020204" pitchFamily="34" charset="0"/>
              </a:rPr>
              <a:t>7.3 (a): </a:t>
            </a:r>
            <a:r>
              <a:rPr lang="en-US" sz="1400" b="1" dirty="0">
                <a:latin typeface="+mj-lt"/>
                <a:ea typeface="Calibri" panose="020F0502020204030204" pitchFamily="34" charset="0"/>
                <a:cs typeface="Arial" panose="020B0604020202020204" pitchFamily="34" charset="0"/>
              </a:rPr>
              <a:t>Splitter island </a:t>
            </a:r>
            <a:r>
              <a:rPr lang="en-US" sz="1400" b="1" dirty="0" smtClean="0">
                <a:latin typeface="+mj-lt"/>
                <a:ea typeface="Calibri" panose="020F0502020204030204" pitchFamily="34" charset="0"/>
                <a:cs typeface="Arial" panose="020B0604020202020204" pitchFamily="34" charset="0"/>
              </a:rPr>
              <a:t>dimensions</a:t>
            </a:r>
            <a:endParaRPr lang="en-US" sz="1400" b="1" dirty="0">
              <a:effectLst/>
              <a:latin typeface="+mj-lt"/>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818958802"/>
      </p:ext>
    </p:extLst>
  </p:cSld>
  <p:clrMapOvr>
    <a:masterClrMapping/>
  </p:clrMapOvr>
  <p:transition spd="med">
    <p:pull/>
  </p:transition>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246901" y="937648"/>
            <a:ext cx="6756399" cy="5049886"/>
          </a:xfrm>
        </p:spPr>
      </p:pic>
      <p:sp>
        <p:nvSpPr>
          <p:cNvPr id="4" name="Slide Number Placeholder 3"/>
          <p:cNvSpPr>
            <a:spLocks noGrp="1"/>
          </p:cNvSpPr>
          <p:nvPr>
            <p:ph type="sldNum" sz="quarter" idx="12"/>
          </p:nvPr>
        </p:nvSpPr>
        <p:spPr/>
        <p:txBody>
          <a:bodyPr/>
          <a:lstStyle/>
          <a:p>
            <a:fld id="{D57F1E4F-1CFF-5643-939E-02111984F565}" type="slidenum">
              <a:rPr lang="en-US" smtClean="0"/>
              <a:pPr/>
              <a:t>81</a:t>
            </a:fld>
            <a:endParaRPr lang="en-US" dirty="0"/>
          </a:p>
        </p:txBody>
      </p:sp>
      <p:sp>
        <p:nvSpPr>
          <p:cNvPr id="6" name="Rectangle 5"/>
          <p:cNvSpPr/>
          <p:nvPr/>
        </p:nvSpPr>
        <p:spPr>
          <a:xfrm>
            <a:off x="3769465" y="5987534"/>
            <a:ext cx="3711272" cy="307777"/>
          </a:xfrm>
          <a:prstGeom prst="rect">
            <a:avLst/>
          </a:prstGeom>
        </p:spPr>
        <p:txBody>
          <a:bodyPr wrap="none">
            <a:spAutoFit/>
          </a:bodyPr>
          <a:lstStyle/>
          <a:p>
            <a:pPr algn="ctr">
              <a:spcAft>
                <a:spcPts val="1000"/>
              </a:spcAft>
            </a:pPr>
            <a:r>
              <a:rPr lang="en-US" sz="1400" b="1" dirty="0">
                <a:latin typeface="+mj-lt"/>
                <a:ea typeface="Calibri" panose="020F0502020204030204" pitchFamily="34" charset="0"/>
                <a:cs typeface="Arial" panose="020B0604020202020204" pitchFamily="34" charset="0"/>
              </a:rPr>
              <a:t>Figure </a:t>
            </a:r>
            <a:r>
              <a:rPr lang="en-US" sz="1400" b="1" dirty="0" smtClean="0">
                <a:latin typeface="+mj-lt"/>
                <a:ea typeface="Calibri" panose="020F0502020204030204" pitchFamily="34" charset="0"/>
                <a:cs typeface="Arial" panose="020B0604020202020204" pitchFamily="34" charset="0"/>
              </a:rPr>
              <a:t>7.3 (b): </a:t>
            </a:r>
            <a:r>
              <a:rPr lang="en-US" sz="1400" b="1" dirty="0">
                <a:latin typeface="+mj-lt"/>
                <a:ea typeface="Calibri" panose="020F0502020204030204" pitchFamily="34" charset="0"/>
                <a:cs typeface="Arial" panose="020B0604020202020204" pitchFamily="34" charset="0"/>
              </a:rPr>
              <a:t>Splitter island dimensions </a:t>
            </a:r>
            <a:endParaRPr lang="en-US" sz="1400" b="1" dirty="0">
              <a:effectLst/>
              <a:latin typeface="+mj-lt"/>
              <a:ea typeface="Calibri" panose="020F0502020204030204" pitchFamily="34" charset="0"/>
              <a:cs typeface="Arial" panose="020B0604020202020204" pitchFamily="34" charset="0"/>
            </a:endParaRPr>
          </a:p>
        </p:txBody>
      </p:sp>
      <p:sp>
        <p:nvSpPr>
          <p:cNvPr id="7" name="TextBox 6"/>
          <p:cNvSpPr txBox="1"/>
          <p:nvPr/>
        </p:nvSpPr>
        <p:spPr>
          <a:xfrm>
            <a:off x="9906000" y="5818256"/>
            <a:ext cx="2023534" cy="646331"/>
          </a:xfrm>
          <a:prstGeom prst="rect">
            <a:avLst/>
          </a:prstGeom>
          <a:noFill/>
        </p:spPr>
        <p:txBody>
          <a:bodyPr wrap="square" rtlCol="0">
            <a:spAutoFit/>
          </a:bodyPr>
          <a:lstStyle/>
          <a:p>
            <a:pPr marL="285750" indent="-285750">
              <a:buClr>
                <a:schemeClr val="accent1"/>
              </a:buClr>
              <a:buFont typeface="Wingdings" panose="05000000000000000000" pitchFamily="2" charset="2"/>
              <a:buChar char="v"/>
            </a:pPr>
            <a:r>
              <a:rPr lang="en-US" dirty="0" smtClean="0"/>
              <a:t>Details are in Appendix G</a:t>
            </a:r>
            <a:endParaRPr lang="en-US" dirty="0"/>
          </a:p>
        </p:txBody>
      </p:sp>
    </p:spTree>
    <p:extLst>
      <p:ext uri="{BB962C8B-B14F-4D97-AF65-F5344CB8AC3E}">
        <p14:creationId xmlns:p14="http://schemas.microsoft.com/office/powerpoint/2010/main" val="1557879784"/>
      </p:ext>
    </p:extLst>
  </p:cSld>
  <p:clrMapOvr>
    <a:masterClrMapping/>
  </p:clrMapOvr>
  <p:transition spd="med">
    <p:pull/>
  </p:transition>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i="1" dirty="0">
                <a:solidFill>
                  <a:schemeClr val="accent5">
                    <a:lumMod val="40000"/>
                    <a:lumOff val="60000"/>
                  </a:schemeClr>
                </a:solidFill>
              </a:rPr>
              <a:t>CH </a:t>
            </a:r>
            <a:r>
              <a:rPr lang="en-US" b="1" i="1" dirty="0" smtClean="0">
                <a:solidFill>
                  <a:schemeClr val="accent5">
                    <a:lumMod val="40000"/>
                    <a:lumOff val="60000"/>
                  </a:schemeClr>
                </a:solidFill>
              </a:rPr>
              <a:t>8  TRAFFIC CONTROL DEVICES</a:t>
            </a:r>
            <a:endParaRPr lang="en-US" dirty="0"/>
          </a:p>
        </p:txBody>
      </p:sp>
      <p:sp>
        <p:nvSpPr>
          <p:cNvPr id="3" name="Content Placeholder 2"/>
          <p:cNvSpPr>
            <a:spLocks noGrp="1"/>
          </p:cNvSpPr>
          <p:nvPr>
            <p:ph idx="1"/>
          </p:nvPr>
        </p:nvSpPr>
        <p:spPr/>
        <p:txBody>
          <a:bodyPr/>
          <a:lstStyle/>
          <a:p>
            <a:r>
              <a:rPr lang="en-US" sz="2800" dirty="0">
                <a:latin typeface="+mn-lt"/>
              </a:rPr>
              <a:t>8.1 Introduction </a:t>
            </a:r>
            <a:r>
              <a:rPr lang="en-US" dirty="0">
                <a:latin typeface="+mn-lt"/>
              </a:rPr>
              <a:t/>
            </a:r>
            <a:br>
              <a:rPr lang="en-US" dirty="0">
                <a:latin typeface="+mn-lt"/>
              </a:rPr>
            </a:br>
            <a:endParaRPr lang="en-US" dirty="0" smtClean="0">
              <a:latin typeface="+mn-lt"/>
            </a:endParaRPr>
          </a:p>
          <a:p>
            <a:pPr marL="0" indent="0">
              <a:buNone/>
            </a:pPr>
            <a:r>
              <a:rPr lang="en-US" sz="2400" dirty="0" smtClean="0"/>
              <a:t>They </a:t>
            </a:r>
            <a:r>
              <a:rPr lang="en-US" sz="2400" dirty="0"/>
              <a:t>are critical features of trafﬁc control and operation that the designer considers in the geometric layout of such a facility. </a:t>
            </a:r>
            <a:r>
              <a:rPr lang="en-US" sz="2400" dirty="0" smtClean="0"/>
              <a:t>The </a:t>
            </a:r>
            <a:r>
              <a:rPr lang="en-US" sz="2400" dirty="0"/>
              <a:t>potential for future operational efﬁciency can be signiﬁcantly enhanced if signs, markings, and signals were treated as an integral part of design</a:t>
            </a:r>
          </a:p>
        </p:txBody>
      </p:sp>
      <p:sp>
        <p:nvSpPr>
          <p:cNvPr id="4" name="Slide Number Placeholder 3"/>
          <p:cNvSpPr>
            <a:spLocks noGrp="1"/>
          </p:cNvSpPr>
          <p:nvPr>
            <p:ph type="sldNum" sz="quarter" idx="12"/>
          </p:nvPr>
        </p:nvSpPr>
        <p:spPr/>
        <p:txBody>
          <a:bodyPr/>
          <a:lstStyle/>
          <a:p>
            <a:fld id="{D57F1E4F-1CFF-5643-939E-02111984F565}" type="slidenum">
              <a:rPr lang="en-US" smtClean="0"/>
              <a:pPr/>
              <a:t>82</a:t>
            </a:fld>
            <a:endParaRPr lang="en-US" dirty="0"/>
          </a:p>
        </p:txBody>
      </p:sp>
    </p:spTree>
    <p:extLst>
      <p:ext uri="{BB962C8B-B14F-4D97-AF65-F5344CB8AC3E}">
        <p14:creationId xmlns:p14="http://schemas.microsoft.com/office/powerpoint/2010/main" val="4025916579"/>
      </p:ext>
    </p:extLst>
  </p:cSld>
  <p:clrMapOvr>
    <a:masterClrMapping/>
  </p:clrMapOvr>
  <p:transition spd="med">
    <p:pull/>
  </p:transition>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60979" y="626534"/>
            <a:ext cx="8946541" cy="5867400"/>
          </a:xfrm>
        </p:spPr>
        <p:txBody>
          <a:bodyPr>
            <a:normAutofit/>
          </a:bodyPr>
          <a:lstStyle/>
          <a:p>
            <a:r>
              <a:rPr lang="en-US" sz="2800" dirty="0"/>
              <a:t>8.2 Traffic Signs</a:t>
            </a:r>
            <a:br>
              <a:rPr lang="en-US" sz="2800" dirty="0"/>
            </a:br>
            <a:endParaRPr lang="en-US" sz="2800" dirty="0" smtClean="0"/>
          </a:p>
          <a:p>
            <a:pPr marL="0" indent="0">
              <a:buNone/>
            </a:pPr>
            <a:r>
              <a:rPr lang="en-US" sz="2400" dirty="0"/>
              <a:t>The functions of signs are to provide regulations, warnings and guidance information for road users</a:t>
            </a:r>
            <a:r>
              <a:rPr lang="en-US" sz="2400" dirty="0" smtClean="0"/>
              <a:t>.</a:t>
            </a:r>
          </a:p>
          <a:p>
            <a:pPr marL="0" indent="0">
              <a:buNone/>
            </a:pPr>
            <a:endParaRPr lang="en-US" sz="2400" dirty="0"/>
          </a:p>
          <a:p>
            <a:pPr>
              <a:buFont typeface="Wingdings" panose="05000000000000000000" pitchFamily="2" charset="2"/>
              <a:buChar char="Ø"/>
            </a:pPr>
            <a:r>
              <a:rPr lang="en-US" sz="2400" b="1" dirty="0"/>
              <a:t>8.2.1 Regulatory </a:t>
            </a:r>
            <a:r>
              <a:rPr lang="en-US" sz="2400" b="1" dirty="0" smtClean="0"/>
              <a:t>Signs</a:t>
            </a:r>
          </a:p>
          <a:p>
            <a:pPr marL="400050" lvl="1" indent="0">
              <a:buNone/>
            </a:pPr>
            <a:r>
              <a:rPr lang="en-US" sz="2200" b="1" dirty="0"/>
              <a:t/>
            </a:r>
            <a:br>
              <a:rPr lang="en-US" sz="2200" b="1" dirty="0"/>
            </a:br>
            <a:r>
              <a:rPr lang="en-US" sz="2400" dirty="0"/>
              <a:t>Regulatory signs provide information about road rules </a:t>
            </a:r>
            <a:r>
              <a:rPr lang="en-US" sz="2400" dirty="0" smtClean="0"/>
              <a:t>and </a:t>
            </a:r>
            <a:r>
              <a:rPr lang="en-US" sz="2400" dirty="0"/>
              <a:t>traffic laws</a:t>
            </a:r>
            <a:r>
              <a:rPr lang="en-US" sz="2400" dirty="0" smtClean="0"/>
              <a:t>.</a:t>
            </a:r>
          </a:p>
          <a:p>
            <a:pPr marL="0" indent="0">
              <a:buNone/>
            </a:pPr>
            <a:endParaRPr lang="en-US" sz="2400" dirty="0" smtClean="0"/>
          </a:p>
          <a:p>
            <a:pPr>
              <a:buFont typeface="Arial" panose="020B0604020202020204" pitchFamily="34" charset="0"/>
              <a:buChar char="•"/>
            </a:pPr>
            <a:r>
              <a:rPr lang="en-US" sz="2400" dirty="0" smtClean="0"/>
              <a:t>These rules are: Right </a:t>
            </a:r>
            <a:r>
              <a:rPr lang="en-US" sz="2400" dirty="0"/>
              <a:t>of </a:t>
            </a:r>
            <a:r>
              <a:rPr lang="en-US" sz="2400" dirty="0" smtClean="0"/>
              <a:t>way, Speed, Movement, Parking, Pedestrians and Miscellaneous.</a:t>
            </a:r>
            <a:endParaRPr lang="en-US" sz="2400" dirty="0"/>
          </a:p>
          <a:p>
            <a:pPr>
              <a:buFont typeface="Wingdings" panose="05000000000000000000" pitchFamily="2" charset="2"/>
              <a:buChar char="Ø"/>
            </a:pPr>
            <a:endParaRPr lang="en-US" sz="2400" b="1" dirty="0"/>
          </a:p>
        </p:txBody>
      </p:sp>
      <p:sp>
        <p:nvSpPr>
          <p:cNvPr id="4" name="Slide Number Placeholder 3"/>
          <p:cNvSpPr>
            <a:spLocks noGrp="1"/>
          </p:cNvSpPr>
          <p:nvPr>
            <p:ph type="sldNum" sz="quarter" idx="12"/>
          </p:nvPr>
        </p:nvSpPr>
        <p:spPr/>
        <p:txBody>
          <a:bodyPr/>
          <a:lstStyle/>
          <a:p>
            <a:fld id="{D57F1E4F-1CFF-5643-939E-02111984F565}" type="slidenum">
              <a:rPr lang="en-US" smtClean="0"/>
              <a:pPr/>
              <a:t>83</a:t>
            </a:fld>
            <a:endParaRPr lang="en-US" dirty="0"/>
          </a:p>
        </p:txBody>
      </p:sp>
    </p:spTree>
    <p:extLst>
      <p:ext uri="{BB962C8B-B14F-4D97-AF65-F5344CB8AC3E}">
        <p14:creationId xmlns:p14="http://schemas.microsoft.com/office/powerpoint/2010/main" val="1212253323"/>
      </p:ext>
    </p:extLst>
  </p:cSld>
  <p:clrMapOvr>
    <a:masterClrMapping/>
  </p:clrMapOvr>
  <p:transition spd="med">
    <p:pull/>
  </p:transition>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03312" y="1464734"/>
            <a:ext cx="8946541" cy="4783666"/>
          </a:xfrm>
        </p:spPr>
        <p:txBody>
          <a:bodyPr>
            <a:normAutofit/>
          </a:bodyPr>
          <a:lstStyle/>
          <a:p>
            <a:pPr>
              <a:buFont typeface="Wingdings" panose="05000000000000000000" pitchFamily="2" charset="2"/>
              <a:buChar char="Ø"/>
            </a:pPr>
            <a:r>
              <a:rPr lang="en-US" sz="2400" b="1" dirty="0"/>
              <a:t>8.2.2 Warning </a:t>
            </a:r>
            <a:r>
              <a:rPr lang="en-US" sz="2400" b="1" dirty="0" smtClean="0"/>
              <a:t>Signs</a:t>
            </a:r>
          </a:p>
          <a:p>
            <a:pPr marL="400050" lvl="1" indent="0">
              <a:buNone/>
            </a:pPr>
            <a:r>
              <a:rPr lang="en-US" sz="2200" b="1" dirty="0"/>
              <a:t/>
            </a:r>
            <a:br>
              <a:rPr lang="en-US" sz="2200" b="1" dirty="0"/>
            </a:br>
            <a:r>
              <a:rPr lang="en-US" sz="2400" dirty="0"/>
              <a:t>A warning sign is a type of signs which indicates a potential hazard, obstacle or an unexpected condition requiring special attention</a:t>
            </a:r>
            <a:r>
              <a:rPr lang="en-US" sz="2400" dirty="0" smtClean="0"/>
              <a:t>.</a:t>
            </a:r>
          </a:p>
          <a:p>
            <a:pPr>
              <a:buFont typeface="Wingdings" panose="05000000000000000000" pitchFamily="2" charset="2"/>
              <a:buChar char="Ø"/>
            </a:pPr>
            <a:endParaRPr lang="en-US" sz="2400" b="1" dirty="0"/>
          </a:p>
          <a:p>
            <a:pPr>
              <a:buFont typeface="Arial" panose="020B0604020202020204" pitchFamily="34" charset="0"/>
              <a:buChar char="•"/>
            </a:pPr>
            <a:r>
              <a:rPr lang="en-US" sz="2400" dirty="0"/>
              <a:t>M</a:t>
            </a:r>
            <a:r>
              <a:rPr lang="en-US" sz="2400" dirty="0" smtClean="0"/>
              <a:t>ust </a:t>
            </a:r>
            <a:r>
              <a:rPr lang="en-US" sz="2400" dirty="0"/>
              <a:t>be placed sufficiently in advance of the hazard conditions to allow the driver to see the sign.</a:t>
            </a:r>
            <a:endParaRPr lang="en-US" sz="2400" b="1" dirty="0"/>
          </a:p>
        </p:txBody>
      </p:sp>
      <p:sp>
        <p:nvSpPr>
          <p:cNvPr id="4" name="Slide Number Placeholder 3"/>
          <p:cNvSpPr>
            <a:spLocks noGrp="1"/>
          </p:cNvSpPr>
          <p:nvPr>
            <p:ph type="sldNum" sz="quarter" idx="12"/>
          </p:nvPr>
        </p:nvSpPr>
        <p:spPr/>
        <p:txBody>
          <a:bodyPr/>
          <a:lstStyle/>
          <a:p>
            <a:fld id="{D57F1E4F-1CFF-5643-939E-02111984F565}" type="slidenum">
              <a:rPr lang="en-US" smtClean="0"/>
              <a:pPr/>
              <a:t>84</a:t>
            </a:fld>
            <a:endParaRPr lang="en-US" dirty="0"/>
          </a:p>
        </p:txBody>
      </p:sp>
    </p:spTree>
    <p:extLst>
      <p:ext uri="{BB962C8B-B14F-4D97-AF65-F5344CB8AC3E}">
        <p14:creationId xmlns:p14="http://schemas.microsoft.com/office/powerpoint/2010/main" val="3190081542"/>
      </p:ext>
    </p:extLst>
  </p:cSld>
  <p:clrMapOvr>
    <a:masterClrMapping/>
  </p:clrMapOvr>
  <p:transition spd="med">
    <p:pull/>
  </p:transition>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buFont typeface="Wingdings" panose="05000000000000000000" pitchFamily="2" charset="2"/>
              <a:buChar char="Ø"/>
            </a:pPr>
            <a:r>
              <a:rPr lang="en-US" sz="2400" b="1" dirty="0"/>
              <a:t>8.2.3 Guidance </a:t>
            </a:r>
            <a:r>
              <a:rPr lang="en-US" sz="2400" b="1" dirty="0" smtClean="0"/>
              <a:t>Signs</a:t>
            </a:r>
          </a:p>
          <a:p>
            <a:pPr marL="400050" lvl="1" indent="0">
              <a:buNone/>
            </a:pPr>
            <a:r>
              <a:rPr lang="en-US" sz="2200" b="1" dirty="0"/>
              <a:t/>
            </a:r>
            <a:br>
              <a:rPr lang="en-US" sz="2200" b="1" dirty="0"/>
            </a:br>
            <a:r>
              <a:rPr lang="en-US" sz="2400" dirty="0"/>
              <a:t>Guide signs are essential to direct road users along streets and highways, to inform them of intersection routes , and generally to give such information as will help them along their way in the most simple, direct manner possible.</a:t>
            </a:r>
            <a:endParaRPr lang="en-US" sz="2400" b="1" dirty="0"/>
          </a:p>
        </p:txBody>
      </p:sp>
      <p:sp>
        <p:nvSpPr>
          <p:cNvPr id="4" name="Slide Number Placeholder 3"/>
          <p:cNvSpPr>
            <a:spLocks noGrp="1"/>
          </p:cNvSpPr>
          <p:nvPr>
            <p:ph type="sldNum" sz="quarter" idx="12"/>
          </p:nvPr>
        </p:nvSpPr>
        <p:spPr/>
        <p:txBody>
          <a:bodyPr/>
          <a:lstStyle/>
          <a:p>
            <a:fld id="{D57F1E4F-1CFF-5643-939E-02111984F565}" type="slidenum">
              <a:rPr lang="en-US" smtClean="0"/>
              <a:pPr/>
              <a:t>85</a:t>
            </a:fld>
            <a:endParaRPr lang="en-US" dirty="0"/>
          </a:p>
        </p:txBody>
      </p:sp>
    </p:spTree>
    <p:extLst>
      <p:ext uri="{BB962C8B-B14F-4D97-AF65-F5344CB8AC3E}">
        <p14:creationId xmlns:p14="http://schemas.microsoft.com/office/powerpoint/2010/main" val="852391437"/>
      </p:ext>
    </p:extLst>
  </p:cSld>
  <p:clrMapOvr>
    <a:masterClrMapping/>
  </p:clrMapOvr>
  <p:transition spd="med">
    <p:pull/>
  </p:transition>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03312" y="668867"/>
            <a:ext cx="8946541" cy="5638799"/>
          </a:xfrm>
        </p:spPr>
        <p:txBody>
          <a:bodyPr>
            <a:normAutofit/>
          </a:bodyPr>
          <a:lstStyle/>
          <a:p>
            <a:r>
              <a:rPr lang="en-US" sz="2800" dirty="0"/>
              <a:t>8.3 Pavement Markings</a:t>
            </a:r>
            <a:br>
              <a:rPr lang="en-US" sz="2800" dirty="0"/>
            </a:br>
            <a:endParaRPr lang="en-US" sz="2800" dirty="0" smtClean="0"/>
          </a:p>
          <a:p>
            <a:pPr marL="0" indent="0">
              <a:buNone/>
            </a:pPr>
            <a:r>
              <a:rPr lang="en-US" sz="2400" dirty="0"/>
              <a:t>Pavement markings are any kind of device or material that was used on a road surface in order to convey important information to drivers</a:t>
            </a:r>
            <a:r>
              <a:rPr lang="en-US" sz="2400" dirty="0" smtClean="0"/>
              <a:t>.</a:t>
            </a:r>
          </a:p>
          <a:p>
            <a:pPr marL="0" indent="0">
              <a:buNone/>
            </a:pPr>
            <a:endParaRPr lang="en-US" sz="2400" dirty="0"/>
          </a:p>
          <a:p>
            <a:pPr>
              <a:buFont typeface="Wingdings" panose="05000000000000000000" pitchFamily="2" charset="2"/>
              <a:buChar char="Ø"/>
            </a:pPr>
            <a:r>
              <a:rPr lang="en-US" sz="2400" b="1" dirty="0"/>
              <a:t>8.3.1 Longitudinal Markings</a:t>
            </a:r>
            <a:br>
              <a:rPr lang="en-US" sz="2400" b="1" dirty="0"/>
            </a:br>
            <a:endParaRPr lang="en-US" sz="2400" b="1" dirty="0" smtClean="0"/>
          </a:p>
          <a:p>
            <a:pPr marL="400050" lvl="1" indent="0">
              <a:buNone/>
            </a:pPr>
            <a:r>
              <a:rPr lang="en-US" sz="2400" dirty="0"/>
              <a:t>Longitudinal markings are placed along the direction of traffic on the roadway surface, for the purpose of indicating to the driver his proper position on the roadway. They were also provided for separating traffic flow in the same and opposing </a:t>
            </a:r>
            <a:r>
              <a:rPr lang="en-US" sz="2400" dirty="0" smtClean="0"/>
              <a:t>direction.</a:t>
            </a:r>
            <a:endParaRPr lang="en-US" sz="2200" b="1" dirty="0"/>
          </a:p>
        </p:txBody>
      </p:sp>
      <p:sp>
        <p:nvSpPr>
          <p:cNvPr id="4" name="Slide Number Placeholder 3"/>
          <p:cNvSpPr>
            <a:spLocks noGrp="1"/>
          </p:cNvSpPr>
          <p:nvPr>
            <p:ph type="sldNum" sz="quarter" idx="12"/>
          </p:nvPr>
        </p:nvSpPr>
        <p:spPr/>
        <p:txBody>
          <a:bodyPr/>
          <a:lstStyle/>
          <a:p>
            <a:fld id="{D57F1E4F-1CFF-5643-939E-02111984F565}" type="slidenum">
              <a:rPr lang="en-US" smtClean="0"/>
              <a:pPr/>
              <a:t>86</a:t>
            </a:fld>
            <a:endParaRPr lang="en-US" dirty="0"/>
          </a:p>
        </p:txBody>
      </p:sp>
    </p:spTree>
    <p:extLst>
      <p:ext uri="{BB962C8B-B14F-4D97-AF65-F5344CB8AC3E}">
        <p14:creationId xmlns:p14="http://schemas.microsoft.com/office/powerpoint/2010/main" val="2258586027"/>
      </p:ext>
    </p:extLst>
  </p:cSld>
  <p:clrMapOvr>
    <a:masterClrMapping/>
  </p:clrMapOvr>
  <p:transition spd="med">
    <p:pull/>
  </p:transition>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03312" y="635000"/>
            <a:ext cx="8946541" cy="5613399"/>
          </a:xfrm>
        </p:spPr>
        <p:txBody>
          <a:bodyPr>
            <a:normAutofit/>
          </a:bodyPr>
          <a:lstStyle/>
          <a:p>
            <a:pPr>
              <a:buFont typeface="Wingdings" panose="05000000000000000000" pitchFamily="2" charset="2"/>
              <a:buChar char="Ø"/>
            </a:pPr>
            <a:r>
              <a:rPr lang="en-US" sz="2400" b="1" dirty="0"/>
              <a:t>8.3.2 Transverse Markings </a:t>
            </a:r>
            <a:r>
              <a:rPr lang="en-US" sz="2400" i="1" dirty="0"/>
              <a:t/>
            </a:r>
            <a:br>
              <a:rPr lang="en-US" sz="2400" i="1" dirty="0"/>
            </a:br>
            <a:r>
              <a:rPr lang="en-US" sz="2400" i="1" dirty="0"/>
              <a:t/>
            </a:r>
            <a:br>
              <a:rPr lang="en-US" sz="2400" i="1" dirty="0"/>
            </a:br>
            <a:r>
              <a:rPr lang="en-US" sz="2400" dirty="0"/>
              <a:t>Transverse markings are marked across or partly across the road in association with certain traffic control devices, in order to indicate that an immediate action is required by the vehicle operator. The primary types of these markings are stop lines, yield lines and crosswalks.</a:t>
            </a:r>
            <a:br>
              <a:rPr lang="en-US" sz="2400" dirty="0"/>
            </a:br>
            <a:r>
              <a:rPr lang="en-US" sz="2400" dirty="0"/>
              <a:t> </a:t>
            </a:r>
            <a:endParaRPr lang="en-US" sz="2400" i="1" dirty="0"/>
          </a:p>
          <a:p>
            <a:pPr>
              <a:buFont typeface="Wingdings" panose="05000000000000000000" pitchFamily="2" charset="2"/>
              <a:buChar char="Ø"/>
            </a:pPr>
            <a:r>
              <a:rPr lang="en-US" sz="2400" b="1" dirty="0" smtClean="0"/>
              <a:t>8.3.3 </a:t>
            </a:r>
            <a:r>
              <a:rPr lang="en-US" sz="2400" b="1" dirty="0"/>
              <a:t>Word and Symbol Markings</a:t>
            </a:r>
            <a:r>
              <a:rPr lang="en-US" sz="2400" dirty="0"/>
              <a:t/>
            </a:r>
            <a:br>
              <a:rPr lang="en-US" sz="2400" dirty="0"/>
            </a:br>
            <a:r>
              <a:rPr lang="en-US" sz="2400" dirty="0"/>
              <a:t/>
            </a:r>
            <a:br>
              <a:rPr lang="en-US" sz="2400" dirty="0"/>
            </a:br>
            <a:r>
              <a:rPr lang="en-US" sz="2400" dirty="0"/>
              <a:t>Word, symbol and arrow markings serve the purpose of guiding, warning or regulating the traffic as they help in converting the information to the driver. </a:t>
            </a:r>
            <a:br>
              <a:rPr lang="en-US" sz="2400" dirty="0"/>
            </a:br>
            <a:endParaRPr lang="en-US" sz="2400" dirty="0"/>
          </a:p>
        </p:txBody>
      </p:sp>
      <p:sp>
        <p:nvSpPr>
          <p:cNvPr id="4" name="Slide Number Placeholder 3"/>
          <p:cNvSpPr>
            <a:spLocks noGrp="1"/>
          </p:cNvSpPr>
          <p:nvPr>
            <p:ph type="sldNum" sz="quarter" idx="12"/>
          </p:nvPr>
        </p:nvSpPr>
        <p:spPr/>
        <p:txBody>
          <a:bodyPr/>
          <a:lstStyle/>
          <a:p>
            <a:fld id="{D57F1E4F-1CFF-5643-939E-02111984F565}" type="slidenum">
              <a:rPr lang="en-US" smtClean="0"/>
              <a:pPr/>
              <a:t>87</a:t>
            </a:fld>
            <a:endParaRPr lang="en-US" dirty="0"/>
          </a:p>
        </p:txBody>
      </p:sp>
    </p:spTree>
    <p:extLst>
      <p:ext uri="{BB962C8B-B14F-4D97-AF65-F5344CB8AC3E}">
        <p14:creationId xmlns:p14="http://schemas.microsoft.com/office/powerpoint/2010/main" val="993529364"/>
      </p:ext>
    </p:extLst>
  </p:cSld>
  <p:clrMapOvr>
    <a:masterClrMapping/>
  </p:clrMapOvr>
  <p:transition spd="med">
    <p:pull/>
  </p:transition>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03312" y="685800"/>
            <a:ext cx="8946541" cy="5562599"/>
          </a:xfrm>
        </p:spPr>
        <p:txBody>
          <a:bodyPr>
            <a:normAutofit/>
          </a:bodyPr>
          <a:lstStyle/>
          <a:p>
            <a:r>
              <a:rPr lang="en-US" sz="2800" dirty="0"/>
              <a:t>8.4 Application of Traffic Control </a:t>
            </a:r>
            <a:r>
              <a:rPr lang="en-US" sz="2800" dirty="0" smtClean="0"/>
              <a:t>Devices</a:t>
            </a:r>
          </a:p>
          <a:p>
            <a:endParaRPr lang="en-US" sz="2800" dirty="0"/>
          </a:p>
          <a:p>
            <a:pPr>
              <a:buFont typeface="Wingdings" panose="05000000000000000000" pitchFamily="2" charset="2"/>
              <a:buChar char="Ø"/>
            </a:pPr>
            <a:r>
              <a:rPr lang="en-US" sz="2400" b="1" dirty="0"/>
              <a:t>8.4.1 Application of Traffic Signs</a:t>
            </a:r>
            <a:br>
              <a:rPr lang="en-US" sz="2400" b="1" dirty="0"/>
            </a:br>
            <a:endParaRPr lang="en-US" sz="2400" b="1" dirty="0" smtClean="0"/>
          </a:p>
          <a:p>
            <a:pPr marL="400050" lvl="1" indent="0">
              <a:buNone/>
            </a:pPr>
            <a:r>
              <a:rPr lang="en-US" sz="2400" dirty="0"/>
              <a:t>A wide variety of signs will be used in the traffic control process over the street. Each sign will be set on its suitable place as shown in appendix H</a:t>
            </a:r>
            <a:r>
              <a:rPr lang="en-US" sz="2400" dirty="0" smtClean="0"/>
              <a:t>.</a:t>
            </a:r>
          </a:p>
          <a:p>
            <a:pPr marL="400050" lvl="1" indent="0">
              <a:buNone/>
            </a:pPr>
            <a:endParaRPr lang="en-US" sz="2400" b="1" dirty="0"/>
          </a:p>
          <a:p>
            <a:pPr marL="400050" lvl="1" indent="0">
              <a:buNone/>
            </a:pPr>
            <a:r>
              <a:rPr lang="en-US" sz="2200" b="1" dirty="0"/>
              <a:t/>
            </a:r>
            <a:br>
              <a:rPr lang="en-US" sz="2200" b="1" dirty="0"/>
            </a:br>
            <a:endParaRPr lang="en-US" sz="2200" b="1" dirty="0"/>
          </a:p>
        </p:txBody>
      </p:sp>
      <p:sp>
        <p:nvSpPr>
          <p:cNvPr id="4" name="Slide Number Placeholder 3"/>
          <p:cNvSpPr>
            <a:spLocks noGrp="1"/>
          </p:cNvSpPr>
          <p:nvPr>
            <p:ph type="sldNum" sz="quarter" idx="12"/>
          </p:nvPr>
        </p:nvSpPr>
        <p:spPr/>
        <p:txBody>
          <a:bodyPr/>
          <a:lstStyle/>
          <a:p>
            <a:fld id="{D57F1E4F-1CFF-5643-939E-02111984F565}" type="slidenum">
              <a:rPr lang="en-US" smtClean="0"/>
              <a:pPr/>
              <a:t>88</a:t>
            </a:fld>
            <a:endParaRPr lang="en-US" dirty="0"/>
          </a:p>
        </p:txBody>
      </p:sp>
      <p:pic>
        <p:nvPicPr>
          <p:cNvPr id="6" name="Picture 5"/>
          <p:cNvPicPr>
            <a:picLocks noChangeAspect="1"/>
          </p:cNvPicPr>
          <p:nvPr/>
        </p:nvPicPr>
        <p:blipFill rotWithShape="1">
          <a:blip r:embed="rId2">
            <a:extLst>
              <a:ext uri="{28A0092B-C50C-407E-A947-70E740481C1C}">
                <a14:useLocalDpi xmlns:a14="http://schemas.microsoft.com/office/drawing/2010/main" val="0"/>
              </a:ext>
            </a:extLst>
          </a:blip>
          <a:srcRect r="50214"/>
          <a:stretch/>
        </p:blipFill>
        <p:spPr>
          <a:xfrm>
            <a:off x="5733202" y="4569835"/>
            <a:ext cx="1090932" cy="1104996"/>
          </a:xfrm>
          <a:prstGeom prst="rect">
            <a:avLst/>
          </a:prstGeom>
        </p:spPr>
      </p:pic>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89581" y="4569835"/>
            <a:ext cx="2458549" cy="1104996"/>
          </a:xfrm>
          <a:prstGeom prst="rect">
            <a:avLst/>
          </a:prstGeom>
        </p:spPr>
      </p:pic>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824134" y="4569835"/>
            <a:ext cx="2895020" cy="1104996"/>
          </a:xfrm>
          <a:prstGeom prst="rect">
            <a:avLst/>
          </a:prstGeom>
        </p:spPr>
      </p:pic>
      <p:sp>
        <p:nvSpPr>
          <p:cNvPr id="10" name="Rectangle 9"/>
          <p:cNvSpPr/>
          <p:nvPr/>
        </p:nvSpPr>
        <p:spPr>
          <a:xfrm>
            <a:off x="4213108" y="5807726"/>
            <a:ext cx="3259226" cy="307777"/>
          </a:xfrm>
          <a:prstGeom prst="rect">
            <a:avLst/>
          </a:prstGeom>
        </p:spPr>
        <p:txBody>
          <a:bodyPr wrap="none">
            <a:spAutoFit/>
          </a:bodyPr>
          <a:lstStyle/>
          <a:p>
            <a:r>
              <a:rPr lang="en-US" sz="1400" b="1" dirty="0"/>
              <a:t>Figure </a:t>
            </a:r>
            <a:r>
              <a:rPr lang="en-US" sz="1400" b="1" dirty="0" smtClean="0"/>
              <a:t>8.5: Examples </a:t>
            </a:r>
            <a:r>
              <a:rPr lang="en-US" sz="1400" b="1" dirty="0"/>
              <a:t>on </a:t>
            </a:r>
            <a:r>
              <a:rPr lang="en-US" sz="1400" b="1" dirty="0" smtClean="0"/>
              <a:t>Traffic signs</a:t>
            </a:r>
            <a:endParaRPr lang="en-US" sz="1400" b="1" dirty="0"/>
          </a:p>
        </p:txBody>
      </p:sp>
      <p:pic>
        <p:nvPicPr>
          <p:cNvPr id="11" name="Picture 10"/>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928395" y="4569835"/>
            <a:ext cx="1361186" cy="1103560"/>
          </a:xfrm>
          <a:prstGeom prst="rect">
            <a:avLst/>
          </a:prstGeom>
        </p:spPr>
      </p:pic>
    </p:spTree>
    <p:extLst>
      <p:ext uri="{BB962C8B-B14F-4D97-AF65-F5344CB8AC3E}">
        <p14:creationId xmlns:p14="http://schemas.microsoft.com/office/powerpoint/2010/main" val="2871389704"/>
      </p:ext>
    </p:extLst>
  </p:cSld>
  <p:clrMapOvr>
    <a:masterClrMapping/>
  </p:clrMapOvr>
  <p:transition spd="med">
    <p:pull/>
  </p:transition>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03312" y="1063416"/>
            <a:ext cx="8946541" cy="5184983"/>
          </a:xfrm>
        </p:spPr>
        <p:txBody>
          <a:bodyPr>
            <a:normAutofit/>
          </a:bodyPr>
          <a:lstStyle/>
          <a:p>
            <a:pPr>
              <a:buFont typeface="Wingdings" panose="05000000000000000000" pitchFamily="2" charset="2"/>
              <a:buChar char="Ø"/>
            </a:pPr>
            <a:r>
              <a:rPr lang="en-US" sz="2400" b="1" dirty="0"/>
              <a:t>8.4.2 Application of Traffic Markings</a:t>
            </a:r>
            <a:br>
              <a:rPr lang="en-US" sz="2400" b="1" dirty="0"/>
            </a:br>
            <a:endParaRPr lang="en-US" sz="2400" b="1" dirty="0" smtClean="0"/>
          </a:p>
          <a:p>
            <a:pPr lvl="1" indent="-342900">
              <a:buFont typeface="Wingdings" panose="05000000000000000000" pitchFamily="2" charset="2"/>
              <a:buChar char="q"/>
            </a:pPr>
            <a:r>
              <a:rPr lang="en-US" sz="2400" dirty="0"/>
              <a:t>8.4.2.1 Application of Longitudinal Markings</a:t>
            </a:r>
            <a:br>
              <a:rPr lang="en-US" sz="2400" dirty="0"/>
            </a:br>
            <a:endParaRPr lang="en-US" sz="2400" dirty="0" smtClean="0"/>
          </a:p>
          <a:p>
            <a:pPr marL="400050" lvl="1" indent="0">
              <a:buNone/>
            </a:pPr>
            <a:r>
              <a:rPr lang="en-US" sz="2400" dirty="0"/>
              <a:t>White longitudinal lines are used at the middle of the road separating between opposing traffic directions, being solid where passing is prevented, broken where passing is permitted, or dotted where tapered acceleration lane exists. Yellow longitudinal lines are used at the right edges of the travel lanes.</a:t>
            </a:r>
            <a:endParaRPr lang="en-US" sz="2200" dirty="0"/>
          </a:p>
        </p:txBody>
      </p:sp>
      <p:sp>
        <p:nvSpPr>
          <p:cNvPr id="4" name="Slide Number Placeholder 3"/>
          <p:cNvSpPr>
            <a:spLocks noGrp="1"/>
          </p:cNvSpPr>
          <p:nvPr>
            <p:ph type="sldNum" sz="quarter" idx="12"/>
          </p:nvPr>
        </p:nvSpPr>
        <p:spPr/>
        <p:txBody>
          <a:bodyPr/>
          <a:lstStyle/>
          <a:p>
            <a:fld id="{D57F1E4F-1CFF-5643-939E-02111984F565}" type="slidenum">
              <a:rPr lang="en-US" smtClean="0"/>
              <a:pPr/>
              <a:t>89</a:t>
            </a:fld>
            <a:endParaRPr lang="en-US" dirty="0"/>
          </a:p>
        </p:txBody>
      </p:sp>
    </p:spTree>
    <p:extLst>
      <p:ext uri="{BB962C8B-B14F-4D97-AF65-F5344CB8AC3E}">
        <p14:creationId xmlns:p14="http://schemas.microsoft.com/office/powerpoint/2010/main" val="4080640591"/>
      </p:ext>
    </p:extLst>
  </p:cSld>
  <p:clrMapOvr>
    <a:masterClrMapping/>
  </p:clrMapOvr>
  <p:transition spd="med">
    <p:pull/>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sz="2800" dirty="0" smtClean="0"/>
              <a:t>2.2 SOFTWARE PROGRAMS</a:t>
            </a:r>
          </a:p>
          <a:p>
            <a:endParaRPr lang="en-US" dirty="0"/>
          </a:p>
          <a:p>
            <a:pPr marL="457200" indent="-457200">
              <a:buFont typeface="+mj-lt"/>
              <a:buAutoNum type="arabicPeriod"/>
            </a:pPr>
            <a:r>
              <a:rPr lang="en-US" sz="2400" dirty="0" smtClean="0"/>
              <a:t>Civil 3D (For geometric and pavement design)</a:t>
            </a:r>
          </a:p>
          <a:p>
            <a:pPr marL="457200" indent="-457200">
              <a:buFont typeface="+mj-lt"/>
              <a:buAutoNum type="arabicPeriod"/>
            </a:pPr>
            <a:r>
              <a:rPr lang="en-US" sz="2400" dirty="0" smtClean="0"/>
              <a:t>HCS (For traffic analysis)</a:t>
            </a:r>
            <a:endParaRPr lang="en-US" sz="2400" dirty="0"/>
          </a:p>
        </p:txBody>
      </p:sp>
      <p:sp>
        <p:nvSpPr>
          <p:cNvPr id="4" name="Slide Number Placeholder 3"/>
          <p:cNvSpPr>
            <a:spLocks noGrp="1"/>
          </p:cNvSpPr>
          <p:nvPr>
            <p:ph type="sldNum" sz="quarter" idx="12"/>
          </p:nvPr>
        </p:nvSpPr>
        <p:spPr/>
        <p:txBody>
          <a:bodyPr/>
          <a:lstStyle/>
          <a:p>
            <a:fld id="{D57F1E4F-1CFF-5643-939E-02111984F565}" type="slidenum">
              <a:rPr lang="en-US" smtClean="0"/>
              <a:pPr/>
              <a:t>9</a:t>
            </a:fld>
            <a:endParaRPr lang="en-US" dirty="0"/>
          </a:p>
        </p:txBody>
      </p:sp>
    </p:spTree>
    <p:extLst>
      <p:ext uri="{BB962C8B-B14F-4D97-AF65-F5344CB8AC3E}">
        <p14:creationId xmlns:p14="http://schemas.microsoft.com/office/powerpoint/2010/main" val="1806875291"/>
      </p:ext>
    </p:extLst>
  </p:cSld>
  <p:clrMapOvr>
    <a:masterClrMapping/>
  </p:clrMapOvr>
  <p:transition spd="med">
    <p:pull/>
  </p:transition>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D57F1E4F-1CFF-5643-939E-02111984F565}" type="slidenum">
              <a:rPr lang="en-US" smtClean="0"/>
              <a:pPr/>
              <a:t>90</a:t>
            </a:fld>
            <a:endParaRPr lang="en-US" dirty="0"/>
          </a:p>
        </p:txBody>
      </p:sp>
      <p:sp>
        <p:nvSpPr>
          <p:cNvPr id="8" name="TextBox 7"/>
          <p:cNvSpPr txBox="1"/>
          <p:nvPr/>
        </p:nvSpPr>
        <p:spPr>
          <a:xfrm>
            <a:off x="3359278" y="5994400"/>
            <a:ext cx="5190067" cy="307777"/>
          </a:xfrm>
          <a:prstGeom prst="rect">
            <a:avLst/>
          </a:prstGeom>
          <a:noFill/>
        </p:spPr>
        <p:txBody>
          <a:bodyPr wrap="square" rtlCol="0">
            <a:spAutoFit/>
          </a:bodyPr>
          <a:lstStyle/>
          <a:p>
            <a:r>
              <a:rPr lang="en-US" sz="1400" b="1" dirty="0" smtClean="0"/>
              <a:t>Figures 8.2, 8.3, 8.4: Examples on Longitudinal Markings</a:t>
            </a:r>
            <a:endParaRPr lang="en-US" sz="1400" b="1" dirty="0"/>
          </a:p>
        </p:txBody>
      </p:sp>
      <p:pic>
        <p:nvPicPr>
          <p:cNvPr id="10" name="صورة 6" descr="تفصيلة 2.png"/>
          <p:cNvPicPr>
            <a:picLocks noChangeAspect="1"/>
          </p:cNvPicPr>
          <p:nvPr/>
        </p:nvPicPr>
        <p:blipFill>
          <a:blip r:embed="rId2"/>
          <a:stretch>
            <a:fillRect/>
          </a:stretch>
        </p:blipFill>
        <p:spPr>
          <a:xfrm rot="5400000">
            <a:off x="281874" y="2331905"/>
            <a:ext cx="4922054" cy="2148007"/>
          </a:xfrm>
          <a:prstGeom prst="rect">
            <a:avLst/>
          </a:prstGeom>
        </p:spPr>
      </p:pic>
      <p:pic>
        <p:nvPicPr>
          <p:cNvPr id="11" name="صورة 7" descr="تفصيلة 1.png"/>
          <p:cNvPicPr>
            <a:picLocks noChangeAspect="1"/>
          </p:cNvPicPr>
          <p:nvPr/>
        </p:nvPicPr>
        <p:blipFill>
          <a:blip r:embed="rId3"/>
          <a:stretch>
            <a:fillRect/>
          </a:stretch>
        </p:blipFill>
        <p:spPr>
          <a:xfrm rot="5400000">
            <a:off x="6088318" y="2477645"/>
            <a:ext cx="4922054" cy="1856528"/>
          </a:xfrm>
          <a:prstGeom prst="rect">
            <a:avLst/>
          </a:prstGeom>
        </p:spPr>
      </p:pic>
      <p:pic>
        <p:nvPicPr>
          <p:cNvPr id="12" name="صورة 8" descr="تفصيلة11.png"/>
          <p:cNvPicPr>
            <a:picLocks noChangeAspect="1"/>
          </p:cNvPicPr>
          <p:nvPr/>
        </p:nvPicPr>
        <p:blipFill>
          <a:blip r:embed="rId4"/>
          <a:stretch>
            <a:fillRect/>
          </a:stretch>
        </p:blipFill>
        <p:spPr>
          <a:xfrm rot="5400000">
            <a:off x="3295324" y="2488348"/>
            <a:ext cx="4922054" cy="1835121"/>
          </a:xfrm>
          <a:prstGeom prst="rect">
            <a:avLst/>
          </a:prstGeom>
        </p:spPr>
      </p:pic>
    </p:spTree>
    <p:extLst>
      <p:ext uri="{BB962C8B-B14F-4D97-AF65-F5344CB8AC3E}">
        <p14:creationId xmlns:p14="http://schemas.microsoft.com/office/powerpoint/2010/main" val="677037338"/>
      </p:ext>
    </p:extLst>
  </p:cSld>
  <p:clrMapOvr>
    <a:masterClrMapping/>
  </p:clrMapOvr>
  <p:transition spd="med">
    <p:pull/>
  </p:transition>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03312" y="728134"/>
            <a:ext cx="8946541" cy="5520266"/>
          </a:xfrm>
        </p:spPr>
        <p:txBody>
          <a:bodyPr>
            <a:normAutofit/>
          </a:bodyPr>
          <a:lstStyle/>
          <a:p>
            <a:pPr lvl="1">
              <a:buFont typeface="Wingdings" panose="05000000000000000000" pitchFamily="2" charset="2"/>
              <a:buChar char="q"/>
            </a:pPr>
            <a:r>
              <a:rPr lang="en-US" sz="2400" dirty="0"/>
              <a:t>8.4.2.2 Application of Transverse Markings</a:t>
            </a:r>
            <a:br>
              <a:rPr lang="en-US" sz="2400" dirty="0"/>
            </a:br>
            <a:endParaRPr lang="en-US" sz="2400" dirty="0" smtClean="0"/>
          </a:p>
          <a:p>
            <a:pPr marL="457200" lvl="1" indent="0">
              <a:buNone/>
            </a:pPr>
            <a:r>
              <a:rPr lang="en-US" sz="2200" dirty="0"/>
              <a:t>Crosswalks are set at the intersection in case of existence of pedestrians. </a:t>
            </a:r>
            <a:br>
              <a:rPr lang="en-US" sz="2200" dirty="0"/>
            </a:br>
            <a:endParaRPr lang="en-US" sz="2200" dirty="0" smtClean="0"/>
          </a:p>
          <a:p>
            <a:pPr marL="857250" lvl="2" indent="0">
              <a:buNone/>
            </a:pPr>
            <a:endParaRPr lang="en-US" sz="2000" dirty="0"/>
          </a:p>
        </p:txBody>
      </p:sp>
      <p:sp>
        <p:nvSpPr>
          <p:cNvPr id="4" name="Slide Number Placeholder 3"/>
          <p:cNvSpPr>
            <a:spLocks noGrp="1"/>
          </p:cNvSpPr>
          <p:nvPr>
            <p:ph type="sldNum" sz="quarter" idx="12"/>
          </p:nvPr>
        </p:nvSpPr>
        <p:spPr/>
        <p:txBody>
          <a:bodyPr/>
          <a:lstStyle/>
          <a:p>
            <a:fld id="{D57F1E4F-1CFF-5643-939E-02111984F565}" type="slidenum">
              <a:rPr lang="en-US" smtClean="0"/>
              <a:pPr/>
              <a:t>91</a:t>
            </a:fld>
            <a:endParaRPr lang="en-US"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35529" y="2645365"/>
            <a:ext cx="4082106" cy="3278542"/>
          </a:xfrm>
          <a:prstGeom prst="rect">
            <a:avLst/>
          </a:prstGeom>
        </p:spPr>
      </p:pic>
      <p:sp>
        <p:nvSpPr>
          <p:cNvPr id="6" name="Rectangle 5"/>
          <p:cNvSpPr/>
          <p:nvPr/>
        </p:nvSpPr>
        <p:spPr>
          <a:xfrm>
            <a:off x="3737777" y="5965914"/>
            <a:ext cx="3677610" cy="307777"/>
          </a:xfrm>
          <a:prstGeom prst="rect">
            <a:avLst/>
          </a:prstGeom>
        </p:spPr>
        <p:txBody>
          <a:bodyPr wrap="none">
            <a:spAutoFit/>
          </a:bodyPr>
          <a:lstStyle/>
          <a:p>
            <a:r>
              <a:rPr lang="en-US" sz="1400" b="1" dirty="0"/>
              <a:t>Figure </a:t>
            </a:r>
            <a:r>
              <a:rPr lang="en-US" sz="1400" b="1" dirty="0" smtClean="0"/>
              <a:t>8.5: </a:t>
            </a:r>
            <a:r>
              <a:rPr lang="en-US" sz="1400" b="1" dirty="0"/>
              <a:t>Example on Symbol Markings</a:t>
            </a:r>
          </a:p>
        </p:txBody>
      </p:sp>
    </p:spTree>
    <p:extLst>
      <p:ext uri="{BB962C8B-B14F-4D97-AF65-F5344CB8AC3E}">
        <p14:creationId xmlns:p14="http://schemas.microsoft.com/office/powerpoint/2010/main" val="3025400147"/>
      </p:ext>
    </p:extLst>
  </p:cSld>
  <p:clrMapOvr>
    <a:masterClrMapping/>
  </p:clrMapOvr>
  <p:transition spd="med">
    <p:pull/>
  </p:transition>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03312" y="677334"/>
            <a:ext cx="8946541" cy="5571066"/>
          </a:xfrm>
        </p:spPr>
        <p:txBody>
          <a:bodyPr>
            <a:normAutofit/>
          </a:bodyPr>
          <a:lstStyle/>
          <a:p>
            <a:pPr lvl="1">
              <a:buFont typeface="Wingdings" panose="05000000000000000000" pitchFamily="2" charset="2"/>
              <a:buChar char="q"/>
            </a:pPr>
            <a:r>
              <a:rPr lang="en-US" sz="2400" dirty="0"/>
              <a:t>8.4.2.3 Application of Word and Symbol Markings </a:t>
            </a:r>
            <a:br>
              <a:rPr lang="en-US" sz="2400" dirty="0"/>
            </a:br>
            <a:endParaRPr lang="en-US" sz="2400" dirty="0" smtClean="0"/>
          </a:p>
          <a:p>
            <a:pPr marL="457200" lvl="1" indent="0">
              <a:buNone/>
            </a:pPr>
            <a:r>
              <a:rPr lang="en-US" sz="2400" dirty="0"/>
              <a:t>Arrow markings are set before and on the intersection to show the desired turning path for each approaching vehicle.</a:t>
            </a:r>
            <a:endParaRPr lang="en-US" sz="2200" dirty="0"/>
          </a:p>
        </p:txBody>
      </p:sp>
      <p:sp>
        <p:nvSpPr>
          <p:cNvPr id="4" name="Slide Number Placeholder 3"/>
          <p:cNvSpPr>
            <a:spLocks noGrp="1"/>
          </p:cNvSpPr>
          <p:nvPr>
            <p:ph type="sldNum" sz="quarter" idx="12"/>
          </p:nvPr>
        </p:nvSpPr>
        <p:spPr/>
        <p:txBody>
          <a:bodyPr/>
          <a:lstStyle/>
          <a:p>
            <a:fld id="{D57F1E4F-1CFF-5643-939E-02111984F565}" type="slidenum">
              <a:rPr lang="en-US" smtClean="0"/>
              <a:pPr/>
              <a:t>92</a:t>
            </a:fld>
            <a:endParaRPr lang="en-US" dirty="0"/>
          </a:p>
        </p:txBody>
      </p:sp>
      <p:pic>
        <p:nvPicPr>
          <p:cNvPr id="5" name="صورة 4" descr="تفصيلة 5.png"/>
          <p:cNvPicPr>
            <a:picLocks noChangeAspect="1"/>
          </p:cNvPicPr>
          <p:nvPr/>
        </p:nvPicPr>
        <p:blipFill>
          <a:blip r:embed="rId2"/>
          <a:stretch>
            <a:fillRect/>
          </a:stretch>
        </p:blipFill>
        <p:spPr>
          <a:xfrm rot="5400000">
            <a:off x="4123368" y="2419038"/>
            <a:ext cx="2906427" cy="4029722"/>
          </a:xfrm>
          <a:prstGeom prst="rect">
            <a:avLst/>
          </a:prstGeom>
        </p:spPr>
      </p:pic>
      <p:sp>
        <p:nvSpPr>
          <p:cNvPr id="6" name="TextBox 5"/>
          <p:cNvSpPr txBox="1"/>
          <p:nvPr/>
        </p:nvSpPr>
        <p:spPr>
          <a:xfrm>
            <a:off x="3737776" y="5967378"/>
            <a:ext cx="3677610" cy="307777"/>
          </a:xfrm>
          <a:prstGeom prst="rect">
            <a:avLst/>
          </a:prstGeom>
          <a:noFill/>
        </p:spPr>
        <p:txBody>
          <a:bodyPr wrap="none" rtlCol="0">
            <a:spAutoFit/>
          </a:bodyPr>
          <a:lstStyle/>
          <a:p>
            <a:r>
              <a:rPr lang="en-US" sz="1400" b="1" dirty="0" smtClean="0"/>
              <a:t>Figure 8.6: Example on Symbol Markings</a:t>
            </a:r>
            <a:endParaRPr lang="en-US" sz="1400" b="1" dirty="0"/>
          </a:p>
        </p:txBody>
      </p:sp>
    </p:spTree>
    <p:extLst>
      <p:ext uri="{BB962C8B-B14F-4D97-AF65-F5344CB8AC3E}">
        <p14:creationId xmlns:p14="http://schemas.microsoft.com/office/powerpoint/2010/main" val="575640964"/>
      </p:ext>
    </p:extLst>
  </p:cSld>
  <p:clrMapOvr>
    <a:masterClrMapping/>
  </p:clrMapOvr>
  <p:transition spd="med">
    <p:pull/>
  </p:transition>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i="1" dirty="0">
                <a:solidFill>
                  <a:schemeClr val="accent5">
                    <a:lumMod val="40000"/>
                    <a:lumOff val="60000"/>
                  </a:schemeClr>
                </a:solidFill>
              </a:rPr>
              <a:t>CH </a:t>
            </a:r>
            <a:r>
              <a:rPr lang="en-US" b="1" i="1" dirty="0" smtClean="0">
                <a:solidFill>
                  <a:schemeClr val="accent5">
                    <a:lumMod val="40000"/>
                    <a:lumOff val="60000"/>
                  </a:schemeClr>
                </a:solidFill>
              </a:rPr>
              <a:t>9  BILL OF QUANTITY AND COST</a:t>
            </a:r>
            <a:endParaRPr lang="en-US" dirty="0"/>
          </a:p>
        </p:txBody>
      </p:sp>
      <p:sp>
        <p:nvSpPr>
          <p:cNvPr id="4" name="Slide Number Placeholder 3"/>
          <p:cNvSpPr>
            <a:spLocks noGrp="1"/>
          </p:cNvSpPr>
          <p:nvPr>
            <p:ph type="sldNum" sz="quarter" idx="12"/>
          </p:nvPr>
        </p:nvSpPr>
        <p:spPr/>
        <p:txBody>
          <a:bodyPr/>
          <a:lstStyle/>
          <a:p>
            <a:fld id="{D57F1E4F-1CFF-5643-939E-02111984F565}" type="slidenum">
              <a:rPr lang="en-US" smtClean="0"/>
              <a:pPr/>
              <a:t>93</a:t>
            </a:fld>
            <a:endParaRPr lang="en-US" dirty="0"/>
          </a:p>
        </p:txBody>
      </p:sp>
      <p:graphicFrame>
        <p:nvGraphicFramePr>
          <p:cNvPr id="6" name="Table 5"/>
          <p:cNvGraphicFramePr>
            <a:graphicFrameLocks noGrp="1"/>
          </p:cNvGraphicFramePr>
          <p:nvPr>
            <p:extLst>
              <p:ext uri="{D42A27DB-BD31-4B8C-83A1-F6EECF244321}">
                <p14:modId xmlns:p14="http://schemas.microsoft.com/office/powerpoint/2010/main" val="1313446011"/>
              </p:ext>
            </p:extLst>
          </p:nvPr>
        </p:nvGraphicFramePr>
        <p:xfrm>
          <a:off x="1354667" y="1853248"/>
          <a:ext cx="8997872" cy="4632218"/>
        </p:xfrm>
        <a:graphic>
          <a:graphicData uri="http://schemas.openxmlformats.org/drawingml/2006/table">
            <a:tbl>
              <a:tblPr firstRow="1" firstCol="1" bandRow="1">
                <a:tableStyleId>{5C22544A-7EE6-4342-B048-85BDC9FD1C3A}</a:tableStyleId>
              </a:tblPr>
              <a:tblGrid>
                <a:gridCol w="2965807"/>
                <a:gridCol w="1254201"/>
                <a:gridCol w="1520451"/>
                <a:gridCol w="1458033"/>
                <a:gridCol w="1799380"/>
              </a:tblGrid>
              <a:tr h="406016">
                <a:tc>
                  <a:txBody>
                    <a:bodyPr/>
                    <a:lstStyle/>
                    <a:p>
                      <a:pPr marL="0" marR="0">
                        <a:lnSpc>
                          <a:spcPct val="150000"/>
                        </a:lnSpc>
                        <a:spcBef>
                          <a:spcPts val="0"/>
                        </a:spcBef>
                        <a:spcAft>
                          <a:spcPts val="600"/>
                        </a:spcAft>
                      </a:pPr>
                      <a:r>
                        <a:rPr lang="en-US" sz="1400" dirty="0">
                          <a:effectLst/>
                        </a:rPr>
                        <a:t>Item</a:t>
                      </a:r>
                      <a:endParaRPr lang="en-US" sz="14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600"/>
                        </a:spcAft>
                      </a:pPr>
                      <a:r>
                        <a:rPr lang="en-US" sz="1400" dirty="0">
                          <a:effectLst/>
                        </a:rPr>
                        <a:t>Unit</a:t>
                      </a:r>
                      <a:endParaRPr lang="en-US" sz="14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600"/>
                        </a:spcAft>
                      </a:pPr>
                      <a:r>
                        <a:rPr lang="en-US" sz="1400" dirty="0">
                          <a:effectLst/>
                        </a:rPr>
                        <a:t>Quantity</a:t>
                      </a:r>
                      <a:endParaRPr lang="en-US" sz="14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600"/>
                        </a:spcAft>
                      </a:pPr>
                      <a:r>
                        <a:rPr lang="en-US" sz="1400">
                          <a:effectLst/>
                        </a:rPr>
                        <a:t>Unit Price ($)</a:t>
                      </a:r>
                      <a:endParaRPr lang="en-US" sz="14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600"/>
                        </a:spcAft>
                      </a:pPr>
                      <a:r>
                        <a:rPr lang="en-US" sz="1400">
                          <a:effectLst/>
                        </a:rPr>
                        <a:t>Total Price ($)</a:t>
                      </a:r>
                      <a:endParaRPr lang="en-US" sz="14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r>
              <a:tr h="469368">
                <a:tc gridSpan="5">
                  <a:txBody>
                    <a:bodyPr/>
                    <a:lstStyle/>
                    <a:p>
                      <a:pPr marL="0" marR="0">
                        <a:lnSpc>
                          <a:spcPct val="150000"/>
                        </a:lnSpc>
                        <a:spcBef>
                          <a:spcPts val="0"/>
                        </a:spcBef>
                        <a:spcAft>
                          <a:spcPts val="600"/>
                        </a:spcAft>
                      </a:pPr>
                      <a:r>
                        <a:rPr lang="en-US" sz="1400" dirty="0">
                          <a:effectLst/>
                        </a:rPr>
                        <a:t>Earthwork</a:t>
                      </a:r>
                      <a:endParaRPr lang="en-US" sz="14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469638">
                <a:tc>
                  <a:txBody>
                    <a:bodyPr/>
                    <a:lstStyle/>
                    <a:p>
                      <a:pPr marL="0" marR="0" algn="ctr">
                        <a:lnSpc>
                          <a:spcPct val="150000"/>
                        </a:lnSpc>
                        <a:spcBef>
                          <a:spcPts val="0"/>
                        </a:spcBef>
                        <a:spcAft>
                          <a:spcPts val="600"/>
                        </a:spcAft>
                      </a:pPr>
                      <a:r>
                        <a:rPr lang="en-US" sz="1400" dirty="0">
                          <a:effectLst/>
                        </a:rPr>
                        <a:t>Excavation</a:t>
                      </a:r>
                      <a:endParaRPr lang="en-US" sz="14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600"/>
                        </a:spcAft>
                      </a:pPr>
                      <a:r>
                        <a:rPr lang="en-US" sz="1400">
                          <a:effectLst/>
                        </a:rPr>
                        <a:t>m</a:t>
                      </a:r>
                      <a:r>
                        <a:rPr lang="en-US" sz="1400" baseline="30000">
                          <a:effectLst/>
                        </a:rPr>
                        <a:t>3</a:t>
                      </a:r>
                      <a:endParaRPr lang="en-US" sz="14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600"/>
                        </a:spcAft>
                      </a:pPr>
                      <a:r>
                        <a:rPr lang="en-US" sz="1400">
                          <a:effectLst/>
                        </a:rPr>
                        <a:t>163,320</a:t>
                      </a:r>
                      <a:endParaRPr lang="en-US" sz="14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600"/>
                        </a:spcAft>
                      </a:pPr>
                      <a:r>
                        <a:rPr lang="en-US" sz="1400">
                          <a:effectLst/>
                        </a:rPr>
                        <a:t>7.0</a:t>
                      </a:r>
                      <a:endParaRPr lang="en-US" sz="14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600"/>
                        </a:spcAft>
                      </a:pPr>
                      <a:r>
                        <a:rPr lang="en-US" sz="1400">
                          <a:effectLst/>
                        </a:rPr>
                        <a:t>1,143,240</a:t>
                      </a:r>
                      <a:endParaRPr lang="en-US" sz="14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r>
              <a:tr h="469638">
                <a:tc>
                  <a:txBody>
                    <a:bodyPr/>
                    <a:lstStyle/>
                    <a:p>
                      <a:pPr marL="0" marR="0" algn="ctr">
                        <a:lnSpc>
                          <a:spcPct val="150000"/>
                        </a:lnSpc>
                        <a:spcBef>
                          <a:spcPts val="0"/>
                        </a:spcBef>
                        <a:spcAft>
                          <a:spcPts val="600"/>
                        </a:spcAft>
                      </a:pPr>
                      <a:r>
                        <a:rPr lang="en-US" sz="1400" dirty="0">
                          <a:effectLst/>
                        </a:rPr>
                        <a:t>Embankment Construction</a:t>
                      </a:r>
                      <a:endParaRPr lang="en-US" sz="14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600"/>
                        </a:spcAft>
                      </a:pPr>
                      <a:r>
                        <a:rPr lang="en-US" sz="1400">
                          <a:effectLst/>
                        </a:rPr>
                        <a:t>m</a:t>
                      </a:r>
                      <a:r>
                        <a:rPr lang="en-US" sz="1400" baseline="30000">
                          <a:effectLst/>
                        </a:rPr>
                        <a:t>3</a:t>
                      </a:r>
                      <a:endParaRPr lang="en-US" sz="14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600"/>
                        </a:spcAft>
                      </a:pPr>
                      <a:r>
                        <a:rPr lang="en-US" sz="1400">
                          <a:effectLst/>
                        </a:rPr>
                        <a:t>37,975</a:t>
                      </a:r>
                      <a:endParaRPr lang="en-US" sz="14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600"/>
                        </a:spcAft>
                      </a:pPr>
                      <a:r>
                        <a:rPr lang="en-US" sz="1400">
                          <a:effectLst/>
                        </a:rPr>
                        <a:t>8.0</a:t>
                      </a:r>
                      <a:endParaRPr lang="en-US" sz="14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600"/>
                        </a:spcAft>
                      </a:pPr>
                      <a:r>
                        <a:rPr lang="en-US" sz="1400">
                          <a:effectLst/>
                        </a:rPr>
                        <a:t>303,800</a:t>
                      </a:r>
                      <a:endParaRPr lang="en-US" sz="14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r>
              <a:tr h="469638">
                <a:tc gridSpan="4">
                  <a:txBody>
                    <a:bodyPr/>
                    <a:lstStyle/>
                    <a:p>
                      <a:pPr marL="0" marR="0">
                        <a:lnSpc>
                          <a:spcPct val="150000"/>
                        </a:lnSpc>
                        <a:spcBef>
                          <a:spcPts val="0"/>
                        </a:spcBef>
                        <a:spcAft>
                          <a:spcPts val="600"/>
                        </a:spcAft>
                      </a:pPr>
                      <a:r>
                        <a:rPr lang="en-US" sz="1400" dirty="0">
                          <a:effectLst/>
                        </a:rPr>
                        <a:t>Earthwork</a:t>
                      </a:r>
                      <a:endParaRPr lang="en-US" sz="14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marL="0" marR="0" algn="ctr">
                        <a:lnSpc>
                          <a:spcPct val="150000"/>
                        </a:lnSpc>
                        <a:spcBef>
                          <a:spcPts val="0"/>
                        </a:spcBef>
                        <a:spcAft>
                          <a:spcPts val="600"/>
                        </a:spcAft>
                      </a:pPr>
                      <a:r>
                        <a:rPr lang="en-US" sz="1400">
                          <a:effectLst/>
                        </a:rPr>
                        <a:t>1,447,040</a:t>
                      </a:r>
                      <a:endParaRPr lang="en-US" sz="14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r>
              <a:tr h="469368">
                <a:tc gridSpan="5">
                  <a:txBody>
                    <a:bodyPr/>
                    <a:lstStyle/>
                    <a:p>
                      <a:pPr marL="0" marR="0">
                        <a:lnSpc>
                          <a:spcPct val="150000"/>
                        </a:lnSpc>
                        <a:spcBef>
                          <a:spcPts val="0"/>
                        </a:spcBef>
                        <a:spcAft>
                          <a:spcPts val="600"/>
                        </a:spcAft>
                      </a:pPr>
                      <a:r>
                        <a:rPr lang="en-US" sz="1400" dirty="0">
                          <a:effectLst/>
                        </a:rPr>
                        <a:t>Rock fill, base coarse and geotextile</a:t>
                      </a:r>
                      <a:endParaRPr lang="en-US" sz="14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469638">
                <a:tc>
                  <a:txBody>
                    <a:bodyPr/>
                    <a:lstStyle/>
                    <a:p>
                      <a:pPr marL="0" marR="0" algn="ctr">
                        <a:lnSpc>
                          <a:spcPct val="150000"/>
                        </a:lnSpc>
                        <a:spcBef>
                          <a:spcPts val="0"/>
                        </a:spcBef>
                        <a:spcAft>
                          <a:spcPts val="600"/>
                        </a:spcAft>
                      </a:pPr>
                      <a:r>
                        <a:rPr lang="en-US" sz="1400">
                          <a:effectLst/>
                        </a:rPr>
                        <a:t>Rock fill</a:t>
                      </a:r>
                      <a:endParaRPr lang="en-US" sz="14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600"/>
                        </a:spcAft>
                      </a:pPr>
                      <a:r>
                        <a:rPr lang="en-US" sz="1400">
                          <a:effectLst/>
                        </a:rPr>
                        <a:t>m</a:t>
                      </a:r>
                      <a:r>
                        <a:rPr lang="en-US" sz="1400" baseline="30000">
                          <a:effectLst/>
                        </a:rPr>
                        <a:t>3</a:t>
                      </a:r>
                      <a:endParaRPr lang="en-US" sz="14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600"/>
                        </a:spcAft>
                      </a:pPr>
                      <a:r>
                        <a:rPr lang="en-US" sz="1400" dirty="0">
                          <a:effectLst/>
                        </a:rPr>
                        <a:t>75,132</a:t>
                      </a:r>
                      <a:endParaRPr lang="en-US" sz="14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rtl="0">
                        <a:lnSpc>
                          <a:spcPct val="150000"/>
                        </a:lnSpc>
                        <a:spcBef>
                          <a:spcPts val="0"/>
                        </a:spcBef>
                        <a:spcAft>
                          <a:spcPts val="600"/>
                        </a:spcAft>
                      </a:pPr>
                      <a:r>
                        <a:rPr lang="en-US" sz="1400">
                          <a:effectLst/>
                        </a:rPr>
                        <a:t>10.0</a:t>
                      </a:r>
                      <a:endParaRPr lang="en-US" sz="14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600"/>
                        </a:spcAft>
                      </a:pPr>
                      <a:r>
                        <a:rPr lang="en-US" sz="1400">
                          <a:effectLst/>
                        </a:rPr>
                        <a:t>751,320</a:t>
                      </a:r>
                      <a:endParaRPr lang="en-US" sz="14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r>
              <a:tr h="469638">
                <a:tc>
                  <a:txBody>
                    <a:bodyPr/>
                    <a:lstStyle/>
                    <a:p>
                      <a:pPr marL="0" marR="0" algn="ctr">
                        <a:lnSpc>
                          <a:spcPct val="150000"/>
                        </a:lnSpc>
                        <a:spcBef>
                          <a:spcPts val="0"/>
                        </a:spcBef>
                        <a:spcAft>
                          <a:spcPts val="600"/>
                        </a:spcAft>
                      </a:pPr>
                      <a:r>
                        <a:rPr lang="en-US" sz="1400">
                          <a:effectLst/>
                        </a:rPr>
                        <a:t>Base course</a:t>
                      </a:r>
                      <a:endParaRPr lang="en-US" sz="14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600"/>
                        </a:spcAft>
                      </a:pPr>
                      <a:r>
                        <a:rPr lang="en-US" sz="1400">
                          <a:effectLst/>
                        </a:rPr>
                        <a:t>m</a:t>
                      </a:r>
                      <a:r>
                        <a:rPr lang="en-US" sz="1400" baseline="30000">
                          <a:effectLst/>
                        </a:rPr>
                        <a:t>3</a:t>
                      </a:r>
                      <a:endParaRPr lang="en-US" sz="14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600"/>
                        </a:spcAft>
                      </a:pPr>
                      <a:r>
                        <a:rPr lang="en-US" sz="1400" dirty="0">
                          <a:effectLst/>
                        </a:rPr>
                        <a:t>24,527</a:t>
                      </a:r>
                      <a:endParaRPr lang="en-US" sz="14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600"/>
                        </a:spcAft>
                      </a:pPr>
                      <a:r>
                        <a:rPr lang="en-US" sz="1400" dirty="0">
                          <a:effectLst/>
                        </a:rPr>
                        <a:t>25.0</a:t>
                      </a:r>
                      <a:endParaRPr lang="en-US" sz="14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600"/>
                        </a:spcAft>
                      </a:pPr>
                      <a:r>
                        <a:rPr lang="en-US" sz="1400">
                          <a:effectLst/>
                        </a:rPr>
                        <a:t>613,175</a:t>
                      </a:r>
                      <a:endParaRPr lang="en-US" sz="14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r>
              <a:tr h="469638">
                <a:tc>
                  <a:txBody>
                    <a:bodyPr/>
                    <a:lstStyle/>
                    <a:p>
                      <a:pPr marL="0" marR="0" algn="ctr">
                        <a:lnSpc>
                          <a:spcPct val="150000"/>
                        </a:lnSpc>
                        <a:spcBef>
                          <a:spcPts val="0"/>
                        </a:spcBef>
                        <a:spcAft>
                          <a:spcPts val="600"/>
                        </a:spcAft>
                      </a:pPr>
                      <a:r>
                        <a:rPr lang="en-US" sz="1400">
                          <a:effectLst/>
                        </a:rPr>
                        <a:t>geotextile</a:t>
                      </a:r>
                      <a:endParaRPr lang="en-US" sz="14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600"/>
                        </a:spcAft>
                      </a:pPr>
                      <a:r>
                        <a:rPr lang="en-US" sz="1400">
                          <a:effectLst/>
                        </a:rPr>
                        <a:t>m</a:t>
                      </a:r>
                      <a:r>
                        <a:rPr lang="en-US" sz="1400" baseline="30000">
                          <a:effectLst/>
                        </a:rPr>
                        <a:t>2</a:t>
                      </a:r>
                      <a:endParaRPr lang="en-US" sz="14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600"/>
                        </a:spcAft>
                      </a:pPr>
                      <a:r>
                        <a:rPr lang="en-US" sz="1400">
                          <a:effectLst/>
                        </a:rPr>
                        <a:t>93,915</a:t>
                      </a:r>
                      <a:endParaRPr lang="en-US" sz="14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600"/>
                        </a:spcAft>
                      </a:pPr>
                      <a:r>
                        <a:rPr lang="en-US" sz="1400" dirty="0">
                          <a:effectLst/>
                        </a:rPr>
                        <a:t>4.80</a:t>
                      </a:r>
                      <a:endParaRPr lang="en-US" sz="14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600"/>
                        </a:spcAft>
                      </a:pPr>
                      <a:r>
                        <a:rPr lang="en-US" sz="1400">
                          <a:effectLst/>
                        </a:rPr>
                        <a:t>450,792</a:t>
                      </a:r>
                      <a:endParaRPr lang="en-US" sz="14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r>
              <a:tr h="469638">
                <a:tc gridSpan="4">
                  <a:txBody>
                    <a:bodyPr/>
                    <a:lstStyle/>
                    <a:p>
                      <a:pPr marL="0" marR="0">
                        <a:lnSpc>
                          <a:spcPct val="150000"/>
                        </a:lnSpc>
                        <a:spcBef>
                          <a:spcPts val="0"/>
                        </a:spcBef>
                        <a:spcAft>
                          <a:spcPts val="600"/>
                        </a:spcAft>
                      </a:pPr>
                      <a:r>
                        <a:rPr lang="en-US" sz="1400" dirty="0">
                          <a:effectLst/>
                        </a:rPr>
                        <a:t>Rock fill, base course and geotextile</a:t>
                      </a:r>
                      <a:endParaRPr lang="en-US" sz="14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marL="0" marR="0" algn="ctr">
                        <a:lnSpc>
                          <a:spcPct val="150000"/>
                        </a:lnSpc>
                        <a:spcBef>
                          <a:spcPts val="0"/>
                        </a:spcBef>
                        <a:spcAft>
                          <a:spcPts val="600"/>
                        </a:spcAft>
                      </a:pPr>
                      <a:r>
                        <a:rPr lang="en-US" sz="1400" dirty="0">
                          <a:effectLst/>
                        </a:rPr>
                        <a:t>1,815,287</a:t>
                      </a:r>
                      <a:endParaRPr lang="en-US" sz="14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r>
            </a:tbl>
          </a:graphicData>
        </a:graphic>
      </p:graphicFrame>
      <p:sp>
        <p:nvSpPr>
          <p:cNvPr id="7" name="TextBox 6"/>
          <p:cNvSpPr txBox="1"/>
          <p:nvPr/>
        </p:nvSpPr>
        <p:spPr>
          <a:xfrm>
            <a:off x="4803475" y="1545471"/>
            <a:ext cx="2100255" cy="307777"/>
          </a:xfrm>
          <a:prstGeom prst="rect">
            <a:avLst/>
          </a:prstGeom>
          <a:noFill/>
        </p:spPr>
        <p:txBody>
          <a:bodyPr wrap="none" rtlCol="0">
            <a:spAutoFit/>
          </a:bodyPr>
          <a:lstStyle/>
          <a:p>
            <a:r>
              <a:rPr lang="en-US" sz="1400" b="1" dirty="0" smtClean="0"/>
              <a:t>Table 9.1: BOQ &amp; Cost</a:t>
            </a:r>
            <a:endParaRPr lang="en-US" sz="1400" b="1" dirty="0"/>
          </a:p>
        </p:txBody>
      </p:sp>
    </p:spTree>
    <p:extLst>
      <p:ext uri="{BB962C8B-B14F-4D97-AF65-F5344CB8AC3E}">
        <p14:creationId xmlns:p14="http://schemas.microsoft.com/office/powerpoint/2010/main" val="743395231"/>
      </p:ext>
    </p:extLst>
  </p:cSld>
  <p:clrMapOvr>
    <a:masterClrMapping/>
  </p:clrMapOvr>
  <p:transition spd="med">
    <p:pull/>
  </p:transition>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ext uri="{D42A27DB-BD31-4B8C-83A1-F6EECF244321}">
                <p14:modId xmlns:p14="http://schemas.microsoft.com/office/powerpoint/2010/main" val="547938115"/>
              </p:ext>
            </p:extLst>
          </p:nvPr>
        </p:nvGraphicFramePr>
        <p:xfrm>
          <a:off x="1354668" y="1557866"/>
          <a:ext cx="8997872" cy="4828112"/>
        </p:xfrm>
        <a:graphic>
          <a:graphicData uri="http://schemas.openxmlformats.org/drawingml/2006/table">
            <a:tbl>
              <a:tblPr firstRow="1" firstCol="1" bandRow="1">
                <a:tableStyleId>{5C22544A-7EE6-4342-B048-85BDC9FD1C3A}</a:tableStyleId>
              </a:tblPr>
              <a:tblGrid>
                <a:gridCol w="2914950"/>
                <a:gridCol w="214680"/>
                <a:gridCol w="1172306"/>
                <a:gridCol w="1494379"/>
                <a:gridCol w="1433032"/>
                <a:gridCol w="1768525"/>
              </a:tblGrid>
              <a:tr h="603253">
                <a:tc gridSpan="6">
                  <a:txBody>
                    <a:bodyPr/>
                    <a:lstStyle/>
                    <a:p>
                      <a:pPr marL="0" marR="0">
                        <a:lnSpc>
                          <a:spcPct val="150000"/>
                        </a:lnSpc>
                        <a:spcBef>
                          <a:spcPts val="0"/>
                        </a:spcBef>
                        <a:spcAft>
                          <a:spcPts val="600"/>
                        </a:spcAft>
                      </a:pPr>
                      <a:r>
                        <a:rPr lang="en-US" sz="1400" dirty="0">
                          <a:effectLst/>
                        </a:rPr>
                        <a:t>Bituminous construction</a:t>
                      </a:r>
                      <a:endParaRPr lang="en-US" sz="14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603601">
                <a:tc>
                  <a:txBody>
                    <a:bodyPr/>
                    <a:lstStyle/>
                    <a:p>
                      <a:pPr marL="0" marR="0" algn="ctr">
                        <a:lnSpc>
                          <a:spcPct val="150000"/>
                        </a:lnSpc>
                        <a:spcBef>
                          <a:spcPts val="0"/>
                        </a:spcBef>
                        <a:spcAft>
                          <a:spcPts val="600"/>
                        </a:spcAft>
                      </a:pPr>
                      <a:r>
                        <a:rPr lang="en-US" sz="1400" dirty="0">
                          <a:effectLst/>
                        </a:rPr>
                        <a:t>Prime Coat</a:t>
                      </a:r>
                      <a:endParaRPr lang="en-US" sz="14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gridSpan="2">
                  <a:txBody>
                    <a:bodyPr/>
                    <a:lstStyle/>
                    <a:p>
                      <a:pPr marL="0" marR="0" algn="ctr">
                        <a:lnSpc>
                          <a:spcPct val="150000"/>
                        </a:lnSpc>
                        <a:spcBef>
                          <a:spcPts val="0"/>
                        </a:spcBef>
                        <a:spcAft>
                          <a:spcPts val="600"/>
                        </a:spcAft>
                      </a:pPr>
                      <a:r>
                        <a:rPr lang="en-US" sz="1400">
                          <a:effectLst/>
                        </a:rPr>
                        <a:t>m</a:t>
                      </a:r>
                      <a:r>
                        <a:rPr lang="en-US" sz="1400" baseline="30000">
                          <a:effectLst/>
                        </a:rPr>
                        <a:t>2</a:t>
                      </a:r>
                      <a:endParaRPr lang="en-US" sz="14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hMerge="1">
                  <a:txBody>
                    <a:bodyPr/>
                    <a:lstStyle/>
                    <a:p>
                      <a:endParaRPr lang="en-US"/>
                    </a:p>
                  </a:txBody>
                  <a:tcPr/>
                </a:tc>
                <a:tc>
                  <a:txBody>
                    <a:bodyPr/>
                    <a:lstStyle/>
                    <a:p>
                      <a:pPr marL="0" marR="0" algn="ctr">
                        <a:lnSpc>
                          <a:spcPct val="150000"/>
                        </a:lnSpc>
                        <a:spcBef>
                          <a:spcPts val="0"/>
                        </a:spcBef>
                        <a:spcAft>
                          <a:spcPts val="600"/>
                        </a:spcAft>
                      </a:pPr>
                      <a:r>
                        <a:rPr lang="en-US" sz="1400">
                          <a:effectLst/>
                        </a:rPr>
                        <a:t>59,800</a:t>
                      </a:r>
                      <a:endParaRPr lang="en-US" sz="14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600"/>
                        </a:spcAft>
                      </a:pPr>
                      <a:r>
                        <a:rPr lang="en-US" sz="1400">
                          <a:effectLst/>
                        </a:rPr>
                        <a:t>0.20</a:t>
                      </a:r>
                      <a:endParaRPr lang="en-US" sz="14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600"/>
                        </a:spcAft>
                      </a:pPr>
                      <a:r>
                        <a:rPr lang="en-US" sz="1400">
                          <a:effectLst/>
                        </a:rPr>
                        <a:t>11,960</a:t>
                      </a:r>
                      <a:endParaRPr lang="en-US" sz="14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r>
              <a:tr h="603601">
                <a:tc>
                  <a:txBody>
                    <a:bodyPr/>
                    <a:lstStyle/>
                    <a:p>
                      <a:pPr marL="0" marR="0" algn="ctr">
                        <a:lnSpc>
                          <a:spcPct val="150000"/>
                        </a:lnSpc>
                        <a:spcBef>
                          <a:spcPts val="0"/>
                        </a:spcBef>
                        <a:spcAft>
                          <a:spcPts val="600"/>
                        </a:spcAft>
                      </a:pPr>
                      <a:r>
                        <a:rPr lang="en-US" sz="1400" dirty="0">
                          <a:effectLst/>
                        </a:rPr>
                        <a:t>Asphalt (6 &amp; 7 cm depth)</a:t>
                      </a:r>
                      <a:endParaRPr lang="en-US" sz="14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gridSpan="2">
                  <a:txBody>
                    <a:bodyPr/>
                    <a:lstStyle/>
                    <a:p>
                      <a:pPr marL="0" marR="0" algn="ctr">
                        <a:lnSpc>
                          <a:spcPct val="150000"/>
                        </a:lnSpc>
                        <a:spcBef>
                          <a:spcPts val="0"/>
                        </a:spcBef>
                        <a:spcAft>
                          <a:spcPts val="600"/>
                        </a:spcAft>
                      </a:pPr>
                      <a:r>
                        <a:rPr lang="en-US" sz="1400">
                          <a:effectLst/>
                        </a:rPr>
                        <a:t>m</a:t>
                      </a:r>
                      <a:r>
                        <a:rPr lang="en-US" sz="1400" baseline="30000">
                          <a:effectLst/>
                        </a:rPr>
                        <a:t>2</a:t>
                      </a:r>
                      <a:endParaRPr lang="en-US" sz="14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hMerge="1">
                  <a:txBody>
                    <a:bodyPr/>
                    <a:lstStyle/>
                    <a:p>
                      <a:endParaRPr lang="en-US"/>
                    </a:p>
                  </a:txBody>
                  <a:tcPr/>
                </a:tc>
                <a:tc>
                  <a:txBody>
                    <a:bodyPr/>
                    <a:lstStyle/>
                    <a:p>
                      <a:pPr marL="0" marR="0" algn="ctr">
                        <a:lnSpc>
                          <a:spcPct val="150000"/>
                        </a:lnSpc>
                        <a:spcBef>
                          <a:spcPts val="0"/>
                        </a:spcBef>
                        <a:spcAft>
                          <a:spcPts val="600"/>
                        </a:spcAft>
                      </a:pPr>
                      <a:r>
                        <a:rPr lang="en-US" sz="1400">
                          <a:effectLst/>
                        </a:rPr>
                        <a:t>59,800</a:t>
                      </a:r>
                      <a:endParaRPr lang="en-US" sz="14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600"/>
                        </a:spcAft>
                      </a:pPr>
                      <a:r>
                        <a:rPr lang="en-US" sz="1400">
                          <a:effectLst/>
                        </a:rPr>
                        <a:t>9.0</a:t>
                      </a:r>
                      <a:endParaRPr lang="en-US" sz="14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600"/>
                        </a:spcAft>
                      </a:pPr>
                      <a:r>
                        <a:rPr lang="en-US" sz="1400">
                          <a:effectLst/>
                        </a:rPr>
                        <a:t>538,200</a:t>
                      </a:r>
                      <a:endParaRPr lang="en-US" sz="14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r>
              <a:tr h="603601">
                <a:tc gridSpan="5">
                  <a:txBody>
                    <a:bodyPr/>
                    <a:lstStyle/>
                    <a:p>
                      <a:pPr marL="0" marR="0">
                        <a:lnSpc>
                          <a:spcPct val="150000"/>
                        </a:lnSpc>
                        <a:spcBef>
                          <a:spcPts val="0"/>
                        </a:spcBef>
                        <a:spcAft>
                          <a:spcPts val="600"/>
                        </a:spcAft>
                      </a:pPr>
                      <a:r>
                        <a:rPr lang="en-US" sz="1400" dirty="0">
                          <a:effectLst/>
                        </a:rPr>
                        <a:t>Bituminous construction</a:t>
                      </a:r>
                      <a:endParaRPr lang="en-US" sz="14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marL="0" marR="0" algn="ctr">
                        <a:lnSpc>
                          <a:spcPct val="150000"/>
                        </a:lnSpc>
                        <a:spcBef>
                          <a:spcPts val="0"/>
                        </a:spcBef>
                        <a:spcAft>
                          <a:spcPts val="600"/>
                        </a:spcAft>
                      </a:pPr>
                      <a:r>
                        <a:rPr lang="en-US" sz="1400">
                          <a:effectLst/>
                        </a:rPr>
                        <a:t>550,160</a:t>
                      </a:r>
                      <a:endParaRPr lang="en-US" sz="14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r>
              <a:tr h="603253">
                <a:tc gridSpan="6">
                  <a:txBody>
                    <a:bodyPr/>
                    <a:lstStyle/>
                    <a:p>
                      <a:pPr marL="0" marR="0">
                        <a:lnSpc>
                          <a:spcPct val="150000"/>
                        </a:lnSpc>
                        <a:spcBef>
                          <a:spcPts val="0"/>
                        </a:spcBef>
                        <a:spcAft>
                          <a:spcPts val="600"/>
                        </a:spcAft>
                      </a:pPr>
                      <a:r>
                        <a:rPr lang="en-US" sz="1400" dirty="0">
                          <a:effectLst/>
                        </a:rPr>
                        <a:t>Concrete works </a:t>
                      </a:r>
                      <a:endParaRPr lang="en-US" sz="14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603601">
                <a:tc gridSpan="2">
                  <a:txBody>
                    <a:bodyPr/>
                    <a:lstStyle/>
                    <a:p>
                      <a:pPr marL="0" marR="0" algn="ctr">
                        <a:lnSpc>
                          <a:spcPct val="150000"/>
                        </a:lnSpc>
                        <a:spcBef>
                          <a:spcPts val="0"/>
                        </a:spcBef>
                        <a:spcAft>
                          <a:spcPts val="600"/>
                        </a:spcAft>
                      </a:pPr>
                      <a:r>
                        <a:rPr lang="en-US" sz="1400">
                          <a:effectLst/>
                        </a:rPr>
                        <a:t>Concrete shoulder</a:t>
                      </a:r>
                      <a:endParaRPr lang="en-US" sz="14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hMerge="1">
                  <a:txBody>
                    <a:bodyPr/>
                    <a:lstStyle/>
                    <a:p>
                      <a:endParaRPr lang="en-US"/>
                    </a:p>
                  </a:txBody>
                  <a:tcPr/>
                </a:tc>
                <a:tc>
                  <a:txBody>
                    <a:bodyPr/>
                    <a:lstStyle/>
                    <a:p>
                      <a:pPr marL="0" marR="0" algn="ctr">
                        <a:lnSpc>
                          <a:spcPct val="150000"/>
                        </a:lnSpc>
                        <a:spcBef>
                          <a:spcPts val="0"/>
                        </a:spcBef>
                        <a:spcAft>
                          <a:spcPts val="600"/>
                        </a:spcAft>
                      </a:pPr>
                      <a:r>
                        <a:rPr lang="en-US" sz="1400">
                          <a:effectLst/>
                        </a:rPr>
                        <a:t>m</a:t>
                      </a:r>
                      <a:r>
                        <a:rPr lang="en-US" sz="1400" baseline="30000">
                          <a:effectLst/>
                        </a:rPr>
                        <a:t>2</a:t>
                      </a:r>
                      <a:endParaRPr lang="en-US" sz="14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600"/>
                        </a:spcAft>
                      </a:pPr>
                      <a:r>
                        <a:rPr lang="en-US" sz="1400" dirty="0">
                          <a:effectLst/>
                        </a:rPr>
                        <a:t>20,600</a:t>
                      </a:r>
                      <a:endParaRPr lang="en-US" sz="14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600"/>
                        </a:spcAft>
                      </a:pPr>
                      <a:r>
                        <a:rPr lang="en-US" sz="1400" dirty="0">
                          <a:effectLst/>
                        </a:rPr>
                        <a:t>17.0</a:t>
                      </a:r>
                      <a:endParaRPr lang="en-US" sz="14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600"/>
                        </a:spcAft>
                      </a:pPr>
                      <a:r>
                        <a:rPr lang="en-US" sz="1400">
                          <a:effectLst/>
                        </a:rPr>
                        <a:t>350,200</a:t>
                      </a:r>
                      <a:endParaRPr lang="en-US" sz="14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r>
              <a:tr h="603601">
                <a:tc gridSpan="2">
                  <a:txBody>
                    <a:bodyPr/>
                    <a:lstStyle/>
                    <a:p>
                      <a:pPr marL="0" marR="0" algn="ctr">
                        <a:lnSpc>
                          <a:spcPct val="150000"/>
                        </a:lnSpc>
                        <a:spcBef>
                          <a:spcPts val="0"/>
                        </a:spcBef>
                        <a:spcAft>
                          <a:spcPts val="600"/>
                        </a:spcAft>
                      </a:pPr>
                      <a:r>
                        <a:rPr lang="en-US" sz="1400">
                          <a:effectLst/>
                        </a:rPr>
                        <a:t>Concrete ditches</a:t>
                      </a:r>
                      <a:endParaRPr lang="en-US" sz="14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hMerge="1">
                  <a:txBody>
                    <a:bodyPr/>
                    <a:lstStyle/>
                    <a:p>
                      <a:endParaRPr lang="en-US"/>
                    </a:p>
                  </a:txBody>
                  <a:tcPr/>
                </a:tc>
                <a:tc>
                  <a:txBody>
                    <a:bodyPr/>
                    <a:lstStyle/>
                    <a:p>
                      <a:pPr marL="0" marR="0" algn="ctr">
                        <a:lnSpc>
                          <a:spcPct val="150000"/>
                        </a:lnSpc>
                        <a:spcBef>
                          <a:spcPts val="0"/>
                        </a:spcBef>
                        <a:spcAft>
                          <a:spcPts val="600"/>
                        </a:spcAft>
                      </a:pPr>
                      <a:r>
                        <a:rPr lang="en-US" sz="1400">
                          <a:effectLst/>
                        </a:rPr>
                        <a:t>m</a:t>
                      </a:r>
                      <a:r>
                        <a:rPr lang="en-US" sz="1400" baseline="30000">
                          <a:effectLst/>
                        </a:rPr>
                        <a:t>2</a:t>
                      </a:r>
                      <a:endParaRPr lang="en-US" sz="14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600"/>
                        </a:spcAft>
                      </a:pPr>
                      <a:r>
                        <a:rPr lang="en-US" sz="1400">
                          <a:effectLst/>
                        </a:rPr>
                        <a:t>9,612</a:t>
                      </a:r>
                      <a:endParaRPr lang="en-US" sz="14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600"/>
                        </a:spcAft>
                      </a:pPr>
                      <a:r>
                        <a:rPr lang="en-US" sz="1400" dirty="0">
                          <a:effectLst/>
                        </a:rPr>
                        <a:t>23.0</a:t>
                      </a:r>
                      <a:endParaRPr lang="en-US" sz="14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rtl="0">
                        <a:lnSpc>
                          <a:spcPct val="150000"/>
                        </a:lnSpc>
                        <a:spcBef>
                          <a:spcPts val="0"/>
                        </a:spcBef>
                        <a:spcAft>
                          <a:spcPts val="600"/>
                        </a:spcAft>
                      </a:pPr>
                      <a:r>
                        <a:rPr lang="en-US" sz="1400" dirty="0">
                          <a:effectLst/>
                        </a:rPr>
                        <a:t>221,076</a:t>
                      </a:r>
                      <a:endParaRPr lang="en-US" sz="14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r>
              <a:tr h="603601">
                <a:tc gridSpan="5">
                  <a:txBody>
                    <a:bodyPr/>
                    <a:lstStyle/>
                    <a:p>
                      <a:pPr marL="0" marR="0">
                        <a:lnSpc>
                          <a:spcPct val="150000"/>
                        </a:lnSpc>
                        <a:spcBef>
                          <a:spcPts val="0"/>
                        </a:spcBef>
                        <a:spcAft>
                          <a:spcPts val="600"/>
                        </a:spcAft>
                      </a:pPr>
                      <a:r>
                        <a:rPr lang="en-US" sz="1400">
                          <a:effectLst/>
                        </a:rPr>
                        <a:t>Concrete works</a:t>
                      </a:r>
                      <a:endParaRPr lang="en-US" sz="14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marL="0" marR="0" algn="ctr">
                        <a:lnSpc>
                          <a:spcPct val="150000"/>
                        </a:lnSpc>
                        <a:spcBef>
                          <a:spcPts val="0"/>
                        </a:spcBef>
                        <a:spcAft>
                          <a:spcPts val="600"/>
                        </a:spcAft>
                      </a:pPr>
                      <a:r>
                        <a:rPr lang="en-US" sz="1400" dirty="0">
                          <a:effectLst/>
                        </a:rPr>
                        <a:t>571,276</a:t>
                      </a:r>
                      <a:endParaRPr lang="en-US" sz="14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r>
            </a:tbl>
          </a:graphicData>
        </a:graphic>
      </p:graphicFrame>
      <p:sp>
        <p:nvSpPr>
          <p:cNvPr id="4" name="Slide Number Placeholder 3"/>
          <p:cNvSpPr>
            <a:spLocks noGrp="1"/>
          </p:cNvSpPr>
          <p:nvPr>
            <p:ph type="sldNum" sz="quarter" idx="12"/>
          </p:nvPr>
        </p:nvSpPr>
        <p:spPr/>
        <p:txBody>
          <a:bodyPr/>
          <a:lstStyle/>
          <a:p>
            <a:fld id="{D57F1E4F-1CFF-5643-939E-02111984F565}" type="slidenum">
              <a:rPr lang="en-US" smtClean="0"/>
              <a:pPr/>
              <a:t>94</a:t>
            </a:fld>
            <a:endParaRPr lang="en-US" dirty="0"/>
          </a:p>
        </p:txBody>
      </p:sp>
    </p:spTree>
    <p:extLst>
      <p:ext uri="{BB962C8B-B14F-4D97-AF65-F5344CB8AC3E}">
        <p14:creationId xmlns:p14="http://schemas.microsoft.com/office/powerpoint/2010/main" val="841387383"/>
      </p:ext>
    </p:extLst>
  </p:cSld>
  <p:clrMapOvr>
    <a:masterClrMapping/>
  </p:clrMapOvr>
  <p:transition spd="med">
    <p:pull/>
  </p:transition>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ext uri="{D42A27DB-BD31-4B8C-83A1-F6EECF244321}">
                <p14:modId xmlns:p14="http://schemas.microsoft.com/office/powerpoint/2010/main" val="3475952464"/>
              </p:ext>
            </p:extLst>
          </p:nvPr>
        </p:nvGraphicFramePr>
        <p:xfrm>
          <a:off x="1430868" y="1464731"/>
          <a:ext cx="8921671" cy="4910669"/>
        </p:xfrm>
        <a:graphic>
          <a:graphicData uri="http://schemas.openxmlformats.org/drawingml/2006/table">
            <a:tbl>
              <a:tblPr firstRow="1" firstCol="1" bandRow="1">
                <a:tableStyleId>{5C22544A-7EE6-4342-B048-85BDC9FD1C3A}</a:tableStyleId>
              </a:tblPr>
              <a:tblGrid>
                <a:gridCol w="2940691"/>
                <a:gridCol w="1243580"/>
                <a:gridCol w="1507575"/>
                <a:gridCol w="1445685"/>
                <a:gridCol w="1784140"/>
              </a:tblGrid>
              <a:tr h="446215">
                <a:tc gridSpan="5">
                  <a:txBody>
                    <a:bodyPr/>
                    <a:lstStyle/>
                    <a:p>
                      <a:pPr marL="0" marR="0">
                        <a:lnSpc>
                          <a:spcPct val="150000"/>
                        </a:lnSpc>
                        <a:spcBef>
                          <a:spcPts val="0"/>
                        </a:spcBef>
                        <a:spcAft>
                          <a:spcPts val="600"/>
                        </a:spcAft>
                      </a:pPr>
                      <a:r>
                        <a:rPr lang="en-US" sz="1400" dirty="0">
                          <a:effectLst/>
                        </a:rPr>
                        <a:t>Miscellaneous Works</a:t>
                      </a:r>
                      <a:endParaRPr lang="en-US" sz="14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446471">
                <a:tc>
                  <a:txBody>
                    <a:bodyPr/>
                    <a:lstStyle/>
                    <a:p>
                      <a:pPr marL="0" marR="0" algn="ctr">
                        <a:lnSpc>
                          <a:spcPct val="150000"/>
                        </a:lnSpc>
                        <a:spcBef>
                          <a:spcPts val="0"/>
                        </a:spcBef>
                        <a:spcAft>
                          <a:spcPts val="600"/>
                        </a:spcAft>
                      </a:pPr>
                      <a:r>
                        <a:rPr lang="en-US" sz="1400" dirty="0">
                          <a:effectLst/>
                        </a:rPr>
                        <a:t>Traffic Signs</a:t>
                      </a:r>
                      <a:endParaRPr lang="en-US" sz="14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600"/>
                        </a:spcAft>
                      </a:pPr>
                      <a:r>
                        <a:rPr lang="en-US" sz="1400">
                          <a:effectLst/>
                        </a:rPr>
                        <a:t>No.</a:t>
                      </a:r>
                      <a:endParaRPr lang="en-US" sz="14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600"/>
                        </a:spcAft>
                      </a:pPr>
                      <a:r>
                        <a:rPr lang="en-US" sz="1400">
                          <a:effectLst/>
                        </a:rPr>
                        <a:t>50</a:t>
                      </a:r>
                      <a:endParaRPr lang="en-US" sz="14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600"/>
                        </a:spcAft>
                      </a:pPr>
                      <a:r>
                        <a:rPr lang="en-US" sz="1400">
                          <a:effectLst/>
                        </a:rPr>
                        <a:t>120.0</a:t>
                      </a:r>
                      <a:endParaRPr lang="en-US" sz="14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600"/>
                        </a:spcAft>
                      </a:pPr>
                      <a:r>
                        <a:rPr lang="en-US" sz="1400">
                          <a:effectLst/>
                        </a:rPr>
                        <a:t>4,560</a:t>
                      </a:r>
                      <a:endParaRPr lang="en-US" sz="14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r>
              <a:tr h="446471">
                <a:tc>
                  <a:txBody>
                    <a:bodyPr/>
                    <a:lstStyle/>
                    <a:p>
                      <a:pPr marL="0" marR="0" algn="ctr">
                        <a:lnSpc>
                          <a:spcPct val="150000"/>
                        </a:lnSpc>
                        <a:spcBef>
                          <a:spcPts val="0"/>
                        </a:spcBef>
                        <a:spcAft>
                          <a:spcPts val="600"/>
                        </a:spcAft>
                      </a:pPr>
                      <a:r>
                        <a:rPr lang="en-US" sz="1400" dirty="0">
                          <a:effectLst/>
                        </a:rPr>
                        <a:t>Pavement markings</a:t>
                      </a:r>
                      <a:endParaRPr lang="en-US" sz="14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600"/>
                        </a:spcAft>
                      </a:pPr>
                      <a:r>
                        <a:rPr lang="en-US" sz="1400">
                          <a:effectLst/>
                        </a:rPr>
                        <a:t>m</a:t>
                      </a:r>
                      <a:r>
                        <a:rPr lang="en-US" sz="1400" baseline="30000">
                          <a:effectLst/>
                        </a:rPr>
                        <a:t>2</a:t>
                      </a:r>
                      <a:endParaRPr lang="en-US" sz="14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600"/>
                        </a:spcAft>
                      </a:pPr>
                      <a:r>
                        <a:rPr lang="en-US" sz="1400">
                          <a:effectLst/>
                        </a:rPr>
                        <a:t>3,812</a:t>
                      </a:r>
                      <a:endParaRPr lang="en-US" sz="14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600"/>
                        </a:spcAft>
                      </a:pPr>
                      <a:r>
                        <a:rPr lang="en-US" sz="1400">
                          <a:effectLst/>
                        </a:rPr>
                        <a:t>21.0</a:t>
                      </a:r>
                      <a:endParaRPr lang="en-US" sz="14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600"/>
                        </a:spcAft>
                      </a:pPr>
                      <a:r>
                        <a:rPr lang="en-US" sz="1400">
                          <a:effectLst/>
                        </a:rPr>
                        <a:t>80,052</a:t>
                      </a:r>
                      <a:endParaRPr lang="en-US" sz="14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r>
              <a:tr h="446471">
                <a:tc>
                  <a:txBody>
                    <a:bodyPr/>
                    <a:lstStyle/>
                    <a:p>
                      <a:pPr marL="0" marR="0" algn="ctr">
                        <a:lnSpc>
                          <a:spcPct val="150000"/>
                        </a:lnSpc>
                        <a:spcBef>
                          <a:spcPts val="0"/>
                        </a:spcBef>
                        <a:spcAft>
                          <a:spcPts val="600"/>
                        </a:spcAft>
                      </a:pPr>
                      <a:r>
                        <a:rPr lang="en-US" sz="1400" dirty="0">
                          <a:effectLst/>
                        </a:rPr>
                        <a:t>Curb stones</a:t>
                      </a:r>
                      <a:endParaRPr lang="en-US" sz="14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600"/>
                        </a:spcAft>
                      </a:pPr>
                      <a:r>
                        <a:rPr lang="en-US" sz="1400">
                          <a:effectLst/>
                        </a:rPr>
                        <a:t>m.r</a:t>
                      </a:r>
                      <a:endParaRPr lang="en-US" sz="14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600"/>
                        </a:spcAft>
                      </a:pPr>
                      <a:r>
                        <a:rPr lang="en-US" sz="1400">
                          <a:effectLst/>
                        </a:rPr>
                        <a:t>363</a:t>
                      </a:r>
                      <a:endParaRPr lang="en-US" sz="14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rtl="0">
                        <a:lnSpc>
                          <a:spcPct val="150000"/>
                        </a:lnSpc>
                        <a:spcBef>
                          <a:spcPts val="0"/>
                        </a:spcBef>
                        <a:spcAft>
                          <a:spcPts val="600"/>
                        </a:spcAft>
                      </a:pPr>
                      <a:r>
                        <a:rPr lang="en-US" sz="1400">
                          <a:effectLst/>
                        </a:rPr>
                        <a:t>18.5</a:t>
                      </a:r>
                      <a:endParaRPr lang="en-US" sz="14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600"/>
                        </a:spcAft>
                      </a:pPr>
                      <a:r>
                        <a:rPr lang="en-US" sz="1400">
                          <a:effectLst/>
                        </a:rPr>
                        <a:t>6,716</a:t>
                      </a:r>
                      <a:endParaRPr lang="en-US" sz="14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r>
              <a:tr h="446471">
                <a:tc>
                  <a:txBody>
                    <a:bodyPr/>
                    <a:lstStyle/>
                    <a:p>
                      <a:pPr marL="0" marR="0" algn="ctr">
                        <a:lnSpc>
                          <a:spcPct val="150000"/>
                        </a:lnSpc>
                        <a:spcBef>
                          <a:spcPts val="0"/>
                        </a:spcBef>
                        <a:spcAft>
                          <a:spcPts val="600"/>
                        </a:spcAft>
                      </a:pPr>
                      <a:r>
                        <a:rPr lang="en-US" sz="1400" dirty="0">
                          <a:effectLst/>
                        </a:rPr>
                        <a:t>Guard rail</a:t>
                      </a:r>
                      <a:endParaRPr lang="en-US" sz="14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600"/>
                        </a:spcAft>
                      </a:pPr>
                      <a:r>
                        <a:rPr lang="en-US" sz="1400">
                          <a:effectLst/>
                        </a:rPr>
                        <a:t>m</a:t>
                      </a:r>
                      <a:endParaRPr lang="en-US" sz="14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600"/>
                        </a:spcAft>
                      </a:pPr>
                      <a:r>
                        <a:rPr lang="en-US" sz="1400">
                          <a:effectLst/>
                        </a:rPr>
                        <a:t>1,260</a:t>
                      </a:r>
                      <a:endParaRPr lang="en-US" sz="14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600"/>
                        </a:spcAft>
                      </a:pPr>
                      <a:r>
                        <a:rPr lang="en-US" sz="1400">
                          <a:effectLst/>
                        </a:rPr>
                        <a:t>55.0</a:t>
                      </a:r>
                      <a:endParaRPr lang="en-US" sz="14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600"/>
                        </a:spcAft>
                      </a:pPr>
                      <a:r>
                        <a:rPr lang="en-US" sz="1400">
                          <a:effectLst/>
                        </a:rPr>
                        <a:t>69,300</a:t>
                      </a:r>
                      <a:endParaRPr lang="en-US" sz="14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r>
              <a:tr h="446471">
                <a:tc>
                  <a:txBody>
                    <a:bodyPr/>
                    <a:lstStyle/>
                    <a:p>
                      <a:pPr marL="0" marR="0" algn="ctr">
                        <a:lnSpc>
                          <a:spcPct val="150000"/>
                        </a:lnSpc>
                        <a:spcBef>
                          <a:spcPts val="0"/>
                        </a:spcBef>
                        <a:spcAft>
                          <a:spcPts val="600"/>
                        </a:spcAft>
                      </a:pPr>
                      <a:r>
                        <a:rPr lang="en-US" sz="1400">
                          <a:effectLst/>
                        </a:rPr>
                        <a:t>Retaining walls</a:t>
                      </a:r>
                      <a:endParaRPr lang="en-US" sz="14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600"/>
                        </a:spcAft>
                      </a:pPr>
                      <a:r>
                        <a:rPr lang="en-US" sz="1400" dirty="0">
                          <a:effectLst/>
                        </a:rPr>
                        <a:t>m</a:t>
                      </a:r>
                      <a:r>
                        <a:rPr lang="en-US" sz="1400" baseline="30000" dirty="0">
                          <a:effectLst/>
                        </a:rPr>
                        <a:t>3</a:t>
                      </a:r>
                      <a:endParaRPr lang="en-US" sz="14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600"/>
                        </a:spcAft>
                      </a:pPr>
                      <a:r>
                        <a:rPr lang="en-US" sz="1400">
                          <a:effectLst/>
                        </a:rPr>
                        <a:t>7,453</a:t>
                      </a:r>
                      <a:endParaRPr lang="en-US" sz="14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600"/>
                        </a:spcAft>
                      </a:pPr>
                      <a:r>
                        <a:rPr lang="en-US" sz="1400">
                          <a:effectLst/>
                        </a:rPr>
                        <a:t>225.0</a:t>
                      </a:r>
                      <a:endParaRPr lang="en-US" sz="14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600"/>
                        </a:spcAft>
                      </a:pPr>
                      <a:r>
                        <a:rPr lang="en-US" sz="1400">
                          <a:effectLst/>
                        </a:rPr>
                        <a:t>1,676,925</a:t>
                      </a:r>
                      <a:endParaRPr lang="en-US" sz="14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r>
              <a:tr h="446471">
                <a:tc gridSpan="4">
                  <a:txBody>
                    <a:bodyPr/>
                    <a:lstStyle/>
                    <a:p>
                      <a:pPr marL="0" marR="0">
                        <a:lnSpc>
                          <a:spcPct val="150000"/>
                        </a:lnSpc>
                        <a:spcBef>
                          <a:spcPts val="0"/>
                        </a:spcBef>
                        <a:spcAft>
                          <a:spcPts val="600"/>
                        </a:spcAft>
                      </a:pPr>
                      <a:r>
                        <a:rPr lang="en-US" sz="1400" dirty="0">
                          <a:effectLst/>
                        </a:rPr>
                        <a:t>Miscellaneous Works</a:t>
                      </a:r>
                      <a:endParaRPr lang="en-US" sz="14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marL="0" marR="0" algn="ctr" rtl="0">
                        <a:lnSpc>
                          <a:spcPct val="150000"/>
                        </a:lnSpc>
                        <a:spcBef>
                          <a:spcPts val="0"/>
                        </a:spcBef>
                        <a:spcAft>
                          <a:spcPts val="600"/>
                        </a:spcAft>
                      </a:pPr>
                      <a:r>
                        <a:rPr lang="en-US" sz="1400">
                          <a:effectLst/>
                        </a:rPr>
                        <a:t>1,838,993</a:t>
                      </a:r>
                      <a:endParaRPr lang="en-US" sz="14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r>
              <a:tr h="446215">
                <a:tc gridSpan="5">
                  <a:txBody>
                    <a:bodyPr/>
                    <a:lstStyle/>
                    <a:p>
                      <a:pPr marL="0" marR="0">
                        <a:lnSpc>
                          <a:spcPct val="150000"/>
                        </a:lnSpc>
                        <a:spcBef>
                          <a:spcPts val="0"/>
                        </a:spcBef>
                        <a:spcAft>
                          <a:spcPts val="600"/>
                        </a:spcAft>
                      </a:pPr>
                      <a:r>
                        <a:rPr lang="en-US" sz="1400" dirty="0">
                          <a:effectLst/>
                        </a:rPr>
                        <a:t>Drainage system works</a:t>
                      </a:r>
                      <a:endParaRPr lang="en-US" sz="14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446471">
                <a:tc>
                  <a:txBody>
                    <a:bodyPr/>
                    <a:lstStyle/>
                    <a:p>
                      <a:pPr marL="0" marR="0" algn="ctr">
                        <a:lnSpc>
                          <a:spcPct val="150000"/>
                        </a:lnSpc>
                        <a:spcBef>
                          <a:spcPts val="0"/>
                        </a:spcBef>
                        <a:spcAft>
                          <a:spcPts val="600"/>
                        </a:spcAft>
                      </a:pPr>
                      <a:r>
                        <a:rPr lang="en-US" sz="1400">
                          <a:effectLst/>
                        </a:rPr>
                        <a:t>Drainage pipes</a:t>
                      </a:r>
                      <a:endParaRPr lang="en-US" sz="14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600"/>
                        </a:spcAft>
                      </a:pPr>
                      <a:r>
                        <a:rPr lang="en-US" sz="1400">
                          <a:effectLst/>
                        </a:rPr>
                        <a:t>m</a:t>
                      </a:r>
                      <a:endParaRPr lang="en-US" sz="14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600"/>
                        </a:spcAft>
                      </a:pPr>
                      <a:r>
                        <a:rPr lang="en-US" sz="1400" dirty="0">
                          <a:effectLst/>
                        </a:rPr>
                        <a:t>92</a:t>
                      </a:r>
                      <a:endParaRPr lang="en-US" sz="14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600"/>
                        </a:spcAft>
                      </a:pPr>
                      <a:r>
                        <a:rPr lang="en-US" sz="1400">
                          <a:effectLst/>
                        </a:rPr>
                        <a:t>340.0</a:t>
                      </a:r>
                      <a:endParaRPr lang="en-US" sz="14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a:txBody>
                    <a:bodyPr/>
                    <a:lstStyle/>
                    <a:p>
                      <a:pPr marL="0" marR="0" algn="ctr">
                        <a:lnSpc>
                          <a:spcPct val="150000"/>
                        </a:lnSpc>
                        <a:spcBef>
                          <a:spcPts val="0"/>
                        </a:spcBef>
                        <a:spcAft>
                          <a:spcPts val="600"/>
                        </a:spcAft>
                        <a:tabLst>
                          <a:tab pos="236220" algn="l"/>
                          <a:tab pos="516890" algn="ctr"/>
                        </a:tabLst>
                      </a:pPr>
                      <a:r>
                        <a:rPr lang="en-US" sz="1400" dirty="0" smtClean="0">
                          <a:effectLst/>
                        </a:rPr>
                        <a:t>31,280</a:t>
                      </a:r>
                      <a:endParaRPr lang="en-US" sz="14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r>
              <a:tr h="446471">
                <a:tc gridSpan="4">
                  <a:txBody>
                    <a:bodyPr/>
                    <a:lstStyle/>
                    <a:p>
                      <a:pPr marL="0" marR="0">
                        <a:lnSpc>
                          <a:spcPct val="150000"/>
                        </a:lnSpc>
                        <a:spcBef>
                          <a:spcPts val="0"/>
                        </a:spcBef>
                        <a:spcAft>
                          <a:spcPts val="600"/>
                        </a:spcAft>
                      </a:pPr>
                      <a:r>
                        <a:rPr lang="en-US" sz="1400" dirty="0">
                          <a:effectLst/>
                        </a:rPr>
                        <a:t>Drainage system works</a:t>
                      </a:r>
                      <a:endParaRPr lang="en-US" sz="14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marL="0" marR="0" algn="ctr">
                        <a:lnSpc>
                          <a:spcPct val="150000"/>
                        </a:lnSpc>
                        <a:spcBef>
                          <a:spcPts val="0"/>
                        </a:spcBef>
                        <a:spcAft>
                          <a:spcPts val="600"/>
                        </a:spcAft>
                      </a:pPr>
                      <a:r>
                        <a:rPr lang="en-US" sz="1400">
                          <a:effectLst/>
                        </a:rPr>
                        <a:t>31,280</a:t>
                      </a:r>
                      <a:endParaRPr lang="en-US" sz="140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r>
              <a:tr h="446471">
                <a:tc gridSpan="4">
                  <a:txBody>
                    <a:bodyPr/>
                    <a:lstStyle/>
                    <a:p>
                      <a:pPr marL="0" marR="0">
                        <a:lnSpc>
                          <a:spcPct val="150000"/>
                        </a:lnSpc>
                        <a:spcBef>
                          <a:spcPts val="0"/>
                        </a:spcBef>
                        <a:spcAft>
                          <a:spcPts val="600"/>
                        </a:spcAft>
                      </a:pPr>
                      <a:r>
                        <a:rPr lang="en-US" sz="1400" dirty="0">
                          <a:effectLst/>
                        </a:rPr>
                        <a:t>Total cost</a:t>
                      </a:r>
                      <a:endParaRPr lang="en-US" sz="14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marL="0" marR="0" algn="ctr">
                        <a:lnSpc>
                          <a:spcPct val="150000"/>
                        </a:lnSpc>
                        <a:spcBef>
                          <a:spcPts val="0"/>
                        </a:spcBef>
                        <a:spcAft>
                          <a:spcPts val="600"/>
                        </a:spcAft>
                      </a:pPr>
                      <a:r>
                        <a:rPr lang="en-US" sz="1400" dirty="0">
                          <a:effectLst/>
                        </a:rPr>
                        <a:t>6,254,036</a:t>
                      </a:r>
                      <a:endParaRPr lang="en-US" sz="1400" dirty="0">
                        <a:effectLst/>
                        <a:latin typeface="Times New Roman" panose="02020603050405020304" pitchFamily="18" charset="0"/>
                        <a:ea typeface="Calibri" panose="020F0502020204030204" pitchFamily="34" charset="0"/>
                        <a:cs typeface="Arial" panose="020B0604020202020204" pitchFamily="34" charset="0"/>
                      </a:endParaRPr>
                    </a:p>
                  </a:txBody>
                  <a:tcPr marL="68580" marR="68580" marT="0" marB="0"/>
                </a:tc>
              </a:tr>
            </a:tbl>
          </a:graphicData>
        </a:graphic>
      </p:graphicFrame>
      <p:sp>
        <p:nvSpPr>
          <p:cNvPr id="4" name="Slide Number Placeholder 3"/>
          <p:cNvSpPr>
            <a:spLocks noGrp="1"/>
          </p:cNvSpPr>
          <p:nvPr>
            <p:ph type="sldNum" sz="quarter" idx="12"/>
          </p:nvPr>
        </p:nvSpPr>
        <p:spPr/>
        <p:txBody>
          <a:bodyPr/>
          <a:lstStyle/>
          <a:p>
            <a:fld id="{D57F1E4F-1CFF-5643-939E-02111984F565}" type="slidenum">
              <a:rPr lang="en-US" smtClean="0"/>
              <a:pPr/>
              <a:t>95</a:t>
            </a:fld>
            <a:endParaRPr lang="en-US" dirty="0"/>
          </a:p>
        </p:txBody>
      </p:sp>
    </p:spTree>
    <p:extLst>
      <p:ext uri="{BB962C8B-B14F-4D97-AF65-F5344CB8AC3E}">
        <p14:creationId xmlns:p14="http://schemas.microsoft.com/office/powerpoint/2010/main" val="37584765"/>
      </p:ext>
    </p:extLst>
  </p:cSld>
  <p:clrMapOvr>
    <a:masterClrMapping/>
  </p:clrMapOvr>
  <p:transition spd="med">
    <p:pull/>
  </p:transition>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i="1" dirty="0">
                <a:solidFill>
                  <a:schemeClr val="accent5">
                    <a:lumMod val="40000"/>
                    <a:lumOff val="60000"/>
                  </a:schemeClr>
                </a:solidFill>
              </a:rPr>
              <a:t>CH </a:t>
            </a:r>
            <a:r>
              <a:rPr lang="en-US" b="1" i="1" dirty="0" smtClean="0">
                <a:solidFill>
                  <a:schemeClr val="accent5">
                    <a:lumMod val="40000"/>
                    <a:lumOff val="60000"/>
                  </a:schemeClr>
                </a:solidFill>
              </a:rPr>
              <a:t>10  CONCLUSION AND RECOMMENDATIONS</a:t>
            </a:r>
            <a:endParaRPr lang="en-US" dirty="0"/>
          </a:p>
        </p:txBody>
      </p:sp>
      <p:sp>
        <p:nvSpPr>
          <p:cNvPr id="3" name="Content Placeholder 2"/>
          <p:cNvSpPr>
            <a:spLocks noGrp="1"/>
          </p:cNvSpPr>
          <p:nvPr>
            <p:ph idx="1"/>
          </p:nvPr>
        </p:nvSpPr>
        <p:spPr/>
        <p:txBody>
          <a:bodyPr>
            <a:normAutofit/>
          </a:bodyPr>
          <a:lstStyle/>
          <a:p>
            <a:r>
              <a:rPr lang="en-US" sz="2800" dirty="0"/>
              <a:t>10.1 Conclusion </a:t>
            </a:r>
            <a:br>
              <a:rPr lang="en-US" sz="2800" dirty="0"/>
            </a:br>
            <a:endParaRPr lang="en-US" sz="2800" dirty="0" smtClean="0"/>
          </a:p>
          <a:p>
            <a:pPr>
              <a:buFont typeface="Wingdings" panose="05000000000000000000" pitchFamily="2" charset="2"/>
              <a:buChar char="Ø"/>
            </a:pPr>
            <a:r>
              <a:rPr lang="en-US" sz="2400" dirty="0"/>
              <a:t>The rehabilitation process of the street has gone through several steps</a:t>
            </a:r>
            <a:r>
              <a:rPr lang="en-US" sz="2400" dirty="0" smtClean="0"/>
              <a:t>. </a:t>
            </a:r>
          </a:p>
          <a:p>
            <a:pPr>
              <a:buFont typeface="Wingdings" panose="05000000000000000000" pitchFamily="2" charset="2"/>
              <a:buChar char="Ø"/>
            </a:pPr>
            <a:endParaRPr lang="en-US" sz="2400" dirty="0"/>
          </a:p>
          <a:p>
            <a:pPr>
              <a:buFont typeface="Wingdings" panose="05000000000000000000" pitchFamily="2" charset="2"/>
              <a:buChar char="Ø"/>
            </a:pPr>
            <a:r>
              <a:rPr lang="en-US" sz="2400" dirty="0" smtClean="0"/>
              <a:t>We </a:t>
            </a:r>
            <a:r>
              <a:rPr lang="en-US" sz="2400" dirty="0"/>
              <a:t>can sum up the change in both segments as </a:t>
            </a:r>
            <a:r>
              <a:rPr lang="en-US" sz="2400" dirty="0" smtClean="0"/>
              <a:t>follows in the two next tables: </a:t>
            </a:r>
            <a:endParaRPr lang="en-US" sz="2400" dirty="0"/>
          </a:p>
          <a:p>
            <a:pPr marL="0" indent="0">
              <a:buNone/>
            </a:pPr>
            <a:endParaRPr lang="en-US" sz="2800" dirty="0"/>
          </a:p>
        </p:txBody>
      </p:sp>
      <p:sp>
        <p:nvSpPr>
          <p:cNvPr id="4" name="Slide Number Placeholder 3"/>
          <p:cNvSpPr>
            <a:spLocks noGrp="1"/>
          </p:cNvSpPr>
          <p:nvPr>
            <p:ph type="sldNum" sz="quarter" idx="12"/>
          </p:nvPr>
        </p:nvSpPr>
        <p:spPr/>
        <p:txBody>
          <a:bodyPr/>
          <a:lstStyle/>
          <a:p>
            <a:fld id="{D57F1E4F-1CFF-5643-939E-02111984F565}" type="slidenum">
              <a:rPr lang="en-US" smtClean="0"/>
              <a:pPr/>
              <a:t>96</a:t>
            </a:fld>
            <a:endParaRPr lang="en-US" dirty="0"/>
          </a:p>
        </p:txBody>
      </p:sp>
    </p:spTree>
    <p:extLst>
      <p:ext uri="{BB962C8B-B14F-4D97-AF65-F5344CB8AC3E}">
        <p14:creationId xmlns:p14="http://schemas.microsoft.com/office/powerpoint/2010/main" val="3413829680"/>
      </p:ext>
    </p:extLst>
  </p:cSld>
  <p:clrMapOvr>
    <a:masterClrMapping/>
  </p:clrMapOvr>
  <p:transition spd="med">
    <p:pull/>
  </p:transition>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D57F1E4F-1CFF-5643-939E-02111984F565}" type="slidenum">
              <a:rPr lang="en-US" smtClean="0"/>
              <a:pPr/>
              <a:t>97</a:t>
            </a:fld>
            <a:endParaRPr lang="en-US" dirty="0"/>
          </a:p>
        </p:txBody>
      </p:sp>
      <p:graphicFrame>
        <p:nvGraphicFramePr>
          <p:cNvPr id="6" name="Table 5"/>
          <p:cNvGraphicFramePr>
            <a:graphicFrameLocks noGrp="1"/>
          </p:cNvGraphicFramePr>
          <p:nvPr>
            <p:extLst>
              <p:ext uri="{D42A27DB-BD31-4B8C-83A1-F6EECF244321}">
                <p14:modId xmlns:p14="http://schemas.microsoft.com/office/powerpoint/2010/main" val="1099255450"/>
              </p:ext>
            </p:extLst>
          </p:nvPr>
        </p:nvGraphicFramePr>
        <p:xfrm>
          <a:off x="1611313" y="1063416"/>
          <a:ext cx="8127999" cy="5534393"/>
        </p:xfrm>
        <a:graphic>
          <a:graphicData uri="http://schemas.openxmlformats.org/drawingml/2006/table">
            <a:tbl>
              <a:tblPr firstRow="1" bandRow="1">
                <a:tableStyleId>{5C22544A-7EE6-4342-B048-85BDC9FD1C3A}</a:tableStyleId>
              </a:tblPr>
              <a:tblGrid>
                <a:gridCol w="2709333"/>
                <a:gridCol w="2709333"/>
                <a:gridCol w="2709333"/>
              </a:tblGrid>
              <a:tr h="464216">
                <a:tc>
                  <a:txBody>
                    <a:bodyPr/>
                    <a:lstStyle/>
                    <a:p>
                      <a:pPr algn="ctr"/>
                      <a:endParaRPr lang="en-US" dirty="0"/>
                    </a:p>
                  </a:txBody>
                  <a:tcPr/>
                </a:tc>
                <a:tc>
                  <a:txBody>
                    <a:bodyPr/>
                    <a:lstStyle/>
                    <a:p>
                      <a:pPr algn="ctr"/>
                      <a:r>
                        <a:rPr lang="en-US" dirty="0" smtClean="0"/>
                        <a:t>Segment 1</a:t>
                      </a:r>
                      <a:endParaRPr lang="en-US" dirty="0"/>
                    </a:p>
                  </a:txBody>
                  <a:tcPr/>
                </a:tc>
                <a:tc>
                  <a:txBody>
                    <a:bodyPr/>
                    <a:lstStyle/>
                    <a:p>
                      <a:pPr algn="ctr"/>
                      <a:r>
                        <a:rPr lang="en-US" dirty="0" smtClean="0"/>
                        <a:t>Segment 2</a:t>
                      </a:r>
                      <a:endParaRPr lang="en-US" dirty="0"/>
                    </a:p>
                  </a:txBody>
                  <a:tcPr/>
                </a:tc>
              </a:tr>
              <a:tr h="678095">
                <a:tc>
                  <a:txBody>
                    <a:bodyPr/>
                    <a:lstStyle/>
                    <a:p>
                      <a:pPr algn="ctr"/>
                      <a:r>
                        <a:rPr lang="en-US" dirty="0" smtClean="0"/>
                        <a:t>Length</a:t>
                      </a:r>
                      <a:endParaRPr lang="en-US" dirty="0"/>
                    </a:p>
                  </a:txBody>
                  <a:tcPr/>
                </a:tc>
                <a:tc>
                  <a:txBody>
                    <a:bodyPr/>
                    <a:lstStyle/>
                    <a:p>
                      <a:pPr algn="ctr"/>
                      <a:r>
                        <a:rPr lang="en-US" dirty="0" smtClean="0"/>
                        <a:t>3.0 Km</a:t>
                      </a:r>
                      <a:endParaRPr lang="en-US" dirty="0"/>
                    </a:p>
                  </a:txBody>
                  <a:tcPr/>
                </a:tc>
                <a:tc>
                  <a:txBody>
                    <a:bodyPr/>
                    <a:lstStyle/>
                    <a:p>
                      <a:pPr algn="ctr"/>
                      <a:r>
                        <a:rPr lang="en-US" dirty="0" smtClean="0"/>
                        <a:t>2.8 Km</a:t>
                      </a:r>
                      <a:endParaRPr lang="en-US" dirty="0"/>
                    </a:p>
                  </a:txBody>
                  <a:tcPr/>
                </a:tc>
              </a:tr>
              <a:tr h="678095">
                <a:tc>
                  <a:txBody>
                    <a:bodyPr/>
                    <a:lstStyle/>
                    <a:p>
                      <a:pPr algn="ctr"/>
                      <a:r>
                        <a:rPr lang="en-US" dirty="0" smtClean="0"/>
                        <a:t>Pavement Condition</a:t>
                      </a:r>
                      <a:endParaRPr lang="en-US" dirty="0"/>
                    </a:p>
                  </a:txBody>
                  <a:tcPr/>
                </a:tc>
                <a:tc>
                  <a:txBody>
                    <a:bodyPr/>
                    <a:lstStyle/>
                    <a:p>
                      <a:pPr algn="ctr"/>
                      <a:r>
                        <a:rPr lang="en-US" dirty="0" smtClean="0"/>
                        <a:t>Excellent</a:t>
                      </a:r>
                      <a:endParaRPr lang="en-US" dirty="0"/>
                    </a:p>
                  </a:txBody>
                  <a:tcPr/>
                </a:tc>
                <a:tc>
                  <a:txBody>
                    <a:bodyPr/>
                    <a:lstStyle/>
                    <a:p>
                      <a:pPr algn="ctr"/>
                      <a:r>
                        <a:rPr lang="en-US" dirty="0" smtClean="0"/>
                        <a:t>Excellent</a:t>
                      </a:r>
                      <a:endParaRPr lang="en-US" dirty="0"/>
                    </a:p>
                  </a:txBody>
                  <a:tcPr/>
                </a:tc>
              </a:tr>
              <a:tr h="733043">
                <a:tc>
                  <a:txBody>
                    <a:bodyPr/>
                    <a:lstStyle/>
                    <a:p>
                      <a:pPr algn="ctr"/>
                      <a:r>
                        <a:rPr lang="en-US" dirty="0" smtClean="0"/>
                        <a:t>Traffic Devices</a:t>
                      </a:r>
                      <a:endParaRPr lang="en-US" dirty="0"/>
                    </a:p>
                  </a:txBody>
                  <a:tcPr/>
                </a:tc>
                <a:tc>
                  <a:txBody>
                    <a:bodyPr/>
                    <a:lstStyle/>
                    <a:p>
                      <a:pPr algn="ctr"/>
                      <a:r>
                        <a:rPr lang="en-US" dirty="0" smtClean="0"/>
                        <a:t>All the Needed Signs</a:t>
                      </a:r>
                      <a:r>
                        <a:rPr lang="en-US" baseline="0" dirty="0" smtClean="0"/>
                        <a:t> and </a:t>
                      </a:r>
                      <a:r>
                        <a:rPr lang="en-US" dirty="0" smtClean="0"/>
                        <a:t>Markings</a:t>
                      </a:r>
                      <a:endParaRPr lang="en-US" dirty="0"/>
                    </a:p>
                  </a:txBody>
                  <a:tcPr/>
                </a:tc>
                <a:tc>
                  <a:txBody>
                    <a:bodyPr/>
                    <a:lstStyle/>
                    <a:p>
                      <a:pPr algn="ctr"/>
                      <a:r>
                        <a:rPr lang="en-US" dirty="0" smtClean="0"/>
                        <a:t>All the Needed Signs</a:t>
                      </a:r>
                      <a:r>
                        <a:rPr lang="en-US" baseline="0" dirty="0" smtClean="0"/>
                        <a:t> and </a:t>
                      </a:r>
                      <a:r>
                        <a:rPr lang="en-US" dirty="0" smtClean="0"/>
                        <a:t>Markings</a:t>
                      </a:r>
                      <a:endParaRPr lang="en-US" dirty="0"/>
                    </a:p>
                  </a:txBody>
                  <a:tcPr/>
                </a:tc>
              </a:tr>
              <a:tr h="812377">
                <a:tc>
                  <a:txBody>
                    <a:bodyPr/>
                    <a:lstStyle/>
                    <a:p>
                      <a:pPr algn="ctr"/>
                      <a:r>
                        <a:rPr lang="en-US" dirty="0" smtClean="0"/>
                        <a:t># of Lanes</a:t>
                      </a:r>
                    </a:p>
                    <a:p>
                      <a:pPr algn="ctr"/>
                      <a:r>
                        <a:rPr lang="en-US" dirty="0" smtClean="0"/>
                        <a:t>Each of 3.6 m</a:t>
                      </a:r>
                      <a:endParaRPr lang="en-US" dirty="0"/>
                    </a:p>
                  </a:txBody>
                  <a:tcPr/>
                </a:tc>
                <a:tc>
                  <a:txBody>
                    <a:bodyPr/>
                    <a:lstStyle/>
                    <a:p>
                      <a:pPr algn="ctr"/>
                      <a:r>
                        <a:rPr lang="en-US" dirty="0" smtClean="0"/>
                        <a:t>2</a:t>
                      </a:r>
                      <a:endParaRPr lang="en-US" dirty="0"/>
                    </a:p>
                  </a:txBody>
                  <a:tcPr/>
                </a:tc>
                <a:tc>
                  <a:txBody>
                    <a:bodyPr/>
                    <a:lstStyle/>
                    <a:p>
                      <a:pPr algn="ctr"/>
                      <a:r>
                        <a:rPr lang="en-US" dirty="0" smtClean="0"/>
                        <a:t>4</a:t>
                      </a:r>
                      <a:endParaRPr lang="en-US" dirty="0"/>
                    </a:p>
                  </a:txBody>
                  <a:tcPr/>
                </a:tc>
              </a:tr>
              <a:tr h="812377">
                <a:tc>
                  <a:txBody>
                    <a:bodyPr/>
                    <a:lstStyle/>
                    <a:p>
                      <a:pPr algn="ctr"/>
                      <a:r>
                        <a:rPr lang="en-US" dirty="0" smtClean="0"/>
                        <a:t>Shoulders, Medians, etc..</a:t>
                      </a:r>
                      <a:endParaRPr lang="en-US" dirty="0"/>
                    </a:p>
                  </a:txBody>
                  <a:tcPr/>
                </a:tc>
                <a:tc>
                  <a:txBody>
                    <a:bodyPr/>
                    <a:lstStyle/>
                    <a:p>
                      <a:pPr algn="ctr"/>
                      <a:r>
                        <a:rPr lang="en-US" dirty="0" smtClean="0"/>
                        <a:t>Shoulders and ditch,</a:t>
                      </a:r>
                      <a:r>
                        <a:rPr lang="en-US" baseline="0" dirty="0" smtClean="0"/>
                        <a:t> but no</a:t>
                      </a:r>
                      <a:r>
                        <a:rPr lang="en-US" dirty="0" smtClean="0"/>
                        <a:t> Medians</a:t>
                      </a:r>
                      <a:endParaRPr lang="en-US" dirty="0"/>
                    </a:p>
                  </a:txBody>
                  <a:tcPr/>
                </a:tc>
                <a:tc>
                  <a:txBody>
                    <a:bodyPr/>
                    <a:lstStyle/>
                    <a:p>
                      <a:pPr algn="ctr"/>
                      <a:r>
                        <a:rPr lang="en-US" dirty="0" smtClean="0"/>
                        <a:t>Shoulders and ditch,</a:t>
                      </a:r>
                      <a:r>
                        <a:rPr lang="en-US" baseline="0" dirty="0" smtClean="0"/>
                        <a:t> but no</a:t>
                      </a:r>
                      <a:r>
                        <a:rPr lang="en-US" dirty="0" smtClean="0"/>
                        <a:t> Medians</a:t>
                      </a:r>
                      <a:endParaRPr lang="en-US" dirty="0"/>
                    </a:p>
                  </a:txBody>
                  <a:tcPr/>
                </a:tc>
              </a:tr>
              <a:tr h="678095">
                <a:tc>
                  <a:txBody>
                    <a:bodyPr/>
                    <a:lstStyle/>
                    <a:p>
                      <a:pPr algn="ctr"/>
                      <a:r>
                        <a:rPr lang="en-US" dirty="0" smtClean="0"/>
                        <a:t>Future</a:t>
                      </a:r>
                      <a:r>
                        <a:rPr lang="en-US" baseline="0" dirty="0" smtClean="0"/>
                        <a:t> </a:t>
                      </a:r>
                      <a:r>
                        <a:rPr lang="en-US" dirty="0" smtClean="0"/>
                        <a:t>LOS</a:t>
                      </a:r>
                      <a:endParaRPr lang="en-US" dirty="0"/>
                    </a:p>
                  </a:txBody>
                  <a:tcPr/>
                </a:tc>
                <a:tc>
                  <a:txBody>
                    <a:bodyPr/>
                    <a:lstStyle/>
                    <a:p>
                      <a:pPr algn="ctr"/>
                      <a:r>
                        <a:rPr lang="en-US" dirty="0" smtClean="0"/>
                        <a:t>B</a:t>
                      </a:r>
                      <a:endParaRPr lang="en-US" dirty="0"/>
                    </a:p>
                  </a:txBody>
                  <a:tcPr/>
                </a:tc>
                <a:tc>
                  <a:txBody>
                    <a:bodyPr/>
                    <a:lstStyle/>
                    <a:p>
                      <a:pPr algn="ctr"/>
                      <a:r>
                        <a:rPr lang="en-US" dirty="0" smtClean="0"/>
                        <a:t>B</a:t>
                      </a:r>
                      <a:endParaRPr lang="en-US" dirty="0"/>
                    </a:p>
                  </a:txBody>
                  <a:tcPr/>
                </a:tc>
              </a:tr>
              <a:tr h="678095">
                <a:tc>
                  <a:txBody>
                    <a:bodyPr/>
                    <a:lstStyle/>
                    <a:p>
                      <a:pPr algn="ctr"/>
                      <a:r>
                        <a:rPr lang="en-US" dirty="0" smtClean="0"/>
                        <a:t>Width</a:t>
                      </a:r>
                      <a:endParaRPr lang="en-US" dirty="0"/>
                    </a:p>
                  </a:txBody>
                  <a:tcPr/>
                </a:tc>
                <a:tc>
                  <a:txBody>
                    <a:bodyPr/>
                    <a:lstStyle/>
                    <a:p>
                      <a:pPr algn="ctr"/>
                      <a:r>
                        <a:rPr lang="en-US" dirty="0" smtClean="0"/>
                        <a:t>12 m</a:t>
                      </a:r>
                      <a:endParaRPr lang="en-US" dirty="0"/>
                    </a:p>
                  </a:txBody>
                  <a:tcPr/>
                </a:tc>
                <a:tc>
                  <a:txBody>
                    <a:bodyPr/>
                    <a:lstStyle/>
                    <a:p>
                      <a:pPr algn="ctr"/>
                      <a:r>
                        <a:rPr lang="en-US" dirty="0" smtClean="0"/>
                        <a:t>20 m</a:t>
                      </a:r>
                      <a:endParaRPr lang="en-US" dirty="0"/>
                    </a:p>
                  </a:txBody>
                  <a:tcPr/>
                </a:tc>
              </a:tr>
            </a:tbl>
          </a:graphicData>
        </a:graphic>
      </p:graphicFrame>
      <p:sp>
        <p:nvSpPr>
          <p:cNvPr id="7" name="TextBox 6"/>
          <p:cNvSpPr txBox="1"/>
          <p:nvPr/>
        </p:nvSpPr>
        <p:spPr>
          <a:xfrm>
            <a:off x="3791623" y="755639"/>
            <a:ext cx="3767378" cy="307777"/>
          </a:xfrm>
          <a:prstGeom prst="rect">
            <a:avLst/>
          </a:prstGeom>
          <a:noFill/>
        </p:spPr>
        <p:txBody>
          <a:bodyPr wrap="none" rtlCol="0">
            <a:spAutoFit/>
          </a:bodyPr>
          <a:lstStyle/>
          <a:p>
            <a:r>
              <a:rPr lang="en-US" sz="1400" b="1" dirty="0"/>
              <a:t>Table </a:t>
            </a:r>
            <a:r>
              <a:rPr lang="en-US" sz="1400" b="1" dirty="0" smtClean="0"/>
              <a:t>8.1: </a:t>
            </a:r>
            <a:r>
              <a:rPr lang="en-US" sz="1400" b="1" dirty="0"/>
              <a:t>Conclusion of Future Condition </a:t>
            </a:r>
          </a:p>
        </p:txBody>
      </p:sp>
    </p:spTree>
    <p:extLst>
      <p:ext uri="{BB962C8B-B14F-4D97-AF65-F5344CB8AC3E}">
        <p14:creationId xmlns:p14="http://schemas.microsoft.com/office/powerpoint/2010/main" val="205948528"/>
      </p:ext>
    </p:extLst>
  </p:cSld>
  <p:clrMapOvr>
    <a:masterClrMapping/>
  </p:clrMapOvr>
  <p:transition spd="med">
    <p:pull/>
  </p:transition>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D57F1E4F-1CFF-5643-939E-02111984F565}" type="slidenum">
              <a:rPr lang="en-US" smtClean="0"/>
              <a:pPr/>
              <a:t>98</a:t>
            </a:fld>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val="3507084811"/>
              </p:ext>
            </p:extLst>
          </p:nvPr>
        </p:nvGraphicFramePr>
        <p:xfrm>
          <a:off x="1585913" y="1063419"/>
          <a:ext cx="8127999" cy="4930980"/>
        </p:xfrm>
        <a:graphic>
          <a:graphicData uri="http://schemas.openxmlformats.org/drawingml/2006/table">
            <a:tbl>
              <a:tblPr firstRow="1" bandRow="1">
                <a:tableStyleId>{5C22544A-7EE6-4342-B048-85BDC9FD1C3A}</a:tableStyleId>
              </a:tblPr>
              <a:tblGrid>
                <a:gridCol w="2709333"/>
                <a:gridCol w="2709333"/>
                <a:gridCol w="2709333"/>
              </a:tblGrid>
              <a:tr h="490466">
                <a:tc>
                  <a:txBody>
                    <a:bodyPr/>
                    <a:lstStyle/>
                    <a:p>
                      <a:pPr algn="ctr"/>
                      <a:endParaRPr lang="en-US" dirty="0"/>
                    </a:p>
                  </a:txBody>
                  <a:tcPr/>
                </a:tc>
                <a:tc>
                  <a:txBody>
                    <a:bodyPr/>
                    <a:lstStyle/>
                    <a:p>
                      <a:pPr algn="ctr"/>
                      <a:r>
                        <a:rPr lang="en-US" dirty="0" smtClean="0"/>
                        <a:t>Segment 1</a:t>
                      </a:r>
                      <a:endParaRPr lang="en-US" dirty="0"/>
                    </a:p>
                  </a:txBody>
                  <a:tcPr/>
                </a:tc>
                <a:tc>
                  <a:txBody>
                    <a:bodyPr/>
                    <a:lstStyle/>
                    <a:p>
                      <a:pPr algn="ctr"/>
                      <a:r>
                        <a:rPr lang="en-US" dirty="0" smtClean="0"/>
                        <a:t>Segment 2</a:t>
                      </a:r>
                      <a:endParaRPr lang="en-US" dirty="0"/>
                    </a:p>
                  </a:txBody>
                  <a:tcPr/>
                </a:tc>
              </a:tr>
              <a:tr h="716440">
                <a:tc>
                  <a:txBody>
                    <a:bodyPr/>
                    <a:lstStyle/>
                    <a:p>
                      <a:pPr algn="ctr"/>
                      <a:r>
                        <a:rPr lang="en-US" dirty="0" smtClean="0"/>
                        <a:t>Asphalt</a:t>
                      </a:r>
                      <a:endParaRPr lang="en-US" dirty="0"/>
                    </a:p>
                  </a:txBody>
                  <a:tcPr/>
                </a:tc>
                <a:tc>
                  <a:txBody>
                    <a:bodyPr/>
                    <a:lstStyle/>
                    <a:p>
                      <a:pPr algn="ctr"/>
                      <a:r>
                        <a:rPr lang="en-US" dirty="0" smtClean="0"/>
                        <a:t>6 cm</a:t>
                      </a:r>
                      <a:endParaRPr lang="en-US" dirty="0"/>
                    </a:p>
                  </a:txBody>
                  <a:tcPr/>
                </a:tc>
                <a:tc>
                  <a:txBody>
                    <a:bodyPr/>
                    <a:lstStyle/>
                    <a:p>
                      <a:pPr algn="ctr"/>
                      <a:r>
                        <a:rPr lang="en-US" dirty="0" smtClean="0"/>
                        <a:t>7 cm</a:t>
                      </a:r>
                      <a:endParaRPr lang="en-US" dirty="0"/>
                    </a:p>
                  </a:txBody>
                  <a:tcPr/>
                </a:tc>
              </a:tr>
              <a:tr h="716440">
                <a:tc>
                  <a:txBody>
                    <a:bodyPr/>
                    <a:lstStyle/>
                    <a:p>
                      <a:pPr algn="ctr"/>
                      <a:r>
                        <a:rPr lang="en-US" dirty="0" smtClean="0"/>
                        <a:t>Base Coarse</a:t>
                      </a:r>
                      <a:endParaRPr lang="en-US" dirty="0"/>
                    </a:p>
                  </a:txBody>
                  <a:tcPr/>
                </a:tc>
                <a:tc>
                  <a:txBody>
                    <a:bodyPr/>
                    <a:lstStyle/>
                    <a:p>
                      <a:pPr algn="ctr"/>
                      <a:r>
                        <a:rPr lang="en-US" dirty="0" smtClean="0"/>
                        <a:t>20 cm</a:t>
                      </a:r>
                      <a:endParaRPr lang="en-US" dirty="0"/>
                    </a:p>
                  </a:txBody>
                  <a:tcPr/>
                </a:tc>
                <a:tc>
                  <a:txBody>
                    <a:bodyPr/>
                    <a:lstStyle/>
                    <a:p>
                      <a:pPr algn="ctr"/>
                      <a:r>
                        <a:rPr lang="en-US" dirty="0" smtClean="0"/>
                        <a:t>30 cm</a:t>
                      </a:r>
                      <a:endParaRPr lang="en-US" dirty="0"/>
                    </a:p>
                  </a:txBody>
                  <a:tcPr/>
                </a:tc>
              </a:tr>
              <a:tr h="716440">
                <a:tc>
                  <a:txBody>
                    <a:bodyPr/>
                    <a:lstStyle/>
                    <a:p>
                      <a:pPr algn="ctr"/>
                      <a:r>
                        <a:rPr lang="en-US" dirty="0" smtClean="0"/>
                        <a:t>Sub Base</a:t>
                      </a:r>
                      <a:endParaRPr lang="en-US" dirty="0"/>
                    </a:p>
                  </a:txBody>
                  <a:tcPr/>
                </a:tc>
                <a:tc>
                  <a:txBody>
                    <a:bodyPr/>
                    <a:lstStyle/>
                    <a:p>
                      <a:pPr algn="ctr"/>
                      <a:r>
                        <a:rPr lang="en-US" dirty="0" smtClean="0"/>
                        <a:t>-</a:t>
                      </a:r>
                      <a:endParaRPr lang="en-US" dirty="0"/>
                    </a:p>
                  </a:txBody>
                  <a:tcPr/>
                </a:tc>
                <a:tc>
                  <a:txBody>
                    <a:bodyPr/>
                    <a:lstStyle/>
                    <a:p>
                      <a:pPr algn="ctr"/>
                      <a:r>
                        <a:rPr lang="en-US" dirty="0" smtClean="0"/>
                        <a:t>-</a:t>
                      </a:r>
                      <a:endParaRPr lang="en-US" dirty="0"/>
                    </a:p>
                  </a:txBody>
                  <a:tcPr/>
                </a:tc>
              </a:tr>
              <a:tr h="858314">
                <a:tc>
                  <a:txBody>
                    <a:bodyPr/>
                    <a:lstStyle/>
                    <a:p>
                      <a:pPr algn="ctr"/>
                      <a:r>
                        <a:rPr lang="en-US" dirty="0" smtClean="0"/>
                        <a:t>Rock Fill</a:t>
                      </a:r>
                      <a:endParaRPr lang="en-US" dirty="0"/>
                    </a:p>
                  </a:txBody>
                  <a:tcPr/>
                </a:tc>
                <a:tc>
                  <a:txBody>
                    <a:bodyPr/>
                    <a:lstStyle/>
                    <a:p>
                      <a:pPr algn="ctr"/>
                      <a:r>
                        <a:rPr lang="en-US" dirty="0" smtClean="0"/>
                        <a:t>80 cm</a:t>
                      </a:r>
                      <a:endParaRPr lang="en-US" dirty="0"/>
                    </a:p>
                  </a:txBody>
                  <a:tcPr/>
                </a:tc>
                <a:tc>
                  <a:txBody>
                    <a:bodyPr/>
                    <a:lstStyle/>
                    <a:p>
                      <a:pPr algn="ctr"/>
                      <a:r>
                        <a:rPr lang="en-US" dirty="0" smtClean="0"/>
                        <a:t>80 cm</a:t>
                      </a:r>
                      <a:endParaRPr lang="en-US" dirty="0"/>
                    </a:p>
                  </a:txBody>
                  <a:tcPr/>
                </a:tc>
              </a:tr>
              <a:tr h="716440">
                <a:tc>
                  <a:txBody>
                    <a:bodyPr/>
                    <a:lstStyle/>
                    <a:p>
                      <a:pPr algn="ctr"/>
                      <a:r>
                        <a:rPr lang="en-US" dirty="0" smtClean="0"/>
                        <a:t>Shoulders</a:t>
                      </a:r>
                      <a:endParaRPr lang="en-US" dirty="0"/>
                    </a:p>
                  </a:txBody>
                  <a:tcPr/>
                </a:tc>
                <a:tc>
                  <a:txBody>
                    <a:bodyPr/>
                    <a:lstStyle/>
                    <a:p>
                      <a:pPr algn="ctr"/>
                      <a:r>
                        <a:rPr lang="en-US" dirty="0" smtClean="0"/>
                        <a:t>1.8 m</a:t>
                      </a:r>
                      <a:endParaRPr lang="en-US" dirty="0"/>
                    </a:p>
                  </a:txBody>
                  <a:tcPr/>
                </a:tc>
                <a:tc>
                  <a:txBody>
                    <a:bodyPr/>
                    <a:lstStyle/>
                    <a:p>
                      <a:pPr algn="ctr"/>
                      <a:r>
                        <a:rPr lang="en-US" dirty="0" smtClean="0"/>
                        <a:t>2 m</a:t>
                      </a:r>
                      <a:endParaRPr lang="en-US" dirty="0"/>
                    </a:p>
                  </a:txBody>
                  <a:tcPr/>
                </a:tc>
              </a:tr>
              <a:tr h="716440">
                <a:tc>
                  <a:txBody>
                    <a:bodyPr/>
                    <a:lstStyle/>
                    <a:p>
                      <a:pPr algn="ctr"/>
                      <a:r>
                        <a:rPr lang="en-US" dirty="0" smtClean="0"/>
                        <a:t>Ditch</a:t>
                      </a:r>
                      <a:endParaRPr lang="en-US" dirty="0"/>
                    </a:p>
                  </a:txBody>
                  <a:tcPr/>
                </a:tc>
                <a:tc>
                  <a:txBody>
                    <a:bodyPr/>
                    <a:lstStyle/>
                    <a:p>
                      <a:pPr algn="ctr"/>
                      <a:r>
                        <a:rPr lang="en-US" dirty="0" smtClean="0"/>
                        <a:t>1.2 m</a:t>
                      </a:r>
                      <a:endParaRPr lang="en-US" dirty="0"/>
                    </a:p>
                  </a:txBody>
                  <a:tcPr/>
                </a:tc>
                <a:tc>
                  <a:txBody>
                    <a:bodyPr/>
                    <a:lstStyle/>
                    <a:p>
                      <a:pPr algn="ctr"/>
                      <a:r>
                        <a:rPr lang="en-US" dirty="0" smtClean="0"/>
                        <a:t>1.6 m</a:t>
                      </a:r>
                      <a:endParaRPr lang="en-US" dirty="0"/>
                    </a:p>
                  </a:txBody>
                  <a:tcPr/>
                </a:tc>
              </a:tr>
            </a:tbl>
          </a:graphicData>
        </a:graphic>
      </p:graphicFrame>
      <p:sp>
        <p:nvSpPr>
          <p:cNvPr id="6" name="TextBox 5"/>
          <p:cNvSpPr txBox="1"/>
          <p:nvPr/>
        </p:nvSpPr>
        <p:spPr>
          <a:xfrm>
            <a:off x="3741376" y="755639"/>
            <a:ext cx="3817071" cy="307777"/>
          </a:xfrm>
          <a:prstGeom prst="rect">
            <a:avLst/>
          </a:prstGeom>
          <a:noFill/>
        </p:spPr>
        <p:txBody>
          <a:bodyPr wrap="none" rtlCol="0">
            <a:spAutoFit/>
          </a:bodyPr>
          <a:lstStyle/>
          <a:p>
            <a:r>
              <a:rPr lang="en-US" sz="1400" b="1" dirty="0" smtClean="0"/>
              <a:t>Table 8.2: Conclusion of Future Condition </a:t>
            </a:r>
            <a:endParaRPr lang="en-US" sz="1400" b="1" dirty="0"/>
          </a:p>
        </p:txBody>
      </p:sp>
    </p:spTree>
    <p:extLst>
      <p:ext uri="{BB962C8B-B14F-4D97-AF65-F5344CB8AC3E}">
        <p14:creationId xmlns:p14="http://schemas.microsoft.com/office/powerpoint/2010/main" val="2428422821"/>
      </p:ext>
    </p:extLst>
  </p:cSld>
  <p:clrMapOvr>
    <a:masterClrMapping/>
  </p:clrMapOvr>
  <p:transition spd="med">
    <p:pull/>
  </p:transition>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03312" y="592668"/>
            <a:ext cx="8946541" cy="5858932"/>
          </a:xfrm>
        </p:spPr>
        <p:txBody>
          <a:bodyPr>
            <a:normAutofit/>
          </a:bodyPr>
          <a:lstStyle/>
          <a:p>
            <a:r>
              <a:rPr lang="en-US" sz="2800" dirty="0"/>
              <a:t>10.2 Recommendations</a:t>
            </a:r>
            <a:br>
              <a:rPr lang="en-US" sz="2800" dirty="0"/>
            </a:br>
            <a:endParaRPr lang="en-US" sz="2800" dirty="0" smtClean="0"/>
          </a:p>
          <a:p>
            <a:pPr lvl="0">
              <a:buFont typeface="Wingdings" panose="05000000000000000000" pitchFamily="2" charset="2"/>
              <a:buChar char="v"/>
            </a:pPr>
            <a:r>
              <a:rPr lang="en-US" sz="2400" dirty="0"/>
              <a:t>Both horizontal curves and vertical curves (profile) should be made as flat as practical at intersections where sight distance along either roads is important where vehicles may have to slow or stop. </a:t>
            </a:r>
            <a:endParaRPr lang="en-US" sz="2400" dirty="0" smtClean="0"/>
          </a:p>
          <a:p>
            <a:pPr marL="0" lvl="0" indent="0">
              <a:buNone/>
            </a:pPr>
            <a:endParaRPr lang="en-US" sz="2400" dirty="0"/>
          </a:p>
          <a:p>
            <a:pPr lvl="0">
              <a:buFont typeface="Wingdings" panose="05000000000000000000" pitchFamily="2" charset="2"/>
              <a:buChar char="v"/>
            </a:pPr>
            <a:r>
              <a:rPr lang="en-US" sz="2400" dirty="0"/>
              <a:t>It is necessary to have nearly the same surface elevations at intersections so that there will be no need to change entrances surfaces’ elevations</a:t>
            </a:r>
            <a:r>
              <a:rPr lang="en-US" sz="2400" dirty="0" smtClean="0"/>
              <a:t>.</a:t>
            </a:r>
          </a:p>
          <a:p>
            <a:pPr marL="0" lvl="0" indent="0">
              <a:buNone/>
            </a:pPr>
            <a:endParaRPr lang="en-US" sz="2400" dirty="0"/>
          </a:p>
          <a:p>
            <a:pPr lvl="0">
              <a:buFont typeface="Wingdings" panose="05000000000000000000" pitchFamily="2" charset="2"/>
              <a:buChar char="v"/>
            </a:pPr>
            <a:r>
              <a:rPr lang="en-US" sz="2400" dirty="0"/>
              <a:t>Layers' materials should be imported with specific properties and tested to achieve the predicted results</a:t>
            </a:r>
            <a:r>
              <a:rPr lang="en-US" sz="2400" dirty="0" smtClean="0"/>
              <a:t>.</a:t>
            </a:r>
            <a:endParaRPr lang="en-US" sz="2400" dirty="0"/>
          </a:p>
        </p:txBody>
      </p:sp>
      <p:sp>
        <p:nvSpPr>
          <p:cNvPr id="4" name="Slide Number Placeholder 3"/>
          <p:cNvSpPr>
            <a:spLocks noGrp="1"/>
          </p:cNvSpPr>
          <p:nvPr>
            <p:ph type="sldNum" sz="quarter" idx="12"/>
          </p:nvPr>
        </p:nvSpPr>
        <p:spPr/>
        <p:txBody>
          <a:bodyPr/>
          <a:lstStyle/>
          <a:p>
            <a:fld id="{D57F1E4F-1CFF-5643-939E-02111984F565}" type="slidenum">
              <a:rPr lang="en-US" smtClean="0"/>
              <a:pPr/>
              <a:t>99</a:t>
            </a:fld>
            <a:endParaRPr lang="en-US" dirty="0"/>
          </a:p>
        </p:txBody>
      </p:sp>
    </p:spTree>
    <p:extLst>
      <p:ext uri="{BB962C8B-B14F-4D97-AF65-F5344CB8AC3E}">
        <p14:creationId xmlns:p14="http://schemas.microsoft.com/office/powerpoint/2010/main" val="3258525237"/>
      </p:ext>
    </p:extLst>
  </p:cSld>
  <p:clrMapOvr>
    <a:masterClrMapping/>
  </p:clrMapOvr>
  <p:transition spd="med">
    <p:pull/>
  </p:transition>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Ion">
      <a:dk1>
        <a:sysClr val="windowText" lastClr="000000"/>
      </a:dk1>
      <a:lt1>
        <a:sysClr val="window" lastClr="FFFFFF"/>
      </a:lt1>
      <a:dk2>
        <a:srgbClr val="0E5580"/>
      </a:dk2>
      <a:lt2>
        <a:srgbClr val="EBEBEB"/>
      </a:lt2>
      <a:accent1>
        <a:srgbClr val="ACD433"/>
      </a:accent1>
      <a:accent2>
        <a:srgbClr val="E6C133"/>
      </a:accent2>
      <a:accent3>
        <a:srgbClr val="EF7A24"/>
      </a:accent3>
      <a:accent4>
        <a:srgbClr val="5AA0F5"/>
      </a:accent4>
      <a:accent5>
        <a:srgbClr val="75CEEC"/>
      </a:accent5>
      <a:accent6>
        <a:srgbClr val="65D6A0"/>
      </a:accent6>
      <a:hlink>
        <a:srgbClr val="C4E46E"/>
      </a:hlink>
      <a:folHlink>
        <a:srgbClr val="BDE0FB"/>
      </a:folHlink>
    </a:clrScheme>
    <a:fontScheme name="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2000"/>
                <a:hueMod val="96000"/>
                <a:satMod val="128000"/>
                <a:lumMod val="114000"/>
              </a:schemeClr>
            </a:gs>
            <a:gs pos="100000">
              <a:schemeClr val="phClr">
                <a:shade val="62000"/>
                <a:hueMod val="100000"/>
                <a:satMod val="134000"/>
                <a:lumMod val="56000"/>
              </a:schemeClr>
            </a:gs>
          </a:gsLst>
          <a:path path="circle">
            <a:fillToRect l="45000" t="65000" r="125000" b="100000"/>
          </a:path>
        </a:gradFill>
        <a:blipFill rotWithShape="1">
          <a:blip xmlns:r="http://schemas.openxmlformats.org/officeDocument/2006/relationships" r:embed="rId1">
            <a:duotone>
              <a:schemeClr val="phClr">
                <a:shade val="62000"/>
                <a:hueMod val="108000"/>
                <a:satMod val="164000"/>
                <a:lumMod val="69000"/>
              </a:schemeClr>
              <a:schemeClr val="phClr">
                <a:tint val="96000"/>
                <a:hueMod val="90000"/>
                <a:satMod val="130000"/>
                <a:lumMod val="134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BACC050B-8757-4460-95D8-E37B46A6B421}"/>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Ion</Template>
  <TotalTime>1932</TotalTime>
  <Words>2742</Words>
  <Application>Microsoft Office PowerPoint</Application>
  <PresentationFormat>Widescreen</PresentationFormat>
  <Paragraphs>736</Paragraphs>
  <Slides>101</Slides>
  <Notes>1</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101</vt:i4>
      </vt:variant>
    </vt:vector>
  </HeadingPairs>
  <TitlesOfParts>
    <vt:vector size="112" baseType="lpstr">
      <vt:lpstr>Arial</vt:lpstr>
      <vt:lpstr>Calibri</vt:lpstr>
      <vt:lpstr>Cambria Math</vt:lpstr>
      <vt:lpstr>Century Gothic</vt:lpstr>
      <vt:lpstr>Consolas</vt:lpstr>
      <vt:lpstr>Courier New</vt:lpstr>
      <vt:lpstr>Symbol</vt:lpstr>
      <vt:lpstr>Times New Roman</vt:lpstr>
      <vt:lpstr>Wingdings</vt:lpstr>
      <vt:lpstr>Wingdings 3</vt:lpstr>
      <vt:lpstr>Ion</vt:lpstr>
      <vt:lpstr>REHABILITATION OF QABATIA – ARAB AMERICAN UNIVERSITY OF PALESTINE – JENIN STREET</vt:lpstr>
      <vt:lpstr>CONTENTS:</vt:lpstr>
      <vt:lpstr>CH 1 PROJECT DESCRIPTION</vt:lpstr>
      <vt:lpstr>PowerPoint Presentation</vt:lpstr>
      <vt:lpstr>PowerPoint Presentation</vt:lpstr>
      <vt:lpstr>PowerPoint Presentation</vt:lpstr>
      <vt:lpstr>PowerPoint Presentation</vt:lpstr>
      <vt:lpstr>CH 2 METHODOLOGY</vt:lpstr>
      <vt:lpstr>PowerPoint Presentation</vt:lpstr>
      <vt:lpstr>PowerPoint Presentation</vt:lpstr>
      <vt:lpstr>PowerPoint Presentation</vt:lpstr>
      <vt:lpstr>PowerPoint Presentation</vt:lpstr>
      <vt:lpstr>PowerPoint Presentation</vt:lpstr>
      <vt:lpstr>CH 3 DATA COLLECTION</vt:lpstr>
      <vt:lpstr>PowerPoint Presentation</vt:lpstr>
      <vt:lpstr>PowerPoint Presentation</vt:lpstr>
      <vt:lpstr>Table 3.1 : Traffic Count Results</vt:lpstr>
      <vt:lpstr>CH 4 TRAFFIC ANALYSIS</vt:lpstr>
      <vt:lpstr>Figure 4.1 : Street’s Master Plan with Details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CH 5 GEOMETRIC DESIGN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CH 6  PAVEMENT DESIGN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CH 7  INTERSECTION DESIGN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CH 8  TRAFFIC CONTROL DEVICES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CH 9  BILL OF QUANTITY AND COST</vt:lpstr>
      <vt:lpstr>PowerPoint Presentation</vt:lpstr>
      <vt:lpstr>PowerPoint Presentation</vt:lpstr>
      <vt:lpstr>CH 10  CONCLUSION AND RECOMMENDATIONS</vt:lpstr>
      <vt:lpstr>PowerPoint Presentation</vt:lpstr>
      <vt:lpstr>PowerPoint Presentation</vt:lpstr>
      <vt:lpstr>PowerPoint Presentation</vt:lpstr>
      <vt:lpstr>PowerPoint Presentation</vt:lpstr>
      <vt:lpstr>THANK YOU FOR LISTENING</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REHABILITATION OF QABATIA - AAUP STREET</dc:title>
  <dc:creator>Rafat Zaqzouq</dc:creator>
  <cp:lastModifiedBy>Rafat Zaqzouq</cp:lastModifiedBy>
  <cp:revision>132</cp:revision>
  <dcterms:created xsi:type="dcterms:W3CDTF">2019-12-25T16:36:22Z</dcterms:created>
  <dcterms:modified xsi:type="dcterms:W3CDTF">2020-06-01T17:40:44Z</dcterms:modified>
</cp:coreProperties>
</file>