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7" r:id="rId2"/>
    <p:sldId id="259" r:id="rId3"/>
    <p:sldId id="261" r:id="rId4"/>
    <p:sldId id="262" r:id="rId5"/>
    <p:sldId id="292" r:id="rId6"/>
    <p:sldId id="293" r:id="rId7"/>
    <p:sldId id="296" r:id="rId8"/>
    <p:sldId id="294" r:id="rId9"/>
    <p:sldId id="297" r:id="rId10"/>
    <p:sldId id="298" r:id="rId11"/>
    <p:sldId id="301" r:id="rId12"/>
    <p:sldId id="300" r:id="rId13"/>
    <p:sldId id="299" r:id="rId14"/>
    <p:sldId id="303" r:id="rId15"/>
    <p:sldId id="304" r:id="rId16"/>
    <p:sldId id="305" r:id="rId17"/>
    <p:sldId id="315" r:id="rId18"/>
    <p:sldId id="314" r:id="rId19"/>
    <p:sldId id="308" r:id="rId20"/>
    <p:sldId id="302" r:id="rId21"/>
    <p:sldId id="309" r:id="rId22"/>
    <p:sldId id="310" r:id="rId23"/>
    <p:sldId id="311" r:id="rId24"/>
    <p:sldId id="312" r:id="rId25"/>
    <p:sldId id="313" r:id="rId26"/>
    <p:sldId id="28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>
        <p:scale>
          <a:sx n="70" d="100"/>
          <a:sy n="70" d="100"/>
        </p:scale>
        <p:origin x="-117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41A3-BE14-400F-ACF9-C6DA62178422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F7349-BEB1-458F-AAB9-5862D07873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41A3-BE14-400F-ACF9-C6DA62178422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F7349-BEB1-458F-AAB9-5862D07873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41A3-BE14-400F-ACF9-C6DA62178422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F7349-BEB1-458F-AAB9-5862D07873D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41A3-BE14-400F-ACF9-C6DA62178422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F7349-BEB1-458F-AAB9-5862D07873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41A3-BE14-400F-ACF9-C6DA62178422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F7349-BEB1-458F-AAB9-5862D07873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41A3-BE14-400F-ACF9-C6DA62178422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F7349-BEB1-458F-AAB9-5862D07873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41A3-BE14-400F-ACF9-C6DA62178422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F7349-BEB1-458F-AAB9-5862D07873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41A3-BE14-400F-ACF9-C6DA62178422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F7349-BEB1-458F-AAB9-5862D07873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41A3-BE14-400F-ACF9-C6DA62178422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F7349-BEB1-458F-AAB9-5862D07873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41A3-BE14-400F-ACF9-C6DA62178422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F7349-BEB1-458F-AAB9-5862D07873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41A3-BE14-400F-ACF9-C6DA62178422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F7349-BEB1-458F-AAB9-5862D07873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99B41A3-BE14-400F-ACF9-C6DA62178422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B2F7349-BEB1-458F-AAB9-5862D07873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project.ppt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09800" y="152400"/>
            <a:ext cx="4572000" cy="5940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An-Najah National University</a:t>
            </a:r>
          </a:p>
          <a:p>
            <a:pPr algn="ctr"/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Faculty Of Engineering 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Foundation design for high rise building</a:t>
            </a:r>
          </a:p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Prepared by :</a:t>
            </a:r>
          </a:p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Faisal Mohammad Hassouna</a:t>
            </a: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Submitted to:</a:t>
            </a: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Dr. Sami Hijjawi</a:t>
            </a:r>
            <a:endParaRPr lang="en-US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11575" y="685800"/>
            <a:ext cx="1371600" cy="1371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848189"/>
              </p:ext>
            </p:extLst>
          </p:nvPr>
        </p:nvGraphicFramePr>
        <p:xfrm>
          <a:off x="0" y="2"/>
          <a:ext cx="9144000" cy="6857997"/>
        </p:xfrm>
        <a:graphic>
          <a:graphicData uri="http://schemas.openxmlformats.org/drawingml/2006/table">
            <a:tbl>
              <a:tblPr rtl="1">
                <a:tableStyleId>{5C22544A-7EE6-4342-B048-85BDC9FD1C3A}</a:tableStyleId>
              </a:tblPr>
              <a:tblGrid>
                <a:gridCol w="3722914"/>
                <a:gridCol w="2645228"/>
                <a:gridCol w="2775858"/>
              </a:tblGrid>
              <a:tr h="8649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 dirty="0">
                          <a:effectLst/>
                        </a:rPr>
                        <a:t>Wu (1.2D + 1.6 L ) Kn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 dirty="0" smtClean="0">
                          <a:effectLst/>
                        </a:rPr>
                        <a:t>Service load  (Kn)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Column#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823.2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 dirty="0">
                          <a:effectLst/>
                        </a:rPr>
                        <a:t>588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17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789.6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564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18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1688.4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1314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19(shear wall)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1688.4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 dirty="0">
                          <a:effectLst/>
                        </a:rPr>
                        <a:t>1314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20(shear wall)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789.6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564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21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1033.2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738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22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764.4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642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23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816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720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24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996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828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25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1014.6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843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26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 dirty="0">
                          <a:effectLst/>
                        </a:rPr>
                        <a:t>1014.6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843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27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 dirty="0">
                          <a:effectLst/>
                        </a:rPr>
                        <a:t>996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828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28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 dirty="0">
                          <a:effectLst/>
                        </a:rPr>
                        <a:t>803.4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>
                          <a:effectLst/>
                        </a:rPr>
                        <a:t>711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400" b="1" u="none" strike="noStrike" dirty="0">
                          <a:effectLst/>
                        </a:rPr>
                        <a:t>29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94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Mat foundation: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To </a:t>
            </a:r>
            <a:r>
              <a:rPr lang="en-US" b="1" dirty="0">
                <a:solidFill>
                  <a:schemeClr val="tx1"/>
                </a:solidFill>
                <a:latin typeface="Calibri" pitchFamily="34" charset="0"/>
              </a:rPr>
              <a:t>design Mat Foundations, the </a:t>
            </a:r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thickness </a:t>
            </a:r>
            <a:r>
              <a:rPr lang="en-US" b="1" dirty="0">
                <a:solidFill>
                  <a:schemeClr val="tx1"/>
                </a:solidFill>
                <a:latin typeface="Calibri" pitchFamily="34" charset="0"/>
              </a:rPr>
              <a:t>of the mat has to be found from punching shear equation manually. Then, the maximum moment in (X) and (Y) directions, area of steel and settlement are found from SAP.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Chapter f</a:t>
            </a:r>
            <a:r>
              <a:rPr lang="en-US" dirty="0" smtClean="0"/>
              <a:t>ive</a:t>
            </a:r>
            <a:r>
              <a:rPr lang="en-US" b="1" dirty="0"/>
              <a:t/>
            </a:r>
            <a:br>
              <a:rPr lang="en-US" b="1" dirty="0"/>
            </a:br>
            <a:r>
              <a:rPr lang="en-US" dirty="0"/>
              <a:t>Design mat and piles foundation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188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800" b="1" dirty="0">
                    <a:latin typeface="Calibri" pitchFamily="34" charset="0"/>
                    <a:ea typeface="Times New Roman" pitchFamily="18" charset="0"/>
                  </a:rPr>
                  <a:t>To find the </a:t>
                </a:r>
                <a:r>
                  <a:rPr lang="en-US" sz="2800" b="1" dirty="0" smtClean="0">
                    <a:latin typeface="Calibri" pitchFamily="34" charset="0"/>
                    <a:ea typeface="Times New Roman" pitchFamily="18" charset="0"/>
                  </a:rPr>
                  <a:t>thickness </a:t>
                </a:r>
                <a:r>
                  <a:rPr lang="en-US" sz="2800" b="1" dirty="0">
                    <a:latin typeface="Calibri" pitchFamily="34" charset="0"/>
                    <a:ea typeface="Times New Roman" pitchFamily="18" charset="0"/>
                  </a:rPr>
                  <a:t>of foundation, the punching shear equation is used.</a:t>
                </a:r>
              </a:p>
              <a:p>
                <a:pPr marL="0" indent="0">
                  <a:buNone/>
                </a:pPr>
                <a:r>
                  <a:rPr lang="en-US" sz="2800" dirty="0"/>
                  <a:t>фVc = 0.75 *(1/3)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/>
                          </a:rPr>
                          <m:t>𝑓</m:t>
                        </m:r>
                      </m:e>
                    </m:rad>
                    <m:r>
                      <a:rPr lang="en-US" sz="2800" i="1">
                        <a:latin typeface="Cambria Math"/>
                      </a:rPr>
                      <m:t>′</m:t>
                    </m:r>
                    <m:r>
                      <a:rPr lang="en-US" sz="2800" i="1">
                        <a:latin typeface="Cambria Math"/>
                      </a:rPr>
                      <m:t>𝑐</m:t>
                    </m:r>
                  </m:oMath>
                </a14:m>
                <a:r>
                  <a:rPr lang="en-US" sz="2800" dirty="0"/>
                  <a:t> * b</a:t>
                </a:r>
                <a:r>
                  <a:rPr lang="en-US" sz="2800" baseline="-25000" dirty="0"/>
                  <a:t>o</a:t>
                </a:r>
                <a:r>
                  <a:rPr lang="en-US" sz="2800" dirty="0"/>
                  <a:t> * </a:t>
                </a:r>
                <a:r>
                  <a:rPr lang="en-US" sz="2800" dirty="0" smtClean="0"/>
                  <a:t>d  </a:t>
                </a:r>
                <a:r>
                  <a:rPr lang="en-US" sz="4000" dirty="0" smtClean="0"/>
                  <a:t>&gt;</a:t>
                </a:r>
                <a:r>
                  <a:rPr lang="en-US" sz="2800" dirty="0" smtClean="0"/>
                  <a:t> </a:t>
                </a:r>
                <a:r>
                  <a:rPr lang="en-US" sz="2800" dirty="0"/>
                  <a:t>Vu</a:t>
                </a:r>
              </a:p>
              <a:p>
                <a:pPr marL="0" indent="0">
                  <a:buNone/>
                </a:pPr>
                <a:r>
                  <a:rPr lang="en-US" dirty="0" smtClean="0"/>
                  <a:t>d= 60 cm</a:t>
                </a:r>
              </a:p>
              <a:p>
                <a:pPr marL="0" indent="0">
                  <a:buNone/>
                </a:pPr>
                <a:r>
                  <a:rPr lang="en-US" dirty="0" smtClean="0"/>
                  <a:t>h= d+10 cm = 70cm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46" t="-22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mat foundation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2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203"/>
            <a:ext cx="8229600" cy="1252728"/>
          </a:xfrm>
        </p:spPr>
        <p:txBody>
          <a:bodyPr>
            <a:normAutofit/>
          </a:bodyPr>
          <a:lstStyle/>
          <a:p>
            <a:r>
              <a:rPr lang="en-US" sz="3200" i="1" dirty="0"/>
              <a:t>Sketch for the Mat Foundation in the </a:t>
            </a:r>
            <a:r>
              <a:rPr lang="en-US" sz="3200" i="1" dirty="0" smtClean="0"/>
              <a:t>SAP2000</a:t>
            </a:r>
            <a:endParaRPr lang="en-US" sz="32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00"/>
            <a:ext cx="914400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23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4093"/>
            <a:ext cx="8229600" cy="924761"/>
          </a:xfrm>
        </p:spPr>
        <p:txBody>
          <a:bodyPr/>
          <a:lstStyle/>
          <a:p>
            <a:r>
              <a:rPr lang="en-US" b="1" dirty="0">
                <a:latin typeface="Calibri" pitchFamily="34" charset="0"/>
              </a:rPr>
              <a:t>Settlement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0"/>
            <a:ext cx="9144000" cy="4953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0612" y="1223974"/>
            <a:ext cx="8458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maximum value </a:t>
            </a:r>
            <a:r>
              <a:rPr lang="en-US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is </a:t>
            </a:r>
            <a:r>
              <a:rPr lang="en-US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1.35 </a:t>
            </a:r>
            <a:r>
              <a:rPr lang="en-US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cm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and this value is acceptable</a:t>
            </a:r>
            <a:r>
              <a:rPr lang="en-US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5503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Calibri" pitchFamily="34" charset="0"/>
                <a:ea typeface="Times New Roman" pitchFamily="18" charset="0"/>
              </a:rPr>
              <a:t>moment </a:t>
            </a:r>
            <a:r>
              <a:rPr lang="en-US" sz="3200" b="1" dirty="0">
                <a:latin typeface="Calibri" pitchFamily="34" charset="0"/>
                <a:ea typeface="Times New Roman" pitchFamily="18" charset="0"/>
              </a:rPr>
              <a:t>in (X) and (Y)directions</a:t>
            </a:r>
            <a:endParaRPr lang="en-US" sz="32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62" y="2057400"/>
            <a:ext cx="9151961" cy="480060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28600" y="1333500"/>
            <a:ext cx="82296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marL="457200" indent="-457200" algn="l">
              <a:buFont typeface="Wingdings" pitchFamily="2" charset="2"/>
              <a:buChar char="v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Moment in (x) direction M11.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40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1021"/>
            <a:ext cx="9151961" cy="4546979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228600" y="1219200"/>
            <a:ext cx="82296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marL="457200" indent="-457200" algn="l">
              <a:buFont typeface="Wingdings" pitchFamily="2" charset="2"/>
              <a:buChar char="v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Moment in (y) direction M22.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14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371600" y="457200"/>
            <a:ext cx="73344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Calibri" pitchFamily="34" charset="0"/>
              </a:rPr>
              <a:t>Summary Of Reinforcement in Y-Direction</a:t>
            </a:r>
            <a:endParaRPr lang="en-US" sz="3200" dirty="0">
              <a:solidFill>
                <a:srgbClr val="000000"/>
              </a:solidFill>
              <a:latin typeface="Calibri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365405"/>
              </p:ext>
            </p:extLst>
          </p:nvPr>
        </p:nvGraphicFramePr>
        <p:xfrm>
          <a:off x="1" y="1295399"/>
          <a:ext cx="9143998" cy="5562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51537"/>
                <a:gridCol w="2048424"/>
                <a:gridCol w="3357727"/>
                <a:gridCol w="1319511"/>
                <a:gridCol w="1066799"/>
              </a:tblGrid>
              <a:tr h="315698">
                <a:tc gridSpan="5"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Reinforcement in (Y)direction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5698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Zone #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strip width(m)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Top steel / Bottom steel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length(m)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az-Cyrl-AZ" sz="2000" b="1" u="none" strike="noStrike">
                          <a:effectLst/>
                        </a:rPr>
                        <a:t>ф</a:t>
                      </a:r>
                      <a:endParaRPr lang="az-Cyrl-AZ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98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1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1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Top steel 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9.75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az-Cyrl-AZ" sz="2000" b="1" u="none" strike="noStrike">
                          <a:effectLst/>
                        </a:rPr>
                        <a:t>5ф18</a:t>
                      </a:r>
                      <a:endParaRPr lang="az-Cyrl-AZ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Bottom steel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9.75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az-Cyrl-AZ" sz="2000" b="1" u="none" strike="noStrike">
                          <a:effectLst/>
                        </a:rPr>
                        <a:t>5ф18</a:t>
                      </a:r>
                      <a:endParaRPr lang="az-Cyrl-AZ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98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2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1.85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Top steel 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9.75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az-Cyrl-AZ" sz="2000" b="1" u="none" strike="noStrike">
                          <a:effectLst/>
                        </a:rPr>
                        <a:t>9ф18</a:t>
                      </a:r>
                      <a:endParaRPr lang="az-Cyrl-AZ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 dirty="0">
                          <a:effectLst/>
                        </a:rPr>
                        <a:t>Bottom steel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9.75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az-Cyrl-AZ" sz="2000" b="1" u="none" strike="noStrike">
                          <a:effectLst/>
                        </a:rPr>
                        <a:t>9ф18</a:t>
                      </a:r>
                      <a:endParaRPr lang="az-Cyrl-AZ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98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3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1.5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Top steel 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9.75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az-Cyrl-AZ" sz="2000" b="1" u="none" strike="noStrike">
                          <a:effectLst/>
                        </a:rPr>
                        <a:t>7ф18</a:t>
                      </a:r>
                      <a:endParaRPr lang="az-Cyrl-AZ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Bottom steel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9.75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az-Cyrl-AZ" sz="2000" b="1" u="none" strike="noStrike">
                          <a:effectLst/>
                        </a:rPr>
                        <a:t>7ф18</a:t>
                      </a:r>
                      <a:endParaRPr lang="az-Cyrl-AZ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98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4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1.8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Top steel 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9.75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az-Cyrl-AZ" sz="2000" b="1" u="none" strike="noStrike">
                          <a:effectLst/>
                        </a:rPr>
                        <a:t>9ф18</a:t>
                      </a:r>
                      <a:endParaRPr lang="az-Cyrl-AZ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Bottom steel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9.75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az-Cyrl-AZ" sz="2000" b="1" u="none" strike="noStrike">
                          <a:effectLst/>
                        </a:rPr>
                        <a:t>9ф18</a:t>
                      </a:r>
                      <a:endParaRPr lang="az-Cyrl-AZ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98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1.5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Top steel 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9.75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az-Cyrl-AZ" sz="2000" b="1" u="none" strike="noStrike">
                          <a:effectLst/>
                        </a:rPr>
                        <a:t>7ф18</a:t>
                      </a:r>
                      <a:endParaRPr lang="az-Cyrl-AZ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Bottom steel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9.75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az-Cyrl-AZ" sz="2000" b="1" u="none" strike="noStrike">
                          <a:effectLst/>
                        </a:rPr>
                        <a:t>7ф18</a:t>
                      </a:r>
                      <a:endParaRPr lang="az-Cyrl-AZ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98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6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1.9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Top steel 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9.75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az-Cyrl-AZ" sz="2000" b="1" u="none" strike="noStrike">
                          <a:effectLst/>
                        </a:rPr>
                        <a:t>9ф18</a:t>
                      </a:r>
                      <a:endParaRPr lang="az-Cyrl-AZ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Bottom steel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9.75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az-Cyrl-AZ" sz="2000" b="1" u="none" strike="noStrike">
                          <a:effectLst/>
                        </a:rPr>
                        <a:t>9ф18</a:t>
                      </a:r>
                      <a:endParaRPr lang="az-Cyrl-AZ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14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7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4.6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Top steel 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9.75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az-Cyrl-AZ" sz="2000" b="1" u="none" strike="noStrike">
                          <a:effectLst/>
                        </a:rPr>
                        <a:t>23ф18</a:t>
                      </a:r>
                      <a:endParaRPr lang="az-Cyrl-AZ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Bottom steel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1" u="none" strike="noStrike">
                          <a:effectLst/>
                        </a:rPr>
                        <a:t>9.75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az-Cyrl-AZ" sz="2000" b="1" u="none" strike="noStrike" dirty="0">
                          <a:effectLst/>
                        </a:rPr>
                        <a:t>27ф20</a:t>
                      </a:r>
                      <a:endParaRPr lang="az-Cyrl-AZ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832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371600" y="457200"/>
            <a:ext cx="73344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Calibri" pitchFamily="34" charset="0"/>
              </a:rPr>
              <a:t>Summary Of Reinforcement in X-Direction</a:t>
            </a:r>
            <a:endParaRPr lang="en-US" sz="3200" dirty="0">
              <a:latin typeface="Calibri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21336"/>
              </p:ext>
            </p:extLst>
          </p:nvPr>
        </p:nvGraphicFramePr>
        <p:xfrm>
          <a:off x="29570" y="1253263"/>
          <a:ext cx="9144002" cy="55740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1869"/>
                <a:gridCol w="1957987"/>
                <a:gridCol w="3209482"/>
                <a:gridCol w="1392795"/>
                <a:gridCol w="1291869"/>
              </a:tblGrid>
              <a:tr h="251114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Reinforcement in (x)direction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 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Zone #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strip width(m)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Top steel / Bottom steel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length(m)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>
                          <a:effectLst/>
                        </a:rPr>
                        <a:t>ф</a:t>
                      </a:r>
                      <a:endParaRPr lang="az-Cyrl-AZ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rowSpan="4">
                  <a:txBody>
                    <a:bodyPr/>
                    <a:lstStyle/>
                    <a:p>
                      <a:pPr algn="ctr" fontAlgn="t"/>
                      <a:r>
                        <a:rPr lang="en-US" sz="2400" b="1" u="none" strike="noStrike" dirty="0">
                          <a:effectLst/>
                        </a:rPr>
                        <a:t>1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en-US" sz="2400" b="1" u="none" strike="noStrike">
                          <a:effectLst/>
                        </a:rPr>
                        <a:t>1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Top steel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3.6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 dirty="0">
                          <a:effectLst/>
                        </a:rPr>
                        <a:t>5ф20</a:t>
                      </a:r>
                      <a:endParaRPr lang="az-Cyrl-A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16.5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 dirty="0">
                          <a:effectLst/>
                        </a:rPr>
                        <a:t>5ф18</a:t>
                      </a:r>
                      <a:endParaRPr lang="az-Cyrl-A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3.6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 dirty="0">
                          <a:effectLst/>
                        </a:rPr>
                        <a:t>5ф20</a:t>
                      </a:r>
                      <a:endParaRPr lang="az-Cyrl-A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bottom steel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23.7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>
                          <a:effectLst/>
                        </a:rPr>
                        <a:t>5ф18</a:t>
                      </a:r>
                      <a:endParaRPr lang="az-Cyrl-AZ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400" b="1" u="none" strike="noStrike" dirty="0">
                          <a:effectLst/>
                        </a:rPr>
                        <a:t>2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400" b="1" u="none" strike="noStrike" dirty="0">
                          <a:effectLst/>
                        </a:rPr>
                        <a:t>2.1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>
                          <a:effectLst/>
                        </a:rPr>
                        <a:t>Top steel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23.7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 dirty="0">
                          <a:effectLst/>
                        </a:rPr>
                        <a:t>11ф18</a:t>
                      </a:r>
                      <a:endParaRPr lang="az-Cyrl-A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bottom steel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23.7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>
                          <a:effectLst/>
                        </a:rPr>
                        <a:t>11ф18</a:t>
                      </a:r>
                      <a:endParaRPr lang="az-Cyrl-AZ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400" b="1" u="none" strike="noStrike">
                          <a:effectLst/>
                        </a:rPr>
                        <a:t>3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400" b="1" u="none" strike="noStrike" dirty="0">
                          <a:effectLst/>
                        </a:rPr>
                        <a:t>1.1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>
                          <a:effectLst/>
                        </a:rPr>
                        <a:t>Top steel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23.7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 dirty="0">
                          <a:effectLst/>
                        </a:rPr>
                        <a:t>6ф18</a:t>
                      </a:r>
                      <a:endParaRPr lang="az-Cyrl-A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bottom steel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23.7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 dirty="0">
                          <a:effectLst/>
                        </a:rPr>
                        <a:t>6ф18</a:t>
                      </a:r>
                      <a:endParaRPr lang="az-Cyrl-A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400" b="1" u="none" strike="noStrike">
                          <a:effectLst/>
                        </a:rPr>
                        <a:t>4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400" b="1" u="none" strike="noStrike" dirty="0">
                          <a:effectLst/>
                        </a:rPr>
                        <a:t>1.1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Top steel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23.7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>
                          <a:effectLst/>
                        </a:rPr>
                        <a:t>6ф18</a:t>
                      </a:r>
                      <a:endParaRPr lang="az-Cyrl-AZ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bottom steel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23.7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 dirty="0">
                          <a:effectLst/>
                        </a:rPr>
                        <a:t>6ф18</a:t>
                      </a:r>
                      <a:endParaRPr lang="az-Cyrl-A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rowSpan="4">
                  <a:txBody>
                    <a:bodyPr/>
                    <a:lstStyle/>
                    <a:p>
                      <a:pPr algn="ctr" fontAlgn="t"/>
                      <a:r>
                        <a:rPr lang="en-US" sz="2400" b="1" u="none" strike="noStrike">
                          <a:effectLst/>
                        </a:rPr>
                        <a:t>5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en-US" sz="2400" b="1" u="none" strike="noStrike" dirty="0">
                          <a:effectLst/>
                        </a:rPr>
                        <a:t>1.1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Top steel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23.7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 dirty="0">
                          <a:effectLst/>
                        </a:rPr>
                        <a:t>6ф18</a:t>
                      </a:r>
                      <a:endParaRPr lang="az-Cyrl-A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bottom steel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9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>
                          <a:effectLst/>
                        </a:rPr>
                        <a:t>6ф18</a:t>
                      </a:r>
                      <a:endParaRPr lang="az-Cyrl-AZ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5.8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 dirty="0">
                          <a:effectLst/>
                        </a:rPr>
                        <a:t>7ф20</a:t>
                      </a:r>
                      <a:endParaRPr lang="az-Cyrl-A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9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 dirty="0">
                          <a:effectLst/>
                        </a:rPr>
                        <a:t>6ф18</a:t>
                      </a:r>
                      <a:endParaRPr lang="az-Cyrl-A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rowSpan="4">
                  <a:txBody>
                    <a:bodyPr/>
                    <a:lstStyle/>
                    <a:p>
                      <a:pPr algn="ctr" fontAlgn="t"/>
                      <a:r>
                        <a:rPr lang="en-US" sz="2400" b="1" u="none" strike="noStrike">
                          <a:effectLst/>
                        </a:rPr>
                        <a:t>6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en-US" sz="2400" b="1" u="none" strike="noStrike" dirty="0">
                          <a:effectLst/>
                        </a:rPr>
                        <a:t>2.35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Top steel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23.7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 dirty="0">
                          <a:effectLst/>
                        </a:rPr>
                        <a:t>12ф18</a:t>
                      </a:r>
                      <a:endParaRPr lang="az-Cyrl-A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bottom steel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9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>
                          <a:effectLst/>
                        </a:rPr>
                        <a:t>12ф18</a:t>
                      </a:r>
                      <a:endParaRPr lang="az-Cyrl-AZ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5.8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 dirty="0">
                          <a:effectLst/>
                        </a:rPr>
                        <a:t>14ф20</a:t>
                      </a:r>
                      <a:endParaRPr lang="az-Cyrl-A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9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 dirty="0">
                          <a:effectLst/>
                        </a:rPr>
                        <a:t>12ф18</a:t>
                      </a:r>
                      <a:endParaRPr lang="az-Cyrl-A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400" b="1" u="none" strike="noStrike">
                          <a:effectLst/>
                        </a:rPr>
                        <a:t>7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2400" b="1" u="none" strike="noStrike" dirty="0">
                          <a:effectLst/>
                        </a:rPr>
                        <a:t>1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Top steel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23.7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 dirty="0">
                          <a:effectLst/>
                        </a:rPr>
                        <a:t>5ф18</a:t>
                      </a:r>
                      <a:endParaRPr lang="az-Cyrl-A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bottom steel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23.7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z-Cyrl-AZ" sz="1600" b="1" u="none" strike="noStrike" dirty="0">
                          <a:effectLst/>
                        </a:rPr>
                        <a:t>5ф18</a:t>
                      </a:r>
                      <a:endParaRPr lang="az-Cyrl-A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389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pile foundation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327713"/>
              </p:ext>
            </p:extLst>
          </p:nvPr>
        </p:nvGraphicFramePr>
        <p:xfrm>
          <a:off x="6" y="1295404"/>
          <a:ext cx="9143994" cy="5562597"/>
        </p:xfrm>
        <a:graphic>
          <a:graphicData uri="http://schemas.openxmlformats.org/drawingml/2006/table">
            <a:tbl>
              <a:tblPr rtl="1">
                <a:tableStyleId>{5C22544A-7EE6-4342-B048-85BDC9FD1C3A}</a:tableStyleId>
              </a:tblPr>
              <a:tblGrid>
                <a:gridCol w="1085743"/>
                <a:gridCol w="1085743"/>
                <a:gridCol w="1085743"/>
                <a:gridCol w="1085743"/>
                <a:gridCol w="1085743"/>
                <a:gridCol w="1085743"/>
                <a:gridCol w="1085743"/>
                <a:gridCol w="1543793"/>
              </a:tblGrid>
              <a:tr h="667512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</a:rPr>
                        <a:t>Number of piles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</a:rPr>
                        <a:t>Pile bearing capacity (Kn)</a:t>
                      </a:r>
                      <a:endParaRPr lang="en-US" sz="18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 smtClean="0">
                          <a:effectLst/>
                        </a:rPr>
                        <a:t>Load(</a:t>
                      </a:r>
                      <a:r>
                        <a:rPr lang="en-US" sz="1800" b="1" u="none" strike="noStrike" dirty="0" err="1" smtClean="0">
                          <a:effectLst/>
                        </a:rPr>
                        <a:t>kn</a:t>
                      </a:r>
                      <a:r>
                        <a:rPr lang="en-US" sz="1800" b="1" u="none" strike="noStrike" dirty="0" smtClean="0">
                          <a:effectLst/>
                        </a:rPr>
                        <a:t>)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</a:rPr>
                        <a:t>Column#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50cm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60cm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80cm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50cm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60cm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80cm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</a:rPr>
                        <a:t> 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 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720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774.6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774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778.8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778.8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774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6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774.6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7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711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8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732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630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810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1230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810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630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</a:rPr>
                        <a:t>14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005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988" algn="just"/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aim of this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 to design a foundation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 a residential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building (AL-</a:t>
            </a:r>
            <a:r>
              <a:rPr lang="en-US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khalel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housing project)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which consists of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six Flores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988" algn="just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sample unit of the housing project was designed.</a:t>
            </a:r>
          </a:p>
          <a:p>
            <a:pPr marL="26988" algn="just"/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The site has an area of 8950 m</a:t>
            </a:r>
            <a:r>
              <a:rPr lang="en-US" b="1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and the proposed building will have a plan of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462 m</a:t>
            </a:r>
            <a:r>
              <a:rPr lang="en-US" b="1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Chapter One General Definition of the Project</a:t>
            </a:r>
            <a:endParaRPr lang="en-US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pile foundation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442556"/>
              </p:ext>
            </p:extLst>
          </p:nvPr>
        </p:nvGraphicFramePr>
        <p:xfrm>
          <a:off x="6" y="1295396"/>
          <a:ext cx="9143994" cy="5562602"/>
        </p:xfrm>
        <a:graphic>
          <a:graphicData uri="http://schemas.openxmlformats.org/drawingml/2006/table">
            <a:tbl>
              <a:tblPr rtl="1">
                <a:tableStyleId>{5C22544A-7EE6-4342-B048-85BDC9FD1C3A}</a:tableStyleId>
              </a:tblPr>
              <a:tblGrid>
                <a:gridCol w="1085743"/>
                <a:gridCol w="1085743"/>
                <a:gridCol w="1085743"/>
                <a:gridCol w="1085743"/>
                <a:gridCol w="1085743"/>
                <a:gridCol w="1085743"/>
                <a:gridCol w="1085743"/>
                <a:gridCol w="1543793"/>
              </a:tblGrid>
              <a:tr h="630522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</a:rPr>
                        <a:t>Number of piles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</a:rPr>
                        <a:t>Pile bearing capacity (Kn)</a:t>
                      </a:r>
                      <a:endParaRPr lang="en-US" sz="18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load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</a:rPr>
                        <a:t>Column#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50cm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60cm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80cm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50cm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60cm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80cm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 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 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690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15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672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16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588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17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576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18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1314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19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</a:rPr>
                        <a:t>510</a:t>
                      </a:r>
                      <a:endParaRPr lang="en-US" sz="18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1314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576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738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642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720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24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828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25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843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26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843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27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828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28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2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350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510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910</a:t>
                      </a:r>
                      <a:endParaRPr lang="en-US" sz="18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>
                          <a:effectLst/>
                        </a:rPr>
                        <a:t>711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</a:rPr>
                        <a:t>29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966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500" b="1" dirty="0"/>
              <a:t>Design the Pile for </a:t>
            </a:r>
            <a:r>
              <a:rPr lang="en-US" sz="2500" b="1" dirty="0" smtClean="0"/>
              <a:t>axial </a:t>
            </a:r>
            <a:endParaRPr lang="en-US" sz="2500" b="1" dirty="0"/>
          </a:p>
          <a:p>
            <a:pPr marL="0" indent="0">
              <a:buNone/>
            </a:pPr>
            <a:r>
              <a:rPr lang="en-US" sz="2500" dirty="0" err="1" smtClean="0"/>
              <a:t>Pd</a:t>
            </a:r>
            <a:r>
              <a:rPr lang="en-US" sz="2500" dirty="0" smtClean="0"/>
              <a:t> </a:t>
            </a:r>
            <a:r>
              <a:rPr lang="en-US" sz="2500" dirty="0"/>
              <a:t>= </a:t>
            </a:r>
            <a:r>
              <a:rPr lang="en-US" sz="2500" dirty="0" err="1"/>
              <a:t>фλ</a:t>
            </a:r>
            <a:r>
              <a:rPr lang="en-US" sz="2500" dirty="0"/>
              <a:t>*(0.85* 𝑓c*(Ag-As) + Fy*As</a:t>
            </a:r>
            <a:r>
              <a:rPr lang="en-US" sz="2500" dirty="0" smtClean="0"/>
              <a:t>)</a:t>
            </a:r>
          </a:p>
          <a:p>
            <a:pPr marL="0" indent="0">
              <a:buNone/>
            </a:pPr>
            <a:r>
              <a:rPr lang="en-US" sz="2500" dirty="0" smtClean="0"/>
              <a:t>As= </a:t>
            </a:r>
            <a:r>
              <a:rPr lang="en-US" sz="2500" dirty="0"/>
              <a:t>25.12 cm</a:t>
            </a:r>
            <a:r>
              <a:rPr lang="en-US" sz="2500" baseline="30000" dirty="0"/>
              <a:t>2</a:t>
            </a:r>
            <a:endParaRPr lang="en-US" sz="2500" dirty="0"/>
          </a:p>
          <a:p>
            <a:pPr marL="0" indent="0">
              <a:buNone/>
            </a:pPr>
            <a:r>
              <a:rPr lang="en-US" sz="2500" dirty="0"/>
              <a:t>So USE 10ф18 mm</a:t>
            </a:r>
          </a:p>
          <a:p>
            <a:pPr>
              <a:buFont typeface="Arial" pitchFamily="34" charset="0"/>
              <a:buChar char="•"/>
            </a:pPr>
            <a:r>
              <a:rPr lang="en-US" sz="2500" b="1" dirty="0"/>
              <a:t>Design the Pile for Shear</a:t>
            </a:r>
          </a:p>
          <a:p>
            <a:pPr marL="0" indent="0">
              <a:buNone/>
            </a:pPr>
            <a:r>
              <a:rPr lang="en-US" sz="2500" dirty="0" smtClean="0"/>
              <a:t>USE </a:t>
            </a:r>
            <a:r>
              <a:rPr lang="en-US" sz="2500" dirty="0"/>
              <a:t>spiral ф10 mm / 10 cm</a:t>
            </a:r>
          </a:p>
          <a:p>
            <a:pPr marL="0" indent="0">
              <a:buNone/>
            </a:pPr>
            <a:endParaRPr lang="en-US" sz="25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23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Dimensions 1.2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*1.2*0. 65 cm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column</a:t>
            </a:r>
          </a:p>
          <a:p>
            <a:pPr>
              <a:buFont typeface="Wingdings" pitchFamily="2" charset="2"/>
              <a:buChar char="v"/>
            </a:pPr>
            <a:r>
              <a:rPr lang="en-US" sz="2500" b="1" dirty="0">
                <a:latin typeface="Times New Roman" pitchFamily="18" charset="0"/>
                <a:cs typeface="Times New Roman" pitchFamily="18" charset="0"/>
              </a:rPr>
              <a:t>Design of One Pile Cap </a:t>
            </a:r>
          </a:p>
          <a:p>
            <a:pPr>
              <a:buFont typeface="Arial" pitchFamily="34" charset="0"/>
              <a:buChar char="•"/>
            </a:pPr>
            <a:r>
              <a:rPr lang="en-US" sz="2500" b="1" dirty="0">
                <a:latin typeface="Times New Roman" pitchFamily="18" charset="0"/>
                <a:cs typeface="Times New Roman" pitchFamily="18" charset="0"/>
              </a:rPr>
              <a:t>Design for 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axial .</a:t>
            </a:r>
          </a:p>
          <a:p>
            <a:pPr marL="0" indent="0">
              <a:buNone/>
            </a:pP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As =0.0018*b*d </a:t>
            </a:r>
            <a:endParaRPr lang="en-US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Use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6ф16 mm in two directions.</a:t>
            </a:r>
          </a:p>
          <a:p>
            <a:pPr>
              <a:buFont typeface="Arial" pitchFamily="34" charset="0"/>
              <a:buChar char="•"/>
            </a:pP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sz="2500" b="1" dirty="0">
                <a:latin typeface="Times New Roman" pitchFamily="18" charset="0"/>
                <a:cs typeface="Times New Roman" pitchFamily="18" charset="0"/>
              </a:rPr>
              <a:t>cap for shear wall </a:t>
            </a:r>
            <a:endParaRPr lang="en-US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Use 5ф16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mm/m  in two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directions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Design of Piles Cap</a:t>
            </a: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58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piles foundation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295400"/>
            <a:ext cx="9144000" cy="5553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295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Cost of mat foundation :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Total cost =85000 NIS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Cost of pile foundation: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Total cost =101500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of foundations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30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After designing the two alternative choices (Piles and Mat) and surveying the quantities for steel and concrete and drilling.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find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that the cost of the Mat Foundation is less than the cost of the Pile Foundation.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is recommend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that the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mat Foundation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is more useful and  it is cheap with respect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the cost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the piles.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Conclusion and 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306611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751764" y="3505200"/>
            <a:ext cx="8786842" cy="2214578"/>
          </a:xfrm>
          <a:scene3d>
            <a:camera prst="isometricOffAxis1Right"/>
            <a:lightRig rig="threePt" dir="t"/>
          </a:scene3d>
          <a:extLst/>
        </p:spPr>
        <p:txBody>
          <a:bodyPr rtlCol="1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8000" dirty="0" smtClean="0">
                <a:solidFill>
                  <a:srgbClr val="7030A0"/>
                </a:solidFill>
                <a:effectLst>
                  <a:glow rad="101600">
                    <a:schemeClr val="accent6">
                      <a:lumMod val="75000"/>
                      <a:alpha val="60000"/>
                    </a:scheme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hiller" pitchFamily="82" charset="0"/>
                <a:cs typeface="Aharoni" pitchFamily="2" charset="-79"/>
              </a:rPr>
              <a:t>THANKS  FOR  LISTENING </a:t>
            </a:r>
            <a:endParaRPr lang="ar-SA" sz="8000" dirty="0">
              <a:solidFill>
                <a:srgbClr val="7030A0"/>
              </a:solidFill>
              <a:effectLst>
                <a:glow rad="101600">
                  <a:schemeClr val="accent6">
                    <a:lumMod val="75000"/>
                    <a:alpha val="60000"/>
                  </a:scheme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Chiller" pitchFamily="82" charset="0"/>
            </a:endParaRPr>
          </a:p>
        </p:txBody>
      </p:sp>
      <p:pic>
        <p:nvPicPr>
          <p:cNvPr id="5" name="Picture 4" descr="j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685800"/>
            <a:ext cx="4801251" cy="3071834"/>
          </a:xfrm>
          <a:prstGeom prst="ellipse">
            <a:avLst/>
          </a:prstGeom>
          <a:ln>
            <a:solidFill>
              <a:schemeClr val="accent6">
                <a:lumMod val="75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softEdge rad="112500"/>
          </a:effectLst>
          <a:scene3d>
            <a:camera prst="perspectiveContrastingRightFacing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600" b="1" dirty="0" smtClean="0">
              <a:solidFill>
                <a:srgbClr val="000000"/>
              </a:solidFill>
              <a:latin typeface="Times New Roman" pitchFamily="18" charset="0"/>
              <a:ea typeface="Majalla UI"/>
              <a:cs typeface="Times New Roman" pitchFamily="18" charset="0"/>
            </a:endParaRPr>
          </a:p>
          <a:p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ea typeface="Majalla UI"/>
                <a:cs typeface="Times New Roman" pitchFamily="18" charset="0"/>
              </a:rPr>
              <a:t>It’s </a:t>
            </a:r>
            <a:r>
              <a:rPr lang="en-US" sz="3600" b="1" dirty="0">
                <a:solidFill>
                  <a:srgbClr val="000000"/>
                </a:solidFill>
                <a:latin typeface="Times New Roman" pitchFamily="18" charset="0"/>
                <a:ea typeface="Majalla UI"/>
                <a:cs typeface="Times New Roman" pitchFamily="18" charset="0"/>
              </a:rPr>
              <a:t>function is to transfer the load of the structure to the soil on which it’s resting.</a:t>
            </a:r>
          </a:p>
          <a:p>
            <a:pPr>
              <a:buNone/>
            </a:pPr>
            <a:endParaRPr lang="en-US" sz="2800" b="1" dirty="0">
              <a:solidFill>
                <a:srgbClr val="000000"/>
              </a:solidFill>
              <a:latin typeface="Times New Roman" pitchFamily="18" charset="0"/>
              <a:ea typeface="Majalla UI"/>
              <a:cs typeface="Times New Roman" pitchFamily="18" charset="0"/>
            </a:endParaRPr>
          </a:p>
          <a:p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1825625" algn="l"/>
                <a:tab pos="2636838" algn="ctr"/>
              </a:tabLst>
            </a:pPr>
            <a:r>
              <a:rPr lang="en-US" sz="4000" b="1" dirty="0" smtClean="0">
                <a:latin typeface="Comic Sans MS" pitchFamily="66" charset="0"/>
                <a:ea typeface="Times New Roman" pitchFamily="18" charset="0"/>
              </a:rPr>
              <a:t/>
            </a:r>
            <a:br>
              <a:rPr lang="en-US" sz="4000" b="1" dirty="0" smtClean="0">
                <a:latin typeface="Comic Sans MS" pitchFamily="66" charset="0"/>
                <a:ea typeface="Times New Roman" pitchFamily="18" charset="0"/>
              </a:rPr>
            </a:br>
            <a:r>
              <a:rPr lang="en-US" sz="4000" b="1" dirty="0" smtClean="0">
                <a:latin typeface="Calibri" pitchFamily="34" charset="0"/>
                <a:ea typeface="Times New Roman" pitchFamily="18" charset="0"/>
              </a:rPr>
              <a:t>Chapter Two Review Of Engineering Foundations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algn="just" eaLnBrk="0" hangingPunct="0">
              <a:tabLst>
                <a:tab pos="457200" algn="l"/>
              </a:tabLst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There are two main types of foundations: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Shallow </a:t>
            </a:r>
            <a:r>
              <a: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Foundations</a:t>
            </a: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2"/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Isolated (Spread) Foundations.</a:t>
            </a:r>
          </a:p>
          <a:p>
            <a:pPr lvl="2"/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Combined  Foundation.</a:t>
            </a:r>
          </a:p>
          <a:p>
            <a:pPr lvl="2"/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Continuous(Wall) Foundation.</a:t>
            </a:r>
          </a:p>
          <a:p>
            <a:pPr lvl="2"/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Strip Foundation.</a:t>
            </a:r>
          </a:p>
          <a:p>
            <a:pPr lvl="2"/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Mat Foundation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lvl="1" indent="-514350">
              <a:buFont typeface="+mj-lt"/>
              <a:buAutoNum type="arabicPeriod" startAt="2"/>
            </a:pP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Deep </a:t>
            </a:r>
            <a:r>
              <a: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Foundations:</a:t>
            </a:r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lvl="3" indent="-514350"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Piles.</a:t>
            </a:r>
          </a:p>
          <a:p>
            <a:pPr lvl="2"/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libri" pitchFamily="34" charset="0"/>
              </a:rPr>
              <a:t>Types of Foundation</a:t>
            </a:r>
            <a:endParaRPr lang="en-US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ea typeface="Majalla UI"/>
                <a:cs typeface="Times New Roman" pitchFamily="18" charset="0"/>
              </a:rPr>
              <a:t>Allowable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ea typeface="Majalla UI"/>
                <a:cs typeface="Times New Roman" pitchFamily="18" charset="0"/>
              </a:rPr>
              <a:t>bearing capacity =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ea typeface="Majalla UI"/>
                <a:cs typeface="Times New Roman" pitchFamily="18" charset="0"/>
              </a:rPr>
              <a:t>2.5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ea typeface="Majalla UI"/>
                <a:cs typeface="Times New Roman" pitchFamily="18" charset="0"/>
              </a:rPr>
              <a:t>Kg/cm</a:t>
            </a:r>
            <a:r>
              <a:rPr lang="en-US" sz="2400" b="1" baseline="30000" dirty="0">
                <a:solidFill>
                  <a:srgbClr val="000000"/>
                </a:solidFill>
                <a:latin typeface="Times New Roman" pitchFamily="18" charset="0"/>
                <a:ea typeface="Majalla UI"/>
                <a:cs typeface="Times New Roman" pitchFamily="18" charset="0"/>
              </a:rPr>
              <a:t>2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ea typeface="Majalla UI"/>
                <a:cs typeface="Times New Roman" pitchFamily="18" charset="0"/>
              </a:rPr>
              <a:t>.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Cohesion= 8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ea typeface="Majalla UI"/>
                <a:cs typeface="Times New Roman" pitchFamily="18" charset="0"/>
              </a:rPr>
              <a:t>Kg/cm</a:t>
            </a:r>
            <a:r>
              <a:rPr lang="en-US" sz="2400" b="1" baseline="30000" dirty="0">
                <a:solidFill>
                  <a:srgbClr val="000000"/>
                </a:solidFill>
                <a:latin typeface="Times New Roman" pitchFamily="18" charset="0"/>
                <a:ea typeface="Majalla UI"/>
                <a:cs typeface="Times New Roman" pitchFamily="18" charset="0"/>
              </a:rPr>
              <a:t>2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ea typeface="Majalla UI"/>
                <a:cs typeface="Times New Roman" pitchFamily="18" charset="0"/>
              </a:rPr>
              <a:t>.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Angle of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internal friction ф= 23</a:t>
            </a:r>
            <a:r>
              <a:rPr lang="en-US" b="1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Unconfined compressive strength of the rock located 8m under ground level= 27500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ea typeface="Majalla UI"/>
                <a:cs typeface="Times New Roman" pitchFamily="18" charset="0"/>
              </a:rPr>
              <a:t>KN/m</a:t>
            </a:r>
            <a:r>
              <a:rPr lang="en-US" sz="2400" b="1" baseline="30000" dirty="0" smtClean="0">
                <a:solidFill>
                  <a:srgbClr val="000000"/>
                </a:solidFill>
                <a:latin typeface="Times New Roman" pitchFamily="18" charset="0"/>
                <a:ea typeface="Majalla UI"/>
                <a:cs typeface="Times New Roman" pitchFamily="18" charset="0"/>
              </a:rPr>
              <a:t>2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Majalla UI"/>
                <a:cs typeface="Majalla UI"/>
              </a:rPr>
              <a:t>Chapter 3:Summary of  laboratory test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4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tabLst>
                <a:tab pos="4816475" algn="l"/>
              </a:tabLst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main objective of this chapter is to find the loads applied on columns using two methods which are:</a:t>
            </a:r>
          </a:p>
          <a:p>
            <a:pPr algn="just">
              <a:tabLst>
                <a:tab pos="4816475" algn="l"/>
              </a:tabLst>
            </a:pPr>
            <a:r>
              <a:rPr lang="en-US" b="1" u="sng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Tributary area method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and analysis using software called </a:t>
            </a:r>
            <a:r>
              <a:rPr lang="en-US" b="1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SAP2000 v14.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Calibri" pitchFamily="34" charset="0"/>
              </a:rPr>
              <a:t>Chapter </a:t>
            </a:r>
            <a:r>
              <a:rPr lang="en-US" b="1" dirty="0" smtClean="0">
                <a:latin typeface="Calibri" pitchFamily="34" charset="0"/>
              </a:rPr>
              <a:t>four</a:t>
            </a:r>
            <a:r>
              <a:rPr lang="en-US" b="1" dirty="0">
                <a:latin typeface="Calibri" pitchFamily="34" charset="0"/>
              </a:rPr>
              <a:t/>
            </a:r>
            <a:br>
              <a:rPr lang="en-US" b="1" dirty="0">
                <a:latin typeface="Calibri" pitchFamily="34" charset="0"/>
              </a:rPr>
            </a:br>
            <a:r>
              <a:rPr lang="en-US" b="1" dirty="0">
                <a:latin typeface="Calibri" pitchFamily="34" charset="0"/>
              </a:rPr>
              <a:t>Structural </a:t>
            </a:r>
            <a:r>
              <a:rPr lang="en-US" b="1" dirty="0" smtClean="0">
                <a:latin typeface="Calibri" pitchFamily="34" charset="0"/>
              </a:rPr>
              <a:t>calculations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89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1" descr="C:\Users\laptop center\Desktop\Untitled1 (1).jpg">
            <a:hlinkClick r:id="rId2" action="ppaction://hlinkpres?slideindex=1&amp;slidetitle=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0983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unit building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3247"/>
            <a:ext cx="9144000" cy="5064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224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62000" y="152400"/>
            <a:ext cx="36615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The loads on each column:</a:t>
            </a:r>
            <a:endParaRPr lang="en-US" sz="2400" b="1" i="1" dirty="0">
              <a:solidFill>
                <a:schemeClr val="bg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801400"/>
              </p:ext>
            </p:extLst>
          </p:nvPr>
        </p:nvGraphicFramePr>
        <p:xfrm>
          <a:off x="0" y="685799"/>
          <a:ext cx="9144000" cy="6172200"/>
        </p:xfrm>
        <a:graphic>
          <a:graphicData uri="http://schemas.openxmlformats.org/drawingml/2006/table">
            <a:tbl>
              <a:tblPr rtl="1">
                <a:tableStyleId>{5C22544A-7EE6-4342-B048-85BDC9FD1C3A}</a:tableStyleId>
              </a:tblPr>
              <a:tblGrid>
                <a:gridCol w="3722915"/>
                <a:gridCol w="2645228"/>
                <a:gridCol w="2775857"/>
              </a:tblGrid>
              <a:tr h="3655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</a:rPr>
                        <a:t>Wu (1.2D + 1.6 L ) Kn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 smtClean="0">
                          <a:effectLst/>
                        </a:rPr>
                        <a:t>Service load  (Kn)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</a:rPr>
                        <a:t>Column#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816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</a:rPr>
                        <a:t>720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</a:rPr>
                        <a:t>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929.4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</a:rPr>
                        <a:t>774.6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</a:rPr>
                        <a:t>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932.4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774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3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919.44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</a:rPr>
                        <a:t>778.8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</a:rPr>
                        <a:t>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919.44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</a:rPr>
                        <a:t>778.8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932.4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</a:rPr>
                        <a:t>774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</a:rPr>
                        <a:t>6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929.4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774.6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</a:rPr>
                        <a:t>7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803.4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711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</a:rPr>
                        <a:t>8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876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732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</a:rPr>
                        <a:t>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882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630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</a:rPr>
                        <a:t>10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</a:rPr>
                        <a:t>1134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810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</a:rPr>
                        <a:t>11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1722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1230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12(shear wall)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1134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810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13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882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630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14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817.2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690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15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806.4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>
                          <a:effectLst/>
                        </a:rPr>
                        <a:t>672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</a:rPr>
                        <a:t>16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373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1362</TotalTime>
  <Words>1119</Words>
  <Application>Microsoft Office PowerPoint</Application>
  <PresentationFormat>On-screen Show (4:3)</PresentationFormat>
  <Paragraphs>572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Waveform</vt:lpstr>
      <vt:lpstr>PowerPoint Presentation</vt:lpstr>
      <vt:lpstr>Chapter One General Definition of the Project</vt:lpstr>
      <vt:lpstr> Chapter Two Review Of Engineering Foundations </vt:lpstr>
      <vt:lpstr>Types of Foundation</vt:lpstr>
      <vt:lpstr>Chapter 3:Summary of  laboratory test results</vt:lpstr>
      <vt:lpstr>Chapter four Structural calculations</vt:lpstr>
      <vt:lpstr>PowerPoint Presentation</vt:lpstr>
      <vt:lpstr>Plan for unit building </vt:lpstr>
      <vt:lpstr>PowerPoint Presentation</vt:lpstr>
      <vt:lpstr>PowerPoint Presentation</vt:lpstr>
      <vt:lpstr>Chapter five Design mat and piles foundation</vt:lpstr>
      <vt:lpstr>Design mat foundation</vt:lpstr>
      <vt:lpstr>Sketch for the Mat Foundation in the SAP2000</vt:lpstr>
      <vt:lpstr>Settlement</vt:lpstr>
      <vt:lpstr>moment in (X) and (Y)directions</vt:lpstr>
      <vt:lpstr>PowerPoint Presentation</vt:lpstr>
      <vt:lpstr>PowerPoint Presentation</vt:lpstr>
      <vt:lpstr>PowerPoint Presentation</vt:lpstr>
      <vt:lpstr>Design pile foundation</vt:lpstr>
      <vt:lpstr>Design pile foundation</vt:lpstr>
      <vt:lpstr>Design pile</vt:lpstr>
      <vt:lpstr>Design of Piles Cap </vt:lpstr>
      <vt:lpstr>Plan for piles foundation</vt:lpstr>
      <vt:lpstr>Cost of foundations</vt:lpstr>
      <vt:lpstr>Conclusion and Recommendations</vt:lpstr>
      <vt:lpstr>THANKS  FOR  LISTENING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MOHAMED</dc:creator>
  <cp:lastModifiedBy>fady</cp:lastModifiedBy>
  <cp:revision>114</cp:revision>
  <cp:lastPrinted>2013-05-20T16:44:30Z</cp:lastPrinted>
  <dcterms:created xsi:type="dcterms:W3CDTF">2011-04-22T22:59:01Z</dcterms:created>
  <dcterms:modified xsi:type="dcterms:W3CDTF">2013-05-23T11:12:59Z</dcterms:modified>
</cp:coreProperties>
</file>