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12" r:id="rId1"/>
  </p:sldMasterIdLst>
  <p:notesMasterIdLst>
    <p:notesMasterId r:id="rId29"/>
  </p:notesMasterIdLst>
  <p:sldIdLst>
    <p:sldId id="284" r:id="rId2"/>
    <p:sldId id="285" r:id="rId3"/>
    <p:sldId id="286" r:id="rId4"/>
    <p:sldId id="287" r:id="rId5"/>
    <p:sldId id="334" r:id="rId6"/>
    <p:sldId id="288" r:id="rId7"/>
    <p:sldId id="330" r:id="rId8"/>
    <p:sldId id="331" r:id="rId9"/>
    <p:sldId id="332" r:id="rId10"/>
    <p:sldId id="333" r:id="rId11"/>
    <p:sldId id="335" r:id="rId12"/>
    <p:sldId id="336" r:id="rId13"/>
    <p:sldId id="338" r:id="rId14"/>
    <p:sldId id="337" r:id="rId15"/>
    <p:sldId id="339" r:id="rId16"/>
    <p:sldId id="340" r:id="rId17"/>
    <p:sldId id="341" r:id="rId18"/>
    <p:sldId id="342" r:id="rId19"/>
    <p:sldId id="343" r:id="rId20"/>
    <p:sldId id="345" r:id="rId21"/>
    <p:sldId id="344" r:id="rId22"/>
    <p:sldId id="346" r:id="rId23"/>
    <p:sldId id="347" r:id="rId24"/>
    <p:sldId id="348" r:id="rId25"/>
    <p:sldId id="349" r:id="rId26"/>
    <p:sldId id="350" r:id="rId27"/>
    <p:sldId id="307" r:id="rId2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Objects="1"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Plate Bearing Test Results</a:t>
            </a:r>
          </a:p>
        </c:rich>
      </c:tx>
      <c:layout>
        <c:manualLayout>
          <c:xMode val="edge"/>
          <c:yMode val="edge"/>
          <c:x val="0.42060411198600178"/>
          <c:y val="0.9027777777777777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3131826263652527E-2"/>
          <c:y val="0.1999712132757599"/>
          <c:w val="0.87547032427398186"/>
          <c:h val="0.64949115231563792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Sheet1!$C$4:$C$10</c:f>
              <c:numCache>
                <c:formatCode>General</c:formatCode>
                <c:ptCount val="7"/>
                <c:pt idx="0">
                  <c:v>0</c:v>
                </c:pt>
                <c:pt idx="1">
                  <c:v>141.54</c:v>
                </c:pt>
                <c:pt idx="2">
                  <c:v>283.08999999999997</c:v>
                </c:pt>
                <c:pt idx="3">
                  <c:v>424.63</c:v>
                </c:pt>
                <c:pt idx="4">
                  <c:v>566.16999999999996</c:v>
                </c:pt>
                <c:pt idx="5">
                  <c:v>707.71</c:v>
                </c:pt>
                <c:pt idx="6">
                  <c:v>849.26</c:v>
                </c:pt>
              </c:numCache>
            </c:numRef>
          </c:xVal>
          <c:yVal>
            <c:numRef>
              <c:f>Sheet1!$D$4:$D$10</c:f>
              <c:numCache>
                <c:formatCode>General</c:formatCode>
                <c:ptCount val="7"/>
                <c:pt idx="0">
                  <c:v>0</c:v>
                </c:pt>
                <c:pt idx="1">
                  <c:v>1.3</c:v>
                </c:pt>
                <c:pt idx="2">
                  <c:v>3</c:v>
                </c:pt>
                <c:pt idx="3">
                  <c:v>5</c:v>
                </c:pt>
                <c:pt idx="4">
                  <c:v>7.51</c:v>
                </c:pt>
                <c:pt idx="5">
                  <c:v>11.7</c:v>
                </c:pt>
                <c:pt idx="6">
                  <c:v>15.6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16314576"/>
        <c:axId val="616318384"/>
      </c:scatterChart>
      <c:valAx>
        <c:axId val="616314576"/>
        <c:scaling>
          <c:orientation val="minMax"/>
          <c:max val="1500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Stess</a:t>
                </a:r>
                <a:r>
                  <a:rPr lang="en-US" baseline="0"/>
                  <a:t> kN/m</a:t>
                </a:r>
                <a:r>
                  <a:rPr lang="en-US" baseline="30000"/>
                  <a:t>2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6318384"/>
        <c:crosses val="autoZero"/>
        <c:crossBetween val="midCat"/>
      </c:valAx>
      <c:valAx>
        <c:axId val="616318384"/>
        <c:scaling>
          <c:orientation val="maxMin"/>
          <c:max val="3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Settlement mm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631457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A73A2DF9-1B50-403F-892C-708FE18E31FF}" type="datetimeFigureOut">
              <a:rPr lang="ar-SA" smtClean="0"/>
              <a:pPr/>
              <a:t>22/03/1438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7A6FD2FC-8FBD-4B2B-8E02-D55BA57B60D5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43702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6FD2FC-8FBD-4B2B-8E02-D55BA57B60D5}" type="slidenum">
              <a:rPr lang="ar-SA" smtClean="0">
                <a:solidFill>
                  <a:prstClr val="black"/>
                </a:solidFill>
              </a:rPr>
              <a:pPr/>
              <a:t>1</a:t>
            </a:fld>
            <a:endParaRPr lang="ar-S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5566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BFB7ED-6C95-400C-963C-938010E7972F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2869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عنوان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96345A-5D56-4CAF-A57D-22B3605AB65A}" type="datetimeFigureOut">
              <a:rPr lang="ar-SA" smtClean="0"/>
              <a:pPr/>
              <a:t>22/03/1438</a:t>
            </a:fld>
            <a:endParaRPr lang="ar-SA"/>
          </a:p>
        </p:txBody>
      </p:sp>
      <p:sp>
        <p:nvSpPr>
          <p:cNvPr id="20" name="عنصر نائب للتذييل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10" name="عنصر نائب لرقم الشريحة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57CDA1A-CD83-4B6D-A5F8-019CBC1B3EE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شكل بيضاوي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96345A-5D56-4CAF-A57D-22B3605AB65A}" type="datetimeFigureOut">
              <a:rPr lang="ar-SA" smtClean="0"/>
              <a:pPr/>
              <a:t>22/03/1438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57CDA1A-CD83-4B6D-A5F8-019CBC1B3EE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96345A-5D56-4CAF-A57D-22B3605AB65A}" type="datetimeFigureOut">
              <a:rPr lang="ar-SA" smtClean="0"/>
              <a:pPr/>
              <a:t>22/03/1438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57CDA1A-CD83-4B6D-A5F8-019CBC1B3EE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مستطيل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96345A-5D56-4CAF-A57D-22B3605AB65A}" type="datetimeFigureOut">
              <a:rPr lang="ar-SA" smtClean="0"/>
              <a:pPr/>
              <a:t>22/03/1438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57CDA1A-CD83-4B6D-A5F8-019CBC1B3EE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96345A-5D56-4CAF-A57D-22B3605AB65A}" type="datetimeFigureOut">
              <a:rPr lang="ar-SA" smtClean="0"/>
              <a:pPr/>
              <a:t>22/03/1438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57CDA1A-CD83-4B6D-A5F8-019CBC1B3EE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96345A-5D56-4CAF-A57D-22B3605AB65A}" type="datetimeFigureOut">
              <a:rPr lang="ar-SA" smtClean="0"/>
              <a:pPr/>
              <a:t>22/03/1438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57CDA1A-CD83-4B6D-A5F8-019CBC1B3EE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96345A-5D56-4CAF-A57D-22B3605AB65A}" type="datetimeFigureOut">
              <a:rPr lang="ar-SA" smtClean="0"/>
              <a:pPr/>
              <a:t>22/03/1438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57CDA1A-CD83-4B6D-A5F8-019CBC1B3EE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مستطيل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96345A-5D56-4CAF-A57D-22B3605AB65A}" type="datetimeFigureOut">
              <a:rPr lang="ar-SA" smtClean="0"/>
              <a:pPr/>
              <a:t>22/03/1438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57CDA1A-CD83-4B6D-A5F8-019CBC1B3EE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96345A-5D56-4CAF-A57D-22B3605AB65A}" type="datetimeFigureOut">
              <a:rPr lang="ar-SA" smtClean="0"/>
              <a:pPr/>
              <a:t>22/03/1438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57CDA1A-CD83-4B6D-A5F8-019CBC1B3EE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9" name="مخطط انسيابي: معالجة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مخطط انسيابي: معالجة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96345A-5D56-4CAF-A57D-22B3605AB65A}" type="datetimeFigureOut">
              <a:rPr lang="ar-SA" smtClean="0"/>
              <a:pPr/>
              <a:t>22/03/1438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57CDA1A-CD83-4B6D-A5F8-019CBC1B3EE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96345A-5D56-4CAF-A57D-22B3605AB65A}" type="datetimeFigureOut">
              <a:rPr lang="ar-SA" smtClean="0"/>
              <a:pPr/>
              <a:t>22/03/1438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57CDA1A-CD83-4B6D-A5F8-019CBC1B3EE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دائري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دائرة مجوفة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عنصر نائب للعنوان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صر نائب للنص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4" name="عنصر نائب للتاريخ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C996345A-5D56-4CAF-A57D-22B3605AB65A}" type="datetimeFigureOut">
              <a:rPr lang="ar-SA" smtClean="0"/>
              <a:pPr/>
              <a:t>22/03/1438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ar-SA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57CDA1A-CD83-4B6D-A5F8-019CBC1B3EE8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5" name="مستطيل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r" rtl="1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r" rtl="1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r" rtl="1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r" rtl="1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r" rtl="1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r" rtl="1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ربع نص 5"/>
          <p:cNvSpPr txBox="1"/>
          <p:nvPr/>
        </p:nvSpPr>
        <p:spPr>
          <a:xfrm>
            <a:off x="1277620" y="499745"/>
            <a:ext cx="7359015" cy="5078313"/>
          </a:xfrm>
          <a:prstGeom prst="rect">
            <a:avLst/>
          </a:prstGeom>
          <a:noFill/>
        </p:spPr>
        <p:txBody>
          <a:bodyPr vert="horz" wrap="square" lIns="91440" tIns="45720" rIns="91440" bIns="45720" numCol="1" rtlCol="1" anchor="t">
            <a:spAutoFit/>
          </a:bodyPr>
          <a:lstStyle/>
          <a:p>
            <a:pPr marL="0" indent="0" algn="ctr" defTabSz="9144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b="1" cap="none" dirty="0" smtClean="0">
                <a:solidFill>
                  <a:schemeClr val="tx1"/>
                </a:solidFill>
                <a:latin typeface="Calibri" charset="0"/>
                <a:ea typeface="Calibri" charset="0"/>
              </a:rPr>
              <a:t>An –Najah National University</a:t>
            </a:r>
            <a:endParaRPr lang="ko-KR" altLang="en-US" sz="1800" b="1" cap="none" dirty="0" smtClean="0">
              <a:solidFill>
                <a:schemeClr val="tx1"/>
              </a:solidFill>
              <a:latin typeface="Calibri" charset="0"/>
              <a:ea typeface="Calibri" charset="0"/>
            </a:endParaRPr>
          </a:p>
          <a:p>
            <a:pPr marL="0" indent="0" algn="ctr" defTabSz="9144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1" cap="none" dirty="0" smtClean="0">
              <a:solidFill>
                <a:schemeClr val="tx1"/>
              </a:solidFill>
              <a:latin typeface="Majalla UI" charset="0"/>
              <a:ea typeface="Majalla UI" charset="0"/>
              <a:cs typeface="Majalla UI" charset="0"/>
            </a:endParaRPr>
          </a:p>
          <a:p>
            <a:pPr marL="0" indent="0" algn="ctr" defTabSz="9144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b="1" cap="none" dirty="0" smtClean="0">
                <a:solidFill>
                  <a:schemeClr val="tx1"/>
                </a:solidFill>
                <a:latin typeface="Calibri" charset="0"/>
                <a:ea typeface="Calibri" charset="0"/>
              </a:rPr>
              <a:t>Faculty Of Engineering</a:t>
            </a:r>
            <a:br>
              <a:rPr lang="en-US" altLang="ko-KR" sz="1800" b="1" cap="none" dirty="0" smtClean="0">
                <a:solidFill>
                  <a:schemeClr val="tx1"/>
                </a:solidFill>
                <a:latin typeface="Calibri" charset="0"/>
                <a:ea typeface="Calibri" charset="0"/>
              </a:rPr>
            </a:br>
            <a:r>
              <a:rPr lang="en-US" altLang="ko-KR" sz="1800" b="1" cap="none" dirty="0" smtClean="0">
                <a:solidFill>
                  <a:schemeClr val="tx1"/>
                </a:solidFill>
                <a:latin typeface="Calibri" charset="0"/>
                <a:ea typeface="Calibri" charset="0"/>
              </a:rPr>
              <a:t/>
            </a:r>
            <a:br>
              <a:rPr lang="en-US" altLang="ko-KR" sz="1800" b="1" cap="none" dirty="0" smtClean="0">
                <a:solidFill>
                  <a:schemeClr val="tx1"/>
                </a:solidFill>
                <a:latin typeface="Calibri" charset="0"/>
                <a:ea typeface="Calibri" charset="0"/>
              </a:rPr>
            </a:br>
            <a:r>
              <a:rPr lang="en-US" altLang="ko-KR" sz="1800" b="1" cap="none" dirty="0" smtClean="0">
                <a:solidFill>
                  <a:schemeClr val="tx1"/>
                </a:solidFill>
                <a:latin typeface="Calibri" charset="0"/>
                <a:ea typeface="Calibri" charset="0"/>
              </a:rPr>
              <a:t>Department </a:t>
            </a:r>
            <a:r>
              <a:rPr lang="en-US" altLang="ko-KR" sz="1800" b="1" cap="none" dirty="0" smtClean="0">
                <a:solidFill>
                  <a:schemeClr val="tx1"/>
                </a:solidFill>
                <a:latin typeface="Calibri" charset="0"/>
                <a:ea typeface="Calibri" charset="0"/>
              </a:rPr>
              <a:t>Of Civil Engineering</a:t>
            </a:r>
            <a:endParaRPr lang="ko-KR" altLang="en-US" sz="1800" b="1" cap="none" dirty="0" smtClean="0">
              <a:solidFill>
                <a:schemeClr val="tx1"/>
              </a:solidFill>
              <a:latin typeface="Calibri" charset="0"/>
              <a:ea typeface="Calibri" charset="0"/>
            </a:endParaRPr>
          </a:p>
          <a:p>
            <a:pPr marL="0" indent="0" algn="ctr" defTabSz="9144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1" cap="none" dirty="0" smtClean="0">
              <a:solidFill>
                <a:schemeClr val="tx1"/>
              </a:solidFill>
              <a:latin typeface="Calibri" charset="0"/>
              <a:ea typeface="Calibri" charset="0"/>
            </a:endParaRPr>
          </a:p>
          <a:p>
            <a:pPr marL="0" indent="0" algn="ctr" defTabSz="9144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b="1" cap="none" dirty="0" smtClean="0">
                <a:solidFill>
                  <a:schemeClr val="tx1"/>
                </a:solidFill>
                <a:latin typeface="Calibri" charset="0"/>
                <a:ea typeface="Calibri" charset="0"/>
              </a:rPr>
              <a:t>Graduation </a:t>
            </a:r>
            <a:r>
              <a:rPr lang="en-US" altLang="ko-KR" sz="1800" b="1" cap="none" dirty="0" smtClean="0">
                <a:solidFill>
                  <a:schemeClr val="tx1"/>
                </a:solidFill>
                <a:latin typeface="Calibri" charset="0"/>
                <a:ea typeface="Calibri" charset="0"/>
              </a:rPr>
              <a:t>Project</a:t>
            </a:r>
            <a:endParaRPr lang="ko-KR" altLang="en-US" sz="1800" b="1" cap="none" dirty="0" smtClean="0">
              <a:solidFill>
                <a:schemeClr val="tx1"/>
              </a:solidFill>
              <a:latin typeface="Calibri" charset="0"/>
              <a:ea typeface="Calibri" charset="0"/>
            </a:endParaRPr>
          </a:p>
          <a:p>
            <a:pPr marL="0" indent="0" algn="ctr" defTabSz="9144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1" cap="none" dirty="0" smtClean="0">
              <a:solidFill>
                <a:schemeClr val="tx1"/>
              </a:solidFill>
              <a:latin typeface="Calibri" charset="0"/>
              <a:ea typeface="Calibri" charset="0"/>
            </a:endParaRPr>
          </a:p>
          <a:p>
            <a:pPr marL="0" indent="0" algn="ctr" defTabSz="9144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b="1" cap="none" dirty="0" smtClean="0">
                <a:solidFill>
                  <a:schemeClr val="tx1"/>
                </a:solidFill>
                <a:latin typeface="Calibri" charset="0"/>
                <a:ea typeface="Calibri" charset="0"/>
              </a:rPr>
              <a:t>Multi-Function Tower</a:t>
            </a:r>
            <a:endParaRPr lang="ko-KR" altLang="en-US" sz="1800" b="1" cap="none" dirty="0" smtClean="0">
              <a:solidFill>
                <a:schemeClr val="tx1"/>
              </a:solidFill>
              <a:latin typeface="Calibri" charset="0"/>
              <a:ea typeface="Calibri" charset="0"/>
            </a:endParaRPr>
          </a:p>
          <a:p>
            <a:pPr marL="0" indent="0" algn="ctr" defTabSz="9144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0" cap="none" dirty="0" smtClean="0">
              <a:solidFill>
                <a:schemeClr val="tx1"/>
              </a:solidFill>
              <a:latin typeface="Calibri" charset="0"/>
              <a:ea typeface="Calibri" charset="0"/>
            </a:endParaRPr>
          </a:p>
          <a:p>
            <a:pPr marL="0" indent="0" algn="l" defTabSz="9144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b="1" cap="none" dirty="0" smtClean="0">
                <a:solidFill>
                  <a:schemeClr val="tx1"/>
                </a:solidFill>
                <a:latin typeface="Calibri" charset="0"/>
                <a:ea typeface="Calibri" charset="0"/>
              </a:rPr>
              <a:t>Prepared by: </a:t>
            </a:r>
            <a:endParaRPr lang="ko-KR" altLang="en-US" sz="1800" b="1" cap="none" dirty="0" smtClean="0">
              <a:solidFill>
                <a:schemeClr val="tx1"/>
              </a:solidFill>
              <a:latin typeface="Calibri" charset="0"/>
              <a:ea typeface="Calibri" charset="0"/>
            </a:endParaRPr>
          </a:p>
          <a:p>
            <a:pPr marL="285750" indent="-285750" algn="l" defTabSz="914400" rtl="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q"/>
            </a:pPr>
            <a:r>
              <a:rPr lang="en-US" altLang="ko-KR" sz="1800" b="0" cap="none" dirty="0" err="1" smtClean="0">
                <a:solidFill>
                  <a:schemeClr val="tx1"/>
                </a:solidFill>
                <a:latin typeface="Calibri" charset="0"/>
                <a:ea typeface="Calibri" charset="0"/>
              </a:rPr>
              <a:t>Ameed</a:t>
            </a:r>
            <a:r>
              <a:rPr lang="en-US" altLang="ko-KR" sz="1800" b="0" cap="none" dirty="0" smtClean="0">
                <a:solidFill>
                  <a:schemeClr val="tx1"/>
                </a:solidFill>
                <a:latin typeface="Calibri" charset="0"/>
                <a:ea typeface="Calibri" charset="0"/>
              </a:rPr>
              <a:t> </a:t>
            </a:r>
            <a:r>
              <a:rPr lang="en-US" altLang="ko-KR" sz="1800" b="0" cap="none" dirty="0" err="1" smtClean="0">
                <a:solidFill>
                  <a:schemeClr val="tx1"/>
                </a:solidFill>
                <a:latin typeface="Calibri" charset="0"/>
                <a:ea typeface="Calibri" charset="0"/>
              </a:rPr>
              <a:t>Hamarsheh</a:t>
            </a:r>
            <a:endParaRPr lang="ko-KR" altLang="en-US" sz="1800" b="0" cap="none" dirty="0" smtClean="0">
              <a:solidFill>
                <a:schemeClr val="tx1"/>
              </a:solidFill>
              <a:latin typeface="Calibri" charset="0"/>
              <a:ea typeface="Calibri" charset="0"/>
            </a:endParaRPr>
          </a:p>
          <a:p>
            <a:pPr marL="285750" indent="-285750" algn="l" defTabSz="914400" rtl="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q"/>
            </a:pPr>
            <a:r>
              <a:rPr lang="en-US" altLang="ko-KR" dirty="0" err="1" smtClean="0">
                <a:latin typeface="Calibri" charset="0"/>
                <a:ea typeface="Calibri" charset="0"/>
              </a:rPr>
              <a:t>Amjad</a:t>
            </a:r>
            <a:r>
              <a:rPr lang="en-US" altLang="ko-KR" dirty="0" smtClean="0">
                <a:latin typeface="Calibri" charset="0"/>
                <a:ea typeface="Calibri" charset="0"/>
              </a:rPr>
              <a:t> </a:t>
            </a:r>
            <a:r>
              <a:rPr lang="en-US" altLang="ko-KR" dirty="0" err="1" smtClean="0">
                <a:latin typeface="Calibri" charset="0"/>
                <a:ea typeface="Calibri" charset="0"/>
              </a:rPr>
              <a:t>Alhasan</a:t>
            </a:r>
            <a:endParaRPr lang="ko-KR" altLang="en-US" sz="1800" b="0" cap="none" dirty="0" smtClean="0">
              <a:solidFill>
                <a:schemeClr val="tx1"/>
              </a:solidFill>
              <a:latin typeface="Calibri" charset="0"/>
              <a:ea typeface="Calibri" charset="0"/>
            </a:endParaRPr>
          </a:p>
          <a:p>
            <a:pPr marL="285750" indent="-285750" algn="l" defTabSz="914400" rtl="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q"/>
            </a:pPr>
            <a:r>
              <a:rPr lang="en-US" altLang="ko-KR" sz="1800" b="0" cap="none" dirty="0" smtClean="0">
                <a:solidFill>
                  <a:schemeClr val="tx1"/>
                </a:solidFill>
                <a:latin typeface="Calibri" charset="0"/>
                <a:ea typeface="Calibri" charset="0"/>
              </a:rPr>
              <a:t>Mohammed Al </a:t>
            </a:r>
            <a:r>
              <a:rPr lang="en-US" altLang="ko-KR" sz="1800" b="0" cap="none" dirty="0" err="1" smtClean="0">
                <a:solidFill>
                  <a:schemeClr val="tx1"/>
                </a:solidFill>
                <a:latin typeface="Calibri" charset="0"/>
                <a:ea typeface="Calibri" charset="0"/>
              </a:rPr>
              <a:t>Shalabi</a:t>
            </a:r>
            <a:endParaRPr lang="ko-KR" altLang="en-US" sz="1800" b="0" cap="none" dirty="0" smtClean="0">
              <a:solidFill>
                <a:schemeClr val="tx1"/>
              </a:solidFill>
              <a:latin typeface="Calibri" charset="0"/>
              <a:ea typeface="Calibri" charset="0"/>
            </a:endParaRPr>
          </a:p>
          <a:p>
            <a:pPr marL="0" indent="0" algn="ctr" defTabSz="9144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0" cap="none" dirty="0" smtClean="0">
              <a:solidFill>
                <a:schemeClr val="tx1"/>
              </a:solidFill>
              <a:latin typeface="Calibri" charset="0"/>
              <a:ea typeface="Calibri" charset="0"/>
            </a:endParaRPr>
          </a:p>
          <a:p>
            <a:pPr marL="0" indent="0" algn="l" defTabSz="9144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b="1" cap="none" dirty="0" smtClean="0">
                <a:solidFill>
                  <a:schemeClr val="tx1"/>
                </a:solidFill>
                <a:latin typeface="Calibri" charset="0"/>
                <a:ea typeface="Calibri" charset="0"/>
              </a:rPr>
              <a:t>Supervisor:</a:t>
            </a:r>
            <a:endParaRPr lang="ko-KR" altLang="en-US" sz="1800" b="1" cap="none" dirty="0" smtClean="0">
              <a:solidFill>
                <a:schemeClr val="tx1"/>
              </a:solidFill>
              <a:latin typeface="Calibri" charset="0"/>
              <a:ea typeface="Calibri" charset="0"/>
            </a:endParaRPr>
          </a:p>
          <a:p>
            <a:pPr marL="285750" indent="-285750" algn="l" defTabSz="914400" rtl="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q"/>
            </a:pPr>
            <a:r>
              <a:rPr lang="en-US" altLang="ko-KR" sz="1800" b="0" cap="none" dirty="0" smtClean="0">
                <a:solidFill>
                  <a:schemeClr val="tx1"/>
                </a:solidFill>
                <a:latin typeface="Calibri" charset="0"/>
                <a:ea typeface="Calibri" charset="0"/>
              </a:rPr>
              <a:t>Dr. </a:t>
            </a:r>
            <a:r>
              <a:rPr lang="en-US" altLang="ko-KR" dirty="0" err="1" smtClean="0">
                <a:latin typeface="Calibri" charset="0"/>
                <a:ea typeface="Calibri" charset="0"/>
              </a:rPr>
              <a:t>Isam</a:t>
            </a:r>
            <a:r>
              <a:rPr lang="en-US" altLang="ko-KR" dirty="0" smtClean="0">
                <a:latin typeface="Calibri" charset="0"/>
                <a:ea typeface="Calibri" charset="0"/>
              </a:rPr>
              <a:t> </a:t>
            </a:r>
            <a:r>
              <a:rPr lang="en-US" altLang="ko-KR" sz="1800" b="0" cap="none" dirty="0" err="1" smtClean="0">
                <a:solidFill>
                  <a:schemeClr val="tx1"/>
                </a:solidFill>
                <a:latin typeface="Calibri" charset="0"/>
                <a:ea typeface="Calibri" charset="0"/>
              </a:rPr>
              <a:t>Jaradaneh</a:t>
            </a:r>
            <a:endParaRPr lang="ko-KR" altLang="en-US" sz="1800" b="0" cap="none" dirty="0" smtClean="0">
              <a:solidFill>
                <a:schemeClr val="tx1"/>
              </a:solidFill>
              <a:latin typeface="Calibri" charset="0"/>
              <a:ea typeface="Calibri" charset="0"/>
            </a:endParaRPr>
          </a:p>
          <a:p>
            <a:pPr marL="0" indent="0" algn="l" defTabSz="9144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0" cap="none" dirty="0" smtClean="0">
              <a:solidFill>
                <a:srgbClr val="000000"/>
              </a:solidFill>
              <a:latin typeface="Majalla UI" charset="0"/>
              <a:ea typeface="Majalla UI" charset="0"/>
              <a:cs typeface="Majalla U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079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735" y="274955"/>
            <a:ext cx="7498715" cy="1143635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Out line </a:t>
            </a:r>
            <a:endParaRPr lang="ar-SA" dirty="0">
              <a:solidFill>
                <a:srgbClr val="FF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735" y="1447800"/>
            <a:ext cx="7499350" cy="4801870"/>
          </a:xfrm>
        </p:spPr>
        <p:txBody>
          <a:bodyPr vert="horz" wrap="square" lIns="91440" tIns="45720" rIns="91440" bIns="45720" numCol="1" anchor="t">
            <a:normAutofit/>
          </a:bodyPr>
          <a:lstStyle/>
          <a:p>
            <a:pPr marL="539750" indent="-457200" algn="l" defTabSz="914400" rtl="0" fontAlgn="auto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altLang="ko-KR" b="0" cap="none" dirty="0" smtClean="0">
                <a:solidFill>
                  <a:schemeClr val="tx1"/>
                </a:solidFill>
                <a:latin typeface="Calibri" charset="0"/>
                <a:ea typeface="Calibri" charset="0"/>
              </a:rPr>
              <a:t>Introduction.</a:t>
            </a:r>
          </a:p>
          <a:p>
            <a:pPr marL="539750" indent="-457200" algn="l" defTabSz="914400" rtl="0" fontAlgn="auto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altLang="ko-KR" dirty="0" smtClean="0">
                <a:latin typeface="Calibri" charset="0"/>
                <a:ea typeface="Calibri" charset="0"/>
              </a:rPr>
              <a:t>Plat bearing test.</a:t>
            </a:r>
          </a:p>
          <a:p>
            <a:pPr marL="539750" indent="-457200" algn="l" defTabSz="914400" rtl="0" fontAlgn="auto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altLang="ko-KR" b="0" cap="none" dirty="0" smtClean="0">
                <a:solidFill>
                  <a:schemeClr val="tx1"/>
                </a:solidFill>
                <a:latin typeface="Calibri" charset="0"/>
                <a:ea typeface="Calibri" charset="0"/>
              </a:rPr>
              <a:t>Unconfined compression test.</a:t>
            </a:r>
            <a:endParaRPr lang="ko-KR" altLang="en-US" b="0" cap="none" dirty="0" smtClean="0">
              <a:solidFill>
                <a:schemeClr val="tx1"/>
              </a:solidFill>
              <a:latin typeface="Calibri" charset="0"/>
              <a:ea typeface="Calibri" charset="0"/>
            </a:endParaRPr>
          </a:p>
          <a:p>
            <a:pPr marL="539750" indent="-457200" algn="l" rtl="0">
              <a:buClr>
                <a:srgbClr val="3891A7"/>
              </a:buClr>
              <a:buFont typeface="Wingdings" panose="05000000000000000000" pitchFamily="2" charset="2"/>
              <a:buChar char="Ø"/>
            </a:pPr>
            <a:r>
              <a:rPr lang="en-US" dirty="0"/>
              <a:t>Calculation and </a:t>
            </a:r>
            <a:r>
              <a:rPr lang="en-US" dirty="0" smtClean="0"/>
              <a:t>Results</a:t>
            </a:r>
            <a:r>
              <a:rPr lang="en-US" altLang="ko-KR" b="0" cap="none" dirty="0" smtClean="0">
                <a:solidFill>
                  <a:schemeClr val="tx1"/>
                </a:solidFill>
                <a:latin typeface="Calibri" charset="0"/>
                <a:ea typeface="Calibri" charset="0"/>
              </a:rPr>
              <a:t>.</a:t>
            </a:r>
            <a:endParaRPr lang="ko-KR" altLang="en-US" b="0" cap="none" dirty="0" smtClean="0">
              <a:solidFill>
                <a:schemeClr val="tx1"/>
              </a:solidFill>
              <a:latin typeface="Calibri" charset="0"/>
              <a:ea typeface="Calibri" charset="0"/>
            </a:endParaRPr>
          </a:p>
          <a:p>
            <a:pPr marL="539750" indent="-457200" algn="l" rtl="0">
              <a:buClr>
                <a:srgbClr val="3891A7"/>
              </a:buClr>
              <a:buFont typeface="Wingdings" panose="05000000000000000000" pitchFamily="2" charset="2"/>
              <a:buChar char="Ø"/>
            </a:pPr>
            <a:r>
              <a:rPr lang="en-US" dirty="0" smtClean="0"/>
              <a:t>Conclusions </a:t>
            </a:r>
            <a:r>
              <a:rPr lang="en-US" dirty="0"/>
              <a:t>and </a:t>
            </a:r>
            <a:r>
              <a:rPr lang="en-US" dirty="0" smtClean="0"/>
              <a:t>Recommendations. </a:t>
            </a:r>
            <a:endParaRPr lang="ko-KR" altLang="en-US" sz="3200" b="0" cap="none" dirty="0" smtClean="0">
              <a:solidFill>
                <a:schemeClr val="tx1"/>
              </a:solidFill>
              <a:latin typeface="Calibri" charset="0"/>
              <a:ea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7331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432560" y="360045"/>
            <a:ext cx="7406640" cy="83693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Introduction</a:t>
            </a:r>
            <a:endParaRPr lang="ar-SA" dirty="0">
              <a:solidFill>
                <a:srgbClr val="FF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432560" y="1196975"/>
            <a:ext cx="7406640" cy="4446905"/>
          </a:xfrm>
        </p:spPr>
        <p:txBody>
          <a:bodyPr>
            <a:normAutofit lnSpcReduction="10000"/>
          </a:bodyPr>
          <a:lstStyle/>
          <a:p>
            <a:pPr algn="just" rtl="0"/>
            <a:r>
              <a:rPr lang="en-US" sz="2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The tests that done were field test and lab tests(plate bearing test as a filed test and unconfined compression test, </a:t>
            </a:r>
            <a:r>
              <a:rPr lang="en-US" sz="2800" dirty="0"/>
              <a:t>Plastic Limit </a:t>
            </a:r>
            <a:r>
              <a:rPr lang="en-US" sz="2800" dirty="0" smtClean="0"/>
              <a:t>Test and Liquid </a:t>
            </a:r>
            <a:r>
              <a:rPr lang="en-US" sz="2800" dirty="0"/>
              <a:t>Limit </a:t>
            </a:r>
            <a:r>
              <a:rPr lang="en-US" sz="2800" dirty="0" smtClean="0"/>
              <a:t>Test)</a:t>
            </a:r>
          </a:p>
          <a:p>
            <a:pPr algn="just" rtl="0"/>
            <a:r>
              <a:rPr lang="en-US" sz="2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plate bearing test and unconfined compression test are the main tests in this project which were conducted to compare th</a:t>
            </a:r>
            <a:r>
              <a:rPr lang="en-US" sz="2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results from both field and lab tests.</a:t>
            </a:r>
          </a:p>
          <a:p>
            <a:pPr algn="just" rtl="0"/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sample was collected from </a:t>
            </a:r>
            <a:r>
              <a:rPr lang="en-US" sz="2800" dirty="0"/>
              <a:t>Arab Islamic Bank located at Faisal Street of Nablus </a:t>
            </a:r>
            <a:r>
              <a:rPr lang="en-US" sz="2800" dirty="0" smtClean="0"/>
              <a:t>City, remolded sample.</a:t>
            </a:r>
            <a:endParaRPr lang="en-US" sz="2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3962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7005" y="548640"/>
            <a:ext cx="7498080" cy="1143000"/>
          </a:xfrm>
        </p:spPr>
        <p:txBody>
          <a:bodyPr/>
          <a:lstStyle/>
          <a:p>
            <a:r>
              <a:rPr lang="en-US" altLang="ko-KR" dirty="0">
                <a:solidFill>
                  <a:srgbClr val="FF0000"/>
                </a:solidFill>
                <a:latin typeface="Calibri" charset="0"/>
                <a:ea typeface="Calibri" charset="0"/>
              </a:rPr>
              <a:t>Plat bearing test</a:t>
            </a:r>
            <a:endParaRPr lang="en-US" dirty="0">
              <a:solidFill>
                <a:srgbClr val="FF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9632" y="1691640"/>
            <a:ext cx="7498080" cy="4800600"/>
          </a:xfrm>
        </p:spPr>
        <p:txBody>
          <a:bodyPr>
            <a:normAutofit fontScale="92500" lnSpcReduction="10000"/>
          </a:bodyPr>
          <a:lstStyle/>
          <a:p>
            <a:pPr marL="82296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ASTM D 1194, the 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plate bearing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used in the test is a circular plate of 300 mm in 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diameter, the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plate thickness is normally 25mm. </a:t>
            </a:r>
            <a:endParaRPr lang="en-US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l" rtl="0">
              <a:buNone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 checks the bearing 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capacity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soil near the surface of the 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ground.             </a:t>
            </a:r>
          </a:p>
          <a:p>
            <a:pPr marL="82296" indent="0" algn="l" rtl="0">
              <a:buNone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Plate Bearing Test may be done at one or several spots at a site</a:t>
            </a:r>
          </a:p>
          <a:p>
            <a:pPr marL="82296" indent="0" algn="l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l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l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4607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>
                <a:solidFill>
                  <a:srgbClr val="FF0000"/>
                </a:solidFill>
                <a:latin typeface="Calibri" charset="0"/>
                <a:ea typeface="Calibri" charset="0"/>
              </a:rPr>
              <a:t>Plat bearing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Allowable Settlement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82296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 soil sinks rapidly, it is deemed to have passed its ultimate bearing capacity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82296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ultimate bearing capacity is sometimes considered as the load at which settlement of 25mm occurs. </a:t>
            </a:r>
          </a:p>
          <a:p>
            <a:pPr marL="82296" indent="0" algn="l" rtl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89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735" y="274955"/>
            <a:ext cx="7498715" cy="1143635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Plat bearing test</a:t>
            </a:r>
            <a:endParaRPr lang="ar-SA" dirty="0">
              <a:solidFill>
                <a:srgbClr val="FF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4375" y="1661386"/>
            <a:ext cx="6116017" cy="4587013"/>
          </a:xfrm>
        </p:spPr>
      </p:pic>
    </p:spTree>
    <p:extLst>
      <p:ext uri="{BB962C8B-B14F-4D97-AF65-F5344CB8AC3E}">
        <p14:creationId xmlns:p14="http://schemas.microsoft.com/office/powerpoint/2010/main" val="2778845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Plat bearing test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4375" y="1447800"/>
            <a:ext cx="6400800" cy="4800600"/>
          </a:xfrm>
        </p:spPr>
      </p:pic>
    </p:spTree>
    <p:extLst>
      <p:ext uri="{BB962C8B-B14F-4D97-AF65-F5344CB8AC3E}">
        <p14:creationId xmlns:p14="http://schemas.microsoft.com/office/powerpoint/2010/main" val="24659891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Plat bearing test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4375" y="1447800"/>
            <a:ext cx="6400800" cy="4800600"/>
          </a:xfrm>
        </p:spPr>
      </p:pic>
    </p:spTree>
    <p:extLst>
      <p:ext uri="{BB962C8B-B14F-4D97-AF65-F5344CB8AC3E}">
        <p14:creationId xmlns:p14="http://schemas.microsoft.com/office/powerpoint/2010/main" val="15599878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Plat bearing test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4375" y="1447800"/>
            <a:ext cx="6400800" cy="4800600"/>
          </a:xfrm>
        </p:spPr>
      </p:pic>
    </p:spTree>
    <p:extLst>
      <p:ext uri="{BB962C8B-B14F-4D97-AF65-F5344CB8AC3E}">
        <p14:creationId xmlns:p14="http://schemas.microsoft.com/office/powerpoint/2010/main" val="3618498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Plat bearing test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4375" y="1447800"/>
            <a:ext cx="6400800" cy="4800600"/>
          </a:xfrm>
        </p:spPr>
      </p:pic>
    </p:spTree>
    <p:extLst>
      <p:ext uri="{BB962C8B-B14F-4D97-AF65-F5344CB8AC3E}">
        <p14:creationId xmlns:p14="http://schemas.microsoft.com/office/powerpoint/2010/main" val="441976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Unconfined compression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 algn="l" rtl="0">
              <a:buNone/>
            </a:pPr>
            <a:r>
              <a:rPr lang="en-US" dirty="0" smtClean="0"/>
              <a:t>	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 was collected from Arab Islamic Bank site, where Plate Bearing test was done. A remolded sample was prepared at the lab with the following dimensions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82296" indent="0" algn="l" rtl="0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 rtl="0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Diameter = 38mm</a:t>
            </a:r>
          </a:p>
          <a:p>
            <a:pPr lvl="0" algn="l" rtl="0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Height = 76mm</a:t>
            </a:r>
          </a:p>
          <a:p>
            <a:pPr lvl="0" algn="l" rtl="0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Cross sectional area =1138.115mm2</a:t>
            </a:r>
          </a:p>
        </p:txBody>
      </p:sp>
    </p:spTree>
    <p:extLst>
      <p:ext uri="{BB962C8B-B14F-4D97-AF65-F5344CB8AC3E}">
        <p14:creationId xmlns:p14="http://schemas.microsoft.com/office/powerpoint/2010/main" val="23559442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Unconfined compression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 algn="l" rtl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unconfined compressive strength is taken as the maximum load attained per unit area, or the load per unit area at 15% axial strain, whichever occurs first during the performance of 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381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Unconfined compression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 algn="l" rtl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Equipment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82296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Compressive device.</a:t>
            </a:r>
          </a:p>
          <a:p>
            <a:pPr marL="82296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Load and deformation dial gauges.</a:t>
            </a:r>
          </a:p>
          <a:p>
            <a:pPr marL="82296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Sample trimming equipment.</a:t>
            </a:r>
          </a:p>
          <a:p>
            <a:pPr marL="82296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Balance.</a:t>
            </a:r>
          </a:p>
          <a:p>
            <a:pPr marL="82296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Moisture can.</a:t>
            </a:r>
          </a:p>
          <a:p>
            <a:pPr marL="82296" indent="0" algn="l" rtl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3329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Unconfined compression test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903662" y="1914525"/>
            <a:ext cx="2562225" cy="386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683102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Unconfined compression test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79713" y="1628800"/>
            <a:ext cx="5832648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761567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Unconfined compression test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1702298"/>
            <a:ext cx="4176463" cy="4388886"/>
          </a:xfrm>
        </p:spPr>
      </p:pic>
    </p:spTree>
    <p:extLst>
      <p:ext uri="{BB962C8B-B14F-4D97-AF65-F5344CB8AC3E}">
        <p14:creationId xmlns:p14="http://schemas.microsoft.com/office/powerpoint/2010/main" val="25286755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Calculation and Results</a:t>
            </a:r>
            <a:r>
              <a:rPr lang="en-US" altLang="ko-KR" sz="4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charset="0"/>
                <a:cs typeface="Times New Roman" panose="02020603050405020304" pitchFamily="18" charset="0"/>
              </a:rPr>
              <a:t>.</a:t>
            </a:r>
            <a:br>
              <a:rPr lang="en-US" altLang="ko-KR" sz="4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charset="0"/>
                <a:cs typeface="Times New Roman" panose="02020603050405020304" pitchFamily="18" charset="0"/>
              </a:rPr>
            </a:br>
            <a:r>
              <a:rPr lang="en-US" altLang="ko-KR" sz="4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charset="0"/>
                <a:cs typeface="Times New Roman" panose="02020603050405020304" pitchFamily="18" charset="0"/>
              </a:rPr>
              <a:t>Plat bearing results</a:t>
            </a:r>
            <a:r>
              <a:rPr lang="ko-KR" altLang="en-US" dirty="0">
                <a:solidFill>
                  <a:schemeClr val="tx1"/>
                </a:solidFill>
                <a:latin typeface="Calibri" charset="0"/>
                <a:ea typeface="Calibri" charset="0"/>
              </a:rPr>
              <a:t/>
            </a:r>
            <a:br>
              <a:rPr lang="ko-KR" altLang="en-US" dirty="0">
                <a:solidFill>
                  <a:schemeClr val="tx1"/>
                </a:solidFill>
                <a:latin typeface="Calibri" charset="0"/>
                <a:ea typeface="Calibri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82296" indent="0" algn="l" rtl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area of the plate = (0.300)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×π/4 = 0.0707 m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82296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stress =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Force/Area</a:t>
            </a:r>
          </a:p>
          <a:p>
            <a:pPr algn="l" rtl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Das, 2011 (Principles of Foundation Engineering Foundation) the following equation is used:</a:t>
            </a:r>
          </a:p>
          <a:p>
            <a:pPr algn="l" rtl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S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[B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/B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</a:p>
          <a:p>
            <a:pPr algn="l" rtl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 foundation with width = 20 m</a:t>
            </a:r>
          </a:p>
          <a:p>
            <a:pPr algn="l" rtl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Allowable total settlement (immediate and consolidation) = 100 mm.</a:t>
            </a:r>
          </a:p>
          <a:p>
            <a:pPr algn="l" rtl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above equation, the settlement of plate bearing corresponding to 75 mm equals = 1.5 mm. From Figure 5.1 the allowable bearing capacity = 160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/m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 rtl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following table (Table 5.2) shows the allowable bearing capacity for different foundation width considering with of 2, 3 and 4 m as isolated footing with allowable settlement of 25 mm and widths of 10, 15, 20, 25 and 30 m as for mat foundation with an allowable settlement of 100 mm.</a:t>
            </a:r>
          </a:p>
          <a:p>
            <a:pPr marL="82296" indent="0" algn="l" rtl="0">
              <a:buNone/>
            </a:pPr>
            <a:endParaRPr lang="ar-JO" dirty="0" smtClean="0"/>
          </a:p>
          <a:p>
            <a:pPr marL="82296" indent="0" algn="l" rtl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8899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Plat bearing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 algn="l" rtl="0">
              <a:buNone/>
            </a:pPr>
            <a:r>
              <a:rPr lang="en-US" sz="2400" dirty="0" smtClean="0"/>
              <a:t>Measurements </a:t>
            </a:r>
            <a:r>
              <a:rPr lang="en-US" sz="2400" dirty="0"/>
              <a:t>of the loads and corresponding settlement from Plate Bearing Test.</a:t>
            </a:r>
          </a:p>
          <a:p>
            <a:pPr marL="82296" indent="0" algn="l" rtl="0">
              <a:buNone/>
            </a:pP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14871765"/>
                  </p:ext>
                </p:extLst>
              </p:nvPr>
            </p:nvGraphicFramePr>
            <p:xfrm>
              <a:off x="0" y="2348883"/>
              <a:ext cx="9144000" cy="4509118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180975"/>
                    <a:gridCol w="1179955"/>
                    <a:gridCol w="1380865"/>
                    <a:gridCol w="1581772"/>
                    <a:gridCol w="1511403"/>
                    <a:gridCol w="2155942"/>
                    <a:gridCol w="153088"/>
                  </a:tblGrid>
                  <a:tr h="1311854"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Load no.</a:t>
                          </a:r>
                          <a:endParaRPr lang="en-US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Load (kN)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Stress (kN/m</a:t>
                          </a:r>
                          <a:r>
                            <a:rPr lang="en-US" sz="1200" baseline="30000">
                              <a:effectLst/>
                            </a:rPr>
                            <a:t>2</a:t>
                          </a:r>
                          <a:r>
                            <a:rPr lang="en-US" sz="1200">
                              <a:effectLst/>
                            </a:rPr>
                            <a:t>)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Settlement (mm)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Modulus Of Reaction (KN/m</a:t>
                          </a:r>
                          <a:r>
                            <a:rPr lang="en-US" sz="1100" baseline="30000" dirty="0">
                              <a:effectLst/>
                            </a:rPr>
                            <a:t>2</a:t>
                          </a:r>
                          <a:r>
                            <a:rPr lang="en-US" sz="1100" dirty="0">
                              <a:effectLst/>
                            </a:rPr>
                            <a:t>)</a:t>
                          </a:r>
                          <a:endParaRPr lang="en-US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Ratio      </a:t>
                          </a:r>
                          <a14:m>
                            <m:oMath xmlns:m="http://schemas.openxmlformats.org/officeDocument/2006/math">
                              <m:r>
                                <a:rPr lang="en-US" sz="1200">
                                  <a:effectLst/>
                                </a:rPr>
                                <m:t>( </m:t>
                              </m:r>
                              <m:f>
                                <m:fPr>
                                  <m:ctrlPr>
                                    <a:rPr lang="en-US" sz="1200">
                                      <a:effectLst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1200">
                                          <a:effectLst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200">
                                          <a:effectLst/>
                                        </a:rPr>
                                        <m:t>𝑴𝑬</m:t>
                                      </m:r>
                                    </m:e>
                                    <m:sub>
                                      <m:r>
                                        <a:rPr lang="en-US" sz="1200">
                                          <a:effectLst/>
                                        </a:rPr>
                                        <m:t>𝒊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1200">
                                          <a:effectLst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200">
                                          <a:effectLst/>
                                        </a:rPr>
                                        <m:t>𝑴𝑬</m:t>
                                      </m:r>
                                    </m:e>
                                    <m:sub>
                                      <m:r>
                                        <a:rPr lang="en-US" sz="1200">
                                          <a:effectLst/>
                                        </a:rPr>
                                        <m:t>𝒊</m:t>
                                      </m:r>
                                      <m:r>
                                        <a:rPr lang="en-US" sz="1200">
                                          <a:effectLst/>
                                        </a:rPr>
                                        <m:t>−</m:t>
                                      </m:r>
                                      <m:r>
                                        <a:rPr lang="en-US" sz="1200">
                                          <a:effectLst/>
                                        </a:rPr>
                                        <m:t>𝟏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US" sz="1200">
                                  <a:effectLst/>
                                </a:rPr>
                                <m:t>)</m:t>
                              </m:r>
                            </m:oMath>
                          </a14:m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100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 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/>
                    </a:tc>
                  </a:tr>
                  <a:tr h="456752"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1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0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0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0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0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0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100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 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/>
                    </a:tc>
                  </a:tr>
                  <a:tr h="456752"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2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10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141.54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1.3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141.71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0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100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 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/>
                    </a:tc>
                  </a:tr>
                  <a:tr h="456752"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3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20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283.09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3</a:t>
                          </a:r>
                          <a:endParaRPr lang="en-US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283.94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 gridSpan="2"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2.00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</a:tr>
                  <a:tr h="456752"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4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30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424.63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5</a:t>
                          </a:r>
                          <a:endParaRPr lang="en-US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426.76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 gridSpan="2"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1.50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</a:tr>
                  <a:tr h="456752"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5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40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566.17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7.51</a:t>
                          </a:r>
                          <a:endParaRPr lang="en-US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570.45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 gridSpan="2"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1.34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</a:tr>
                  <a:tr h="456752"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6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50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707.71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11.7</a:t>
                          </a:r>
                          <a:endParaRPr lang="en-US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716.09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 gridSpan="2"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1.26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</a:tr>
                  <a:tr h="456752"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7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60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849.26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15.6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868.72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 gridSpan="2"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1.21</a:t>
                          </a:r>
                          <a:endParaRPr lang="en-US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14871765"/>
                  </p:ext>
                </p:extLst>
              </p:nvPr>
            </p:nvGraphicFramePr>
            <p:xfrm>
              <a:off x="0" y="2348883"/>
              <a:ext cx="9144000" cy="4509118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180975"/>
                    <a:gridCol w="1179955"/>
                    <a:gridCol w="1380865"/>
                    <a:gridCol w="1581772"/>
                    <a:gridCol w="1511403"/>
                    <a:gridCol w="2155942"/>
                    <a:gridCol w="153088"/>
                  </a:tblGrid>
                  <a:tr h="1311854"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Load no.</a:t>
                          </a:r>
                          <a:endParaRPr lang="en-US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Load (kN)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Stress (kN/m</a:t>
                          </a:r>
                          <a:r>
                            <a:rPr lang="en-US" sz="1200" baseline="30000">
                              <a:effectLst/>
                            </a:rPr>
                            <a:t>2</a:t>
                          </a:r>
                          <a:r>
                            <a:rPr lang="en-US" sz="1200">
                              <a:effectLst/>
                            </a:rPr>
                            <a:t>)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Settlement (mm)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Modulus Of Reaction (KN/m</a:t>
                          </a:r>
                          <a:r>
                            <a:rPr lang="en-US" sz="1100" baseline="30000" dirty="0">
                              <a:effectLst/>
                            </a:rPr>
                            <a:t>2</a:t>
                          </a:r>
                          <a:r>
                            <a:rPr lang="en-US" sz="1100" dirty="0">
                              <a:effectLst/>
                            </a:rPr>
                            <a:t>)</a:t>
                          </a:r>
                          <a:endParaRPr lang="en-US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0">
                          <a:blip r:embed="rId2"/>
                          <a:stretch>
                            <a:fillRect l="-317232" t="-2778" r="-8475" b="-2439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100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 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/>
                    </a:tc>
                  </a:tr>
                  <a:tr h="456752"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1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0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0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0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0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0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100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 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/>
                    </a:tc>
                  </a:tr>
                  <a:tr h="456752"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2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10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141.54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1.3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141.71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0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100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 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/>
                    </a:tc>
                  </a:tr>
                  <a:tr h="456752"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3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20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283.09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3</a:t>
                          </a:r>
                          <a:endParaRPr lang="en-US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283.94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 gridSpan="2"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2.00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</a:tr>
                  <a:tr h="456752"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4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30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424.63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5</a:t>
                          </a:r>
                          <a:endParaRPr lang="en-US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426.76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 gridSpan="2"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1.50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</a:tr>
                  <a:tr h="456752"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5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40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566.17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7.51</a:t>
                          </a:r>
                          <a:endParaRPr lang="en-US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570.45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 gridSpan="2"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1.34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</a:tr>
                  <a:tr h="456752"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6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50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707.71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11.7</a:t>
                          </a:r>
                          <a:endParaRPr lang="en-US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716.09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 gridSpan="2"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1.26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</a:tr>
                  <a:tr h="456752"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7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60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849.26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15.6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868.72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 gridSpan="2">
                      <a:txBody>
                        <a:bodyPr/>
                        <a:lstStyle/>
                        <a:p>
                          <a:pPr marL="0" marR="0" algn="ctr" rtl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1.21</a:t>
                          </a:r>
                          <a:endParaRPr lang="en-US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191695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Plat bearing results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4442333"/>
              </p:ext>
            </p:extLst>
          </p:nvPr>
        </p:nvGraphicFramePr>
        <p:xfrm>
          <a:off x="588158" y="476672"/>
          <a:ext cx="8682930" cy="66131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78274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Plat bearing results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0285900"/>
              </p:ext>
            </p:extLst>
          </p:nvPr>
        </p:nvGraphicFramePr>
        <p:xfrm>
          <a:off x="1" y="1340771"/>
          <a:ext cx="9144000" cy="55172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96918"/>
                <a:gridCol w="2056307"/>
                <a:gridCol w="2690698"/>
                <a:gridCol w="2800077"/>
              </a:tblGrid>
              <a:tr h="947216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No.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Foundation Width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Settlement of Foundation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Allowable Bearing Capacity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</a:tr>
              <a:tr h="4782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 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kN</a:t>
                      </a:r>
                      <a:r>
                        <a:rPr lang="en-US" sz="1200" dirty="0">
                          <a:effectLst/>
                        </a:rPr>
                        <a:t>/m</a:t>
                      </a:r>
                      <a:r>
                        <a:rPr lang="en-US" sz="1200" baseline="30000" dirty="0">
                          <a:effectLst/>
                        </a:rPr>
                        <a:t>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</a:tr>
              <a:tr h="458330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3.75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</a:tr>
              <a:tr h="458330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2.5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250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</a:tr>
              <a:tr h="458330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1.875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180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</a:tr>
              <a:tr h="4251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</a:tr>
              <a:tr h="458330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280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</a:tr>
              <a:tr h="458330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220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</a:tr>
              <a:tr h="458330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1.5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160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</a:tr>
              <a:tr h="458330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140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</a:tr>
              <a:tr h="458330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120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02531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Plastic Limit Test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9632" y="1196752"/>
            <a:ext cx="7674056" cy="5661248"/>
          </a:xfrm>
        </p:spPr>
        <p:txBody>
          <a:bodyPr>
            <a:normAutofit lnSpcReduction="10000"/>
          </a:bodyPr>
          <a:lstStyle/>
          <a:p>
            <a:pPr marL="82296" indent="0" algn="l" rtl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 of Plastic Limit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</a:t>
            </a:r>
          </a:p>
          <a:p>
            <a:pPr marL="82296" indent="0" algn="l" rtl="0">
              <a:buNone/>
            </a:pPr>
            <a:endParaRPr lang="en-US" dirty="0" smtClean="0"/>
          </a:p>
          <a:p>
            <a:pPr marL="82296" indent="0" algn="l" rtl="0">
              <a:buNone/>
            </a:pPr>
            <a:endParaRPr lang="en-US" dirty="0"/>
          </a:p>
          <a:p>
            <a:pPr marL="82296" indent="0" algn="l" rtl="0">
              <a:buNone/>
            </a:pPr>
            <a:endParaRPr lang="en-US" dirty="0" smtClean="0"/>
          </a:p>
          <a:p>
            <a:pPr marL="82296" indent="0" algn="l" rtl="0">
              <a:buNone/>
            </a:pPr>
            <a:endParaRPr lang="en-US" dirty="0"/>
          </a:p>
          <a:p>
            <a:pPr marL="82296" indent="0" algn="l" rtl="0">
              <a:buNone/>
            </a:pPr>
            <a:endParaRPr lang="en-US" dirty="0" smtClean="0"/>
          </a:p>
          <a:p>
            <a:pPr marL="82296" indent="0" algn="l" rtl="0">
              <a:buNone/>
            </a:pPr>
            <a:endParaRPr lang="en-US" dirty="0"/>
          </a:p>
          <a:p>
            <a:pPr marL="82296" indent="0" algn="l" rtl="0">
              <a:buNone/>
            </a:pPr>
            <a:endParaRPr lang="en-US" dirty="0" smtClean="0"/>
          </a:p>
          <a:p>
            <a:pPr marL="82296" indent="0" algn="l" rtl="0">
              <a:buNone/>
            </a:pPr>
            <a:endParaRPr lang="en-US" dirty="0"/>
          </a:p>
          <a:p>
            <a:pPr marL="82296" indent="0" algn="l" rtl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this plastic limit our soil is Medium plastic.</a:t>
            </a:r>
          </a:p>
          <a:p>
            <a:pPr marL="82296" indent="0" algn="l" rtl="0">
              <a:buNone/>
            </a:pP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8715999"/>
              </p:ext>
            </p:extLst>
          </p:nvPr>
        </p:nvGraphicFramePr>
        <p:xfrm>
          <a:off x="1248577" y="1772816"/>
          <a:ext cx="7452320" cy="39330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79063"/>
                <a:gridCol w="2673257"/>
              </a:tblGrid>
              <a:tr h="786611">
                <a:tc>
                  <a:txBody>
                    <a:bodyPr/>
                    <a:lstStyle/>
                    <a:p>
                      <a:pPr marL="0" marR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Can No.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X3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786611">
                <a:tc>
                  <a:txBody>
                    <a:bodyPr/>
                    <a:lstStyle/>
                    <a:p>
                      <a:pPr marL="0" marR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Wt. of empty Can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23.5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786611">
                <a:tc>
                  <a:txBody>
                    <a:bodyPr/>
                    <a:lstStyle/>
                    <a:p>
                      <a:pPr marL="0" marR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Wt. of Can +Wet Soil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32.6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786611">
                <a:tc>
                  <a:txBody>
                    <a:bodyPr/>
                    <a:lstStyle/>
                    <a:p>
                      <a:pPr marL="0" marR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Wt. of can +dry soil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30.8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786611">
                <a:tc>
                  <a:txBody>
                    <a:bodyPr/>
                    <a:lstStyle/>
                    <a:p>
                      <a:pPr marL="0" marR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P.L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28.2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8779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Liquid Limit Test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846138"/>
            <a:ext cx="7498080" cy="6687318"/>
          </a:xfrm>
        </p:spPr>
        <p:txBody>
          <a:bodyPr>
            <a:normAutofit fontScale="92500" lnSpcReduction="20000"/>
          </a:bodyPr>
          <a:lstStyle/>
          <a:p>
            <a:pPr marL="82296" indent="0" algn="l" rtl="0">
              <a:buNone/>
            </a:pPr>
            <a:r>
              <a:rPr lang="en-US" dirty="0"/>
              <a:t>result of Liquid Limit </a:t>
            </a:r>
            <a:r>
              <a:rPr lang="en-US" dirty="0" smtClean="0"/>
              <a:t>Test using one point method</a:t>
            </a:r>
          </a:p>
          <a:p>
            <a:pPr marL="82296" indent="0" algn="l" rtl="0">
              <a:buNone/>
            </a:pPr>
            <a:endParaRPr lang="en-US" dirty="0"/>
          </a:p>
          <a:p>
            <a:pPr marL="82296" indent="0" algn="l" rtl="0">
              <a:buNone/>
            </a:pPr>
            <a:endParaRPr lang="en-US" dirty="0" smtClean="0"/>
          </a:p>
          <a:p>
            <a:pPr marL="82296" indent="0" algn="l" rtl="0">
              <a:buNone/>
            </a:pPr>
            <a:endParaRPr lang="en-US" dirty="0"/>
          </a:p>
          <a:p>
            <a:pPr marL="82296" indent="0" algn="l" rtl="0">
              <a:buNone/>
            </a:pPr>
            <a:endParaRPr lang="en-US" dirty="0" smtClean="0"/>
          </a:p>
          <a:p>
            <a:pPr marL="82296" indent="0" algn="l" rtl="0">
              <a:buNone/>
            </a:pPr>
            <a:endParaRPr lang="en-US" dirty="0"/>
          </a:p>
          <a:p>
            <a:pPr marL="82296" indent="0" algn="l" rtl="0">
              <a:buNone/>
            </a:pPr>
            <a:endParaRPr lang="en-US" dirty="0" smtClean="0"/>
          </a:p>
          <a:p>
            <a:pPr marL="82296" indent="0" algn="l" rtl="0">
              <a:buNone/>
            </a:pPr>
            <a:endParaRPr lang="en-US" dirty="0"/>
          </a:p>
          <a:p>
            <a:pPr marL="82296" indent="0" algn="l" rtl="0">
              <a:buNone/>
            </a:pPr>
            <a:r>
              <a:rPr lang="en-US" dirty="0"/>
              <a:t>L.L = w (N/25) &gt; </a:t>
            </a:r>
            <a:r>
              <a:rPr lang="en-US" dirty="0" smtClean="0"/>
              <a:t>0.121 , N </a:t>
            </a:r>
            <a:r>
              <a:rPr lang="en-US" dirty="0"/>
              <a:t>= 20-30 </a:t>
            </a:r>
          </a:p>
          <a:p>
            <a:pPr marL="82296" indent="0" algn="l" rtl="0">
              <a:buNone/>
            </a:pPr>
            <a:r>
              <a:rPr lang="en-US" dirty="0" smtClean="0"/>
              <a:t>L.L </a:t>
            </a:r>
            <a:r>
              <a:rPr lang="en-US" dirty="0"/>
              <a:t>= 57</a:t>
            </a:r>
          </a:p>
          <a:p>
            <a:pPr marL="82296" indent="0" algn="l" rtl="0">
              <a:buNone/>
            </a:pPr>
            <a:endParaRPr lang="en-US" dirty="0" smtClean="0"/>
          </a:p>
          <a:p>
            <a:pPr marL="82296" indent="0" algn="l" rtl="0">
              <a:buNone/>
            </a:pPr>
            <a:endParaRPr lang="en-US" dirty="0"/>
          </a:p>
          <a:p>
            <a:pPr marL="82296" indent="0" algn="l" rtl="0">
              <a:buNone/>
            </a:pPr>
            <a:endParaRPr lang="en-US" dirty="0" smtClean="0"/>
          </a:p>
          <a:p>
            <a:pPr marL="82296" indent="0" algn="l" rtl="0">
              <a:buNone/>
            </a:pPr>
            <a:r>
              <a:rPr lang="en-US" dirty="0" smtClean="0"/>
              <a:t>                                                    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7315691"/>
              </p:ext>
            </p:extLst>
          </p:nvPr>
        </p:nvGraphicFramePr>
        <p:xfrm>
          <a:off x="2339752" y="1700808"/>
          <a:ext cx="4608512" cy="29523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02727"/>
                <a:gridCol w="2405785"/>
              </a:tblGrid>
              <a:tr h="492055">
                <a:tc>
                  <a:txBody>
                    <a:bodyPr/>
                    <a:lstStyle/>
                    <a:p>
                      <a:pPr marL="0" marR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Can No.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A2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492055">
                <a:tc>
                  <a:txBody>
                    <a:bodyPr/>
                    <a:lstStyle/>
                    <a:p>
                      <a:pPr marL="0" marR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Wt. of empty Can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20.3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492055">
                <a:tc>
                  <a:txBody>
                    <a:bodyPr/>
                    <a:lstStyle/>
                    <a:p>
                      <a:pPr marL="0" marR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Wt. of Can +Wet Soil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42.1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492055">
                <a:tc>
                  <a:txBody>
                    <a:bodyPr/>
                    <a:lstStyle/>
                    <a:p>
                      <a:pPr marL="0" marR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Wt. of can +dry soil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34.3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492055">
                <a:tc>
                  <a:txBody>
                    <a:bodyPr/>
                    <a:lstStyle/>
                    <a:p>
                      <a:pPr marL="0" marR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W%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55.7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492055">
                <a:tc>
                  <a:txBody>
                    <a:bodyPr/>
                    <a:lstStyle/>
                    <a:p>
                      <a:pPr marL="0" marR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No. of blows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30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00261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 of soil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 algn="l" rtl="0">
              <a:buNone/>
            </a:pPr>
            <a:r>
              <a:rPr lang="en-US" sz="2800" dirty="0"/>
              <a:t>According to the result of L.L. which equals 57 and P.L. which equals 28.2 the Plasticity index of the soil (PI) = 28.8, the soil can be classified according to USCS is MH which is Elastic Silt with Sand. According to AASHTO system the soil is A-7-6.</a:t>
            </a:r>
          </a:p>
          <a:p>
            <a:pPr marL="82296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1218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Unconfined Compression </a:t>
            </a:r>
            <a:r>
              <a:rPr lang="en-US" sz="40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Test</a:t>
            </a:r>
            <a:endParaRPr lang="en-US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r>
              <a:rPr lang="en-US" dirty="0" smtClean="0"/>
              <a:t>the </a:t>
            </a:r>
            <a:r>
              <a:rPr lang="en-US" dirty="0"/>
              <a:t>results of unconfined compression test. </a:t>
            </a:r>
          </a:p>
          <a:p>
            <a:pPr marL="82296" indent="0" algn="l" rtl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1227762"/>
              </p:ext>
            </p:extLst>
          </p:nvPr>
        </p:nvGraphicFramePr>
        <p:xfrm>
          <a:off x="1043607" y="2060850"/>
          <a:ext cx="8100392" cy="47971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28392"/>
                <a:gridCol w="4572000"/>
              </a:tblGrid>
              <a:tr h="319810">
                <a:tc>
                  <a:txBody>
                    <a:bodyPr/>
                    <a:lstStyle/>
                    <a:p>
                      <a:pPr marL="0" marR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Load(KN)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Deformation(mm)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19810">
                <a:tc>
                  <a:txBody>
                    <a:bodyPr/>
                    <a:lstStyle/>
                    <a:p>
                      <a:pPr marL="0" marR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19810">
                <a:tc>
                  <a:txBody>
                    <a:bodyPr/>
                    <a:lstStyle/>
                    <a:p>
                      <a:pPr marL="0" marR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0.025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19810">
                <a:tc>
                  <a:txBody>
                    <a:bodyPr/>
                    <a:lstStyle/>
                    <a:p>
                      <a:pPr marL="0" marR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0.030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19810">
                <a:tc>
                  <a:txBody>
                    <a:bodyPr/>
                    <a:lstStyle/>
                    <a:p>
                      <a:pPr marL="0" marR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0.035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19810">
                <a:tc>
                  <a:txBody>
                    <a:bodyPr/>
                    <a:lstStyle/>
                    <a:p>
                      <a:pPr marL="0" marR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0.045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19810">
                <a:tc>
                  <a:txBody>
                    <a:bodyPr/>
                    <a:lstStyle/>
                    <a:p>
                      <a:pPr marL="0" marR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0.060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19810">
                <a:tc>
                  <a:txBody>
                    <a:bodyPr/>
                    <a:lstStyle/>
                    <a:p>
                      <a:pPr marL="0" marR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0.105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19810">
                <a:tc>
                  <a:txBody>
                    <a:bodyPr/>
                    <a:lstStyle/>
                    <a:p>
                      <a:pPr marL="0" marR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0.140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2.0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19810">
                <a:tc>
                  <a:txBody>
                    <a:bodyPr/>
                    <a:lstStyle/>
                    <a:p>
                      <a:pPr marL="0" marR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0.180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2.4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19810">
                <a:tc>
                  <a:txBody>
                    <a:bodyPr/>
                    <a:lstStyle/>
                    <a:p>
                      <a:pPr marL="0" marR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0.215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2.8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19810">
                <a:tc>
                  <a:txBody>
                    <a:bodyPr/>
                    <a:lstStyle/>
                    <a:p>
                      <a:pPr marL="0" marR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0.234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3.2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19810">
                <a:tc>
                  <a:txBody>
                    <a:bodyPr/>
                    <a:lstStyle/>
                    <a:p>
                      <a:pPr marL="0" marR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0.240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3.6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19810">
                <a:tc>
                  <a:txBody>
                    <a:bodyPr/>
                    <a:lstStyle/>
                    <a:p>
                      <a:pPr marL="0" marR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0.233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4.0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19810">
                <a:tc>
                  <a:txBody>
                    <a:bodyPr/>
                    <a:lstStyle/>
                    <a:p>
                      <a:pPr marL="0" marR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0.205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4.8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02144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Unconfined Compression Test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82296" indent="0" algn="l" rtl="0">
              <a:buNone/>
            </a:pP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lvl="0" algn="l" rtl="0"/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Initial length = 76mm</a:t>
            </a:r>
          </a:p>
          <a:p>
            <a:pPr lvl="0" algn="l" rtl="0"/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Elongation = 0.048</a:t>
            </a:r>
          </a:p>
          <a:p>
            <a:pPr lvl="0" algn="l" rtl="0"/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Initial cross sectional area = 1134.115 mm2</a:t>
            </a:r>
          </a:p>
          <a:p>
            <a:pPr lvl="0" algn="l" rtl="0"/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Cross sectional area = 1191.314mm2</a:t>
            </a:r>
          </a:p>
          <a:p>
            <a:pPr lvl="0" algn="l" rtl="0"/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Maximum load = 0.234 KN</a:t>
            </a:r>
          </a:p>
          <a:p>
            <a:pPr lvl="0" algn="l" rtl="0"/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Strength = 0.196 </a:t>
            </a:r>
            <a:r>
              <a:rPr lang="en-US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MPa</a:t>
            </a:r>
            <a:endParaRPr lang="en-US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 rtl="0"/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Unconfined strength = 0.196 </a:t>
            </a:r>
            <a:r>
              <a:rPr lang="en-US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MPa</a:t>
            </a:r>
            <a:endParaRPr lang="en-US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 rtl="0"/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Secant modulus (Es1) = 0.045 </a:t>
            </a:r>
            <a:r>
              <a:rPr lang="en-US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MPa</a:t>
            </a:r>
            <a:endParaRPr lang="en-US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 rtl="0"/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Secant modulus (Es2) = 0.056 </a:t>
            </a:r>
            <a:r>
              <a:rPr lang="en-US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MPa</a:t>
            </a:r>
            <a:endParaRPr lang="en-US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 rtl="0"/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Secant modulus (Es3) = 0.062 </a:t>
            </a:r>
            <a:r>
              <a:rPr lang="en-US" sz="3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Mpa</a:t>
            </a:r>
            <a:endParaRPr lang="en-US" sz="3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l" rtl="0">
              <a:buNone/>
            </a:pPr>
            <a:endParaRPr lang="en-US" dirty="0" smtClean="0"/>
          </a:p>
          <a:p>
            <a:pPr marL="82296" indent="0" algn="l" rtl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above results, the cohesion of the soil is 90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/m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silty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clay soil in this case is considered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undrained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cohesion.</a:t>
            </a:r>
          </a:p>
          <a:p>
            <a:pPr lvl="0" algn="l" rtl="0"/>
            <a:endParaRPr lang="en-US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4356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Unconfined Compression Test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2891615"/>
              </p:ext>
            </p:extLst>
          </p:nvPr>
        </p:nvGraphicFramePr>
        <p:xfrm>
          <a:off x="1043609" y="1268756"/>
          <a:ext cx="8100392" cy="55904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24801"/>
                <a:gridCol w="2024801"/>
                <a:gridCol w="2024801"/>
                <a:gridCol w="2025989"/>
              </a:tblGrid>
              <a:tr h="1653510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No.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Foundation Width (B)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Undrained Cohesion (Cu)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kN/m</a:t>
                      </a:r>
                      <a:r>
                        <a:rPr lang="en-US" sz="1200" baseline="300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Allowable Bearing Capacity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kN/m</a:t>
                      </a:r>
                      <a:r>
                        <a:rPr lang="en-US" sz="1200" baseline="300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93694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93694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93694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93694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93694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180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93694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180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93694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180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93694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180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93694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180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93694">
                <a:tc gridSpan="4">
                  <a:txBody>
                    <a:bodyPr/>
                    <a:lstStyle/>
                    <a:p>
                      <a:pPr marL="0" marR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Acording</a:t>
                      </a:r>
                      <a:r>
                        <a:rPr lang="en-US" sz="20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to the </a:t>
                      </a:r>
                      <a:r>
                        <a:rPr lang="en-US" sz="2000" baseline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undrained</a:t>
                      </a:r>
                      <a:r>
                        <a:rPr lang="en-US" sz="20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Cohesion the </a:t>
                      </a:r>
                      <a:r>
                        <a:rPr kumimoji="0" lang="en-US" sz="2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Consistency is medium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54293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>
          <a:xfrm>
            <a:off x="8613775" y="6305550"/>
            <a:ext cx="457835" cy="476885"/>
          </a:xfrm>
        </p:spPr>
        <p:txBody>
          <a:bodyPr/>
          <a:lstStyle/>
          <a:p>
            <a:fld id="{6A2E1943-A3EB-4CA3-B278-21EA39F059C5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27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699"/>
            <a:ext cx="9151539" cy="687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24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انقلاب">
  <a:themeElements>
    <a:clrScheme name="انقلاب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انقلاب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انقلاب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</TotalTime>
  <Pages>52</Pages>
  <Words>702</Words>
  <Characters>0</Characters>
  <Application>Microsoft Office PowerPoint</Application>
  <DocSecurity>0</DocSecurity>
  <PresentationFormat>On-screen Show (4:3)</PresentationFormat>
  <Lines>0</Lines>
  <Paragraphs>309</Paragraphs>
  <Slides>27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Arial</vt:lpstr>
      <vt:lpstr>Calibri</vt:lpstr>
      <vt:lpstr>Gill Sans MT</vt:lpstr>
      <vt:lpstr>Majalla UI</vt:lpstr>
      <vt:lpstr>Times New Roman</vt:lpstr>
      <vt:lpstr>Verdana</vt:lpstr>
      <vt:lpstr>Wingdings</vt:lpstr>
      <vt:lpstr>Wingdings 2</vt:lpstr>
      <vt:lpstr>انقلاب</vt:lpstr>
      <vt:lpstr>PowerPoint Presentation</vt:lpstr>
      <vt:lpstr>Out line </vt:lpstr>
      <vt:lpstr>Introduction</vt:lpstr>
      <vt:lpstr>Plat bearing test</vt:lpstr>
      <vt:lpstr>Plat bearing test</vt:lpstr>
      <vt:lpstr>Plat bearing test</vt:lpstr>
      <vt:lpstr>Plat bearing test</vt:lpstr>
      <vt:lpstr>Plat bearing test</vt:lpstr>
      <vt:lpstr>Plat bearing test</vt:lpstr>
      <vt:lpstr>Plat bearing test</vt:lpstr>
      <vt:lpstr>Unconfined compression test</vt:lpstr>
      <vt:lpstr>Unconfined compression test</vt:lpstr>
      <vt:lpstr>Unconfined compression test</vt:lpstr>
      <vt:lpstr>Unconfined compression test</vt:lpstr>
      <vt:lpstr>Unconfined compression test</vt:lpstr>
      <vt:lpstr>Unconfined compression test</vt:lpstr>
      <vt:lpstr>Calculation and Results. Plat bearing results </vt:lpstr>
      <vt:lpstr>Plat bearing results</vt:lpstr>
      <vt:lpstr>Plat bearing results</vt:lpstr>
      <vt:lpstr>Plat bearing results</vt:lpstr>
      <vt:lpstr>Plastic Limit Test</vt:lpstr>
      <vt:lpstr>Liquid Limit Test </vt:lpstr>
      <vt:lpstr>Classification of soil</vt:lpstr>
      <vt:lpstr>Unconfined Compression Test</vt:lpstr>
      <vt:lpstr>Unconfined Compression Test</vt:lpstr>
      <vt:lpstr>Unconfined Compression Test</vt:lpstr>
      <vt:lpstr>PowerPoint Presentation</vt:lpstr>
    </vt:vector>
  </TitlesOfParts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Out line</dc:title>
  <dc:creator>shadi</dc:creator>
  <cp:lastModifiedBy>Areen</cp:lastModifiedBy>
  <cp:revision>30</cp:revision>
  <dcterms:modified xsi:type="dcterms:W3CDTF">2016-12-21T17:43:13Z</dcterms:modified>
</cp:coreProperties>
</file>