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1" r:id="rId5"/>
    <p:sldId id="263" r:id="rId6"/>
    <p:sldId id="265" r:id="rId7"/>
    <p:sldId id="266" r:id="rId8"/>
    <p:sldId id="267" r:id="rId9"/>
    <p:sldId id="269" r:id="rId10"/>
    <p:sldId id="270" r:id="rId11"/>
    <p:sldId id="271" r:id="rId12"/>
    <p:sldId id="272" r:id="rId13"/>
    <p:sldId id="273" r:id="rId14"/>
    <p:sldId id="274" r:id="rId15"/>
    <p:sldId id="282" r:id="rId16"/>
    <p:sldId id="283" r:id="rId17"/>
    <p:sldId id="284" r:id="rId18"/>
    <p:sldId id="285" r:id="rId19"/>
    <p:sldId id="286" r:id="rId20"/>
    <p:sldId id="287" r:id="rId21"/>
    <p:sldId id="289" r:id="rId22"/>
    <p:sldId id="290" r:id="rId23"/>
    <p:sldId id="275" r:id="rId24"/>
    <p:sldId id="277" r:id="rId25"/>
    <p:sldId id="278" r:id="rId26"/>
    <p:sldId id="279" r:id="rId27"/>
    <p:sldId id="292" r:id="rId28"/>
    <p:sldId id="293" r:id="rId29"/>
    <p:sldId id="294" r:id="rId30"/>
    <p:sldId id="295" r:id="rId31"/>
    <p:sldId id="328" r:id="rId32"/>
    <p:sldId id="296" r:id="rId33"/>
    <p:sldId id="297" r:id="rId34"/>
    <p:sldId id="298" r:id="rId35"/>
    <p:sldId id="299" r:id="rId36"/>
    <p:sldId id="300" r:id="rId37"/>
    <p:sldId id="301" r:id="rId38"/>
    <p:sldId id="302" r:id="rId39"/>
    <p:sldId id="303" r:id="rId40"/>
    <p:sldId id="304" r:id="rId41"/>
    <p:sldId id="319" r:id="rId42"/>
    <p:sldId id="320" r:id="rId43"/>
    <p:sldId id="305" r:id="rId44"/>
    <p:sldId id="308" r:id="rId45"/>
    <p:sldId id="321" r:id="rId46"/>
    <p:sldId id="322" r:id="rId47"/>
    <p:sldId id="324" r:id="rId48"/>
    <p:sldId id="325" r:id="rId49"/>
    <p:sldId id="326" r:id="rId50"/>
    <p:sldId id="310" r:id="rId51"/>
    <p:sldId id="329" r:id="rId52"/>
    <p:sldId id="330" r:id="rId53"/>
    <p:sldId id="311" r:id="rId54"/>
    <p:sldId id="331" r:id="rId55"/>
    <p:sldId id="332" r:id="rId56"/>
    <p:sldId id="333" r:id="rId57"/>
    <p:sldId id="314" r:id="rId58"/>
    <p:sldId id="316" r:id="rId59"/>
    <p:sldId id="334" r:id="rId60"/>
    <p:sldId id="317" r:id="rId61"/>
    <p:sldId id="318" r:id="rId6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24-Jun-20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24-Jun-20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0.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0.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4298" y="303840"/>
            <a:ext cx="8911687" cy="5049671"/>
          </a:xfrm>
        </p:spPr>
        <p:txBody>
          <a:bodyPr>
            <a:normAutofit/>
          </a:bodyPr>
          <a:lstStyle/>
          <a:p>
            <a:pPr algn="ctr"/>
            <a:r>
              <a:rPr lang="en-US" sz="1600" dirty="0"/>
              <a:t/>
            </a:r>
            <a:br>
              <a:rPr lang="en-US" sz="1600" dirty="0"/>
            </a:br>
            <a:r>
              <a:rPr lang="ar-JO" sz="1600" dirty="0"/>
              <a:t>بسم الله الرحمن الرحيم</a:t>
            </a:r>
            <a:endParaRPr lang="en-US" sz="1600" dirty="0"/>
          </a:p>
        </p:txBody>
      </p:sp>
      <p:pic>
        <p:nvPicPr>
          <p:cNvPr id="3" name="صورة 4" descr="logo. najah.png">
            <a:extLst>
              <a:ext uri="{FF2B5EF4-FFF2-40B4-BE49-F238E27FC236}">
                <a16:creationId xmlns="" xmlns:a16="http://schemas.microsoft.com/office/drawing/2014/main" id="{39923324-AABE-4F91-B4F5-9E49EBBC1153}"/>
              </a:ext>
            </a:extLst>
          </p:cNvPr>
          <p:cNvPicPr>
            <a:picLocks noChangeAspect="1"/>
          </p:cNvPicPr>
          <p:nvPr/>
        </p:nvPicPr>
        <p:blipFill>
          <a:blip r:embed="rId2" cstate="print"/>
          <a:stretch>
            <a:fillRect/>
          </a:stretch>
        </p:blipFill>
        <p:spPr>
          <a:xfrm>
            <a:off x="5707640" y="1040065"/>
            <a:ext cx="1904999" cy="1788610"/>
          </a:xfrm>
          <a:prstGeom prst="rect">
            <a:avLst/>
          </a:prstGeom>
        </p:spPr>
      </p:pic>
      <p:sp>
        <p:nvSpPr>
          <p:cNvPr id="4" name="Rectangle 3"/>
          <p:cNvSpPr/>
          <p:nvPr/>
        </p:nvSpPr>
        <p:spPr>
          <a:xfrm>
            <a:off x="3310107" y="2921542"/>
            <a:ext cx="6233138" cy="2400657"/>
          </a:xfrm>
          <a:prstGeom prst="rect">
            <a:avLst/>
          </a:prstGeom>
        </p:spPr>
        <p:txBody>
          <a:bodyPr wrap="square">
            <a:spAutoFit/>
          </a:bodyPr>
          <a:lstStyle/>
          <a:p>
            <a:pPr algn="ctr" rtl="1">
              <a:spcAft>
                <a:spcPts val="600"/>
              </a:spcAft>
              <a:tabLst>
                <a:tab pos="3333115" algn="r"/>
              </a:tabLst>
            </a:pPr>
            <a:r>
              <a:rPr lang="en-US"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Development of a Water Master Plan for Jenin Governorate (2020-2040)</a:t>
            </a:r>
            <a:endParaRPr lang="ar-JO"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endParaRPr lang="ar-JO"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Prepared by</a:t>
            </a:r>
            <a:endPar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Yasmeen Nairat                        Ayah Dweikat </a:t>
            </a:r>
          </a:p>
          <a:p>
            <a:pPr algn="ctr" rtl="1">
              <a:spcAft>
                <a:spcPts val="600"/>
              </a:spcAft>
              <a:tabLst>
                <a:tab pos="3333115" algn="r"/>
              </a:tabLs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Isra  Balati                              Amna  Melham</a:t>
            </a:r>
          </a:p>
        </p:txBody>
      </p:sp>
      <p:sp>
        <p:nvSpPr>
          <p:cNvPr id="5" name="TextBox 4"/>
          <p:cNvSpPr txBox="1"/>
          <p:nvPr/>
        </p:nvSpPr>
        <p:spPr>
          <a:xfrm>
            <a:off x="4103723" y="5808585"/>
            <a:ext cx="4645906" cy="369332"/>
          </a:xfrm>
          <a:prstGeom prst="rect">
            <a:avLst/>
          </a:prstGeom>
          <a:noFill/>
        </p:spPr>
        <p:txBody>
          <a:bodyPr wrap="square" rtlCol="0">
            <a:spAutoFit/>
          </a:bodyPr>
          <a:lstStyle/>
          <a:p>
            <a:pPr rtl="1"/>
            <a:r>
              <a:rPr lang="en-US" b="1" i="1" dirty="0">
                <a:solidFill>
                  <a:schemeClr val="accent1">
                    <a:lumMod val="75000"/>
                  </a:schemeClr>
                </a:solidFill>
              </a:rPr>
              <a:t>Under supervision of: Dr. Anan Jayyousi</a:t>
            </a:r>
            <a:endParaRPr lang="en-US" i="1" dirty="0">
              <a:solidFill>
                <a:schemeClr val="accent1">
                  <a:lumMod val="75000"/>
                </a:schemeClr>
              </a:solidFill>
            </a:endParaRPr>
          </a:p>
        </p:txBody>
      </p:sp>
    </p:spTree>
    <p:extLst>
      <p:ext uri="{BB962C8B-B14F-4D97-AF65-F5344CB8AC3E}">
        <p14:creationId xmlns:p14="http://schemas.microsoft.com/office/powerpoint/2010/main" val="1527915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222" y="2051225"/>
            <a:ext cx="7478973" cy="646331"/>
          </a:xfrm>
          <a:prstGeom prst="rect">
            <a:avLst/>
          </a:prstGeom>
          <a:noFill/>
        </p:spPr>
        <p:txBody>
          <a:bodyPr wrap="square" rtlCol="0">
            <a:spAutoFit/>
          </a:bodyPr>
          <a:lstStyle/>
          <a:p>
            <a:r>
              <a:rPr lang="en-US" dirty="0"/>
              <a:t>Demand (year) = (The population (year) * Demand unit (year L/Capita/Day) * 365 (day/year) /</a:t>
            </a:r>
            <a:r>
              <a:rPr lang="ar-SA" dirty="0"/>
              <a:t>)</a:t>
            </a:r>
            <a:r>
              <a:rPr lang="en-US" dirty="0"/>
              <a:t>1000 (L/m3) </a:t>
            </a:r>
            <a:r>
              <a:rPr lang="ar-SA" dirty="0"/>
              <a:t>*</a:t>
            </a:r>
            <a:r>
              <a:rPr lang="en-US" dirty="0"/>
              <a:t> (1-loss %))</a:t>
            </a:r>
          </a:p>
        </p:txBody>
      </p:sp>
      <p:sp>
        <p:nvSpPr>
          <p:cNvPr id="4" name="TextBox 3"/>
          <p:cNvSpPr txBox="1"/>
          <p:nvPr/>
        </p:nvSpPr>
        <p:spPr>
          <a:xfrm>
            <a:off x="2347414" y="600501"/>
            <a:ext cx="5049671" cy="646331"/>
          </a:xfrm>
          <a:prstGeom prst="rect">
            <a:avLst/>
          </a:prstGeom>
          <a:noFill/>
        </p:spPr>
        <p:txBody>
          <a:bodyPr wrap="square" rtlCol="0">
            <a:spAutoFit/>
          </a:bodyPr>
          <a:lstStyle/>
          <a:p>
            <a:r>
              <a:rPr lang="en-US" sz="3600" b="1" i="1" dirty="0">
                <a:solidFill>
                  <a:srgbClr val="0070C0"/>
                </a:solidFill>
                <a:latin typeface="Times New Roman" panose="02020603050405020304" pitchFamily="18" charset="0"/>
                <a:cs typeface="Times New Roman" panose="02020603050405020304" pitchFamily="18" charset="0"/>
              </a:rPr>
              <a:t>Future Water Demand:</a:t>
            </a:r>
          </a:p>
        </p:txBody>
      </p:sp>
      <p:graphicFrame>
        <p:nvGraphicFramePr>
          <p:cNvPr id="5" name="Table 4"/>
          <p:cNvGraphicFramePr>
            <a:graphicFrameLocks noGrp="1"/>
          </p:cNvGraphicFramePr>
          <p:nvPr>
            <p:extLst>
              <p:ext uri="{D42A27DB-BD31-4B8C-83A1-F6EECF244321}">
                <p14:modId xmlns:p14="http://schemas.microsoft.com/office/powerpoint/2010/main" val="654678524"/>
              </p:ext>
            </p:extLst>
          </p:nvPr>
        </p:nvGraphicFramePr>
        <p:xfrm>
          <a:off x="3369481" y="3138985"/>
          <a:ext cx="5337792" cy="2397760"/>
        </p:xfrm>
        <a:graphic>
          <a:graphicData uri="http://schemas.openxmlformats.org/drawingml/2006/table">
            <a:tbl>
              <a:tblPr firstRow="1" bandRow="1">
                <a:tableStyleId>{5C22544A-7EE6-4342-B048-85BDC9FD1C3A}</a:tableStyleId>
              </a:tblPr>
              <a:tblGrid>
                <a:gridCol w="1334448">
                  <a:extLst>
                    <a:ext uri="{9D8B030D-6E8A-4147-A177-3AD203B41FA5}">
                      <a16:colId xmlns="" xmlns:a16="http://schemas.microsoft.com/office/drawing/2014/main" val="1761001670"/>
                    </a:ext>
                  </a:extLst>
                </a:gridCol>
                <a:gridCol w="1334448">
                  <a:extLst>
                    <a:ext uri="{9D8B030D-6E8A-4147-A177-3AD203B41FA5}">
                      <a16:colId xmlns="" xmlns:a16="http://schemas.microsoft.com/office/drawing/2014/main" val="1053418840"/>
                    </a:ext>
                  </a:extLst>
                </a:gridCol>
                <a:gridCol w="1334448">
                  <a:extLst>
                    <a:ext uri="{9D8B030D-6E8A-4147-A177-3AD203B41FA5}">
                      <a16:colId xmlns="" xmlns:a16="http://schemas.microsoft.com/office/drawing/2014/main" val="1534329277"/>
                    </a:ext>
                  </a:extLst>
                </a:gridCol>
                <a:gridCol w="1334448">
                  <a:extLst>
                    <a:ext uri="{9D8B030D-6E8A-4147-A177-3AD203B41FA5}">
                      <a16:colId xmlns="" xmlns:a16="http://schemas.microsoft.com/office/drawing/2014/main" val="256422945"/>
                    </a:ext>
                  </a:extLst>
                </a:gridCol>
              </a:tblGrid>
              <a:tr h="370840">
                <a:tc>
                  <a:txBody>
                    <a:bodyPr/>
                    <a:lstStyle/>
                    <a:p>
                      <a:pPr algn="ctr"/>
                      <a:r>
                        <a:rPr lang="en-US" dirty="0"/>
                        <a:t>Year </a:t>
                      </a:r>
                    </a:p>
                  </a:txBody>
                  <a:tcPr/>
                </a:tc>
                <a:tc>
                  <a:txBody>
                    <a:bodyPr/>
                    <a:lstStyle/>
                    <a:p>
                      <a:pPr algn="ctr"/>
                      <a:r>
                        <a:rPr lang="en-US" dirty="0"/>
                        <a:t>Demand unit (l/c/day)</a:t>
                      </a:r>
                    </a:p>
                  </a:txBody>
                  <a:tcPr/>
                </a:tc>
                <a:tc>
                  <a:txBody>
                    <a:bodyPr/>
                    <a:lstStyle/>
                    <a:p>
                      <a:pPr algn="ctr"/>
                      <a:r>
                        <a:rPr lang="en-US" dirty="0"/>
                        <a:t>N</a:t>
                      </a:r>
                    </a:p>
                  </a:txBody>
                  <a:tcPr/>
                </a:tc>
                <a:tc>
                  <a:txBody>
                    <a:bodyPr/>
                    <a:lstStyle/>
                    <a:p>
                      <a:pPr algn="ctr"/>
                      <a:r>
                        <a:rPr lang="en-US" dirty="0"/>
                        <a:t>Loss %</a:t>
                      </a:r>
                    </a:p>
                  </a:txBody>
                  <a:tcPr/>
                </a:tc>
                <a:extLst>
                  <a:ext uri="{0D108BD9-81ED-4DB2-BD59-A6C34878D82A}">
                    <a16:rowId xmlns="" xmlns:a16="http://schemas.microsoft.com/office/drawing/2014/main" val="4109869286"/>
                  </a:ext>
                </a:extLst>
              </a:tr>
              <a:tr h="370840">
                <a:tc>
                  <a:txBody>
                    <a:bodyPr/>
                    <a:lstStyle/>
                    <a:p>
                      <a:pPr algn="ctr"/>
                      <a:r>
                        <a:rPr lang="en-US" dirty="0"/>
                        <a:t>2020</a:t>
                      </a:r>
                    </a:p>
                  </a:txBody>
                  <a:tcPr/>
                </a:tc>
                <a:tc>
                  <a:txBody>
                    <a:bodyPr/>
                    <a:lstStyle/>
                    <a:p>
                      <a:pPr algn="ctr"/>
                      <a:r>
                        <a:rPr lang="en-US" dirty="0"/>
                        <a:t>60</a:t>
                      </a:r>
                    </a:p>
                  </a:txBody>
                  <a:tcPr/>
                </a:tc>
                <a:tc>
                  <a:txBody>
                    <a:bodyPr/>
                    <a:lstStyle/>
                    <a:p>
                      <a:pPr algn="ctr"/>
                      <a:r>
                        <a:rPr lang="en-US" dirty="0"/>
                        <a:t>3</a:t>
                      </a:r>
                    </a:p>
                  </a:txBody>
                  <a:tcPr/>
                </a:tc>
                <a:tc>
                  <a:txBody>
                    <a:bodyPr/>
                    <a:lstStyle/>
                    <a:p>
                      <a:pPr algn="ctr"/>
                      <a:r>
                        <a:rPr lang="en-US" dirty="0"/>
                        <a:t>46.12</a:t>
                      </a:r>
                    </a:p>
                  </a:txBody>
                  <a:tcPr/>
                </a:tc>
                <a:extLst>
                  <a:ext uri="{0D108BD9-81ED-4DB2-BD59-A6C34878D82A}">
                    <a16:rowId xmlns="" xmlns:a16="http://schemas.microsoft.com/office/drawing/2014/main" val="3728607234"/>
                  </a:ext>
                </a:extLst>
              </a:tr>
              <a:tr h="370840">
                <a:tc>
                  <a:txBody>
                    <a:bodyPr/>
                    <a:lstStyle/>
                    <a:p>
                      <a:pPr algn="ctr"/>
                      <a:r>
                        <a:rPr lang="en-US" dirty="0"/>
                        <a:t>2025</a:t>
                      </a:r>
                    </a:p>
                  </a:txBody>
                  <a:tcPr/>
                </a:tc>
                <a:tc>
                  <a:txBody>
                    <a:bodyPr/>
                    <a:lstStyle/>
                    <a:p>
                      <a:pPr algn="ctr"/>
                      <a:r>
                        <a:rPr lang="en-US" dirty="0"/>
                        <a:t>80</a:t>
                      </a:r>
                    </a:p>
                  </a:txBody>
                  <a:tcPr/>
                </a:tc>
                <a:tc>
                  <a:txBody>
                    <a:bodyPr/>
                    <a:lstStyle/>
                    <a:p>
                      <a:pPr algn="ctr"/>
                      <a:r>
                        <a:rPr lang="en-US" dirty="0"/>
                        <a:t>8</a:t>
                      </a:r>
                    </a:p>
                  </a:txBody>
                  <a:tcPr/>
                </a:tc>
                <a:tc>
                  <a:txBody>
                    <a:bodyPr/>
                    <a:lstStyle/>
                    <a:p>
                      <a:pPr algn="ctr"/>
                      <a:r>
                        <a:rPr lang="en-US" dirty="0"/>
                        <a:t>35</a:t>
                      </a:r>
                    </a:p>
                  </a:txBody>
                  <a:tcPr/>
                </a:tc>
                <a:extLst>
                  <a:ext uri="{0D108BD9-81ED-4DB2-BD59-A6C34878D82A}">
                    <a16:rowId xmlns="" xmlns:a16="http://schemas.microsoft.com/office/drawing/2014/main" val="920678497"/>
                  </a:ext>
                </a:extLst>
              </a:tr>
              <a:tr h="370840">
                <a:tc>
                  <a:txBody>
                    <a:bodyPr/>
                    <a:lstStyle/>
                    <a:p>
                      <a:pPr algn="ctr"/>
                      <a:r>
                        <a:rPr lang="en-US" dirty="0"/>
                        <a:t>2030</a:t>
                      </a:r>
                    </a:p>
                  </a:txBody>
                  <a:tcPr/>
                </a:tc>
                <a:tc>
                  <a:txBody>
                    <a:bodyPr/>
                    <a:lstStyle/>
                    <a:p>
                      <a:pPr algn="ctr"/>
                      <a:r>
                        <a:rPr lang="en-US" dirty="0"/>
                        <a:t>100</a:t>
                      </a:r>
                    </a:p>
                  </a:txBody>
                  <a:tcPr/>
                </a:tc>
                <a:tc>
                  <a:txBody>
                    <a:bodyPr/>
                    <a:lstStyle/>
                    <a:p>
                      <a:pPr algn="ctr"/>
                      <a:r>
                        <a:rPr lang="en-US" dirty="0"/>
                        <a:t>13</a:t>
                      </a:r>
                    </a:p>
                  </a:txBody>
                  <a:tcPr/>
                </a:tc>
                <a:tc>
                  <a:txBody>
                    <a:bodyPr/>
                    <a:lstStyle/>
                    <a:p>
                      <a:pPr algn="ctr"/>
                      <a:r>
                        <a:rPr lang="en-US" dirty="0"/>
                        <a:t>25</a:t>
                      </a:r>
                    </a:p>
                  </a:txBody>
                  <a:tcPr/>
                </a:tc>
                <a:extLst>
                  <a:ext uri="{0D108BD9-81ED-4DB2-BD59-A6C34878D82A}">
                    <a16:rowId xmlns="" xmlns:a16="http://schemas.microsoft.com/office/drawing/2014/main" val="192164823"/>
                  </a:ext>
                </a:extLst>
              </a:tr>
              <a:tr h="370840">
                <a:tc>
                  <a:txBody>
                    <a:bodyPr/>
                    <a:lstStyle/>
                    <a:p>
                      <a:pPr algn="ctr"/>
                      <a:r>
                        <a:rPr lang="en-US" dirty="0"/>
                        <a:t>2040</a:t>
                      </a:r>
                    </a:p>
                  </a:txBody>
                  <a:tcPr/>
                </a:tc>
                <a:tc>
                  <a:txBody>
                    <a:bodyPr/>
                    <a:lstStyle/>
                    <a:p>
                      <a:pPr algn="ctr"/>
                      <a:r>
                        <a:rPr lang="en-US" dirty="0"/>
                        <a:t>120</a:t>
                      </a:r>
                    </a:p>
                  </a:txBody>
                  <a:tcPr/>
                </a:tc>
                <a:tc>
                  <a:txBody>
                    <a:bodyPr/>
                    <a:lstStyle/>
                    <a:p>
                      <a:pPr algn="ctr"/>
                      <a:r>
                        <a:rPr lang="en-US" dirty="0"/>
                        <a:t>23</a:t>
                      </a:r>
                    </a:p>
                  </a:txBody>
                  <a:tcPr/>
                </a:tc>
                <a:tc>
                  <a:txBody>
                    <a:bodyPr/>
                    <a:lstStyle/>
                    <a:p>
                      <a:pPr algn="ctr"/>
                      <a:r>
                        <a:rPr lang="en-US" dirty="0"/>
                        <a:t>15</a:t>
                      </a:r>
                    </a:p>
                  </a:txBody>
                  <a:tcPr/>
                </a:tc>
                <a:extLst>
                  <a:ext uri="{0D108BD9-81ED-4DB2-BD59-A6C34878D82A}">
                    <a16:rowId xmlns="" xmlns:a16="http://schemas.microsoft.com/office/drawing/2014/main" val="3159645531"/>
                  </a:ext>
                </a:extLst>
              </a:tr>
            </a:tbl>
          </a:graphicData>
        </a:graphic>
      </p:graphicFrame>
    </p:spTree>
    <p:extLst>
      <p:ext uri="{BB962C8B-B14F-4D97-AF65-F5344CB8AC3E}">
        <p14:creationId xmlns:p14="http://schemas.microsoft.com/office/powerpoint/2010/main" val="29050361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anose="02020603050405020304" pitchFamily="18" charset="0"/>
                <a:cs typeface="Times New Roman" panose="02020603050405020304" pitchFamily="18" charset="0"/>
              </a:rPr>
              <a:t>Clusters in Jenin Governorate</a:t>
            </a:r>
          </a:p>
        </p:txBody>
      </p:sp>
      <p:sp>
        <p:nvSpPr>
          <p:cNvPr id="3" name="Content Placeholder 2"/>
          <p:cNvSpPr>
            <a:spLocks noGrp="1"/>
          </p:cNvSpPr>
          <p:nvPr>
            <p:ph idx="1"/>
          </p:nvPr>
        </p:nvSpPr>
        <p:spPr>
          <a:xfrm>
            <a:off x="2589212" y="2142698"/>
            <a:ext cx="8915400" cy="3768523"/>
          </a:xfrm>
        </p:spPr>
        <p:txBody>
          <a:bodyPr>
            <a:normAutofit/>
          </a:bodyPr>
          <a:lstStyle/>
          <a:p>
            <a:r>
              <a:rPr lang="en-US" sz="2400" b="1" dirty="0"/>
              <a:t>We divided Jenin government into clusters based on several factors, and these factors are:</a:t>
            </a:r>
            <a:endParaRPr lang="ar-SA" sz="2400" b="1" dirty="0"/>
          </a:p>
          <a:p>
            <a:pPr lvl="0">
              <a:buFont typeface="+mj-lt"/>
              <a:buAutoNum type="arabicPeriod"/>
            </a:pPr>
            <a:r>
              <a:rPr lang="en-US" sz="2400" b="1" dirty="0"/>
              <a:t>Some communities get water from certain sources in the present time, so we cannot separate them in the future.  </a:t>
            </a:r>
          </a:p>
          <a:p>
            <a:pPr lvl="0">
              <a:buFont typeface="+mj-lt"/>
              <a:buAutoNum type="arabicPeriod"/>
            </a:pPr>
            <a:r>
              <a:rPr lang="en-US" sz="2400" b="1" dirty="0"/>
              <a:t>Administrative divisions.</a:t>
            </a:r>
          </a:p>
          <a:p>
            <a:pPr lvl="0">
              <a:buFont typeface="+mj-lt"/>
              <a:buAutoNum type="arabicPeriod"/>
            </a:pPr>
            <a:r>
              <a:rPr lang="en-US" sz="2400" b="1" dirty="0"/>
              <a:t>Social divisions.</a:t>
            </a:r>
          </a:p>
          <a:p>
            <a:pPr>
              <a:buFont typeface="+mj-lt"/>
              <a:buAutoNum type="arabicPeriod"/>
            </a:pPr>
            <a:r>
              <a:rPr lang="en-US" sz="2400" b="1" dirty="0"/>
              <a:t>Commercial divisions</a:t>
            </a:r>
          </a:p>
          <a:p>
            <a:endParaRPr lang="en-US" sz="2400" b="1" dirty="0"/>
          </a:p>
        </p:txBody>
      </p:sp>
    </p:spTree>
    <p:extLst>
      <p:ext uri="{BB962C8B-B14F-4D97-AF65-F5344CB8AC3E}">
        <p14:creationId xmlns:p14="http://schemas.microsoft.com/office/powerpoint/2010/main" val="296386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678975" y="1420536"/>
            <a:ext cx="4584543" cy="4164936"/>
          </a:xfrm>
          <a:prstGeom prst="rect">
            <a:avLst/>
          </a:prstGeom>
        </p:spPr>
      </p:pic>
      <p:sp>
        <p:nvSpPr>
          <p:cNvPr id="5" name="TextBox 4"/>
          <p:cNvSpPr txBox="1"/>
          <p:nvPr/>
        </p:nvSpPr>
        <p:spPr>
          <a:xfrm>
            <a:off x="2047164" y="1420536"/>
            <a:ext cx="3794077" cy="3046988"/>
          </a:xfrm>
          <a:prstGeom prst="rect">
            <a:avLst/>
          </a:prstGeom>
          <a:noFill/>
        </p:spPr>
        <p:txBody>
          <a:bodyPr wrap="square" rtlCol="0">
            <a:spAutoFit/>
          </a:bodyPr>
          <a:lstStyle/>
          <a:p>
            <a:r>
              <a:rPr lang="en-US" sz="2400" dirty="0"/>
              <a:t>this cluster. </a:t>
            </a:r>
          </a:p>
          <a:p>
            <a:pPr marL="285750" lvl="0" indent="-285750">
              <a:buFont typeface="Arial" panose="020B0604020202020204" pitchFamily="34" charset="0"/>
              <a:buChar char="•"/>
            </a:pPr>
            <a:r>
              <a:rPr lang="en-US" sz="2400" dirty="0"/>
              <a:t>Qabaytia Cluster.</a:t>
            </a:r>
          </a:p>
          <a:p>
            <a:pPr marL="285750" lvl="0" indent="-285750">
              <a:buFont typeface="Arial" panose="020B0604020202020204" pitchFamily="34" charset="0"/>
              <a:buChar char="•"/>
            </a:pPr>
            <a:r>
              <a:rPr lang="en-US" sz="2400" dirty="0"/>
              <a:t>Arraba Cluster.</a:t>
            </a:r>
          </a:p>
          <a:p>
            <a:pPr marL="285750" lvl="0" indent="-285750">
              <a:buFont typeface="Arial" panose="020B0604020202020204" pitchFamily="34" charset="0"/>
              <a:buChar char="•"/>
            </a:pPr>
            <a:r>
              <a:rPr lang="en-US" sz="2400" dirty="0"/>
              <a:t>Yabad Cluster.</a:t>
            </a:r>
          </a:p>
          <a:p>
            <a:pPr marL="285750" lvl="0" indent="-285750">
              <a:buFont typeface="Arial" panose="020B0604020202020204" pitchFamily="34" charset="0"/>
              <a:buChar char="•"/>
            </a:pPr>
            <a:r>
              <a:rPr lang="en-US" sz="2400" dirty="0"/>
              <a:t>Jenin Cluster.</a:t>
            </a:r>
          </a:p>
          <a:p>
            <a:pPr marL="285750" lvl="0" indent="-285750">
              <a:buFont typeface="Arial" panose="020B0604020202020204" pitchFamily="34" charset="0"/>
              <a:buChar char="•"/>
            </a:pPr>
            <a:r>
              <a:rPr lang="en-US" sz="2400" dirty="0"/>
              <a:t>Faqquaa Cluster.</a:t>
            </a:r>
          </a:p>
          <a:p>
            <a:pPr marL="285750" lvl="0" indent="-285750">
              <a:buFont typeface="Arial" panose="020B0604020202020204" pitchFamily="34" charset="0"/>
              <a:buChar char="•"/>
            </a:pPr>
            <a:r>
              <a:rPr lang="en-US" sz="2400" dirty="0"/>
              <a:t>AL-Yammun Cluster.</a:t>
            </a:r>
          </a:p>
          <a:p>
            <a:pPr marL="285750" indent="-285750">
              <a:buFont typeface="Arial" panose="020B0604020202020204" pitchFamily="34" charset="0"/>
              <a:buChar char="•"/>
            </a:pPr>
            <a:r>
              <a:rPr lang="en-US" sz="2400" dirty="0"/>
              <a:t>Raba Cluster</a:t>
            </a:r>
          </a:p>
        </p:txBody>
      </p:sp>
    </p:spTree>
    <p:extLst>
      <p:ext uri="{BB962C8B-B14F-4D97-AF65-F5344CB8AC3E}">
        <p14:creationId xmlns:p14="http://schemas.microsoft.com/office/powerpoint/2010/main" val="2782813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415654" y="1569492"/>
            <a:ext cx="8570793" cy="4885898"/>
          </a:xfrm>
          <a:prstGeom prst="rect">
            <a:avLst/>
          </a:prstGeom>
          <a:noFill/>
          <a:ln>
            <a:noFill/>
          </a:ln>
        </p:spPr>
      </p:pic>
      <p:sp>
        <p:nvSpPr>
          <p:cNvPr id="6" name="TextBox 5"/>
          <p:cNvSpPr txBox="1"/>
          <p:nvPr/>
        </p:nvSpPr>
        <p:spPr>
          <a:xfrm>
            <a:off x="2579427" y="641445"/>
            <a:ext cx="7315200" cy="707886"/>
          </a:xfrm>
          <a:prstGeom prst="rect">
            <a:avLst/>
          </a:prstGeom>
          <a:noFill/>
        </p:spPr>
        <p:txBody>
          <a:bodyPr wrap="square" rtlCol="0">
            <a:spAutoFit/>
          </a:bodyPr>
          <a:lstStyle/>
          <a:p>
            <a:pPr algn="ctr"/>
            <a:r>
              <a:rPr lang="en-US" sz="2000" b="1" i="1" dirty="0">
                <a:solidFill>
                  <a:srgbClr val="0070C0"/>
                </a:solidFill>
                <a:latin typeface="Times New Roman" panose="02020603050405020304" pitchFamily="18" charset="0"/>
                <a:cs typeface="Times New Roman" panose="02020603050405020304" pitchFamily="18" charset="0"/>
              </a:rPr>
              <a:t>Population and Supply in the years 2017, 2020, 2025, 2030 and 2040</a:t>
            </a:r>
            <a:r>
              <a:rPr lang="en-US" b="1" i="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84630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883391" y="1624084"/>
            <a:ext cx="8911987" cy="4858603"/>
          </a:xfrm>
          <a:prstGeom prst="rect">
            <a:avLst/>
          </a:prstGeom>
          <a:noFill/>
          <a:ln>
            <a:noFill/>
          </a:ln>
        </p:spPr>
      </p:pic>
      <p:sp>
        <p:nvSpPr>
          <p:cNvPr id="3" name="TextBox 2"/>
          <p:cNvSpPr txBox="1"/>
          <p:nvPr/>
        </p:nvSpPr>
        <p:spPr>
          <a:xfrm>
            <a:off x="3384645" y="532263"/>
            <a:ext cx="6141492" cy="707886"/>
          </a:xfrm>
          <a:prstGeom prst="rect">
            <a:avLst/>
          </a:prstGeom>
          <a:noFill/>
        </p:spPr>
        <p:txBody>
          <a:bodyPr wrap="square" rtlCol="0">
            <a:spAutoFit/>
          </a:bodyPr>
          <a:lstStyle/>
          <a:p>
            <a:pPr algn="ctr"/>
            <a:r>
              <a:rPr lang="en-US" sz="2000" b="1" i="1" dirty="0">
                <a:solidFill>
                  <a:srgbClr val="0070C0"/>
                </a:solidFill>
                <a:latin typeface="Times New Roman" panose="02020603050405020304" pitchFamily="18" charset="0"/>
                <a:cs typeface="Times New Roman" panose="02020603050405020304" pitchFamily="18" charset="0"/>
              </a:rPr>
              <a:t>Population and Demand in the years 2020, 2025, 2030 and 2040</a:t>
            </a:r>
          </a:p>
        </p:txBody>
      </p:sp>
    </p:spTree>
    <p:extLst>
      <p:ext uri="{BB962C8B-B14F-4D97-AF65-F5344CB8AC3E}">
        <p14:creationId xmlns:p14="http://schemas.microsoft.com/office/powerpoint/2010/main" val="25990678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8856" y="216147"/>
            <a:ext cx="8911687" cy="1280890"/>
          </a:xfrm>
        </p:spPr>
        <p:txBody>
          <a:bodyPr/>
          <a:lstStyle/>
          <a:p>
            <a:pPr algn="ctr"/>
            <a:r>
              <a:rPr lang="en-US" b="1" i="1" dirty="0">
                <a:latin typeface="Times New Roman" panose="02020603050405020304" pitchFamily="18" charset="0"/>
                <a:cs typeface="Times New Roman" panose="02020603050405020304" pitchFamily="18" charset="0"/>
              </a:rPr>
              <a:t>Population and Supply for the year 2020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p>
        </p:txBody>
      </p:sp>
      <p:pic>
        <p:nvPicPr>
          <p:cNvPr id="3" name="صورة 1"/>
          <p:cNvPicPr/>
          <p:nvPr/>
        </p:nvPicPr>
        <p:blipFill>
          <a:blip r:embed="rId2">
            <a:extLst>
              <a:ext uri="{28A0092B-C50C-407E-A947-70E740481C1C}">
                <a14:useLocalDpi xmlns:a14="http://schemas.microsoft.com/office/drawing/2010/main" val="0"/>
              </a:ext>
            </a:extLst>
          </a:blip>
          <a:stretch>
            <a:fillRect/>
          </a:stretch>
        </p:blipFill>
        <p:spPr>
          <a:xfrm>
            <a:off x="3221502" y="1497037"/>
            <a:ext cx="6654018" cy="4874455"/>
          </a:xfrm>
          <a:prstGeom prst="rect">
            <a:avLst/>
          </a:prstGeom>
        </p:spPr>
      </p:pic>
    </p:spTree>
    <p:extLst>
      <p:ext uri="{BB962C8B-B14F-4D97-AF65-F5344CB8AC3E}">
        <p14:creationId xmlns:p14="http://schemas.microsoft.com/office/powerpoint/2010/main" val="3407138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i="1" dirty="0">
                <a:latin typeface="Times New Roman" panose="02020603050405020304" pitchFamily="18" charset="0"/>
                <a:cs typeface="Times New Roman" panose="02020603050405020304" pitchFamily="18" charset="0"/>
              </a:rPr>
              <a:t>Population and Supply for the year 2025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r>
              <a:rPr lang="en-US" i="1" dirty="0"/>
              <a:t/>
            </a:r>
            <a:br>
              <a:rPr lang="en-US" i="1" dirty="0"/>
            </a:br>
            <a:endParaRPr lang="en-US" dirty="0"/>
          </a:p>
        </p:txBody>
      </p:sp>
      <p:pic>
        <p:nvPicPr>
          <p:cNvPr id="3" name="صورة 2"/>
          <p:cNvPicPr/>
          <p:nvPr/>
        </p:nvPicPr>
        <p:blipFill>
          <a:blip r:embed="rId2">
            <a:extLst>
              <a:ext uri="{28A0092B-C50C-407E-A947-70E740481C1C}">
                <a14:useLocalDpi xmlns:a14="http://schemas.microsoft.com/office/drawing/2010/main" val="0"/>
              </a:ext>
            </a:extLst>
          </a:blip>
          <a:stretch>
            <a:fillRect/>
          </a:stretch>
        </p:blipFill>
        <p:spPr>
          <a:xfrm>
            <a:off x="3263705" y="2186354"/>
            <a:ext cx="6738424" cy="4453597"/>
          </a:xfrm>
          <a:prstGeom prst="rect">
            <a:avLst/>
          </a:prstGeom>
        </p:spPr>
      </p:pic>
    </p:spTree>
    <p:extLst>
      <p:ext uri="{BB962C8B-B14F-4D97-AF65-F5344CB8AC3E}">
        <p14:creationId xmlns:p14="http://schemas.microsoft.com/office/powerpoint/2010/main" val="3302003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Population and Supply for the year 2030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p>
        </p:txBody>
      </p:sp>
      <p:pic>
        <p:nvPicPr>
          <p:cNvPr id="3" name="صورة 5"/>
          <p:cNvPicPr/>
          <p:nvPr/>
        </p:nvPicPr>
        <p:blipFill>
          <a:blip r:embed="rId2">
            <a:extLst>
              <a:ext uri="{28A0092B-C50C-407E-A947-70E740481C1C}">
                <a14:useLocalDpi xmlns:a14="http://schemas.microsoft.com/office/drawing/2010/main" val="0"/>
              </a:ext>
            </a:extLst>
          </a:blip>
          <a:stretch>
            <a:fillRect/>
          </a:stretch>
        </p:blipFill>
        <p:spPr>
          <a:xfrm>
            <a:off x="3561250" y="1722120"/>
            <a:ext cx="5892239" cy="4953000"/>
          </a:xfrm>
          <a:prstGeom prst="rect">
            <a:avLst/>
          </a:prstGeom>
        </p:spPr>
      </p:pic>
    </p:spTree>
    <p:extLst>
      <p:ext uri="{BB962C8B-B14F-4D97-AF65-F5344CB8AC3E}">
        <p14:creationId xmlns:p14="http://schemas.microsoft.com/office/powerpoint/2010/main" val="35265398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i="1" dirty="0">
                <a:latin typeface="Times New Roman" panose="02020603050405020304" pitchFamily="18" charset="0"/>
                <a:cs typeface="Times New Roman" panose="02020603050405020304" pitchFamily="18" charset="0"/>
              </a:rPr>
              <a:t>Population and Supply for the year 2040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r>
              <a:rPr lang="en-US" i="1" dirty="0"/>
              <a:t/>
            </a:r>
            <a:br>
              <a:rPr lang="en-US" i="1" dirty="0"/>
            </a:br>
            <a:endParaRPr lang="en-US" dirty="0"/>
          </a:p>
        </p:txBody>
      </p:sp>
      <p:pic>
        <p:nvPicPr>
          <p:cNvPr id="3" name="صورة 6"/>
          <p:cNvPicPr/>
          <p:nvPr/>
        </p:nvPicPr>
        <p:blipFill>
          <a:blip r:embed="rId2">
            <a:extLst>
              <a:ext uri="{28A0092B-C50C-407E-A947-70E740481C1C}">
                <a14:useLocalDpi xmlns:a14="http://schemas.microsoft.com/office/drawing/2010/main" val="0"/>
              </a:ext>
            </a:extLst>
          </a:blip>
          <a:stretch>
            <a:fillRect/>
          </a:stretch>
        </p:blipFill>
        <p:spPr>
          <a:xfrm>
            <a:off x="3516923" y="1692787"/>
            <a:ext cx="6386733" cy="4919029"/>
          </a:xfrm>
          <a:prstGeom prst="rect">
            <a:avLst/>
          </a:prstGeom>
        </p:spPr>
      </p:pic>
    </p:spTree>
    <p:extLst>
      <p:ext uri="{BB962C8B-B14F-4D97-AF65-F5344CB8AC3E}">
        <p14:creationId xmlns:p14="http://schemas.microsoft.com/office/powerpoint/2010/main" val="30109734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latin typeface="Times New Roman" panose="02020603050405020304" pitchFamily="18" charset="0"/>
                <a:cs typeface="Times New Roman" panose="02020603050405020304" pitchFamily="18" charset="0"/>
              </a:rPr>
              <a:t>Population and Demand in the year 2020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r>
              <a:rPr lang="en-US" i="1" dirty="0"/>
              <a:t/>
            </a:r>
            <a:br>
              <a:rPr lang="en-US" i="1" dirty="0"/>
            </a:br>
            <a:endParaRPr lang="en-US" dirty="0"/>
          </a:p>
        </p:txBody>
      </p:sp>
      <p:pic>
        <p:nvPicPr>
          <p:cNvPr id="3" name="صورة 7"/>
          <p:cNvPicPr/>
          <p:nvPr/>
        </p:nvPicPr>
        <p:blipFill>
          <a:blip r:embed="rId2">
            <a:extLst>
              <a:ext uri="{28A0092B-C50C-407E-A947-70E740481C1C}">
                <a14:useLocalDpi xmlns:a14="http://schemas.microsoft.com/office/drawing/2010/main" val="0"/>
              </a:ext>
            </a:extLst>
          </a:blip>
          <a:stretch>
            <a:fillRect/>
          </a:stretch>
        </p:blipFill>
        <p:spPr>
          <a:xfrm>
            <a:off x="3826412" y="1674057"/>
            <a:ext cx="6020973" cy="5078436"/>
          </a:xfrm>
          <a:prstGeom prst="rect">
            <a:avLst/>
          </a:prstGeom>
        </p:spPr>
      </p:pic>
    </p:spTree>
    <p:extLst>
      <p:ext uri="{BB962C8B-B14F-4D97-AF65-F5344CB8AC3E}">
        <p14:creationId xmlns:p14="http://schemas.microsoft.com/office/powerpoint/2010/main" val="16548110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56960"/>
          </a:xfrm>
        </p:spPr>
        <p:txBody>
          <a:bodyPr>
            <a:normAutofit/>
          </a:bodyPr>
          <a:lstStyle/>
          <a:p>
            <a:pPr algn="ctr"/>
            <a:r>
              <a:rPr lang="en-US" b="1" i="1" dirty="0">
                <a:latin typeface="Times New Roman" panose="02020603050405020304" pitchFamily="18" charset="0"/>
                <a:cs typeface="Times New Roman" panose="02020603050405020304" pitchFamily="18" charset="0"/>
              </a:rPr>
              <a:t>INTRUDUCTION</a:t>
            </a:r>
          </a:p>
        </p:txBody>
      </p:sp>
      <p:sp>
        <p:nvSpPr>
          <p:cNvPr id="3" name="Content Placeholder 2"/>
          <p:cNvSpPr>
            <a:spLocks noGrp="1"/>
          </p:cNvSpPr>
          <p:nvPr>
            <p:ph idx="1"/>
          </p:nvPr>
        </p:nvSpPr>
        <p:spPr>
          <a:xfrm>
            <a:off x="2589212" y="1721476"/>
            <a:ext cx="8915400" cy="3777622"/>
          </a:xfrm>
        </p:spPr>
        <p:txBody>
          <a:bodyPr>
            <a:normAutofit/>
          </a:bodyPr>
          <a:lstStyle/>
          <a:p>
            <a:r>
              <a:rPr lang="en-US" sz="2400" b="1" dirty="0"/>
              <a:t>we will choose Jenin Governorate as an area to study the future problem of water lack by studying the difference between the required and existing quantity of water that Jenin need it in the next 20 years by developing a Master plan that will propose a new water resources with an investigation plan to implement the project during the next 20 years.</a:t>
            </a:r>
          </a:p>
        </p:txBody>
      </p:sp>
    </p:spTree>
    <p:extLst>
      <p:ext uri="{BB962C8B-B14F-4D97-AF65-F5344CB8AC3E}">
        <p14:creationId xmlns:p14="http://schemas.microsoft.com/office/powerpoint/2010/main" val="2401455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latin typeface="Times New Roman" panose="02020603050405020304" pitchFamily="18" charset="0"/>
                <a:cs typeface="Times New Roman" panose="02020603050405020304" pitchFamily="18" charset="0"/>
              </a:rPr>
              <a:t>Population and Demand in the year 2025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r>
              <a:rPr lang="en-US" i="1" dirty="0"/>
              <a:t/>
            </a:r>
            <a:br>
              <a:rPr lang="en-US" i="1" dirty="0"/>
            </a:br>
            <a:endParaRPr lang="en-US" dirty="0"/>
          </a:p>
        </p:txBody>
      </p:sp>
      <p:pic>
        <p:nvPicPr>
          <p:cNvPr id="3" name="صورة 8"/>
          <p:cNvPicPr/>
          <p:nvPr/>
        </p:nvPicPr>
        <p:blipFill>
          <a:blip r:embed="rId2">
            <a:extLst>
              <a:ext uri="{28A0092B-C50C-407E-A947-70E740481C1C}">
                <a14:useLocalDpi xmlns:a14="http://schemas.microsoft.com/office/drawing/2010/main" val="0"/>
              </a:ext>
            </a:extLst>
          </a:blip>
          <a:stretch>
            <a:fillRect/>
          </a:stretch>
        </p:blipFill>
        <p:spPr>
          <a:xfrm>
            <a:off x="3591730" y="1905000"/>
            <a:ext cx="6663618" cy="4839285"/>
          </a:xfrm>
          <a:prstGeom prst="rect">
            <a:avLst/>
          </a:prstGeom>
        </p:spPr>
      </p:pic>
    </p:spTree>
    <p:extLst>
      <p:ext uri="{BB962C8B-B14F-4D97-AF65-F5344CB8AC3E}">
        <p14:creationId xmlns:p14="http://schemas.microsoft.com/office/powerpoint/2010/main" val="15085071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latin typeface="Times New Roman" panose="02020603050405020304" pitchFamily="18" charset="0"/>
                <a:cs typeface="Times New Roman" panose="02020603050405020304" pitchFamily="18" charset="0"/>
              </a:rPr>
              <a:t>Population and Demand in the year 2030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r>
              <a:rPr lang="en-US" i="1" dirty="0"/>
              <a:t/>
            </a:r>
            <a:br>
              <a:rPr lang="en-US" i="1" dirty="0"/>
            </a:br>
            <a:endParaRPr lang="en-US" dirty="0"/>
          </a:p>
        </p:txBody>
      </p:sp>
      <p:pic>
        <p:nvPicPr>
          <p:cNvPr id="3" name="صورة 9"/>
          <p:cNvPicPr/>
          <p:nvPr/>
        </p:nvPicPr>
        <p:blipFill>
          <a:blip r:embed="rId2">
            <a:extLst>
              <a:ext uri="{28A0092B-C50C-407E-A947-70E740481C1C}">
                <a14:useLocalDpi xmlns:a14="http://schemas.microsoft.com/office/drawing/2010/main" val="0"/>
              </a:ext>
            </a:extLst>
          </a:blip>
          <a:stretch>
            <a:fillRect/>
          </a:stretch>
        </p:blipFill>
        <p:spPr>
          <a:xfrm>
            <a:off x="3756074" y="1716258"/>
            <a:ext cx="6316394" cy="4870255"/>
          </a:xfrm>
          <a:prstGeom prst="rect">
            <a:avLst/>
          </a:prstGeom>
        </p:spPr>
      </p:pic>
    </p:spTree>
    <p:extLst>
      <p:ext uri="{BB962C8B-B14F-4D97-AF65-F5344CB8AC3E}">
        <p14:creationId xmlns:p14="http://schemas.microsoft.com/office/powerpoint/2010/main" val="15889367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latin typeface="Times New Roman" panose="02020603050405020304" pitchFamily="18" charset="0"/>
                <a:cs typeface="Times New Roman" panose="02020603050405020304" pitchFamily="18" charset="0"/>
              </a:rPr>
              <a:t>Population and Demand in the year 2040 (m</a:t>
            </a:r>
            <a:r>
              <a:rPr lang="en-US" b="1" i="1" baseline="30000" dirty="0">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r>
              <a:rPr lang="en-US" i="1" dirty="0"/>
              <a:t/>
            </a:r>
            <a:br>
              <a:rPr lang="en-US" i="1" dirty="0"/>
            </a:br>
            <a:endParaRPr lang="en-US" dirty="0"/>
          </a:p>
        </p:txBody>
      </p:sp>
      <p:pic>
        <p:nvPicPr>
          <p:cNvPr id="3" name="صورة 10"/>
          <p:cNvPicPr/>
          <p:nvPr/>
        </p:nvPicPr>
        <p:blipFill>
          <a:blip r:embed="rId2">
            <a:extLst>
              <a:ext uri="{28A0092B-C50C-407E-A947-70E740481C1C}">
                <a14:useLocalDpi xmlns:a14="http://schemas.microsoft.com/office/drawing/2010/main" val="0"/>
              </a:ext>
            </a:extLst>
          </a:blip>
          <a:stretch>
            <a:fillRect/>
          </a:stretch>
        </p:blipFill>
        <p:spPr>
          <a:xfrm>
            <a:off x="3784209" y="1905001"/>
            <a:ext cx="6274191" cy="4749018"/>
          </a:xfrm>
          <a:prstGeom prst="rect">
            <a:avLst/>
          </a:prstGeom>
        </p:spPr>
      </p:pic>
    </p:spTree>
    <p:extLst>
      <p:ext uri="{BB962C8B-B14F-4D97-AF65-F5344CB8AC3E}">
        <p14:creationId xmlns:p14="http://schemas.microsoft.com/office/powerpoint/2010/main" val="2919775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cap="all" dirty="0">
                <a:latin typeface="Times New Roman" panose="02020603050405020304" pitchFamily="18" charset="0"/>
                <a:cs typeface="Times New Roman" panose="02020603050405020304" pitchFamily="18" charset="0"/>
              </a:rPr>
              <a:t>Gap of water demand in Jenin governorate</a:t>
            </a:r>
            <a:r>
              <a:rPr lang="en-US" b="1" cap="all" dirty="0"/>
              <a:t/>
            </a:r>
            <a:br>
              <a:rPr lang="en-US" b="1" cap="all" dirty="0"/>
            </a:br>
            <a:endParaRPr lang="en-US" dirty="0"/>
          </a:p>
        </p:txBody>
      </p:sp>
      <p:sp>
        <p:nvSpPr>
          <p:cNvPr id="3" name="Content Placeholder 2"/>
          <p:cNvSpPr>
            <a:spLocks noGrp="1"/>
          </p:cNvSpPr>
          <p:nvPr>
            <p:ph idx="1"/>
          </p:nvPr>
        </p:nvSpPr>
        <p:spPr/>
        <p:txBody>
          <a:bodyPr>
            <a:normAutofit/>
          </a:bodyPr>
          <a:lstStyle/>
          <a:p>
            <a:r>
              <a:rPr lang="en-US" sz="2400" b="1" dirty="0"/>
              <a:t>After we found population and demand in years of present and future time, and by knowing about the amount of water supply in Jenin government in 2017</a:t>
            </a:r>
            <a:r>
              <a:rPr lang="ar-SA" sz="2400" b="1" dirty="0"/>
              <a:t>,</a:t>
            </a:r>
            <a:r>
              <a:rPr lang="en-US" sz="2400" b="1" dirty="0"/>
              <a:t>  we consider that the amount of water supply are constant in the next years in the future (2020-2040)</a:t>
            </a:r>
            <a:endParaRPr lang="ar-SA" sz="2400" b="1" dirty="0"/>
          </a:p>
          <a:p>
            <a:r>
              <a:rPr lang="en-US" sz="2400" b="1" dirty="0"/>
              <a:t>So depending on this information and assumption, we account the amount of gap of the water </a:t>
            </a:r>
            <a:endParaRPr lang="ar-JO" sz="2400" b="1" dirty="0"/>
          </a:p>
          <a:p>
            <a:r>
              <a:rPr lang="en-US" sz="2400" b="1" dirty="0"/>
              <a:t>We use this formula</a:t>
            </a:r>
          </a:p>
          <a:p>
            <a:pPr marL="0" indent="0">
              <a:buNone/>
            </a:pPr>
            <a:r>
              <a:rPr lang="en-US" sz="2400" b="1" dirty="0"/>
              <a:t>Amount of gap = demand – supply.</a:t>
            </a:r>
          </a:p>
          <a:p>
            <a:pPr marL="0" indent="0">
              <a:buNone/>
            </a:pPr>
            <a:endParaRPr lang="ar-SA" sz="2400" b="1" dirty="0"/>
          </a:p>
          <a:p>
            <a:endParaRPr lang="ar-SA" sz="2400" b="1" dirty="0"/>
          </a:p>
          <a:p>
            <a:endParaRPr lang="en-US" sz="2400" b="1" dirty="0"/>
          </a:p>
        </p:txBody>
      </p:sp>
    </p:spTree>
    <p:extLst>
      <p:ext uri="{BB962C8B-B14F-4D97-AF65-F5344CB8AC3E}">
        <p14:creationId xmlns:p14="http://schemas.microsoft.com/office/powerpoint/2010/main" val="13340210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620371" y="1404481"/>
            <a:ext cx="7001302" cy="4954137"/>
          </a:xfrm>
          <a:prstGeom prst="rect">
            <a:avLst/>
          </a:prstGeom>
        </p:spPr>
      </p:pic>
      <p:sp>
        <p:nvSpPr>
          <p:cNvPr id="3" name="TextBox 2"/>
          <p:cNvSpPr txBox="1"/>
          <p:nvPr/>
        </p:nvSpPr>
        <p:spPr>
          <a:xfrm>
            <a:off x="3012310" y="634716"/>
            <a:ext cx="5868538" cy="400110"/>
          </a:xfrm>
          <a:prstGeom prst="rect">
            <a:avLst/>
          </a:prstGeom>
          <a:noFill/>
        </p:spPr>
        <p:txBody>
          <a:bodyPr wrap="square" rtlCol="0">
            <a:spAutoFit/>
          </a:bodyPr>
          <a:lstStyle/>
          <a:p>
            <a:r>
              <a:rPr lang="en-US" dirty="0"/>
              <a:t> </a:t>
            </a:r>
            <a:r>
              <a:rPr lang="en-US" sz="2000" b="1" i="1" dirty="0">
                <a:solidFill>
                  <a:srgbClr val="0070C0"/>
                </a:solidFill>
                <a:latin typeface="Times New Roman" panose="02020603050405020304" pitchFamily="18" charset="0"/>
                <a:cs typeface="Times New Roman" panose="02020603050405020304" pitchFamily="18" charset="0"/>
              </a:rPr>
              <a:t>Population and Gap for the year 2025 (m</a:t>
            </a:r>
            <a:r>
              <a:rPr lang="en-US" sz="2000" b="1" i="1" baseline="30000" dirty="0">
                <a:solidFill>
                  <a:srgbClr val="0070C0"/>
                </a:solidFill>
                <a:latin typeface="Times New Roman" panose="02020603050405020304" pitchFamily="18" charset="0"/>
                <a:cs typeface="Times New Roman" panose="02020603050405020304" pitchFamily="18" charset="0"/>
              </a:rPr>
              <a:t>3</a:t>
            </a:r>
            <a:r>
              <a:rPr lang="en-US" sz="2000" b="1" i="1" dirty="0">
                <a:solidFill>
                  <a:srgbClr val="0070C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26831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811437" y="1241947"/>
            <a:ext cx="7055893" cy="5158853"/>
          </a:xfrm>
          <a:prstGeom prst="rect">
            <a:avLst/>
          </a:prstGeom>
        </p:spPr>
      </p:pic>
      <p:sp>
        <p:nvSpPr>
          <p:cNvPr id="3" name="TextBox 2"/>
          <p:cNvSpPr txBox="1"/>
          <p:nvPr/>
        </p:nvSpPr>
        <p:spPr>
          <a:xfrm>
            <a:off x="2811437" y="696036"/>
            <a:ext cx="5404514" cy="400110"/>
          </a:xfrm>
          <a:prstGeom prst="rect">
            <a:avLst/>
          </a:prstGeom>
          <a:noFill/>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Population and Gap for the year 2030 (m</a:t>
            </a:r>
            <a:r>
              <a:rPr lang="en-US" sz="2000" b="1" i="1" baseline="30000" dirty="0">
                <a:solidFill>
                  <a:srgbClr val="0070C0"/>
                </a:solidFill>
                <a:latin typeface="Times New Roman" panose="02020603050405020304" pitchFamily="18" charset="0"/>
                <a:cs typeface="Times New Roman" panose="02020603050405020304" pitchFamily="18" charset="0"/>
              </a:rPr>
              <a:t>3</a:t>
            </a:r>
            <a:r>
              <a:rPr lang="en-US" sz="2000" b="1" i="1" dirty="0">
                <a:solidFill>
                  <a:srgbClr val="0070C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9505391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3193575" y="1335721"/>
            <a:ext cx="6346208" cy="4983191"/>
          </a:xfrm>
          <a:prstGeom prst="rect">
            <a:avLst/>
          </a:prstGeom>
        </p:spPr>
      </p:pic>
      <p:sp>
        <p:nvSpPr>
          <p:cNvPr id="3" name="TextBox 2"/>
          <p:cNvSpPr txBox="1"/>
          <p:nvPr/>
        </p:nvSpPr>
        <p:spPr>
          <a:xfrm>
            <a:off x="3193575" y="655093"/>
            <a:ext cx="5895834" cy="400110"/>
          </a:xfrm>
          <a:prstGeom prst="rect">
            <a:avLst/>
          </a:prstGeom>
          <a:noFill/>
        </p:spPr>
        <p:txBody>
          <a:bodyPr wrap="square" rtlCol="0">
            <a:spAutoFit/>
          </a:bodyPr>
          <a:lstStyle/>
          <a:p>
            <a:r>
              <a:rPr lang="en-US" sz="2000" b="1" dirty="0">
                <a:solidFill>
                  <a:srgbClr val="0070C0"/>
                </a:solidFill>
              </a:rPr>
              <a:t> </a:t>
            </a:r>
            <a:r>
              <a:rPr lang="en-US" sz="2000" b="1" i="1" dirty="0">
                <a:solidFill>
                  <a:srgbClr val="0070C0"/>
                </a:solidFill>
                <a:latin typeface="Times New Roman" panose="02020603050405020304" pitchFamily="18" charset="0"/>
                <a:cs typeface="Times New Roman" panose="02020603050405020304" pitchFamily="18" charset="0"/>
              </a:rPr>
              <a:t>Population and Gap for the year 2040 (m</a:t>
            </a:r>
            <a:r>
              <a:rPr lang="en-US" sz="2000" b="1" i="1" baseline="30000" dirty="0">
                <a:solidFill>
                  <a:srgbClr val="0070C0"/>
                </a:solidFill>
                <a:latin typeface="Times New Roman" panose="02020603050405020304" pitchFamily="18" charset="0"/>
                <a:cs typeface="Times New Roman" panose="02020603050405020304" pitchFamily="18" charset="0"/>
              </a:rPr>
              <a:t>3</a:t>
            </a:r>
            <a:r>
              <a:rPr lang="en-US" b="1" i="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388953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975" y="624110"/>
            <a:ext cx="10757637" cy="1280890"/>
          </a:xfrm>
        </p:spPr>
        <p:txBody>
          <a:bodyPr/>
          <a:lstStyle/>
          <a:p>
            <a:pPr algn="ctr"/>
            <a:r>
              <a:rPr lang="en-US" b="1" i="1" dirty="0">
                <a:latin typeface="Times New Roman" panose="02020603050405020304" pitchFamily="18" charset="0"/>
                <a:cs typeface="Times New Roman" panose="02020603050405020304" pitchFamily="18" charset="0"/>
              </a:rPr>
              <a:t>Plans to cover the Gap</a:t>
            </a:r>
          </a:p>
        </p:txBody>
      </p:sp>
      <p:sp>
        <p:nvSpPr>
          <p:cNvPr id="3" name="Content Placeholder 2"/>
          <p:cNvSpPr>
            <a:spLocks noGrp="1"/>
          </p:cNvSpPr>
          <p:nvPr>
            <p:ph idx="1"/>
          </p:nvPr>
        </p:nvSpPr>
        <p:spPr/>
        <p:txBody>
          <a:bodyPr>
            <a:normAutofit/>
          </a:bodyPr>
          <a:lstStyle/>
          <a:p>
            <a:r>
              <a:rPr lang="en-US" sz="2600" b="1" u="sng" dirty="0">
                <a:latin typeface="Times New Roman" panose="02020603050405020304" pitchFamily="18" charset="0"/>
                <a:cs typeface="Times New Roman" panose="02020603050405020304" pitchFamily="18" charset="0"/>
              </a:rPr>
              <a:t>The short-term solutions</a:t>
            </a:r>
            <a:endParaRPr lang="ar-JO" sz="2600" b="1" u="sng"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Maintenance of the existing networks</a:t>
            </a:r>
            <a:endParaRPr lang="ar-JO" sz="2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Rain Water Harvesting</a:t>
            </a:r>
            <a:endParaRPr lang="ar-JO" sz="2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endParaRPr lang="ar-JO" sz="2600" b="1" dirty="0">
              <a:latin typeface="Times New Roman" panose="02020603050405020304" pitchFamily="18" charset="0"/>
              <a:cs typeface="Times New Roman" panose="02020603050405020304" pitchFamily="18" charset="0"/>
            </a:endParaRPr>
          </a:p>
          <a:p>
            <a:pPr lvl="0"/>
            <a:r>
              <a:rPr lang="en-US" sz="2600" b="1" u="sng" dirty="0">
                <a:latin typeface="Times New Roman" panose="02020603050405020304" pitchFamily="18" charset="0"/>
                <a:cs typeface="Times New Roman" panose="02020603050405020304" pitchFamily="18" charset="0"/>
              </a:rPr>
              <a:t>The long-Term Solutions:</a:t>
            </a:r>
            <a:endParaRPr lang="en-US" sz="2600" u="sng"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Taking water from Jordon Valley </a:t>
            </a:r>
          </a:p>
          <a:p>
            <a:pPr lvl="0">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Construction of wells</a:t>
            </a:r>
          </a:p>
          <a:p>
            <a:pPr marL="0" indent="0">
              <a:buNone/>
            </a:pPr>
            <a:endParaRPr lang="ar-JO" sz="2000" b="1" dirty="0">
              <a:latin typeface="Times New Roman" panose="02020603050405020304" pitchFamily="18" charset="0"/>
              <a:cs typeface="Times New Roman" panose="02020603050405020304" pitchFamily="18" charset="0"/>
            </a:endParaRPr>
          </a:p>
          <a:p>
            <a:endParaRPr lang="ar-JO" sz="2000" b="1" dirty="0"/>
          </a:p>
          <a:p>
            <a:endParaRPr lang="ar-JO" sz="2000" b="1" dirty="0"/>
          </a:p>
          <a:p>
            <a:endParaRPr lang="ar-JO" sz="2000" b="1"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9106020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7401081" cy="1280890"/>
          </a:xfrm>
        </p:spPr>
        <p:txBody>
          <a:bodyPr/>
          <a:lstStyle/>
          <a:p>
            <a:pPr algn="ctr"/>
            <a:r>
              <a:rPr lang="en-US" b="1" i="1" dirty="0">
                <a:latin typeface="Times New Roman" panose="02020603050405020304" pitchFamily="18" charset="0"/>
                <a:cs typeface="Times New Roman" panose="02020603050405020304" pitchFamily="18" charset="0"/>
              </a:rPr>
              <a:t>Maintenance of the existing networks</a:t>
            </a:r>
            <a:endParaRPr lang="en-US"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48018" y="1905000"/>
                <a:ext cx="8915400" cy="3777622"/>
              </a:xfrm>
            </p:spPr>
            <p:txBody>
              <a:bodyPr>
                <a:noAutofit/>
              </a:bodyPr>
              <a:lstStyle/>
              <a:p>
                <a:pPr marL="0" indent="0">
                  <a:buNone/>
                </a:pPr>
                <a:r>
                  <a:rPr lang="en-US" sz="2600" b="1" dirty="0"/>
                  <a:t>The plan will be done as a steps. </a:t>
                </a:r>
              </a:p>
              <a:p>
                <a:pPr lvl="0">
                  <a:buFont typeface="Wingdings" panose="05000000000000000000" pitchFamily="2" charset="2"/>
                  <a:buChar char="v"/>
                </a:pPr>
                <a:r>
                  <a:rPr lang="en-US" sz="2600" b="1" dirty="0"/>
                  <a:t>In the interval [2020-2025] the percentage of water will be saved by maintenance will be </a:t>
                </a:r>
                <a14:m>
                  <m:oMath xmlns:m="http://schemas.openxmlformats.org/officeDocument/2006/math">
                    <m:f>
                      <m:fPr>
                        <m:ctrlPr>
                          <a:rPr lang="en-US" sz="2600" b="1" i="1">
                            <a:latin typeface="Cambria Math" panose="02040503050406030204" pitchFamily="18" charset="0"/>
                          </a:rPr>
                        </m:ctrlPr>
                      </m:fPr>
                      <m:num>
                        <m:r>
                          <a:rPr lang="en-US" sz="2600" b="1" i="1">
                            <a:latin typeface="Cambria Math" panose="02040503050406030204" pitchFamily="18" charset="0"/>
                          </a:rPr>
                          <m:t>𝟐𝟏</m:t>
                        </m:r>
                        <m:r>
                          <a:rPr lang="en-US" sz="2600" b="1" i="1">
                            <a:latin typeface="Cambria Math" panose="02040503050406030204" pitchFamily="18" charset="0"/>
                          </a:rPr>
                          <m:t>.</m:t>
                        </m:r>
                        <m:r>
                          <a:rPr lang="en-US" sz="2600" b="1" i="1">
                            <a:latin typeface="Cambria Math" panose="02040503050406030204" pitchFamily="18" charset="0"/>
                          </a:rPr>
                          <m:t>𝟏𝟐</m:t>
                        </m:r>
                      </m:num>
                      <m:den>
                        <m:r>
                          <a:rPr lang="en-US" sz="2600" b="1" i="1">
                            <a:latin typeface="Cambria Math" panose="02040503050406030204" pitchFamily="18" charset="0"/>
                          </a:rPr>
                          <m:t>𝟐</m:t>
                        </m:r>
                      </m:den>
                    </m:f>
                  </m:oMath>
                </a14:m>
                <a:r>
                  <a:rPr lang="en-US" sz="2600" b="1" dirty="0"/>
                  <a:t> = 10.56% from the supplied amount of water.</a:t>
                </a:r>
              </a:p>
              <a:p>
                <a:pPr lvl="0">
                  <a:buFont typeface="Wingdings" panose="05000000000000000000" pitchFamily="2" charset="2"/>
                  <a:buChar char="v"/>
                </a:pPr>
                <a:r>
                  <a:rPr lang="en-US" sz="2600" b="1" dirty="0"/>
                  <a:t>In the interval [2025-2030] the percentage of water will be saved by maintenance will be 21.12% from the supplied amount of water.</a:t>
                </a:r>
              </a:p>
              <a:p>
                <a:pPr>
                  <a:buFont typeface="Wingdings" panose="05000000000000000000" pitchFamily="2" charset="2"/>
                  <a:buChar char="v"/>
                </a:pPr>
                <a:r>
                  <a:rPr lang="en-US" sz="2600" b="1" dirty="0"/>
                  <a:t>In the interval [2030-2040] the percentage of water will be saved by maintenance will be 21.12% from the supplied amount of water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48018" y="1905000"/>
                <a:ext cx="8915400" cy="3777622"/>
              </a:xfrm>
              <a:blipFill>
                <a:blip r:embed="rId2"/>
                <a:stretch>
                  <a:fillRect l="-1231" t="-1616" b="-26171"/>
                </a:stretch>
              </a:blipFill>
            </p:spPr>
            <p:txBody>
              <a:bodyPr/>
              <a:lstStyle/>
              <a:p>
                <a:r>
                  <a:rPr lang="en-US">
                    <a:noFill/>
                  </a:rPr>
                  <a:t> </a:t>
                </a:r>
              </a:p>
            </p:txBody>
          </p:sp>
        </mc:Fallback>
      </mc:AlternateContent>
    </p:spTree>
    <p:extLst>
      <p:ext uri="{BB962C8B-B14F-4D97-AF65-F5344CB8AC3E}">
        <p14:creationId xmlns:p14="http://schemas.microsoft.com/office/powerpoint/2010/main" val="30733560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0399" y="2092036"/>
            <a:ext cx="6968837" cy="3338946"/>
          </a:xfrm>
          <a:prstGeom prst="rect">
            <a:avLst/>
          </a:prstGeom>
          <a:noFill/>
          <a:ln>
            <a:noFill/>
          </a:ln>
        </p:spPr>
      </p:pic>
      <p:sp>
        <p:nvSpPr>
          <p:cNvPr id="3" name="TextBox 2"/>
          <p:cNvSpPr txBox="1"/>
          <p:nvPr/>
        </p:nvSpPr>
        <p:spPr>
          <a:xfrm>
            <a:off x="3200399" y="1445705"/>
            <a:ext cx="6511636"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The Amount of Water Saved from Maintenances in Jenin for Each Cluster</a:t>
            </a:r>
            <a:r>
              <a:rPr lang="en-US" dirty="0"/>
              <a:t>.</a:t>
            </a:r>
          </a:p>
        </p:txBody>
      </p:sp>
    </p:spTree>
    <p:extLst>
      <p:ext uri="{BB962C8B-B14F-4D97-AF65-F5344CB8AC3E}">
        <p14:creationId xmlns:p14="http://schemas.microsoft.com/office/powerpoint/2010/main" val="1592520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27269"/>
          </a:xfrm>
        </p:spPr>
        <p:txBody>
          <a:bodyPr/>
          <a:lstStyle/>
          <a:p>
            <a:pPr algn="ctr"/>
            <a:r>
              <a:rPr lang="en-US" b="1" i="1" dirty="0">
                <a:latin typeface="Times New Roman" panose="02020603050405020304" pitchFamily="18" charset="0"/>
                <a:cs typeface="Times New Roman" panose="02020603050405020304" pitchFamily="18" charset="0"/>
              </a:rPr>
              <a:t>OVERVIEW OF JENIN </a:t>
            </a: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439237" y="2275503"/>
            <a:ext cx="5759656" cy="3988820"/>
          </a:xfrm>
          <a:prstGeom prst="rect">
            <a:avLst/>
          </a:prstGeom>
        </p:spPr>
      </p:pic>
      <p:pic>
        <p:nvPicPr>
          <p:cNvPr id="9" name="Content Placeholder 4" descr="A close up of a map&#10;&#10;Description generated with high confidence">
            <a:extLst>
              <a:ext uri="{FF2B5EF4-FFF2-40B4-BE49-F238E27FC236}">
                <a16:creationId xmlns="" xmlns:a16="http://schemas.microsoft.com/office/drawing/2014/main" id="{96189B18-0040-4FEC-AF49-7D0CF6AF38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43231" y="2486072"/>
            <a:ext cx="2919556" cy="3778251"/>
          </a:xfrm>
        </p:spPr>
      </p:pic>
      <p:sp>
        <p:nvSpPr>
          <p:cNvPr id="10" name="TextBox 9"/>
          <p:cNvSpPr txBox="1"/>
          <p:nvPr/>
        </p:nvSpPr>
        <p:spPr>
          <a:xfrm>
            <a:off x="1623934" y="1594109"/>
            <a:ext cx="4299194" cy="646331"/>
          </a:xfrm>
          <a:prstGeom prst="rect">
            <a:avLst/>
          </a:prstGeom>
          <a:noFill/>
        </p:spPr>
        <p:txBody>
          <a:bodyPr wrap="square" rtlCol="0">
            <a:spAutoFit/>
          </a:bodyPr>
          <a:lstStyle/>
          <a:p>
            <a:pPr marL="285750" indent="-285750" algn="ctr">
              <a:buFont typeface="Wingdings" panose="05000000000000000000" pitchFamily="2" charset="2"/>
              <a:buChar char="v"/>
            </a:pPr>
            <a:r>
              <a:rPr lang="en-US" dirty="0"/>
              <a:t> LOCATION , COMMUNTIES AND TOPOGRAPHY  </a:t>
            </a:r>
          </a:p>
        </p:txBody>
      </p:sp>
    </p:spTree>
    <p:extLst>
      <p:ext uri="{BB962C8B-B14F-4D97-AF65-F5344CB8AC3E}">
        <p14:creationId xmlns:p14="http://schemas.microsoft.com/office/powerpoint/2010/main" val="17319815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Rain-Water Harvesting</a:t>
            </a:r>
            <a:r>
              <a:rPr lang="ar-JO" b="1" dirty="0">
                <a:latin typeface="Times New Roman" panose="02020603050405020304" pitchFamily="18" charset="0"/>
                <a:cs typeface="Times New Roman" panose="02020603050405020304" pitchFamily="18" charset="0"/>
              </a:rPr>
              <a:t/>
            </a:r>
            <a:br>
              <a:rPr lang="ar-JO" b="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Autofit/>
          </a:bodyPr>
          <a:lstStyle/>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Avg. family size is 4.8 capita.</a:t>
            </a:r>
          </a:p>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No. of floor in each building is 3 floors.</a:t>
            </a:r>
          </a:p>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Avg. area of each apartment is 167.7 m</a:t>
            </a:r>
            <a:r>
              <a:rPr lang="en-US" sz="2600" b="1" baseline="30000" dirty="0">
                <a:solidFill>
                  <a:schemeClr val="tx1"/>
                </a:solidFill>
                <a:latin typeface="Times New Roman" panose="02020603050405020304" pitchFamily="18" charset="0"/>
                <a:cs typeface="Times New Roman" panose="02020603050405020304" pitchFamily="18" charset="0"/>
              </a:rPr>
              <a:t>2</a:t>
            </a:r>
            <a:r>
              <a:rPr lang="en-US" sz="2600" b="1" dirty="0">
                <a:solidFill>
                  <a:schemeClr val="tx1"/>
                </a:solidFill>
                <a:latin typeface="Times New Roman" panose="02020603050405020304" pitchFamily="18" charset="0"/>
                <a:cs typeface="Times New Roman" panose="02020603050405020304" pitchFamily="18" charset="0"/>
              </a:rPr>
              <a:t>.</a:t>
            </a:r>
          </a:p>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Avg. annual rainfall is 528 mm.</a:t>
            </a:r>
          </a:p>
          <a:p>
            <a:pPr marL="0" indent="0">
              <a:buNone/>
            </a:pP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92412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Total Area of the Rooftop Buildings in Each Cluster Due to the Intervals</a:t>
            </a:r>
          </a:p>
        </p:txBody>
      </p:sp>
      <p:pic>
        <p:nvPicPr>
          <p:cNvPr id="4" name="Content Placeholder 3"/>
          <p:cNvPicPr>
            <a:picLocks noGrp="1" noChangeAspect="1"/>
          </p:cNvPicPr>
          <p:nvPr>
            <p:ph idx="1"/>
          </p:nvPr>
        </p:nvPicPr>
        <p:blipFill>
          <a:blip r:embed="rId2"/>
          <a:stretch>
            <a:fillRect/>
          </a:stretch>
        </p:blipFill>
        <p:spPr>
          <a:xfrm>
            <a:off x="2592925" y="2702826"/>
            <a:ext cx="9036697" cy="3247213"/>
          </a:xfrm>
          <a:prstGeom prst="rect">
            <a:avLst/>
          </a:prstGeom>
        </p:spPr>
      </p:pic>
    </p:spTree>
    <p:extLst>
      <p:ext uri="{BB962C8B-B14F-4D97-AF65-F5344CB8AC3E}">
        <p14:creationId xmlns:p14="http://schemas.microsoft.com/office/powerpoint/2010/main" val="896436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234520" y="1364349"/>
            <a:ext cx="6311645" cy="4435950"/>
          </a:xfrm>
          <a:prstGeom prst="rect">
            <a:avLst/>
          </a:prstGeom>
        </p:spPr>
      </p:pic>
    </p:spTree>
    <p:extLst>
      <p:ext uri="{BB962C8B-B14F-4D97-AF65-F5344CB8AC3E}">
        <p14:creationId xmlns:p14="http://schemas.microsoft.com/office/powerpoint/2010/main" val="2122252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i="1" dirty="0">
                <a:latin typeface="Times New Roman" panose="02020603050405020304" pitchFamily="18" charset="0"/>
                <a:cs typeface="Times New Roman" panose="02020603050405020304" pitchFamily="18" charset="0"/>
              </a:rPr>
              <a:t>The amount of water saved from</a:t>
            </a:r>
            <a:r>
              <a:rPr lang="ar-SA" b="1" i="1" dirty="0">
                <a:latin typeface="Times New Roman" panose="02020603050405020304" pitchFamily="18" charset="0"/>
                <a:cs typeface="Times New Roman" panose="02020603050405020304" pitchFamily="18" charset="0"/>
              </a:rPr>
              <a:t> </a:t>
            </a:r>
            <a:r>
              <a:rPr lang="en-US" b="1" i="1" dirty="0">
                <a:latin typeface="Times New Roman" panose="02020603050405020304" pitchFamily="18" charset="0"/>
                <a:cs typeface="Times New Roman" panose="02020603050405020304" pitchFamily="18" charset="0"/>
              </a:rPr>
              <a:t>The short-term solutions</a:t>
            </a:r>
            <a:r>
              <a:rPr lang="ar-JO" b="1" dirty="0">
                <a:latin typeface="Times New Roman" panose="02020603050405020304" pitchFamily="18" charset="0"/>
                <a:cs typeface="Times New Roman" panose="02020603050405020304" pitchFamily="18" charset="0"/>
              </a:rPr>
              <a:t/>
            </a:r>
            <a:br>
              <a:rPr lang="ar-JO" b="1" dirty="0">
                <a:latin typeface="Times New Roman" panose="02020603050405020304" pitchFamily="18" charset="0"/>
                <a:cs typeface="Times New Roman" panose="02020603050405020304" pitchFamily="18" charset="0"/>
              </a:rPr>
            </a:br>
            <a:r>
              <a:rPr lang="ar-SA"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89362" y="2538484"/>
            <a:ext cx="6373504" cy="2975212"/>
          </a:xfrm>
          <a:prstGeom prst="rect">
            <a:avLst/>
          </a:prstGeom>
          <a:noFill/>
          <a:ln>
            <a:noFill/>
          </a:ln>
        </p:spPr>
      </p:pic>
      <p:sp>
        <p:nvSpPr>
          <p:cNvPr id="5" name="TextBox 4"/>
          <p:cNvSpPr txBox="1"/>
          <p:nvPr/>
        </p:nvSpPr>
        <p:spPr>
          <a:xfrm>
            <a:off x="3589362" y="2095227"/>
            <a:ext cx="6059605" cy="369332"/>
          </a:xfrm>
          <a:prstGeom prst="rect">
            <a:avLst/>
          </a:prstGeom>
          <a:noFill/>
        </p:spPr>
        <p:txBody>
          <a:bodyPr wrap="square" rtlCol="0">
            <a:spAutoFit/>
          </a:bodyPr>
          <a:lstStyle/>
          <a:p>
            <a:r>
              <a:rPr lang="en-US" dirty="0"/>
              <a:t>Total Amount of Water Provided from Two Solutions</a:t>
            </a:r>
          </a:p>
        </p:txBody>
      </p:sp>
    </p:spTree>
    <p:extLst>
      <p:ext uri="{BB962C8B-B14F-4D97-AF65-F5344CB8AC3E}">
        <p14:creationId xmlns:p14="http://schemas.microsoft.com/office/powerpoint/2010/main" val="14487894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278" y="635356"/>
            <a:ext cx="8911687" cy="1280890"/>
          </a:xfrm>
        </p:spPr>
        <p:txBody>
          <a:bodyPr/>
          <a:lstStyle/>
          <a:p>
            <a:pPr algn="ctr"/>
            <a:r>
              <a:rPr lang="en-US" b="1" i="1" dirty="0">
                <a:latin typeface="Times New Roman" panose="02020603050405020304" pitchFamily="18" charset="0"/>
                <a:cs typeface="Times New Roman" panose="02020603050405020304" pitchFamily="18" charset="0"/>
              </a:rPr>
              <a:t>Remaining Gap</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3701" y="2470244"/>
            <a:ext cx="6619164" cy="3357350"/>
          </a:xfrm>
          <a:prstGeom prst="rect">
            <a:avLst/>
          </a:prstGeom>
          <a:noFill/>
          <a:ln>
            <a:noFill/>
          </a:ln>
        </p:spPr>
      </p:pic>
      <p:sp>
        <p:nvSpPr>
          <p:cNvPr id="5" name="TextBox 4"/>
          <p:cNvSpPr txBox="1"/>
          <p:nvPr/>
        </p:nvSpPr>
        <p:spPr>
          <a:xfrm>
            <a:off x="3343701" y="2100912"/>
            <a:ext cx="6277970" cy="369332"/>
          </a:xfrm>
          <a:prstGeom prst="rect">
            <a:avLst/>
          </a:prstGeom>
          <a:noFill/>
        </p:spPr>
        <p:txBody>
          <a:bodyPr wrap="square" rtlCol="0">
            <a:spAutoFit/>
          </a:bodyPr>
          <a:lstStyle/>
          <a:p>
            <a:r>
              <a:rPr lang="en-US"/>
              <a:t>The New Gap Results from Short Term Solutions</a:t>
            </a:r>
            <a:endParaRPr lang="en-US" dirty="0"/>
          </a:p>
        </p:txBody>
      </p:sp>
    </p:spTree>
    <p:extLst>
      <p:ext uri="{BB962C8B-B14F-4D97-AF65-F5344CB8AC3E}">
        <p14:creationId xmlns:p14="http://schemas.microsoft.com/office/powerpoint/2010/main" val="10026221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i="1" dirty="0">
                <a:latin typeface="Times New Roman" panose="02020603050405020304" pitchFamily="18" charset="0"/>
                <a:cs typeface="Times New Roman" panose="02020603050405020304" pitchFamily="18" charset="0"/>
              </a:rPr>
              <a:t>The Population and the New Gap for Jenin Governorate in 2025.</a:t>
            </a:r>
            <a:r>
              <a:rPr lang="en-US" i="1" dirty="0">
                <a:latin typeface="Times New Roman" panose="02020603050405020304" pitchFamily="18" charset="0"/>
                <a:cs typeface="Times New Roman" panose="02020603050405020304" pitchFamily="18" charset="0"/>
              </a:rPr>
              <a:t/>
            </a:r>
            <a:br>
              <a:rPr lang="en-US" i="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66531" y="1787856"/>
            <a:ext cx="6291618" cy="4885899"/>
          </a:xfrm>
          <a:prstGeom prst="rect">
            <a:avLst/>
          </a:prstGeom>
        </p:spPr>
      </p:pic>
    </p:spTree>
    <p:extLst>
      <p:ext uri="{BB962C8B-B14F-4D97-AF65-F5344CB8AC3E}">
        <p14:creationId xmlns:p14="http://schemas.microsoft.com/office/powerpoint/2010/main" val="27908754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i="1" dirty="0">
                <a:latin typeface="Times New Roman" panose="02020603050405020304" pitchFamily="18" charset="0"/>
                <a:cs typeface="Times New Roman" panose="02020603050405020304" pitchFamily="18" charset="0"/>
              </a:rPr>
              <a:t>The Population and the New Gap for Jenin Governorate in 2030</a:t>
            </a:r>
            <a:r>
              <a:rPr lang="en-US" sz="3200" b="1" i="1" dirty="0">
                <a:latin typeface="Times New Roman" panose="02020603050405020304" pitchFamily="18" charset="0"/>
                <a:cs typeface="Times New Roman" panose="02020603050405020304" pitchFamily="18" charset="0"/>
              </a:rPr>
              <a:t>.</a:t>
            </a:r>
            <a:r>
              <a:rPr lang="en-US" sz="3200" i="1" dirty="0">
                <a:latin typeface="Times New Roman" panose="02020603050405020304" pitchFamily="18" charset="0"/>
                <a:cs typeface="Times New Roman" panose="02020603050405020304" pitchFamily="18" charset="0"/>
              </a:rPr>
              <a:t/>
            </a:r>
            <a:br>
              <a:rPr lang="en-US" sz="3200" i="1"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39236" y="1905000"/>
            <a:ext cx="6291618" cy="4735773"/>
          </a:xfrm>
          <a:prstGeom prst="rect">
            <a:avLst/>
          </a:prstGeom>
        </p:spPr>
      </p:pic>
    </p:spTree>
    <p:extLst>
      <p:ext uri="{BB962C8B-B14F-4D97-AF65-F5344CB8AC3E}">
        <p14:creationId xmlns:p14="http://schemas.microsoft.com/office/powerpoint/2010/main" val="5221763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The Population and the New Gap for Jenin Governorate in 2040.</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248167" y="1905000"/>
            <a:ext cx="6782937" cy="4749421"/>
          </a:xfrm>
          <a:prstGeom prst="rect">
            <a:avLst/>
          </a:prstGeom>
        </p:spPr>
      </p:pic>
    </p:spTree>
    <p:extLst>
      <p:ext uri="{BB962C8B-B14F-4D97-AF65-F5344CB8AC3E}">
        <p14:creationId xmlns:p14="http://schemas.microsoft.com/office/powerpoint/2010/main" val="515457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b="1" i="1" dirty="0">
                <a:latin typeface="Times New Roman" panose="02020603050405020304" pitchFamily="18" charset="0"/>
                <a:cs typeface="Times New Roman" panose="02020603050405020304" pitchFamily="18" charset="0"/>
              </a:rPr>
              <a:t>The long-Term Solutions:</a:t>
            </a:r>
            <a:br>
              <a:rPr lang="en-US" b="1"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Jordan valley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lvl="0"/>
            <a:r>
              <a:rPr lang="en-US" sz="2800" b="1" dirty="0">
                <a:latin typeface="Times New Roman" panose="02020603050405020304" pitchFamily="18" charset="0"/>
                <a:cs typeface="Times New Roman" panose="02020603050405020304" pitchFamily="18" charset="0"/>
              </a:rPr>
              <a:t>Taking water from Jordon Valley </a:t>
            </a:r>
          </a:p>
          <a:p>
            <a:pPr marL="0" indent="0">
              <a:buNone/>
            </a:pPr>
            <a:r>
              <a:rPr lang="en-US" sz="2800" b="1" dirty="0">
                <a:latin typeface="Times New Roman" panose="02020603050405020304" pitchFamily="18" charset="0"/>
                <a:cs typeface="Times New Roman" panose="02020603050405020304" pitchFamily="18" charset="0"/>
              </a:rPr>
              <a:t>Palestinians are allowed to use</a:t>
            </a:r>
            <a:r>
              <a:rPr lang="ar-JO" sz="2800" b="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only permitted to use 40% of the water in this basin or approximately 58 mcm of water per year. Since its occupation in 1967</a:t>
            </a:r>
            <a:endParaRPr lang="ar-JO" sz="2800" b="1" dirty="0">
              <a:latin typeface="Times New Roman" panose="02020603050405020304" pitchFamily="18" charset="0"/>
              <a:cs typeface="Times New Roman" panose="02020603050405020304" pitchFamily="18" charset="0"/>
            </a:endParaRPr>
          </a:p>
          <a:p>
            <a:pPr marL="0" indent="0">
              <a:buNone/>
            </a:pPr>
            <a:r>
              <a:rPr lang="en-US" sz="2800" b="1" dirty="0">
                <a:latin typeface="Times New Roman" panose="02020603050405020304" pitchFamily="18" charset="0"/>
                <a:cs typeface="Times New Roman" panose="02020603050405020304" pitchFamily="18" charset="0"/>
              </a:rPr>
              <a:t>Based on the right of the Palestinian people to Jordan waters according to the agreements, in this project, water will be taken from the Jordan Valley for use in Jenin for agricultural uses. This is because in the project it will solve the water gap in home use. Therefore, the agricultural aspect is taken into account in the project</a:t>
            </a:r>
          </a:p>
        </p:txBody>
      </p:sp>
    </p:spTree>
    <p:extLst>
      <p:ext uri="{BB962C8B-B14F-4D97-AF65-F5344CB8AC3E}">
        <p14:creationId xmlns:p14="http://schemas.microsoft.com/office/powerpoint/2010/main" val="23865009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545" y="645375"/>
            <a:ext cx="8911687" cy="1280890"/>
          </a:xfrm>
        </p:spPr>
        <p:txBody>
          <a:bodyPr>
            <a:noAutofit/>
          </a:bodyPr>
          <a:lstStyle/>
          <a:p>
            <a:pPr lvl="0" algn="ctr"/>
            <a:r>
              <a:rPr lang="en-US" b="1" i="1" dirty="0">
                <a:latin typeface="Times New Roman" panose="02020603050405020304" pitchFamily="18" charset="0"/>
                <a:cs typeface="Times New Roman" panose="02020603050405020304" pitchFamily="18" charset="0"/>
              </a:rPr>
              <a:t>Construction of Wells</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475966" y="1778758"/>
            <a:ext cx="8911687" cy="4335439"/>
          </a:xfrm>
        </p:spPr>
        <p:txBody>
          <a:bodyPr>
            <a:normAutofit/>
          </a:bodyPr>
          <a:lstStyle/>
          <a:p>
            <a:pPr marL="982663" indent="0">
              <a:buNone/>
            </a:pPr>
            <a:endParaRPr lang="en-US" sz="1600" b="1" dirty="0"/>
          </a:p>
          <a:p>
            <a:pPr marL="982663" indent="0">
              <a:buNone/>
            </a:pPr>
            <a:r>
              <a:rPr lang="en-US" sz="1600" b="1" dirty="0"/>
              <a:t>The New Gap for the Intervals of the Plan in each Cluster</a:t>
            </a:r>
            <a:r>
              <a:rPr lang="en-US" sz="1600" dirty="0"/>
              <a:t>.</a:t>
            </a:r>
            <a:endParaRPr lang="en-US" sz="1600" b="1"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387183" y="3059648"/>
            <a:ext cx="5718412" cy="2838734"/>
          </a:xfrm>
          <a:prstGeom prst="rect">
            <a:avLst/>
          </a:prstGeom>
          <a:noFill/>
          <a:ln>
            <a:noFill/>
          </a:ln>
        </p:spPr>
      </p:pic>
    </p:spTree>
    <p:extLst>
      <p:ext uri="{BB962C8B-B14F-4D97-AF65-F5344CB8AC3E}">
        <p14:creationId xmlns:p14="http://schemas.microsoft.com/office/powerpoint/2010/main" val="3171158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cap="all" dirty="0">
                <a:latin typeface="Times New Roman" panose="02020603050405020304" pitchFamily="18" charset="0"/>
                <a:cs typeface="Times New Roman" panose="02020603050405020304" pitchFamily="18" charset="0"/>
              </a:rPr>
              <a:t>Existing Water Supply System</a:t>
            </a:r>
            <a:r>
              <a:rPr lang="en-US" b="1" cap="all" dirty="0"/>
              <a:t/>
            </a:r>
            <a:br>
              <a:rPr lang="en-US" b="1" cap="all" dirty="0"/>
            </a:br>
            <a:endParaRPr lang="en-US" dirty="0"/>
          </a:p>
        </p:txBody>
      </p:sp>
      <p:sp>
        <p:nvSpPr>
          <p:cNvPr id="3" name="Content Placeholder 2"/>
          <p:cNvSpPr>
            <a:spLocks noGrp="1"/>
          </p:cNvSpPr>
          <p:nvPr>
            <p:ph idx="1"/>
          </p:nvPr>
        </p:nvSpPr>
        <p:spPr>
          <a:xfrm>
            <a:off x="2466382" y="1264555"/>
            <a:ext cx="8915400" cy="4819401"/>
          </a:xfrm>
        </p:spPr>
        <p:txBody>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 </a:t>
            </a:r>
          </a:p>
          <a:p>
            <a:r>
              <a:rPr lang="en-US" dirty="0"/>
              <a:t>Water Resources:</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65127" y="3118475"/>
            <a:ext cx="8788857" cy="2756412"/>
          </a:xfrm>
          <a:prstGeom prst="rect">
            <a:avLst/>
          </a:prstGeom>
          <a:noFill/>
          <a:ln>
            <a:noFill/>
          </a:ln>
        </p:spPr>
      </p:pic>
      <p:sp>
        <p:nvSpPr>
          <p:cNvPr id="6" name="TextBox 5"/>
          <p:cNvSpPr txBox="1"/>
          <p:nvPr/>
        </p:nvSpPr>
        <p:spPr>
          <a:xfrm>
            <a:off x="2704530" y="2540074"/>
            <a:ext cx="6767015" cy="369332"/>
          </a:xfrm>
          <a:prstGeom prst="rect">
            <a:avLst/>
          </a:prstGeom>
          <a:noFill/>
        </p:spPr>
        <p:txBody>
          <a:bodyPr wrap="square" rtlCol="0">
            <a:spAutoFit/>
          </a:bodyPr>
          <a:lstStyle/>
          <a:p>
            <a:r>
              <a:rPr lang="en-US" dirty="0"/>
              <a:t>Selected Indicators for Water Statistics in the West Bank..</a:t>
            </a:r>
          </a:p>
        </p:txBody>
      </p:sp>
    </p:spTree>
    <p:extLst>
      <p:ext uri="{BB962C8B-B14F-4D97-AF65-F5344CB8AC3E}">
        <p14:creationId xmlns:p14="http://schemas.microsoft.com/office/powerpoint/2010/main" val="27999504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15655" y="1540189"/>
            <a:ext cx="8915400" cy="3777622"/>
          </a:xfrm>
        </p:spPr>
        <p:txBody>
          <a:bodyPr>
            <a:noAutofit/>
          </a:bodyPr>
          <a:lstStyle/>
          <a:p>
            <a:pPr marL="0" indent="0">
              <a:buNone/>
            </a:pPr>
            <a:r>
              <a:rPr lang="en-US" sz="2600" b="1" dirty="0">
                <a:latin typeface="Times New Roman" panose="02020603050405020304" pitchFamily="18" charset="0"/>
                <a:cs typeface="Times New Roman" panose="02020603050405020304" pitchFamily="18" charset="0"/>
              </a:rPr>
              <a:t>The Plan will take a three terms to be construct and supply water to the clusters.</a:t>
            </a:r>
            <a:endParaRPr lang="ar-JO" sz="2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600" b="1" dirty="0">
                <a:latin typeface="Times New Roman" panose="02020603050405020304" pitchFamily="18" charset="0"/>
                <a:cs typeface="Times New Roman" panose="02020603050405020304" pitchFamily="18" charset="0"/>
              </a:rPr>
              <a:t>Short-term Plan</a:t>
            </a:r>
            <a:r>
              <a:rPr lang="en-US" sz="2600" dirty="0">
                <a:latin typeface="Times New Roman" panose="02020603050405020304" pitchFamily="18" charset="0"/>
                <a:cs typeface="Times New Roman" panose="02020603050405020304" pitchFamily="18" charset="0"/>
              </a:rPr>
              <a:t>: </a:t>
            </a:r>
            <a:endParaRPr lang="ar-JO" sz="2600" dirty="0">
              <a:latin typeface="Times New Roman" panose="02020603050405020304" pitchFamily="18" charset="0"/>
              <a:cs typeface="Times New Roman" panose="02020603050405020304" pitchFamily="18" charset="0"/>
            </a:endParaRPr>
          </a:p>
          <a:p>
            <a:pPr marL="0" indent="0">
              <a:buNone/>
            </a:pPr>
            <a:r>
              <a:rPr lang="en-US" sz="2600" b="1" dirty="0">
                <a:latin typeface="Times New Roman" panose="02020603050405020304" pitchFamily="18" charset="0"/>
                <a:cs typeface="Times New Roman" panose="02020603050405020304" pitchFamily="18" charset="0"/>
              </a:rPr>
              <a:t>Wells will be constructed equal 1,400,000 m3</a:t>
            </a:r>
            <a:endParaRPr lang="ar-JO" sz="2600" b="1" dirty="0">
              <a:latin typeface="Times New Roman" panose="02020603050405020304" pitchFamily="18" charset="0"/>
              <a:cs typeface="Times New Roman" panose="02020603050405020304" pitchFamily="18" charset="0"/>
            </a:endParaRPr>
          </a:p>
          <a:p>
            <a:pPr marL="0" indent="0">
              <a:buNone/>
            </a:pPr>
            <a:r>
              <a:rPr lang="en-US" sz="2600" b="1" dirty="0">
                <a:latin typeface="Times New Roman" panose="02020603050405020304" pitchFamily="18" charset="0"/>
                <a:cs typeface="Times New Roman" panose="02020603050405020304" pitchFamily="18" charset="0"/>
              </a:rPr>
              <a:t>his results that </a:t>
            </a:r>
            <a:r>
              <a:rPr lang="en-US" sz="2600" b="1" u="sng" dirty="0">
                <a:latin typeface="Times New Roman" panose="02020603050405020304" pitchFamily="18" charset="0"/>
                <a:cs typeface="Times New Roman" panose="02020603050405020304" pitchFamily="18" charset="0"/>
              </a:rPr>
              <a:t>5 wells is needed to construct in Jenin Governorate </a:t>
            </a:r>
            <a:r>
              <a:rPr lang="en-US" sz="2600" b="1" dirty="0">
                <a:latin typeface="Times New Roman" panose="02020603050405020304" pitchFamily="18" charset="0"/>
                <a:cs typeface="Times New Roman" panose="02020603050405020304" pitchFamily="18" charset="0"/>
              </a:rPr>
              <a:t>through the interval until 2025.</a:t>
            </a:r>
            <a:endParaRPr lang="ar-JO" sz="2600" b="1" dirty="0">
              <a:latin typeface="Times New Roman" panose="02020603050405020304" pitchFamily="18" charset="0"/>
              <a:cs typeface="Times New Roman" panose="02020603050405020304" pitchFamily="18" charset="0"/>
            </a:endParaRPr>
          </a:p>
          <a:p>
            <a:pPr marL="0" indent="0">
              <a:buNone/>
            </a:pPr>
            <a:endParaRPr lang="ar-JO" sz="2600" b="1" dirty="0">
              <a:latin typeface="Times New Roman" panose="02020603050405020304" pitchFamily="18" charset="0"/>
              <a:cs typeface="Times New Roman" panose="02020603050405020304" pitchFamily="18" charset="0"/>
            </a:endParaRPr>
          </a:p>
          <a:p>
            <a:pPr marL="0" indent="0">
              <a:buNone/>
            </a:pPr>
            <a:r>
              <a:rPr lang="en-US" sz="2600" b="1" dirty="0">
                <a:latin typeface="Times New Roman" panose="02020603050405020304" pitchFamily="18" charset="0"/>
                <a:cs typeface="Times New Roman" panose="02020603050405020304" pitchFamily="18" charset="0"/>
              </a:rPr>
              <a:t>5 wells, </a:t>
            </a:r>
            <a:r>
              <a:rPr lang="en-US" sz="2600" b="1" dirty="0">
                <a:solidFill>
                  <a:schemeClr val="accent1"/>
                </a:solidFill>
                <a:latin typeface="Times New Roman" panose="02020603050405020304" pitchFamily="18" charset="0"/>
                <a:cs typeface="Times New Roman" panose="02020603050405020304" pitchFamily="18" charset="0"/>
              </a:rPr>
              <a:t>3</a:t>
            </a:r>
            <a:r>
              <a:rPr lang="en-US" sz="2600" b="1" dirty="0">
                <a:latin typeface="Times New Roman" panose="02020603050405020304" pitchFamily="18" charset="0"/>
                <a:cs typeface="Times New Roman" panose="02020603050405020304" pitchFamily="18" charset="0"/>
              </a:rPr>
              <a:t> in the </a:t>
            </a:r>
            <a:r>
              <a:rPr lang="en-US" sz="2600" b="1" dirty="0">
                <a:solidFill>
                  <a:schemeClr val="accent1"/>
                </a:solidFill>
                <a:latin typeface="Times New Roman" panose="02020603050405020304" pitchFamily="18" charset="0"/>
                <a:cs typeface="Times New Roman" panose="02020603050405020304" pitchFamily="18" charset="0"/>
              </a:rPr>
              <a:t>North</a:t>
            </a:r>
            <a:r>
              <a:rPr lang="en-US" sz="2600" b="1" dirty="0">
                <a:latin typeface="Times New Roman" panose="02020603050405020304" pitchFamily="18" charset="0"/>
                <a:cs typeface="Times New Roman" panose="02020603050405020304" pitchFamily="18" charset="0"/>
              </a:rPr>
              <a:t> and </a:t>
            </a:r>
            <a:r>
              <a:rPr lang="en-US" sz="2600" b="1" dirty="0">
                <a:solidFill>
                  <a:schemeClr val="accent1"/>
                </a:solidFill>
                <a:latin typeface="Times New Roman" panose="02020603050405020304" pitchFamily="18" charset="0"/>
                <a:cs typeface="Times New Roman" panose="02020603050405020304" pitchFamily="18" charset="0"/>
              </a:rPr>
              <a:t>2</a:t>
            </a:r>
            <a:r>
              <a:rPr lang="en-US" sz="2600" b="1" dirty="0">
                <a:latin typeface="Times New Roman" panose="02020603050405020304" pitchFamily="18" charset="0"/>
                <a:cs typeface="Times New Roman" panose="02020603050405020304" pitchFamily="18" charset="0"/>
              </a:rPr>
              <a:t> in the </a:t>
            </a:r>
            <a:r>
              <a:rPr lang="en-US" sz="2600" b="1" dirty="0">
                <a:solidFill>
                  <a:schemeClr val="accent1"/>
                </a:solidFill>
                <a:latin typeface="Times New Roman" panose="02020603050405020304" pitchFamily="18" charset="0"/>
                <a:cs typeface="Times New Roman" panose="02020603050405020304" pitchFamily="18" charset="0"/>
              </a:rPr>
              <a:t>West of Jenin Governorate</a:t>
            </a:r>
          </a:p>
        </p:txBody>
      </p:sp>
      <p:sp>
        <p:nvSpPr>
          <p:cNvPr id="4" name="Right Arrow 3"/>
          <p:cNvSpPr/>
          <p:nvPr/>
        </p:nvSpPr>
        <p:spPr>
          <a:xfrm>
            <a:off x="1449370" y="5031208"/>
            <a:ext cx="859959" cy="286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21389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 xmlns:a16="http://schemas.microsoft.com/office/drawing/2014/main" id="{9498510C-B190-4602-9B1D-38F29DD7F782}"/>
              </a:ext>
            </a:extLst>
          </p:cNvPr>
          <p:cNvPicPr>
            <a:picLocks noChangeAspect="1"/>
          </p:cNvPicPr>
          <p:nvPr/>
        </p:nvPicPr>
        <p:blipFill>
          <a:blip r:embed="rId2"/>
          <a:stretch>
            <a:fillRect/>
          </a:stretch>
        </p:blipFill>
        <p:spPr>
          <a:xfrm>
            <a:off x="-1" y="1573619"/>
            <a:ext cx="5954231" cy="5284381"/>
          </a:xfrm>
          <a:prstGeom prst="rect">
            <a:avLst/>
          </a:prstGeom>
        </p:spPr>
      </p:pic>
      <p:sp>
        <p:nvSpPr>
          <p:cNvPr id="3" name="عنوان 2">
            <a:extLst>
              <a:ext uri="{FF2B5EF4-FFF2-40B4-BE49-F238E27FC236}">
                <a16:creationId xmlns="" xmlns:a16="http://schemas.microsoft.com/office/drawing/2014/main" id="{1E00E1D5-D092-43B2-9BF6-7B5151BAE0D3}"/>
              </a:ext>
            </a:extLst>
          </p:cNvPr>
          <p:cNvSpPr>
            <a:spLocks noGrp="1"/>
          </p:cNvSpPr>
          <p:nvPr>
            <p:ph type="title"/>
          </p:nvPr>
        </p:nvSpPr>
        <p:spPr>
          <a:xfrm>
            <a:off x="316412" y="673396"/>
            <a:ext cx="3843486" cy="613144"/>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Location of wells in 2025:</a:t>
            </a:r>
          </a:p>
        </p:txBody>
      </p:sp>
      <p:pic>
        <p:nvPicPr>
          <p:cNvPr id="4" name="صورة 3">
            <a:extLst>
              <a:ext uri="{FF2B5EF4-FFF2-40B4-BE49-F238E27FC236}">
                <a16:creationId xmlns="" xmlns:a16="http://schemas.microsoft.com/office/drawing/2014/main" id="{AF10799A-23F9-4453-BA6A-9BE23BF39ECC}"/>
              </a:ext>
            </a:extLst>
          </p:cNvPr>
          <p:cNvPicPr>
            <a:picLocks noChangeAspect="1"/>
          </p:cNvPicPr>
          <p:nvPr/>
        </p:nvPicPr>
        <p:blipFill>
          <a:blip r:embed="rId3"/>
          <a:stretch>
            <a:fillRect/>
          </a:stretch>
        </p:blipFill>
        <p:spPr>
          <a:xfrm>
            <a:off x="6096000" y="2513079"/>
            <a:ext cx="5954231" cy="3405460"/>
          </a:xfrm>
          <a:prstGeom prst="rect">
            <a:avLst/>
          </a:prstGeom>
        </p:spPr>
      </p:pic>
    </p:spTree>
    <p:extLst>
      <p:ext uri="{BB962C8B-B14F-4D97-AF65-F5344CB8AC3E}">
        <p14:creationId xmlns:p14="http://schemas.microsoft.com/office/powerpoint/2010/main" val="4682332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وان 2">
                <a:extLst>
                  <a:ext uri="{FF2B5EF4-FFF2-40B4-BE49-F238E27FC236}">
                    <a16:creationId xmlns="" xmlns:a16="http://schemas.microsoft.com/office/drawing/2014/main" id="{F0C6B1DB-0E69-4D48-88D0-A53D7B8C3D44}"/>
                  </a:ext>
                </a:extLst>
              </p:cNvPr>
              <p:cNvSpPr>
                <a:spLocks noGrp="1"/>
              </p:cNvSpPr>
              <p:nvPr>
                <p:ph type="title"/>
              </p:nvPr>
            </p:nvSpPr>
            <p:spPr>
              <a:xfrm>
                <a:off x="1940627" y="1382234"/>
                <a:ext cx="8915399" cy="2254101"/>
              </a:xfrm>
            </p:spPr>
            <p:txBody>
              <a:bodyPr>
                <a:normAutofit fontScale="90000"/>
              </a:bodyPr>
              <a:lstStyle/>
              <a:p>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A pump with a depth of 300 meters from the surface of the well to pump water up to the well.</a:t>
                </a:r>
                <a:b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r>
                <a:b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sz="2000" dirty="0"/>
                  <a:t>Q=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𝑉𝑜𝑙𝑢𝑚𝑒</m:t>
                        </m:r>
                        <m:r>
                          <a:rPr lang="en-US" sz="2000" i="1">
                            <a:latin typeface="Cambria Math" panose="02040503050406030204" pitchFamily="18" charset="0"/>
                          </a:rPr>
                          <m:t> </m:t>
                        </m:r>
                        <m:r>
                          <a:rPr lang="en-US" sz="2000" i="1">
                            <a:latin typeface="Cambria Math" panose="02040503050406030204" pitchFamily="18" charset="0"/>
                          </a:rPr>
                          <m:t>𝑜𝑓</m:t>
                        </m:r>
                        <m:r>
                          <a:rPr lang="en-US" sz="2000" i="1">
                            <a:latin typeface="Cambria Math" panose="02040503050406030204" pitchFamily="18" charset="0"/>
                          </a:rPr>
                          <m:t> </m:t>
                        </m:r>
                        <m:r>
                          <a:rPr lang="en-US" sz="2000" i="1">
                            <a:latin typeface="Cambria Math" panose="02040503050406030204" pitchFamily="18" charset="0"/>
                          </a:rPr>
                          <m:t>𝑊𝑎𝑡𝑒𝑟</m:t>
                        </m:r>
                        <m:r>
                          <a:rPr lang="en-US" sz="2000" i="1">
                            <a:latin typeface="Cambria Math" panose="02040503050406030204" pitchFamily="18" charset="0"/>
                          </a:rPr>
                          <m:t> </m:t>
                        </m:r>
                        <m:r>
                          <a:rPr lang="en-US" sz="2000" i="1">
                            <a:latin typeface="Cambria Math" panose="02040503050406030204" pitchFamily="18" charset="0"/>
                          </a:rPr>
                          <m:t>𝑡</m:t>
                        </m:r>
                        <m:r>
                          <a:rPr lang="en-US" sz="2000" i="1">
                            <a:latin typeface="Cambria Math" panose="02040503050406030204" pitchFamily="18" charset="0"/>
                          </a:rPr>
                          <m:t>h</m:t>
                        </m:r>
                        <m:r>
                          <a:rPr lang="en-US" sz="2000" i="1">
                            <a:latin typeface="Cambria Math" panose="02040503050406030204" pitchFamily="18" charset="0"/>
                          </a:rPr>
                          <m:t>𝑟𝑜𝑢𝑔</m:t>
                        </m:r>
                        <m:r>
                          <a:rPr lang="en-US" sz="2000" i="1">
                            <a:latin typeface="Cambria Math" panose="02040503050406030204" pitchFamily="18" charset="0"/>
                          </a:rPr>
                          <m:t>h</m:t>
                        </m:r>
                        <m:r>
                          <a:rPr lang="en-US" sz="2000" i="1">
                            <a:latin typeface="Cambria Math" panose="02040503050406030204" pitchFamily="18" charset="0"/>
                          </a:rPr>
                          <m:t> </m:t>
                        </m:r>
                        <m:r>
                          <a:rPr lang="en-US" sz="2000" i="1">
                            <a:latin typeface="Cambria Math" panose="02040503050406030204" pitchFamily="18" charset="0"/>
                          </a:rPr>
                          <m:t>𝑙𝑖𝑛𝑒𝑠</m:t>
                        </m:r>
                        <m:r>
                          <a:rPr lang="en-US" sz="2000" i="1">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3</m:t>
                            </m:r>
                          </m:sup>
                        </m:sSup>
                        <m:r>
                          <a:rPr lang="en-US" sz="2000" i="1">
                            <a:latin typeface="Cambria Math" panose="02040503050406030204" pitchFamily="18" charset="0"/>
                          </a:rPr>
                          <m:t>) </m:t>
                        </m:r>
                      </m:num>
                      <m:den>
                        <m:r>
                          <a:rPr lang="en-US" sz="2000" i="1">
                            <a:latin typeface="Cambria Math" panose="02040503050406030204" pitchFamily="18" charset="0"/>
                          </a:rPr>
                          <m:t>𝑇𝑖𝑚𝑒</m:t>
                        </m:r>
                        <m:r>
                          <a:rPr lang="en-US" sz="2000" i="1">
                            <a:latin typeface="Cambria Math" panose="02040503050406030204" pitchFamily="18" charset="0"/>
                          </a:rPr>
                          <m:t> </m:t>
                        </m:r>
                        <m:r>
                          <a:rPr lang="en-US" sz="2000" i="1">
                            <a:latin typeface="Cambria Math" panose="02040503050406030204" pitchFamily="18" charset="0"/>
                          </a:rPr>
                          <m:t>𝑜𝑓</m:t>
                        </m:r>
                        <m:r>
                          <a:rPr lang="en-US" sz="2000" i="1">
                            <a:latin typeface="Cambria Math" panose="02040503050406030204" pitchFamily="18" charset="0"/>
                          </a:rPr>
                          <m:t> </m:t>
                        </m:r>
                        <m:r>
                          <a:rPr lang="en-US" sz="2000" i="1">
                            <a:latin typeface="Cambria Math" panose="02040503050406030204" pitchFamily="18" charset="0"/>
                          </a:rPr>
                          <m:t>𝑊𝑎𝑡𝑒𝑟</m:t>
                        </m:r>
                        <m:r>
                          <a:rPr lang="en-US" sz="2000" i="1">
                            <a:latin typeface="Cambria Math" panose="02040503050406030204" pitchFamily="18" charset="0"/>
                          </a:rPr>
                          <m:t> </m:t>
                        </m:r>
                        <m:r>
                          <a:rPr lang="en-US" sz="2000" i="1">
                            <a:latin typeface="Cambria Math" panose="02040503050406030204" pitchFamily="18" charset="0"/>
                          </a:rPr>
                          <m:t>𝑝𝑢𝑚𝑝𝑒𝑑</m:t>
                        </m:r>
                        <m:r>
                          <a:rPr lang="en-US" sz="2000" i="1">
                            <a:latin typeface="Cambria Math" panose="02040503050406030204" pitchFamily="18" charset="0"/>
                          </a:rPr>
                          <m:t> (</m:t>
                        </m:r>
                        <m:r>
                          <a:rPr lang="en-US" sz="2000" i="1">
                            <a:latin typeface="Cambria Math" panose="02040503050406030204" pitchFamily="18" charset="0"/>
                          </a:rPr>
                          <m:t>h</m:t>
                        </m:r>
                        <m:r>
                          <a:rPr lang="en-US" sz="2000" i="1">
                            <a:latin typeface="Cambria Math" panose="02040503050406030204" pitchFamily="18" charset="0"/>
                          </a:rPr>
                          <m:t>𝑟</m:t>
                        </m:r>
                        <m:r>
                          <a:rPr lang="en-US" sz="2000" i="1">
                            <a:latin typeface="Cambria Math" panose="02040503050406030204" pitchFamily="18" charset="0"/>
                          </a:rPr>
                          <m:t>)</m:t>
                        </m:r>
                      </m:den>
                    </m:f>
                  </m:oMath>
                </a14:m>
                <a:r>
                  <a:rPr lang="en-US" sz="2000" dirty="0"/>
                  <a:t> </a:t>
                </a:r>
                <a:br>
                  <a:rPr lang="en-US" sz="2000" dirty="0"/>
                </a:br>
                <a:r>
                  <a:rPr lang="en-US" sz="2000" dirty="0"/>
                  <a:t/>
                </a:r>
                <a:br>
                  <a:rPr lang="en-US" sz="2000" dirty="0"/>
                </a:br>
                <a:r>
                  <a:rPr lang="en-US" sz="2000" dirty="0">
                    <a:latin typeface="Times New Roman" pitchFamily="18" charset="0"/>
                    <a:cs typeface="Times New Roman" pitchFamily="18" charset="0"/>
                  </a:rPr>
                  <a:t>H</a:t>
                </a:r>
                <a:r>
                  <a:rPr lang="en-US" sz="2000" baseline="-25000" dirty="0">
                    <a:latin typeface="Times New Roman" pitchFamily="18" charset="0"/>
                    <a:cs typeface="Times New Roman" pitchFamily="18" charset="0"/>
                  </a:rPr>
                  <a:t>P</a:t>
                </a:r>
                <a:r>
                  <a:rPr lang="en-US" sz="2000" dirty="0">
                    <a:latin typeface="Times New Roman" pitchFamily="18" charset="0"/>
                    <a:cs typeface="Times New Roman" pitchFamily="18" charset="0"/>
                  </a:rPr>
                  <a:t> = ∆Z + H</a:t>
                </a:r>
                <a:r>
                  <a:rPr lang="en-US" sz="2000" baseline="-25000" dirty="0">
                    <a:latin typeface="Times New Roman" pitchFamily="18" charset="0"/>
                    <a:cs typeface="Times New Roman" pitchFamily="18" charset="0"/>
                  </a:rPr>
                  <a:t>L</a:t>
                </a:r>
                <a:r>
                  <a:rPr lang="en-US" sz="2000" b="1" dirty="0">
                    <a:latin typeface="Times New Roman" pitchFamily="18" charset="0"/>
                    <a:cs typeface="Times New Roman" pitchFamily="18" charset="0"/>
                  </a:rPr>
                  <a:t/>
                </a:r>
                <a:br>
                  <a:rPr lang="en-US" sz="2000" b="1" dirty="0">
                    <a:latin typeface="Times New Roman" pitchFamily="18" charset="0"/>
                    <a:cs typeface="Times New Roman" pitchFamily="18" charset="0"/>
                  </a:rPr>
                </a:br>
                <a:endParaRPr lang="en-US" sz="2000" dirty="0"/>
              </a:p>
            </p:txBody>
          </p:sp>
        </mc:Choice>
        <mc:Fallback xmlns="">
          <p:sp>
            <p:nvSpPr>
              <p:cNvPr id="3" name="عنوان 2">
                <a:extLst>
                  <a:ext uri="{FF2B5EF4-FFF2-40B4-BE49-F238E27FC236}">
                    <a16:creationId xmlns:a16="http://schemas.microsoft.com/office/drawing/2014/main" id="{F0C6B1DB-0E69-4D48-88D0-A53D7B8C3D44}"/>
                  </a:ext>
                </a:extLst>
              </p:cNvPr>
              <p:cNvSpPr>
                <a:spLocks noGrp="1" noRot="1" noChangeAspect="1" noMove="1" noResize="1" noEditPoints="1" noAdjustHandles="1" noChangeArrowheads="1" noChangeShapeType="1" noTextEdit="1"/>
              </p:cNvSpPr>
              <p:nvPr>
                <p:ph type="title"/>
              </p:nvPr>
            </p:nvSpPr>
            <p:spPr>
              <a:xfrm>
                <a:off x="1940627" y="1382234"/>
                <a:ext cx="8915399" cy="2254101"/>
              </a:xfrm>
              <a:blipFill>
                <a:blip r:embed="rId2"/>
                <a:stretch>
                  <a:fillRect l="-547"/>
                </a:stretch>
              </a:blipFill>
            </p:spPr>
            <p:txBody>
              <a:bodyPr/>
              <a:lstStyle/>
              <a:p>
                <a:r>
                  <a:rPr lang="en-US">
                    <a:noFill/>
                  </a:rPr>
                  <a:t> </a:t>
                </a:r>
              </a:p>
            </p:txBody>
          </p:sp>
        </mc:Fallback>
      </mc:AlternateContent>
      <p:pic>
        <p:nvPicPr>
          <p:cNvPr id="5" name="صورة 4">
            <a:extLst>
              <a:ext uri="{FF2B5EF4-FFF2-40B4-BE49-F238E27FC236}">
                <a16:creationId xmlns="" xmlns:a16="http://schemas.microsoft.com/office/drawing/2014/main" id="{A44F335B-CCC4-42B2-AB80-8302610EEC18}"/>
              </a:ext>
            </a:extLst>
          </p:cNvPr>
          <p:cNvPicPr>
            <a:picLocks noChangeAspect="1"/>
          </p:cNvPicPr>
          <p:nvPr/>
        </p:nvPicPr>
        <p:blipFill>
          <a:blip r:embed="rId3"/>
          <a:stretch>
            <a:fillRect/>
          </a:stretch>
        </p:blipFill>
        <p:spPr>
          <a:xfrm>
            <a:off x="1940627" y="3636334"/>
            <a:ext cx="6895029" cy="2541181"/>
          </a:xfrm>
          <a:prstGeom prst="rect">
            <a:avLst/>
          </a:prstGeom>
        </p:spPr>
      </p:pic>
    </p:spTree>
    <p:extLst>
      <p:ext uri="{BB962C8B-B14F-4D97-AF65-F5344CB8AC3E}">
        <p14:creationId xmlns:p14="http://schemas.microsoft.com/office/powerpoint/2010/main" val="25330325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 xmlns:a16="http://schemas.microsoft.com/office/drawing/2014/main" id="{58683C5D-489D-4BDB-8D76-221DB0966D50}"/>
              </a:ext>
            </a:extLst>
          </p:cNvPr>
          <p:cNvSpPr>
            <a:spLocks noGrp="1"/>
          </p:cNvSpPr>
          <p:nvPr>
            <p:ph type="title"/>
          </p:nvPr>
        </p:nvSpPr>
        <p:spPr>
          <a:xfrm>
            <a:off x="385339" y="886046"/>
            <a:ext cx="8915399" cy="889591"/>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Location of wells and tanks in 2025</a:t>
            </a:r>
          </a:p>
        </p:txBody>
      </p:sp>
      <p:sp>
        <p:nvSpPr>
          <p:cNvPr id="6" name="عنصر نائب للنص 5">
            <a:extLst>
              <a:ext uri="{FF2B5EF4-FFF2-40B4-BE49-F238E27FC236}">
                <a16:creationId xmlns="" xmlns:a16="http://schemas.microsoft.com/office/drawing/2014/main" id="{DA662631-4931-458F-B4FB-D31505DE4816}"/>
              </a:ext>
            </a:extLst>
          </p:cNvPr>
          <p:cNvSpPr>
            <a:spLocks noGrp="1"/>
          </p:cNvSpPr>
          <p:nvPr>
            <p:ph type="body" idx="1"/>
          </p:nvPr>
        </p:nvSpPr>
        <p:spPr>
          <a:xfrm>
            <a:off x="6570921" y="2276476"/>
            <a:ext cx="5459634" cy="1423654"/>
          </a:xfrm>
        </p:spPr>
        <p:txBody>
          <a:bodyPr/>
          <a:lstStyle/>
          <a:p>
            <a:endParaRPr lang="en-US" dirty="0"/>
          </a:p>
          <a:p>
            <a:r>
              <a:rPr lang="en-US" sz="2000" dirty="0">
                <a:solidFill>
                  <a:schemeClr val="tx1"/>
                </a:solidFill>
                <a:latin typeface="Times New Roman" panose="02020603050405020304" pitchFamily="18" charset="0"/>
                <a:cs typeface="Times New Roman" panose="02020603050405020304" pitchFamily="18" charset="0"/>
              </a:rPr>
              <a:t>Diminution of cubic tanks in 2025 , we assume the depth and find the length</a:t>
            </a:r>
          </a:p>
        </p:txBody>
      </p:sp>
      <p:pic>
        <p:nvPicPr>
          <p:cNvPr id="5" name="Content Placeholder 4"/>
          <p:cNvPicPr>
            <a:picLocks noGrp="1"/>
          </p:cNvPicPr>
          <p:nvPr>
            <p:ph idx="4294967295"/>
          </p:nvPr>
        </p:nvPicPr>
        <p:blipFill>
          <a:blip r:embed="rId2">
            <a:extLst>
              <a:ext uri="{28A0092B-C50C-407E-A947-70E740481C1C}">
                <a14:useLocalDpi xmlns:a14="http://schemas.microsoft.com/office/drawing/2010/main" val="0"/>
              </a:ext>
            </a:extLst>
          </a:blip>
          <a:stretch>
            <a:fillRect/>
          </a:stretch>
        </p:blipFill>
        <p:spPr>
          <a:xfrm>
            <a:off x="0" y="1938338"/>
            <a:ext cx="6176963" cy="4919662"/>
          </a:xfrm>
          <a:prstGeom prst="rect">
            <a:avLst/>
          </a:prstGeom>
        </p:spPr>
      </p:pic>
      <p:pic>
        <p:nvPicPr>
          <p:cNvPr id="3" name="صورة 2">
            <a:extLst>
              <a:ext uri="{FF2B5EF4-FFF2-40B4-BE49-F238E27FC236}">
                <a16:creationId xmlns="" xmlns:a16="http://schemas.microsoft.com/office/drawing/2014/main" id="{7BA38F4B-1E9C-4668-9547-2F57154EF002}"/>
              </a:ext>
            </a:extLst>
          </p:cNvPr>
          <p:cNvPicPr>
            <a:picLocks noChangeAspect="1"/>
          </p:cNvPicPr>
          <p:nvPr/>
        </p:nvPicPr>
        <p:blipFill>
          <a:blip r:embed="rId3"/>
          <a:stretch>
            <a:fillRect/>
          </a:stretch>
        </p:blipFill>
        <p:spPr>
          <a:xfrm>
            <a:off x="6570921" y="3700130"/>
            <a:ext cx="5316279" cy="3065358"/>
          </a:xfrm>
          <a:prstGeom prst="rect">
            <a:avLst/>
          </a:prstGeom>
        </p:spPr>
      </p:pic>
    </p:spTree>
    <p:extLst>
      <p:ext uri="{BB962C8B-B14F-4D97-AF65-F5344CB8AC3E}">
        <p14:creationId xmlns:p14="http://schemas.microsoft.com/office/powerpoint/2010/main" val="9933049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5383" y="624110"/>
            <a:ext cx="7938654" cy="567381"/>
          </a:xfrm>
        </p:spPr>
        <p:txBody>
          <a:bodyPr>
            <a:normAutofit fontScale="90000"/>
          </a:bodyPr>
          <a:lstStyle/>
          <a:p>
            <a:pPr algn="ctr"/>
            <a:r>
              <a:rPr lang="en-US" dirty="0"/>
              <a:t> </a:t>
            </a:r>
            <a:r>
              <a:rPr lang="en-US" b="1" i="1" dirty="0">
                <a:latin typeface="Times New Roman" panose="02020603050405020304" pitchFamily="18" charset="0"/>
                <a:cs typeface="Times New Roman" panose="02020603050405020304" pitchFamily="18" charset="0"/>
              </a:rPr>
              <a:t>The Conveyance Network will construct in Jenin Governorate in 2025.</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13957" y="1690254"/>
            <a:ext cx="6181506" cy="4858905"/>
          </a:xfrm>
          <a:prstGeom prst="rect">
            <a:avLst/>
          </a:prstGeom>
        </p:spPr>
      </p:pic>
    </p:spTree>
    <p:extLst>
      <p:ext uri="{BB962C8B-B14F-4D97-AF65-F5344CB8AC3E}">
        <p14:creationId xmlns:p14="http://schemas.microsoft.com/office/powerpoint/2010/main" val="30571166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نص 2">
                <a:extLst>
                  <a:ext uri="{FF2B5EF4-FFF2-40B4-BE49-F238E27FC236}">
                    <a16:creationId xmlns="" xmlns:a16="http://schemas.microsoft.com/office/drawing/2014/main" id="{B1F67200-4142-4977-92D2-D659BD3FEF33}"/>
                  </a:ext>
                </a:extLst>
              </p:cNvPr>
              <p:cNvSpPr>
                <a:spLocks noGrp="1"/>
              </p:cNvSpPr>
              <p:nvPr>
                <p:ph type="body" idx="1"/>
              </p:nvPr>
            </p:nvSpPr>
            <p:spPr>
              <a:xfrm>
                <a:off x="1488558" y="292409"/>
                <a:ext cx="10558130" cy="3673536"/>
              </a:xfrm>
            </p:spPr>
            <p:txBody>
              <a:bodyPr>
                <a:normAutofit fontScale="55000" lnSpcReduction="20000"/>
              </a:bodyPr>
              <a:lstStyle/>
              <a:p>
                <a:r>
                  <a:rPr lang="en-US" sz="3600" b="1" dirty="0">
                    <a:solidFill>
                      <a:srgbClr val="0070C0"/>
                    </a:solidFill>
                    <a:latin typeface="Times New Roman" panose="02020603050405020304" pitchFamily="18" charset="0"/>
                    <a:cs typeface="Times New Roman" panose="02020603050405020304" pitchFamily="18" charset="0"/>
                  </a:rPr>
                  <a:t>Calculation:</a:t>
                </a:r>
              </a:p>
              <a:p>
                <a:r>
                  <a:rPr lang="en-US" sz="3200" b="1" dirty="0">
                    <a:solidFill>
                      <a:srgbClr val="0070C0"/>
                    </a:solidFill>
                    <a:latin typeface="Times New Roman" panose="02020603050405020304" pitchFamily="18" charset="0"/>
                    <a:cs typeface="Times New Roman" panose="02020603050405020304" pitchFamily="18" charset="0"/>
                  </a:rPr>
                  <a:t/>
                </a:r>
                <a:br>
                  <a:rPr lang="en-US" sz="3200" b="1" dirty="0">
                    <a:solidFill>
                      <a:srgbClr val="0070C0"/>
                    </a:solidFill>
                    <a:latin typeface="Times New Roman" panose="02020603050405020304" pitchFamily="18" charset="0"/>
                    <a:cs typeface="Times New Roman" panose="02020603050405020304" pitchFamily="18" charset="0"/>
                  </a:rPr>
                </a:br>
                <a:r>
                  <a:rPr lang="en-US" sz="3200" b="1" dirty="0">
                    <a:solidFill>
                      <a:srgbClr val="0070C0"/>
                    </a:solidFill>
                    <a:latin typeface="Times New Roman" panose="02020603050405020304" pitchFamily="18" charset="0"/>
                    <a:cs typeface="Times New Roman" panose="02020603050405020304" pitchFamily="18" charset="0"/>
                  </a:rPr>
                  <a:t>-</a:t>
                </a:r>
                <a:r>
                  <a:rPr lang="en-US" sz="3200" dirty="0">
                    <a:solidFill>
                      <a:srgbClr val="0070C0"/>
                    </a:solidFill>
                    <a:latin typeface="Times New Roman" panose="02020603050405020304" pitchFamily="18" charset="0"/>
                    <a:cs typeface="Times New Roman" panose="02020603050405020304" pitchFamily="18" charset="0"/>
                  </a:rPr>
                  <a:t>Q= </a:t>
                </a:r>
                <a14:m>
                  <m:oMath xmlns:m="http://schemas.openxmlformats.org/officeDocument/2006/math">
                    <m:f>
                      <m:fPr>
                        <m:ctrlPr>
                          <a:rPr lang="en-US" sz="3200" i="1">
                            <a:solidFill>
                              <a:srgbClr val="0070C0"/>
                            </a:solidFill>
                            <a:latin typeface="Cambria Math" panose="02040503050406030204" pitchFamily="18" charset="0"/>
                          </a:rPr>
                        </m:ctrlPr>
                      </m:fPr>
                      <m:num>
                        <m:r>
                          <a:rPr lang="en-US" sz="3200" i="1">
                            <a:solidFill>
                              <a:srgbClr val="0070C0"/>
                            </a:solidFill>
                            <a:latin typeface="Cambria Math" panose="02040503050406030204" pitchFamily="18" charset="0"/>
                          </a:rPr>
                          <m:t>𝑉𝑜𝑙𝑢𝑚𝑒</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𝑜𝑓</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𝑊𝑎𝑡𝑒𝑟</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𝑡</m:t>
                        </m:r>
                        <m:r>
                          <a:rPr lang="en-US" sz="3200" i="1">
                            <a:solidFill>
                              <a:srgbClr val="0070C0"/>
                            </a:solidFill>
                            <a:latin typeface="Cambria Math" panose="02040503050406030204" pitchFamily="18" charset="0"/>
                          </a:rPr>
                          <m:t>h</m:t>
                        </m:r>
                        <m:r>
                          <a:rPr lang="en-US" sz="3200" i="1">
                            <a:solidFill>
                              <a:srgbClr val="0070C0"/>
                            </a:solidFill>
                            <a:latin typeface="Cambria Math" panose="02040503050406030204" pitchFamily="18" charset="0"/>
                          </a:rPr>
                          <m:t>𝑟𝑜𝑢𝑔</m:t>
                        </m:r>
                        <m:r>
                          <a:rPr lang="en-US" sz="3200" i="1">
                            <a:solidFill>
                              <a:srgbClr val="0070C0"/>
                            </a:solidFill>
                            <a:latin typeface="Cambria Math" panose="02040503050406030204" pitchFamily="18" charset="0"/>
                          </a:rPr>
                          <m:t>h</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𝑙𝑖𝑛𝑒𝑠</m:t>
                        </m:r>
                        <m:r>
                          <a:rPr lang="en-US" sz="3200" i="1">
                            <a:solidFill>
                              <a:srgbClr val="0070C0"/>
                            </a:solidFill>
                            <a:latin typeface="Cambria Math" panose="02040503050406030204" pitchFamily="18" charset="0"/>
                          </a:rPr>
                          <m:t> (</m:t>
                        </m:r>
                        <m:sSup>
                          <m:sSupPr>
                            <m:ctrlPr>
                              <a:rPr lang="en-US" sz="3200" i="1">
                                <a:solidFill>
                                  <a:srgbClr val="0070C0"/>
                                </a:solidFill>
                                <a:latin typeface="Cambria Math" panose="02040503050406030204" pitchFamily="18" charset="0"/>
                              </a:rPr>
                            </m:ctrlPr>
                          </m:sSupPr>
                          <m:e>
                            <m:r>
                              <a:rPr lang="en-US" sz="3200" i="1">
                                <a:solidFill>
                                  <a:srgbClr val="0070C0"/>
                                </a:solidFill>
                                <a:latin typeface="Cambria Math" panose="02040503050406030204" pitchFamily="18" charset="0"/>
                              </a:rPr>
                              <m:t>𝑚</m:t>
                            </m:r>
                          </m:e>
                          <m:sup>
                            <m:r>
                              <a:rPr lang="en-US" sz="3200" i="1">
                                <a:solidFill>
                                  <a:srgbClr val="0070C0"/>
                                </a:solidFill>
                                <a:latin typeface="Cambria Math" panose="02040503050406030204" pitchFamily="18" charset="0"/>
                              </a:rPr>
                              <m:t>3</m:t>
                            </m:r>
                          </m:sup>
                        </m:sSup>
                        <m:r>
                          <a:rPr lang="en-US" sz="3200" i="1">
                            <a:solidFill>
                              <a:srgbClr val="0070C0"/>
                            </a:solidFill>
                            <a:latin typeface="Cambria Math" panose="02040503050406030204" pitchFamily="18" charset="0"/>
                          </a:rPr>
                          <m:t>) </m:t>
                        </m:r>
                      </m:num>
                      <m:den>
                        <m:r>
                          <a:rPr lang="en-US" sz="3200" i="1">
                            <a:solidFill>
                              <a:srgbClr val="0070C0"/>
                            </a:solidFill>
                            <a:latin typeface="Cambria Math" panose="02040503050406030204" pitchFamily="18" charset="0"/>
                          </a:rPr>
                          <m:t>𝑇𝑖𝑚𝑒</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𝑜𝑓</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𝑊𝑎𝑡𝑒𝑟</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𝑝𝑢𝑚𝑝𝑒𝑑</m:t>
                        </m:r>
                        <m:r>
                          <a:rPr lang="en-US" sz="3200" i="1">
                            <a:solidFill>
                              <a:srgbClr val="0070C0"/>
                            </a:solidFill>
                            <a:latin typeface="Cambria Math" panose="02040503050406030204" pitchFamily="18" charset="0"/>
                          </a:rPr>
                          <m:t> (</m:t>
                        </m:r>
                        <m:r>
                          <a:rPr lang="en-US" sz="3200" i="1">
                            <a:solidFill>
                              <a:srgbClr val="0070C0"/>
                            </a:solidFill>
                            <a:latin typeface="Cambria Math" panose="02040503050406030204" pitchFamily="18" charset="0"/>
                          </a:rPr>
                          <m:t>h</m:t>
                        </m:r>
                        <m:r>
                          <a:rPr lang="en-US" sz="3200" i="1">
                            <a:solidFill>
                              <a:srgbClr val="0070C0"/>
                            </a:solidFill>
                            <a:latin typeface="Cambria Math" panose="02040503050406030204" pitchFamily="18" charset="0"/>
                          </a:rPr>
                          <m:t>𝑟</m:t>
                        </m:r>
                        <m:r>
                          <a:rPr lang="en-US" sz="3200" i="1">
                            <a:solidFill>
                              <a:srgbClr val="0070C0"/>
                            </a:solidFill>
                            <a:latin typeface="Cambria Math" panose="02040503050406030204" pitchFamily="18" charset="0"/>
                          </a:rPr>
                          <m:t>)</m:t>
                        </m:r>
                      </m:den>
                    </m:f>
                  </m:oMath>
                </a14:m>
                <a:r>
                  <a:rPr lang="en-US" sz="3200" dirty="0">
                    <a:solidFill>
                      <a:srgbClr val="0070C0"/>
                    </a:solidFill>
                    <a:latin typeface="Times New Roman" panose="02020603050405020304" pitchFamily="18" charset="0"/>
                    <a:cs typeface="Times New Roman" panose="02020603050405020304" pitchFamily="18" charset="0"/>
                  </a:rPr>
                  <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-assuming the velocity in the conveyance lines equal 2.5 m/s.</a:t>
                </a:r>
              </a:p>
              <a:p>
                <a:r>
                  <a:rPr lang="en-US" sz="3200" dirty="0">
                    <a:solidFill>
                      <a:srgbClr val="0070C0"/>
                    </a:solidFill>
                    <a:latin typeface="Times New Roman" panose="02020603050405020304" pitchFamily="18" charset="0"/>
                    <a:cs typeface="Times New Roman" panose="02020603050405020304" pitchFamily="18" charset="0"/>
                  </a:rPr>
                  <a:t/>
                </a:r>
                <a:br>
                  <a:rPr lang="en-US" sz="3200" dirty="0">
                    <a:solidFill>
                      <a:srgbClr val="0070C0"/>
                    </a:solidFill>
                    <a:latin typeface="Times New Roman" panose="02020603050405020304" pitchFamily="18" charset="0"/>
                    <a:cs typeface="Times New Roman" panose="02020603050405020304" pitchFamily="18" charset="0"/>
                  </a:rPr>
                </a:br>
                <a:r>
                  <a:rPr lang="en-US" sz="3200" b="1" dirty="0">
                    <a:solidFill>
                      <a:srgbClr val="0070C0"/>
                    </a:solidFill>
                    <a:latin typeface="Times New Roman" panose="02020603050405020304" pitchFamily="18" charset="0"/>
                    <a:cs typeface="Times New Roman" panose="02020603050405020304" pitchFamily="18" charset="0"/>
                  </a:rPr>
                  <a:t>-D =</a:t>
                </a:r>
                <a14:m>
                  <m:oMath xmlns:m="http://schemas.openxmlformats.org/officeDocument/2006/math">
                    <m:f>
                      <m:fPr>
                        <m:ctrlPr>
                          <a:rPr lang="en-US" sz="3200" b="1" i="1">
                            <a:solidFill>
                              <a:srgbClr val="0070C0"/>
                            </a:solidFill>
                            <a:latin typeface="Cambria Math" panose="02040503050406030204" pitchFamily="18" charset="0"/>
                          </a:rPr>
                        </m:ctrlPr>
                      </m:fPr>
                      <m:num>
                        <m:sSup>
                          <m:sSupPr>
                            <m:ctrlPr>
                              <a:rPr lang="en-US" sz="3200" b="1" i="1">
                                <a:solidFill>
                                  <a:srgbClr val="0070C0"/>
                                </a:solidFill>
                                <a:latin typeface="Cambria Math" panose="02040503050406030204" pitchFamily="18" charset="0"/>
                              </a:rPr>
                            </m:ctrlPr>
                          </m:sSupPr>
                          <m:e>
                            <m:d>
                              <m:dPr>
                                <m:ctrlPr>
                                  <a:rPr lang="en-US" sz="3200" b="1" i="1">
                                    <a:solidFill>
                                      <a:srgbClr val="0070C0"/>
                                    </a:solidFill>
                                    <a:latin typeface="Cambria Math" panose="02040503050406030204" pitchFamily="18" charset="0"/>
                                  </a:rPr>
                                </m:ctrlPr>
                              </m:dPr>
                              <m:e>
                                <m:eqArr>
                                  <m:eqArrPr>
                                    <m:ctrlPr>
                                      <a:rPr lang="en-US" sz="3200" b="1" i="1">
                                        <a:solidFill>
                                          <a:srgbClr val="0070C0"/>
                                        </a:solidFill>
                                        <a:latin typeface="Cambria Math" panose="02040503050406030204" pitchFamily="18" charset="0"/>
                                      </a:rPr>
                                    </m:ctrlPr>
                                  </m:eqArrPr>
                                  <m:e>
                                    <m:f>
                                      <m:fPr>
                                        <m:ctrlPr>
                                          <a:rPr lang="en-US" sz="3200" b="1" i="1">
                                            <a:solidFill>
                                              <a:srgbClr val="0070C0"/>
                                            </a:solidFill>
                                            <a:latin typeface="Cambria Math" panose="02040503050406030204" pitchFamily="18" charset="0"/>
                                          </a:rPr>
                                        </m:ctrlPr>
                                      </m:fPr>
                                      <m:num>
                                        <m:r>
                                          <a:rPr lang="en-US" sz="3200" b="1" i="1">
                                            <a:solidFill>
                                              <a:srgbClr val="0070C0"/>
                                            </a:solidFill>
                                            <a:latin typeface="Cambria Math" panose="02040503050406030204" pitchFamily="18" charset="0"/>
                                          </a:rPr>
                                          <m:t>𝑭𝒍𝒐𝒘</m:t>
                                        </m:r>
                                        <m:r>
                                          <a:rPr lang="en-US" sz="3200" b="1" i="1">
                                            <a:solidFill>
                                              <a:srgbClr val="0070C0"/>
                                            </a:solidFill>
                                            <a:latin typeface="Cambria Math" panose="02040503050406030204" pitchFamily="18" charset="0"/>
                                          </a:rPr>
                                          <m:t> </m:t>
                                        </m:r>
                                        <m:r>
                                          <a:rPr lang="en-US" sz="3200" b="1" i="1">
                                            <a:solidFill>
                                              <a:srgbClr val="0070C0"/>
                                            </a:solidFill>
                                            <a:latin typeface="Cambria Math" panose="02040503050406030204" pitchFamily="18" charset="0"/>
                                          </a:rPr>
                                          <m:t>𝑹𝒂𝒕𝒆</m:t>
                                        </m:r>
                                        <m:r>
                                          <a:rPr lang="en-US" sz="3200" b="1" i="1">
                                            <a:solidFill>
                                              <a:srgbClr val="0070C0"/>
                                            </a:solidFill>
                                            <a:latin typeface="Cambria Math" panose="02040503050406030204" pitchFamily="18" charset="0"/>
                                          </a:rPr>
                                          <m:t> </m:t>
                                        </m:r>
                                        <m:d>
                                          <m:dPr>
                                            <m:ctrlPr>
                                              <a:rPr lang="en-US" sz="3200" b="1" i="1">
                                                <a:solidFill>
                                                  <a:srgbClr val="0070C0"/>
                                                </a:solidFill>
                                                <a:latin typeface="Cambria Math" panose="02040503050406030204" pitchFamily="18" charset="0"/>
                                              </a:rPr>
                                            </m:ctrlPr>
                                          </m:dPr>
                                          <m:e>
                                            <m:f>
                                              <m:fPr>
                                                <m:ctrlPr>
                                                  <a:rPr lang="en-US" sz="3200" b="1" i="1">
                                                    <a:solidFill>
                                                      <a:srgbClr val="0070C0"/>
                                                    </a:solidFill>
                                                    <a:latin typeface="Cambria Math" panose="02040503050406030204" pitchFamily="18" charset="0"/>
                                                  </a:rPr>
                                                </m:ctrlPr>
                                              </m:fPr>
                                              <m:num>
                                                <m:sSup>
                                                  <m:sSupPr>
                                                    <m:ctrlPr>
                                                      <a:rPr lang="en-US" sz="3200" b="1" i="1">
                                                        <a:solidFill>
                                                          <a:srgbClr val="0070C0"/>
                                                        </a:solidFill>
                                                        <a:latin typeface="Cambria Math" panose="02040503050406030204" pitchFamily="18" charset="0"/>
                                                      </a:rPr>
                                                    </m:ctrlPr>
                                                  </m:sSupPr>
                                                  <m:e>
                                                    <m:r>
                                                      <a:rPr lang="en-US" sz="3200" b="1" i="1">
                                                        <a:solidFill>
                                                          <a:srgbClr val="0070C0"/>
                                                        </a:solidFill>
                                                        <a:latin typeface="Cambria Math" panose="02040503050406030204" pitchFamily="18" charset="0"/>
                                                      </a:rPr>
                                                      <m:t>𝒎</m:t>
                                                    </m:r>
                                                  </m:e>
                                                  <m:sup>
                                                    <m:r>
                                                      <a:rPr lang="en-US" sz="3200" b="1" i="1">
                                                        <a:solidFill>
                                                          <a:srgbClr val="0070C0"/>
                                                        </a:solidFill>
                                                        <a:latin typeface="Cambria Math" panose="02040503050406030204" pitchFamily="18" charset="0"/>
                                                      </a:rPr>
                                                      <m:t>𝟑</m:t>
                                                    </m:r>
                                                  </m:sup>
                                                </m:sSup>
                                              </m:num>
                                              <m:den>
                                                <m:r>
                                                  <a:rPr lang="en-US" sz="3200" b="1" i="1">
                                                    <a:solidFill>
                                                      <a:srgbClr val="0070C0"/>
                                                    </a:solidFill>
                                                    <a:latin typeface="Cambria Math" panose="02040503050406030204" pitchFamily="18" charset="0"/>
                                                  </a:rPr>
                                                  <m:t>𝒉𝒓</m:t>
                                                </m:r>
                                              </m:den>
                                            </m:f>
                                          </m:e>
                                        </m:d>
                                      </m:num>
                                      <m:den>
                                        <m:r>
                                          <a:rPr lang="en-US" sz="3200" b="1" i="1">
                                            <a:solidFill>
                                              <a:srgbClr val="0070C0"/>
                                            </a:solidFill>
                                            <a:latin typeface="Cambria Math" panose="02040503050406030204" pitchFamily="18" charset="0"/>
                                          </a:rPr>
                                          <m:t>𝑨𝒔𝒔𝒖𝒎𝒆𝒅</m:t>
                                        </m:r>
                                        <m:r>
                                          <a:rPr lang="en-US" sz="3200" b="1" i="1">
                                            <a:solidFill>
                                              <a:srgbClr val="0070C0"/>
                                            </a:solidFill>
                                            <a:latin typeface="Cambria Math" panose="02040503050406030204" pitchFamily="18" charset="0"/>
                                          </a:rPr>
                                          <m:t> </m:t>
                                        </m:r>
                                        <m:r>
                                          <a:rPr lang="en-US" sz="3200" b="1" i="1">
                                            <a:solidFill>
                                              <a:srgbClr val="0070C0"/>
                                            </a:solidFill>
                                            <a:latin typeface="Cambria Math" panose="02040503050406030204" pitchFamily="18" charset="0"/>
                                          </a:rPr>
                                          <m:t>𝑽𝒆𝒍𝒐𝒄𝒊𝒕𝒚</m:t>
                                        </m:r>
                                        <m:r>
                                          <a:rPr lang="en-US" sz="3200" b="1" i="1">
                                            <a:solidFill>
                                              <a:srgbClr val="0070C0"/>
                                            </a:solidFill>
                                            <a:latin typeface="Cambria Math" panose="02040503050406030204" pitchFamily="18" charset="0"/>
                                          </a:rPr>
                                          <m:t> </m:t>
                                        </m:r>
                                        <m:d>
                                          <m:dPr>
                                            <m:ctrlPr>
                                              <a:rPr lang="en-US" sz="3200" b="1" i="1">
                                                <a:solidFill>
                                                  <a:srgbClr val="0070C0"/>
                                                </a:solidFill>
                                                <a:latin typeface="Cambria Math" panose="02040503050406030204" pitchFamily="18" charset="0"/>
                                              </a:rPr>
                                            </m:ctrlPr>
                                          </m:dPr>
                                          <m:e>
                                            <m:f>
                                              <m:fPr>
                                                <m:ctrlPr>
                                                  <a:rPr lang="en-US" sz="3200" b="1" i="1">
                                                    <a:solidFill>
                                                      <a:srgbClr val="0070C0"/>
                                                    </a:solidFill>
                                                    <a:latin typeface="Cambria Math" panose="02040503050406030204" pitchFamily="18" charset="0"/>
                                                  </a:rPr>
                                                </m:ctrlPr>
                                              </m:fPr>
                                              <m:num>
                                                <m:r>
                                                  <a:rPr lang="en-US" sz="3200" b="1" i="1">
                                                    <a:solidFill>
                                                      <a:srgbClr val="0070C0"/>
                                                    </a:solidFill>
                                                    <a:latin typeface="Cambria Math" panose="02040503050406030204" pitchFamily="18" charset="0"/>
                                                  </a:rPr>
                                                  <m:t>𝒎</m:t>
                                                </m:r>
                                              </m:num>
                                              <m:den>
                                                <m:r>
                                                  <a:rPr lang="en-US" sz="3200" b="1" i="1">
                                                    <a:solidFill>
                                                      <a:srgbClr val="0070C0"/>
                                                    </a:solidFill>
                                                    <a:latin typeface="Cambria Math" panose="02040503050406030204" pitchFamily="18" charset="0"/>
                                                  </a:rPr>
                                                  <m:t>𝒔</m:t>
                                                </m:r>
                                              </m:den>
                                            </m:f>
                                          </m:e>
                                        </m:d>
                                      </m:den>
                                    </m:f>
                                    <m:r>
                                      <a:rPr lang="en-US" sz="3200" b="1" i="1">
                                        <a:solidFill>
                                          <a:srgbClr val="0070C0"/>
                                        </a:solidFill>
                                        <a:latin typeface="Cambria Math" panose="02040503050406030204" pitchFamily="18" charset="0"/>
                                      </a:rPr>
                                      <m:t>∗</m:t>
                                    </m:r>
                                    <m:f>
                                      <m:fPr>
                                        <m:ctrlPr>
                                          <a:rPr lang="en-US" sz="3200" b="1" i="1">
                                            <a:solidFill>
                                              <a:srgbClr val="0070C0"/>
                                            </a:solidFill>
                                            <a:latin typeface="Cambria Math" panose="02040503050406030204" pitchFamily="18" charset="0"/>
                                          </a:rPr>
                                        </m:ctrlPr>
                                      </m:fPr>
                                      <m:num>
                                        <m:r>
                                          <a:rPr lang="en-US" sz="3200" b="1" i="1">
                                            <a:solidFill>
                                              <a:srgbClr val="0070C0"/>
                                            </a:solidFill>
                                            <a:latin typeface="Cambria Math" panose="02040503050406030204" pitchFamily="18" charset="0"/>
                                          </a:rPr>
                                          <m:t>𝟒</m:t>
                                        </m:r>
                                      </m:num>
                                      <m:den>
                                        <m:r>
                                          <a:rPr lang="en-US" sz="3200" b="1" i="1">
                                            <a:solidFill>
                                              <a:srgbClr val="0070C0"/>
                                            </a:solidFill>
                                            <a:latin typeface="Cambria Math" panose="02040503050406030204" pitchFamily="18" charset="0"/>
                                          </a:rPr>
                                          <m:t>𝟑</m:t>
                                        </m:r>
                                        <m:r>
                                          <a:rPr lang="en-US" sz="3200" b="1" i="1">
                                            <a:solidFill>
                                              <a:srgbClr val="0070C0"/>
                                            </a:solidFill>
                                            <a:latin typeface="Cambria Math" panose="02040503050406030204" pitchFamily="18" charset="0"/>
                                          </a:rPr>
                                          <m:t>.</m:t>
                                        </m:r>
                                        <m:r>
                                          <a:rPr lang="en-US" sz="3200" b="1" i="1">
                                            <a:solidFill>
                                              <a:srgbClr val="0070C0"/>
                                            </a:solidFill>
                                            <a:latin typeface="Cambria Math" panose="02040503050406030204" pitchFamily="18" charset="0"/>
                                          </a:rPr>
                                          <m:t>𝟏𝟒</m:t>
                                        </m:r>
                                      </m:den>
                                    </m:f>
                                  </m:e>
                                  <m:e/>
                                </m:eqArr>
                              </m:e>
                            </m:d>
                          </m:e>
                          <m:sup>
                            <m:r>
                              <a:rPr lang="en-US" sz="3200" b="1" i="1">
                                <a:solidFill>
                                  <a:srgbClr val="0070C0"/>
                                </a:solidFill>
                                <a:latin typeface="Cambria Math" panose="02040503050406030204" pitchFamily="18" charset="0"/>
                              </a:rPr>
                              <m:t>𝟎</m:t>
                            </m:r>
                            <m:r>
                              <a:rPr lang="en-US" sz="3200" b="1" i="1">
                                <a:solidFill>
                                  <a:srgbClr val="0070C0"/>
                                </a:solidFill>
                                <a:latin typeface="Cambria Math" panose="02040503050406030204" pitchFamily="18" charset="0"/>
                              </a:rPr>
                              <m:t>.</m:t>
                            </m:r>
                            <m:r>
                              <a:rPr lang="en-US" sz="3200" b="1" i="1">
                                <a:solidFill>
                                  <a:srgbClr val="0070C0"/>
                                </a:solidFill>
                                <a:latin typeface="Cambria Math" panose="02040503050406030204" pitchFamily="18" charset="0"/>
                              </a:rPr>
                              <m:t>𝟓</m:t>
                            </m:r>
                          </m:sup>
                        </m:sSup>
                      </m:num>
                      <m:den>
                        <m:r>
                          <a:rPr lang="en-US" sz="3200" b="1" i="1">
                            <a:solidFill>
                              <a:srgbClr val="0070C0"/>
                            </a:solidFill>
                            <a:latin typeface="Cambria Math" panose="02040503050406030204" pitchFamily="18" charset="0"/>
                          </a:rPr>
                          <m:t>𝟎</m:t>
                        </m:r>
                        <m:r>
                          <a:rPr lang="en-US" sz="3200" b="1" i="1">
                            <a:solidFill>
                              <a:srgbClr val="0070C0"/>
                            </a:solidFill>
                            <a:latin typeface="Cambria Math" panose="02040503050406030204" pitchFamily="18" charset="0"/>
                          </a:rPr>
                          <m:t>.</m:t>
                        </m:r>
                        <m:r>
                          <a:rPr lang="en-US" sz="3200" b="1" i="1">
                            <a:solidFill>
                              <a:srgbClr val="0070C0"/>
                            </a:solidFill>
                            <a:latin typeface="Cambria Math" panose="02040503050406030204" pitchFamily="18" charset="0"/>
                          </a:rPr>
                          <m:t>𝟎𝟐𝟓</m:t>
                        </m:r>
                      </m:den>
                    </m:f>
                  </m:oMath>
                </a14:m>
                <a:r>
                  <a:rPr lang="en-US" sz="3200" b="1" dirty="0">
                    <a:solidFill>
                      <a:srgbClr val="0070C0"/>
                    </a:solidFill>
                    <a:latin typeface="Times New Roman" panose="02020603050405020304" pitchFamily="18" charset="0"/>
                    <a:cs typeface="Times New Roman" panose="02020603050405020304" pitchFamily="18" charset="0"/>
                  </a:rPr>
                  <a:t>, </a:t>
                </a:r>
                <a:r>
                  <a:rPr lang="en-US" sz="3200" dirty="0">
                    <a:solidFill>
                      <a:srgbClr val="0070C0"/>
                    </a:solidFill>
                    <a:latin typeface="Times New Roman" panose="02020603050405020304" pitchFamily="18" charset="0"/>
                    <a:cs typeface="Times New Roman" panose="02020603050405020304" pitchFamily="18" charset="0"/>
                  </a:rPr>
                  <a:t>diameter in inches.</a:t>
                </a:r>
              </a:p>
              <a:p>
                <a:r>
                  <a:rPr lang="en-US" sz="3200" dirty="0">
                    <a:solidFill>
                      <a:srgbClr val="0070C0"/>
                    </a:solidFill>
                    <a:latin typeface="Times New Roman" panose="02020603050405020304" pitchFamily="18" charset="0"/>
                    <a:cs typeface="Times New Roman" panose="02020603050405020304" pitchFamily="18" charset="0"/>
                  </a:rPr>
                  <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-Take the max available diameter, take in consideration the velocity in the lines not more than 2 m/s.</a:t>
                </a:r>
                <a:r>
                  <a:rPr lang="en-US" sz="2200" dirty="0"/>
                  <a:t/>
                </a:r>
                <a:br>
                  <a:rPr lang="en-US" sz="2200" dirty="0"/>
                </a:br>
                <a:endParaRPr lang="en-US" sz="2200" dirty="0"/>
              </a:p>
            </p:txBody>
          </p:sp>
        </mc:Choice>
        <mc:Fallback xmlns="">
          <p:sp>
            <p:nvSpPr>
              <p:cNvPr id="3" name="عنصر نائب للنص 2">
                <a:extLst>
                  <a:ext uri="{FF2B5EF4-FFF2-40B4-BE49-F238E27FC236}">
                    <a16:creationId xmlns:a16="http://schemas.microsoft.com/office/drawing/2014/main" id="{B1F67200-4142-4977-92D2-D659BD3FEF33}"/>
                  </a:ext>
                </a:extLst>
              </p:cNvPr>
              <p:cNvSpPr>
                <a:spLocks noGrp="1" noRot="1" noChangeAspect="1" noMove="1" noResize="1" noEditPoints="1" noAdjustHandles="1" noChangeArrowheads="1" noChangeShapeType="1" noTextEdit="1"/>
              </p:cNvSpPr>
              <p:nvPr>
                <p:ph type="body" idx="1"/>
              </p:nvPr>
            </p:nvSpPr>
            <p:spPr>
              <a:xfrm>
                <a:off x="1488558" y="292409"/>
                <a:ext cx="10558130" cy="3673536"/>
              </a:xfrm>
              <a:blipFill>
                <a:blip r:embed="rId2"/>
                <a:stretch>
                  <a:fillRect l="-577"/>
                </a:stretch>
              </a:blipFill>
            </p:spPr>
            <p:txBody>
              <a:bodyPr/>
              <a:lstStyle/>
              <a:p>
                <a:r>
                  <a:rPr lang="en-US">
                    <a:noFill/>
                  </a:rPr>
                  <a:t> </a:t>
                </a:r>
              </a:p>
            </p:txBody>
          </p:sp>
        </mc:Fallback>
      </mc:AlternateContent>
      <p:pic>
        <p:nvPicPr>
          <p:cNvPr id="6" name="صورة 5">
            <a:extLst>
              <a:ext uri="{FF2B5EF4-FFF2-40B4-BE49-F238E27FC236}">
                <a16:creationId xmlns="" xmlns:a16="http://schemas.microsoft.com/office/drawing/2014/main" id="{B5F1262D-394C-4B0F-A043-B867D74110BA}"/>
              </a:ext>
            </a:extLst>
          </p:cNvPr>
          <p:cNvPicPr>
            <a:picLocks noChangeAspect="1"/>
          </p:cNvPicPr>
          <p:nvPr/>
        </p:nvPicPr>
        <p:blipFill>
          <a:blip r:embed="rId3"/>
          <a:stretch>
            <a:fillRect/>
          </a:stretch>
        </p:blipFill>
        <p:spPr>
          <a:xfrm>
            <a:off x="1638300" y="3817088"/>
            <a:ext cx="7845941" cy="2966484"/>
          </a:xfrm>
          <a:prstGeom prst="rect">
            <a:avLst/>
          </a:prstGeom>
        </p:spPr>
      </p:pic>
    </p:spTree>
    <p:extLst>
      <p:ext uri="{BB962C8B-B14F-4D97-AF65-F5344CB8AC3E}">
        <p14:creationId xmlns:p14="http://schemas.microsoft.com/office/powerpoint/2010/main" val="8270645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عنوان 1">
                <a:extLst>
                  <a:ext uri="{FF2B5EF4-FFF2-40B4-BE49-F238E27FC236}">
                    <a16:creationId xmlns="" xmlns:a16="http://schemas.microsoft.com/office/drawing/2014/main" id="{EB659D5E-B977-4E07-9703-EFC2ADD2A8B2}"/>
                  </a:ext>
                </a:extLst>
              </p:cNvPr>
              <p:cNvSpPr>
                <a:spLocks noGrp="1"/>
              </p:cNvSpPr>
              <p:nvPr>
                <p:ph type="body" idx="1"/>
              </p:nvPr>
            </p:nvSpPr>
            <p:spPr>
              <a:xfrm>
                <a:off x="1780401" y="1430116"/>
                <a:ext cx="8915400" cy="1555750"/>
              </a:xfrm>
            </p:spPr>
            <p:txBody>
              <a:bodyPr>
                <a:normAutofit fontScale="25000" lnSpcReduction="20000"/>
              </a:bodyPr>
              <a:lstStyle/>
              <a:p>
                <a:r>
                  <a:rPr lang="en-US" sz="8000" dirty="0">
                    <a:latin typeface="Times New Roman" panose="02020603050405020304" pitchFamily="18" charset="0"/>
                    <a:cs typeface="Times New Roman" panose="02020603050405020304" pitchFamily="18" charset="0"/>
                  </a:rPr>
                  <a:t>Pump characteristics are defined for the conveyance lines </a:t>
                </a:r>
              </a:p>
              <a:p>
                <a:endParaRPr lang="en-US" sz="8000" dirty="0">
                  <a:latin typeface="Times New Roman" panose="02020603050405020304" pitchFamily="18" charset="0"/>
                  <a:cs typeface="Times New Roman" panose="02020603050405020304" pitchFamily="18" charset="0"/>
                </a:endParaRPr>
              </a:p>
              <a:p>
                <a:r>
                  <a:rPr lang="en-US" sz="8000" b="1" dirty="0">
                    <a:solidFill>
                      <a:srgbClr val="0070C0"/>
                    </a:solidFill>
                    <a:latin typeface="Times New Roman" panose="02020603050405020304" pitchFamily="18" charset="0"/>
                    <a:cs typeface="Times New Roman" panose="02020603050405020304" pitchFamily="18" charset="0"/>
                  </a:rPr>
                  <a:t>By Energy Equation</a:t>
                </a:r>
                <a:r>
                  <a:rPr lang="en-US" sz="8000" dirty="0">
                    <a:solidFill>
                      <a:srgbClr val="0070C0"/>
                    </a:solidFill>
                    <a:latin typeface="Times New Roman" panose="02020603050405020304" pitchFamily="18" charset="0"/>
                    <a:cs typeface="Times New Roman" panose="02020603050405020304" pitchFamily="18" charset="0"/>
                  </a:rPr>
                  <a:t> : </a:t>
                </a:r>
                <a14:m>
                  <m:oMath xmlns:m="http://schemas.openxmlformats.org/officeDocument/2006/math">
                    <m:r>
                      <a:rPr lang="en-US" sz="8000" b="1" i="1" smtClean="0">
                        <a:solidFill>
                          <a:srgbClr val="0070C0"/>
                        </a:solidFill>
                        <a:latin typeface="Cambria Math" panose="02040503050406030204" pitchFamily="18" charset="0"/>
                      </a:rPr>
                      <m:t>𝒁</m:t>
                    </m:r>
                    <m:r>
                      <a:rPr lang="en-US" sz="8000" b="1" i="1" smtClean="0">
                        <a:solidFill>
                          <a:srgbClr val="0070C0"/>
                        </a:solidFill>
                        <a:latin typeface="Cambria Math" panose="02040503050406030204" pitchFamily="18" charset="0"/>
                      </a:rPr>
                      <m:t>𝟏</m:t>
                    </m:r>
                    <m:r>
                      <a:rPr lang="en-US" sz="8000" b="1" i="1" smtClean="0">
                        <a:solidFill>
                          <a:srgbClr val="0070C0"/>
                        </a:solidFill>
                        <a:latin typeface="Cambria Math" panose="02040503050406030204" pitchFamily="18" charset="0"/>
                      </a:rPr>
                      <m:t>+</m:t>
                    </m:r>
                    <m:r>
                      <a:rPr lang="en-US" sz="8000" b="1" i="1" smtClean="0">
                        <a:solidFill>
                          <a:srgbClr val="0070C0"/>
                        </a:solidFill>
                        <a:latin typeface="Cambria Math" panose="02040503050406030204" pitchFamily="18" charset="0"/>
                      </a:rPr>
                      <m:t>𝒉𝒑</m:t>
                    </m:r>
                    <m:r>
                      <a:rPr lang="en-US" sz="8000" b="1" i="1" smtClean="0">
                        <a:solidFill>
                          <a:srgbClr val="0070C0"/>
                        </a:solidFill>
                        <a:latin typeface="Cambria Math" panose="02040503050406030204" pitchFamily="18" charset="0"/>
                      </a:rPr>
                      <m:t>=</m:t>
                    </m:r>
                    <m:r>
                      <a:rPr lang="en-US" sz="8000" b="1" i="1" smtClean="0">
                        <a:solidFill>
                          <a:srgbClr val="0070C0"/>
                        </a:solidFill>
                        <a:latin typeface="Cambria Math" panose="02040503050406030204" pitchFamily="18" charset="0"/>
                      </a:rPr>
                      <m:t>𝒁</m:t>
                    </m:r>
                    <m:r>
                      <a:rPr lang="en-US" sz="8000" b="1" i="1" smtClean="0">
                        <a:solidFill>
                          <a:srgbClr val="0070C0"/>
                        </a:solidFill>
                        <a:latin typeface="Cambria Math" panose="02040503050406030204" pitchFamily="18" charset="0"/>
                      </a:rPr>
                      <m:t>𝟐</m:t>
                    </m:r>
                    <m:r>
                      <a:rPr lang="en-US" sz="8000" b="1" i="1" smtClean="0">
                        <a:solidFill>
                          <a:srgbClr val="0070C0"/>
                        </a:solidFill>
                        <a:latin typeface="Cambria Math" panose="02040503050406030204" pitchFamily="18" charset="0"/>
                      </a:rPr>
                      <m:t>+</m:t>
                    </m:r>
                    <m:r>
                      <a:rPr lang="en-US" sz="8000" b="1" i="1" smtClean="0">
                        <a:solidFill>
                          <a:srgbClr val="0070C0"/>
                        </a:solidFill>
                        <a:latin typeface="Cambria Math" panose="02040503050406030204" pitchFamily="18" charset="0"/>
                      </a:rPr>
                      <m:t>𝒉𝒍</m:t>
                    </m:r>
                  </m:oMath>
                </a14:m>
                <a:r>
                  <a:rPr lang="en-US" sz="8000" b="1" dirty="0">
                    <a:solidFill>
                      <a:srgbClr val="0070C0"/>
                    </a:solidFill>
                    <a:effectLst/>
                  </a:rPr>
                  <a:t> </a:t>
                </a:r>
                <a14:m>
                  <m:oMath xmlns:m="http://schemas.openxmlformats.org/officeDocument/2006/math">
                    <m:r>
                      <a:rPr lang="en-US" sz="8000" b="1" i="0" smtClean="0">
                        <a:solidFill>
                          <a:srgbClr val="0070C0"/>
                        </a:solidFill>
                        <a:latin typeface="Cambria Math" panose="02040503050406030204" pitchFamily="18" charset="0"/>
                      </a:rPr>
                      <m:t>   </m:t>
                    </m:r>
                    <m:r>
                      <a:rPr lang="en-US" sz="8000" b="0" i="1" smtClean="0">
                        <a:solidFill>
                          <a:srgbClr val="0070C0"/>
                        </a:solidFill>
                        <a:latin typeface="Cambria Math" panose="02040503050406030204" pitchFamily="18" charset="0"/>
                      </a:rPr>
                      <m:t>≫ </m:t>
                    </m:r>
                    <m:r>
                      <a:rPr lang="en-US" sz="8000" i="1" smtClean="0">
                        <a:solidFill>
                          <a:srgbClr val="0070C0"/>
                        </a:solidFill>
                        <a:latin typeface="Cambria Math" panose="02040503050406030204" pitchFamily="18" charset="0"/>
                      </a:rPr>
                      <m:t>h</m:t>
                    </m:r>
                    <m:r>
                      <a:rPr lang="en-US" sz="8000" i="1" smtClean="0">
                        <a:solidFill>
                          <a:srgbClr val="0070C0"/>
                        </a:solidFill>
                        <a:latin typeface="Cambria Math" panose="02040503050406030204" pitchFamily="18" charset="0"/>
                      </a:rPr>
                      <m:t>𝑝</m:t>
                    </m:r>
                    <m:r>
                      <a:rPr lang="en-US" sz="8000" i="1" smtClean="0">
                        <a:solidFill>
                          <a:srgbClr val="0070C0"/>
                        </a:solidFill>
                        <a:latin typeface="Cambria Math" panose="02040503050406030204" pitchFamily="18" charset="0"/>
                      </a:rPr>
                      <m:t>=</m:t>
                    </m:r>
                    <m:r>
                      <a:rPr lang="en-US" sz="8000" i="1" smtClean="0">
                        <a:solidFill>
                          <a:srgbClr val="0070C0"/>
                        </a:solidFill>
                        <a:latin typeface="Cambria Math" panose="02040503050406030204" pitchFamily="18" charset="0"/>
                      </a:rPr>
                      <m:t>𝑍</m:t>
                    </m:r>
                    <m:r>
                      <a:rPr lang="en-US" sz="8000" i="1" smtClean="0">
                        <a:solidFill>
                          <a:srgbClr val="0070C0"/>
                        </a:solidFill>
                        <a:latin typeface="Cambria Math" panose="02040503050406030204" pitchFamily="18" charset="0"/>
                      </a:rPr>
                      <m:t>2</m:t>
                    </m:r>
                    <m:r>
                      <a:rPr lang="en-US" sz="8000" i="1" smtClean="0">
                        <a:solidFill>
                          <a:srgbClr val="0070C0"/>
                        </a:solidFill>
                        <a:latin typeface="Cambria Math" panose="02040503050406030204" pitchFamily="18" charset="0"/>
                      </a:rPr>
                      <m:t>+</m:t>
                    </m:r>
                    <m:r>
                      <a:rPr lang="en-US" sz="8000" i="1" smtClean="0">
                        <a:solidFill>
                          <a:srgbClr val="0070C0"/>
                        </a:solidFill>
                        <a:latin typeface="Cambria Math" panose="02040503050406030204" pitchFamily="18" charset="0"/>
                      </a:rPr>
                      <m:t>h</m:t>
                    </m:r>
                    <m:r>
                      <a:rPr lang="en-US" sz="8000" i="1" smtClean="0">
                        <a:solidFill>
                          <a:srgbClr val="0070C0"/>
                        </a:solidFill>
                        <a:latin typeface="Cambria Math" panose="02040503050406030204" pitchFamily="18" charset="0"/>
                      </a:rPr>
                      <m:t>𝑙</m:t>
                    </m:r>
                    <m:r>
                      <a:rPr lang="en-US" sz="8000" i="1" smtClean="0">
                        <a:solidFill>
                          <a:srgbClr val="0070C0"/>
                        </a:solidFill>
                        <a:latin typeface="Cambria Math" panose="02040503050406030204" pitchFamily="18" charset="0"/>
                      </a:rPr>
                      <m:t>−</m:t>
                    </m:r>
                    <m:r>
                      <a:rPr lang="en-US" sz="8000" i="1" smtClean="0">
                        <a:solidFill>
                          <a:srgbClr val="0070C0"/>
                        </a:solidFill>
                        <a:latin typeface="Cambria Math" panose="02040503050406030204" pitchFamily="18" charset="0"/>
                      </a:rPr>
                      <m:t>𝑍</m:t>
                    </m:r>
                    <m:r>
                      <a:rPr lang="en-US" sz="8000" i="1" smtClean="0">
                        <a:solidFill>
                          <a:srgbClr val="0070C0"/>
                        </a:solidFill>
                        <a:latin typeface="Cambria Math" panose="02040503050406030204" pitchFamily="18" charset="0"/>
                      </a:rPr>
                      <m:t>1</m:t>
                    </m:r>
                  </m:oMath>
                </a14:m>
                <a:r>
                  <a:rPr lang="en-US" sz="8000" dirty="0">
                    <a:solidFill>
                      <a:srgbClr val="0070C0"/>
                    </a:solidFill>
                  </a:rPr>
                  <a:t> </a:t>
                </a:r>
              </a:p>
              <a:p>
                <a:endParaRPr lang="en-US" sz="8000" dirty="0">
                  <a:solidFill>
                    <a:srgbClr val="0070C0"/>
                  </a:solidFill>
                  <a:effectLst/>
                </a:endParaRPr>
              </a:p>
              <a:p>
                <a:r>
                  <a:rPr lang="en-US" sz="8000" dirty="0">
                    <a:latin typeface="Times New Roman" panose="02020603050405020304" pitchFamily="18" charset="0"/>
                    <a:cs typeface="Times New Roman" panose="02020603050405020304" pitchFamily="18" charset="0"/>
                  </a:rPr>
                  <a:t>There is an assumption for the head loss :</a:t>
                </a:r>
                <a:r>
                  <a:rPr lang="en-US" sz="8000" dirty="0">
                    <a:solidFill>
                      <a:srgbClr val="0070C0"/>
                    </a:solidFill>
                  </a:rPr>
                  <a:t> </a:t>
                </a:r>
                <a14:m>
                  <m:oMath xmlns:m="http://schemas.openxmlformats.org/officeDocument/2006/math">
                    <m:r>
                      <a:rPr lang="en-US" sz="8000" b="1" i="1" smtClean="0">
                        <a:solidFill>
                          <a:srgbClr val="0070C0"/>
                        </a:solidFill>
                        <a:latin typeface="Cambria Math" panose="02040503050406030204" pitchFamily="18" charset="0"/>
                      </a:rPr>
                      <m:t>𝒉𝒍</m:t>
                    </m:r>
                    <m:r>
                      <a:rPr lang="en-US" sz="8000" b="1" i="1" smtClean="0">
                        <a:solidFill>
                          <a:srgbClr val="0070C0"/>
                        </a:solidFill>
                        <a:latin typeface="Cambria Math" panose="02040503050406030204" pitchFamily="18" charset="0"/>
                      </a:rPr>
                      <m:t>=</m:t>
                    </m:r>
                    <m:r>
                      <a:rPr lang="en-US" sz="8000" b="1" i="1" smtClean="0">
                        <a:solidFill>
                          <a:srgbClr val="0070C0"/>
                        </a:solidFill>
                        <a:latin typeface="Cambria Math" panose="02040503050406030204" pitchFamily="18" charset="0"/>
                      </a:rPr>
                      <m:t>𝟎</m:t>
                    </m:r>
                    <m:r>
                      <a:rPr lang="en-US" sz="8000" b="1" i="1" smtClean="0">
                        <a:solidFill>
                          <a:srgbClr val="0070C0"/>
                        </a:solidFill>
                        <a:latin typeface="Cambria Math" panose="02040503050406030204" pitchFamily="18" charset="0"/>
                      </a:rPr>
                      <m:t>.</m:t>
                    </m:r>
                    <m:r>
                      <a:rPr lang="en-US" sz="8000" b="1" i="1" smtClean="0">
                        <a:solidFill>
                          <a:srgbClr val="0070C0"/>
                        </a:solidFill>
                        <a:latin typeface="Cambria Math" panose="02040503050406030204" pitchFamily="18" charset="0"/>
                      </a:rPr>
                      <m:t>𝟎𝟏</m:t>
                    </m:r>
                    <m:r>
                      <a:rPr lang="en-US" sz="8000" b="1" i="1" smtClean="0">
                        <a:solidFill>
                          <a:srgbClr val="0070C0"/>
                        </a:solidFill>
                        <a:latin typeface="Cambria Math" panose="02040503050406030204" pitchFamily="18" charset="0"/>
                      </a:rPr>
                      <m:t> </m:t>
                    </m:r>
                    <m:r>
                      <a:rPr lang="en-US" sz="8000" b="1" i="1" smtClean="0">
                        <a:solidFill>
                          <a:srgbClr val="0070C0"/>
                        </a:solidFill>
                        <a:latin typeface="Cambria Math" panose="02040503050406030204" pitchFamily="18" charset="0"/>
                      </a:rPr>
                      <m:t>𝑳</m:t>
                    </m:r>
                    <m:r>
                      <a:rPr lang="en-US" sz="8000" b="0" i="0" smtClean="0">
                        <a:solidFill>
                          <a:srgbClr val="0070C0"/>
                        </a:solidFill>
                        <a:latin typeface="Cambria Math" panose="02040503050406030204" pitchFamily="18" charset="0"/>
                      </a:rPr>
                      <m:t>,</m:t>
                    </m:r>
                    <m:r>
                      <m:rPr>
                        <m:nor/>
                      </m:rPr>
                      <a:rPr lang="en-US" sz="8000">
                        <a:latin typeface="Times New Roman" panose="02020603050405020304" pitchFamily="18" charset="0"/>
                        <a:cs typeface="Times New Roman" panose="02020603050405020304" pitchFamily="18" charset="0"/>
                      </a:rPr>
                      <m:t>L</m:t>
                    </m:r>
                    <m:r>
                      <m:rPr>
                        <m:nor/>
                      </m:rPr>
                      <a:rPr lang="en-US" sz="8000">
                        <a:latin typeface="Times New Roman" panose="02020603050405020304" pitchFamily="18" charset="0"/>
                        <a:cs typeface="Times New Roman" panose="02020603050405020304" pitchFamily="18" charset="0"/>
                      </a:rPr>
                      <m:t>: </m:t>
                    </m:r>
                    <m:r>
                      <m:rPr>
                        <m:nor/>
                      </m:rPr>
                      <a:rPr lang="en-US" sz="8000">
                        <a:latin typeface="Times New Roman" panose="02020603050405020304" pitchFamily="18" charset="0"/>
                        <a:cs typeface="Times New Roman" panose="02020603050405020304" pitchFamily="18" charset="0"/>
                      </a:rPr>
                      <m:t>Length</m:t>
                    </m:r>
                    <m:r>
                      <m:rPr>
                        <m:nor/>
                      </m:rPr>
                      <a:rPr lang="en-US" sz="8000">
                        <a:latin typeface="Times New Roman" panose="02020603050405020304" pitchFamily="18" charset="0"/>
                        <a:cs typeface="Times New Roman" panose="02020603050405020304" pitchFamily="18" charset="0"/>
                      </a:rPr>
                      <m:t> </m:t>
                    </m:r>
                    <m:r>
                      <m:rPr>
                        <m:nor/>
                      </m:rPr>
                      <a:rPr lang="en-US" sz="8000">
                        <a:latin typeface="Times New Roman" panose="02020603050405020304" pitchFamily="18" charset="0"/>
                        <a:cs typeface="Times New Roman" panose="02020603050405020304" pitchFamily="18" charset="0"/>
                      </a:rPr>
                      <m:t>of</m:t>
                    </m:r>
                    <m:r>
                      <m:rPr>
                        <m:nor/>
                      </m:rPr>
                      <a:rPr lang="en-US" sz="8000">
                        <a:latin typeface="Times New Roman" panose="02020603050405020304" pitchFamily="18" charset="0"/>
                        <a:cs typeface="Times New Roman" panose="02020603050405020304" pitchFamily="18" charset="0"/>
                      </a:rPr>
                      <m:t> </m:t>
                    </m:r>
                    <m:r>
                      <m:rPr>
                        <m:nor/>
                      </m:rPr>
                      <a:rPr lang="en-US" sz="8000">
                        <a:latin typeface="Times New Roman" panose="02020603050405020304" pitchFamily="18" charset="0"/>
                        <a:cs typeface="Times New Roman" panose="02020603050405020304" pitchFamily="18" charset="0"/>
                      </a:rPr>
                      <m:t>the</m:t>
                    </m:r>
                    <m:r>
                      <m:rPr>
                        <m:nor/>
                      </m:rPr>
                      <a:rPr lang="en-US" sz="8000">
                        <a:latin typeface="Times New Roman" panose="02020603050405020304" pitchFamily="18" charset="0"/>
                        <a:cs typeface="Times New Roman" panose="02020603050405020304" pitchFamily="18" charset="0"/>
                      </a:rPr>
                      <m:t> </m:t>
                    </m:r>
                    <m:r>
                      <m:rPr>
                        <m:nor/>
                      </m:rPr>
                      <a:rPr lang="en-US" sz="8000">
                        <a:latin typeface="Times New Roman" panose="02020603050405020304" pitchFamily="18" charset="0"/>
                        <a:cs typeface="Times New Roman" panose="02020603050405020304" pitchFamily="18" charset="0"/>
                      </a:rPr>
                      <m:t>line</m:t>
                    </m:r>
                  </m:oMath>
                </a14:m>
                <a:endParaRPr lang="en-US" sz="8000" dirty="0">
                  <a:effectLst/>
                  <a:latin typeface="Times New Roman" panose="02020603050405020304" pitchFamily="18" charset="0"/>
                  <a:cs typeface="Times New Roman" panose="02020603050405020304" pitchFamily="18" charset="0"/>
                </a:endParaRPr>
              </a:p>
              <a:p>
                <a:endParaRPr lang="en-US" sz="8000" dirty="0">
                  <a:solidFill>
                    <a:srgbClr val="0070C0"/>
                  </a:solidFill>
                  <a:effectLst/>
                </a:endParaRPr>
              </a:p>
              <a:p>
                <a:endParaRPr lang="en-US" sz="8000" dirty="0">
                  <a:solidFill>
                    <a:srgbClr val="0070C0"/>
                  </a:solidFill>
                  <a:effectLst/>
                </a:endParaRPr>
              </a:p>
              <a:p>
                <a:endParaRPr lang="en-US" dirty="0">
                  <a:solidFill>
                    <a:srgbClr val="0070C0"/>
                  </a:solidFill>
                  <a:effectLst/>
                </a:endParaRPr>
              </a:p>
              <a:p>
                <a:endParaRPr lang="en-US" dirty="0">
                  <a:solidFill>
                    <a:srgbClr val="0070C0"/>
                  </a:solidFill>
                  <a:latin typeface="Times New Roman" panose="02020603050405020304" pitchFamily="18" charset="0"/>
                  <a:cs typeface="Times New Roman" panose="02020603050405020304" pitchFamily="18" charset="0"/>
                </a:endParaRPr>
              </a:p>
              <a:p>
                <a:endParaRPr lang="en-US" sz="2000" dirty="0">
                  <a:solidFill>
                    <a:srgbClr val="0070C0"/>
                  </a:solidFill>
                  <a:latin typeface="Times New Roman" panose="02020603050405020304" pitchFamily="18" charset="0"/>
                  <a:cs typeface="Times New Roman" panose="02020603050405020304" pitchFamily="18" charset="0"/>
                </a:endParaRPr>
              </a:p>
            </p:txBody>
          </p:sp>
        </mc:Choice>
        <mc:Fallback xmlns="">
          <p:sp>
            <p:nvSpPr>
              <p:cNvPr id="6" name="عنوان 1">
                <a:extLst>
                  <a:ext uri="{FF2B5EF4-FFF2-40B4-BE49-F238E27FC236}">
                    <a16:creationId xmlns:a16="http://schemas.microsoft.com/office/drawing/2014/main" id="{EB659D5E-B977-4E07-9703-EFC2ADD2A8B2}"/>
                  </a:ext>
                </a:extLst>
              </p:cNvPr>
              <p:cNvSpPr>
                <a:spLocks noGrp="1" noRot="1" noChangeAspect="1" noMove="1" noResize="1" noEditPoints="1" noAdjustHandles="1" noChangeArrowheads="1" noChangeShapeType="1" noTextEdit="1"/>
              </p:cNvSpPr>
              <p:nvPr>
                <p:ph type="body" idx="1"/>
              </p:nvPr>
            </p:nvSpPr>
            <p:spPr>
              <a:xfrm>
                <a:off x="1780401" y="1430116"/>
                <a:ext cx="8915400" cy="1555750"/>
              </a:xfrm>
              <a:blipFill>
                <a:blip r:embed="rId2"/>
                <a:stretch>
                  <a:fillRect l="-684" t="-56863"/>
                </a:stretch>
              </a:blipFill>
            </p:spPr>
            <p:txBody>
              <a:bodyPr/>
              <a:lstStyle/>
              <a:p>
                <a:r>
                  <a:rPr lang="en-US">
                    <a:noFill/>
                  </a:rPr>
                  <a:t> </a:t>
                </a:r>
              </a:p>
            </p:txBody>
          </p:sp>
        </mc:Fallback>
      </mc:AlternateContent>
      <p:pic>
        <p:nvPicPr>
          <p:cNvPr id="8" name="صورة 7">
            <a:extLst>
              <a:ext uri="{FF2B5EF4-FFF2-40B4-BE49-F238E27FC236}">
                <a16:creationId xmlns="" xmlns:a16="http://schemas.microsoft.com/office/drawing/2014/main" id="{6D4E1BDA-1B87-4557-9EF1-677375340877}"/>
              </a:ext>
            </a:extLst>
          </p:cNvPr>
          <p:cNvPicPr>
            <a:picLocks noChangeAspect="1"/>
          </p:cNvPicPr>
          <p:nvPr/>
        </p:nvPicPr>
        <p:blipFill>
          <a:blip r:embed="rId3"/>
          <a:stretch>
            <a:fillRect/>
          </a:stretch>
        </p:blipFill>
        <p:spPr>
          <a:xfrm>
            <a:off x="1780401" y="2892056"/>
            <a:ext cx="7959022" cy="3833109"/>
          </a:xfrm>
          <a:prstGeom prst="rect">
            <a:avLst/>
          </a:prstGeom>
        </p:spPr>
      </p:pic>
    </p:spTree>
    <p:extLst>
      <p:ext uri="{BB962C8B-B14F-4D97-AF65-F5344CB8AC3E}">
        <p14:creationId xmlns:p14="http://schemas.microsoft.com/office/powerpoint/2010/main" val="28174228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82411" y="484257"/>
            <a:ext cx="8915400" cy="3777622"/>
          </a:xfrm>
        </p:spPr>
        <p:txBody>
          <a:bodyPr>
            <a:noAutofit/>
          </a:bodyPr>
          <a:lstStyle/>
          <a:p>
            <a:pPr>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Mid-term Plan</a:t>
            </a:r>
            <a:r>
              <a:rPr lang="en-US" sz="2000" dirty="0">
                <a:latin typeface="Times New Roman" panose="02020603050405020304" pitchFamily="18" charset="0"/>
                <a:cs typeface="Times New Roman" panose="02020603050405020304" pitchFamily="18" charset="0"/>
              </a:rPr>
              <a:t>: </a:t>
            </a:r>
            <a:endParaRPr lang="ar-JO" sz="2000"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Well will be constructed equal 1,400,000 m3</a:t>
            </a:r>
            <a:endParaRPr lang="ar-JO" sz="2000" b="1"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his results that  </a:t>
            </a:r>
            <a:r>
              <a:rPr lang="en-US" sz="2000" b="1" u="sng" dirty="0">
                <a:latin typeface="Times New Roman" panose="02020603050405020304" pitchFamily="18" charset="0"/>
                <a:cs typeface="Times New Roman" panose="02020603050405020304" pitchFamily="18" charset="0"/>
              </a:rPr>
              <a:t>6 wells is needed to construct in Jenin Governorate </a:t>
            </a:r>
            <a:r>
              <a:rPr lang="en-US" sz="2000" b="1" dirty="0">
                <a:latin typeface="Times New Roman" panose="02020603050405020304" pitchFamily="18" charset="0"/>
                <a:cs typeface="Times New Roman" panose="02020603050405020304" pitchFamily="18" charset="0"/>
              </a:rPr>
              <a:t>through the interval until 2030.</a:t>
            </a:r>
          </a:p>
          <a:p>
            <a:pPr marL="0" indent="0">
              <a:buNone/>
            </a:pPr>
            <a:endParaRPr lang="ar-JO" sz="2000" b="1" dirty="0">
              <a:latin typeface="Times New Roman" panose="02020603050405020304" pitchFamily="18" charset="0"/>
              <a:cs typeface="Times New Roman" panose="02020603050405020304" pitchFamily="18" charset="0"/>
            </a:endParaRPr>
          </a:p>
          <a:p>
            <a:pPr marL="0" indent="0">
              <a:buNone/>
            </a:pPr>
            <a:r>
              <a:rPr lang="en-US" sz="2000" b="1" dirty="0">
                <a:solidFill>
                  <a:srgbClr val="0070C0"/>
                </a:solidFill>
                <a:latin typeface="Times New Roman" panose="02020603050405020304" pitchFamily="18" charset="0"/>
                <a:cs typeface="Times New Roman" panose="02020603050405020304" pitchFamily="18" charset="0"/>
              </a:rPr>
              <a:t>So, we add (1)</a:t>
            </a:r>
            <a:r>
              <a:rPr lang="en-US" sz="2000" b="1" dirty="0">
                <a:latin typeface="Times New Roman" panose="02020603050405020304" pitchFamily="18" charset="0"/>
                <a:cs typeface="Times New Roman" panose="02020603050405020304" pitchFamily="18" charset="0"/>
              </a:rPr>
              <a:t> wells in the </a:t>
            </a:r>
            <a:r>
              <a:rPr lang="en-US" sz="2000" b="1" dirty="0">
                <a:solidFill>
                  <a:schemeClr val="accent1"/>
                </a:solidFill>
                <a:latin typeface="Times New Roman" panose="02020603050405020304" pitchFamily="18" charset="0"/>
                <a:cs typeface="Times New Roman" panose="02020603050405020304" pitchFamily="18" charset="0"/>
              </a:rPr>
              <a:t>North</a:t>
            </a:r>
            <a:r>
              <a:rPr lang="en-US" sz="2000" b="1" dirty="0">
                <a:latin typeface="Times New Roman" panose="02020603050405020304" pitchFamily="18" charset="0"/>
                <a:cs typeface="Times New Roman" panose="02020603050405020304" pitchFamily="18" charset="0"/>
              </a:rPr>
              <a:t> </a:t>
            </a:r>
            <a:r>
              <a:rPr lang="en-US" sz="2000" b="1" dirty="0">
                <a:solidFill>
                  <a:schemeClr val="accent1"/>
                </a:solidFill>
                <a:latin typeface="Times New Roman" panose="02020603050405020304" pitchFamily="18" charset="0"/>
                <a:cs typeface="Times New Roman" panose="02020603050405020304" pitchFamily="18" charset="0"/>
              </a:rPr>
              <a:t>of Jenin Governorate.</a:t>
            </a:r>
          </a:p>
          <a:p>
            <a:pPr marL="0" indent="0">
              <a:buNone/>
            </a:pPr>
            <a:endParaRPr lang="en-US" sz="2600" b="1" dirty="0">
              <a:solidFill>
                <a:schemeClr val="accent1"/>
              </a:solidFill>
              <a:latin typeface="Times New Roman" panose="02020603050405020304" pitchFamily="18" charset="0"/>
              <a:cs typeface="Times New Roman" panose="02020603050405020304" pitchFamily="18" charset="0"/>
            </a:endParaRPr>
          </a:p>
        </p:txBody>
      </p:sp>
      <p:sp>
        <p:nvSpPr>
          <p:cNvPr id="4" name="Right Arrow 3"/>
          <p:cNvSpPr/>
          <p:nvPr/>
        </p:nvSpPr>
        <p:spPr>
          <a:xfrm>
            <a:off x="1194189" y="2617719"/>
            <a:ext cx="859959" cy="2338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2" name="صورة 1">
            <a:extLst>
              <a:ext uri="{FF2B5EF4-FFF2-40B4-BE49-F238E27FC236}">
                <a16:creationId xmlns="" xmlns:a16="http://schemas.microsoft.com/office/drawing/2014/main" id="{7DF76ED4-5A67-4B5A-9443-10C41B626100}"/>
              </a:ext>
            </a:extLst>
          </p:cNvPr>
          <p:cNvPicPr>
            <a:picLocks noChangeAspect="1"/>
          </p:cNvPicPr>
          <p:nvPr/>
        </p:nvPicPr>
        <p:blipFill>
          <a:blip r:embed="rId2"/>
          <a:stretch>
            <a:fillRect/>
          </a:stretch>
        </p:blipFill>
        <p:spPr>
          <a:xfrm>
            <a:off x="2201870" y="3688615"/>
            <a:ext cx="3894130" cy="868755"/>
          </a:xfrm>
          <a:prstGeom prst="rect">
            <a:avLst/>
          </a:prstGeom>
        </p:spPr>
      </p:pic>
      <p:pic>
        <p:nvPicPr>
          <p:cNvPr id="5" name="صورة 4">
            <a:extLst>
              <a:ext uri="{FF2B5EF4-FFF2-40B4-BE49-F238E27FC236}">
                <a16:creationId xmlns="" xmlns:a16="http://schemas.microsoft.com/office/drawing/2014/main" id="{1DB68505-6213-41B8-BF87-3B86B238B7BC}"/>
              </a:ext>
            </a:extLst>
          </p:cNvPr>
          <p:cNvPicPr>
            <a:picLocks noChangeAspect="1"/>
          </p:cNvPicPr>
          <p:nvPr/>
        </p:nvPicPr>
        <p:blipFill>
          <a:blip r:embed="rId3"/>
          <a:stretch>
            <a:fillRect/>
          </a:stretch>
        </p:blipFill>
        <p:spPr>
          <a:xfrm>
            <a:off x="2201869" y="4906024"/>
            <a:ext cx="5740651" cy="868755"/>
          </a:xfrm>
          <a:prstGeom prst="rect">
            <a:avLst/>
          </a:prstGeom>
        </p:spPr>
      </p:pic>
    </p:spTree>
    <p:extLst>
      <p:ext uri="{BB962C8B-B14F-4D97-AF65-F5344CB8AC3E}">
        <p14:creationId xmlns:p14="http://schemas.microsoft.com/office/powerpoint/2010/main" val="12768801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a:extLst>
              <a:ext uri="{FF2B5EF4-FFF2-40B4-BE49-F238E27FC236}">
                <a16:creationId xmlns="" xmlns:a16="http://schemas.microsoft.com/office/drawing/2014/main" id="{FF555E7C-C79D-435A-B8F4-6BD6732F5049}"/>
              </a:ext>
            </a:extLst>
          </p:cNvPr>
          <p:cNvSpPr>
            <a:spLocks noGrp="1"/>
          </p:cNvSpPr>
          <p:nvPr>
            <p:ph type="body" idx="1"/>
          </p:nvPr>
        </p:nvSpPr>
        <p:spPr>
          <a:xfrm>
            <a:off x="4838700" y="967563"/>
            <a:ext cx="3805569" cy="795649"/>
          </a:xfrm>
        </p:spPr>
        <p:txBody>
          <a:bodyPr>
            <a:normAutofit/>
          </a:bodyPr>
          <a:lstStyle/>
          <a:p>
            <a:r>
              <a:rPr lang="en-US" sz="2000" dirty="0">
                <a:solidFill>
                  <a:schemeClr val="tx1"/>
                </a:solidFill>
                <a:latin typeface="Times New Roman" panose="02020603050405020304" pitchFamily="18" charset="0"/>
                <a:cs typeface="Times New Roman" panose="02020603050405020304" pitchFamily="18" charset="0"/>
              </a:rPr>
              <a:t>We add two connection in 2030  </a:t>
            </a:r>
          </a:p>
        </p:txBody>
      </p:sp>
      <p:pic>
        <p:nvPicPr>
          <p:cNvPr id="4" name="صورة 3">
            <a:extLst>
              <a:ext uri="{FF2B5EF4-FFF2-40B4-BE49-F238E27FC236}">
                <a16:creationId xmlns="" xmlns:a16="http://schemas.microsoft.com/office/drawing/2014/main" id="{0B5EEC76-9A60-47A5-9A97-A604772D9AD4}"/>
              </a:ext>
            </a:extLst>
          </p:cNvPr>
          <p:cNvPicPr>
            <a:picLocks noChangeAspect="1"/>
          </p:cNvPicPr>
          <p:nvPr/>
        </p:nvPicPr>
        <p:blipFill>
          <a:blip r:embed="rId2"/>
          <a:stretch>
            <a:fillRect/>
          </a:stretch>
        </p:blipFill>
        <p:spPr>
          <a:xfrm>
            <a:off x="7825562" y="2232837"/>
            <a:ext cx="4366437" cy="4625163"/>
          </a:xfrm>
          <a:prstGeom prst="rect">
            <a:avLst/>
          </a:prstGeom>
        </p:spPr>
      </p:pic>
      <p:pic>
        <p:nvPicPr>
          <p:cNvPr id="5" name="صورة 4">
            <a:extLst>
              <a:ext uri="{FF2B5EF4-FFF2-40B4-BE49-F238E27FC236}">
                <a16:creationId xmlns="" xmlns:a16="http://schemas.microsoft.com/office/drawing/2014/main" id="{C3F1AFAF-D75B-40AC-8076-56670C442AB3}"/>
              </a:ext>
            </a:extLst>
          </p:cNvPr>
          <p:cNvPicPr>
            <a:picLocks noChangeAspect="1"/>
          </p:cNvPicPr>
          <p:nvPr/>
        </p:nvPicPr>
        <p:blipFill>
          <a:blip r:embed="rId3"/>
          <a:stretch>
            <a:fillRect/>
          </a:stretch>
        </p:blipFill>
        <p:spPr>
          <a:xfrm>
            <a:off x="1" y="2232837"/>
            <a:ext cx="5103627" cy="4625163"/>
          </a:xfrm>
          <a:prstGeom prst="rect">
            <a:avLst/>
          </a:prstGeom>
        </p:spPr>
      </p:pic>
    </p:spTree>
    <p:extLst>
      <p:ext uri="{BB962C8B-B14F-4D97-AF65-F5344CB8AC3E}">
        <p14:creationId xmlns:p14="http://schemas.microsoft.com/office/powerpoint/2010/main" val="17605272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 xmlns:a16="http://schemas.microsoft.com/office/drawing/2014/main" id="{D8D00343-BEC5-411D-9BA1-A9E2F043A5F3}"/>
              </a:ext>
            </a:extLst>
          </p:cNvPr>
          <p:cNvPicPr>
            <a:picLocks noChangeAspect="1"/>
          </p:cNvPicPr>
          <p:nvPr/>
        </p:nvPicPr>
        <p:blipFill>
          <a:blip r:embed="rId2"/>
          <a:stretch>
            <a:fillRect/>
          </a:stretch>
        </p:blipFill>
        <p:spPr>
          <a:xfrm>
            <a:off x="4082903" y="271133"/>
            <a:ext cx="7772399" cy="3157868"/>
          </a:xfrm>
          <a:prstGeom prst="rect">
            <a:avLst/>
          </a:prstGeom>
        </p:spPr>
      </p:pic>
      <p:pic>
        <p:nvPicPr>
          <p:cNvPr id="3" name="صورة 2">
            <a:extLst>
              <a:ext uri="{FF2B5EF4-FFF2-40B4-BE49-F238E27FC236}">
                <a16:creationId xmlns="" xmlns:a16="http://schemas.microsoft.com/office/drawing/2014/main" id="{74548FFD-9CD6-42A2-AE36-FE72F90E2DDD}"/>
              </a:ext>
            </a:extLst>
          </p:cNvPr>
          <p:cNvPicPr>
            <a:picLocks noChangeAspect="1"/>
          </p:cNvPicPr>
          <p:nvPr/>
        </p:nvPicPr>
        <p:blipFill>
          <a:blip r:embed="rId3"/>
          <a:stretch>
            <a:fillRect/>
          </a:stretch>
        </p:blipFill>
        <p:spPr>
          <a:xfrm>
            <a:off x="4082904" y="3593806"/>
            <a:ext cx="7772398" cy="3157868"/>
          </a:xfrm>
          <a:prstGeom prst="rect">
            <a:avLst/>
          </a:prstGeom>
        </p:spPr>
      </p:pic>
      <p:sp>
        <p:nvSpPr>
          <p:cNvPr id="4" name="عنوان 3">
            <a:extLst>
              <a:ext uri="{FF2B5EF4-FFF2-40B4-BE49-F238E27FC236}">
                <a16:creationId xmlns="" xmlns:a16="http://schemas.microsoft.com/office/drawing/2014/main" id="{5D6867BF-A506-49F5-89AC-C2523D3FB1EE}"/>
              </a:ext>
            </a:extLst>
          </p:cNvPr>
          <p:cNvSpPr>
            <a:spLocks noGrp="1"/>
          </p:cNvSpPr>
          <p:nvPr>
            <p:ph type="title"/>
          </p:nvPr>
        </p:nvSpPr>
        <p:spPr>
          <a:xfrm>
            <a:off x="1006549" y="1570410"/>
            <a:ext cx="2725479" cy="1280890"/>
          </a:xfrm>
        </p:spPr>
        <p:txBody>
          <a:bodyPr>
            <a:normAutofit/>
          </a:bodyPr>
          <a:lstStyle/>
          <a:p>
            <a:r>
              <a:rPr lang="en-US" sz="2000" dirty="0">
                <a:solidFill>
                  <a:schemeClr val="tx1"/>
                </a:solidFill>
                <a:latin typeface="Times New Roman" panose="02020603050405020304" pitchFamily="18" charset="0"/>
                <a:cs typeface="Times New Roman" panose="02020603050405020304" pitchFamily="18" charset="0"/>
              </a:rPr>
              <a:t>The calculation as previous term :</a:t>
            </a:r>
          </a:p>
        </p:txBody>
      </p:sp>
    </p:spTree>
    <p:extLst>
      <p:ext uri="{BB962C8B-B14F-4D97-AF65-F5344CB8AC3E}">
        <p14:creationId xmlns:p14="http://schemas.microsoft.com/office/powerpoint/2010/main" val="2867923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48297" y="1243206"/>
            <a:ext cx="6086901" cy="646331"/>
          </a:xfrm>
          <a:prstGeom prst="rect">
            <a:avLst/>
          </a:prstGeom>
          <a:noFill/>
        </p:spPr>
        <p:txBody>
          <a:bodyPr wrap="square" rtlCol="0">
            <a:spAutoFit/>
          </a:bodyPr>
          <a:lstStyle/>
          <a:p>
            <a:r>
              <a:rPr lang="en-US" dirty="0"/>
              <a:t>Water Produced per Basin in the West Bank For Jenin Governorate.</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648297" y="2129892"/>
            <a:ext cx="6753367" cy="1433014"/>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741556" y="4984780"/>
            <a:ext cx="6660108" cy="1424840"/>
          </a:xfrm>
          <a:prstGeom prst="rect">
            <a:avLst/>
          </a:prstGeom>
          <a:noFill/>
          <a:ln>
            <a:noFill/>
          </a:ln>
        </p:spPr>
      </p:pic>
      <p:sp>
        <p:nvSpPr>
          <p:cNvPr id="8" name="TextBox 7"/>
          <p:cNvSpPr txBox="1"/>
          <p:nvPr/>
        </p:nvSpPr>
        <p:spPr>
          <a:xfrm>
            <a:off x="2539113" y="4186049"/>
            <a:ext cx="6753367" cy="646331"/>
          </a:xfrm>
          <a:prstGeom prst="rect">
            <a:avLst/>
          </a:prstGeom>
          <a:noFill/>
        </p:spPr>
        <p:txBody>
          <a:bodyPr wrap="square" rtlCol="0">
            <a:spAutoFit/>
          </a:bodyPr>
          <a:lstStyle/>
          <a:p>
            <a:r>
              <a:rPr lang="en-US" i="1"/>
              <a:t>Palestinian Water Wells and its Annual Pumping Quantity for Jenin Governorate and Type of Use.</a:t>
            </a:r>
          </a:p>
        </p:txBody>
      </p:sp>
    </p:spTree>
    <p:extLst>
      <p:ext uri="{BB962C8B-B14F-4D97-AF65-F5344CB8AC3E}">
        <p14:creationId xmlns:p14="http://schemas.microsoft.com/office/powerpoint/2010/main" val="29177326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2800" b="1" dirty="0">
                <a:latin typeface="Times New Roman" panose="02020603050405020304" pitchFamily="18" charset="0"/>
                <a:cs typeface="Times New Roman" panose="02020603050405020304" pitchFamily="18" charset="0"/>
              </a:rPr>
              <a:t>Long-Term Plan</a:t>
            </a:r>
            <a:endParaRPr lang="ar-SA" sz="2800" b="1" dirty="0">
              <a:latin typeface="Times New Roman" panose="02020603050405020304" pitchFamily="18" charset="0"/>
              <a:cs typeface="Times New Roman" panose="02020603050405020304" pitchFamily="18" charset="0"/>
            </a:endParaRPr>
          </a:p>
          <a:p>
            <a:pPr marL="0" indent="0">
              <a:buNone/>
            </a:pPr>
            <a:r>
              <a:rPr lang="en-US" sz="2600" b="1" dirty="0">
                <a:latin typeface="Times New Roman" panose="02020603050405020304" pitchFamily="18" charset="0"/>
                <a:cs typeface="Times New Roman" panose="02020603050405020304" pitchFamily="18" charset="0"/>
              </a:rPr>
              <a:t>The Number of wells needed in this interval is calculated which results that 10 wells is needed to construct in Jenin Governorate through the interval until 2040. Previously 6 wells are constructed in 2025 and 2030. So. Four additional wells should be constructed. The place will be </a:t>
            </a:r>
            <a:r>
              <a:rPr lang="en-US" sz="2600" b="1" dirty="0">
                <a:solidFill>
                  <a:schemeClr val="accent1"/>
                </a:solidFill>
                <a:latin typeface="Times New Roman" panose="02020603050405020304" pitchFamily="18" charset="0"/>
                <a:cs typeface="Times New Roman" panose="02020603050405020304" pitchFamily="18" charset="0"/>
              </a:rPr>
              <a:t>1</a:t>
            </a:r>
            <a:r>
              <a:rPr lang="en-US" sz="2600" b="1" dirty="0">
                <a:latin typeface="Times New Roman" panose="02020603050405020304" pitchFamily="18" charset="0"/>
                <a:cs typeface="Times New Roman" panose="02020603050405020304" pitchFamily="18" charset="0"/>
              </a:rPr>
              <a:t> in the </a:t>
            </a:r>
            <a:r>
              <a:rPr lang="en-US" sz="2600" b="1" dirty="0">
                <a:solidFill>
                  <a:schemeClr val="accent1"/>
                </a:solidFill>
                <a:latin typeface="Times New Roman" panose="02020603050405020304" pitchFamily="18" charset="0"/>
                <a:cs typeface="Times New Roman" panose="02020603050405020304" pitchFamily="18" charset="0"/>
              </a:rPr>
              <a:t>North part of Jenin in Faqquaa</a:t>
            </a:r>
            <a:r>
              <a:rPr lang="en-US" sz="2600" b="1" dirty="0">
                <a:solidFill>
                  <a:srgbClr val="0070C0"/>
                </a:solidFill>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and </a:t>
            </a:r>
            <a:r>
              <a:rPr lang="en-US" sz="2600" b="1" dirty="0">
                <a:solidFill>
                  <a:schemeClr val="accent1"/>
                </a:solidFill>
                <a:latin typeface="Times New Roman" panose="02020603050405020304" pitchFamily="18" charset="0"/>
                <a:cs typeface="Times New Roman" panose="02020603050405020304" pitchFamily="18" charset="0"/>
              </a:rPr>
              <a:t>3</a:t>
            </a:r>
            <a:r>
              <a:rPr lang="en-US" sz="2600" b="1" dirty="0">
                <a:latin typeface="Times New Roman" panose="02020603050405020304" pitchFamily="18" charset="0"/>
                <a:cs typeface="Times New Roman" panose="02020603050405020304" pitchFamily="18" charset="0"/>
              </a:rPr>
              <a:t> </a:t>
            </a:r>
            <a:r>
              <a:rPr lang="en-US" sz="2400" b="1" dirty="0"/>
              <a:t>in the </a:t>
            </a:r>
            <a:r>
              <a:rPr lang="en-US" sz="2400" b="1" dirty="0">
                <a:solidFill>
                  <a:schemeClr val="accent1"/>
                </a:solidFill>
              </a:rPr>
              <a:t>West of Jenin Governorate</a:t>
            </a:r>
            <a:r>
              <a:rPr lang="en-US" sz="2400" b="1" dirty="0">
                <a:solidFill>
                  <a:schemeClr val="accent1"/>
                </a:solidFill>
                <a:latin typeface="Arial" panose="020B0604020202020204" pitchFamily="34" charset="0"/>
                <a:cs typeface="Arial" panose="020B0604020202020204" pitchFamily="34" charset="0"/>
              </a:rPr>
              <a:t> </a:t>
            </a:r>
          </a:p>
          <a:p>
            <a:pPr marL="0" indent="0">
              <a:buNone/>
            </a:pPr>
            <a:endParaRPr lang="ar-SA" sz="2400" b="1" dirty="0">
              <a:latin typeface="Arial" panose="020B0604020202020204" pitchFamily="34" charset="0"/>
              <a:cs typeface="Arial" panose="020B0604020202020204" pitchFamily="34" charset="0"/>
            </a:endParaRPr>
          </a:p>
          <a:p>
            <a:pPr marL="0" indent="0">
              <a:buNone/>
            </a:pPr>
            <a:endParaRPr lang="en-US" sz="2800" b="1" dirty="0"/>
          </a:p>
        </p:txBody>
      </p:sp>
    </p:spTree>
    <p:extLst>
      <p:ext uri="{BB962C8B-B14F-4D97-AF65-F5344CB8AC3E}">
        <p14:creationId xmlns:p14="http://schemas.microsoft.com/office/powerpoint/2010/main" val="23059150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latin typeface="Times New Roman" panose="02020603050405020304" pitchFamily="18" charset="0"/>
                <a:cs typeface="Times New Roman" panose="02020603050405020304" pitchFamily="18" charset="0"/>
              </a:rPr>
              <a:t>Wells Name, Volume of Water and Characteristics of the Pumps will used in 2040.</a:t>
            </a:r>
          </a:p>
        </p:txBody>
      </p:sp>
      <p:pic>
        <p:nvPicPr>
          <p:cNvPr id="4" name="Content Placeholder 3"/>
          <p:cNvPicPr>
            <a:picLocks noGrp="1" noChangeAspect="1"/>
          </p:cNvPicPr>
          <p:nvPr>
            <p:ph idx="1"/>
          </p:nvPr>
        </p:nvPicPr>
        <p:blipFill>
          <a:blip r:embed="rId2"/>
          <a:stretch>
            <a:fillRect/>
          </a:stretch>
        </p:blipFill>
        <p:spPr>
          <a:xfrm>
            <a:off x="3670479" y="2459865"/>
            <a:ext cx="5733987" cy="2099255"/>
          </a:xfrm>
          <a:prstGeom prst="rect">
            <a:avLst/>
          </a:prstGeom>
        </p:spPr>
      </p:pic>
    </p:spTree>
    <p:extLst>
      <p:ext uri="{BB962C8B-B14F-4D97-AF65-F5344CB8AC3E}">
        <p14:creationId xmlns:p14="http://schemas.microsoft.com/office/powerpoint/2010/main" val="28126441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The Rounded Volume of Water needed in Each Cluster in 2040.</a:t>
            </a:r>
          </a:p>
        </p:txBody>
      </p:sp>
      <p:pic>
        <p:nvPicPr>
          <p:cNvPr id="4" name="Content Placeholder 3"/>
          <p:cNvPicPr>
            <a:picLocks noGrp="1" noChangeAspect="1"/>
          </p:cNvPicPr>
          <p:nvPr>
            <p:ph idx="1"/>
          </p:nvPr>
        </p:nvPicPr>
        <p:blipFill>
          <a:blip r:embed="rId2"/>
          <a:stretch>
            <a:fillRect/>
          </a:stretch>
        </p:blipFill>
        <p:spPr>
          <a:xfrm>
            <a:off x="5049771" y="2178955"/>
            <a:ext cx="2226792" cy="2437138"/>
          </a:xfrm>
          <a:prstGeom prst="rect">
            <a:avLst/>
          </a:prstGeom>
        </p:spPr>
      </p:pic>
    </p:spTree>
    <p:extLst>
      <p:ext uri="{BB962C8B-B14F-4D97-AF65-F5344CB8AC3E}">
        <p14:creationId xmlns:p14="http://schemas.microsoft.com/office/powerpoint/2010/main" val="3965867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9561" y="624110"/>
            <a:ext cx="9225051" cy="947113"/>
          </a:xfrm>
        </p:spPr>
        <p:txBody>
          <a:bodyPr>
            <a:normAutofit/>
          </a:bodyPr>
          <a:lstStyle/>
          <a:p>
            <a:r>
              <a:rPr lang="en-US" sz="3200" b="1" i="1" dirty="0">
                <a:latin typeface="Times New Roman" panose="02020603050405020304" pitchFamily="18" charset="0"/>
                <a:cs typeface="Times New Roman" panose="02020603050405020304" pitchFamily="18" charset="0"/>
              </a:rPr>
              <a:t>The Conveyance Lines in Jenin Governorate in 2040.</a:t>
            </a:r>
            <a:endParaRPr lang="en-US" sz="3200" b="1"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231842" y="1905000"/>
            <a:ext cx="7519286" cy="4620491"/>
          </a:xfrm>
          <a:prstGeom prst="rect">
            <a:avLst/>
          </a:prstGeom>
        </p:spPr>
      </p:pic>
    </p:spTree>
    <p:extLst>
      <p:ext uri="{BB962C8B-B14F-4D97-AF65-F5344CB8AC3E}">
        <p14:creationId xmlns:p14="http://schemas.microsoft.com/office/powerpoint/2010/main" val="11999048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021983" y="772732"/>
            <a:ext cx="8487177" cy="5718220"/>
          </a:xfrm>
          <a:prstGeom prst="rect">
            <a:avLst/>
          </a:prstGeom>
        </p:spPr>
      </p:pic>
    </p:spTree>
    <p:extLst>
      <p:ext uri="{BB962C8B-B14F-4D97-AF65-F5344CB8AC3E}">
        <p14:creationId xmlns:p14="http://schemas.microsoft.com/office/powerpoint/2010/main" val="10732134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i="1" dirty="0">
                <a:latin typeface="Times New Roman" panose="02020603050405020304" pitchFamily="18" charset="0"/>
                <a:cs typeface="Times New Roman" panose="02020603050405020304" pitchFamily="18" charset="0"/>
              </a:rPr>
              <a:t>Price </a:t>
            </a:r>
            <a:r>
              <a:rPr lang="en-US" sz="3200" b="1" i="1" dirty="0" smtClean="0">
                <a:latin typeface="Times New Roman" panose="02020603050405020304" pitchFamily="18" charset="0"/>
                <a:cs typeface="Times New Roman" panose="02020603050405020304" pitchFamily="18" charset="0"/>
              </a:rPr>
              <a:t>and</a:t>
            </a:r>
            <a:r>
              <a:rPr lang="en-US" sz="3200" b="1" i="1" dirty="0">
                <a:latin typeface="Times New Roman" panose="02020603050405020304" pitchFamily="18" charset="0"/>
                <a:cs typeface="Times New Roman" panose="02020603050405020304" pitchFamily="18" charset="0"/>
              </a:rPr>
              <a:t> </a:t>
            </a:r>
            <a:r>
              <a:rPr lang="en-US" sz="3200" b="1" i="1" dirty="0" smtClean="0">
                <a:latin typeface="Times New Roman" panose="02020603050405020304" pitchFamily="18" charset="0"/>
                <a:cs typeface="Times New Roman" panose="02020603050405020304" pitchFamily="18" charset="0"/>
              </a:rPr>
              <a:t>Cash Flow or the project for 2025,2030 and 2040 </a:t>
            </a:r>
            <a:endParaRPr lang="en-US" sz="3200" b="1"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4" y="1905000"/>
            <a:ext cx="8911687" cy="4006222"/>
          </a:xfrm>
        </p:spPr>
        <p:txBody>
          <a:bodyPr/>
          <a:lstStyle/>
          <a:p>
            <a:pPr marL="0" lvl="1" indent="0">
              <a:buNone/>
            </a:pPr>
            <a:r>
              <a:rPr lang="en-US" sz="2400" b="1" dirty="0">
                <a:latin typeface="Times New Roman" panose="02020603050405020304" pitchFamily="18" charset="0"/>
                <a:cs typeface="Times New Roman" panose="02020603050405020304" pitchFamily="18" charset="0"/>
              </a:rPr>
              <a:t>The total cost includes both an account</a:t>
            </a:r>
            <a:endParaRPr lang="ar-JO" sz="2400" b="1" dirty="0" smtClean="0">
              <a:latin typeface="Times New Roman" panose="02020603050405020304" pitchFamily="18" charset="0"/>
              <a:cs typeface="Times New Roman" panose="02020603050405020304" pitchFamily="18" charset="0"/>
            </a:endParaRPr>
          </a:p>
          <a:p>
            <a:pPr marL="342900" lvl="1" indent="-342900"/>
            <a:r>
              <a:rPr lang="en-US" sz="2800" dirty="0" smtClean="0">
                <a:solidFill>
                  <a:schemeClr val="tx1"/>
                </a:solidFill>
                <a:latin typeface="Times New Roman" panose="02020603050405020304" pitchFamily="18" charset="0"/>
                <a:cs typeface="Times New Roman" panose="02020603050405020304" pitchFamily="18" charset="0"/>
              </a:rPr>
              <a:t>Price </a:t>
            </a:r>
            <a:r>
              <a:rPr lang="en-US" sz="2800" dirty="0">
                <a:solidFill>
                  <a:schemeClr val="tx1"/>
                </a:solidFill>
                <a:latin typeface="Times New Roman" panose="02020603050405020304" pitchFamily="18" charset="0"/>
                <a:cs typeface="Times New Roman" panose="02020603050405020304" pitchFamily="18" charset="0"/>
              </a:rPr>
              <a:t>for Drilling </a:t>
            </a:r>
            <a:r>
              <a:rPr lang="en-US" sz="2800" dirty="0" smtClean="0">
                <a:solidFill>
                  <a:schemeClr val="tx1"/>
                </a:solidFill>
                <a:latin typeface="Times New Roman" panose="02020603050405020304" pitchFamily="18" charset="0"/>
                <a:cs typeface="Times New Roman" panose="02020603050405020304" pitchFamily="18" charset="0"/>
              </a:rPr>
              <a:t>Wells ( 100$ for 1m Excavation)</a:t>
            </a:r>
            <a:endParaRPr lang="en-US" sz="2800" dirty="0">
              <a:solidFill>
                <a:schemeClr val="tx1"/>
              </a:solidFill>
              <a:latin typeface="Times New Roman" panose="02020603050405020304" pitchFamily="18" charset="0"/>
              <a:cs typeface="Times New Roman" panose="02020603050405020304" pitchFamily="18" charset="0"/>
            </a:endParaRPr>
          </a:p>
          <a:p>
            <a:pPr marL="342900" lvl="1" indent="-342900"/>
            <a:r>
              <a:rPr lang="en-US" sz="2800" dirty="0">
                <a:solidFill>
                  <a:schemeClr val="tx1"/>
                </a:solidFill>
                <a:latin typeface="Times New Roman" panose="02020603050405020304" pitchFamily="18" charset="0"/>
                <a:cs typeface="Times New Roman" panose="02020603050405020304" pitchFamily="18" charset="0"/>
              </a:rPr>
              <a:t>Price for </a:t>
            </a:r>
            <a:r>
              <a:rPr lang="en-US" sz="2800" dirty="0" smtClean="0">
                <a:solidFill>
                  <a:schemeClr val="tx1"/>
                </a:solidFill>
                <a:latin typeface="Times New Roman" panose="02020603050405020304" pitchFamily="18" charset="0"/>
                <a:cs typeface="Times New Roman" panose="02020603050405020304" pitchFamily="18" charset="0"/>
              </a:rPr>
              <a:t>Wells pumps (Assume = 90,000$)</a:t>
            </a:r>
            <a:endParaRPr lang="en-US" sz="2800" dirty="0">
              <a:solidFill>
                <a:schemeClr val="tx1"/>
              </a:solidFill>
              <a:latin typeface="Times New Roman" panose="02020603050405020304" pitchFamily="18" charset="0"/>
              <a:cs typeface="Times New Roman" panose="02020603050405020304" pitchFamily="18" charset="0"/>
            </a:endParaRPr>
          </a:p>
          <a:p>
            <a:r>
              <a:rPr lang="en-US" sz="2800" dirty="0">
                <a:solidFill>
                  <a:schemeClr val="tx1"/>
                </a:solidFill>
                <a:latin typeface="Times New Roman" panose="02020603050405020304" pitchFamily="18" charset="0"/>
                <a:cs typeface="Times New Roman" panose="02020603050405020304" pitchFamily="18" charset="0"/>
              </a:rPr>
              <a:t>Price for </a:t>
            </a:r>
            <a:r>
              <a:rPr lang="en-US" sz="2800" dirty="0" smtClean="0">
                <a:solidFill>
                  <a:schemeClr val="tx1"/>
                </a:solidFill>
                <a:latin typeface="Times New Roman" panose="02020603050405020304" pitchFamily="18" charset="0"/>
                <a:cs typeface="Times New Roman" panose="02020603050405020304" pitchFamily="18" charset="0"/>
              </a:rPr>
              <a:t>Tanks (Assume 1168NIS for Volume = 1500</a:t>
            </a:r>
            <a:r>
              <a:rPr lang="en-US" sz="2800" dirty="0" smtClean="0">
                <a:solidFill>
                  <a:srgbClr val="000000"/>
                </a:solidFill>
                <a:latin typeface="Times New Roman" panose="02020603050405020304" pitchFamily="18" charset="0"/>
                <a:ea typeface="Calibri" panose="020F0502020204030204" pitchFamily="34" charset="0"/>
              </a:rPr>
              <a:t>m</a:t>
            </a:r>
            <a:r>
              <a:rPr lang="en-US" sz="2800" baseline="30000" dirty="0" smtClean="0">
                <a:solidFill>
                  <a:srgbClr val="000000"/>
                </a:solidFill>
                <a:latin typeface="Times New Roman" panose="02020603050405020304" pitchFamily="18" charset="0"/>
                <a:ea typeface="Calibri" panose="020F0502020204030204" pitchFamily="34" charset="0"/>
              </a:rPr>
              <a:t>3</a:t>
            </a:r>
            <a:r>
              <a:rPr lang="en-US" sz="2800" dirty="0" smtClean="0">
                <a:solidFill>
                  <a:schemeClr val="tx1"/>
                </a:solidFill>
                <a:latin typeface="Times New Roman" panose="02020603050405020304" pitchFamily="18" charset="0"/>
                <a:cs typeface="Times New Roman" panose="02020603050405020304" pitchFamily="18" charset="0"/>
              </a:rPr>
              <a:t>) </a:t>
            </a:r>
          </a:p>
          <a:p>
            <a:r>
              <a:rPr lang="en-US"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Price </a:t>
            </a: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for Conveyance lines in the </a:t>
            </a:r>
            <a:r>
              <a:rPr lang="en-US"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Network:</a:t>
            </a:r>
            <a:endParaRPr lang="ar-JO"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a:buFont typeface="Wingdings" panose="05000000000000000000" pitchFamily="2" charset="2"/>
              <a:buChar char="v"/>
            </a:pPr>
            <a:r>
              <a:rPr lang="en-US" sz="2800" dirty="0" smtClean="0">
                <a:solidFill>
                  <a:schemeClr val="tx1"/>
                </a:solidFill>
                <a:latin typeface="Times New Roman" panose="02020603050405020304" pitchFamily="18" charset="0"/>
                <a:cs typeface="Times New Roman" panose="02020603050405020304" pitchFamily="18" charset="0"/>
              </a:rPr>
              <a:t>Diameter as the table </a:t>
            </a:r>
          </a:p>
          <a:p>
            <a:pPr>
              <a:buFont typeface="Wingdings" panose="05000000000000000000" pitchFamily="2" charset="2"/>
              <a:buChar char="v"/>
            </a:pPr>
            <a:r>
              <a:rPr lang="en-US" sz="2800" dirty="0" smtClean="0">
                <a:solidFill>
                  <a:schemeClr val="tx1"/>
                </a:solidFill>
                <a:latin typeface="Times New Roman" panose="02020603050405020304" pitchFamily="18" charset="0"/>
                <a:cs typeface="Times New Roman" panose="02020603050405020304" pitchFamily="18" charset="0"/>
              </a:rPr>
              <a:t>Pumps (Assume = 90,000$)</a:t>
            </a:r>
            <a:endParaRPr lang="en-US" sz="28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446069" y="4153542"/>
            <a:ext cx="2424544" cy="2613840"/>
          </a:xfrm>
          <a:prstGeom prst="rect">
            <a:avLst/>
          </a:prstGeom>
          <a:noFill/>
          <a:ln>
            <a:noFill/>
          </a:ln>
        </p:spPr>
      </p:pic>
      <p:sp>
        <p:nvSpPr>
          <p:cNvPr id="5" name="Right Arrow 4"/>
          <p:cNvSpPr/>
          <p:nvPr/>
        </p:nvSpPr>
        <p:spPr>
          <a:xfrm>
            <a:off x="6233375" y="4739424"/>
            <a:ext cx="1700011" cy="3300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0341803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Total Price of the Project for each </a:t>
            </a:r>
            <a:r>
              <a:rPr lang="en-US" b="1" i="1" dirty="0" smtClean="0">
                <a:latin typeface="Times New Roman" panose="02020603050405020304" pitchFamily="18" charset="0"/>
                <a:cs typeface="Times New Roman" panose="02020603050405020304" pitchFamily="18" charset="0"/>
              </a:rPr>
              <a:t>interval</a:t>
            </a:r>
            <a:br>
              <a:rPr lang="en-US" b="1" i="1" dirty="0" smtClean="0">
                <a:latin typeface="Times New Roman" panose="02020603050405020304" pitchFamily="18" charset="0"/>
                <a:cs typeface="Times New Roman" panose="02020603050405020304" pitchFamily="18" charset="0"/>
              </a:rPr>
            </a:br>
            <a:r>
              <a:rPr lang="en-US" b="1" dirty="0" smtClean="0">
                <a:solidFill>
                  <a:schemeClr val="tx1"/>
                </a:solidFill>
                <a:latin typeface="Times New Roman" panose="02020603050405020304" pitchFamily="18" charset="0"/>
                <a:cs typeface="Times New Roman" panose="02020603050405020304" pitchFamily="18" charset="0"/>
              </a:rPr>
              <a:t>(NIS)</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17818" y="2369126"/>
            <a:ext cx="5140037" cy="3297382"/>
          </a:xfrm>
          <a:prstGeom prst="rect">
            <a:avLst/>
          </a:prstGeom>
          <a:noFill/>
          <a:ln>
            <a:noFill/>
          </a:ln>
        </p:spPr>
      </p:pic>
    </p:spTree>
    <p:extLst>
      <p:ext uri="{BB962C8B-B14F-4D97-AF65-F5344CB8AC3E}">
        <p14:creationId xmlns:p14="http://schemas.microsoft.com/office/powerpoint/2010/main" val="343223883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anose="02020603050405020304" pitchFamily="18" charset="0"/>
                <a:cs typeface="Times New Roman" panose="02020603050405020304" pitchFamily="18" charset="0"/>
              </a:rPr>
              <a:t>The Cash flow for the project </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40183" y="2299855"/>
            <a:ext cx="6669728" cy="3343971"/>
          </a:xfrm>
          <a:prstGeom prst="rect">
            <a:avLst/>
          </a:prstGeom>
          <a:noFill/>
        </p:spPr>
      </p:pic>
    </p:spTree>
    <p:extLst>
      <p:ext uri="{BB962C8B-B14F-4D97-AF65-F5344CB8AC3E}">
        <p14:creationId xmlns:p14="http://schemas.microsoft.com/office/powerpoint/2010/main" val="35091899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342" y="167425"/>
            <a:ext cx="2082106" cy="2035963"/>
          </a:xfrm>
        </p:spPr>
        <p:txBody>
          <a:bodyPr>
            <a:normAutofit/>
          </a:bodyPr>
          <a:lstStyle/>
          <a:p>
            <a:r>
              <a:rPr lang="en-US" b="1" i="1" dirty="0">
                <a:latin typeface="Times New Roman" panose="02020603050405020304" pitchFamily="18" charset="0"/>
                <a:cs typeface="Times New Roman" panose="02020603050405020304" pitchFamily="18" charset="0"/>
              </a:rPr>
              <a:t>Sample of proposed Packages</a:t>
            </a:r>
            <a:endParaRPr lang="en-US" b="1" i="1" dirty="0"/>
          </a:p>
        </p:txBody>
      </p:sp>
      <p:pic>
        <p:nvPicPr>
          <p:cNvPr id="8" name="Content Placeholder 7"/>
          <p:cNvPicPr>
            <a:picLocks noGrp="1" noChangeAspect="1"/>
          </p:cNvPicPr>
          <p:nvPr>
            <p:ph idx="1"/>
          </p:nvPr>
        </p:nvPicPr>
        <p:blipFill>
          <a:blip r:embed="rId2"/>
          <a:stretch>
            <a:fillRect/>
          </a:stretch>
        </p:blipFill>
        <p:spPr>
          <a:xfrm>
            <a:off x="4146996" y="0"/>
            <a:ext cx="7109137" cy="6993228"/>
          </a:xfrm>
          <a:prstGeom prst="rect">
            <a:avLst/>
          </a:prstGeom>
        </p:spPr>
      </p:pic>
    </p:spTree>
    <p:extLst>
      <p:ext uri="{BB962C8B-B14F-4D97-AF65-F5344CB8AC3E}">
        <p14:creationId xmlns:p14="http://schemas.microsoft.com/office/powerpoint/2010/main" val="382589495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stretch>
            <a:fillRect/>
          </a:stretch>
        </p:blipFill>
        <p:spPr>
          <a:xfrm>
            <a:off x="2550017" y="759854"/>
            <a:ext cx="8435662" cy="5602309"/>
          </a:xfrm>
          <a:prstGeom prst="rect">
            <a:avLst/>
          </a:prstGeom>
        </p:spPr>
      </p:pic>
    </p:spTree>
    <p:extLst>
      <p:ext uri="{BB962C8B-B14F-4D97-AF65-F5344CB8AC3E}">
        <p14:creationId xmlns:p14="http://schemas.microsoft.com/office/powerpoint/2010/main" val="3816342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2257" y="832513"/>
            <a:ext cx="6933062" cy="646331"/>
          </a:xfrm>
          <a:prstGeom prst="rect">
            <a:avLst/>
          </a:prstGeom>
          <a:noFill/>
        </p:spPr>
        <p:txBody>
          <a:bodyPr wrap="square" rtlCol="0">
            <a:spAutoFit/>
          </a:bodyPr>
          <a:lstStyle/>
          <a:p>
            <a:pPr algn="ctr"/>
            <a:r>
              <a:rPr lang="en-US" b="1" i="1" dirty="0"/>
              <a:t>Domestic Sector, Water Consumed, Total Losses, Population and Daily Consumption per Capita in Jenin Governorate</a:t>
            </a:r>
            <a:r>
              <a:rPr lang="en-US" i="1" dirty="0"/>
              <a:t>.</a:t>
            </a: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552131" y="1746912"/>
            <a:ext cx="7083188" cy="1569493"/>
          </a:xfrm>
          <a:prstGeom prst="rect">
            <a:avLst/>
          </a:prstGeom>
          <a:noFill/>
          <a:ln>
            <a:noFill/>
          </a:ln>
        </p:spPr>
      </p:pic>
      <p:sp>
        <p:nvSpPr>
          <p:cNvPr id="4" name="TextBox 3"/>
          <p:cNvSpPr txBox="1"/>
          <p:nvPr/>
        </p:nvSpPr>
        <p:spPr>
          <a:xfrm>
            <a:off x="2606721" y="3957850"/>
            <a:ext cx="7028598" cy="646331"/>
          </a:xfrm>
          <a:prstGeom prst="rect">
            <a:avLst/>
          </a:prstGeom>
          <a:noFill/>
        </p:spPr>
        <p:txBody>
          <a:bodyPr wrap="square" rtlCol="0">
            <a:spAutoFit/>
          </a:bodyPr>
          <a:lstStyle/>
          <a:p>
            <a:pPr algn="ctr"/>
            <a:r>
              <a:rPr lang="en-US" b="1" dirty="0"/>
              <a:t>Needed, Supply and Consumed Quantities, Population and Deficit in Domestic Supply in Jenin Governorate</a:t>
            </a:r>
            <a:r>
              <a:rPr lang="en-US" dirty="0"/>
              <a:t>.</a:t>
            </a: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552131" y="4844955"/>
            <a:ext cx="7083188" cy="1774209"/>
          </a:xfrm>
          <a:prstGeom prst="rect">
            <a:avLst/>
          </a:prstGeom>
          <a:noFill/>
          <a:ln>
            <a:noFill/>
          </a:ln>
        </p:spPr>
      </p:pic>
      <p:sp>
        <p:nvSpPr>
          <p:cNvPr id="6" name="TextBox 5"/>
          <p:cNvSpPr txBox="1"/>
          <p:nvPr/>
        </p:nvSpPr>
        <p:spPr>
          <a:xfrm>
            <a:off x="2041076" y="3399807"/>
            <a:ext cx="3391468" cy="369332"/>
          </a:xfrm>
          <a:prstGeom prst="rect">
            <a:avLst/>
          </a:prstGeom>
          <a:noFill/>
        </p:spPr>
        <p:txBody>
          <a:bodyPr wrap="square" rtlCol="0">
            <a:spAutoFit/>
          </a:bodyPr>
          <a:lstStyle/>
          <a:p>
            <a:r>
              <a:rPr lang="en-US" dirty="0"/>
              <a:t>       </a:t>
            </a:r>
          </a:p>
        </p:txBody>
      </p:sp>
    </p:spTree>
    <p:extLst>
      <p:ext uri="{BB962C8B-B14F-4D97-AF65-F5344CB8AC3E}">
        <p14:creationId xmlns:p14="http://schemas.microsoft.com/office/powerpoint/2010/main" val="94362049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anose="02020603050405020304" pitchFamily="18" charset="0"/>
                <a:cs typeface="Times New Roman" panose="02020603050405020304" pitchFamily="18" charset="0"/>
              </a:rPr>
              <a:t>Suggestion to cover the price of the project</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57944" y="2459804"/>
            <a:ext cx="5881865" cy="1489364"/>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326531" y="5344647"/>
            <a:ext cx="7744690" cy="1151227"/>
          </a:xfrm>
          <a:prstGeom prst="rect">
            <a:avLst/>
          </a:prstGeom>
          <a:noFill/>
          <a:ln>
            <a:noFill/>
          </a:ln>
        </p:spPr>
      </p:pic>
      <p:sp>
        <p:nvSpPr>
          <p:cNvPr id="6" name="Rectangle 5"/>
          <p:cNvSpPr/>
          <p:nvPr/>
        </p:nvSpPr>
        <p:spPr>
          <a:xfrm>
            <a:off x="3171444" y="2090472"/>
            <a:ext cx="5968365"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Conversion between the Future Cost and the Annual Cost.</a:t>
            </a:r>
            <a:endParaRPr lang="en-US" dirty="0"/>
          </a:p>
        </p:txBody>
      </p:sp>
      <p:sp>
        <p:nvSpPr>
          <p:cNvPr id="7" name="Rectangle 6"/>
          <p:cNvSpPr/>
          <p:nvPr/>
        </p:nvSpPr>
        <p:spPr>
          <a:xfrm>
            <a:off x="2326531" y="4334550"/>
            <a:ext cx="7316233" cy="1200329"/>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price from each person to collect the total price in each interval of the plan, Thus we can collect the cost of the project and solve the problem of water gap.</a:t>
            </a:r>
          </a:p>
          <a:p>
            <a:endParaRPr lang="en-US" dirty="0"/>
          </a:p>
        </p:txBody>
      </p:sp>
    </p:spTree>
    <p:extLst>
      <p:ext uri="{BB962C8B-B14F-4D97-AF65-F5344CB8AC3E}">
        <p14:creationId xmlns:p14="http://schemas.microsoft.com/office/powerpoint/2010/main" val="252321438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589212" y="2936384"/>
            <a:ext cx="8915400" cy="2086378"/>
          </a:xfrm>
        </p:spPr>
        <p:txBody>
          <a:bodyPr>
            <a:normAutofit/>
          </a:bodyPr>
          <a:lstStyle/>
          <a:p>
            <a:pPr marL="0" indent="0" algn="ctr">
              <a:buNone/>
            </a:pPr>
            <a:r>
              <a:rPr lang="en-US" sz="8000" b="1" i="1" dirty="0">
                <a:ln w="0"/>
                <a:solidFill>
                  <a:schemeClr val="tx2">
                    <a:lumMod val="60000"/>
                    <a:lumOff val="4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3429117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latin typeface="Times New Roman" panose="02020603050405020304" pitchFamily="18" charset="0"/>
                <a:cs typeface="Times New Roman" panose="02020603050405020304" pitchFamily="18" charset="0"/>
              </a:rPr>
              <a:t>Water Networks:</a:t>
            </a:r>
            <a:r>
              <a:rPr lang="en-US" b="1" dirty="0"/>
              <a:t/>
            </a:r>
            <a:br>
              <a:rPr lang="en-US" b="1"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240739" y="2088107"/>
            <a:ext cx="5786651" cy="4449169"/>
          </a:xfrm>
          <a:prstGeom prst="rect">
            <a:avLst/>
          </a:prstGeom>
        </p:spPr>
      </p:pic>
      <p:sp>
        <p:nvSpPr>
          <p:cNvPr id="5" name="TextBox 4"/>
          <p:cNvSpPr txBox="1"/>
          <p:nvPr/>
        </p:nvSpPr>
        <p:spPr>
          <a:xfrm>
            <a:off x="1487606" y="2197290"/>
            <a:ext cx="3289110" cy="3785652"/>
          </a:xfrm>
          <a:prstGeom prst="rect">
            <a:avLst/>
          </a:prstGeom>
          <a:noFill/>
        </p:spPr>
        <p:txBody>
          <a:bodyPr wrap="square" rtlCol="0">
            <a:spAutoFit/>
          </a:bodyPr>
          <a:lstStyle/>
          <a:p>
            <a:r>
              <a:rPr lang="en-US" sz="2400" b="1" dirty="0"/>
              <a:t>In the Figure, the main pipelines in Jenin Governorate that we will work on it to develop the water plan in Jenin in the future. It’s the most important part because water reach to Jenin by it</a:t>
            </a:r>
          </a:p>
        </p:txBody>
      </p:sp>
    </p:spTree>
    <p:extLst>
      <p:ext uri="{BB962C8B-B14F-4D97-AF65-F5344CB8AC3E}">
        <p14:creationId xmlns:p14="http://schemas.microsoft.com/office/powerpoint/2010/main" val="1004377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anose="02020603050405020304" pitchFamily="18" charset="0"/>
                <a:cs typeface="Times New Roman" panose="02020603050405020304" pitchFamily="18" charset="0"/>
              </a:rPr>
              <a:t>Present Water Demand:</a:t>
            </a:r>
            <a:r>
              <a:rPr lang="en-US" b="1" dirty="0"/>
              <a:t/>
            </a:r>
            <a:br>
              <a:rPr lang="en-US" b="1" dirty="0"/>
            </a:br>
            <a:endParaRPr lang="en-US" dirty="0"/>
          </a:p>
        </p:txBody>
      </p:sp>
      <p:sp>
        <p:nvSpPr>
          <p:cNvPr id="3" name="Content Placeholder 2"/>
          <p:cNvSpPr>
            <a:spLocks noGrp="1"/>
          </p:cNvSpPr>
          <p:nvPr>
            <p:ph idx="1"/>
          </p:nvPr>
        </p:nvSpPr>
        <p:spPr>
          <a:xfrm>
            <a:off x="2480030" y="1542196"/>
            <a:ext cx="8915400" cy="5315803"/>
          </a:xfrm>
        </p:spPr>
        <p:txBody>
          <a:bodyPr>
            <a:normAutofit/>
          </a:bodyPr>
          <a:lstStyle/>
          <a:p>
            <a:r>
              <a:rPr lang="en-US" sz="2000" b="1" dirty="0"/>
              <a:t>We collected data on the population and current water demand in each city, village, and cluster. This information is obtained from the Palestinian Central Bureau of Statistics and the Water Authority according to 2017 statistics.</a:t>
            </a:r>
          </a:p>
          <a:p>
            <a:r>
              <a:rPr lang="en-US" sz="2000" b="1" dirty="0"/>
              <a:t>Using the formula:</a:t>
            </a:r>
            <a:endParaRPr lang="ar-SA" sz="2000" b="1" dirty="0"/>
          </a:p>
          <a:p>
            <a:r>
              <a:rPr lang="ar-SA" sz="2000" b="1" dirty="0"/>
              <a:t> </a:t>
            </a:r>
            <a:r>
              <a:rPr lang="en-US" sz="2000" b="1" dirty="0"/>
              <a:t>P</a:t>
            </a:r>
            <a:r>
              <a:rPr lang="en-US" sz="2000" b="1" baseline="-25000" dirty="0"/>
              <a:t>future </a:t>
            </a:r>
            <a:r>
              <a:rPr lang="en-US" sz="2000" b="1" dirty="0"/>
              <a:t>= P</a:t>
            </a:r>
            <a:r>
              <a:rPr lang="en-US" sz="2000" b="1" baseline="-25000" dirty="0"/>
              <a:t>now</a:t>
            </a:r>
            <a:r>
              <a:rPr lang="en-US" sz="2000" b="1" dirty="0"/>
              <a:t> * (1+r)</a:t>
            </a:r>
            <a:r>
              <a:rPr lang="en-US" sz="2000" b="1" baseline="30000" dirty="0"/>
              <a:t>n</a:t>
            </a:r>
            <a:r>
              <a:rPr lang="en-US" sz="2000" b="1" dirty="0"/>
              <a:t> </a:t>
            </a:r>
            <a:endParaRPr lang="ar-SA" sz="2000" b="1" dirty="0"/>
          </a:p>
          <a:p>
            <a:pPr marL="0" indent="0">
              <a:buNone/>
            </a:pPr>
            <a:r>
              <a:rPr lang="en-US" sz="2000" b="1" dirty="0"/>
              <a:t>P</a:t>
            </a:r>
            <a:r>
              <a:rPr lang="en-US" sz="2000" b="1" baseline="-25000" dirty="0"/>
              <a:t>now</a:t>
            </a:r>
            <a:r>
              <a:rPr lang="en-US" sz="2000" b="1" dirty="0"/>
              <a:t>: Population in 2017</a:t>
            </a:r>
          </a:p>
          <a:p>
            <a:pPr marL="0" indent="0">
              <a:buNone/>
            </a:pPr>
            <a:r>
              <a:rPr lang="en-US" sz="2000" b="1" dirty="0"/>
              <a:t>P</a:t>
            </a:r>
            <a:r>
              <a:rPr lang="en-US" sz="2000" b="1" baseline="-25000" dirty="0"/>
              <a:t>future</a:t>
            </a:r>
            <a:r>
              <a:rPr lang="en-US" sz="2000" b="1" dirty="0"/>
              <a:t>: Population in 2020.</a:t>
            </a:r>
          </a:p>
          <a:p>
            <a:pPr marL="0" indent="0">
              <a:buNone/>
            </a:pPr>
            <a:r>
              <a:rPr lang="en-US" sz="2000" b="1" dirty="0"/>
              <a:t>n: No. of years, n =3 years.</a:t>
            </a:r>
          </a:p>
          <a:p>
            <a:pPr marL="0" indent="0">
              <a:buNone/>
            </a:pPr>
            <a:r>
              <a:rPr lang="en-US" sz="2000" b="1" dirty="0"/>
              <a:t>r: growth rate. We take it from the following table </a:t>
            </a:r>
          </a:p>
        </p:txBody>
      </p:sp>
      <p:pic>
        <p:nvPicPr>
          <p:cNvPr id="4" name="صورة 1"/>
          <p:cNvPicPr/>
          <p:nvPr/>
        </p:nvPicPr>
        <p:blipFill>
          <a:blip r:embed="rId2">
            <a:extLst>
              <a:ext uri="{28A0092B-C50C-407E-A947-70E740481C1C}">
                <a14:useLocalDpi xmlns:a14="http://schemas.microsoft.com/office/drawing/2010/main" val="0"/>
              </a:ext>
            </a:extLst>
          </a:blip>
          <a:srcRect/>
          <a:stretch>
            <a:fillRect/>
          </a:stretch>
        </p:blipFill>
        <p:spPr bwMode="auto">
          <a:xfrm>
            <a:off x="3924087" y="5677467"/>
            <a:ext cx="5572125" cy="887105"/>
          </a:xfrm>
          <a:prstGeom prst="rect">
            <a:avLst/>
          </a:prstGeom>
          <a:noFill/>
          <a:ln>
            <a:noFill/>
          </a:ln>
        </p:spPr>
      </p:pic>
    </p:spTree>
    <p:extLst>
      <p:ext uri="{BB962C8B-B14F-4D97-AF65-F5344CB8AC3E}">
        <p14:creationId xmlns:p14="http://schemas.microsoft.com/office/powerpoint/2010/main" val="2133547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4257675" y="354842"/>
            <a:ext cx="4053812" cy="6141492"/>
          </a:xfrm>
          <a:prstGeom prst="rect">
            <a:avLst/>
          </a:prstGeom>
          <a:noFill/>
          <a:ln>
            <a:noFill/>
          </a:ln>
        </p:spPr>
      </p:pic>
      <p:sp>
        <p:nvSpPr>
          <p:cNvPr id="3" name="Right Arrow 2"/>
          <p:cNvSpPr/>
          <p:nvPr/>
        </p:nvSpPr>
        <p:spPr>
          <a:xfrm>
            <a:off x="3425588" y="5800299"/>
            <a:ext cx="627797" cy="2729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242213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10425</TotalTime>
  <Words>1461</Words>
  <Application>Microsoft Office PowerPoint</Application>
  <PresentationFormat>Widescreen</PresentationFormat>
  <Paragraphs>174</Paragraphs>
  <Slides>61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Arial</vt:lpstr>
      <vt:lpstr>Calibri</vt:lpstr>
      <vt:lpstr>Cambria Math</vt:lpstr>
      <vt:lpstr>Century Gothic</vt:lpstr>
      <vt:lpstr>Tahoma</vt:lpstr>
      <vt:lpstr>Times New Roman</vt:lpstr>
      <vt:lpstr>Wingdings</vt:lpstr>
      <vt:lpstr>Wingdings 3</vt:lpstr>
      <vt:lpstr>Wisp</vt:lpstr>
      <vt:lpstr> بسم الله الرحمن الرحيم</vt:lpstr>
      <vt:lpstr>INTRUDUCTION</vt:lpstr>
      <vt:lpstr>OVERVIEW OF JENIN </vt:lpstr>
      <vt:lpstr>Existing Water Supply System </vt:lpstr>
      <vt:lpstr>PowerPoint Presentation</vt:lpstr>
      <vt:lpstr>PowerPoint Presentation</vt:lpstr>
      <vt:lpstr>Water Networks: </vt:lpstr>
      <vt:lpstr>Present Water Demand: </vt:lpstr>
      <vt:lpstr>PowerPoint Presentation</vt:lpstr>
      <vt:lpstr>PowerPoint Presentation</vt:lpstr>
      <vt:lpstr>Clusters in Jenin Governorate</vt:lpstr>
      <vt:lpstr>PowerPoint Presentation</vt:lpstr>
      <vt:lpstr>PowerPoint Presentation</vt:lpstr>
      <vt:lpstr>PowerPoint Presentation</vt:lpstr>
      <vt:lpstr>Population and Supply for the year 2020 (m3).</vt:lpstr>
      <vt:lpstr>Population and Supply for the year 2025 (m3). </vt:lpstr>
      <vt:lpstr>Population and Supply for the year 2030 (m3).</vt:lpstr>
      <vt:lpstr>Population and Supply for the year 2040 (m3). </vt:lpstr>
      <vt:lpstr>Population and Demand in the year 2020 (m3). </vt:lpstr>
      <vt:lpstr>Population and Demand in the year 2025 (m3). </vt:lpstr>
      <vt:lpstr>Population and Demand in the year 2030 (m3). </vt:lpstr>
      <vt:lpstr>Population and Demand in the year 2040 (m3). </vt:lpstr>
      <vt:lpstr>Gap of water demand in Jenin governorate </vt:lpstr>
      <vt:lpstr>PowerPoint Presentation</vt:lpstr>
      <vt:lpstr>PowerPoint Presentation</vt:lpstr>
      <vt:lpstr>PowerPoint Presentation</vt:lpstr>
      <vt:lpstr>Plans to cover the Gap</vt:lpstr>
      <vt:lpstr>Maintenance of the existing networks</vt:lpstr>
      <vt:lpstr>PowerPoint Presentation</vt:lpstr>
      <vt:lpstr>Rain-Water Harvesting </vt:lpstr>
      <vt:lpstr>Total Area of the Rooftop Buildings in Each Cluster Due to the Intervals</vt:lpstr>
      <vt:lpstr>PowerPoint Presentation</vt:lpstr>
      <vt:lpstr>The amount of water saved from The short-term solutions  </vt:lpstr>
      <vt:lpstr>Remaining Gap </vt:lpstr>
      <vt:lpstr>The Population and the New Gap for Jenin Governorate in 2025. </vt:lpstr>
      <vt:lpstr>The Population and the New Gap for Jenin Governorate in 2030. </vt:lpstr>
      <vt:lpstr>The Population and the New Gap for Jenin Governorate in 2040.</vt:lpstr>
      <vt:lpstr>The long-Term Solutions: Jordan valley</vt:lpstr>
      <vt:lpstr>Construction of Wells </vt:lpstr>
      <vt:lpstr>PowerPoint Presentation</vt:lpstr>
      <vt:lpstr>Location of wells in 2025:</vt:lpstr>
      <vt:lpstr>A pump with a depth of 300 meters from the surface of the well to pump water up to the well.  Q= (Volume of Water through lines (m^3) )/(Time of Water pumped (hr))   HP = ∆Z + HL </vt:lpstr>
      <vt:lpstr>Location of wells and tanks in 2025</vt:lpstr>
      <vt:lpstr> The Conveyance Network will construct in Jenin Governorate in 2025.</vt:lpstr>
      <vt:lpstr>PowerPoint Presentation</vt:lpstr>
      <vt:lpstr>PowerPoint Presentation</vt:lpstr>
      <vt:lpstr>PowerPoint Presentation</vt:lpstr>
      <vt:lpstr>PowerPoint Presentation</vt:lpstr>
      <vt:lpstr>The calculation as previous term :</vt:lpstr>
      <vt:lpstr>PowerPoint Presentation</vt:lpstr>
      <vt:lpstr>Wells Name, Volume of Water and Characteristics of the Pumps will used in 2040.</vt:lpstr>
      <vt:lpstr>The Rounded Volume of Water needed in Each Cluster in 2040.</vt:lpstr>
      <vt:lpstr>The Conveyance Lines in Jenin Governorate in 2040.</vt:lpstr>
      <vt:lpstr>PowerPoint Presentation</vt:lpstr>
      <vt:lpstr>Price and Cash Flow or the project for 2025,2030 and 2040 </vt:lpstr>
      <vt:lpstr>Total Price of the Project for each interval (NIS)</vt:lpstr>
      <vt:lpstr>The Cash flow for the project </vt:lpstr>
      <vt:lpstr>Sample of proposed Packages</vt:lpstr>
      <vt:lpstr>PowerPoint Presentation</vt:lpstr>
      <vt:lpstr>Suggestion to cover the price of the project</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Windows User</dc:creator>
  <cp:lastModifiedBy>ayah dweikat</cp:lastModifiedBy>
  <cp:revision>86</cp:revision>
  <dcterms:created xsi:type="dcterms:W3CDTF">2019-12-21T09:27:50Z</dcterms:created>
  <dcterms:modified xsi:type="dcterms:W3CDTF">2020-06-24T19:36:15Z</dcterms:modified>
</cp:coreProperties>
</file>