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 id="284" r:id="rId12"/>
    <p:sldId id="285" r:id="rId13"/>
    <p:sldId id="286" r:id="rId14"/>
    <p:sldId id="287" r:id="rId15"/>
    <p:sldId id="271" r:id="rId16"/>
    <p:sldId id="289" r:id="rId17"/>
    <p:sldId id="290" r:id="rId18"/>
    <p:sldId id="291" r:id="rId19"/>
    <p:sldId id="292" r:id="rId20"/>
    <p:sldId id="293" r:id="rId21"/>
    <p:sldId id="282" r:id="rId22"/>
    <p:sldId id="283"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0" autoAdjust="0"/>
    <p:restoredTop sz="94660"/>
  </p:normalViewPr>
  <p:slideViewPr>
    <p:cSldViewPr snapToGrid="0">
      <p:cViewPr varScale="1">
        <p:scale>
          <a:sx n="88" d="100"/>
          <a:sy n="88" d="100"/>
        </p:scale>
        <p:origin x="499"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3090936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CDA6CF3-0889-4587-AEE6-D56C420450CA}" type="datetimeFigureOut">
              <a:rPr lang="en-US" smtClean="0"/>
              <a:t>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646494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2168258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smtClean="0"/>
              <a:t>Edit Master text styles</a:t>
            </a:r>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2470087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smtClean="0"/>
              <a:t>Edit Master text styles</a:t>
            </a:r>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299138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34458666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1703567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1016762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1060278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3414848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DA6CF3-0889-4587-AEE6-D56C420450CA}"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1160726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CDA6CF3-0889-4587-AEE6-D56C420450CA}" type="datetimeFigureOut">
              <a:rPr lang="en-US" smtClean="0"/>
              <a:t>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2145060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CDA6CF3-0889-4587-AEE6-D56C420450CA}" type="datetimeFigureOut">
              <a:rPr lang="en-US" smtClean="0"/>
              <a:t>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3571628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CDA6CF3-0889-4587-AEE6-D56C420450CA}" type="datetimeFigureOut">
              <a:rPr lang="en-US" smtClean="0"/>
              <a:t>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770603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DA6CF3-0889-4587-AEE6-D56C420450CA}" type="datetimeFigureOut">
              <a:rPr lang="en-US" smtClean="0"/>
              <a:t>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1286417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CDA6CF3-0889-4587-AEE6-D56C420450CA}" type="datetimeFigureOut">
              <a:rPr lang="en-US" smtClean="0"/>
              <a:t>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3067600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6399212" y="5883275"/>
            <a:ext cx="914400" cy="365125"/>
          </a:xfrm>
        </p:spPr>
        <p:txBody>
          <a:bodyPr/>
          <a:lstStyle/>
          <a:p>
            <a:fld id="{6CDA6CF3-0889-4587-AEE6-D56C420450CA}" type="datetimeFigureOut">
              <a:rPr lang="en-US" smtClean="0"/>
              <a:t>1/3/2021</a:t>
            </a:fld>
            <a:endParaRPr lang="en-US"/>
          </a:p>
        </p:txBody>
      </p:sp>
      <p:sp>
        <p:nvSpPr>
          <p:cNvPr id="6" name="Footer Placeholder 5"/>
          <p:cNvSpPr>
            <a:spLocks noGrp="1"/>
          </p:cNvSpPr>
          <p:nvPr>
            <p:ph type="ftr" sz="quarter" idx="11"/>
          </p:nvPr>
        </p:nvSpPr>
        <p:spPr>
          <a:xfrm>
            <a:off x="1141412" y="5883275"/>
            <a:ext cx="5105400" cy="365125"/>
          </a:xfrm>
        </p:spPr>
        <p:txBody>
          <a:bodyPr/>
          <a:lstStyle/>
          <a:p>
            <a:endParaRPr lang="en-US"/>
          </a:p>
        </p:txBody>
      </p:sp>
      <p:sp>
        <p:nvSpPr>
          <p:cNvPr id="7" name="Slide Number Placeholder 6"/>
          <p:cNvSpPr>
            <a:spLocks noGrp="1"/>
          </p:cNvSpPr>
          <p:nvPr>
            <p:ph type="sldNum" sz="quarter" idx="12"/>
          </p:nvPr>
        </p:nvSpPr>
        <p:spPr>
          <a:xfrm>
            <a:off x="10742612" y="5883275"/>
            <a:ext cx="322567" cy="365125"/>
          </a:xfrm>
        </p:spPr>
        <p:txBody>
          <a:bodyPr/>
          <a:lstStyle/>
          <a:p>
            <a:fld id="{23B50971-045A-4481-8303-5C66F8E8F2DC}" type="slidenum">
              <a:rPr lang="en-US" smtClean="0"/>
              <a:t>‹#›</a:t>
            </a:fld>
            <a:endParaRPr lang="en-US"/>
          </a:p>
        </p:txBody>
      </p:sp>
    </p:spTree>
    <p:extLst>
      <p:ext uri="{BB962C8B-B14F-4D97-AF65-F5344CB8AC3E}">
        <p14:creationId xmlns:p14="http://schemas.microsoft.com/office/powerpoint/2010/main" val="807318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6CDA6CF3-0889-4587-AEE6-D56C420450CA}" type="datetimeFigureOut">
              <a:rPr lang="en-US" smtClean="0"/>
              <a:t>1/3/2021</a:t>
            </a:fld>
            <a:endParaRPr lang="en-US"/>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23B50971-045A-4481-8303-5C66F8E8F2DC}" type="slidenum">
              <a:rPr lang="en-US" smtClean="0"/>
              <a:t>‹#›</a:t>
            </a:fld>
            <a:endParaRPr lang="en-US"/>
          </a:p>
        </p:txBody>
      </p:sp>
    </p:spTree>
    <p:extLst>
      <p:ext uri="{BB962C8B-B14F-4D97-AF65-F5344CB8AC3E}">
        <p14:creationId xmlns:p14="http://schemas.microsoft.com/office/powerpoint/2010/main" val="2111449657"/>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0947" y="582431"/>
            <a:ext cx="8791575" cy="2387600"/>
          </a:xfrm>
        </p:spPr>
        <p:txBody>
          <a:bodyPr/>
          <a:lstStyle/>
          <a:p>
            <a:r>
              <a:rPr lang="en-US" dirty="0" smtClean="0"/>
              <a:t>Smart street light </a:t>
            </a:r>
            <a:endParaRPr lang="en-US" dirty="0"/>
          </a:p>
        </p:txBody>
      </p:sp>
      <p:sp>
        <p:nvSpPr>
          <p:cNvPr id="3" name="Subtitle 2"/>
          <p:cNvSpPr>
            <a:spLocks noGrp="1"/>
          </p:cNvSpPr>
          <p:nvPr>
            <p:ph type="subTitle" idx="1"/>
          </p:nvPr>
        </p:nvSpPr>
        <p:spPr>
          <a:xfrm flipV="1">
            <a:off x="1789338" y="-45719"/>
            <a:ext cx="8791575" cy="45719"/>
          </a:xfrm>
        </p:spPr>
        <p:txBody>
          <a:bodyPr>
            <a:normAutofit fontScale="25000" lnSpcReduction="20000"/>
          </a:bodyPr>
          <a:lstStyle/>
          <a:p>
            <a:endParaRPr lang="en-US" dirty="0"/>
          </a:p>
        </p:txBody>
      </p:sp>
      <p:pic>
        <p:nvPicPr>
          <p:cNvPr id="7" name="Picture 6"/>
          <p:cNvPicPr>
            <a:picLocks noChangeAspect="1"/>
          </p:cNvPicPr>
          <p:nvPr/>
        </p:nvPicPr>
        <p:blipFill>
          <a:blip r:embed="rId2"/>
          <a:stretch>
            <a:fillRect/>
          </a:stretch>
        </p:blipFill>
        <p:spPr>
          <a:xfrm>
            <a:off x="6537960" y="0"/>
            <a:ext cx="5715000" cy="6953250"/>
          </a:xfrm>
          <a:prstGeom prst="rect">
            <a:avLst/>
          </a:prstGeom>
          <a:ln>
            <a:noFill/>
          </a:ln>
          <a:effectLst>
            <a:softEdge rad="112500"/>
          </a:effectLst>
        </p:spPr>
      </p:pic>
    </p:spTree>
    <p:extLst>
      <p:ext uri="{BB962C8B-B14F-4D97-AF65-F5344CB8AC3E}">
        <p14:creationId xmlns:p14="http://schemas.microsoft.com/office/powerpoint/2010/main" val="1583112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0"/>
            <a:ext cx="10515600" cy="1325563"/>
          </a:xfrm>
        </p:spPr>
        <p:txBody>
          <a:bodyPr/>
          <a:lstStyle/>
          <a:p>
            <a:endParaRPr lang="en-US" dirty="0"/>
          </a:p>
        </p:txBody>
      </p:sp>
      <p:sp>
        <p:nvSpPr>
          <p:cNvPr id="3" name="Content Placeholder 2"/>
          <p:cNvSpPr>
            <a:spLocks noGrp="1"/>
          </p:cNvSpPr>
          <p:nvPr>
            <p:ph idx="1"/>
          </p:nvPr>
        </p:nvSpPr>
        <p:spPr>
          <a:xfrm>
            <a:off x="1029788" y="1799499"/>
            <a:ext cx="10515600" cy="4351338"/>
          </a:xfrm>
        </p:spPr>
        <p:txBody>
          <a:bodyPr/>
          <a:lstStyle/>
          <a:p>
            <a:pPr marL="0" lvl="0" indent="0" fontAlgn="base">
              <a:buNone/>
            </a:pPr>
            <a:r>
              <a:rPr lang="en-US" b="1" dirty="0"/>
              <a:t>Economic constraints</a:t>
            </a:r>
            <a:r>
              <a:rPr lang="en-US" dirty="0"/>
              <a:t> is the cost,</a:t>
            </a:r>
          </a:p>
          <a:p>
            <a:pPr lvl="0"/>
            <a:r>
              <a:rPr lang="en-US" dirty="0"/>
              <a:t>Solar trackers are slightly more expensive than their stationary counterparts, due to the more complex technology and moving parts necessary for their operation. This is usually around a $0.08 – $0.10/W increase depending on the size </a:t>
            </a:r>
            <a:r>
              <a:rPr lang="en-US" dirty="0" smtClean="0"/>
              <a:t>and location </a:t>
            </a:r>
            <a:r>
              <a:rPr lang="en-US" dirty="0"/>
              <a:t>of the project.</a:t>
            </a:r>
          </a:p>
          <a:p>
            <a:pPr lvl="0"/>
            <a:r>
              <a:rPr lang="en-US" dirty="0"/>
              <a:t>Also require an additional focus on company stability and bankability. When it comes to getting projects financed, these systems are more complex and thus are seen as a higher risk from a financier’s </a:t>
            </a:r>
            <a:r>
              <a:rPr lang="en-US" dirty="0" smtClean="0"/>
              <a:t>viewpoint.</a:t>
            </a:r>
            <a:endParaRPr lang="en-US" dirty="0"/>
          </a:p>
        </p:txBody>
      </p:sp>
    </p:spTree>
    <p:extLst>
      <p:ext uri="{BB962C8B-B14F-4D97-AF65-F5344CB8AC3E}">
        <p14:creationId xmlns:p14="http://schemas.microsoft.com/office/powerpoint/2010/main" val="42768164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17924"/>
            <a:ext cx="9905998" cy="766282"/>
          </a:xfrm>
        </p:spPr>
        <p:txBody>
          <a:bodyPr/>
          <a:lstStyle/>
          <a:p>
            <a:r>
              <a:rPr lang="en-US" dirty="0"/>
              <a:t>Case study </a:t>
            </a:r>
          </a:p>
        </p:txBody>
      </p:sp>
      <p:sp>
        <p:nvSpPr>
          <p:cNvPr id="3" name="Content Placeholder 2"/>
          <p:cNvSpPr>
            <a:spLocks noGrp="1"/>
          </p:cNvSpPr>
          <p:nvPr>
            <p:ph idx="1"/>
          </p:nvPr>
        </p:nvSpPr>
        <p:spPr>
          <a:xfrm>
            <a:off x="801190" y="775064"/>
            <a:ext cx="10246222" cy="6270170"/>
          </a:xfrm>
        </p:spPr>
        <p:txBody>
          <a:bodyPr>
            <a:normAutofit/>
          </a:bodyPr>
          <a:lstStyle/>
          <a:p>
            <a:r>
              <a:rPr lang="en-US" dirty="0"/>
              <a:t>For our case we take street between Tubas and </a:t>
            </a:r>
            <a:r>
              <a:rPr lang="en-US" dirty="0" err="1"/>
              <a:t>Tammun</a:t>
            </a:r>
            <a:r>
              <a:rPr lang="en-US" dirty="0"/>
              <a:t> with 320m length and 12m </a:t>
            </a:r>
            <a:r>
              <a:rPr lang="en-US" dirty="0" smtClean="0"/>
              <a:t>width</a:t>
            </a:r>
          </a:p>
          <a:p>
            <a:pPr marL="0" indent="0">
              <a:buNone/>
            </a:pPr>
            <a:r>
              <a:rPr lang="en-US" dirty="0" smtClean="0"/>
              <a:t> </a:t>
            </a:r>
          </a:p>
          <a:p>
            <a:endParaRPr lang="en-US" dirty="0"/>
          </a:p>
          <a:p>
            <a:endParaRPr lang="en-US" dirty="0" smtClean="0"/>
          </a:p>
          <a:p>
            <a:endParaRPr lang="en-US" dirty="0"/>
          </a:p>
          <a:p>
            <a:endParaRPr lang="en-US" dirty="0" smtClean="0"/>
          </a:p>
          <a:p>
            <a:pPr marL="0" indent="0" algn="ctr">
              <a:buNone/>
            </a:pPr>
            <a:endParaRPr lang="en-US" dirty="0" smtClean="0"/>
          </a:p>
          <a:p>
            <a:pPr marL="0" indent="0" algn="ctr">
              <a:buNone/>
            </a:pPr>
            <a:endParaRPr lang="en-US" dirty="0" smtClean="0"/>
          </a:p>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dirty="0" smtClean="0"/>
              <a:t> </a:t>
            </a:r>
            <a:r>
              <a:rPr lang="en-US" dirty="0"/>
              <a:t>street location (32,18.8.96)</a:t>
            </a:r>
          </a:p>
          <a:p>
            <a:pPr marL="0" indent="0" algn="ctr">
              <a:buNone/>
            </a:pPr>
            <a:endParaRPr lang="en-US" dirty="0"/>
          </a:p>
        </p:txBody>
      </p:sp>
      <p:pic>
        <p:nvPicPr>
          <p:cNvPr id="5" name="Picture 4"/>
          <p:cNvPicPr/>
          <p:nvPr/>
        </p:nvPicPr>
        <p:blipFill>
          <a:blip r:embed="rId2"/>
          <a:stretch>
            <a:fillRect/>
          </a:stretch>
        </p:blipFill>
        <p:spPr>
          <a:xfrm>
            <a:off x="1776548" y="1663510"/>
            <a:ext cx="7646126" cy="3743960"/>
          </a:xfrm>
          <a:prstGeom prst="rect">
            <a:avLst/>
          </a:prstGeom>
        </p:spPr>
      </p:pic>
    </p:spTree>
    <p:extLst>
      <p:ext uri="{BB962C8B-B14F-4D97-AF65-F5344CB8AC3E}">
        <p14:creationId xmlns:p14="http://schemas.microsoft.com/office/powerpoint/2010/main" val="3605083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52549"/>
            <a:ext cx="9905998" cy="600891"/>
          </a:xfrm>
        </p:spPr>
        <p:txBody>
          <a:bodyPr>
            <a:normAutofit/>
          </a:bodyPr>
          <a:lstStyle/>
          <a:p>
            <a:r>
              <a:rPr lang="en-US" sz="2400" b="1" dirty="0"/>
              <a:t>current situation (led street light </a:t>
            </a:r>
            <a:r>
              <a:rPr lang="en-US" sz="2400" b="1" dirty="0" smtClean="0"/>
              <a:t>)</a:t>
            </a:r>
            <a:endParaRPr lang="en-US" sz="2400" dirty="0"/>
          </a:p>
        </p:txBody>
      </p:sp>
      <p:sp>
        <p:nvSpPr>
          <p:cNvPr id="3" name="Content Placeholder 2"/>
          <p:cNvSpPr>
            <a:spLocks noGrp="1"/>
          </p:cNvSpPr>
          <p:nvPr>
            <p:ph idx="1"/>
          </p:nvPr>
        </p:nvSpPr>
        <p:spPr>
          <a:xfrm>
            <a:off x="1437414" y="729849"/>
            <a:ext cx="9905999" cy="984905"/>
          </a:xfrm>
        </p:spPr>
        <p:txBody>
          <a:bodyPr>
            <a:normAutofit/>
          </a:bodyPr>
          <a:lstStyle/>
          <a:p>
            <a:pPr marL="0" indent="0">
              <a:buNone/>
            </a:pPr>
            <a:r>
              <a:rPr lang="en-US" sz="1800" dirty="0"/>
              <a:t>We take data from the co. to calculate the monthly watt consumption for 160 led street light (120w for each ) in </a:t>
            </a:r>
            <a:r>
              <a:rPr lang="en-US" sz="1800" dirty="0" smtClean="0"/>
              <a:t>2019</a:t>
            </a:r>
          </a:p>
          <a:p>
            <a:pPr marL="0" indent="0">
              <a:buNone/>
            </a:pPr>
            <a:endParaRPr lang="en-US" sz="1800" dirty="0"/>
          </a:p>
        </p:txBody>
      </p:sp>
      <p:graphicFrame>
        <p:nvGraphicFramePr>
          <p:cNvPr id="4" name="Table 3"/>
          <p:cNvGraphicFramePr>
            <a:graphicFrameLocks noGrp="1"/>
          </p:cNvGraphicFramePr>
          <p:nvPr>
            <p:extLst>
              <p:ext uri="{D42A27DB-BD31-4B8C-83A1-F6EECF244321}">
                <p14:modId xmlns:p14="http://schemas.microsoft.com/office/powerpoint/2010/main" val="1148794297"/>
              </p:ext>
            </p:extLst>
          </p:nvPr>
        </p:nvGraphicFramePr>
        <p:xfrm>
          <a:off x="1437414" y="1552390"/>
          <a:ext cx="5708650" cy="3089278"/>
        </p:xfrm>
        <a:graphic>
          <a:graphicData uri="http://schemas.openxmlformats.org/drawingml/2006/table">
            <a:tbl>
              <a:tblPr firstRow="1" firstCol="1" bandRow="1">
                <a:tableStyleId>{5C22544A-7EE6-4342-B048-85BDC9FD1C3A}</a:tableStyleId>
              </a:tblPr>
              <a:tblGrid>
                <a:gridCol w="758825">
                  <a:extLst>
                    <a:ext uri="{9D8B030D-6E8A-4147-A177-3AD203B41FA5}">
                      <a16:colId xmlns:a16="http://schemas.microsoft.com/office/drawing/2014/main" val="862580961"/>
                    </a:ext>
                  </a:extLst>
                </a:gridCol>
                <a:gridCol w="1350010">
                  <a:extLst>
                    <a:ext uri="{9D8B030D-6E8A-4147-A177-3AD203B41FA5}">
                      <a16:colId xmlns:a16="http://schemas.microsoft.com/office/drawing/2014/main" val="2446307358"/>
                    </a:ext>
                  </a:extLst>
                </a:gridCol>
                <a:gridCol w="3599815">
                  <a:extLst>
                    <a:ext uri="{9D8B030D-6E8A-4147-A177-3AD203B41FA5}">
                      <a16:colId xmlns:a16="http://schemas.microsoft.com/office/drawing/2014/main" val="2151944789"/>
                    </a:ext>
                  </a:extLst>
                </a:gridCol>
              </a:tblGrid>
              <a:tr h="459313">
                <a:tc>
                  <a:txBody>
                    <a:bodyPr/>
                    <a:lstStyle/>
                    <a:p>
                      <a:pPr>
                        <a:lnSpc>
                          <a:spcPct val="107000"/>
                        </a:lnSpc>
                        <a:spcAft>
                          <a:spcPts val="265"/>
                        </a:spcAft>
                      </a:pPr>
                      <a:r>
                        <a:rPr lang="en-US" sz="1100">
                          <a:effectLst/>
                        </a:rPr>
                        <a:t>Month</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265"/>
                        </a:spcAft>
                      </a:pPr>
                      <a:r>
                        <a:rPr lang="en-US" sz="1100" dirty="0">
                          <a:effectLst/>
                        </a:rPr>
                        <a:t> Consumption KWH/monthly</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265"/>
                        </a:spcAft>
                      </a:pPr>
                      <a:r>
                        <a:rPr lang="en-US" sz="1100">
                          <a:effectLst/>
                        </a:rPr>
                        <a:t> Energy Cost $/KWh</a:t>
                      </a:r>
                    </a:p>
                    <a:p>
                      <a:pPr>
                        <a:lnSpc>
                          <a:spcPct val="107000"/>
                        </a:lnSpc>
                        <a:spcAft>
                          <a:spcPts val="265"/>
                        </a:spcAft>
                      </a:pPr>
                      <a:r>
                        <a:rPr lang="en-US" sz="1100">
                          <a:effectLst/>
                        </a:rPr>
                        <a:t>For 0.158$/KWh</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09507100"/>
                  </a:ext>
                </a:extLst>
              </a:tr>
              <a:tr h="202305">
                <a:tc>
                  <a:txBody>
                    <a:bodyPr/>
                    <a:lstStyle/>
                    <a:p>
                      <a:pPr>
                        <a:lnSpc>
                          <a:spcPct val="107000"/>
                        </a:lnSpc>
                        <a:spcAft>
                          <a:spcPts val="265"/>
                        </a:spcAft>
                      </a:pPr>
                      <a:r>
                        <a:rPr lang="en-US" sz="1100">
                          <a:effectLst/>
                        </a:rPr>
                        <a:t>JAN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3251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265"/>
                        </a:spcAft>
                      </a:pPr>
                      <a:r>
                        <a:rPr lang="en-US" sz="1100">
                          <a:effectLst/>
                        </a:rPr>
                        <a:t>515.5$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49195483"/>
                  </a:ext>
                </a:extLst>
              </a:tr>
              <a:tr h="202305">
                <a:tc>
                  <a:txBody>
                    <a:bodyPr/>
                    <a:lstStyle/>
                    <a:p>
                      <a:pPr>
                        <a:lnSpc>
                          <a:spcPct val="107000"/>
                        </a:lnSpc>
                        <a:spcAft>
                          <a:spcPts val="265"/>
                        </a:spcAft>
                      </a:pPr>
                      <a:r>
                        <a:rPr lang="en-US" sz="1100">
                          <a:effectLst/>
                        </a:rPr>
                        <a:t>FEB</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2700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265"/>
                        </a:spcAft>
                      </a:pPr>
                      <a:r>
                        <a:rPr lang="en-US" sz="1100">
                          <a:effectLst/>
                        </a:rPr>
                        <a:t>426.6$</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5879278"/>
                  </a:ext>
                </a:extLst>
              </a:tr>
              <a:tr h="202305">
                <a:tc>
                  <a:txBody>
                    <a:bodyPr/>
                    <a:lstStyle/>
                    <a:p>
                      <a:pPr>
                        <a:lnSpc>
                          <a:spcPct val="107000"/>
                        </a:lnSpc>
                        <a:spcAft>
                          <a:spcPts val="265"/>
                        </a:spcAft>
                      </a:pPr>
                      <a:r>
                        <a:rPr lang="en-US" sz="1100">
                          <a:effectLst/>
                        </a:rPr>
                        <a:t>MAR</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3554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561.53$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59069778"/>
                  </a:ext>
                </a:extLst>
              </a:tr>
              <a:tr h="202305">
                <a:tc>
                  <a:txBody>
                    <a:bodyPr/>
                    <a:lstStyle/>
                    <a:p>
                      <a:pPr>
                        <a:lnSpc>
                          <a:spcPct val="107000"/>
                        </a:lnSpc>
                        <a:spcAft>
                          <a:spcPts val="265"/>
                        </a:spcAft>
                      </a:pPr>
                      <a:r>
                        <a:rPr lang="en-US" sz="1100">
                          <a:effectLst/>
                        </a:rPr>
                        <a:t>APR</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2587</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408.746$</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70921855"/>
                  </a:ext>
                </a:extLst>
              </a:tr>
              <a:tr h="202305">
                <a:tc>
                  <a:txBody>
                    <a:bodyPr/>
                    <a:lstStyle/>
                    <a:p>
                      <a:pPr>
                        <a:lnSpc>
                          <a:spcPct val="107000"/>
                        </a:lnSpc>
                        <a:spcAft>
                          <a:spcPts val="265"/>
                        </a:spcAft>
                      </a:pPr>
                      <a:r>
                        <a:rPr lang="en-US" sz="1100">
                          <a:effectLst/>
                        </a:rPr>
                        <a:t>may</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3100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489.8$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14124302"/>
                  </a:ext>
                </a:extLst>
              </a:tr>
              <a:tr h="202305">
                <a:tc>
                  <a:txBody>
                    <a:bodyPr/>
                    <a:lstStyle/>
                    <a:p>
                      <a:pPr>
                        <a:lnSpc>
                          <a:spcPct val="107000"/>
                        </a:lnSpc>
                        <a:spcAft>
                          <a:spcPts val="265"/>
                        </a:spcAft>
                      </a:pPr>
                      <a:r>
                        <a:rPr lang="en-US" sz="1100">
                          <a:effectLst/>
                        </a:rPr>
                        <a:t>JUN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2679</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423.28$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40361742"/>
                  </a:ext>
                </a:extLst>
              </a:tr>
              <a:tr h="202305">
                <a:tc>
                  <a:txBody>
                    <a:bodyPr/>
                    <a:lstStyle/>
                    <a:p>
                      <a:pPr>
                        <a:lnSpc>
                          <a:spcPct val="107000"/>
                        </a:lnSpc>
                        <a:spcAft>
                          <a:spcPts val="265"/>
                        </a:spcAft>
                      </a:pPr>
                      <a:r>
                        <a:rPr lang="en-US" sz="1100">
                          <a:effectLst/>
                        </a:rPr>
                        <a:t>JUL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2685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424.23$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40228574"/>
                  </a:ext>
                </a:extLst>
              </a:tr>
              <a:tr h="202305">
                <a:tc>
                  <a:txBody>
                    <a:bodyPr/>
                    <a:lstStyle/>
                    <a:p>
                      <a:pPr>
                        <a:lnSpc>
                          <a:spcPct val="107000"/>
                        </a:lnSpc>
                        <a:spcAft>
                          <a:spcPts val="265"/>
                        </a:spcAft>
                      </a:pPr>
                      <a:r>
                        <a:rPr lang="en-US" sz="1100">
                          <a:effectLst/>
                        </a:rPr>
                        <a:t>AUG</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3054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482.53$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46155825"/>
                  </a:ext>
                </a:extLst>
              </a:tr>
              <a:tr h="202305">
                <a:tc>
                  <a:txBody>
                    <a:bodyPr/>
                    <a:lstStyle/>
                    <a:p>
                      <a:pPr>
                        <a:lnSpc>
                          <a:spcPct val="107000"/>
                        </a:lnSpc>
                        <a:spcAft>
                          <a:spcPts val="265"/>
                        </a:spcAft>
                      </a:pPr>
                      <a:r>
                        <a:rPr lang="en-US" sz="1100">
                          <a:effectLst/>
                        </a:rPr>
                        <a:t>SEP</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2491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393.57$</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7254103"/>
                  </a:ext>
                </a:extLst>
              </a:tr>
              <a:tr h="202305">
                <a:tc>
                  <a:txBody>
                    <a:bodyPr/>
                    <a:lstStyle/>
                    <a:p>
                      <a:pPr>
                        <a:lnSpc>
                          <a:spcPct val="107000"/>
                        </a:lnSpc>
                        <a:spcAft>
                          <a:spcPts val="265"/>
                        </a:spcAft>
                      </a:pPr>
                      <a:r>
                        <a:rPr lang="en-US" sz="1100">
                          <a:effectLst/>
                        </a:rPr>
                        <a:t>OCT</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2640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417,12$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85629467"/>
                  </a:ext>
                </a:extLst>
              </a:tr>
              <a:tr h="202305">
                <a:tc>
                  <a:txBody>
                    <a:bodyPr/>
                    <a:lstStyle/>
                    <a:p>
                      <a:pPr>
                        <a:lnSpc>
                          <a:spcPct val="107000"/>
                        </a:lnSpc>
                        <a:spcAft>
                          <a:spcPts val="265"/>
                        </a:spcAft>
                      </a:pPr>
                      <a:r>
                        <a:rPr lang="en-US" sz="1100">
                          <a:effectLst/>
                        </a:rPr>
                        <a:t>NOV</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3109</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491.22$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55374807"/>
                  </a:ext>
                </a:extLst>
              </a:tr>
              <a:tr h="202305">
                <a:tc>
                  <a:txBody>
                    <a:bodyPr/>
                    <a:lstStyle/>
                    <a:p>
                      <a:pPr>
                        <a:lnSpc>
                          <a:spcPct val="107000"/>
                        </a:lnSpc>
                        <a:spcAft>
                          <a:spcPts val="265"/>
                        </a:spcAft>
                      </a:pPr>
                      <a:r>
                        <a:rPr lang="en-US" sz="1100">
                          <a:effectLst/>
                        </a:rPr>
                        <a:t>DEC</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2750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a:effectLst/>
                        </a:rPr>
                        <a:t>434.5$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90628052"/>
                  </a:ext>
                </a:extLst>
              </a:tr>
              <a:tr h="202305">
                <a:tc>
                  <a:txBody>
                    <a:bodyPr/>
                    <a:lstStyle/>
                    <a:p>
                      <a:pPr>
                        <a:lnSpc>
                          <a:spcPct val="107000"/>
                        </a:lnSpc>
                        <a:spcAft>
                          <a:spcPts val="265"/>
                        </a:spcAft>
                      </a:pPr>
                      <a:r>
                        <a:rPr lang="en-US" sz="1100">
                          <a:effectLst/>
                        </a:rPr>
                        <a:t>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Total  annual cost</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100" dirty="0">
                          <a:effectLst/>
                        </a:rPr>
                        <a:t>5522.62 $</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14890668"/>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10472654"/>
              </p:ext>
            </p:extLst>
          </p:nvPr>
        </p:nvGraphicFramePr>
        <p:xfrm>
          <a:off x="1437414" y="4778714"/>
          <a:ext cx="5708650" cy="820896"/>
        </p:xfrm>
        <a:graphic>
          <a:graphicData uri="http://schemas.openxmlformats.org/drawingml/2006/table">
            <a:tbl>
              <a:tblPr firstRow="1" firstCol="1" bandRow="1">
                <a:tableStyleId>{5C22544A-7EE6-4342-B048-85BDC9FD1C3A}</a:tableStyleId>
              </a:tblPr>
              <a:tblGrid>
                <a:gridCol w="2871470">
                  <a:extLst>
                    <a:ext uri="{9D8B030D-6E8A-4147-A177-3AD203B41FA5}">
                      <a16:colId xmlns:a16="http://schemas.microsoft.com/office/drawing/2014/main" val="3878166104"/>
                    </a:ext>
                  </a:extLst>
                </a:gridCol>
                <a:gridCol w="2837180">
                  <a:extLst>
                    <a:ext uri="{9D8B030D-6E8A-4147-A177-3AD203B41FA5}">
                      <a16:colId xmlns:a16="http://schemas.microsoft.com/office/drawing/2014/main" val="2279631601"/>
                    </a:ext>
                  </a:extLst>
                </a:gridCol>
              </a:tblGrid>
              <a:tr h="273632">
                <a:tc>
                  <a:txBody>
                    <a:bodyPr/>
                    <a:lstStyle/>
                    <a:p>
                      <a:pPr algn="ctr">
                        <a:lnSpc>
                          <a:spcPct val="107000"/>
                        </a:lnSpc>
                        <a:spcAft>
                          <a:spcPts val="265"/>
                        </a:spcAft>
                      </a:pPr>
                      <a:r>
                        <a:rPr lang="en-US" sz="1100">
                          <a:effectLst/>
                        </a:rPr>
                        <a:t>LED cost for 1 led(120w)</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a:effectLst/>
                        </a:rPr>
                        <a:t>400$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66197541"/>
                  </a:ext>
                </a:extLst>
              </a:tr>
              <a:tr h="273632">
                <a:tc>
                  <a:txBody>
                    <a:bodyPr/>
                    <a:lstStyle/>
                    <a:p>
                      <a:pPr algn="ctr">
                        <a:lnSpc>
                          <a:spcPct val="107000"/>
                        </a:lnSpc>
                        <a:spcAft>
                          <a:spcPts val="265"/>
                        </a:spcAft>
                      </a:pPr>
                      <a:r>
                        <a:rPr lang="en-US" sz="1100">
                          <a:effectLst/>
                        </a:rPr>
                        <a:t>Installation (wiring,pols,structure..etc)</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dirty="0">
                          <a:effectLst/>
                        </a:rPr>
                        <a:t>12000$</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93093254"/>
                  </a:ext>
                </a:extLst>
              </a:tr>
              <a:tr h="273632">
                <a:tc>
                  <a:txBody>
                    <a:bodyPr/>
                    <a:lstStyle/>
                    <a:p>
                      <a:pPr>
                        <a:lnSpc>
                          <a:spcPct val="107000"/>
                        </a:lnSpc>
                        <a:spcAft>
                          <a:spcPts val="265"/>
                        </a:spcAft>
                      </a:pPr>
                      <a:r>
                        <a:rPr lang="en-US" sz="1100" dirty="0">
                          <a:effectLst/>
                        </a:rPr>
                        <a:t> </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265"/>
                        </a:spcAft>
                      </a:pPr>
                      <a:r>
                        <a:rPr lang="en-US" sz="1100" dirty="0">
                          <a:effectLst/>
                        </a:rPr>
                        <a:t> </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52007345"/>
                  </a:ext>
                </a:extLst>
              </a:tr>
            </a:tbl>
          </a:graphicData>
        </a:graphic>
      </p:graphicFrame>
      <p:pic>
        <p:nvPicPr>
          <p:cNvPr id="6" name="Picture 5"/>
          <p:cNvPicPr/>
          <p:nvPr/>
        </p:nvPicPr>
        <p:blipFill>
          <a:blip r:embed="rId2"/>
          <a:stretch>
            <a:fillRect/>
          </a:stretch>
        </p:blipFill>
        <p:spPr>
          <a:xfrm>
            <a:off x="7328308" y="1591162"/>
            <a:ext cx="4015105" cy="3274421"/>
          </a:xfrm>
          <a:prstGeom prst="rect">
            <a:avLst/>
          </a:prstGeom>
        </p:spPr>
      </p:pic>
    </p:spTree>
    <p:extLst>
      <p:ext uri="{BB962C8B-B14F-4D97-AF65-F5344CB8AC3E}">
        <p14:creationId xmlns:p14="http://schemas.microsoft.com/office/powerpoint/2010/main" val="3110706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44050"/>
            <a:ext cx="9905998" cy="600681"/>
          </a:xfrm>
        </p:spPr>
        <p:txBody>
          <a:bodyPr>
            <a:normAutofit/>
          </a:bodyPr>
          <a:lstStyle/>
          <a:p>
            <a:r>
              <a:rPr lang="en-US" sz="2000" b="1" dirty="0"/>
              <a:t>recommend state  (solar led  street light </a:t>
            </a:r>
            <a:endParaRPr lang="en-US" sz="2000" dirty="0"/>
          </a:p>
        </p:txBody>
      </p:sp>
      <p:sp>
        <p:nvSpPr>
          <p:cNvPr id="3" name="Content Placeholder 2"/>
          <p:cNvSpPr>
            <a:spLocks noGrp="1"/>
          </p:cNvSpPr>
          <p:nvPr>
            <p:ph idx="1"/>
          </p:nvPr>
        </p:nvSpPr>
        <p:spPr>
          <a:xfrm>
            <a:off x="1141412" y="722811"/>
            <a:ext cx="9905999" cy="5808618"/>
          </a:xfrm>
        </p:spPr>
        <p:txBody>
          <a:bodyPr/>
          <a:lstStyle/>
          <a:p>
            <a:pPr marL="0" indent="0">
              <a:buNone/>
            </a:pPr>
            <a:r>
              <a:rPr lang="en-US" dirty="0" smtClean="0"/>
              <a:t> </a:t>
            </a:r>
            <a:r>
              <a:rPr lang="en-US" sz="1600" b="1" dirty="0"/>
              <a:t>The system consists of:</a:t>
            </a:r>
            <a:endParaRPr lang="en-US" sz="1600" dirty="0"/>
          </a:p>
          <a:p>
            <a:pPr lvl="0"/>
            <a:r>
              <a:rPr lang="en-US" sz="1600" dirty="0"/>
              <a:t>Solar cell </a:t>
            </a:r>
          </a:p>
          <a:p>
            <a:pPr marL="0" indent="0">
              <a:buNone/>
            </a:pPr>
            <a:r>
              <a:rPr lang="en-US" sz="1600" dirty="0" smtClean="0"/>
              <a:t>For solar cell to power 60w led </a:t>
            </a:r>
          </a:p>
          <a:p>
            <a:pPr marL="0" indent="0">
              <a:buNone/>
            </a:pPr>
            <a:r>
              <a:rPr lang="en-US" sz="1600" dirty="0" smtClean="0"/>
              <a:t>For </a:t>
            </a:r>
            <a:r>
              <a:rPr lang="en-US" sz="1600" dirty="0"/>
              <a:t>LED lamp is operated for 10 </a:t>
            </a:r>
            <a:r>
              <a:rPr lang="en-US" sz="1600" dirty="0" err="1"/>
              <a:t>hrs</a:t>
            </a:r>
            <a:r>
              <a:rPr lang="en-US" sz="1600" dirty="0"/>
              <a:t> from dusk to dawn.</a:t>
            </a:r>
          </a:p>
          <a:p>
            <a:pPr marL="0" indent="0">
              <a:buNone/>
            </a:pPr>
            <a:r>
              <a:rPr lang="en-US" sz="1600" dirty="0"/>
              <a:t>So the led consumption per day =60w*10hrs=600w/day.</a:t>
            </a:r>
          </a:p>
          <a:p>
            <a:pPr marL="0" indent="0">
              <a:buNone/>
            </a:pPr>
            <a:r>
              <a:rPr lang="en-US" sz="1600" dirty="0"/>
              <a:t>PV_ </a:t>
            </a:r>
            <a:r>
              <a:rPr lang="en-US" sz="1600" dirty="0" err="1"/>
              <a:t>avg</a:t>
            </a:r>
            <a:r>
              <a:rPr lang="en-US" sz="1600" dirty="0"/>
              <a:t> panel size=600w/5=120w.</a:t>
            </a:r>
          </a:p>
          <a:p>
            <a:pPr marL="0" indent="0">
              <a:buNone/>
            </a:pPr>
            <a:r>
              <a:rPr lang="en-US" sz="1600" dirty="0" err="1"/>
              <a:t>PV_size</a:t>
            </a:r>
            <a:r>
              <a:rPr lang="en-US" sz="1600" dirty="0"/>
              <a:t> = 140 w.</a:t>
            </a:r>
          </a:p>
          <a:p>
            <a:pPr marL="0" indent="0">
              <a:buNone/>
            </a:pPr>
            <a:r>
              <a:rPr lang="en-US" sz="1600" dirty="0"/>
              <a:t>(2) LED lamps  (60 w)</a:t>
            </a:r>
          </a:p>
          <a:p>
            <a:pPr marL="0" indent="0">
              <a:buNone/>
            </a:pPr>
            <a:r>
              <a:rPr lang="en-US" sz="1600" dirty="0"/>
              <a:t> (3) motor (servo motor) </a:t>
            </a:r>
          </a:p>
          <a:p>
            <a:pPr marL="0" indent="0">
              <a:buNone/>
            </a:pPr>
            <a:r>
              <a:rPr lang="en-US" sz="1600" dirty="0"/>
              <a:t>(4) pole height is 9 </a:t>
            </a:r>
            <a:r>
              <a:rPr lang="en-US" sz="1600" dirty="0" smtClean="0"/>
              <a:t>as shown in figure below.</a:t>
            </a:r>
          </a:p>
          <a:p>
            <a:pPr marL="0" indent="0">
              <a:buNone/>
            </a:pPr>
            <a:endParaRPr lang="en-US" dirty="0"/>
          </a:p>
        </p:txBody>
      </p:sp>
      <p:pic>
        <p:nvPicPr>
          <p:cNvPr id="5" name="Picture 4"/>
          <p:cNvPicPr>
            <a:picLocks noChangeAspect="1"/>
          </p:cNvPicPr>
          <p:nvPr/>
        </p:nvPicPr>
        <p:blipFill>
          <a:blip r:embed="rId2"/>
          <a:stretch>
            <a:fillRect/>
          </a:stretch>
        </p:blipFill>
        <p:spPr>
          <a:xfrm>
            <a:off x="4981303" y="3544389"/>
            <a:ext cx="4614318" cy="2708366"/>
          </a:xfrm>
          <a:prstGeom prst="rect">
            <a:avLst/>
          </a:prstGeom>
        </p:spPr>
      </p:pic>
    </p:spTree>
    <p:extLst>
      <p:ext uri="{BB962C8B-B14F-4D97-AF65-F5344CB8AC3E}">
        <p14:creationId xmlns:p14="http://schemas.microsoft.com/office/powerpoint/2010/main" val="2288306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7"/>
            <a:ext cx="9906000" cy="748120"/>
          </a:xfrm>
        </p:spPr>
        <p:txBody>
          <a:bodyPr>
            <a:normAutofit/>
          </a:bodyPr>
          <a:lstStyle/>
          <a:p>
            <a:r>
              <a:rPr lang="en-US" sz="1800" b="1" dirty="0"/>
              <a:t>recommend state  (solar led  street light ):</a:t>
            </a:r>
            <a:endParaRPr lang="en-US" sz="1800" dirty="0"/>
          </a:p>
        </p:txBody>
      </p:sp>
      <p:sp>
        <p:nvSpPr>
          <p:cNvPr id="3" name="Text Placeholder 2"/>
          <p:cNvSpPr>
            <a:spLocks noGrp="1"/>
          </p:cNvSpPr>
          <p:nvPr>
            <p:ph type="body" idx="1"/>
          </p:nvPr>
        </p:nvSpPr>
        <p:spPr>
          <a:xfrm>
            <a:off x="1141410" y="1698171"/>
            <a:ext cx="4649783" cy="487681"/>
          </a:xfrm>
        </p:spPr>
        <p:txBody>
          <a:bodyPr>
            <a:normAutofit fontScale="92500" lnSpcReduction="20000"/>
          </a:bodyPr>
          <a:lstStyle/>
          <a:p>
            <a:r>
              <a:rPr lang="en-US" b="1" dirty="0" smtClean="0"/>
              <a:t>:</a:t>
            </a:r>
            <a:endParaRPr lang="en-US" dirty="0"/>
          </a:p>
          <a:p>
            <a:endParaRPr lang="en-US" dirty="0"/>
          </a:p>
        </p:txBody>
      </p:sp>
      <p:sp>
        <p:nvSpPr>
          <p:cNvPr id="4" name="Content Placeholder 3"/>
          <p:cNvSpPr>
            <a:spLocks noGrp="1"/>
          </p:cNvSpPr>
          <p:nvPr>
            <p:ph sz="half" idx="2"/>
          </p:nvPr>
        </p:nvSpPr>
        <p:spPr>
          <a:xfrm>
            <a:off x="1141410" y="6309359"/>
            <a:ext cx="4878391" cy="74023"/>
          </a:xfrm>
        </p:spPr>
        <p:txBody>
          <a:bodyPr>
            <a:normAutofit fontScale="25000" lnSpcReduction="20000"/>
          </a:bodyPr>
          <a:lstStyle/>
          <a:p>
            <a:pPr lvl="0"/>
            <a:endParaRPr lang="en-US" dirty="0"/>
          </a:p>
        </p:txBody>
      </p:sp>
      <p:sp>
        <p:nvSpPr>
          <p:cNvPr id="5" name="Text Placeholder 4"/>
          <p:cNvSpPr>
            <a:spLocks noGrp="1"/>
          </p:cNvSpPr>
          <p:nvPr>
            <p:ph type="body" sz="quarter" idx="3"/>
          </p:nvPr>
        </p:nvSpPr>
        <p:spPr>
          <a:xfrm>
            <a:off x="6094411" y="168136"/>
            <a:ext cx="4646602" cy="45719"/>
          </a:xfrm>
        </p:spPr>
        <p:txBody>
          <a:bodyPr>
            <a:normAutofit fontScale="25000" lnSpcReduction="20000"/>
          </a:bodyPr>
          <a:lstStyle/>
          <a:p>
            <a:endParaRPr lang="en-US" dirty="0"/>
          </a:p>
        </p:txBody>
      </p:sp>
      <p:sp>
        <p:nvSpPr>
          <p:cNvPr id="6" name="Content Placeholder 5"/>
          <p:cNvSpPr>
            <a:spLocks noGrp="1"/>
          </p:cNvSpPr>
          <p:nvPr>
            <p:ph sz="quarter" idx="4"/>
          </p:nvPr>
        </p:nvSpPr>
        <p:spPr>
          <a:xfrm>
            <a:off x="1219201" y="1569882"/>
            <a:ext cx="4875210" cy="4536841"/>
          </a:xfrm>
        </p:spPr>
        <p:txBody>
          <a:bodyPr>
            <a:normAutofit/>
          </a:bodyPr>
          <a:lstStyle/>
          <a:p>
            <a:r>
              <a:rPr lang="en-US" dirty="0"/>
              <a:t>(5) Control box (charge controller, battery ,Arduino ).</a:t>
            </a:r>
          </a:p>
          <a:p>
            <a:r>
              <a:rPr lang="en-US" dirty="0"/>
              <a:t>For charge controller we need 12 </a:t>
            </a:r>
            <a:r>
              <a:rPr lang="en-US" dirty="0" smtClean="0"/>
              <a:t>v/10A</a:t>
            </a:r>
            <a:endParaRPr lang="en-US" dirty="0"/>
          </a:p>
          <a:p>
            <a:r>
              <a:rPr lang="en-US" dirty="0"/>
              <a:t>For battery </a:t>
            </a:r>
          </a:p>
          <a:p>
            <a:r>
              <a:rPr lang="en-US" dirty="0" err="1"/>
              <a:t>PV_avg</a:t>
            </a:r>
            <a:r>
              <a:rPr lang="en-US" dirty="0"/>
              <a:t> =120 w.</a:t>
            </a:r>
          </a:p>
          <a:p>
            <a:r>
              <a:rPr lang="en-US" dirty="0" err="1"/>
              <a:t>PV_avg</a:t>
            </a:r>
            <a:r>
              <a:rPr lang="en-US" dirty="0"/>
              <a:t>=V*I</a:t>
            </a:r>
          </a:p>
          <a:p>
            <a:r>
              <a:rPr lang="en-US" dirty="0"/>
              <a:t>I battery(A) = 120 w/12 v.</a:t>
            </a:r>
          </a:p>
          <a:p>
            <a:r>
              <a:rPr lang="en-US" dirty="0"/>
              <a:t>I battery = 10 A</a:t>
            </a:r>
          </a:p>
          <a:p>
            <a:r>
              <a:rPr lang="en-US" dirty="0"/>
              <a:t>I battery (Ah)=100Ah.</a:t>
            </a:r>
          </a:p>
          <a:p>
            <a:r>
              <a:rPr lang="en-US" dirty="0" smtClean="0"/>
              <a:t>(6) </a:t>
            </a:r>
            <a:r>
              <a:rPr lang="en-US" dirty="0"/>
              <a:t>GSM </a:t>
            </a:r>
          </a:p>
          <a:p>
            <a:r>
              <a:rPr lang="en-US" dirty="0" smtClean="0"/>
              <a:t>(7)intensity </a:t>
            </a:r>
            <a:r>
              <a:rPr lang="en-US" dirty="0"/>
              <a:t>controlling </a:t>
            </a:r>
          </a:p>
        </p:txBody>
      </p:sp>
    </p:spTree>
    <p:extLst>
      <p:ext uri="{BB962C8B-B14F-4D97-AF65-F5344CB8AC3E}">
        <p14:creationId xmlns:p14="http://schemas.microsoft.com/office/powerpoint/2010/main" val="36177921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844522"/>
          </a:xfrm>
        </p:spPr>
        <p:txBody>
          <a:bodyPr>
            <a:normAutofit/>
          </a:bodyPr>
          <a:lstStyle/>
          <a:p>
            <a:r>
              <a:rPr lang="en-US" sz="2400" b="1" dirty="0"/>
              <a:t>full system cost </a:t>
            </a:r>
            <a:r>
              <a:rPr lang="en-US" b="1" dirty="0"/>
              <a:t>:</a:t>
            </a:r>
            <a:endParaRPr lang="en-US" sz="2800" dirty="0"/>
          </a:p>
        </p:txBody>
      </p:sp>
      <p:sp>
        <p:nvSpPr>
          <p:cNvPr id="3" name="Content Placeholder 2"/>
          <p:cNvSpPr>
            <a:spLocks noGrp="1"/>
          </p:cNvSpPr>
          <p:nvPr>
            <p:ph idx="1"/>
          </p:nvPr>
        </p:nvSpPr>
        <p:spPr>
          <a:xfrm>
            <a:off x="1141412" y="1358537"/>
            <a:ext cx="9905999" cy="4432664"/>
          </a:xfrm>
        </p:spPr>
        <p:txBody>
          <a:bodyPr/>
          <a:lstStyle/>
          <a:p>
            <a:r>
              <a:rPr lang="en-US" dirty="0"/>
              <a:t>For 160 unit it cost 180$ for each unit .</a:t>
            </a:r>
          </a:p>
          <a:p>
            <a:r>
              <a:rPr lang="en-US" dirty="0"/>
              <a:t>So for 160 unit it will cost </a:t>
            </a:r>
          </a:p>
          <a:p>
            <a:r>
              <a:rPr lang="en-US" dirty="0"/>
              <a:t>Full cost =160 unit*180$= 28800</a:t>
            </a:r>
            <a:r>
              <a:rPr lang="en-US" dirty="0" smtClean="0"/>
              <a:t>$.</a:t>
            </a:r>
            <a:endParaRPr lang="en-US" dirty="0"/>
          </a:p>
        </p:txBody>
      </p:sp>
    </p:spTree>
    <p:extLst>
      <p:ext uri="{BB962C8B-B14F-4D97-AF65-F5344CB8AC3E}">
        <p14:creationId xmlns:p14="http://schemas.microsoft.com/office/powerpoint/2010/main" val="837198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3367" y="618518"/>
            <a:ext cx="9905998" cy="1210282"/>
          </a:xfrm>
        </p:spPr>
        <p:txBody>
          <a:bodyPr>
            <a:normAutofit/>
          </a:bodyPr>
          <a:lstStyle/>
          <a:p>
            <a:r>
              <a:rPr lang="en-US" sz="2400" b="1" dirty="0"/>
              <a:t>payback period  </a:t>
            </a:r>
            <a:r>
              <a:rPr lang="en-US" sz="1800" b="1" dirty="0"/>
              <a:t>:</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12872720"/>
              </p:ext>
            </p:extLst>
          </p:nvPr>
        </p:nvGraphicFramePr>
        <p:xfrm>
          <a:off x="1227319" y="1828800"/>
          <a:ext cx="5937250" cy="1001486"/>
        </p:xfrm>
        <a:graphic>
          <a:graphicData uri="http://schemas.openxmlformats.org/drawingml/2006/table">
            <a:tbl>
              <a:tblPr firstRow="1" firstCol="1" bandRow="1">
                <a:tableStyleId>{5C22544A-7EE6-4342-B048-85BDC9FD1C3A}</a:tableStyleId>
              </a:tblPr>
              <a:tblGrid>
                <a:gridCol w="1476375">
                  <a:extLst>
                    <a:ext uri="{9D8B030D-6E8A-4147-A177-3AD203B41FA5}">
                      <a16:colId xmlns:a16="http://schemas.microsoft.com/office/drawing/2014/main" val="231560954"/>
                    </a:ext>
                  </a:extLst>
                </a:gridCol>
                <a:gridCol w="1645920">
                  <a:extLst>
                    <a:ext uri="{9D8B030D-6E8A-4147-A177-3AD203B41FA5}">
                      <a16:colId xmlns:a16="http://schemas.microsoft.com/office/drawing/2014/main" val="1125163475"/>
                    </a:ext>
                  </a:extLst>
                </a:gridCol>
                <a:gridCol w="1332865">
                  <a:extLst>
                    <a:ext uri="{9D8B030D-6E8A-4147-A177-3AD203B41FA5}">
                      <a16:colId xmlns:a16="http://schemas.microsoft.com/office/drawing/2014/main" val="2440091657"/>
                    </a:ext>
                  </a:extLst>
                </a:gridCol>
                <a:gridCol w="1482090">
                  <a:extLst>
                    <a:ext uri="{9D8B030D-6E8A-4147-A177-3AD203B41FA5}">
                      <a16:colId xmlns:a16="http://schemas.microsoft.com/office/drawing/2014/main" val="3195180662"/>
                    </a:ext>
                  </a:extLst>
                </a:gridCol>
              </a:tblGrid>
              <a:tr h="653339">
                <a:tc>
                  <a:txBody>
                    <a:bodyPr/>
                    <a:lstStyle/>
                    <a:p>
                      <a:pPr algn="l">
                        <a:lnSpc>
                          <a:spcPct val="107000"/>
                        </a:lnSpc>
                        <a:spcAft>
                          <a:spcPts val="265"/>
                        </a:spcAft>
                      </a:pPr>
                      <a:r>
                        <a:rPr lang="en-US" sz="1100">
                          <a:effectLst/>
                        </a:rPr>
                        <a:t> Lighting system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265"/>
                        </a:spcAft>
                      </a:pPr>
                      <a:r>
                        <a:rPr lang="en-US" sz="1100" dirty="0">
                          <a:effectLst/>
                        </a:rPr>
                        <a:t>Annual saving (electricity </a:t>
                      </a:r>
                      <a:r>
                        <a:rPr lang="en-US" sz="1100" dirty="0" smtClean="0">
                          <a:effectLst/>
                        </a:rPr>
                        <a:t>cost)</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265"/>
                        </a:spcAft>
                      </a:pPr>
                      <a:r>
                        <a:rPr lang="en-US" sz="1100">
                          <a:effectLst/>
                        </a:rPr>
                        <a:t>Excess investment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265"/>
                        </a:spcAft>
                      </a:pPr>
                      <a:r>
                        <a:rPr lang="en-US" sz="1100">
                          <a:effectLst/>
                        </a:rPr>
                        <a:t>Payback period</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82852345"/>
                  </a:ext>
                </a:extLst>
              </a:tr>
              <a:tr h="348147">
                <a:tc>
                  <a:txBody>
                    <a:bodyPr/>
                    <a:lstStyle/>
                    <a:p>
                      <a:pPr algn="l">
                        <a:lnSpc>
                          <a:spcPct val="107000"/>
                        </a:lnSpc>
                        <a:spcAft>
                          <a:spcPts val="265"/>
                        </a:spcAft>
                      </a:pPr>
                      <a:r>
                        <a:rPr lang="en-US" sz="1100">
                          <a:effectLst/>
                        </a:rPr>
                        <a:t>Off grid  solar led</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265"/>
                        </a:spcAft>
                      </a:pPr>
                      <a:r>
                        <a:rPr lang="en-US" sz="1100">
                          <a:effectLst/>
                        </a:rPr>
                        <a:t>5522.62 $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265"/>
                        </a:spcAft>
                      </a:pPr>
                      <a:r>
                        <a:rPr lang="en-US" sz="1200">
                          <a:effectLst/>
                        </a:rPr>
                        <a:t>28800$.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265"/>
                        </a:spcAft>
                      </a:pPr>
                      <a:r>
                        <a:rPr lang="en-US" sz="1100" dirty="0">
                          <a:effectLst/>
                        </a:rPr>
                        <a:t>5.2 year </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27569292"/>
                  </a:ext>
                </a:extLst>
              </a:tr>
            </a:tbl>
          </a:graphicData>
        </a:graphic>
      </p:graphicFrame>
    </p:spTree>
    <p:extLst>
      <p:ext uri="{BB962C8B-B14F-4D97-AF65-F5344CB8AC3E}">
        <p14:creationId xmlns:p14="http://schemas.microsoft.com/office/powerpoint/2010/main" val="2204627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600682"/>
          </a:xfrm>
        </p:spPr>
        <p:txBody>
          <a:bodyPr>
            <a:normAutofit/>
          </a:bodyPr>
          <a:lstStyle/>
          <a:p>
            <a:r>
              <a:rPr lang="en-US" sz="2000" b="1" dirty="0"/>
              <a:t>Hardware design:</a:t>
            </a:r>
            <a:endParaRPr lang="en-US" sz="2000" dirty="0"/>
          </a:p>
        </p:txBody>
      </p:sp>
      <p:sp>
        <p:nvSpPr>
          <p:cNvPr id="3" name="Content Placeholder 2"/>
          <p:cNvSpPr>
            <a:spLocks noGrp="1"/>
          </p:cNvSpPr>
          <p:nvPr>
            <p:ph idx="1"/>
          </p:nvPr>
        </p:nvSpPr>
        <p:spPr>
          <a:xfrm>
            <a:off x="1141412" y="1280160"/>
            <a:ext cx="9905999" cy="4511041"/>
          </a:xfrm>
        </p:spPr>
        <p:txBody>
          <a:bodyPr/>
          <a:lstStyle/>
          <a:p>
            <a:r>
              <a:rPr lang="en-US" b="1" dirty="0"/>
              <a:t>The microcontroller: </a:t>
            </a:r>
            <a:endParaRPr lang="en-US" b="1" dirty="0" smtClean="0"/>
          </a:p>
          <a:p>
            <a:pPr marL="0" indent="0">
              <a:buNone/>
            </a:pPr>
            <a:endParaRPr lang="en-US" b="1" dirty="0"/>
          </a:p>
          <a:p>
            <a:pPr marL="0" indent="0">
              <a:buNone/>
            </a:pPr>
            <a:endParaRPr lang="en-US" b="1" dirty="0" smtClean="0"/>
          </a:p>
          <a:p>
            <a:pPr marL="0" indent="0">
              <a:buNone/>
            </a:pPr>
            <a:r>
              <a:rPr lang="en-US" dirty="0"/>
              <a:t>the PV panel (5v</a:t>
            </a:r>
            <a:r>
              <a:rPr lang="en-US" dirty="0" smtClean="0"/>
              <a:t>)</a:t>
            </a:r>
          </a:p>
          <a:p>
            <a:pPr marL="0" indent="0">
              <a:buNone/>
            </a:pPr>
            <a:endParaRPr lang="en-US" b="1" dirty="0"/>
          </a:p>
        </p:txBody>
      </p:sp>
      <p:pic>
        <p:nvPicPr>
          <p:cNvPr id="5" name="صورة 1"/>
          <p:cNvPicPr/>
          <p:nvPr/>
        </p:nvPicPr>
        <p:blipFill>
          <a:blip r:embed="rId2" cstate="print"/>
          <a:stretch>
            <a:fillRect/>
          </a:stretch>
        </p:blipFill>
        <p:spPr bwMode="auto">
          <a:xfrm>
            <a:off x="4255633" y="918859"/>
            <a:ext cx="2931795" cy="2059940"/>
          </a:xfrm>
          <a:prstGeom prst="rect">
            <a:avLst/>
          </a:prstGeom>
          <a:ln w="88900" cap="sq" cmpd="thickThin">
            <a:solidFill>
              <a:srgbClr val="000000"/>
            </a:solidFill>
            <a:miter lim="800000"/>
          </a:ln>
          <a:effectLst>
            <a:innerShdw blurRad="76200">
              <a:srgbClr val="000000"/>
            </a:innerShdw>
          </a:effectLst>
        </p:spPr>
      </p:pic>
      <p:pic>
        <p:nvPicPr>
          <p:cNvPr id="6" name="Picture 5"/>
          <p:cNvPicPr/>
          <p:nvPr/>
        </p:nvPicPr>
        <p:blipFill>
          <a:blip r:embed="rId3"/>
          <a:stretch>
            <a:fillRect/>
          </a:stretch>
        </p:blipFill>
        <p:spPr>
          <a:xfrm>
            <a:off x="3758246" y="3737248"/>
            <a:ext cx="2336165" cy="1734820"/>
          </a:xfrm>
          <a:prstGeom prst="rect">
            <a:avLst/>
          </a:prstGeom>
        </p:spPr>
      </p:pic>
    </p:spTree>
    <p:extLst>
      <p:ext uri="{BB962C8B-B14F-4D97-AF65-F5344CB8AC3E}">
        <p14:creationId xmlns:p14="http://schemas.microsoft.com/office/powerpoint/2010/main" val="1312302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45719"/>
          </a:xfrm>
        </p:spPr>
        <p:txBody>
          <a:bodyPr>
            <a:normAutofit fontScale="90000"/>
          </a:bodyPr>
          <a:lstStyle/>
          <a:p>
            <a:endParaRPr lang="en-US" dirty="0"/>
          </a:p>
        </p:txBody>
      </p:sp>
      <p:sp>
        <p:nvSpPr>
          <p:cNvPr id="3" name="Content Placeholder 2"/>
          <p:cNvSpPr>
            <a:spLocks noGrp="1"/>
          </p:cNvSpPr>
          <p:nvPr>
            <p:ph idx="1"/>
          </p:nvPr>
        </p:nvSpPr>
        <p:spPr>
          <a:xfrm>
            <a:off x="1141412" y="400594"/>
            <a:ext cx="9905999" cy="6148252"/>
          </a:xfrm>
        </p:spPr>
        <p:txBody>
          <a:bodyPr/>
          <a:lstStyle/>
          <a:p>
            <a:r>
              <a:rPr lang="en-US" dirty="0"/>
              <a:t> </a:t>
            </a:r>
            <a:r>
              <a:rPr lang="en-US" dirty="0" err="1"/>
              <a:t>Battary</a:t>
            </a:r>
            <a:r>
              <a:rPr lang="en-US" dirty="0"/>
              <a:t> (6v</a:t>
            </a:r>
            <a:r>
              <a:rPr lang="en-US" dirty="0" smtClean="0"/>
              <a:t>) </a:t>
            </a:r>
          </a:p>
          <a:p>
            <a:endParaRPr lang="en-US" dirty="0"/>
          </a:p>
          <a:p>
            <a:endParaRPr lang="en-US" dirty="0" smtClean="0"/>
          </a:p>
          <a:p>
            <a:endParaRPr lang="en-US" dirty="0"/>
          </a:p>
          <a:p>
            <a:endParaRPr lang="en-US" dirty="0" smtClean="0"/>
          </a:p>
          <a:p>
            <a:r>
              <a:rPr lang="en-US" dirty="0"/>
              <a:t>The intensity </a:t>
            </a:r>
            <a:r>
              <a:rPr lang="en-US" dirty="0" smtClean="0"/>
              <a:t>controller</a:t>
            </a:r>
          </a:p>
          <a:p>
            <a:pPr marL="0" indent="0">
              <a:buNone/>
            </a:pPr>
            <a:r>
              <a:rPr lang="en-US" dirty="0" smtClean="0"/>
              <a:t> </a:t>
            </a:r>
            <a:r>
              <a:rPr lang="en-US" dirty="0"/>
              <a:t>switch (TIP 41C transmitter ) : </a:t>
            </a:r>
          </a:p>
          <a:p>
            <a:pPr marL="0" indent="0">
              <a:buNone/>
            </a:pPr>
            <a:r>
              <a:rPr lang="en-US" dirty="0"/>
              <a:t>An potentiometer   10k Ω      </a:t>
            </a:r>
          </a:p>
          <a:p>
            <a:pPr marL="0" indent="0">
              <a:buNone/>
            </a:pPr>
            <a:r>
              <a:rPr lang="en-US" dirty="0"/>
              <a:t>A resistor of 100 Ω </a:t>
            </a:r>
            <a:endParaRPr lang="en-US" dirty="0" smtClean="0"/>
          </a:p>
          <a:p>
            <a:pPr marL="0" indent="0">
              <a:buNone/>
            </a:pPr>
            <a:r>
              <a:rPr lang="en-US" dirty="0" smtClean="0"/>
              <a:t> </a:t>
            </a:r>
            <a:endParaRPr lang="en-US" dirty="0"/>
          </a:p>
        </p:txBody>
      </p:sp>
      <p:pic>
        <p:nvPicPr>
          <p:cNvPr id="4" name="Picture 3"/>
          <p:cNvPicPr/>
          <p:nvPr/>
        </p:nvPicPr>
        <p:blipFill>
          <a:blip r:embed="rId2"/>
          <a:stretch>
            <a:fillRect/>
          </a:stretch>
        </p:blipFill>
        <p:spPr>
          <a:xfrm>
            <a:off x="3276963" y="400594"/>
            <a:ext cx="2189480" cy="2339340"/>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266688" y="3940447"/>
            <a:ext cx="1655445" cy="15722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4716780" y="8343900"/>
            <a:ext cx="1655445" cy="15722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6"/>
          <p:cNvSpPr>
            <a:spLocks noChangeArrowheads="1"/>
          </p:cNvSpPr>
          <p:nvPr/>
        </p:nvSpPr>
        <p:spPr bwMode="auto">
          <a:xfrm>
            <a:off x="45720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switch (TIP 41C transmitter ) :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23961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237207" y="0"/>
            <a:ext cx="9905998" cy="45719"/>
          </a:xfrm>
        </p:spPr>
        <p:txBody>
          <a:bodyPr>
            <a:normAutofit fontScale="90000"/>
          </a:bodyPr>
          <a:lstStyle/>
          <a:p>
            <a:endParaRPr lang="en-US" dirty="0"/>
          </a:p>
        </p:txBody>
      </p:sp>
      <p:sp>
        <p:nvSpPr>
          <p:cNvPr id="3" name="Content Placeholder 2"/>
          <p:cNvSpPr>
            <a:spLocks noGrp="1"/>
          </p:cNvSpPr>
          <p:nvPr>
            <p:ph idx="1"/>
          </p:nvPr>
        </p:nvSpPr>
        <p:spPr>
          <a:xfrm>
            <a:off x="1141412" y="513806"/>
            <a:ext cx="9905999" cy="6148251"/>
          </a:xfrm>
        </p:spPr>
        <p:txBody>
          <a:bodyPr>
            <a:normAutofit/>
          </a:bodyPr>
          <a:lstStyle/>
          <a:p>
            <a:r>
              <a:rPr lang="en-US" dirty="0"/>
              <a:t>The Tracking </a:t>
            </a:r>
            <a:r>
              <a:rPr lang="en-US" dirty="0" err="1"/>
              <a:t>cct</a:t>
            </a:r>
            <a:r>
              <a:rPr lang="en-US" dirty="0"/>
              <a:t> </a:t>
            </a:r>
            <a:endParaRPr lang="en-US" dirty="0" smtClean="0"/>
          </a:p>
          <a:p>
            <a:pPr marL="0" indent="0">
              <a:buNone/>
            </a:pPr>
            <a:r>
              <a:rPr lang="en-US" dirty="0"/>
              <a:t>2*LDR</a:t>
            </a:r>
            <a:r>
              <a:rPr lang="en-US" dirty="0" smtClean="0"/>
              <a:t>.</a:t>
            </a:r>
          </a:p>
          <a:p>
            <a:pPr marL="0" indent="0">
              <a:buNone/>
            </a:pPr>
            <a:endParaRPr lang="en-US" dirty="0"/>
          </a:p>
          <a:p>
            <a:pPr marL="0" indent="0">
              <a:buNone/>
            </a:pPr>
            <a:endParaRPr lang="en-US" dirty="0" smtClean="0"/>
          </a:p>
          <a:p>
            <a:pPr marL="0" lvl="0" indent="0">
              <a:buNone/>
            </a:pPr>
            <a:r>
              <a:rPr lang="en-US" dirty="0"/>
              <a:t>Servo motor. (s3003)</a:t>
            </a:r>
          </a:p>
          <a:p>
            <a:pPr marL="0" lvl="0" indent="0">
              <a:buNone/>
            </a:pPr>
            <a:r>
              <a:rPr lang="en-US" dirty="0"/>
              <a:t>The wire </a:t>
            </a:r>
            <a:endParaRPr lang="en-US" dirty="0" smtClean="0"/>
          </a:p>
          <a:p>
            <a:pPr marL="0" lvl="0" indent="0">
              <a:buNone/>
            </a:pPr>
            <a:endParaRPr lang="en-US" dirty="0"/>
          </a:p>
          <a:p>
            <a:r>
              <a:rPr lang="en-US" b="1" dirty="0"/>
              <a:t>The GSM </a:t>
            </a:r>
            <a:r>
              <a:rPr lang="en-US" b="1" dirty="0" err="1"/>
              <a:t>cct</a:t>
            </a:r>
            <a:endParaRPr lang="en-US" dirty="0"/>
          </a:p>
          <a:p>
            <a:pPr marL="0" lvl="0" indent="0">
              <a:buNone/>
            </a:pPr>
            <a:r>
              <a:rPr lang="en-US" dirty="0" smtClean="0"/>
              <a:t>LDR  </a:t>
            </a:r>
          </a:p>
          <a:p>
            <a:pPr marL="0" lvl="0" indent="0">
              <a:buNone/>
            </a:pPr>
            <a:r>
              <a:rPr lang="en-US" dirty="0" smtClean="0"/>
              <a:t>GSM </a:t>
            </a:r>
            <a:r>
              <a:rPr lang="en-US" dirty="0"/>
              <a:t>KIT(IOT_GA6_B )</a:t>
            </a:r>
          </a:p>
          <a:p>
            <a:pPr marL="0" lvl="0" indent="0">
              <a:buNone/>
            </a:pPr>
            <a:endParaRPr lang="en-US" dirty="0"/>
          </a:p>
          <a:p>
            <a:pPr marL="0" indent="0">
              <a:buNone/>
            </a:pPr>
            <a:endParaRPr lang="en-US" dirty="0"/>
          </a:p>
          <a:p>
            <a:pPr marL="0" indent="0">
              <a:buNone/>
            </a:pPr>
            <a:endParaRPr lang="en-US" dirty="0"/>
          </a:p>
        </p:txBody>
      </p:sp>
      <p:pic>
        <p:nvPicPr>
          <p:cNvPr id="4" name="Picture 3"/>
          <p:cNvPicPr/>
          <p:nvPr/>
        </p:nvPicPr>
        <p:blipFill>
          <a:blip r:embed="rId2"/>
          <a:stretch>
            <a:fillRect/>
          </a:stretch>
        </p:blipFill>
        <p:spPr>
          <a:xfrm>
            <a:off x="2635114" y="1162685"/>
            <a:ext cx="1661795" cy="1362710"/>
          </a:xfrm>
          <a:prstGeom prst="rect">
            <a:avLst/>
          </a:prstGeom>
        </p:spPr>
      </p:pic>
      <p:pic>
        <p:nvPicPr>
          <p:cNvPr id="5" name="Picture 4"/>
          <p:cNvPicPr/>
          <p:nvPr/>
        </p:nvPicPr>
        <p:blipFill>
          <a:blip r:embed="rId3"/>
          <a:stretch>
            <a:fillRect/>
          </a:stretch>
        </p:blipFill>
        <p:spPr>
          <a:xfrm>
            <a:off x="4467497" y="2603999"/>
            <a:ext cx="1626914" cy="1144905"/>
          </a:xfrm>
          <a:prstGeom prst="rect">
            <a:avLst/>
          </a:prstGeom>
        </p:spPr>
      </p:pic>
      <p:pic>
        <p:nvPicPr>
          <p:cNvPr id="6" name="Picture 5"/>
          <p:cNvPicPr/>
          <p:nvPr/>
        </p:nvPicPr>
        <p:blipFill>
          <a:blip r:embed="rId4"/>
          <a:stretch>
            <a:fillRect/>
          </a:stretch>
        </p:blipFill>
        <p:spPr>
          <a:xfrm>
            <a:off x="4823504" y="4642394"/>
            <a:ext cx="1778635" cy="1910080"/>
          </a:xfrm>
          <a:prstGeom prst="rect">
            <a:avLst/>
          </a:prstGeom>
        </p:spPr>
      </p:pic>
    </p:spTree>
    <p:extLst>
      <p:ext uri="{BB962C8B-B14F-4D97-AF65-F5344CB8AC3E}">
        <p14:creationId xmlns:p14="http://schemas.microsoft.com/office/powerpoint/2010/main" val="2364553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629" y="-61595"/>
            <a:ext cx="10515600" cy="1325563"/>
          </a:xfrm>
        </p:spPr>
        <p:txBody>
          <a:bodyPr/>
          <a:lstStyle/>
          <a:p>
            <a:r>
              <a:rPr lang="en-US" b="1" dirty="0" smtClean="0"/>
              <a:t>Abstract</a:t>
            </a:r>
            <a:r>
              <a:rPr lang="en-US" b="1" baseline="-25000" dirty="0" smtClean="0"/>
              <a:t> </a:t>
            </a:r>
            <a:r>
              <a:rPr lang="en-US" b="1" dirty="0" smtClean="0"/>
              <a:t/>
            </a:r>
            <a:br>
              <a:rPr lang="en-US" b="1" dirty="0" smtClean="0"/>
            </a:br>
            <a:endParaRPr lang="en-US" dirty="0"/>
          </a:p>
        </p:txBody>
      </p:sp>
      <p:sp>
        <p:nvSpPr>
          <p:cNvPr id="3" name="Content Placeholder 2"/>
          <p:cNvSpPr>
            <a:spLocks noGrp="1"/>
          </p:cNvSpPr>
          <p:nvPr>
            <p:ph idx="1"/>
          </p:nvPr>
        </p:nvSpPr>
        <p:spPr>
          <a:xfrm>
            <a:off x="130629" y="296093"/>
            <a:ext cx="11782697" cy="7114902"/>
          </a:xfrm>
        </p:spPr>
        <p:txBody>
          <a:bodyPr>
            <a:normAutofit/>
          </a:bodyPr>
          <a:lstStyle/>
          <a:p>
            <a:pPr marL="0" indent="0">
              <a:buNone/>
            </a:pPr>
            <a:r>
              <a:rPr lang="en-US" sz="2400" dirty="0" smtClean="0"/>
              <a:t>Nowadays</a:t>
            </a:r>
            <a:r>
              <a:rPr lang="en-US" sz="2400" dirty="0"/>
              <a:t>, street lighting is an essential part of a city’s </a:t>
            </a:r>
            <a:r>
              <a:rPr lang="en-US" sz="2400" dirty="0" smtClean="0"/>
              <a:t>infrastructure ,   </a:t>
            </a:r>
            <a:r>
              <a:rPr lang="en-US" sz="2400" dirty="0"/>
              <a:t>and with the increase of urbanization, the number of streets increased rapidly with high traffic density. This </a:t>
            </a:r>
            <a:r>
              <a:rPr lang="en-US" sz="2400" dirty="0" smtClean="0"/>
              <a:t>lead </a:t>
            </a:r>
            <a:r>
              <a:rPr lang="en-US" sz="2400" dirty="0"/>
              <a:t>to increase in number of street lights and investment associated with them. Furthermore, Power consumption is increased for street illumination purposes which engendered big energy cost for the municipal so We propose to build a smart street lights to reduce the consumption of energy, controlling the light intensity and also preventing safety issues associated with blackouts</a:t>
            </a:r>
            <a:r>
              <a:rPr lang="en-US" sz="2400" dirty="0" smtClean="0"/>
              <a:t>.</a:t>
            </a:r>
          </a:p>
          <a:p>
            <a:pPr marL="0" indent="0">
              <a:buNone/>
            </a:pPr>
            <a:r>
              <a:rPr lang="en-US" sz="2400" dirty="0" smtClean="0"/>
              <a:t>The </a:t>
            </a:r>
            <a:r>
              <a:rPr lang="en-US" sz="2400" dirty="0"/>
              <a:t>proposed street lighting system consists of four individual </a:t>
            </a:r>
            <a:r>
              <a:rPr lang="en-US" sz="2400" dirty="0" smtClean="0"/>
              <a:t>systems. </a:t>
            </a:r>
            <a:r>
              <a:rPr lang="en-US" sz="2400" dirty="0"/>
              <a:t>Those systems are : PV system , sun-tracking solar panel system, traffic density based light intensity control system and </a:t>
            </a:r>
            <a:r>
              <a:rPr lang="en-US" sz="2400" dirty="0" smtClean="0"/>
              <a:t>GSM </a:t>
            </a:r>
            <a:r>
              <a:rPr lang="en-US" sz="2400" dirty="0"/>
              <a:t>system these systems are combined together to ensure higher energy efficiency .</a:t>
            </a:r>
          </a:p>
          <a:p>
            <a:pPr marL="0" indent="0">
              <a:buNone/>
            </a:pPr>
            <a:r>
              <a:rPr lang="en-US" sz="2400" dirty="0"/>
              <a:t>The purpose of PV system is to convert sun light to electricity ,the sun-tracking system is to keep the solar-panel aligned to the sun perpendicularly all over the day to ensure maximum solar-energy storage ,we have light intensity controller to minimize  the consumption And we have </a:t>
            </a:r>
            <a:r>
              <a:rPr lang="en-US" sz="2400" dirty="0" smtClean="0"/>
              <a:t>GSM </a:t>
            </a:r>
            <a:r>
              <a:rPr lang="en-US" sz="2400" dirty="0"/>
              <a:t>system to reduce the danger of thief and maintenance thing .</a:t>
            </a:r>
          </a:p>
          <a:p>
            <a:endParaRPr lang="en-US" dirty="0"/>
          </a:p>
        </p:txBody>
      </p:sp>
    </p:spTree>
    <p:extLst>
      <p:ext uri="{BB962C8B-B14F-4D97-AF65-F5344CB8AC3E}">
        <p14:creationId xmlns:p14="http://schemas.microsoft.com/office/powerpoint/2010/main" val="36140387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Full Prototype </a:t>
            </a:r>
            <a:endParaRPr lang="en-US" dirty="0"/>
          </a:p>
        </p:txBody>
      </p:sp>
    </p:spTree>
    <p:extLst>
      <p:ext uri="{BB962C8B-B14F-4D97-AF65-F5344CB8AC3E}">
        <p14:creationId xmlns:p14="http://schemas.microsoft.com/office/powerpoint/2010/main" val="1415173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Recommendations</a:t>
            </a:r>
            <a:endParaRPr lang="en-US" dirty="0"/>
          </a:p>
          <a:p>
            <a:r>
              <a:rPr lang="en-US" dirty="0"/>
              <a:t>There are several ways to improve our project, for instance: </a:t>
            </a:r>
          </a:p>
          <a:p>
            <a:pPr lvl="0"/>
            <a:r>
              <a:rPr lang="en-US" dirty="0"/>
              <a:t>Self-cleaning.</a:t>
            </a:r>
          </a:p>
          <a:p>
            <a:pPr lvl="0"/>
            <a:r>
              <a:rPr lang="en-US" dirty="0"/>
              <a:t>Tracking in two </a:t>
            </a:r>
            <a:r>
              <a:rPr lang="en-US" dirty="0" smtClean="0"/>
              <a:t>axis.</a:t>
            </a:r>
          </a:p>
        </p:txBody>
      </p:sp>
    </p:spTree>
    <p:extLst>
      <p:ext uri="{BB962C8B-B14F-4D97-AF65-F5344CB8AC3E}">
        <p14:creationId xmlns:p14="http://schemas.microsoft.com/office/powerpoint/2010/main" val="8815285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681" y="1132324"/>
            <a:ext cx="9905998" cy="1478570"/>
          </a:xfrm>
        </p:spPr>
        <p:txBody>
          <a:bodyPr/>
          <a:lstStyle/>
          <a:p>
            <a:r>
              <a:rPr lang="en-US" b="1" dirty="0"/>
              <a:t>Conclusion </a:t>
            </a:r>
            <a:endParaRPr lang="en-US" dirty="0"/>
          </a:p>
        </p:txBody>
      </p:sp>
    </p:spTree>
    <p:extLst>
      <p:ext uri="{BB962C8B-B14F-4D97-AF65-F5344CB8AC3E}">
        <p14:creationId xmlns:p14="http://schemas.microsoft.com/office/powerpoint/2010/main" val="13841676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 of statement. </a:t>
            </a:r>
            <a:r>
              <a:rPr lang="en-US" sz="3600" dirty="0" smtClean="0"/>
              <a:t/>
            </a:r>
            <a:br>
              <a:rPr lang="en-US" sz="3600"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The </a:t>
            </a:r>
            <a:r>
              <a:rPr lang="en-US" dirty="0"/>
              <a:t>idea of designing a new system for the streetlight that do not consume huge amount of electricity and illuminate large areas with the highest intensity of light is concerning each engineer working in this field. Inefficient lighting wastes significant financial resources every year, and poor lighting creates unsafe conditions. Energy efficient technologies and design mechanism can reduce cost of the street lighting drastically.</a:t>
            </a:r>
          </a:p>
          <a:p>
            <a:pPr marL="0" indent="0">
              <a:buNone/>
            </a:pPr>
            <a:endParaRPr lang="en-US" dirty="0"/>
          </a:p>
        </p:txBody>
      </p:sp>
    </p:spTree>
    <p:extLst>
      <p:ext uri="{BB962C8B-B14F-4D97-AF65-F5344CB8AC3E}">
        <p14:creationId xmlns:p14="http://schemas.microsoft.com/office/powerpoint/2010/main" val="22041420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System description </a:t>
            </a:r>
            <a:r>
              <a:rPr lang="en-US" sz="3600" dirty="0" smtClean="0"/>
              <a:t/>
            </a:r>
            <a:br>
              <a:rPr lang="en-US" sz="3600" dirty="0" smtClean="0"/>
            </a:br>
            <a:endParaRPr lang="en-US" dirty="0"/>
          </a:p>
        </p:txBody>
      </p:sp>
      <p:sp>
        <p:nvSpPr>
          <p:cNvPr id="3" name="Content Placeholder 2"/>
          <p:cNvSpPr>
            <a:spLocks noGrp="1"/>
          </p:cNvSpPr>
          <p:nvPr>
            <p:ph idx="1"/>
          </p:nvPr>
        </p:nvSpPr>
        <p:spPr/>
        <p:txBody>
          <a:bodyPr>
            <a:normAutofit/>
          </a:bodyPr>
          <a:lstStyle/>
          <a:p>
            <a:pPr marL="0" indent="0">
              <a:buNone/>
            </a:pPr>
            <a:r>
              <a:rPr lang="en-AU" dirty="0" smtClean="0"/>
              <a:t>The </a:t>
            </a:r>
            <a:r>
              <a:rPr lang="en-AU" dirty="0"/>
              <a:t>system consists of four modules, solar tracking system, </a:t>
            </a:r>
            <a:r>
              <a:rPr lang="en-US" dirty="0" smtClean="0"/>
              <a:t>traffic density( </a:t>
            </a:r>
            <a:r>
              <a:rPr lang="en-US" dirty="0"/>
              <a:t>based light intensity control system)</a:t>
            </a:r>
            <a:r>
              <a:rPr lang="en-AU" dirty="0"/>
              <a:t>, fault </a:t>
            </a:r>
            <a:r>
              <a:rPr lang="en-AU" dirty="0" smtClean="0"/>
              <a:t>detection(GSM </a:t>
            </a:r>
            <a:r>
              <a:rPr lang="en-AU" dirty="0"/>
              <a:t>system) </a:t>
            </a:r>
            <a:r>
              <a:rPr lang="en-AU" dirty="0" smtClean="0"/>
              <a:t>. </a:t>
            </a:r>
            <a:r>
              <a:rPr lang="en-AU" dirty="0"/>
              <a:t>Solar tracking system is used to convert solar power into electrical </a:t>
            </a:r>
            <a:r>
              <a:rPr lang="en-AU" dirty="0" smtClean="0"/>
              <a:t>power</a:t>
            </a:r>
            <a:r>
              <a:rPr lang="en-AU" dirty="0"/>
              <a:t> </a:t>
            </a:r>
            <a:r>
              <a:rPr lang="en-AU" dirty="0" smtClean="0"/>
              <a:t>with high efficiency . Intensity controller is used to control the led intensity upon the motion of traffic .  </a:t>
            </a:r>
            <a:r>
              <a:rPr lang="en-AU" dirty="0"/>
              <a:t>Any fault related to </a:t>
            </a:r>
            <a:r>
              <a:rPr lang="en-AU" dirty="0" smtClean="0"/>
              <a:t>led </a:t>
            </a:r>
            <a:r>
              <a:rPr lang="en-AU" dirty="0" smtClean="0"/>
              <a:t>is </a:t>
            </a:r>
            <a:r>
              <a:rPr lang="en-AU" dirty="0" smtClean="0"/>
              <a:t>occurred ,  </a:t>
            </a:r>
            <a:r>
              <a:rPr lang="en-AU" dirty="0"/>
              <a:t>at that time GSM is sent the message to the control room</a:t>
            </a:r>
            <a:r>
              <a:rPr lang="en-AU" dirty="0" smtClean="0"/>
              <a:t>.</a:t>
            </a:r>
          </a:p>
          <a:p>
            <a:pPr marL="0" indent="0">
              <a:buNone/>
            </a:pPr>
            <a:r>
              <a:rPr lang="en-AU" dirty="0" smtClean="0"/>
              <a:t>  </a:t>
            </a:r>
            <a:endParaRPr lang="en-US" dirty="0"/>
          </a:p>
          <a:p>
            <a:endParaRPr lang="en-US" dirty="0"/>
          </a:p>
        </p:txBody>
      </p:sp>
    </p:spTree>
    <p:extLst>
      <p:ext uri="{BB962C8B-B14F-4D97-AF65-F5344CB8AC3E}">
        <p14:creationId xmlns:p14="http://schemas.microsoft.com/office/powerpoint/2010/main" val="17026730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Importance of the system </a:t>
            </a:r>
            <a:r>
              <a:rPr lang="en-US" sz="3600" dirty="0" smtClean="0"/>
              <a:t/>
            </a:r>
            <a:br>
              <a:rPr lang="en-US" sz="3600" dirty="0" smtClean="0"/>
            </a:br>
            <a:endParaRPr lang="en-US" dirty="0"/>
          </a:p>
        </p:txBody>
      </p:sp>
      <p:sp>
        <p:nvSpPr>
          <p:cNvPr id="3" name="Content Placeholder 2"/>
          <p:cNvSpPr>
            <a:spLocks noGrp="1"/>
          </p:cNvSpPr>
          <p:nvPr>
            <p:ph idx="1"/>
          </p:nvPr>
        </p:nvSpPr>
        <p:spPr/>
        <p:txBody>
          <a:bodyPr>
            <a:normAutofit fontScale="92500" lnSpcReduction="10000"/>
          </a:bodyPr>
          <a:lstStyle/>
          <a:p>
            <a:pPr marL="457200" lvl="1" indent="0">
              <a:buNone/>
            </a:pPr>
            <a:r>
              <a:rPr lang="en-US" b="1" dirty="0" smtClean="0"/>
              <a:t> </a:t>
            </a:r>
            <a:endParaRPr lang="en-US" sz="1800" dirty="0"/>
          </a:p>
          <a:p>
            <a:r>
              <a:rPr lang="en-AU" dirty="0"/>
              <a:t>Our project, the Solar LED Street Lamp reduces electrical grid energy consumption and serves as an example to advocate for renewable energy. </a:t>
            </a:r>
            <a:r>
              <a:rPr lang="en-AU" dirty="0" smtClean="0"/>
              <a:t>The Street Lamp addresses the concern for clean energy while improving the efficiency of existing systems. </a:t>
            </a:r>
            <a:r>
              <a:rPr lang="en-AU" dirty="0"/>
              <a:t>Our device uses LED lighting because of their low wattage ratings compared to previous lighting </a:t>
            </a:r>
            <a:r>
              <a:rPr lang="en-AU" dirty="0" smtClean="0"/>
              <a:t>sources</a:t>
            </a:r>
            <a:r>
              <a:rPr lang="en-US" dirty="0" smtClean="0"/>
              <a:t>.</a:t>
            </a:r>
            <a:endParaRPr lang="en-US" dirty="0"/>
          </a:p>
          <a:p>
            <a:r>
              <a:rPr lang="en-AU" dirty="0"/>
              <a:t>Overall  our system is  important because  of it efficient  consumption of  power on  both sides partially  (  if our system depend on utility and panels) and completely ( if our system it depend only in panels for low recommendation of power) and quick maintenance for </a:t>
            </a:r>
            <a:r>
              <a:rPr lang="en-AU" dirty="0" smtClean="0"/>
              <a:t>faults.</a:t>
            </a:r>
          </a:p>
          <a:p>
            <a:endParaRPr lang="en-US" dirty="0"/>
          </a:p>
        </p:txBody>
      </p:sp>
    </p:spTree>
    <p:extLst>
      <p:ext uri="{BB962C8B-B14F-4D97-AF65-F5344CB8AC3E}">
        <p14:creationId xmlns:p14="http://schemas.microsoft.com/office/powerpoint/2010/main" val="661531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Aims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This </a:t>
            </a:r>
            <a:r>
              <a:rPr lang="en-US" dirty="0"/>
              <a:t>project is about how to control the power consumptions at the streets and eliminating main power. It includes controlling a circuit of street lights with specific Sensors, LDR and Microcontrollers during day and night time. One can observed that there is no need of high intensity of light in peak hours, when no traffic and even in early morning by reducing the intensity in this time. Energy can be saving up to some extent. Solar energy is collected with the aid of solar cell and battery is charged during day time and this energy is used for power street lights during night time. In </a:t>
            </a:r>
            <a:r>
              <a:rPr lang="en-US" dirty="0" err="1" smtClean="0"/>
              <a:t>addition,we</a:t>
            </a:r>
            <a:r>
              <a:rPr lang="en-US" dirty="0" smtClean="0"/>
              <a:t> used a </a:t>
            </a:r>
            <a:r>
              <a:rPr lang="en-US" dirty="0"/>
              <a:t>solar tracker </a:t>
            </a:r>
            <a:r>
              <a:rPr lang="en-US" dirty="0" smtClean="0"/>
              <a:t>system that   </a:t>
            </a:r>
            <a:r>
              <a:rPr lang="en-US" dirty="0"/>
              <a:t>attain maximum energy from the sun. This project explains the system that automatically control the intensity of street light which is design using microcontroller and </a:t>
            </a:r>
            <a:r>
              <a:rPr lang="en-US" dirty="0" smtClean="0"/>
              <a:t>LED. </a:t>
            </a:r>
            <a:endParaRPr lang="en-US" dirty="0"/>
          </a:p>
          <a:p>
            <a:endParaRPr lang="en-US" dirty="0"/>
          </a:p>
        </p:txBody>
      </p:sp>
    </p:spTree>
    <p:extLst>
      <p:ext uri="{BB962C8B-B14F-4D97-AF65-F5344CB8AC3E}">
        <p14:creationId xmlns:p14="http://schemas.microsoft.com/office/powerpoint/2010/main" val="1681831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main objective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1 </a:t>
            </a:r>
            <a:r>
              <a:rPr lang="en-US" dirty="0"/>
              <a:t>- is to provide a better solution to minimize the electrical wastage in operating street lights, in this electronic era human restless. Manual control is prone to errors and leads to energy </a:t>
            </a:r>
            <a:r>
              <a:rPr lang="en-US" dirty="0" smtClean="0"/>
              <a:t>wastages. </a:t>
            </a:r>
            <a:endParaRPr lang="en-US" dirty="0"/>
          </a:p>
          <a:p>
            <a:pPr marL="0" indent="0">
              <a:buNone/>
            </a:pPr>
            <a:r>
              <a:rPr lang="en-US" dirty="0"/>
              <a:t> 2- is to design and construct a solar tracker system that follows the sun direction for producing maximum out for solar powered applications. To get the maximum sunlight in a limited distance </a:t>
            </a:r>
            <a:r>
              <a:rPr lang="en-US" dirty="0" smtClean="0"/>
              <a:t>.</a:t>
            </a:r>
            <a:endParaRPr lang="en-US" dirty="0"/>
          </a:p>
          <a:p>
            <a:pPr marL="0" indent="0">
              <a:buNone/>
            </a:pPr>
            <a:r>
              <a:rPr lang="en-US" dirty="0"/>
              <a:t>3 – to locate  where the fault </a:t>
            </a:r>
            <a:r>
              <a:rPr lang="en-US" dirty="0" smtClean="0"/>
              <a:t>in </a:t>
            </a:r>
            <a:r>
              <a:rPr lang="en-US" dirty="0" smtClean="0"/>
              <a:t>which led </a:t>
            </a:r>
            <a:r>
              <a:rPr lang="en-US" dirty="0" smtClean="0"/>
              <a:t>exactly </a:t>
            </a:r>
            <a:r>
              <a:rPr lang="en-US" dirty="0"/>
              <a:t>and get  a quick maintenance help to avoid street light problems. </a:t>
            </a:r>
          </a:p>
          <a:p>
            <a:pPr marL="0" indent="0">
              <a:buNone/>
            </a:pPr>
            <a:endParaRPr lang="en-US" dirty="0"/>
          </a:p>
        </p:txBody>
      </p:sp>
    </p:spTree>
    <p:extLst>
      <p:ext uri="{BB962C8B-B14F-4D97-AF65-F5344CB8AC3E}">
        <p14:creationId xmlns:p14="http://schemas.microsoft.com/office/powerpoint/2010/main" val="11844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942" y="774132"/>
            <a:ext cx="10515600" cy="1325563"/>
          </a:xfrm>
        </p:spPr>
        <p:txBody>
          <a:bodyPr/>
          <a:lstStyle/>
          <a:p>
            <a:r>
              <a:rPr lang="en-US" sz="2400" b="1" dirty="0" smtClean="0"/>
              <a:t>ENGINEERING STANDARDS</a:t>
            </a:r>
            <a:r>
              <a:rPr lang="en-US" sz="1800" b="1" dirty="0" smtClean="0"/>
              <a:t>.</a:t>
            </a:r>
            <a:r>
              <a:rPr lang="en-US" dirty="0" smtClean="0"/>
              <a:t/>
            </a:r>
            <a:br>
              <a:rPr lang="en-US" dirty="0" smtClean="0"/>
            </a:br>
            <a:endParaRPr lang="en-US" dirty="0"/>
          </a:p>
        </p:txBody>
      </p:sp>
      <p:sp>
        <p:nvSpPr>
          <p:cNvPr id="3" name="Content Placeholder 2"/>
          <p:cNvSpPr>
            <a:spLocks noGrp="1"/>
          </p:cNvSpPr>
          <p:nvPr>
            <p:ph idx="1"/>
          </p:nvPr>
        </p:nvSpPr>
        <p:spPr>
          <a:xfrm>
            <a:off x="957942" y="1436914"/>
            <a:ext cx="10334897" cy="4722632"/>
          </a:xfrm>
        </p:spPr>
        <p:txBody>
          <a:bodyPr/>
          <a:lstStyle/>
          <a:p>
            <a:pPr marL="0" indent="0">
              <a:buNone/>
            </a:pPr>
            <a:r>
              <a:rPr lang="en-US" sz="2000" dirty="0" smtClean="0"/>
              <a:t>here are several international standards associated with piezoelectric material:</a:t>
            </a:r>
          </a:p>
          <a:p>
            <a:r>
              <a:rPr lang="en-US" sz="2000" dirty="0" smtClean="0"/>
              <a:t>the IEC 61724-1 Photovoltaic system performance monitoring.</a:t>
            </a:r>
          </a:p>
          <a:p>
            <a:r>
              <a:rPr lang="en-US" sz="2000" dirty="0" smtClean="0"/>
              <a:t>Guidelines for measurement ,data exchange, and analysis.</a:t>
            </a:r>
          </a:p>
          <a:p>
            <a:pPr marL="0" indent="0">
              <a:buNone/>
            </a:pPr>
            <a:endParaRPr lang="en-US" dirty="0" smtClean="0"/>
          </a:p>
          <a:p>
            <a:pPr marL="0" indent="0">
              <a:buNone/>
            </a:pPr>
            <a:r>
              <a:rPr lang="en-US" b="1" dirty="0"/>
              <a:t>A</a:t>
            </a:r>
            <a:r>
              <a:rPr lang="en-US" b="1" dirty="0" smtClean="0"/>
              <a:t>ims</a:t>
            </a:r>
          </a:p>
          <a:p>
            <a:pPr marL="0" indent="0">
              <a:buNone/>
            </a:pPr>
            <a:r>
              <a:rPr lang="en-US" sz="1800" dirty="0" smtClean="0"/>
              <a:t>keep measurement errors within specified limits, it does so by establishing “accuracy classes” for monitoring systems</a:t>
            </a:r>
          </a:p>
          <a:p>
            <a:pPr marL="0" indent="0">
              <a:buNone/>
            </a:pPr>
            <a:endParaRPr lang="en-US" dirty="0" smtClean="0"/>
          </a:p>
        </p:txBody>
      </p:sp>
    </p:spTree>
    <p:extLst>
      <p:ext uri="{BB962C8B-B14F-4D97-AF65-F5344CB8AC3E}">
        <p14:creationId xmlns:p14="http://schemas.microsoft.com/office/powerpoint/2010/main" val="4607831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3600" b="1" dirty="0" smtClean="0"/>
              <a:t>DESIGN  CONSTRAINTS</a:t>
            </a:r>
            <a:endParaRPr lang="en-US" sz="3600" b="1" dirty="0"/>
          </a:p>
        </p:txBody>
      </p:sp>
      <p:sp>
        <p:nvSpPr>
          <p:cNvPr id="3" name="Content Placeholder 2"/>
          <p:cNvSpPr>
            <a:spLocks noGrp="1"/>
          </p:cNvSpPr>
          <p:nvPr>
            <p:ph idx="1"/>
          </p:nvPr>
        </p:nvSpPr>
        <p:spPr>
          <a:xfrm>
            <a:off x="191589" y="1210491"/>
            <a:ext cx="11197046" cy="4983889"/>
          </a:xfrm>
        </p:spPr>
        <p:txBody>
          <a:bodyPr/>
          <a:lstStyle/>
          <a:p>
            <a:pPr marL="0" lvl="0" indent="0" fontAlgn="base">
              <a:buNone/>
            </a:pPr>
            <a:r>
              <a:rPr lang="en-US" b="1" dirty="0"/>
              <a:t>technical constraints</a:t>
            </a:r>
            <a:r>
              <a:rPr lang="en-US" dirty="0"/>
              <a:t> </a:t>
            </a:r>
          </a:p>
          <a:p>
            <a:pPr lvl="2" fontAlgn="base"/>
            <a:r>
              <a:rPr lang="en-US" dirty="0" smtClean="0"/>
              <a:t>The </a:t>
            </a:r>
            <a:r>
              <a:rPr lang="en-US" dirty="0"/>
              <a:t>difficulty of choosing the best angle of the solar cells</a:t>
            </a:r>
            <a:r>
              <a:rPr lang="en-US" sz="2400" dirty="0" smtClean="0"/>
              <a:t>.</a:t>
            </a:r>
            <a:endParaRPr lang="en-US" dirty="0"/>
          </a:p>
          <a:p>
            <a:pPr lvl="2" fontAlgn="base"/>
            <a:r>
              <a:rPr lang="en-US" dirty="0"/>
              <a:t>Trackers </a:t>
            </a:r>
            <a:r>
              <a:rPr lang="en-US" dirty="0" smtClean="0"/>
              <a:t>are </a:t>
            </a:r>
            <a:r>
              <a:rPr lang="en-US" dirty="0"/>
              <a:t>more complex system than fixed </a:t>
            </a:r>
            <a:r>
              <a:rPr lang="en-US" dirty="0" smtClean="0"/>
              <a:t>tracking.</a:t>
            </a:r>
            <a:endParaRPr lang="en-US" dirty="0"/>
          </a:p>
          <a:p>
            <a:pPr lvl="2" fontAlgn="base"/>
            <a:r>
              <a:rPr lang="en-US" dirty="0" smtClean="0"/>
              <a:t>Low connection of network affect on GSM system  because of climate  change  </a:t>
            </a:r>
            <a:r>
              <a:rPr lang="en-US" sz="2400" dirty="0" smtClean="0"/>
              <a:t>.</a:t>
            </a:r>
            <a:endParaRPr lang="en-US" sz="2400" dirty="0" smtClean="0"/>
          </a:p>
          <a:p>
            <a:pPr marL="914400" lvl="2" indent="0" fontAlgn="base">
              <a:buNone/>
            </a:pPr>
            <a:r>
              <a:rPr lang="en-US" sz="2400" dirty="0" smtClean="0"/>
              <a:t>      </a:t>
            </a:r>
            <a:endParaRPr lang="en-US" dirty="0"/>
          </a:p>
        </p:txBody>
      </p:sp>
    </p:spTree>
    <p:extLst>
      <p:ext uri="{BB962C8B-B14F-4D97-AF65-F5344CB8AC3E}">
        <p14:creationId xmlns:p14="http://schemas.microsoft.com/office/powerpoint/2010/main" val="40414146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emplate>TM03457485[[fn=Mesh]]</Template>
  <TotalTime>2717</TotalTime>
  <Words>1335</Words>
  <Application>Microsoft Office PowerPoint</Application>
  <PresentationFormat>Widescreen</PresentationFormat>
  <Paragraphs>169</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Century Gothic</vt:lpstr>
      <vt:lpstr>Times New Roman</vt:lpstr>
      <vt:lpstr>Mesh</vt:lpstr>
      <vt:lpstr>Smart street light </vt:lpstr>
      <vt:lpstr>Abstract  </vt:lpstr>
      <vt:lpstr>Problem of statement.  </vt:lpstr>
      <vt:lpstr>System description  </vt:lpstr>
      <vt:lpstr>Importance of the system  </vt:lpstr>
      <vt:lpstr>Aims </vt:lpstr>
      <vt:lpstr>The main objective  </vt:lpstr>
      <vt:lpstr>ENGINEERING STANDARDS. </vt:lpstr>
      <vt:lpstr>DESIGN  CONSTRAINTS</vt:lpstr>
      <vt:lpstr>PowerPoint Presentation</vt:lpstr>
      <vt:lpstr>Case study </vt:lpstr>
      <vt:lpstr>current situation (led street light )</vt:lpstr>
      <vt:lpstr>recommend state  (solar led  street light </vt:lpstr>
      <vt:lpstr>recommend state  (solar led  street light ):</vt:lpstr>
      <vt:lpstr>full system cost :</vt:lpstr>
      <vt:lpstr>payback period  :</vt:lpstr>
      <vt:lpstr>Hardware design:</vt:lpstr>
      <vt:lpstr>PowerPoint Presentation</vt:lpstr>
      <vt:lpstr>PowerPoint Presentation</vt:lpstr>
      <vt:lpstr>PowerPoint Presentation</vt:lpstr>
      <vt:lpstr>PowerPoint Presentation</vt:lpstr>
      <vt:lpstr>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raghad hash</dc:creator>
  <cp:lastModifiedBy>raghad hash</cp:lastModifiedBy>
  <cp:revision>35</cp:revision>
  <dcterms:created xsi:type="dcterms:W3CDTF">2020-05-31T11:21:30Z</dcterms:created>
  <dcterms:modified xsi:type="dcterms:W3CDTF">2021-01-05T09:07:27Z</dcterms:modified>
</cp:coreProperties>
</file>