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88" r:id="rId7"/>
    <p:sldId id="266" r:id="rId8"/>
    <p:sldId id="286" r:id="rId9"/>
    <p:sldId id="272" r:id="rId10"/>
    <p:sldId id="273" r:id="rId11"/>
    <p:sldId id="263" r:id="rId12"/>
    <p:sldId id="282" r:id="rId13"/>
    <p:sldId id="280" r:id="rId14"/>
    <p:sldId id="281" r:id="rId15"/>
    <p:sldId id="278" r:id="rId16"/>
    <p:sldId id="279" r:id="rId17"/>
    <p:sldId id="284" r:id="rId18"/>
    <p:sldId id="285" r:id="rId19"/>
    <p:sldId id="287" r:id="rId20"/>
    <p:sldId id="259" r:id="rId21"/>
    <p:sldId id="26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0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2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65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17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63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72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91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826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2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7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7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2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0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49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6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79A537B-CE28-46AF-BE57-3011C956C045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339990F-93AD-48E4-A0A6-FA94090B3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8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0665" y="257577"/>
            <a:ext cx="9144000" cy="1236372"/>
          </a:xfrm>
        </p:spPr>
        <p:txBody>
          <a:bodyPr>
            <a:normAutofit/>
          </a:bodyPr>
          <a:lstStyle/>
          <a:p>
            <a:r>
              <a:rPr lang="en-US" dirty="0" smtClean="0"/>
              <a:t>   Semi-Autonomous Car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077" y="1493949"/>
            <a:ext cx="7877175" cy="30780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3346" y="4932608"/>
            <a:ext cx="73667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                             Prepared by: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            Sahar </a:t>
            </a:r>
            <a:r>
              <a:rPr lang="en-US" sz="2400" dirty="0" err="1" smtClean="0">
                <a:solidFill>
                  <a:schemeClr val="bg1"/>
                </a:solidFill>
              </a:rPr>
              <a:t>Qawariq</a:t>
            </a:r>
            <a:r>
              <a:rPr lang="en-US" sz="2400" dirty="0" smtClean="0">
                <a:solidFill>
                  <a:schemeClr val="bg1"/>
                </a:solidFill>
              </a:rPr>
              <a:t> &amp; </a:t>
            </a:r>
            <a:r>
              <a:rPr lang="en-US" sz="2400" dirty="0" err="1" smtClean="0">
                <a:solidFill>
                  <a:schemeClr val="bg1"/>
                </a:solidFill>
              </a:rPr>
              <a:t>Deema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Hamdan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                    Supervisor: </a:t>
            </a:r>
            <a:r>
              <a:rPr lang="en-US" sz="2400" dirty="0" err="1" smtClean="0">
                <a:solidFill>
                  <a:schemeClr val="bg1"/>
                </a:solidFill>
              </a:rPr>
              <a:t>Loai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Malhis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4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Components(</a:t>
            </a:r>
            <a:r>
              <a:rPr lang="en-US" dirty="0" err="1"/>
              <a:t>con’t</a:t>
            </a:r>
            <a:r>
              <a:rPr lang="en-US" dirty="0"/>
              <a:t>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Raspberry pi </a:t>
            </a:r>
            <a:r>
              <a:rPr lang="en-US" sz="2400" dirty="0" smtClean="0"/>
              <a:t>camera: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/>
              <a:t>Power bank: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329" y="2603500"/>
            <a:ext cx="4068651" cy="1933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329" y="4994867"/>
            <a:ext cx="3732592" cy="176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45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Image processing: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Camera takes a picture then search for a circle on it by using function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err="1" smtClean="0"/>
              <a:t>HoughCircles</a:t>
            </a:r>
            <a:r>
              <a:rPr lang="en-US" dirty="0" smtClean="0"/>
              <a:t>() in python.</a:t>
            </a:r>
          </a:p>
          <a:p>
            <a:r>
              <a:rPr lang="en-US" dirty="0"/>
              <a:t>apply blur filter on the taken image </a:t>
            </a:r>
            <a:endParaRPr lang="en-US" dirty="0" smtClean="0"/>
          </a:p>
          <a:p>
            <a:r>
              <a:rPr lang="en-US" dirty="0"/>
              <a:t>If circle </a:t>
            </a:r>
            <a:r>
              <a:rPr lang="en-US" dirty="0" smtClean="0"/>
              <a:t>is not found ,raspberry </a:t>
            </a:r>
            <a:r>
              <a:rPr lang="en-US" dirty="0"/>
              <a:t>will send command to Arduino to walk </a:t>
            </a:r>
            <a:r>
              <a:rPr lang="en-US" dirty="0" smtClean="0"/>
              <a:t>forward . </a:t>
            </a:r>
          </a:p>
          <a:p>
            <a:r>
              <a:rPr lang="en-US" dirty="0" smtClean="0"/>
              <a:t>If circle is found , and has the specified radius: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specify the ranges of (red ,green and blue)colors in BGR , and find these colors ,then return the coordinates of centroid 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Detect the circle color by testing centroid coordinates ,if it is inside the circle or not.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3830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processing(</a:t>
            </a:r>
            <a:r>
              <a:rPr lang="en-US" dirty="0" err="1"/>
              <a:t>con’t</a:t>
            </a:r>
            <a:r>
              <a:rPr lang="en-US" dirty="0"/>
              <a:t>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If there is a green circle raspberry will send command to Arduino to walk forward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1080" y="3452075"/>
            <a:ext cx="3287162" cy="3276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640" y="3452075"/>
            <a:ext cx="341947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87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</a:t>
            </a:r>
            <a:r>
              <a:rPr lang="en-US" dirty="0" smtClean="0"/>
              <a:t>processing(</a:t>
            </a:r>
            <a:r>
              <a:rPr lang="en-US" dirty="0" err="1" smtClean="0"/>
              <a:t>con’t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Red circle has two possibility either stop on red traffic sign or on the final destination 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 For red traffic sign it will stop for short time ,according to the number </a:t>
            </a:r>
            <a:r>
              <a:rPr lang="en-US" dirty="0"/>
              <a:t>of white pixels in first and second quarter </a:t>
            </a:r>
            <a:r>
              <a:rPr lang="en-US" dirty="0" smtClean="0"/>
              <a:t>, in this case it will be around zero :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285" y="3819460"/>
            <a:ext cx="3430415" cy="2851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031" y="3819460"/>
            <a:ext cx="3030634" cy="285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83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</a:t>
            </a:r>
            <a:r>
              <a:rPr lang="en-US" dirty="0" smtClean="0"/>
              <a:t>processing(</a:t>
            </a:r>
            <a:r>
              <a:rPr lang="en-US" dirty="0" err="1" smtClean="0"/>
              <a:t>con’t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For final destination , the number of white pixels in first and second quarters is high , so it will send signal to Arduino to stop and buzzer will turn on.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426" y="3526431"/>
            <a:ext cx="3085363" cy="297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261" y="3526431"/>
            <a:ext cx="3557736" cy="284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81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</a:t>
            </a:r>
            <a:r>
              <a:rPr lang="en-US" dirty="0" smtClean="0"/>
              <a:t>processing(</a:t>
            </a:r>
            <a:r>
              <a:rPr lang="en-US" dirty="0" err="1" smtClean="0"/>
              <a:t>con’t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If there is a blue circle </a:t>
            </a:r>
            <a:r>
              <a:rPr lang="en-US" dirty="0"/>
              <a:t>, </a:t>
            </a:r>
            <a:r>
              <a:rPr lang="en-US" dirty="0" smtClean="0"/>
              <a:t>there is  </a:t>
            </a:r>
            <a:r>
              <a:rPr lang="en-US" dirty="0"/>
              <a:t>four </a:t>
            </a:r>
            <a:r>
              <a:rPr lang="en-US" dirty="0" smtClean="0"/>
              <a:t>blue possibilities (left sign, right sign   , U-turn left sign , U-turn right sign ) ,In order to distinguish between them we will divide the circle to four quarters then compute the white pixels in each quarter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118" y="3385310"/>
            <a:ext cx="3940936" cy="30854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836"/>
          <a:stretch/>
        </p:blipFill>
        <p:spPr>
          <a:xfrm>
            <a:off x="6308218" y="3385310"/>
            <a:ext cx="4224338" cy="308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52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</a:t>
            </a:r>
            <a:r>
              <a:rPr lang="en-US" dirty="0" smtClean="0"/>
              <a:t>processing(</a:t>
            </a:r>
            <a:r>
              <a:rPr lang="en-US" dirty="0" err="1" smtClean="0"/>
              <a:t>con’t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Compute the difference between the number of </a:t>
            </a:r>
            <a:r>
              <a:rPr lang="en-US" dirty="0"/>
              <a:t>white pixels </a:t>
            </a:r>
            <a:r>
              <a:rPr lang="en-US" dirty="0" smtClean="0"/>
              <a:t>in the first and the second </a:t>
            </a:r>
            <a:r>
              <a:rPr lang="en-US" dirty="0"/>
              <a:t>quarters </a:t>
            </a:r>
            <a:r>
              <a:rPr lang="en-US" dirty="0" smtClean="0"/>
              <a:t>: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  <a:p>
            <a:pPr lvl="2">
              <a:buFont typeface="Wingdings" panose="05000000000000000000" pitchFamily="2" charset="2"/>
              <a:buChar char="ü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911" y="3108185"/>
            <a:ext cx="4763379" cy="23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56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processing(</a:t>
            </a:r>
            <a:r>
              <a:rPr lang="en-US" dirty="0" err="1"/>
              <a:t>con’t</a:t>
            </a:r>
            <a:r>
              <a:rPr lang="en-US" dirty="0"/>
              <a:t>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If </a:t>
            </a:r>
            <a:r>
              <a:rPr lang="en-US" dirty="0"/>
              <a:t>the difference of white pixels in first and second quarters is small ,That means the sign either (U-turn left or U-turn right) to determine which sign we will  check third and fourth quarters if numbers of white pixels in forth quarter is grater than third it will be U-turn right else U-turn left.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457" y="3608499"/>
            <a:ext cx="5877745" cy="28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66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Image processing(</a:t>
            </a:r>
            <a:r>
              <a:rPr lang="en-US" dirty="0" err="1"/>
              <a:t>con’t</a:t>
            </a:r>
            <a:r>
              <a:rPr lang="en-US" dirty="0"/>
              <a:t>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If </a:t>
            </a:r>
            <a:r>
              <a:rPr lang="en-US" dirty="0"/>
              <a:t>the difference of white pixels in first and second quarters is </a:t>
            </a:r>
            <a:r>
              <a:rPr lang="en-US" dirty="0" err="1" smtClean="0"/>
              <a:t>high,That</a:t>
            </a:r>
            <a:r>
              <a:rPr lang="en-US" dirty="0" smtClean="0"/>
              <a:t> </a:t>
            </a:r>
            <a:r>
              <a:rPr lang="en-US" dirty="0"/>
              <a:t>means the sign either </a:t>
            </a:r>
            <a:r>
              <a:rPr lang="en-US" dirty="0" smtClean="0"/>
              <a:t>(left or right</a:t>
            </a:r>
            <a:r>
              <a:rPr lang="en-US" dirty="0"/>
              <a:t>) to determine which sign we will  check third and fourth quarters if numbers of white pixels in forth quarter is grater than third it will be </a:t>
            </a:r>
            <a:r>
              <a:rPr lang="en-US" dirty="0" smtClean="0"/>
              <a:t>right sign else left sign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093" y="3685772"/>
            <a:ext cx="5877745" cy="28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44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12041746" cy="4003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395" y="4003675"/>
            <a:ext cx="11887201" cy="283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877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9555"/>
            <a:ext cx="10515600" cy="474740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main goal of our </a:t>
            </a:r>
            <a:r>
              <a:rPr lang="en-US" dirty="0" smtClean="0"/>
              <a:t>project.</a:t>
            </a:r>
          </a:p>
          <a:p>
            <a:r>
              <a:rPr lang="en-US" dirty="0" smtClean="0"/>
              <a:t>Modules </a:t>
            </a:r>
            <a:r>
              <a:rPr lang="en-US" dirty="0"/>
              <a:t>of our </a:t>
            </a:r>
            <a:r>
              <a:rPr lang="en-US" dirty="0" smtClean="0"/>
              <a:t>project.</a:t>
            </a:r>
          </a:p>
          <a:p>
            <a:r>
              <a:rPr lang="en-US" dirty="0" smtClean="0"/>
              <a:t>Components.</a:t>
            </a:r>
          </a:p>
          <a:p>
            <a:r>
              <a:rPr lang="en-US" dirty="0" smtClean="0"/>
              <a:t>How our project work</a:t>
            </a:r>
            <a:r>
              <a:rPr lang="en-US" dirty="0"/>
              <a:t>s</a:t>
            </a:r>
            <a:r>
              <a:rPr lang="en-US" dirty="0" smtClean="0"/>
              <a:t>.</a:t>
            </a:r>
          </a:p>
          <a:p>
            <a:r>
              <a:rPr lang="en-US" dirty="0"/>
              <a:t>Project </a:t>
            </a:r>
            <a:r>
              <a:rPr lang="en-US" dirty="0" smtClean="0"/>
              <a:t>constraints.</a:t>
            </a:r>
          </a:p>
          <a:p>
            <a:r>
              <a:rPr lang="en-US" dirty="0"/>
              <a:t>Future </a:t>
            </a:r>
            <a:r>
              <a:rPr lang="en-US" dirty="0" smtClean="0"/>
              <a:t>work.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7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/>
              <a:t>constraints: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Camera Constraint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Car </a:t>
            </a:r>
            <a:r>
              <a:rPr lang="en-US" dirty="0" smtClean="0"/>
              <a:t>movement: </a:t>
            </a:r>
            <a:endParaRPr lang="ar-JO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7279" b="28346"/>
          <a:stretch/>
        </p:blipFill>
        <p:spPr>
          <a:xfrm>
            <a:off x="1782785" y="3000777"/>
            <a:ext cx="2789214" cy="215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12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more signs and predefined destination.  </a:t>
            </a:r>
            <a:endParaRPr lang="en-US" dirty="0" smtClean="0"/>
          </a:p>
          <a:p>
            <a:r>
              <a:rPr lang="en-US" dirty="0" smtClean="0"/>
              <a:t>Find </a:t>
            </a:r>
            <a:r>
              <a:rPr lang="en-US" dirty="0"/>
              <a:t>alternative solution if road is close.  </a:t>
            </a:r>
            <a:endParaRPr lang="en-US" dirty="0" smtClean="0"/>
          </a:p>
          <a:p>
            <a:r>
              <a:rPr lang="en-US" dirty="0" smtClean="0"/>
              <a:t>Send </a:t>
            </a:r>
            <a:r>
              <a:rPr lang="en-US" dirty="0"/>
              <a:t>notification or message if there is an Emergency.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Send notification to make sure that the goods are delivered successfully. </a:t>
            </a:r>
          </a:p>
        </p:txBody>
      </p:sp>
    </p:spTree>
    <p:extLst>
      <p:ext uri="{BB962C8B-B14F-4D97-AF65-F5344CB8AC3E}">
        <p14:creationId xmlns:p14="http://schemas.microsoft.com/office/powerpoint/2010/main" val="168373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main goal of our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project is applied </a:t>
            </a:r>
            <a:r>
              <a:rPr lang="en-US" dirty="0"/>
              <a:t>to save time and effort of workers within factories, instead of delivery goods by workers, delivery it by is Semiautonomous car. </a:t>
            </a:r>
          </a:p>
        </p:txBody>
      </p:sp>
    </p:spTree>
    <p:extLst>
      <p:ext uri="{BB962C8B-B14F-4D97-AF65-F5344CB8AC3E}">
        <p14:creationId xmlns:p14="http://schemas.microsoft.com/office/powerpoint/2010/main" val="208555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Modules of our project: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Arduino module :</a:t>
            </a:r>
            <a:endParaRPr lang="ar-JO" sz="2600" dirty="0" smtClean="0"/>
          </a:p>
          <a:p>
            <a:pPr marL="0" indent="0">
              <a:buNone/>
            </a:pPr>
            <a:r>
              <a:rPr lang="en-US" sz="2200" dirty="0" smtClean="0"/>
              <a:t>Responsible for car movement and avoid obstacles 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600" dirty="0" smtClean="0"/>
              <a:t>Raspberry pi:</a:t>
            </a:r>
          </a:p>
          <a:p>
            <a:pPr marL="0" indent="0">
              <a:buNone/>
            </a:pPr>
            <a:r>
              <a:rPr lang="en-US" sz="2200" dirty="0" smtClean="0"/>
              <a:t>Responsible for processing the area in front of car and send suitable signal to Arduino to do suitable movement.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* this </a:t>
            </a:r>
            <a:r>
              <a:rPr lang="en-US" sz="2400" dirty="0"/>
              <a:t>separation provides us higher reliability &amp; accuracy.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82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Arduino Module(Components):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Arduino Uno: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660" y="3286080"/>
            <a:ext cx="5659459" cy="258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04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Arduino Module(Components):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Car structure :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4" y="3522231"/>
            <a:ext cx="3868365" cy="18205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522" y="3522231"/>
            <a:ext cx="2397956" cy="1751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8662" y="3874328"/>
            <a:ext cx="2238222" cy="1116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0918" y="5580529"/>
            <a:ext cx="967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 Body                                                           DC motor                          H-bridge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02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Components(</a:t>
            </a:r>
            <a:r>
              <a:rPr lang="en-US" dirty="0" err="1" smtClean="0"/>
              <a:t>con’t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678" y="2609507"/>
            <a:ext cx="8825659" cy="3416300"/>
          </a:xfrm>
        </p:spPr>
        <p:txBody>
          <a:bodyPr/>
          <a:lstStyle/>
          <a:p>
            <a:r>
              <a:rPr lang="en-US" sz="2400" dirty="0"/>
              <a:t> Ultrasonic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sz="2400" dirty="0" smtClean="0"/>
          </a:p>
          <a:p>
            <a:r>
              <a:rPr lang="en-US" sz="2400" dirty="0" smtClean="0"/>
              <a:t>Buzzer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099" y="3259227"/>
            <a:ext cx="2989911" cy="12612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792" y="2416324"/>
            <a:ext cx="3675575" cy="2104161"/>
          </a:xfrm>
          <a:prstGeom prst="rect">
            <a:avLst/>
          </a:prstGeom>
        </p:spPr>
      </p:pic>
      <p:pic>
        <p:nvPicPr>
          <p:cNvPr id="6" name="Picture 2" descr="Image result for buzz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099" y="5052298"/>
            <a:ext cx="2405264" cy="162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09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Arduino module structure: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52" b="18534"/>
          <a:stretch/>
        </p:blipFill>
        <p:spPr>
          <a:xfrm>
            <a:off x="2120138" y="2331076"/>
            <a:ext cx="6831043" cy="421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5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Raspberry Components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2800" dirty="0"/>
              <a:t>Raspberry pi 2: 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550" y="2791021"/>
            <a:ext cx="5580979" cy="274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884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2152</TotalTime>
  <Words>638</Words>
  <Application>Microsoft Office PowerPoint</Application>
  <PresentationFormat>Widescreen</PresentationFormat>
  <Paragraphs>100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Century Gothic</vt:lpstr>
      <vt:lpstr>Wingdings</vt:lpstr>
      <vt:lpstr>Wingdings 3</vt:lpstr>
      <vt:lpstr>Ion Boardroom</vt:lpstr>
      <vt:lpstr>   Semi-Autonomous Car</vt:lpstr>
      <vt:lpstr>Outline:</vt:lpstr>
      <vt:lpstr>The main goal of our project:</vt:lpstr>
      <vt:lpstr>Modules of our project: </vt:lpstr>
      <vt:lpstr>Arduino Module(Components):</vt:lpstr>
      <vt:lpstr>Arduino Module(Components):</vt:lpstr>
      <vt:lpstr>Components(con’t):</vt:lpstr>
      <vt:lpstr>Arduino module structure:</vt:lpstr>
      <vt:lpstr>Raspberry Components :</vt:lpstr>
      <vt:lpstr>Components(con’t):</vt:lpstr>
      <vt:lpstr>Description of Image processing:</vt:lpstr>
      <vt:lpstr>Description of Image processing(con’t):</vt:lpstr>
      <vt:lpstr>Description of Image processing(con’t):</vt:lpstr>
      <vt:lpstr>Description of Image processing(con’t):</vt:lpstr>
      <vt:lpstr>Description of Image processing(con’t):</vt:lpstr>
      <vt:lpstr>Description of Image processing(con’t):</vt:lpstr>
      <vt:lpstr>Description of Image processing(con’t):</vt:lpstr>
      <vt:lpstr>Description of Image processing(con’t):</vt:lpstr>
      <vt:lpstr>PowerPoint Presentation</vt:lpstr>
      <vt:lpstr>Project constraints:</vt:lpstr>
      <vt:lpstr>Future work: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Semi-Autonomous Car</dc:title>
  <dc:creator>sahar</dc:creator>
  <cp:lastModifiedBy>sahar</cp:lastModifiedBy>
  <cp:revision>139</cp:revision>
  <dcterms:created xsi:type="dcterms:W3CDTF">2017-05-14T12:14:52Z</dcterms:created>
  <dcterms:modified xsi:type="dcterms:W3CDTF">2017-05-24T13:26:02Z</dcterms:modified>
</cp:coreProperties>
</file>