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s/slide56.xml" ContentType="application/vnd.openxmlformats-officedocument.presentationml.slide+xml"/>
  <Override PartName="/ppt/slides/slide5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s/slide5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49.xml" ContentType="application/vnd.openxmlformats-officedocument.presentationml.slide+xml"/>
  <Override PartName="/ppt/slides/slide5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slides/slide64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notesMasterIdLst>
    <p:notesMasterId r:id="rId66"/>
  </p:notesMasterIdLst>
  <p:sldIdLst>
    <p:sldId id="256" r:id="rId2"/>
    <p:sldId id="257" r:id="rId3"/>
    <p:sldId id="258" r:id="rId4"/>
    <p:sldId id="259" r:id="rId5"/>
    <p:sldId id="294" r:id="rId6"/>
    <p:sldId id="297" r:id="rId7"/>
    <p:sldId id="298" r:id="rId8"/>
    <p:sldId id="260" r:id="rId9"/>
    <p:sldId id="261" r:id="rId10"/>
    <p:sldId id="302" r:id="rId11"/>
    <p:sldId id="306" r:id="rId12"/>
    <p:sldId id="307" r:id="rId13"/>
    <p:sldId id="291" r:id="rId14"/>
    <p:sldId id="262" r:id="rId15"/>
    <p:sldId id="263" r:id="rId16"/>
    <p:sldId id="265" r:id="rId17"/>
    <p:sldId id="266" r:id="rId18"/>
    <p:sldId id="296" r:id="rId19"/>
    <p:sldId id="264" r:id="rId20"/>
    <p:sldId id="295" r:id="rId21"/>
    <p:sldId id="267" r:id="rId22"/>
    <p:sldId id="303" r:id="rId23"/>
    <p:sldId id="304" r:id="rId24"/>
    <p:sldId id="268" r:id="rId25"/>
    <p:sldId id="269" r:id="rId26"/>
    <p:sldId id="290" r:id="rId27"/>
    <p:sldId id="270" r:id="rId28"/>
    <p:sldId id="288" r:id="rId29"/>
    <p:sldId id="289" r:id="rId30"/>
    <p:sldId id="271" r:id="rId31"/>
    <p:sldId id="293" r:id="rId32"/>
    <p:sldId id="272" r:id="rId33"/>
    <p:sldId id="273" r:id="rId34"/>
    <p:sldId id="274" r:id="rId35"/>
    <p:sldId id="292" r:id="rId36"/>
    <p:sldId id="305" r:id="rId37"/>
    <p:sldId id="308" r:id="rId38"/>
    <p:sldId id="309" r:id="rId39"/>
    <p:sldId id="310" r:id="rId40"/>
    <p:sldId id="311" r:id="rId41"/>
    <p:sldId id="312" r:id="rId42"/>
    <p:sldId id="313" r:id="rId43"/>
    <p:sldId id="314" r:id="rId44"/>
    <p:sldId id="315" r:id="rId45"/>
    <p:sldId id="316" r:id="rId46"/>
    <p:sldId id="317" r:id="rId47"/>
    <p:sldId id="318" r:id="rId48"/>
    <p:sldId id="319" r:id="rId49"/>
    <p:sldId id="320" r:id="rId50"/>
    <p:sldId id="321" r:id="rId51"/>
    <p:sldId id="322" r:id="rId52"/>
    <p:sldId id="323" r:id="rId53"/>
    <p:sldId id="324" r:id="rId54"/>
    <p:sldId id="278" r:id="rId55"/>
    <p:sldId id="325" r:id="rId56"/>
    <p:sldId id="280" r:id="rId57"/>
    <p:sldId id="282" r:id="rId58"/>
    <p:sldId id="301" r:id="rId59"/>
    <p:sldId id="326" r:id="rId60"/>
    <p:sldId id="327" r:id="rId61"/>
    <p:sldId id="328" r:id="rId62"/>
    <p:sldId id="329" r:id="rId63"/>
    <p:sldId id="330" r:id="rId64"/>
    <p:sldId id="281" r:id="rId6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6510" autoAdjust="0"/>
    <p:restoredTop sz="94660"/>
  </p:normalViewPr>
  <p:slideViewPr>
    <p:cSldViewPr>
      <p:cViewPr>
        <p:scale>
          <a:sx n="85" d="100"/>
          <a:sy n="85" d="100"/>
        </p:scale>
        <p:origin x="-1339" y="-43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presProps" Target="pres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EC8A3A2-E92B-41B7-8EF2-9971652E9904}" type="datetimeFigureOut">
              <a:rPr lang="en-US" smtClean="0"/>
              <a:pPr/>
              <a:t>6/6/2021</a:t>
            </a:fld>
            <a:endParaRPr lang="en-US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96695DD-E3BB-477C-9947-1EE5F1ECE77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6695DD-E3BB-477C-9947-1EE5F1ECE775}" type="slidenum">
              <a:rPr lang="en-US" smtClean="0"/>
              <a:pPr/>
              <a:t>25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عنوان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9" name="عنوان فرعي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28" name="عنصر نائب للتاريخ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6BF015A5-F19B-487F-AF6D-C41A443C0149}" type="datetimeFigureOut">
              <a:rPr lang="en-US" smtClean="0"/>
              <a:pPr/>
              <a:t>6/6/2021</a:t>
            </a:fld>
            <a:endParaRPr lang="en-US"/>
          </a:p>
        </p:txBody>
      </p:sp>
      <p:sp>
        <p:nvSpPr>
          <p:cNvPr id="17" name="عنصر نائب للتذييل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10" name="مستطيل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مستطيل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مستطيل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مستطيل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رابط مستقيم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رابط مستقيم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رابط مستقيم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رابط مستقيم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رابط مستقيم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رابط مستقيم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مستطيل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شكل بيضاوي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شكل بيضاوي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شكل بيضاوي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شكل بيضاوي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شكل بيضاوي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عنصر نائب لرقم الشريحة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85D587E6-F7DB-47B2-BE16-74EC46BE97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015A5-F19B-487F-AF6D-C41A443C0149}" type="datetimeFigureOut">
              <a:rPr lang="en-US" smtClean="0"/>
              <a:pPr/>
              <a:t>6/6/2021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D587E6-F7DB-47B2-BE16-74EC46BE97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015A5-F19B-487F-AF6D-C41A443C0149}" type="datetimeFigureOut">
              <a:rPr lang="en-US" smtClean="0"/>
              <a:pPr/>
              <a:t>6/6/2021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D587E6-F7DB-47B2-BE16-74EC46BE97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8" name="عنصر نائب للمحتوى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6BF015A5-F19B-487F-AF6D-C41A443C0149}" type="datetimeFigureOut">
              <a:rPr lang="en-US" smtClean="0"/>
              <a:pPr/>
              <a:t>6/6/2021</a:t>
            </a:fld>
            <a:endParaRPr lang="en-US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85D587E6-F7DB-47B2-BE16-74EC46BE972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عنصر نائب للتذييل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6BF015A5-F19B-487F-AF6D-C41A443C0149}" type="datetimeFigureOut">
              <a:rPr lang="en-US" smtClean="0"/>
              <a:pPr/>
              <a:t>6/6/2021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9" name="مستطيل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مستطيل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مستطيل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مستطيل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رابط مستقيم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رابط مستقيم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رابط مستقيم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رابط مستقيم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رابط مستقيم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مستطيل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شكل بيضاوي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شكل بيضاوي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شكل بيضاوي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شكل بيضاوي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شكل بيضاوي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رابط مستقيم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85D587E6-F7DB-47B2-BE16-74EC46BE97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015A5-F19B-487F-AF6D-C41A443C0149}" type="datetimeFigureOut">
              <a:rPr lang="en-US" smtClean="0"/>
              <a:pPr/>
              <a:t>6/6/2021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D587E6-F7DB-47B2-BE16-74EC46BE972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عنصر نائب للمحتوى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1" name="عنصر نائب للمحتوى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015A5-F19B-487F-AF6D-C41A443C0149}" type="datetimeFigureOut">
              <a:rPr lang="en-US" smtClean="0"/>
              <a:pPr/>
              <a:t>6/6/2021</a:t>
            </a:fld>
            <a:endParaRPr lang="en-US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D587E6-F7DB-47B2-BE16-74EC46BE972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عنصر نائب للمحتوى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3" name="عنصر نائب للمحتوى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2" name="عنصر نائب للنص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14" name="عنصر نائب للنص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6" name="عنصر نائب للتاريخ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6BF015A5-F19B-487F-AF6D-C41A443C0149}" type="datetimeFigureOut">
              <a:rPr lang="en-US" smtClean="0"/>
              <a:pPr/>
              <a:t>6/6/2021</a:t>
            </a:fld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85D587E6-F7DB-47B2-BE16-74EC46BE972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015A5-F19B-487F-AF6D-C41A443C0149}" type="datetimeFigureOut">
              <a:rPr lang="en-US" smtClean="0"/>
              <a:pPr/>
              <a:t>6/6/2021</a:t>
            </a:fld>
            <a:endParaRPr lang="en-US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D587E6-F7DB-47B2-BE16-74EC46BE97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رابط مستقيم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8" name="رابط مستقيم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رابط مستقيم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رابط مستقيم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مستطيل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رابط مستقيم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شكل بيضاوي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عنصر نائب للمحتوى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21" name="عنصر نائب للتاريخ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6BF015A5-F19B-487F-AF6D-C41A443C0149}" type="datetimeFigureOut">
              <a:rPr lang="en-US" smtClean="0"/>
              <a:pPr/>
              <a:t>6/6/2021</a:t>
            </a:fld>
            <a:endParaRPr lang="en-US"/>
          </a:p>
        </p:txBody>
      </p:sp>
      <p:sp>
        <p:nvSpPr>
          <p:cNvPr id="22" name="عنصر نائب لرقم الشريحة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85D587E6-F7DB-47B2-BE16-74EC46BE972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عنصر نائب للتذييل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رابط مستقيم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شكل بيضاوي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ar-SA" smtClean="0"/>
              <a:t>انقر فوق الرمز لإضافة صورة</a:t>
            </a:r>
            <a:endParaRPr kumimoji="0" lang="en-US" dirty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10" name="رابط مستقيم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مستطيل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رابط مستقيم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رابط مستقيم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رابط مستقيم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عنصر نائب للتاريخ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6BF015A5-F19B-487F-AF6D-C41A443C0149}" type="datetimeFigureOut">
              <a:rPr lang="en-US" smtClean="0"/>
              <a:pPr/>
              <a:t>6/6/2021</a:t>
            </a:fld>
            <a:endParaRPr lang="en-US"/>
          </a:p>
        </p:txBody>
      </p:sp>
      <p:sp>
        <p:nvSpPr>
          <p:cNvPr id="18" name="عنصر نائب لرقم الشريحة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85D587E6-F7DB-47B2-BE16-74EC46BE972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عنصر نائب للتذييل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رابط مستقيم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عنصر نائب للعنوان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3" name="عنصر نائب للنص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14" name="عنصر نائب للتاريخ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6BF015A5-F19B-487F-AF6D-C41A443C0149}" type="datetimeFigureOut">
              <a:rPr lang="en-US" smtClean="0"/>
              <a:pPr/>
              <a:t>6/6/2021</a:t>
            </a:fld>
            <a:endParaRPr lang="en-US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رابط مستقيم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رابط مستقيم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مستطيل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رابط مستقيم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شكل بيضاوي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عنصر نائب لرقم الشريحة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85D587E6-F7DB-47B2-BE16-74EC46BE972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l" rtl="1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r" rtl="1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r" rtl="1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r" rtl="1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r" rtl="1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r" rtl="1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r" rtl="1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r" rtl="1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r" rtl="1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7" Type="http://schemas.openxmlformats.org/officeDocument/2006/relationships/image" Target="../media/image29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4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6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6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3.png"/><Relationship Id="rId5" Type="http://schemas.openxmlformats.org/officeDocument/2006/relationships/image" Target="../media/image52.png"/><Relationship Id="rId4" Type="http://schemas.openxmlformats.org/officeDocument/2006/relationships/image" Target="../media/image51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8.png"/><Relationship Id="rId5" Type="http://schemas.openxmlformats.org/officeDocument/2006/relationships/image" Target="../media/image57.png"/><Relationship Id="rId4" Type="http://schemas.openxmlformats.org/officeDocument/2006/relationships/image" Target="../media/image56.png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png"/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9.png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png"/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png"/><Relationship Id="rId2" Type="http://schemas.openxmlformats.org/officeDocument/2006/relationships/image" Target="../media/image82.png"/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4.png"/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5.png"/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png"/><Relationship Id="rId2" Type="http://schemas.openxmlformats.org/officeDocument/2006/relationships/image" Target="../media/image8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8.png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9.png"/><Relationship Id="rId1" Type="http://schemas.openxmlformats.org/officeDocument/2006/relationships/slideLayout" Target="../slideLayouts/slideLayout7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png"/><Relationship Id="rId2" Type="http://schemas.openxmlformats.org/officeDocument/2006/relationships/image" Target="../media/image90.png"/><Relationship Id="rId1" Type="http://schemas.openxmlformats.org/officeDocument/2006/relationships/slideLayout" Target="../slideLayouts/slideLayout7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2.png"/><Relationship Id="rId1" Type="http://schemas.openxmlformats.org/officeDocument/2006/relationships/slideLayout" Target="../slideLayouts/slideLayout7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4.png"/><Relationship Id="rId2" Type="http://schemas.openxmlformats.org/officeDocument/2006/relationships/image" Target="../media/image9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6.png"/><Relationship Id="rId2" Type="http://schemas.openxmlformats.org/officeDocument/2006/relationships/image" Target="../media/image95.png"/><Relationship Id="rId1" Type="http://schemas.openxmlformats.org/officeDocument/2006/relationships/slideLayout" Target="../slideLayouts/slideLayout7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8.png"/><Relationship Id="rId2" Type="http://schemas.openxmlformats.org/officeDocument/2006/relationships/image" Target="../media/image97.png"/><Relationship Id="rId1" Type="http://schemas.openxmlformats.org/officeDocument/2006/relationships/slideLayout" Target="../slideLayouts/slideLayout7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0.png"/><Relationship Id="rId2" Type="http://schemas.openxmlformats.org/officeDocument/2006/relationships/image" Target="../media/image9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1.png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3.png"/><Relationship Id="rId2" Type="http://schemas.openxmlformats.org/officeDocument/2006/relationships/image" Target="../media/image10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4.png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1785918" y="2643182"/>
            <a:ext cx="550072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b="1" i="1" dirty="0" smtClean="0">
                <a:solidFill>
                  <a:srgbClr val="FF0000"/>
                </a:solidFill>
                <a:latin typeface="Cambria" pitchFamily="18" charset="0"/>
                <a:ea typeface="Cambria" pitchFamily="18" charset="0"/>
              </a:rPr>
              <a:t>Structural Design of commercial center in the city of </a:t>
            </a:r>
            <a:r>
              <a:rPr lang="en-US" sz="2400" b="1" i="1" dirty="0" err="1" smtClean="0">
                <a:solidFill>
                  <a:srgbClr val="FF0000"/>
                </a:solidFill>
                <a:latin typeface="Cambria" pitchFamily="18" charset="0"/>
                <a:ea typeface="Cambria" pitchFamily="18" charset="0"/>
              </a:rPr>
              <a:t>Tulkarm</a:t>
            </a:r>
            <a:r>
              <a:rPr lang="en-US" sz="2400" b="1" i="1" dirty="0" smtClean="0">
                <a:solidFill>
                  <a:srgbClr val="FF0000"/>
                </a:solidFill>
                <a:latin typeface="Cambria" pitchFamily="18" charset="0"/>
                <a:ea typeface="Cambria" pitchFamily="18" charset="0"/>
              </a:rPr>
              <a:t> </a:t>
            </a:r>
            <a:endParaRPr lang="en-US" sz="2400" i="1" dirty="0">
              <a:solidFill>
                <a:srgbClr val="FF0000"/>
              </a:solidFill>
              <a:latin typeface="Cambria" pitchFamily="18" charset="0"/>
              <a:ea typeface="Cambria" pitchFamily="18" charset="0"/>
            </a:endParaRPr>
          </a:p>
        </p:txBody>
      </p:sp>
      <p:sp>
        <p:nvSpPr>
          <p:cNvPr id="3" name="مستطيل 2"/>
          <p:cNvSpPr/>
          <p:nvPr/>
        </p:nvSpPr>
        <p:spPr>
          <a:xfrm>
            <a:off x="1285852" y="3643314"/>
            <a:ext cx="585791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en-US" sz="2400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By</a:t>
            </a:r>
            <a:endParaRPr kumimoji="0" lang="en-US" sz="2400" i="1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sz="2400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 Basel Ahmad Sabbah (11642595)</a:t>
            </a:r>
            <a:endParaRPr kumimoji="0" lang="en-US" sz="2400" i="1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sz="2400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         Hassan</a:t>
            </a:r>
            <a:r>
              <a:rPr kumimoji="0" lang="en-GB" sz="2400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Osama </a:t>
            </a:r>
            <a:r>
              <a:rPr kumimoji="0" lang="en-US" sz="2400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Hamdallah(11611860)</a:t>
            </a:r>
            <a:endParaRPr kumimoji="0" lang="en-US" sz="2400" i="1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sz="2400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Yusuf Khalid Matani (11643253) </a:t>
            </a:r>
            <a:endParaRPr kumimoji="0" lang="en-US" sz="2400" i="1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مستطيل 3"/>
          <p:cNvSpPr/>
          <p:nvPr/>
        </p:nvSpPr>
        <p:spPr>
          <a:xfrm>
            <a:off x="1071538" y="5500702"/>
            <a:ext cx="685804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Under supervision of: Dr. R</a:t>
            </a:r>
            <a:r>
              <a:rPr kumimoji="0" lang="en-GB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iy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ad Abdel-Karim Awad</a:t>
            </a:r>
            <a:endParaRPr lang="en-US" sz="2400" dirty="0"/>
          </a:p>
        </p:txBody>
      </p:sp>
      <p:pic>
        <p:nvPicPr>
          <p:cNvPr id="24577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14612" y="0"/>
            <a:ext cx="3357586" cy="2285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571472" y="285728"/>
            <a:ext cx="161294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b="1" i="1" dirty="0" smtClean="0">
                <a:solidFill>
                  <a:srgbClr val="002060"/>
                </a:solidFill>
              </a:rPr>
              <a:t>Loads</a:t>
            </a:r>
            <a:endParaRPr lang="ar-SA" dirty="0"/>
          </a:p>
        </p:txBody>
      </p:sp>
      <p:sp>
        <p:nvSpPr>
          <p:cNvPr id="3" name="مستطيل 2"/>
          <p:cNvSpPr/>
          <p:nvPr/>
        </p:nvSpPr>
        <p:spPr>
          <a:xfrm>
            <a:off x="214282" y="1000108"/>
            <a:ext cx="278608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GB" sz="3200" dirty="0" smtClean="0">
                <a:solidFill>
                  <a:srgbClr val="C00000"/>
                </a:solidFill>
              </a:rPr>
              <a:t>Lateral load </a:t>
            </a:r>
            <a:endParaRPr lang="en-US" sz="3200" dirty="0" smtClean="0">
              <a:solidFill>
                <a:srgbClr val="C00000"/>
              </a:solidFill>
            </a:endParaRPr>
          </a:p>
        </p:txBody>
      </p:sp>
      <p:sp>
        <p:nvSpPr>
          <p:cNvPr id="5" name="مستطيل 4"/>
          <p:cNvSpPr/>
          <p:nvPr/>
        </p:nvSpPr>
        <p:spPr>
          <a:xfrm>
            <a:off x="357158" y="1643051"/>
            <a:ext cx="6429420" cy="49859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US" b="1" dirty="0" smtClean="0">
                <a:solidFill>
                  <a:srgbClr val="000000"/>
                </a:solidFill>
                <a:latin typeface="Cambria" pitchFamily="18" charset="0"/>
                <a:ea typeface="Cambria" pitchFamily="18" charset="0"/>
                <a:cs typeface="Times New Roman" pitchFamily="18" charset="0"/>
              </a:rPr>
              <a:t>seismic zone 2A and seismic zone factor is equal to 0.15.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US" b="1" dirty="0" smtClean="0">
              <a:solidFill>
                <a:srgbClr val="000000"/>
              </a:solidFill>
              <a:latin typeface="Cambria" pitchFamily="18" charset="0"/>
              <a:ea typeface="Cambria" pitchFamily="18" charset="0"/>
              <a:cs typeface="Times New Roman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GB" b="1" dirty="0" smtClean="0">
              <a:solidFill>
                <a:srgbClr val="00000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GB" b="1" dirty="0" smtClean="0">
              <a:solidFill>
                <a:srgbClr val="00000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GB" b="1" dirty="0" smtClean="0">
              <a:solidFill>
                <a:srgbClr val="00000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GB" b="1" dirty="0" smtClean="0">
              <a:solidFill>
                <a:srgbClr val="00000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GB" b="1" dirty="0" smtClean="0">
              <a:solidFill>
                <a:srgbClr val="00000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GB" b="1" dirty="0" smtClean="0">
              <a:solidFill>
                <a:srgbClr val="00000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GB" b="1" dirty="0" smtClean="0">
              <a:solidFill>
                <a:srgbClr val="00000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GB" b="1" dirty="0" smtClean="0">
              <a:solidFill>
                <a:srgbClr val="00000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GB" b="1" dirty="0" smtClean="0">
              <a:solidFill>
                <a:srgbClr val="00000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GB" b="1" dirty="0" smtClean="0">
              <a:solidFill>
                <a:srgbClr val="00000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GB" b="1" dirty="0" smtClean="0">
              <a:solidFill>
                <a:srgbClr val="00000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GB" b="1" dirty="0" smtClean="0">
              <a:solidFill>
                <a:srgbClr val="00000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US" b="1" dirty="0" smtClean="0">
              <a:solidFill>
                <a:srgbClr val="00000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US" b="1" dirty="0" smtClean="0">
                <a:solidFill>
                  <a:prstClr val="black"/>
                </a:solidFill>
                <a:latin typeface="Cambria" pitchFamily="18" charset="0"/>
                <a:ea typeface="Cambria" pitchFamily="18" charset="0"/>
                <a:cs typeface="Arial" pitchFamily="34" charset="0"/>
              </a:rPr>
              <a:t>design spectral acceleration parameters </a:t>
            </a:r>
            <a:r>
              <a:rPr lang="en-US" b="1" dirty="0" smtClean="0">
                <a:latin typeface="Cambria" pitchFamily="18" charset="0"/>
                <a:ea typeface="Cambria" pitchFamily="18" charset="0"/>
              </a:rPr>
              <a:t>S</a:t>
            </a:r>
            <a:r>
              <a:rPr lang="en-US" b="1" baseline="-25000" dirty="0" smtClean="0">
                <a:latin typeface="Cambria" pitchFamily="18" charset="0"/>
                <a:ea typeface="Cambria" pitchFamily="18" charset="0"/>
              </a:rPr>
              <a:t>Ds </a:t>
            </a:r>
            <a:r>
              <a:rPr lang="en-US" b="1" dirty="0" smtClean="0">
                <a:latin typeface="Cambria" pitchFamily="18" charset="0"/>
                <a:ea typeface="Cambria" pitchFamily="18" charset="0"/>
              </a:rPr>
              <a:t>and S</a:t>
            </a:r>
            <a:r>
              <a:rPr lang="en-US" b="1" baseline="-25000" dirty="0" smtClean="0">
                <a:latin typeface="Cambria" pitchFamily="18" charset="0"/>
                <a:ea typeface="Cambria" pitchFamily="18" charset="0"/>
              </a:rPr>
              <a:t>D1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GB" b="1" baseline="-25000" dirty="0" smtClean="0">
              <a:solidFill>
                <a:prstClr val="black"/>
              </a:solidFill>
              <a:latin typeface="Cambria" pitchFamily="18" charset="0"/>
              <a:ea typeface="Cambria" pitchFamily="18" charset="0"/>
              <a:cs typeface="Arial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US" b="1" dirty="0" smtClean="0">
              <a:solidFill>
                <a:prstClr val="black"/>
              </a:solidFill>
              <a:latin typeface="Cambria" pitchFamily="18" charset="0"/>
              <a:ea typeface="Cambria" pitchFamily="18" charset="0"/>
              <a:cs typeface="Arial" pitchFamily="34" charset="0"/>
            </a:endParaRPr>
          </a:p>
        </p:txBody>
      </p:sp>
      <p:sp>
        <p:nvSpPr>
          <p:cNvPr id="55300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55301" name="Rectangle 5"/>
          <p:cNvSpPr>
            <a:spLocks noChangeArrowheads="1"/>
          </p:cNvSpPr>
          <p:nvPr/>
        </p:nvSpPr>
        <p:spPr bwMode="auto">
          <a:xfrm>
            <a:off x="0" y="830263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pic>
        <p:nvPicPr>
          <p:cNvPr id="55313" name="Picture 1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0100" y="2000240"/>
            <a:ext cx="4000528" cy="3714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714356"/>
            <a:ext cx="3495675" cy="1209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مستطيل 3"/>
          <p:cNvSpPr/>
          <p:nvPr/>
        </p:nvSpPr>
        <p:spPr>
          <a:xfrm>
            <a:off x="357158" y="3286124"/>
            <a:ext cx="276069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 smtClean="0"/>
              <a:t>And risk category </a:t>
            </a:r>
            <a:r>
              <a:rPr lang="en-US" b="1" dirty="0" smtClean="0"/>
              <a:t>III</a:t>
            </a:r>
            <a:r>
              <a:rPr lang="en-GB" b="1" dirty="0" smtClean="0"/>
              <a:t> </a:t>
            </a:r>
            <a:endParaRPr lang="ar-SA" b="1" dirty="0"/>
          </a:p>
        </p:txBody>
      </p:sp>
      <p:sp>
        <p:nvSpPr>
          <p:cNvPr id="5" name="مستطيل 4"/>
          <p:cNvSpPr/>
          <p:nvPr/>
        </p:nvSpPr>
        <p:spPr>
          <a:xfrm>
            <a:off x="428596" y="3929066"/>
            <a:ext cx="757242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 smtClean="0"/>
              <a:t>As the value of</a:t>
            </a:r>
            <a:r>
              <a:rPr lang="en-US" b="1" dirty="0" smtClean="0">
                <a:latin typeface="Cambria" pitchFamily="18" charset="0"/>
                <a:ea typeface="Cambria" pitchFamily="18" charset="0"/>
              </a:rPr>
              <a:t> S</a:t>
            </a:r>
            <a:r>
              <a:rPr lang="en-US" b="1" baseline="-25000" dirty="0" smtClean="0">
                <a:latin typeface="Cambria" pitchFamily="18" charset="0"/>
                <a:ea typeface="Cambria" pitchFamily="18" charset="0"/>
              </a:rPr>
              <a:t>Ds</a:t>
            </a:r>
            <a:r>
              <a:rPr lang="en-US" b="1" dirty="0" smtClean="0">
                <a:latin typeface="Cambria" pitchFamily="18" charset="0"/>
                <a:ea typeface="Cambria" pitchFamily="18" charset="0"/>
              </a:rPr>
              <a:t> =0.133</a:t>
            </a:r>
            <a:r>
              <a:rPr lang="en-US" b="1" dirty="0" smtClean="0"/>
              <a:t>is less than 0.167 and the value of </a:t>
            </a:r>
            <a:r>
              <a:rPr lang="en-US" b="1" dirty="0" smtClean="0">
                <a:latin typeface="Cambria" pitchFamily="18" charset="0"/>
                <a:ea typeface="Cambria" pitchFamily="18" charset="0"/>
              </a:rPr>
              <a:t>S</a:t>
            </a:r>
            <a:r>
              <a:rPr lang="en-US" b="1" baseline="-25000" dirty="0" smtClean="0">
                <a:latin typeface="Cambria" pitchFamily="18" charset="0"/>
                <a:ea typeface="Cambria" pitchFamily="18" charset="0"/>
              </a:rPr>
              <a:t>D1 </a:t>
            </a:r>
            <a:r>
              <a:rPr lang="en-US" b="1" dirty="0" smtClean="0"/>
              <a:t> =0.066 is less than 0.067, then the seismic design category is A.</a:t>
            </a:r>
          </a:p>
          <a:p>
            <a:endParaRPr lang="en-GB" b="1" dirty="0" smtClean="0"/>
          </a:p>
          <a:p>
            <a:endParaRPr lang="ar-SA" b="1" dirty="0"/>
          </a:p>
        </p:txBody>
      </p:sp>
      <p:sp>
        <p:nvSpPr>
          <p:cNvPr id="6" name="مستطيل 5"/>
          <p:cNvSpPr/>
          <p:nvPr/>
        </p:nvSpPr>
        <p:spPr>
          <a:xfrm>
            <a:off x="428596" y="214290"/>
            <a:ext cx="140936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b="1" i="1" dirty="0" smtClean="0">
                <a:solidFill>
                  <a:srgbClr val="002060"/>
                </a:solidFill>
                <a:latin typeface="Cambria" pitchFamily="18" charset="0"/>
                <a:ea typeface="Cambria" pitchFamily="18" charset="0"/>
              </a:rPr>
              <a:t>Loads</a:t>
            </a:r>
            <a:endParaRPr lang="ar-SA" sz="3600" dirty="0">
              <a:latin typeface="Cambria" pitchFamily="18" charset="0"/>
              <a:ea typeface="Cambria" pitchFamily="18" charset="0"/>
            </a:endParaRPr>
          </a:p>
        </p:txBody>
      </p:sp>
      <p:sp>
        <p:nvSpPr>
          <p:cNvPr id="9" name="مستطيل 8"/>
          <p:cNvSpPr/>
          <p:nvPr/>
        </p:nvSpPr>
        <p:spPr>
          <a:xfrm>
            <a:off x="500034" y="4643446"/>
            <a:ext cx="575670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 smtClean="0"/>
              <a:t>Importance Factor, </a:t>
            </a:r>
            <a:r>
              <a:rPr lang="en-GB" b="1" dirty="0" err="1" smtClean="0"/>
              <a:t>Ie</a:t>
            </a:r>
            <a:r>
              <a:rPr lang="en-GB" b="1" dirty="0" smtClean="0"/>
              <a:t> </a:t>
            </a:r>
            <a:r>
              <a:rPr lang="en-GB" b="1" dirty="0" smtClean="0">
                <a:sym typeface="Wingdings" pitchFamily="2" charset="2"/>
              </a:rPr>
              <a:t> 1.25  , from ASCE 7-16</a:t>
            </a:r>
            <a:endParaRPr lang="ar-SA" b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1928802"/>
            <a:ext cx="3076575" cy="1171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714744" y="785794"/>
            <a:ext cx="4657725" cy="146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214282" y="1214422"/>
            <a:ext cx="785818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latin typeface="Cambria" pitchFamily="18" charset="0"/>
                <a:ea typeface="Cambria" pitchFamily="18" charset="0"/>
              </a:rPr>
              <a:t>Type of lateral force resisting system </a:t>
            </a:r>
            <a:r>
              <a:rPr lang="en-US" b="1" dirty="0" smtClean="0">
                <a:latin typeface="Cambria" pitchFamily="18" charset="0"/>
                <a:ea typeface="Cambria" pitchFamily="18" charset="0"/>
                <a:sym typeface="Wingdings" pitchFamily="2" charset="2"/>
              </a:rPr>
              <a:t> </a:t>
            </a:r>
            <a:r>
              <a:rPr lang="en-US" dirty="0" smtClean="0"/>
              <a:t>is building frame system with              special reinforced concrete walls  </a:t>
            </a:r>
          </a:p>
          <a:p>
            <a:endParaRPr lang="ar-SA" b="1" dirty="0">
              <a:latin typeface="Cambria" pitchFamily="18" charset="0"/>
              <a:ea typeface="Cambria" pitchFamily="18" charset="0"/>
            </a:endParaRPr>
          </a:p>
        </p:txBody>
      </p:sp>
      <p:sp>
        <p:nvSpPr>
          <p:cNvPr id="3" name="مستطيل 2"/>
          <p:cNvSpPr/>
          <p:nvPr/>
        </p:nvSpPr>
        <p:spPr>
          <a:xfrm>
            <a:off x="357158" y="2071678"/>
            <a:ext cx="1072730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 smtClean="0">
                <a:latin typeface="Cambria" pitchFamily="18" charset="0"/>
                <a:ea typeface="Cambria" pitchFamily="18" charset="0"/>
              </a:rPr>
              <a:t>R</a:t>
            </a:r>
            <a:r>
              <a:rPr lang="en-GB" b="1" dirty="0" smtClean="0">
                <a:latin typeface="Cambria" pitchFamily="18" charset="0"/>
                <a:ea typeface="Cambria" pitchFamily="18" charset="0"/>
                <a:sym typeface="Wingdings" pitchFamily="2" charset="2"/>
              </a:rPr>
              <a:t>6</a:t>
            </a:r>
            <a:endParaRPr lang="en-GB" b="1" dirty="0" smtClean="0">
              <a:latin typeface="Cambria" pitchFamily="18" charset="0"/>
              <a:ea typeface="Cambria" pitchFamily="18" charset="0"/>
            </a:endParaRPr>
          </a:p>
          <a:p>
            <a:r>
              <a:rPr lang="el-GR" b="1" dirty="0" smtClean="0">
                <a:latin typeface="Cambria" pitchFamily="18" charset="0"/>
                <a:ea typeface="Cambria" pitchFamily="18" charset="0"/>
              </a:rPr>
              <a:t>Ω</a:t>
            </a:r>
            <a:r>
              <a:rPr lang="en-GB" b="1" dirty="0" smtClean="0">
                <a:latin typeface="Cambria" pitchFamily="18" charset="0"/>
                <a:ea typeface="Cambria" pitchFamily="18" charset="0"/>
              </a:rPr>
              <a:t>o</a:t>
            </a:r>
            <a:r>
              <a:rPr lang="en-GB" b="1" dirty="0" smtClean="0">
                <a:latin typeface="Cambria" pitchFamily="18" charset="0"/>
                <a:ea typeface="Cambria" pitchFamily="18" charset="0"/>
                <a:sym typeface="Wingdings" pitchFamily="2" charset="2"/>
              </a:rPr>
              <a:t>2.5</a:t>
            </a:r>
            <a:endParaRPr lang="en-GB" b="1" dirty="0" smtClean="0">
              <a:latin typeface="Cambria" pitchFamily="18" charset="0"/>
              <a:ea typeface="Cambria" pitchFamily="18" charset="0"/>
            </a:endParaRPr>
          </a:p>
          <a:p>
            <a:r>
              <a:rPr lang="en-GB" b="1" dirty="0" err="1" smtClean="0">
                <a:latin typeface="Cambria" pitchFamily="18" charset="0"/>
                <a:ea typeface="Cambria" pitchFamily="18" charset="0"/>
              </a:rPr>
              <a:t>Cd</a:t>
            </a:r>
            <a:r>
              <a:rPr lang="en-GB" b="1" dirty="0" smtClean="0">
                <a:latin typeface="Cambria" pitchFamily="18" charset="0"/>
                <a:ea typeface="Cambria" pitchFamily="18" charset="0"/>
              </a:rPr>
              <a:t> </a:t>
            </a:r>
            <a:r>
              <a:rPr lang="en-GB" b="1" dirty="0" smtClean="0">
                <a:latin typeface="Cambria" pitchFamily="18" charset="0"/>
                <a:ea typeface="Cambria" pitchFamily="18" charset="0"/>
                <a:sym typeface="Wingdings" pitchFamily="2" charset="2"/>
              </a:rPr>
              <a:t>5</a:t>
            </a:r>
            <a:endParaRPr lang="ar-SA" b="1" dirty="0">
              <a:latin typeface="Cambria" pitchFamily="18" charset="0"/>
              <a:ea typeface="Cambria" pitchFamily="18" charset="0"/>
            </a:endParaRPr>
          </a:p>
        </p:txBody>
      </p:sp>
      <p:sp>
        <p:nvSpPr>
          <p:cNvPr id="7" name="مستطيل 6"/>
          <p:cNvSpPr/>
          <p:nvPr/>
        </p:nvSpPr>
        <p:spPr>
          <a:xfrm>
            <a:off x="428596" y="3286124"/>
            <a:ext cx="3533340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 smtClean="0">
                <a:latin typeface="Cambria" pitchFamily="18" charset="0"/>
                <a:ea typeface="Cambria" pitchFamily="18" charset="0"/>
              </a:rPr>
              <a:t>Seismic response coefficient ,Cs</a:t>
            </a:r>
          </a:p>
          <a:p>
            <a:endParaRPr lang="en-GB" b="1" dirty="0" smtClean="0">
              <a:latin typeface="Cambria" pitchFamily="18" charset="0"/>
              <a:ea typeface="Cambria" pitchFamily="18" charset="0"/>
            </a:endParaRPr>
          </a:p>
          <a:p>
            <a:r>
              <a:rPr lang="en-GB" b="1" dirty="0" smtClean="0"/>
              <a:t>Cs</a:t>
            </a:r>
            <a:r>
              <a:rPr lang="en-GB" b="1" dirty="0" smtClean="0">
                <a:sym typeface="Wingdings" pitchFamily="2" charset="2"/>
              </a:rPr>
              <a:t> 0.0277 &gt; Cs min =0.0147</a:t>
            </a:r>
            <a:endParaRPr lang="ar-SA" b="1" dirty="0"/>
          </a:p>
        </p:txBody>
      </p:sp>
      <p:sp>
        <p:nvSpPr>
          <p:cNvPr id="8" name="مستطيل 7"/>
          <p:cNvSpPr/>
          <p:nvPr/>
        </p:nvSpPr>
        <p:spPr>
          <a:xfrm>
            <a:off x="357158" y="285728"/>
            <a:ext cx="140936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b="1" i="1" dirty="0" smtClean="0">
                <a:solidFill>
                  <a:srgbClr val="002060"/>
                </a:solidFill>
                <a:latin typeface="Cambria" pitchFamily="18" charset="0"/>
                <a:ea typeface="Cambria" pitchFamily="18" charset="0"/>
              </a:rPr>
              <a:t>Loads</a:t>
            </a:r>
            <a:endParaRPr lang="ar-SA" sz="3600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285720" y="285728"/>
            <a:ext cx="351442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b="1" i="1" dirty="0" smtClean="0">
                <a:solidFill>
                  <a:srgbClr val="002060"/>
                </a:solidFill>
              </a:rPr>
              <a:t>Load combination </a:t>
            </a:r>
            <a:endParaRPr lang="en-US" sz="3600" b="1" i="1" dirty="0">
              <a:solidFill>
                <a:srgbClr val="002060"/>
              </a:solidFill>
            </a:endParaRPr>
          </a:p>
        </p:txBody>
      </p:sp>
      <p:sp>
        <p:nvSpPr>
          <p:cNvPr id="13" name="مستطيل 12"/>
          <p:cNvSpPr/>
          <p:nvPr/>
        </p:nvSpPr>
        <p:spPr>
          <a:xfrm>
            <a:off x="357158" y="1000108"/>
            <a:ext cx="578647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latin typeface="Times New Roman" panose="02020603050405020304" pitchFamily="18" charset="0"/>
              </a:rPr>
              <a:t>Load combination used with according to ASCE7-16 </a:t>
            </a:r>
            <a:endParaRPr lang="ar-SA" dirty="0"/>
          </a:p>
        </p:txBody>
      </p:sp>
      <p:pic>
        <p:nvPicPr>
          <p:cNvPr id="19466" name="Picture 1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1571612"/>
            <a:ext cx="8143932" cy="48577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ربع نص 2"/>
          <p:cNvSpPr txBox="1"/>
          <p:nvPr/>
        </p:nvSpPr>
        <p:spPr>
          <a:xfrm>
            <a:off x="500034" y="571480"/>
            <a:ext cx="435771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i="1" dirty="0" smtClean="0">
                <a:solidFill>
                  <a:srgbClr val="002060"/>
                </a:solidFill>
                <a:latin typeface="Cambria" pitchFamily="18" charset="0"/>
                <a:ea typeface="Cambria" pitchFamily="18" charset="0"/>
              </a:rPr>
              <a:t>Codes &amp; </a:t>
            </a:r>
            <a:r>
              <a:rPr lang="en-GB" sz="3600" b="1" i="1" dirty="0" smtClean="0">
                <a:solidFill>
                  <a:srgbClr val="002060"/>
                </a:solidFill>
                <a:latin typeface="Cambria" pitchFamily="18" charset="0"/>
                <a:ea typeface="Cambria" pitchFamily="18" charset="0"/>
              </a:rPr>
              <a:t>Programs </a:t>
            </a:r>
            <a:r>
              <a:rPr lang="en-US" sz="3600" b="1" i="1" dirty="0" smtClean="0">
                <a:solidFill>
                  <a:srgbClr val="002060"/>
                </a:solidFill>
                <a:latin typeface="Cambria" pitchFamily="18" charset="0"/>
                <a:ea typeface="Cambria" pitchFamily="18" charset="0"/>
              </a:rPr>
              <a:t> </a:t>
            </a:r>
            <a:endParaRPr lang="ar-SA" sz="3600" b="1" i="1" dirty="0" smtClean="0">
              <a:solidFill>
                <a:srgbClr val="002060"/>
              </a:solidFill>
              <a:latin typeface="Cambria" pitchFamily="18" charset="0"/>
              <a:ea typeface="Cambria" pitchFamily="18" charset="0"/>
            </a:endParaRPr>
          </a:p>
          <a:p>
            <a:endParaRPr lang="en-US" dirty="0"/>
          </a:p>
        </p:txBody>
      </p:sp>
      <p:sp>
        <p:nvSpPr>
          <p:cNvPr id="4" name="مربع نص 3"/>
          <p:cNvSpPr txBox="1"/>
          <p:nvPr/>
        </p:nvSpPr>
        <p:spPr>
          <a:xfrm>
            <a:off x="785786" y="1428736"/>
            <a:ext cx="4143404" cy="47705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/>
            <a:r>
              <a:rPr lang="en-US" sz="3600" dirty="0" smtClean="0"/>
              <a:t>-Codes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2800" b="1" i="1" dirty="0">
                <a:latin typeface="Cambria" pitchFamily="18" charset="0"/>
                <a:ea typeface="Cambria" pitchFamily="18" charset="0"/>
              </a:rPr>
              <a:t>(IBC 2018</a:t>
            </a:r>
            <a:r>
              <a:rPr lang="en-US" sz="2800" b="1" i="1" dirty="0" smtClean="0">
                <a:latin typeface="Cambria" pitchFamily="18" charset="0"/>
                <a:ea typeface="Cambria" pitchFamily="18" charset="0"/>
              </a:rPr>
              <a:t>)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2800" b="1" i="1" dirty="0">
                <a:latin typeface="Cambria" pitchFamily="18" charset="0"/>
                <a:ea typeface="Cambria" pitchFamily="18" charset="0"/>
              </a:rPr>
              <a:t>(ASCE07-16</a:t>
            </a:r>
            <a:r>
              <a:rPr lang="en-US" sz="2800" b="1" i="1" dirty="0" smtClean="0">
                <a:latin typeface="Cambria" pitchFamily="18" charset="0"/>
                <a:ea typeface="Cambria" pitchFamily="18" charset="0"/>
              </a:rPr>
              <a:t>)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2800" b="1" i="1" dirty="0">
                <a:latin typeface="Cambria" pitchFamily="18" charset="0"/>
                <a:ea typeface="Cambria" pitchFamily="18" charset="0"/>
              </a:rPr>
              <a:t>(ACI318-14</a:t>
            </a:r>
            <a:r>
              <a:rPr lang="en-US" sz="2800" b="1" i="1" dirty="0" smtClean="0">
                <a:latin typeface="Cambria" pitchFamily="18" charset="0"/>
                <a:ea typeface="Cambria" pitchFamily="18" charset="0"/>
              </a:rPr>
              <a:t>)</a:t>
            </a:r>
          </a:p>
          <a:p>
            <a:pPr marL="342900" indent="-342900"/>
            <a:endParaRPr lang="en-US" sz="3600" dirty="0" smtClean="0">
              <a:solidFill>
                <a:srgbClr val="002060"/>
              </a:solidFill>
            </a:endParaRPr>
          </a:p>
          <a:p>
            <a:pPr marL="342900" indent="-342900"/>
            <a:r>
              <a:rPr lang="en-US" sz="36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-programs</a:t>
            </a:r>
          </a:p>
          <a:p>
            <a:pPr marL="342900" indent="-342900"/>
            <a:r>
              <a:rPr lang="en-US" sz="2800" b="1" i="1" dirty="0" smtClean="0">
                <a:latin typeface="Cambria" pitchFamily="18" charset="0"/>
                <a:ea typeface="Cambria" pitchFamily="18" charset="0"/>
              </a:rPr>
              <a:t>1.(</a:t>
            </a:r>
            <a:r>
              <a:rPr lang="en-US" sz="2800" b="1" i="1" dirty="0" err="1" smtClean="0">
                <a:latin typeface="Cambria" pitchFamily="18" charset="0"/>
                <a:ea typeface="Cambria" pitchFamily="18" charset="0"/>
              </a:rPr>
              <a:t>Etabs</a:t>
            </a:r>
            <a:r>
              <a:rPr lang="en-US" sz="2800" b="1" i="1" dirty="0" smtClean="0">
                <a:latin typeface="Cambria" pitchFamily="18" charset="0"/>
                <a:ea typeface="Cambria" pitchFamily="18" charset="0"/>
              </a:rPr>
              <a:t>)16 program</a:t>
            </a:r>
          </a:p>
          <a:p>
            <a:pPr marL="342900" indent="-342900"/>
            <a:r>
              <a:rPr lang="en-GB" sz="2800" b="1" i="1" dirty="0" smtClean="0">
                <a:latin typeface="Cambria" pitchFamily="18" charset="0"/>
                <a:ea typeface="Cambria" pitchFamily="18" charset="0"/>
              </a:rPr>
              <a:t>2. Safe v 12</a:t>
            </a:r>
            <a:endParaRPr lang="en-US" sz="2800" b="1" i="1" dirty="0" smtClean="0">
              <a:latin typeface="Cambria" pitchFamily="18" charset="0"/>
              <a:ea typeface="Cambria" pitchFamily="18" charset="0"/>
            </a:endParaRPr>
          </a:p>
          <a:p>
            <a:pPr marL="342900" indent="-342900"/>
            <a:r>
              <a:rPr lang="en-GB" sz="2800" b="1" i="1" dirty="0" smtClean="0">
                <a:latin typeface="Cambria" pitchFamily="18" charset="0"/>
                <a:ea typeface="Cambria" pitchFamily="18" charset="0"/>
              </a:rPr>
              <a:t>2. AUTOCAD.</a:t>
            </a:r>
          </a:p>
          <a:p>
            <a:pPr marL="342900" indent="-342900"/>
            <a:r>
              <a:rPr lang="en-GB" sz="2800" b="1" i="1" dirty="0" smtClean="0">
                <a:latin typeface="Cambria" pitchFamily="18" charset="0"/>
                <a:ea typeface="Cambria" pitchFamily="18" charset="0"/>
              </a:rPr>
              <a:t>3. word.</a:t>
            </a:r>
            <a:endParaRPr lang="en-US" sz="2800" b="1" i="1" dirty="0" smtClean="0">
              <a:latin typeface="Cambria" pitchFamily="18" charset="0"/>
              <a:ea typeface="Cambr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285720" y="1857364"/>
            <a:ext cx="8286808" cy="43088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b="1" i="1" dirty="0" smtClean="0">
                <a:latin typeface="Cambria" pitchFamily="18" charset="0"/>
                <a:ea typeface="Cambria" pitchFamily="18" charset="0"/>
              </a:rPr>
              <a:t>According </a:t>
            </a:r>
            <a:r>
              <a:rPr lang="en-US" b="1" i="1" dirty="0" smtClean="0">
                <a:latin typeface="Cambria" pitchFamily="18" charset="0"/>
                <a:ea typeface="Cambria" pitchFamily="18" charset="0"/>
              </a:rPr>
              <a:t>(ACI 318-14 Table 8.3.1.1) the minimum thickness of slab equal 25cm  </a:t>
            </a:r>
            <a:endParaRPr lang="ar-SA" b="1" i="1" dirty="0" smtClean="0">
              <a:latin typeface="Cambria" pitchFamily="18" charset="0"/>
              <a:ea typeface="Cambria" pitchFamily="18" charset="0"/>
            </a:endParaRPr>
          </a:p>
          <a:p>
            <a:pPr algn="just"/>
            <a:r>
              <a:rPr lang="en-US" b="1" i="1" dirty="0" smtClean="0">
                <a:latin typeface="Cambria" pitchFamily="18" charset="0"/>
                <a:ea typeface="Cambria" pitchFamily="18" charset="0"/>
              </a:rPr>
              <a:t>So </a:t>
            </a:r>
            <a:r>
              <a:rPr lang="en-US" b="1" i="1" dirty="0">
                <a:latin typeface="Cambria" pitchFamily="18" charset="0"/>
                <a:ea typeface="Cambria" pitchFamily="18" charset="0"/>
              </a:rPr>
              <a:t>we take thickness slab =</a:t>
            </a:r>
            <a:r>
              <a:rPr lang="en-US" b="1" i="1" dirty="0" smtClean="0">
                <a:latin typeface="Cambria" pitchFamily="18" charset="0"/>
                <a:ea typeface="Cambria" pitchFamily="18" charset="0"/>
              </a:rPr>
              <a:t>30cm,cover6cm</a:t>
            </a:r>
          </a:p>
          <a:p>
            <a:pPr algn="just"/>
            <a:endParaRPr lang="en-US" b="1" i="1" dirty="0" smtClean="0">
              <a:latin typeface="Cambria" pitchFamily="18" charset="0"/>
              <a:ea typeface="Cambria" pitchFamily="18" charset="0"/>
            </a:endParaRPr>
          </a:p>
          <a:p>
            <a:pPr algn="just"/>
            <a:r>
              <a:rPr lang="en-GB" b="1" i="1" dirty="0">
                <a:latin typeface="Cambria" pitchFamily="18" charset="0"/>
                <a:ea typeface="Cambria" pitchFamily="18" charset="0"/>
              </a:rPr>
              <a:t>Vu(shear) = </a:t>
            </a:r>
            <a:r>
              <a:rPr lang="en-GB" b="1" i="1" dirty="0" smtClean="0">
                <a:latin typeface="Cambria" pitchFamily="18" charset="0"/>
                <a:ea typeface="Cambria" pitchFamily="18" charset="0"/>
              </a:rPr>
              <a:t>51.85kn</a:t>
            </a:r>
          </a:p>
          <a:p>
            <a:pPr algn="just"/>
            <a:r>
              <a:rPr lang="en-US" b="1" i="1" dirty="0">
                <a:latin typeface="Cambria" pitchFamily="18" charset="0"/>
                <a:ea typeface="Cambria" pitchFamily="18" charset="0"/>
              </a:rPr>
              <a:t>∅ </a:t>
            </a:r>
            <a:r>
              <a:rPr lang="en-GB" b="1" i="1" dirty="0" err="1">
                <a:latin typeface="Cambria" pitchFamily="18" charset="0"/>
                <a:ea typeface="Cambria" pitchFamily="18" charset="0"/>
              </a:rPr>
              <a:t>Vc</a:t>
            </a:r>
            <a:r>
              <a:rPr lang="en-GB" b="1" i="1" dirty="0">
                <a:latin typeface="Cambria" pitchFamily="18" charset="0"/>
                <a:ea typeface="Cambria" pitchFamily="18" charset="0"/>
              </a:rPr>
              <a:t>=[ </a:t>
            </a:r>
            <a:r>
              <a:rPr lang="en-US" b="1" i="1" dirty="0">
                <a:latin typeface="Cambria" pitchFamily="18" charset="0"/>
                <a:ea typeface="Cambria" pitchFamily="18" charset="0"/>
              </a:rPr>
              <a:t>∅*1/6* γ**</a:t>
            </a:r>
            <a:r>
              <a:rPr lang="en-US" b="1" i="1" dirty="0" err="1">
                <a:latin typeface="Cambria" pitchFamily="18" charset="0"/>
                <a:ea typeface="Cambria" pitchFamily="18" charset="0"/>
              </a:rPr>
              <a:t>bw</a:t>
            </a:r>
            <a:r>
              <a:rPr lang="en-US" b="1" i="1" dirty="0">
                <a:latin typeface="Cambria" pitchFamily="18" charset="0"/>
                <a:ea typeface="Cambria" pitchFamily="18" charset="0"/>
              </a:rPr>
              <a:t>*d]</a:t>
            </a:r>
            <a:r>
              <a:rPr lang="en-US" b="1" i="1" dirty="0">
                <a:latin typeface="Cambria" pitchFamily="18" charset="0"/>
                <a:ea typeface="Cambria" pitchFamily="18" charset="0"/>
                <a:sym typeface="Wingdings"/>
              </a:rPr>
              <a:t></a:t>
            </a:r>
            <a:r>
              <a:rPr lang="en-US" b="1" i="1" dirty="0">
                <a:latin typeface="Cambria" pitchFamily="18" charset="0"/>
                <a:ea typeface="Cambria" pitchFamily="18" charset="0"/>
              </a:rPr>
              <a:t>[</a:t>
            </a:r>
            <a:r>
              <a:rPr lang="en-US" b="1" i="1" dirty="0" smtClean="0">
                <a:latin typeface="Cambria" pitchFamily="18" charset="0"/>
                <a:ea typeface="Cambria" pitchFamily="18" charset="0"/>
              </a:rPr>
              <a:t>0.75*1/6*1*25*1*0.24</a:t>
            </a:r>
            <a:r>
              <a:rPr lang="en-US" b="1" i="1" dirty="0">
                <a:latin typeface="Cambria" pitchFamily="18" charset="0"/>
                <a:ea typeface="Cambria" pitchFamily="18" charset="0"/>
              </a:rPr>
              <a:t>]=</a:t>
            </a:r>
            <a:r>
              <a:rPr lang="en-US" b="1" i="1" dirty="0" smtClean="0">
                <a:latin typeface="Cambria" pitchFamily="18" charset="0"/>
                <a:ea typeface="Cambria" pitchFamily="18" charset="0"/>
              </a:rPr>
              <a:t>146.9kn</a:t>
            </a:r>
          </a:p>
          <a:p>
            <a:pPr algn="just"/>
            <a:r>
              <a:rPr lang="en-US" b="1" i="1" dirty="0">
                <a:latin typeface="Cambria" pitchFamily="18" charset="0"/>
                <a:ea typeface="Cambria" pitchFamily="18" charset="0"/>
              </a:rPr>
              <a:t> ∅ </a:t>
            </a:r>
            <a:r>
              <a:rPr lang="en-GB" b="1" i="1" dirty="0" err="1">
                <a:latin typeface="Cambria" pitchFamily="18" charset="0"/>
                <a:ea typeface="Cambria" pitchFamily="18" charset="0"/>
              </a:rPr>
              <a:t>Vc</a:t>
            </a:r>
            <a:r>
              <a:rPr lang="en-US" b="1" i="1" dirty="0">
                <a:latin typeface="Cambria" pitchFamily="18" charset="0"/>
                <a:ea typeface="Cambria" pitchFamily="18" charset="0"/>
              </a:rPr>
              <a:t>≈</a:t>
            </a:r>
            <a:r>
              <a:rPr lang="en-GB" b="1" i="1" dirty="0">
                <a:latin typeface="Cambria" pitchFamily="18" charset="0"/>
                <a:ea typeface="Cambria" pitchFamily="18" charset="0"/>
              </a:rPr>
              <a:t>147Kn  </a:t>
            </a:r>
            <a:r>
              <a:rPr lang="en-GB" b="1" i="1" dirty="0">
                <a:latin typeface="Cambria" pitchFamily="18" charset="0"/>
                <a:ea typeface="Cambria" pitchFamily="18" charset="0"/>
                <a:sym typeface="Wingdings"/>
              </a:rPr>
              <a:t></a:t>
            </a:r>
            <a:r>
              <a:rPr lang="en-GB" b="1" i="1" dirty="0">
                <a:latin typeface="Cambria" pitchFamily="18" charset="0"/>
                <a:ea typeface="Cambria" pitchFamily="18" charset="0"/>
              </a:rPr>
              <a:t> </a:t>
            </a:r>
            <a:r>
              <a:rPr lang="en-US" b="1" i="1" dirty="0">
                <a:latin typeface="Cambria" pitchFamily="18" charset="0"/>
                <a:ea typeface="Cambria" pitchFamily="18" charset="0"/>
              </a:rPr>
              <a:t>∅ </a:t>
            </a:r>
            <a:r>
              <a:rPr lang="en-GB" b="1" i="1" dirty="0" err="1">
                <a:latin typeface="Cambria" pitchFamily="18" charset="0"/>
                <a:ea typeface="Cambria" pitchFamily="18" charset="0"/>
              </a:rPr>
              <a:t>Vc</a:t>
            </a:r>
            <a:r>
              <a:rPr lang="en-GB" b="1" i="1" dirty="0">
                <a:latin typeface="Cambria" pitchFamily="18" charset="0"/>
                <a:ea typeface="Cambria" pitchFamily="18" charset="0"/>
              </a:rPr>
              <a:t>&gt; Vu , So it's </a:t>
            </a:r>
            <a:r>
              <a:rPr lang="en-GB" b="1" i="1" dirty="0" smtClean="0">
                <a:latin typeface="Cambria" pitchFamily="18" charset="0"/>
                <a:ea typeface="Cambria" pitchFamily="18" charset="0"/>
              </a:rPr>
              <a:t>ok.</a:t>
            </a:r>
          </a:p>
          <a:p>
            <a:pPr algn="just"/>
            <a:endParaRPr lang="en-GB" b="1" i="1" dirty="0" smtClean="0">
              <a:latin typeface="Cambria" pitchFamily="18" charset="0"/>
              <a:ea typeface="Cambria" pitchFamily="18" charset="0"/>
            </a:endParaRPr>
          </a:p>
          <a:p>
            <a:pPr algn="just"/>
            <a:r>
              <a:rPr lang="en-GB" b="1" i="1" dirty="0" smtClean="0">
                <a:latin typeface="Cambria" pitchFamily="18" charset="0"/>
                <a:ea typeface="Cambria" pitchFamily="18" charset="0"/>
              </a:rPr>
              <a:t>* Punching check :  </a:t>
            </a:r>
            <a:r>
              <a:rPr lang="en-US" b="1" i="1" dirty="0" smtClean="0">
                <a:latin typeface="Cambria" pitchFamily="18" charset="0"/>
                <a:ea typeface="Cambria" pitchFamily="18" charset="0"/>
              </a:rPr>
              <a:t>We did a punching check and it was confirmed successful based on the code.</a:t>
            </a:r>
            <a:endParaRPr lang="en-GB" b="1" i="1" dirty="0" smtClean="0">
              <a:latin typeface="Cambria" pitchFamily="18" charset="0"/>
              <a:ea typeface="Cambria" pitchFamily="18" charset="0"/>
            </a:endParaRPr>
          </a:p>
          <a:p>
            <a:pPr algn="just"/>
            <a:endParaRPr lang="en-GB" b="1" i="1" dirty="0" smtClean="0">
              <a:latin typeface="Cambria" pitchFamily="18" charset="0"/>
              <a:ea typeface="Cambria" pitchFamily="18" charset="0"/>
            </a:endParaRPr>
          </a:p>
          <a:p>
            <a:pPr algn="just"/>
            <a:endParaRPr lang="en-US" b="1" i="1" dirty="0">
              <a:latin typeface="Cambria" pitchFamily="18" charset="0"/>
              <a:ea typeface="Cambria" pitchFamily="18" charset="0"/>
            </a:endParaRPr>
          </a:p>
          <a:p>
            <a:endParaRPr lang="en-GB" sz="2000" dirty="0" smtClean="0">
              <a:solidFill>
                <a:srgbClr val="002060"/>
              </a:solidFill>
            </a:endParaRPr>
          </a:p>
          <a:p>
            <a:endParaRPr lang="en-US" sz="2000" b="1" dirty="0">
              <a:solidFill>
                <a:srgbClr val="C00000"/>
              </a:solidFill>
            </a:endParaRPr>
          </a:p>
          <a:p>
            <a:endParaRPr lang="en-US" dirty="0"/>
          </a:p>
        </p:txBody>
      </p:sp>
      <p:sp>
        <p:nvSpPr>
          <p:cNvPr id="3" name="مستطيل 2"/>
          <p:cNvSpPr/>
          <p:nvPr/>
        </p:nvSpPr>
        <p:spPr>
          <a:xfrm>
            <a:off x="428596" y="571480"/>
            <a:ext cx="701057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57200" indent="-457200"/>
            <a:r>
              <a:rPr lang="en-US" sz="3600" b="1" i="1" dirty="0" smtClean="0">
                <a:solidFill>
                  <a:srgbClr val="002060"/>
                </a:solidFill>
                <a:latin typeface="Cambria" pitchFamily="18" charset="0"/>
                <a:ea typeface="Cambria" pitchFamily="18" charset="0"/>
              </a:rPr>
              <a:t>Preliminary thickness of flat slab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142844" y="1214422"/>
            <a:ext cx="8072462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dirty="0" smtClean="0">
                <a:latin typeface="Cambria" pitchFamily="18" charset="0"/>
                <a:ea typeface="Cambria" pitchFamily="18" charset="0"/>
              </a:rPr>
              <a:t>Assume a(fm) </a:t>
            </a:r>
            <a:r>
              <a:rPr lang="en-US" b="1" i="1" dirty="0">
                <a:latin typeface="Cambria" pitchFamily="18" charset="0"/>
                <a:ea typeface="Cambria" pitchFamily="18" charset="0"/>
              </a:rPr>
              <a:t>&gt; 2.0, this assumption is because we want to restrict the slab panels by drop beams with high </a:t>
            </a:r>
            <a:r>
              <a:rPr lang="en-US" b="1" i="1" dirty="0" smtClean="0">
                <a:latin typeface="Cambria" pitchFamily="18" charset="0"/>
                <a:ea typeface="Cambria" pitchFamily="18" charset="0"/>
              </a:rPr>
              <a:t>stiffness, </a:t>
            </a:r>
            <a:r>
              <a:rPr lang="en-US" b="1" i="1" dirty="0">
                <a:latin typeface="Cambria" pitchFamily="18" charset="0"/>
                <a:ea typeface="Cambria" pitchFamily="18" charset="0"/>
              </a:rPr>
              <a:t>so the minimum slab thickness can be determined by the following </a:t>
            </a:r>
            <a:r>
              <a:rPr lang="en-US" b="1" i="1" dirty="0" smtClean="0">
                <a:latin typeface="Cambria" pitchFamily="18" charset="0"/>
                <a:ea typeface="Cambria" pitchFamily="18" charset="0"/>
              </a:rPr>
              <a:t>equation</a:t>
            </a:r>
          </a:p>
          <a:p>
            <a:endParaRPr lang="en-US" sz="2000" b="1" dirty="0">
              <a:solidFill>
                <a:srgbClr val="C00000"/>
              </a:solidFill>
            </a:endParaRPr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025" name="Picture 1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0034" y="2571744"/>
            <a:ext cx="2786082" cy="811480"/>
          </a:xfrm>
          <a:prstGeom prst="rect">
            <a:avLst/>
          </a:prstGeom>
          <a:noFill/>
        </p:spPr>
      </p:pic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0" y="1028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143504" y="2643182"/>
            <a:ext cx="2930827" cy="623889"/>
          </a:xfrm>
          <a:prstGeom prst="rect">
            <a:avLst/>
          </a:prstGeom>
          <a:noFill/>
        </p:spPr>
      </p:pic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0" y="8667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143504" y="5429264"/>
            <a:ext cx="3030686" cy="666751"/>
          </a:xfrm>
          <a:prstGeom prst="rect">
            <a:avLst/>
          </a:prstGeom>
          <a:noFill/>
        </p:spPr>
      </p:pic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0" y="9810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214282" y="5572140"/>
            <a:ext cx="268362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So, try h=0.2m=200mm 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0" y="6667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مستطيل 14"/>
          <p:cNvSpPr/>
          <p:nvPr/>
        </p:nvSpPr>
        <p:spPr>
          <a:xfrm>
            <a:off x="214282" y="285728"/>
            <a:ext cx="801697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/>
            <a:r>
              <a:rPr lang="en-US" sz="3600" b="1" i="1" dirty="0" smtClean="0">
                <a:solidFill>
                  <a:srgbClr val="002060"/>
                </a:solidFill>
                <a:latin typeface="Cambria" pitchFamily="18" charset="0"/>
                <a:ea typeface="Cambria" pitchFamily="18" charset="0"/>
              </a:rPr>
              <a:t>Preliminary thickness of ribbed slab</a:t>
            </a:r>
            <a:endParaRPr lang="ar-SA" sz="3600" dirty="0">
              <a:solidFill>
                <a:srgbClr val="002060"/>
              </a:solidFill>
              <a:latin typeface="Cambria" pitchFamily="18" charset="0"/>
              <a:ea typeface="Cambria" pitchFamily="18" charset="0"/>
            </a:endParaRPr>
          </a:p>
        </p:txBody>
      </p:sp>
      <p:sp>
        <p:nvSpPr>
          <p:cNvPr id="16" name="مربع نص 15"/>
          <p:cNvSpPr txBox="1"/>
          <p:nvPr/>
        </p:nvSpPr>
        <p:spPr>
          <a:xfrm>
            <a:off x="428596" y="6143644"/>
            <a:ext cx="28575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B=2.5h=650mm</a:t>
            </a:r>
            <a:endParaRPr lang="en-US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285720" y="214290"/>
            <a:ext cx="48577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i="1" dirty="0" smtClean="0">
                <a:solidFill>
                  <a:srgbClr val="002060"/>
                </a:solidFill>
                <a:latin typeface="Cambria" pitchFamily="18" charset="0"/>
                <a:ea typeface="Cambria" pitchFamily="18" charset="0"/>
              </a:rPr>
              <a:t>Check a(mf)</a:t>
            </a:r>
            <a:endParaRPr lang="en-US" sz="3600" b="1" i="1" dirty="0">
              <a:solidFill>
                <a:srgbClr val="002060"/>
              </a:solidFill>
              <a:latin typeface="Cambria" pitchFamily="18" charset="0"/>
              <a:ea typeface="Cambria" pitchFamily="18" charset="0"/>
            </a:endParaRPr>
          </a:p>
        </p:txBody>
      </p:sp>
      <p:sp>
        <p:nvSpPr>
          <p:cNvPr id="2355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23553" name="Picture 1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1472" y="1643050"/>
            <a:ext cx="2625886" cy="604839"/>
          </a:xfrm>
          <a:prstGeom prst="rect">
            <a:avLst/>
          </a:prstGeom>
          <a:noFill/>
        </p:spPr>
      </p:pic>
      <p:sp>
        <p:nvSpPr>
          <p:cNvPr id="23555" name="Rectangle 3"/>
          <p:cNvSpPr>
            <a:spLocks noChangeArrowheads="1"/>
          </p:cNvSpPr>
          <p:nvPr/>
        </p:nvSpPr>
        <p:spPr bwMode="auto">
          <a:xfrm>
            <a:off x="0" y="8477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3557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23556" name="Picture 4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786314" y="1571612"/>
            <a:ext cx="2758656" cy="604839"/>
          </a:xfrm>
          <a:prstGeom prst="rect">
            <a:avLst/>
          </a:prstGeom>
          <a:noFill/>
        </p:spPr>
      </p:pic>
      <p:sp>
        <p:nvSpPr>
          <p:cNvPr id="23558" name="Rectangle 6"/>
          <p:cNvSpPr>
            <a:spLocks noChangeArrowheads="1"/>
          </p:cNvSpPr>
          <p:nvPr/>
        </p:nvSpPr>
        <p:spPr bwMode="auto">
          <a:xfrm>
            <a:off x="0" y="8477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3560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23559" name="Picture 7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28596" y="2928934"/>
            <a:ext cx="2625886" cy="604839"/>
          </a:xfrm>
          <a:prstGeom prst="rect">
            <a:avLst/>
          </a:prstGeom>
          <a:noFill/>
        </p:spPr>
      </p:pic>
      <p:sp>
        <p:nvSpPr>
          <p:cNvPr id="23561" name="Rectangle 9"/>
          <p:cNvSpPr>
            <a:spLocks noChangeArrowheads="1"/>
          </p:cNvSpPr>
          <p:nvPr/>
        </p:nvSpPr>
        <p:spPr bwMode="auto">
          <a:xfrm>
            <a:off x="0" y="8477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3563" name="Rectangle 1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23562" name="Picture 10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714876" y="2928934"/>
            <a:ext cx="2758656" cy="604839"/>
          </a:xfrm>
          <a:prstGeom prst="rect">
            <a:avLst/>
          </a:prstGeom>
          <a:noFill/>
        </p:spPr>
      </p:pic>
      <p:sp>
        <p:nvSpPr>
          <p:cNvPr id="23564" name="Rectangle 12"/>
          <p:cNvSpPr>
            <a:spLocks noChangeArrowheads="1"/>
          </p:cNvSpPr>
          <p:nvPr/>
        </p:nvSpPr>
        <p:spPr bwMode="auto">
          <a:xfrm>
            <a:off x="0" y="8477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3566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23565" name="Picture 13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28596" y="3929066"/>
            <a:ext cx="6072230" cy="585789"/>
          </a:xfrm>
          <a:prstGeom prst="rect">
            <a:avLst/>
          </a:prstGeom>
          <a:noFill/>
        </p:spPr>
      </p:pic>
      <p:sp>
        <p:nvSpPr>
          <p:cNvPr id="17" name="مربع نص 16"/>
          <p:cNvSpPr txBox="1"/>
          <p:nvPr/>
        </p:nvSpPr>
        <p:spPr>
          <a:xfrm>
            <a:off x="6643702" y="4000504"/>
            <a:ext cx="17859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Less than 2</a:t>
            </a:r>
            <a:endParaRPr lang="en-US" sz="2000" dirty="0"/>
          </a:p>
        </p:txBody>
      </p:sp>
      <p:sp>
        <p:nvSpPr>
          <p:cNvPr id="23568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0" name="مستطيل 19"/>
          <p:cNvSpPr/>
          <p:nvPr/>
        </p:nvSpPr>
        <p:spPr>
          <a:xfrm>
            <a:off x="571472" y="4857760"/>
            <a:ext cx="326236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/>
              <a:t>So, the slab thickness will be</a:t>
            </a:r>
          </a:p>
        </p:txBody>
      </p:sp>
      <p:sp>
        <p:nvSpPr>
          <p:cNvPr id="23570" name="Rectangle 1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23569" name="Picture 17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85720" y="5357826"/>
            <a:ext cx="2357454" cy="701486"/>
          </a:xfrm>
          <a:prstGeom prst="rect">
            <a:avLst/>
          </a:prstGeom>
          <a:noFill/>
        </p:spPr>
      </p:pic>
      <p:sp>
        <p:nvSpPr>
          <p:cNvPr id="23572" name="Rectangle 2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23571" name="Picture 19"/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928926" y="5429264"/>
            <a:ext cx="3193042" cy="595313"/>
          </a:xfrm>
          <a:prstGeom prst="rect">
            <a:avLst/>
          </a:prstGeom>
          <a:noFill/>
        </p:spPr>
      </p:pic>
      <p:sp>
        <p:nvSpPr>
          <p:cNvPr id="25" name="مستطيل 24"/>
          <p:cNvSpPr/>
          <p:nvPr/>
        </p:nvSpPr>
        <p:spPr>
          <a:xfrm>
            <a:off x="6215074" y="5214950"/>
            <a:ext cx="227491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/>
              <a:t>so we </a:t>
            </a:r>
            <a:r>
              <a:rPr lang="en-US" b="1" dirty="0" smtClean="0"/>
              <a:t>take</a:t>
            </a:r>
          </a:p>
          <a:p>
            <a:r>
              <a:rPr lang="en-US" b="1" dirty="0" smtClean="0"/>
              <a:t> </a:t>
            </a:r>
            <a:r>
              <a:rPr lang="en-US" b="1" dirty="0" err="1" smtClean="0"/>
              <a:t>h</a:t>
            </a:r>
            <a:r>
              <a:rPr lang="en-US" b="1" baseline="-25000" dirty="0" err="1" smtClean="0"/>
              <a:t>min</a:t>
            </a:r>
            <a:r>
              <a:rPr lang="en-US" b="1" dirty="0" smtClean="0"/>
              <a:t>=300mm</a:t>
            </a:r>
          </a:p>
          <a:p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4414" y="3500438"/>
            <a:ext cx="6483351" cy="30908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14414" y="571480"/>
            <a:ext cx="6430963" cy="2786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مستطيل 3"/>
          <p:cNvSpPr/>
          <p:nvPr/>
        </p:nvSpPr>
        <p:spPr>
          <a:xfrm>
            <a:off x="428596" y="0"/>
            <a:ext cx="222176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800" b="1" i="1" dirty="0" smtClean="0">
                <a:solidFill>
                  <a:srgbClr val="002060"/>
                </a:solidFill>
                <a:latin typeface="Cambria" pitchFamily="18" charset="0"/>
                <a:ea typeface="Cambria" pitchFamily="18" charset="0"/>
              </a:rPr>
              <a:t>Ribbed slabs</a:t>
            </a:r>
            <a:endParaRPr lang="ar-SA" sz="2800" b="1" i="1" dirty="0" smtClean="0">
              <a:solidFill>
                <a:srgbClr val="002060"/>
              </a:solidFill>
              <a:latin typeface="Cambria" pitchFamily="18" charset="0"/>
              <a:ea typeface="Cambr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ربع نص 2"/>
          <p:cNvSpPr txBox="1"/>
          <p:nvPr/>
        </p:nvSpPr>
        <p:spPr>
          <a:xfrm>
            <a:off x="214282" y="428604"/>
            <a:ext cx="828680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i="1" dirty="0" smtClean="0">
                <a:solidFill>
                  <a:srgbClr val="002060"/>
                </a:solidFill>
              </a:rPr>
              <a:t>Preliminary dimensions of beams</a:t>
            </a:r>
          </a:p>
          <a:p>
            <a:endParaRPr lang="en-US" sz="3600" dirty="0"/>
          </a:p>
        </p:txBody>
      </p:sp>
      <p:sp>
        <p:nvSpPr>
          <p:cNvPr id="4" name="مربع نص 3"/>
          <p:cNvSpPr txBox="1"/>
          <p:nvPr/>
        </p:nvSpPr>
        <p:spPr>
          <a:xfrm>
            <a:off x="500034" y="1928802"/>
            <a:ext cx="7929618" cy="2646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i="1" dirty="0" smtClean="0">
                <a:latin typeface="Cambria" pitchFamily="18" charset="0"/>
                <a:ea typeface="Cambria" pitchFamily="18" charset="0"/>
              </a:rPr>
              <a:t>According </a:t>
            </a:r>
            <a:r>
              <a:rPr lang="en-US" b="1" i="1" dirty="0" smtClean="0">
                <a:latin typeface="Cambria" pitchFamily="18" charset="0"/>
                <a:ea typeface="Cambria" pitchFamily="18" charset="0"/>
              </a:rPr>
              <a:t>(ACI 318-14 Table 8.3.1.1) the minimum thickness of </a:t>
            </a:r>
            <a:r>
              <a:rPr lang="en-GB" b="1" i="1" dirty="0" smtClean="0">
                <a:latin typeface="Cambria" pitchFamily="18" charset="0"/>
                <a:ea typeface="Cambria" pitchFamily="18" charset="0"/>
              </a:rPr>
              <a:t>beam </a:t>
            </a:r>
            <a:r>
              <a:rPr lang="en-US" b="1" i="1" dirty="0" smtClean="0">
                <a:latin typeface="Cambria" pitchFamily="18" charset="0"/>
                <a:ea typeface="Cambria" pitchFamily="18" charset="0"/>
              </a:rPr>
              <a:t> equal 35cm .</a:t>
            </a:r>
          </a:p>
          <a:p>
            <a:r>
              <a:rPr lang="en-US" b="1" dirty="0" smtClean="0">
                <a:latin typeface="Cambria" pitchFamily="18" charset="0"/>
                <a:ea typeface="Cambria" pitchFamily="18" charset="0"/>
              </a:rPr>
              <a:t>In </a:t>
            </a:r>
            <a:r>
              <a:rPr lang="en-US" b="1" dirty="0">
                <a:latin typeface="Cambria" pitchFamily="18" charset="0"/>
                <a:ea typeface="Cambria" pitchFamily="18" charset="0"/>
              </a:rPr>
              <a:t>addition to the width of beams which can be determined by for the longest span in beam as a minimum value</a:t>
            </a:r>
            <a:r>
              <a:rPr lang="en-US" b="1" dirty="0" smtClean="0">
                <a:latin typeface="Cambria" pitchFamily="18" charset="0"/>
                <a:ea typeface="Cambria" pitchFamily="18" charset="0"/>
              </a:rPr>
              <a:t>.</a:t>
            </a:r>
          </a:p>
          <a:p>
            <a:r>
              <a:rPr lang="en-US" b="1" dirty="0">
                <a:latin typeface="Cambria" pitchFamily="18" charset="0"/>
                <a:ea typeface="Cambria" pitchFamily="18" charset="0"/>
              </a:rPr>
              <a:t>H= </a:t>
            </a:r>
            <a:r>
              <a:rPr lang="en-US" b="1" dirty="0" err="1">
                <a:latin typeface="Cambria" pitchFamily="18" charset="0"/>
                <a:ea typeface="Cambria" pitchFamily="18" charset="0"/>
              </a:rPr>
              <a:t>Ln</a:t>
            </a:r>
            <a:r>
              <a:rPr lang="en-US" b="1" dirty="0">
                <a:latin typeface="Cambria" pitchFamily="18" charset="0"/>
                <a:ea typeface="Cambria" pitchFamily="18" charset="0"/>
              </a:rPr>
              <a:t>/21=7.5/21=0.357  </a:t>
            </a:r>
            <a:r>
              <a:rPr lang="en-US" b="1" dirty="0">
                <a:latin typeface="Cambria" pitchFamily="18" charset="0"/>
                <a:ea typeface="Cambria" pitchFamily="18" charset="0"/>
                <a:sym typeface="Wingdings" pitchFamily="2" charset="2"/>
              </a:rPr>
              <a:t> take H= 0.65</a:t>
            </a:r>
          </a:p>
          <a:p>
            <a:r>
              <a:rPr lang="en-US" b="1" dirty="0">
                <a:latin typeface="Cambria" pitchFamily="18" charset="0"/>
                <a:ea typeface="Cambria" pitchFamily="18" charset="0"/>
                <a:sym typeface="Wingdings" pitchFamily="2" charset="2"/>
              </a:rPr>
              <a:t>B= </a:t>
            </a:r>
            <a:r>
              <a:rPr lang="en-US" b="1" dirty="0" smtClean="0">
                <a:latin typeface="Cambria" pitchFamily="18" charset="0"/>
                <a:ea typeface="Cambria" pitchFamily="18" charset="0"/>
                <a:sym typeface="Wingdings" pitchFamily="2" charset="2"/>
              </a:rPr>
              <a:t>L/20=8.5/20=0.425     </a:t>
            </a:r>
            <a:r>
              <a:rPr lang="en-US" b="1" dirty="0">
                <a:latin typeface="Cambria" pitchFamily="18" charset="0"/>
                <a:ea typeface="Cambria" pitchFamily="18" charset="0"/>
                <a:sym typeface="Wingdings" pitchFamily="2" charset="2"/>
              </a:rPr>
              <a:t> take B=0.45</a:t>
            </a:r>
          </a:p>
          <a:p>
            <a:r>
              <a:rPr lang="en-US" b="1" dirty="0">
                <a:latin typeface="Cambria" pitchFamily="18" charset="0"/>
                <a:ea typeface="Cambria" pitchFamily="18" charset="0"/>
              </a:rPr>
              <a:t>The beams preliminary dimensions are: B1 (0.65*0.45</a:t>
            </a:r>
            <a:r>
              <a:rPr lang="en-US" b="1" dirty="0" smtClean="0">
                <a:latin typeface="Cambria" pitchFamily="18" charset="0"/>
                <a:ea typeface="Cambria" pitchFamily="18" charset="0"/>
              </a:rPr>
              <a:t>)</a:t>
            </a:r>
          </a:p>
          <a:p>
            <a:endParaRPr lang="en-US" sz="2000" b="1" dirty="0">
              <a:solidFill>
                <a:srgbClr val="C00000"/>
              </a:solidFill>
            </a:endParaRPr>
          </a:p>
          <a:p>
            <a:endParaRPr lang="en-US" sz="2000" b="1" dirty="0">
              <a:solidFill>
                <a:srgbClr val="C00000"/>
              </a:solidFill>
            </a:endParaRPr>
          </a:p>
        </p:txBody>
      </p:sp>
      <p:sp>
        <p:nvSpPr>
          <p:cNvPr id="5" name="مستطيل 4"/>
          <p:cNvSpPr/>
          <p:nvPr/>
        </p:nvSpPr>
        <p:spPr>
          <a:xfrm>
            <a:off x="500034" y="4214818"/>
            <a:ext cx="692948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en-US" b="1" i="1" dirty="0" smtClean="0">
                <a:latin typeface="Cambria" pitchFamily="18" charset="0"/>
                <a:ea typeface="Cambria" pitchFamily="18" charset="0"/>
              </a:rPr>
              <a:t>The dimensions of the beams will be confirmed after  </a:t>
            </a:r>
            <a:r>
              <a:rPr lang="ar-SA" b="1" i="1" dirty="0" smtClean="0">
                <a:latin typeface="Cambria" pitchFamily="18" charset="0"/>
                <a:ea typeface="Cambria" pitchFamily="18" charset="0"/>
              </a:rPr>
              <a:t>    </a:t>
            </a:r>
            <a:r>
              <a:rPr lang="en-US" b="1" i="1" dirty="0" err="1" smtClean="0">
                <a:latin typeface="Cambria" pitchFamily="18" charset="0"/>
                <a:ea typeface="Cambria" pitchFamily="18" charset="0"/>
              </a:rPr>
              <a:t>ent</a:t>
            </a:r>
            <a:r>
              <a:rPr lang="en-GB" b="1" i="1" dirty="0" err="1" smtClean="0">
                <a:latin typeface="Cambria" pitchFamily="18" charset="0"/>
                <a:ea typeface="Cambria" pitchFamily="18" charset="0"/>
              </a:rPr>
              <a:t>ering</a:t>
            </a:r>
            <a:r>
              <a:rPr lang="en-GB" b="1" i="1" dirty="0" smtClean="0">
                <a:latin typeface="Cambria" pitchFamily="18" charset="0"/>
                <a:ea typeface="Cambria" pitchFamily="18" charset="0"/>
              </a:rPr>
              <a:t> </a:t>
            </a:r>
            <a:r>
              <a:rPr lang="en-US" b="1" i="1" dirty="0" smtClean="0">
                <a:latin typeface="Cambria" pitchFamily="18" charset="0"/>
                <a:ea typeface="Cambria" pitchFamily="18" charset="0"/>
              </a:rPr>
              <a:t> the seismic loads.</a:t>
            </a:r>
            <a:endParaRPr lang="ar-SA" b="1" i="1" dirty="0">
              <a:latin typeface="Cambria" pitchFamily="18" charset="0"/>
              <a:ea typeface="Cambr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214282" y="214290"/>
            <a:ext cx="8501122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sz="2800" dirty="0" smtClean="0">
                <a:solidFill>
                  <a:srgbClr val="FF0000"/>
                </a:solidFill>
              </a:rPr>
              <a:t>GENERAL INFORMATION</a:t>
            </a:r>
          </a:p>
          <a:p>
            <a:pPr marL="342900" indent="-342900">
              <a:buFont typeface="Arial" pitchFamily="34" charset="0"/>
              <a:buChar char="•"/>
            </a:pPr>
            <a:endParaRPr lang="ar-SA" sz="2800" dirty="0" smtClean="0">
              <a:solidFill>
                <a:srgbClr val="FF0000"/>
              </a:solidFill>
            </a:endParaRPr>
          </a:p>
          <a:p>
            <a:pPr marL="514350" indent="-514350"/>
            <a:r>
              <a:rPr lang="en-US" sz="2800" dirty="0" smtClean="0">
                <a:solidFill>
                  <a:srgbClr val="FF0000"/>
                </a:solidFill>
              </a:rPr>
              <a:t>2.  PRELIMINARY DESIGN</a:t>
            </a:r>
          </a:p>
          <a:p>
            <a:pPr marL="342900" indent="-342900">
              <a:buFont typeface="Arial" pitchFamily="34" charset="0"/>
              <a:buChar char="•"/>
            </a:pPr>
            <a:endParaRPr lang="ar-SA" sz="2800" dirty="0" smtClean="0">
              <a:solidFill>
                <a:srgbClr val="FF0000"/>
              </a:solidFill>
            </a:endParaRPr>
          </a:p>
          <a:p>
            <a:pPr marL="514350" indent="-514350">
              <a:buAutoNum type="arabicPeriod" startAt="3"/>
            </a:pPr>
            <a:r>
              <a:rPr lang="en-US" sz="2800" dirty="0" smtClean="0">
                <a:solidFill>
                  <a:srgbClr val="FF0000"/>
                </a:solidFill>
                <a:ea typeface="Cambria" pitchFamily="18" charset="0"/>
              </a:rPr>
              <a:t>THREE-DIMENSIONAL ANALYSIS</a:t>
            </a:r>
            <a:endParaRPr lang="ar-SA" sz="2800" dirty="0" smtClean="0">
              <a:solidFill>
                <a:srgbClr val="FF0000"/>
              </a:solidFill>
              <a:ea typeface="Cambria" pitchFamily="18" charset="0"/>
            </a:endParaRPr>
          </a:p>
          <a:p>
            <a:pPr marL="514350" indent="-514350"/>
            <a:endParaRPr lang="ar-SA" sz="2800" dirty="0" smtClean="0">
              <a:solidFill>
                <a:srgbClr val="FF0000"/>
              </a:solidFill>
              <a:ea typeface="Cambria" pitchFamily="18" charset="0"/>
            </a:endParaRPr>
          </a:p>
          <a:p>
            <a:pPr marL="514350" indent="-514350"/>
            <a:r>
              <a:rPr lang="en-GB" sz="2800" dirty="0" smtClean="0">
                <a:solidFill>
                  <a:srgbClr val="FF0000"/>
                </a:solidFill>
                <a:ea typeface="Cambria" pitchFamily="18" charset="0"/>
              </a:rPr>
              <a:t>4.   DESIGN</a:t>
            </a:r>
            <a:endParaRPr lang="en-US" sz="2800" dirty="0" smtClean="0">
              <a:solidFill>
                <a:srgbClr val="FF0000"/>
              </a:solidFill>
              <a:ea typeface="Cambria" pitchFamily="18" charset="0"/>
            </a:endParaRPr>
          </a:p>
          <a:p>
            <a:pPr marL="457200" indent="-457200"/>
            <a:endParaRPr lang="en-US" b="1" dirty="0" smtClean="0"/>
          </a:p>
          <a:p>
            <a:pPr marL="457200" indent="-457200">
              <a:buFont typeface="+mj-lt"/>
              <a:buAutoNum type="arabicPeriod"/>
            </a:pPr>
            <a:endParaRPr lang="en-US" sz="2000" b="1" i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 descr="تي سكشن للبيم.png"/>
          <p:cNvPicPr/>
          <p:nvPr/>
        </p:nvPicPr>
        <p:blipFill>
          <a:blip r:embed="rId2"/>
          <a:stretch>
            <a:fillRect/>
          </a:stretch>
        </p:blipFill>
        <p:spPr>
          <a:xfrm>
            <a:off x="1071538" y="357166"/>
            <a:ext cx="6572296" cy="2857520"/>
          </a:xfrm>
          <a:prstGeom prst="rect">
            <a:avLst/>
          </a:prstGeom>
        </p:spPr>
      </p:pic>
      <p:pic>
        <p:nvPicPr>
          <p:cNvPr id="3" name="صورة 2" descr="C:\Users\hp\Downloads\مشروع التخرج\sسكرينات\ال سيشكن للبيم.pn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71538" y="3643314"/>
            <a:ext cx="6572296" cy="2894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285720" y="357166"/>
            <a:ext cx="710515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b="1" i="1" dirty="0">
                <a:solidFill>
                  <a:srgbClr val="002060"/>
                </a:solidFill>
                <a:latin typeface="Cambria" pitchFamily="18" charset="0"/>
                <a:ea typeface="Cambria" pitchFamily="18" charset="0"/>
              </a:rPr>
              <a:t>check the dimensions of the beam</a:t>
            </a:r>
          </a:p>
        </p:txBody>
      </p:sp>
      <p:sp>
        <p:nvSpPr>
          <p:cNvPr id="2457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24577" name="Picture 1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28596" y="1643050"/>
            <a:ext cx="3140447" cy="423864"/>
          </a:xfrm>
          <a:prstGeom prst="rect">
            <a:avLst/>
          </a:prstGeom>
          <a:noFill/>
        </p:spPr>
      </p:pic>
      <p:sp>
        <p:nvSpPr>
          <p:cNvPr id="5" name="مستطيل 4"/>
          <p:cNvSpPr/>
          <p:nvPr/>
        </p:nvSpPr>
        <p:spPr>
          <a:xfrm>
            <a:off x="357158" y="2357430"/>
            <a:ext cx="4572000" cy="70788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2000" b="1" dirty="0"/>
              <a:t>I(T-sec)=4.6*10⁶mm⁴.</a:t>
            </a:r>
          </a:p>
          <a:p>
            <a:r>
              <a:rPr lang="en-US" sz="2000" b="1" dirty="0"/>
              <a:t>I(L-sec)=2.6*10¹ºmm⁴.</a:t>
            </a:r>
          </a:p>
        </p:txBody>
      </p:sp>
      <p:sp>
        <p:nvSpPr>
          <p:cNvPr id="24580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24579" name="Picture 3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1471" y="3286124"/>
            <a:ext cx="1345627" cy="352426"/>
          </a:xfrm>
          <a:prstGeom prst="rect">
            <a:avLst/>
          </a:prstGeom>
          <a:noFill/>
        </p:spPr>
      </p:pic>
      <p:sp>
        <p:nvSpPr>
          <p:cNvPr id="24582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24581" name="Picture 5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285984" y="3286124"/>
            <a:ext cx="785818" cy="392909"/>
          </a:xfrm>
          <a:prstGeom prst="rect">
            <a:avLst/>
          </a:prstGeom>
          <a:noFill/>
        </p:spPr>
      </p:pic>
      <p:sp>
        <p:nvSpPr>
          <p:cNvPr id="24583" name="Rectangle 7"/>
          <p:cNvSpPr>
            <a:spLocks noChangeArrowheads="1"/>
          </p:cNvSpPr>
          <p:nvPr/>
        </p:nvSpPr>
        <p:spPr bwMode="auto">
          <a:xfrm>
            <a:off x="0" y="2095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 </a:t>
            </a:r>
            <a:r>
              <a:rPr kumimoji="0" lang="en-US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مربع نص 10"/>
          <p:cNvSpPr txBox="1"/>
          <p:nvPr/>
        </p:nvSpPr>
        <p:spPr>
          <a:xfrm>
            <a:off x="1928794" y="3286124"/>
            <a:ext cx="21431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&gt;</a:t>
            </a:r>
            <a:endParaRPr lang="en-US" sz="2000" b="1" dirty="0"/>
          </a:p>
        </p:txBody>
      </p:sp>
      <p:sp>
        <p:nvSpPr>
          <p:cNvPr id="12" name="مستطيل 11"/>
          <p:cNvSpPr/>
          <p:nvPr/>
        </p:nvSpPr>
        <p:spPr>
          <a:xfrm>
            <a:off x="3214678" y="3286124"/>
            <a:ext cx="145264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>
                <a:sym typeface="Wingdings"/>
              </a:rPr>
              <a:t></a:t>
            </a:r>
            <a:r>
              <a:rPr lang="en-US" sz="2000" b="1" dirty="0"/>
              <a:t> so it's ok</a:t>
            </a:r>
          </a:p>
        </p:txBody>
      </p:sp>
      <p:sp>
        <p:nvSpPr>
          <p:cNvPr id="13" name="مستطيل 12"/>
          <p:cNvSpPr/>
          <p:nvPr/>
        </p:nvSpPr>
        <p:spPr>
          <a:xfrm>
            <a:off x="357158" y="3929066"/>
            <a:ext cx="434381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b="1" i="1" dirty="0">
                <a:solidFill>
                  <a:srgbClr val="002060"/>
                </a:solidFill>
                <a:latin typeface="Cambria" pitchFamily="18" charset="0"/>
                <a:ea typeface="Cambria" pitchFamily="18" charset="0"/>
              </a:rPr>
              <a:t>Check shear for slab</a:t>
            </a:r>
          </a:p>
        </p:txBody>
      </p:sp>
      <p:sp>
        <p:nvSpPr>
          <p:cNvPr id="14" name="مستطيل 13"/>
          <p:cNvSpPr/>
          <p:nvPr/>
        </p:nvSpPr>
        <p:spPr>
          <a:xfrm>
            <a:off x="428596" y="4857760"/>
            <a:ext cx="335694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/>
              <a:t>Vu=</a:t>
            </a:r>
            <a:r>
              <a:rPr lang="en-US" sz="2000" b="1" dirty="0" err="1"/>
              <a:t>wu</a:t>
            </a:r>
            <a:r>
              <a:rPr lang="en-US" sz="2000" b="1" dirty="0"/>
              <a:t>*bf*(</a:t>
            </a:r>
            <a:r>
              <a:rPr lang="en-US" sz="2000" b="1" dirty="0" err="1"/>
              <a:t>ln</a:t>
            </a:r>
            <a:r>
              <a:rPr lang="en-US" sz="2000" b="1" dirty="0"/>
              <a:t>/2-d)=39.69kn</a:t>
            </a:r>
          </a:p>
        </p:txBody>
      </p:sp>
      <p:sp>
        <p:nvSpPr>
          <p:cNvPr id="24585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24584" name="Picture 8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28596" y="5429264"/>
            <a:ext cx="422134" cy="357190"/>
          </a:xfrm>
          <a:prstGeom prst="rect">
            <a:avLst/>
          </a:prstGeom>
          <a:noFill/>
        </p:spPr>
      </p:pic>
      <p:sp>
        <p:nvSpPr>
          <p:cNvPr id="24586" name="Rectangle 10"/>
          <p:cNvSpPr>
            <a:spLocks noChangeArrowheads="1"/>
          </p:cNvSpPr>
          <p:nvPr/>
        </p:nvSpPr>
        <p:spPr bwMode="auto">
          <a:xfrm>
            <a:off x="0" y="2095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en-US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4588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24587" name="Picture 11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71538" y="5357826"/>
            <a:ext cx="3255228" cy="481013"/>
          </a:xfrm>
          <a:prstGeom prst="rect">
            <a:avLst/>
          </a:prstGeom>
          <a:noFill/>
        </p:spPr>
      </p:pic>
      <p:sp>
        <p:nvSpPr>
          <p:cNvPr id="20" name="مربع نص 19"/>
          <p:cNvSpPr txBox="1"/>
          <p:nvPr/>
        </p:nvSpPr>
        <p:spPr>
          <a:xfrm>
            <a:off x="785786" y="5429264"/>
            <a:ext cx="21431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=</a:t>
            </a:r>
            <a:endParaRPr lang="en-US" sz="2000" dirty="0"/>
          </a:p>
        </p:txBody>
      </p:sp>
      <p:sp>
        <p:nvSpPr>
          <p:cNvPr id="24590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24589" name="Picture 13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85786" y="6000768"/>
            <a:ext cx="3679956" cy="585789"/>
          </a:xfrm>
          <a:prstGeom prst="rect">
            <a:avLst/>
          </a:prstGeom>
          <a:noFill/>
        </p:spPr>
      </p:pic>
      <p:sp>
        <p:nvSpPr>
          <p:cNvPr id="23" name="مستطيل 22"/>
          <p:cNvSpPr/>
          <p:nvPr/>
        </p:nvSpPr>
        <p:spPr>
          <a:xfrm>
            <a:off x="5429256" y="4643446"/>
            <a:ext cx="49244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/>
              <a:t>So</a:t>
            </a:r>
            <a:r>
              <a:rPr lang="en-US" dirty="0"/>
              <a:t> </a:t>
            </a:r>
          </a:p>
        </p:txBody>
      </p:sp>
      <p:sp>
        <p:nvSpPr>
          <p:cNvPr id="24592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24591" name="Picture 15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857884" y="4643446"/>
            <a:ext cx="428628" cy="362685"/>
          </a:xfrm>
          <a:prstGeom prst="rect">
            <a:avLst/>
          </a:prstGeom>
          <a:noFill/>
        </p:spPr>
      </p:pic>
      <p:sp>
        <p:nvSpPr>
          <p:cNvPr id="26" name="مستطيل 25"/>
          <p:cNvSpPr/>
          <p:nvPr/>
        </p:nvSpPr>
        <p:spPr>
          <a:xfrm>
            <a:off x="6215074" y="4643446"/>
            <a:ext cx="168661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/>
              <a:t>&gt; Vu </a:t>
            </a:r>
            <a:r>
              <a:rPr lang="en-US" sz="2000" b="1" dirty="0">
                <a:sym typeface="Wingdings"/>
              </a:rPr>
              <a:t></a:t>
            </a:r>
            <a:r>
              <a:rPr lang="en-US" sz="2000" b="1" dirty="0"/>
              <a:t> its ok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285720" y="285728"/>
            <a:ext cx="749897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b="1" i="1" dirty="0" smtClean="0">
                <a:solidFill>
                  <a:srgbClr val="002060"/>
                </a:solidFill>
                <a:latin typeface="Cambria" pitchFamily="18" charset="0"/>
                <a:ea typeface="Cambria" pitchFamily="18" charset="0"/>
              </a:rPr>
              <a:t>Preliminary dimensions of columns</a:t>
            </a:r>
          </a:p>
        </p:txBody>
      </p:sp>
      <p:pic>
        <p:nvPicPr>
          <p:cNvPr id="7577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928670"/>
            <a:ext cx="7669213" cy="535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214282" y="214290"/>
            <a:ext cx="878458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b="1" i="1" dirty="0" smtClean="0">
                <a:solidFill>
                  <a:srgbClr val="002060"/>
                </a:solidFill>
                <a:latin typeface="Cambria" pitchFamily="18" charset="0"/>
                <a:ea typeface="Cambria" pitchFamily="18" charset="0"/>
              </a:rPr>
              <a:t>Preliminary dimensions of basement wall</a:t>
            </a:r>
          </a:p>
        </p:txBody>
      </p:sp>
      <p:pic>
        <p:nvPicPr>
          <p:cNvPr id="7680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896938"/>
            <a:ext cx="7853391" cy="5067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428596" y="214290"/>
            <a:ext cx="58579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/>
            <a:r>
              <a:rPr lang="en-US" sz="3600" b="1" i="1" dirty="0" smtClean="0">
                <a:solidFill>
                  <a:srgbClr val="002060"/>
                </a:solidFill>
                <a:latin typeface="Cambria" pitchFamily="18" charset="0"/>
                <a:ea typeface="Cambria" pitchFamily="18" charset="0"/>
              </a:rPr>
              <a:t>General information to 3D</a:t>
            </a:r>
          </a:p>
        </p:txBody>
      </p:sp>
      <p:sp>
        <p:nvSpPr>
          <p:cNvPr id="3" name="مستطيل 2"/>
          <p:cNvSpPr/>
          <p:nvPr/>
        </p:nvSpPr>
        <p:spPr>
          <a:xfrm>
            <a:off x="571472" y="857232"/>
            <a:ext cx="254229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i="1" dirty="0" smtClean="0">
                <a:solidFill>
                  <a:srgbClr val="002060"/>
                </a:solidFill>
              </a:rPr>
              <a:t>Section modifiers</a:t>
            </a:r>
            <a:endParaRPr lang="en-US" sz="2800" b="1" i="1" dirty="0">
              <a:solidFill>
                <a:srgbClr val="002060"/>
              </a:solidFill>
            </a:endParaRPr>
          </a:p>
        </p:txBody>
      </p:sp>
      <p:pic>
        <p:nvPicPr>
          <p:cNvPr id="4" name="صورة 3" descr="C:\Users\hp\Downloads\مشروع التخرج\sسكرينات\21(modifiers fo ribbed slab).PN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1428736"/>
            <a:ext cx="2786082" cy="2500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صورة 4" descr="21(modifiers fo ribbed slab).PNG"/>
          <p:cNvPicPr/>
          <p:nvPr/>
        </p:nvPicPr>
        <p:blipFill>
          <a:blip r:embed="rId2"/>
          <a:stretch>
            <a:fillRect/>
          </a:stretch>
        </p:blipFill>
        <p:spPr>
          <a:xfrm>
            <a:off x="214282" y="4000504"/>
            <a:ext cx="2786082" cy="2357454"/>
          </a:xfrm>
          <a:prstGeom prst="rect">
            <a:avLst/>
          </a:prstGeom>
        </p:spPr>
      </p:pic>
      <p:pic>
        <p:nvPicPr>
          <p:cNvPr id="6" name="صورة 5" descr="C:\Users\hp\Downloads\مشروع التخرج\sسكرينات\19(modifiers fo beams).PN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929322" y="1142984"/>
            <a:ext cx="2643206" cy="2428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صورة 7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929322" y="3714752"/>
            <a:ext cx="2571768" cy="2643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500034" y="428604"/>
            <a:ext cx="464347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i="1" dirty="0" smtClean="0">
                <a:solidFill>
                  <a:srgbClr val="002060"/>
                </a:solidFill>
                <a:latin typeface="Cambria" pitchFamily="18" charset="0"/>
                <a:ea typeface="Cambria" pitchFamily="18" charset="0"/>
              </a:rPr>
              <a:t>Load combinations</a:t>
            </a:r>
            <a:endParaRPr lang="en-US" sz="3600" b="1" i="1" dirty="0">
              <a:solidFill>
                <a:srgbClr val="002060"/>
              </a:solidFill>
              <a:latin typeface="Cambria" pitchFamily="18" charset="0"/>
              <a:ea typeface="Cambria" pitchFamily="18" charset="0"/>
            </a:endParaRPr>
          </a:p>
        </p:txBody>
      </p:sp>
      <p:pic>
        <p:nvPicPr>
          <p:cNvPr id="3" name="صورة 2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1214422"/>
            <a:ext cx="8215370" cy="2286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صورة 3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5720" y="3571876"/>
            <a:ext cx="8215370" cy="2571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214282" y="214290"/>
            <a:ext cx="308296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b="1" i="1" dirty="0" smtClean="0">
                <a:solidFill>
                  <a:srgbClr val="002060"/>
                </a:solidFill>
                <a:latin typeface="Cambria" pitchFamily="18" charset="0"/>
                <a:ea typeface="Cambria" pitchFamily="18" charset="0"/>
              </a:rPr>
              <a:t>Load patterns</a:t>
            </a:r>
            <a:endParaRPr lang="en-US" sz="3600" b="1" i="1" dirty="0">
              <a:solidFill>
                <a:srgbClr val="002060"/>
              </a:solidFill>
              <a:latin typeface="Cambria" pitchFamily="18" charset="0"/>
              <a:ea typeface="Cambria" pitchFamily="18" charset="0"/>
            </a:endParaRPr>
          </a:p>
        </p:txBody>
      </p:sp>
      <p:pic>
        <p:nvPicPr>
          <p:cNvPr id="3" name="صورة 2" descr="C:\Users\hp\Downloads\مشروع التخرج\sسكرينات\9.PN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1000108"/>
            <a:ext cx="8143932" cy="2571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مستطيل 3"/>
          <p:cNvSpPr/>
          <p:nvPr/>
        </p:nvSpPr>
        <p:spPr>
          <a:xfrm>
            <a:off x="357158" y="3571876"/>
            <a:ext cx="241110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b="1" i="1" dirty="0" smtClean="0">
                <a:solidFill>
                  <a:srgbClr val="002060"/>
                </a:solidFill>
                <a:latin typeface="Cambria" pitchFamily="18" charset="0"/>
                <a:ea typeface="Cambria" pitchFamily="18" charset="0"/>
              </a:rPr>
              <a:t>Load cases</a:t>
            </a:r>
            <a:endParaRPr lang="en-US" sz="3600" b="1" i="1" dirty="0">
              <a:solidFill>
                <a:srgbClr val="002060"/>
              </a:solidFill>
              <a:latin typeface="Cambria" pitchFamily="18" charset="0"/>
              <a:ea typeface="Cambria" pitchFamily="18" charset="0"/>
            </a:endParaRPr>
          </a:p>
        </p:txBody>
      </p:sp>
      <p:pic>
        <p:nvPicPr>
          <p:cNvPr id="5" name="Picture 115"/>
          <p:cNvPicPr/>
          <p:nvPr/>
        </p:nvPicPr>
        <p:blipFill>
          <a:blip r:embed="rId3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="" xmlns:wpc="http://schemas.microsoft.com/office/word/2010/wordprocessingCanvas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mc="http://schemas.openxmlformats.org/markup-compatibility/2006" xmlns:aink="http://schemas.microsoft.com/office/drawing/2016/ink" xmlns:am3d="http://schemas.microsoft.com/office/drawing/2017/model3d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cex="http://schemas.microsoft.com/office/word/2018/wordml/cex" xmlns:w16cid="http://schemas.microsoft.com/office/word/2016/wordml/cid" xmlns:w16="http://schemas.microsoft.com/office/word/2018/wordml" xmlns:w16se="http://schemas.microsoft.com/office/word/2015/wordml/symex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tretch>
            <a:fillRect/>
          </a:stretch>
        </p:blipFill>
        <p:spPr>
          <a:xfrm>
            <a:off x="428596" y="4143380"/>
            <a:ext cx="8143932" cy="242889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428596" y="285728"/>
            <a:ext cx="248088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b="1" i="1" dirty="0" smtClean="0">
                <a:solidFill>
                  <a:srgbClr val="002060"/>
                </a:solidFill>
                <a:latin typeface="Cambria" pitchFamily="18" charset="0"/>
                <a:ea typeface="Cambria" pitchFamily="18" charset="0"/>
              </a:rPr>
              <a:t>Supports</a:t>
            </a:r>
            <a:endParaRPr lang="en-US" sz="3600" b="1" i="1" dirty="0">
              <a:solidFill>
                <a:srgbClr val="002060"/>
              </a:solidFill>
              <a:latin typeface="Cambria" pitchFamily="18" charset="0"/>
              <a:ea typeface="Cambria" pitchFamily="18" charset="0"/>
            </a:endParaRPr>
          </a:p>
        </p:txBody>
      </p:sp>
      <p:pic>
        <p:nvPicPr>
          <p:cNvPr id="4" name="صورة 3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1928802"/>
            <a:ext cx="5959819" cy="33318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428596" y="285728"/>
            <a:ext cx="621510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b="1" i="1" dirty="0" smtClean="0">
                <a:solidFill>
                  <a:srgbClr val="002060"/>
                </a:solidFill>
                <a:latin typeface="Cambria" pitchFamily="18" charset="0"/>
                <a:ea typeface="Cambria" pitchFamily="18" charset="0"/>
              </a:rPr>
              <a:t>Three-dimensional modeling</a:t>
            </a:r>
            <a:endParaRPr lang="en-US" sz="3600" b="1" dirty="0">
              <a:solidFill>
                <a:srgbClr val="002060"/>
              </a:solidFill>
              <a:latin typeface="Cambria" pitchFamily="18" charset="0"/>
              <a:ea typeface="Cambria" pitchFamily="18" charset="0"/>
            </a:endParaRPr>
          </a:p>
        </p:txBody>
      </p:sp>
      <p:pic>
        <p:nvPicPr>
          <p:cNvPr id="3" name="صورة 2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1428736"/>
            <a:ext cx="7286676" cy="51435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500042"/>
            <a:ext cx="7072362" cy="56436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ربع نص 2"/>
          <p:cNvSpPr txBox="1"/>
          <p:nvPr/>
        </p:nvSpPr>
        <p:spPr>
          <a:xfrm>
            <a:off x="938186" y="723880"/>
            <a:ext cx="4286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8" name="مستطيل 7"/>
          <p:cNvSpPr/>
          <p:nvPr/>
        </p:nvSpPr>
        <p:spPr>
          <a:xfrm>
            <a:off x="500034" y="785794"/>
            <a:ext cx="8143932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>
                <a:latin typeface="Cambria" pitchFamily="18" charset="0"/>
                <a:ea typeface="Cambria" pitchFamily="18" charset="0"/>
              </a:rPr>
              <a:t>The main objective of the project is</a:t>
            </a:r>
            <a:r>
              <a:rPr lang="ar-SA" sz="2000" b="1" dirty="0" smtClean="0">
                <a:latin typeface="Cambria" pitchFamily="18" charset="0"/>
                <a:ea typeface="Cambria" pitchFamily="18" charset="0"/>
              </a:rPr>
              <a:t>:</a:t>
            </a:r>
          </a:p>
          <a:p>
            <a:endParaRPr lang="ar-SA" sz="2000" b="1" dirty="0" smtClean="0">
              <a:latin typeface="Cambria" pitchFamily="18" charset="0"/>
              <a:ea typeface="Cambria" pitchFamily="18" charset="0"/>
            </a:endParaRPr>
          </a:p>
          <a:p>
            <a:r>
              <a:rPr lang="en-GB" sz="2000" b="1" dirty="0" smtClean="0">
                <a:latin typeface="Cambria" pitchFamily="18" charset="0"/>
                <a:ea typeface="Cambria" pitchFamily="18" charset="0"/>
              </a:rPr>
              <a:t>1- </a:t>
            </a:r>
            <a:r>
              <a:rPr lang="en-US" sz="2000" b="1" dirty="0" smtClean="0">
                <a:latin typeface="Cambria" pitchFamily="18" charset="0"/>
                <a:ea typeface="Cambria" pitchFamily="18" charset="0"/>
              </a:rPr>
              <a:t>Construction design work for a commercial building that does not currently exist.</a:t>
            </a:r>
          </a:p>
          <a:p>
            <a:endParaRPr lang="en-GB" sz="2000" b="1" dirty="0" smtClean="0">
              <a:latin typeface="Cambria" pitchFamily="18" charset="0"/>
              <a:ea typeface="Cambria" pitchFamily="18" charset="0"/>
            </a:endParaRPr>
          </a:p>
          <a:p>
            <a:r>
              <a:rPr lang="en-GB" sz="2000" b="1" dirty="0" smtClean="0">
                <a:latin typeface="Cambria" pitchFamily="18" charset="0"/>
                <a:ea typeface="Cambria" pitchFamily="18" charset="0"/>
              </a:rPr>
              <a:t>2- </a:t>
            </a:r>
            <a:r>
              <a:rPr lang="en-US" sz="2000" b="1" dirty="0" smtClean="0">
                <a:latin typeface="Cambria" pitchFamily="18" charset="0"/>
                <a:ea typeface="Cambria" pitchFamily="18" charset="0"/>
              </a:rPr>
              <a:t>It is economical and low cost.</a:t>
            </a:r>
            <a:endParaRPr lang="ar-SA" sz="2000" b="1" dirty="0" smtClean="0">
              <a:latin typeface="Cambria" pitchFamily="18" charset="0"/>
              <a:ea typeface="Cambria" pitchFamily="18" charset="0"/>
            </a:endParaRPr>
          </a:p>
          <a:p>
            <a:endParaRPr lang="ar-SA" sz="2000" b="1" dirty="0" smtClean="0">
              <a:latin typeface="Cambria" pitchFamily="18" charset="0"/>
              <a:ea typeface="Cambria" pitchFamily="18" charset="0"/>
            </a:endParaRPr>
          </a:p>
          <a:p>
            <a:r>
              <a:rPr lang="en-GB" sz="2000" b="1" dirty="0" smtClean="0">
                <a:latin typeface="Cambria" pitchFamily="18" charset="0"/>
                <a:ea typeface="Cambria" pitchFamily="18" charset="0"/>
              </a:rPr>
              <a:t>3- </a:t>
            </a:r>
            <a:r>
              <a:rPr lang="en-US" sz="2000" b="1" dirty="0" smtClean="0">
                <a:latin typeface="Cambria" pitchFamily="18" charset="0"/>
                <a:ea typeface="Cambria" pitchFamily="18" charset="0"/>
              </a:rPr>
              <a:t>The general specifications and standards of the building were taken into consideration.</a:t>
            </a:r>
            <a:endParaRPr lang="ar-SA" sz="2000" b="1" dirty="0">
              <a:latin typeface="Cambria" pitchFamily="18" charset="0"/>
              <a:ea typeface="Cambr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428596" y="214290"/>
            <a:ext cx="780224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b="1" i="1" dirty="0" smtClean="0">
                <a:solidFill>
                  <a:srgbClr val="002060"/>
                </a:solidFill>
                <a:latin typeface="Cambria" pitchFamily="18" charset="0"/>
                <a:ea typeface="Cambria" pitchFamily="18" charset="0"/>
              </a:rPr>
              <a:t>Compatibility of the structure</a:t>
            </a:r>
            <a:endParaRPr lang="en-US" sz="3600" b="1" dirty="0">
              <a:solidFill>
                <a:srgbClr val="002060"/>
              </a:solidFill>
              <a:latin typeface="Cambria" pitchFamily="18" charset="0"/>
              <a:ea typeface="Cambria" pitchFamily="18" charset="0"/>
            </a:endParaRPr>
          </a:p>
        </p:txBody>
      </p:sp>
      <p:pic>
        <p:nvPicPr>
          <p:cNvPr id="3" name="صورة 2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1500174"/>
            <a:ext cx="7572428" cy="4929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285720" y="142852"/>
            <a:ext cx="412805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57200" indent="-457200"/>
            <a:r>
              <a:rPr lang="en-US" sz="3600" b="1" i="1" dirty="0" smtClean="0">
                <a:solidFill>
                  <a:srgbClr val="002060"/>
                </a:solidFill>
                <a:latin typeface="Cambria" pitchFamily="18" charset="0"/>
                <a:ea typeface="Cambria" pitchFamily="18" charset="0"/>
                <a:cs typeface="Times New Roman" pitchFamily="18" charset="0"/>
              </a:rPr>
              <a:t>Equilibrium checks</a:t>
            </a:r>
          </a:p>
        </p:txBody>
      </p:sp>
      <p:sp>
        <p:nvSpPr>
          <p:cNvPr id="3" name="مستطيل 2"/>
          <p:cNvSpPr/>
          <p:nvPr/>
        </p:nvSpPr>
        <p:spPr>
          <a:xfrm>
            <a:off x="357158" y="857232"/>
            <a:ext cx="771530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Low" fontAlgn="base">
              <a:spcBef>
                <a:spcPct val="0"/>
              </a:spcBef>
              <a:spcAft>
                <a:spcPct val="0"/>
              </a:spcAft>
            </a:pPr>
            <a:r>
              <a:rPr lang="en-US" b="1" i="1" dirty="0" smtClean="0">
                <a:latin typeface="Cambria" pitchFamily="18" charset="0"/>
                <a:ea typeface="Cambria" pitchFamily="18" charset="0"/>
                <a:cs typeface="Times New Roman" pitchFamily="18" charset="0"/>
              </a:rPr>
              <a:t>The equilibrium checks for dead load, superimposed dead load and live load should be done, to ensure that the results from ETABS comply with manual calculations and make a comparison between them. The values of base reactions for both blocks from ETABS are shown in Figure 3.13.</a:t>
            </a:r>
            <a:endParaRPr lang="en-US" b="1" i="1" dirty="0" smtClean="0">
              <a:latin typeface="Cambria" pitchFamily="18" charset="0"/>
              <a:ea typeface="Cambria" pitchFamily="18" charset="0"/>
              <a:cs typeface="Arial" pitchFamily="34" charset="0"/>
            </a:endParaRPr>
          </a:p>
        </p:txBody>
      </p:sp>
      <p:pic>
        <p:nvPicPr>
          <p:cNvPr id="4" name="صورة 3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2357430"/>
            <a:ext cx="7500990" cy="3857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642910" y="2643182"/>
            <a:ext cx="225093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b="1" i="1" dirty="0" smtClean="0">
                <a:solidFill>
                  <a:srgbClr val="002060"/>
                </a:solidFill>
                <a:latin typeface="Cambria" pitchFamily="18" charset="0"/>
                <a:ea typeface="Cambria" pitchFamily="18" charset="0"/>
              </a:rPr>
              <a:t>Deal Load</a:t>
            </a:r>
            <a:endParaRPr lang="en-US" sz="3600" i="1" dirty="0">
              <a:latin typeface="Cambria" pitchFamily="18" charset="0"/>
              <a:ea typeface="Cambria" pitchFamily="18" charset="0"/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85720" y="3571876"/>
            <a:ext cx="3929090" cy="1071570"/>
          </a:xfrm>
          <a:prstGeom prst="rect">
            <a:avLst/>
          </a:prstGeom>
          <a:noFill/>
        </p:spPr>
      </p:pic>
      <p:sp>
        <p:nvSpPr>
          <p:cNvPr id="4" name="مستطيل 3"/>
          <p:cNvSpPr/>
          <p:nvPr/>
        </p:nvSpPr>
        <p:spPr>
          <a:xfrm>
            <a:off x="6072198" y="2428868"/>
            <a:ext cx="214000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3600" b="1" i="1" dirty="0" smtClean="0">
                <a:solidFill>
                  <a:srgbClr val="002060"/>
                </a:solidFill>
                <a:latin typeface="Cambria" pitchFamily="18" charset="0"/>
                <a:ea typeface="Cambria" pitchFamily="18" charset="0"/>
                <a:cs typeface="Arial" pitchFamily="34" charset="0"/>
              </a:rPr>
              <a:t>Live load </a:t>
            </a:r>
            <a:endParaRPr lang="en-US" sz="3600" dirty="0">
              <a:latin typeface="Cambria" pitchFamily="18" charset="0"/>
              <a:ea typeface="Cambria" pitchFamily="18" charset="0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143504" y="3286124"/>
            <a:ext cx="3786182" cy="1071570"/>
          </a:xfrm>
          <a:prstGeom prst="rect">
            <a:avLst/>
          </a:prstGeom>
          <a:noFill/>
        </p:spPr>
      </p:pic>
      <p:sp>
        <p:nvSpPr>
          <p:cNvPr id="6" name="مستطيل 5"/>
          <p:cNvSpPr/>
          <p:nvPr/>
        </p:nvSpPr>
        <p:spPr>
          <a:xfrm>
            <a:off x="2643174" y="0"/>
            <a:ext cx="35719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600" b="1" i="1" dirty="0" smtClean="0">
                <a:solidFill>
                  <a:srgbClr val="002060"/>
                </a:solidFill>
                <a:latin typeface="Cambria" pitchFamily="18" charset="0"/>
                <a:ea typeface="Cambria" pitchFamily="18" charset="0"/>
                <a:cs typeface="Arial" pitchFamily="34" charset="0"/>
              </a:rPr>
              <a:t>superimposed dead load </a:t>
            </a:r>
            <a:endParaRPr lang="en-US" sz="3600" b="1" i="1" dirty="0">
              <a:latin typeface="Cambria" pitchFamily="18" charset="0"/>
              <a:ea typeface="Cambria" pitchFamily="18" charset="0"/>
            </a:endParaRPr>
          </a:p>
        </p:txBody>
      </p:sp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643174" y="1357298"/>
            <a:ext cx="4500594" cy="13049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285720" y="285728"/>
            <a:ext cx="309328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b="1" i="1" dirty="0" smtClean="0">
                <a:solidFill>
                  <a:srgbClr val="002060"/>
                </a:solidFill>
              </a:rPr>
              <a:t>Deflection check</a:t>
            </a:r>
            <a:endParaRPr lang="en-US" sz="3600" b="1" dirty="0">
              <a:solidFill>
                <a:srgbClr val="002060"/>
              </a:solidFill>
            </a:endParaRPr>
          </a:p>
        </p:txBody>
      </p:sp>
      <p:pic>
        <p:nvPicPr>
          <p:cNvPr id="3" name="Picture 2"/>
          <p:cNvPicPr/>
          <p:nvPr/>
        </p:nvPicPr>
        <p:blipFill>
          <a:blip r:embed="rId2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="" xmlns:wpc="http://schemas.microsoft.com/office/word/2010/wordprocessingCanvas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mc="http://schemas.openxmlformats.org/markup-compatibility/2006" xmlns:aink="http://schemas.microsoft.com/office/drawing/2016/ink" xmlns:am3d="http://schemas.microsoft.com/office/drawing/2017/model3d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cex="http://schemas.microsoft.com/office/word/2018/wordml/cex" xmlns:w16cid="http://schemas.microsoft.com/office/word/2016/wordml/cid" xmlns:w16="http://schemas.microsoft.com/office/word/2018/wordml" xmlns:w16se="http://schemas.microsoft.com/office/word/2015/wordml/symex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tretch>
            <a:fillRect/>
          </a:stretch>
        </p:blipFill>
        <p:spPr>
          <a:xfrm>
            <a:off x="357158" y="928670"/>
            <a:ext cx="4214842" cy="2214578"/>
          </a:xfrm>
          <a:prstGeom prst="rect">
            <a:avLst/>
          </a:prstGeom>
        </p:spPr>
      </p:pic>
      <p:sp>
        <p:nvSpPr>
          <p:cNvPr id="4" name="مستطيل 3"/>
          <p:cNvSpPr/>
          <p:nvPr/>
        </p:nvSpPr>
        <p:spPr>
          <a:xfrm>
            <a:off x="500034" y="3643314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>
                <a:solidFill>
                  <a:srgbClr val="002060"/>
                </a:solidFill>
              </a:rPr>
              <a:t>From this figure we find allowable deflection for slab and beam</a:t>
            </a:r>
            <a:endParaRPr lang="en-US" dirty="0">
              <a:solidFill>
                <a:srgbClr val="002060"/>
              </a:solidFill>
            </a:endParaRPr>
          </a:p>
        </p:txBody>
      </p:sp>
      <p:pic>
        <p:nvPicPr>
          <p:cNvPr id="5" name="صورة 4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4429132"/>
            <a:ext cx="3929090" cy="17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مستطيل 5"/>
          <p:cNvSpPr/>
          <p:nvPr/>
        </p:nvSpPr>
        <p:spPr>
          <a:xfrm>
            <a:off x="4786314" y="928670"/>
            <a:ext cx="342902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i="1" dirty="0" smtClean="0">
                <a:latin typeface="Cambria" pitchFamily="18" charset="0"/>
                <a:ea typeface="Cambria" pitchFamily="18" charset="0"/>
              </a:rPr>
              <a:t>For slab </a:t>
            </a:r>
            <a:r>
              <a:rPr lang="en-US" b="1" i="1" dirty="0" smtClean="0">
                <a:latin typeface="Cambria" pitchFamily="18" charset="0"/>
                <a:ea typeface="Cambria" pitchFamily="18" charset="0"/>
                <a:sym typeface="Wingdings"/>
              </a:rPr>
              <a:t></a:t>
            </a:r>
            <a:r>
              <a:rPr lang="en-US" b="1" i="1" dirty="0" smtClean="0">
                <a:latin typeface="Cambria" pitchFamily="18" charset="0"/>
                <a:ea typeface="Cambria" pitchFamily="18" charset="0"/>
              </a:rPr>
              <a:t> allowable deflection = L/40=8.5/40=0.0345m=34.5mm</a:t>
            </a:r>
          </a:p>
          <a:p>
            <a:r>
              <a:rPr lang="en-US" b="1" i="1" dirty="0" smtClean="0">
                <a:latin typeface="Cambria" pitchFamily="18" charset="0"/>
                <a:ea typeface="Cambria" pitchFamily="18" charset="0"/>
              </a:rPr>
              <a:t>For beam </a:t>
            </a:r>
            <a:r>
              <a:rPr lang="en-US" b="1" i="1" dirty="0" smtClean="0">
                <a:latin typeface="Cambria" pitchFamily="18" charset="0"/>
                <a:ea typeface="Cambria" pitchFamily="18" charset="0"/>
                <a:sym typeface="Wingdings"/>
              </a:rPr>
              <a:t></a:t>
            </a:r>
            <a:r>
              <a:rPr lang="en-US" b="1" i="1" dirty="0" smtClean="0">
                <a:latin typeface="Cambria" pitchFamily="18" charset="0"/>
                <a:ea typeface="Cambria" pitchFamily="18" charset="0"/>
              </a:rPr>
              <a:t> allowable deflection = L/480=8.5/48=0.0177m=17.7mm</a:t>
            </a:r>
            <a:endParaRPr lang="en-US" b="1" i="1" dirty="0">
              <a:latin typeface="Cambria" pitchFamily="18" charset="0"/>
              <a:ea typeface="Cambria" pitchFamily="18" charset="0"/>
            </a:endParaRPr>
          </a:p>
        </p:txBody>
      </p:sp>
      <p:sp>
        <p:nvSpPr>
          <p:cNvPr id="7" name="مستطيل 6"/>
          <p:cNvSpPr/>
          <p:nvPr/>
        </p:nvSpPr>
        <p:spPr>
          <a:xfrm>
            <a:off x="4357686" y="4357694"/>
            <a:ext cx="378621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i="1" dirty="0" smtClean="0">
                <a:latin typeface="Cambria" pitchFamily="18" charset="0"/>
                <a:ea typeface="Cambria" pitchFamily="18" charset="0"/>
              </a:rPr>
              <a:t>Deflection check from </a:t>
            </a:r>
            <a:r>
              <a:rPr lang="en-US" b="1" i="1" dirty="0" err="1" smtClean="0">
                <a:latin typeface="Cambria" pitchFamily="18" charset="0"/>
                <a:ea typeface="Cambria" pitchFamily="18" charset="0"/>
              </a:rPr>
              <a:t>Etabs</a:t>
            </a:r>
            <a:r>
              <a:rPr lang="en-US" b="1" i="1" dirty="0" smtClean="0">
                <a:latin typeface="Cambria" pitchFamily="18" charset="0"/>
                <a:ea typeface="Cambria" pitchFamily="18" charset="0"/>
              </a:rPr>
              <a:t>:</a:t>
            </a:r>
          </a:p>
          <a:p>
            <a:r>
              <a:rPr lang="en-US" b="1" i="1" dirty="0" smtClean="0">
                <a:latin typeface="Cambria" pitchFamily="18" charset="0"/>
                <a:ea typeface="Cambria" pitchFamily="18" charset="0"/>
              </a:rPr>
              <a:t>For slab</a:t>
            </a:r>
            <a:r>
              <a:rPr lang="en-US" b="1" i="1" dirty="0" smtClean="0">
                <a:latin typeface="Cambria" pitchFamily="18" charset="0"/>
                <a:ea typeface="Cambria" pitchFamily="18" charset="0"/>
                <a:sym typeface="Wingdings"/>
              </a:rPr>
              <a:t></a:t>
            </a:r>
            <a:r>
              <a:rPr lang="en-US" b="1" i="1" dirty="0" smtClean="0">
                <a:latin typeface="Cambria" pitchFamily="18" charset="0"/>
                <a:ea typeface="Cambria" pitchFamily="18" charset="0"/>
              </a:rPr>
              <a:t> def=[54.5mm/1.4 – </a:t>
            </a:r>
            <a:r>
              <a:rPr lang="en-US" b="1" i="1" dirty="0" err="1" smtClean="0">
                <a:latin typeface="Cambria" pitchFamily="18" charset="0"/>
                <a:ea typeface="Cambria" pitchFamily="18" charset="0"/>
              </a:rPr>
              <a:t>avg</a:t>
            </a:r>
            <a:r>
              <a:rPr lang="en-US" b="1" i="1" dirty="0" smtClean="0">
                <a:latin typeface="Cambria" pitchFamily="18" charset="0"/>
                <a:ea typeface="Cambria" pitchFamily="18" charset="0"/>
              </a:rPr>
              <a:t> for column(6.01)]=32.92mm &lt; 35.4 ,so it's ok .</a:t>
            </a:r>
          </a:p>
          <a:p>
            <a:r>
              <a:rPr lang="en-US" b="1" i="1" dirty="0" smtClean="0">
                <a:latin typeface="Cambria" pitchFamily="18" charset="0"/>
                <a:ea typeface="Cambria" pitchFamily="18" charset="0"/>
              </a:rPr>
              <a:t>For beam </a:t>
            </a:r>
            <a:r>
              <a:rPr lang="en-US" b="1" i="1" dirty="0" smtClean="0">
                <a:latin typeface="Cambria" pitchFamily="18" charset="0"/>
                <a:ea typeface="Cambria" pitchFamily="18" charset="0"/>
                <a:sym typeface="Wingdings"/>
              </a:rPr>
              <a:t></a:t>
            </a:r>
            <a:r>
              <a:rPr lang="en-US" b="1" i="1" dirty="0" smtClean="0">
                <a:latin typeface="Cambria" pitchFamily="18" charset="0"/>
                <a:ea typeface="Cambria" pitchFamily="18" charset="0"/>
              </a:rPr>
              <a:t> def= 8.18 mm &lt; 17.7 ,so it's ok</a:t>
            </a:r>
            <a:endParaRPr lang="en-US" b="1" i="1" dirty="0">
              <a:latin typeface="Cambria" pitchFamily="18" charset="0"/>
              <a:ea typeface="Cambr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357158" y="357166"/>
            <a:ext cx="364189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b="1" i="1" dirty="0" smtClean="0">
                <a:solidFill>
                  <a:srgbClr val="002060"/>
                </a:solidFill>
              </a:rPr>
              <a:t>Stress-Strain Check</a:t>
            </a:r>
            <a:endParaRPr lang="en-US" sz="3600" b="1" dirty="0">
              <a:solidFill>
                <a:srgbClr val="002060"/>
              </a:solidFill>
            </a:endParaRPr>
          </a:p>
        </p:txBody>
      </p:sp>
      <p:sp>
        <p:nvSpPr>
          <p:cNvPr id="3" name="مستطيل 2"/>
          <p:cNvSpPr/>
          <p:nvPr/>
        </p:nvSpPr>
        <p:spPr>
          <a:xfrm>
            <a:off x="357158" y="1214422"/>
            <a:ext cx="186878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latin typeface="Cambria" pitchFamily="18" charset="0"/>
                <a:ea typeface="Cambria" pitchFamily="18" charset="0"/>
              </a:rPr>
              <a:t>ME= M middle +</a:t>
            </a:r>
            <a:endParaRPr lang="en-US" b="1" dirty="0">
              <a:latin typeface="Cambria" pitchFamily="18" charset="0"/>
              <a:ea typeface="Cambria" pitchFamily="18" charset="0"/>
            </a:endParaRPr>
          </a:p>
        </p:txBody>
      </p:sp>
      <p:pic>
        <p:nvPicPr>
          <p:cNvPr id="4" name="Picture 1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43108" y="1214422"/>
            <a:ext cx="1428760" cy="395189"/>
          </a:xfrm>
          <a:prstGeom prst="rect">
            <a:avLst/>
          </a:prstGeom>
          <a:noFill/>
        </p:spPr>
      </p:pic>
      <p:sp>
        <p:nvSpPr>
          <p:cNvPr id="5" name="مستطيل 4"/>
          <p:cNvSpPr/>
          <p:nvPr/>
        </p:nvSpPr>
        <p:spPr>
          <a:xfrm>
            <a:off x="357158" y="1643050"/>
            <a:ext cx="138371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latin typeface="Cambria" pitchFamily="18" charset="0"/>
                <a:ea typeface="Cambria" pitchFamily="18" charset="0"/>
              </a:rPr>
              <a:t>ME=66.36+</a:t>
            </a:r>
            <a:endParaRPr lang="en-US" b="1" dirty="0">
              <a:latin typeface="Cambria" pitchFamily="18" charset="0"/>
              <a:ea typeface="Cambria" pitchFamily="18" charset="0"/>
            </a:endParaRPr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643042" y="1643050"/>
            <a:ext cx="1209838" cy="428628"/>
          </a:xfrm>
          <a:prstGeom prst="rect">
            <a:avLst/>
          </a:prstGeom>
          <a:noFill/>
        </p:spPr>
      </p:pic>
      <p:sp>
        <p:nvSpPr>
          <p:cNvPr id="7" name="مستطيل 6"/>
          <p:cNvSpPr/>
          <p:nvPr/>
        </p:nvSpPr>
        <p:spPr>
          <a:xfrm>
            <a:off x="2714612" y="1643050"/>
            <a:ext cx="169629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=148.255kn.m^2</a:t>
            </a:r>
            <a:endParaRPr lang="en-US" dirty="0"/>
          </a:p>
        </p:txBody>
      </p:sp>
      <p:sp>
        <p:nvSpPr>
          <p:cNvPr id="8" name="مستطيل 7"/>
          <p:cNvSpPr/>
          <p:nvPr/>
        </p:nvSpPr>
        <p:spPr>
          <a:xfrm>
            <a:off x="357158" y="2357430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b="1" dirty="0" smtClean="0">
                <a:latin typeface="Cambria" pitchFamily="18" charset="0"/>
                <a:ea typeface="Cambria" pitchFamily="18" charset="0"/>
              </a:rPr>
              <a:t>Wl =4.8*(4+2.5)=31.2kn.m</a:t>
            </a:r>
          </a:p>
          <a:p>
            <a:r>
              <a:rPr lang="en-US" b="1" dirty="0" err="1" smtClean="0">
                <a:latin typeface="Cambria" pitchFamily="18" charset="0"/>
                <a:ea typeface="Cambria" pitchFamily="18" charset="0"/>
              </a:rPr>
              <a:t>Ln</a:t>
            </a:r>
            <a:r>
              <a:rPr lang="en-US" b="1" dirty="0" smtClean="0">
                <a:latin typeface="Cambria" pitchFamily="18" charset="0"/>
                <a:ea typeface="Cambria" pitchFamily="18" charset="0"/>
              </a:rPr>
              <a:t>=9.2m</a:t>
            </a:r>
          </a:p>
        </p:txBody>
      </p:sp>
      <p:sp>
        <p:nvSpPr>
          <p:cNvPr id="9" name="مستطيل 8"/>
          <p:cNvSpPr/>
          <p:nvPr/>
        </p:nvSpPr>
        <p:spPr>
          <a:xfrm>
            <a:off x="4357686" y="1142984"/>
            <a:ext cx="51648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latin typeface="Cambria" pitchFamily="18" charset="0"/>
                <a:ea typeface="Cambria" pitchFamily="18" charset="0"/>
              </a:rPr>
              <a:t>M=</a:t>
            </a:r>
            <a:endParaRPr lang="en-US" b="1" dirty="0">
              <a:latin typeface="Cambria" pitchFamily="18" charset="0"/>
              <a:ea typeface="Cambria" pitchFamily="18" charset="0"/>
            </a:endParaRPr>
          </a:p>
        </p:txBody>
      </p:sp>
      <p:pic>
        <p:nvPicPr>
          <p:cNvPr id="10" name="Picture 6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786314" y="1071546"/>
            <a:ext cx="642942" cy="461963"/>
          </a:xfrm>
          <a:prstGeom prst="rect">
            <a:avLst/>
          </a:prstGeom>
          <a:noFill/>
        </p:spPr>
      </p:pic>
      <p:sp>
        <p:nvSpPr>
          <p:cNvPr id="11" name="مستطيل 10"/>
          <p:cNvSpPr/>
          <p:nvPr/>
        </p:nvSpPr>
        <p:spPr>
          <a:xfrm>
            <a:off x="5429256" y="1142984"/>
            <a:ext cx="186121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latin typeface="Cambria" pitchFamily="18" charset="0"/>
                <a:ea typeface="Cambria" pitchFamily="18" charset="0"/>
              </a:rPr>
              <a:t>=152.352KN.m²</a:t>
            </a:r>
            <a:endParaRPr lang="en-US" b="1" dirty="0">
              <a:latin typeface="Cambria" pitchFamily="18" charset="0"/>
              <a:ea typeface="Cambria" pitchFamily="18" charset="0"/>
            </a:endParaRPr>
          </a:p>
        </p:txBody>
      </p:sp>
      <p:pic>
        <p:nvPicPr>
          <p:cNvPr id="12" name="Picture 10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786314" y="1785926"/>
            <a:ext cx="3929090" cy="1500198"/>
          </a:xfrm>
          <a:prstGeom prst="rect">
            <a:avLst/>
          </a:prstGeom>
          <a:noFill/>
        </p:spPr>
      </p:pic>
      <p:sp>
        <p:nvSpPr>
          <p:cNvPr id="13" name="مستطيل 12"/>
          <p:cNvSpPr/>
          <p:nvPr/>
        </p:nvSpPr>
        <p:spPr>
          <a:xfrm>
            <a:off x="428596" y="3286124"/>
            <a:ext cx="326063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b="1" i="1" dirty="0" smtClean="0">
                <a:solidFill>
                  <a:srgbClr val="002060"/>
                </a:solidFill>
              </a:rPr>
              <a:t>shear slab  Check</a:t>
            </a:r>
            <a:endParaRPr lang="en-US" sz="3600" b="1" dirty="0">
              <a:solidFill>
                <a:srgbClr val="002060"/>
              </a:solidFill>
            </a:endParaRPr>
          </a:p>
        </p:txBody>
      </p:sp>
      <p:sp>
        <p:nvSpPr>
          <p:cNvPr id="14" name="مستطيل 13"/>
          <p:cNvSpPr/>
          <p:nvPr/>
        </p:nvSpPr>
        <p:spPr>
          <a:xfrm>
            <a:off x="428596" y="4071942"/>
            <a:ext cx="12861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 smtClean="0"/>
              <a:t>Vu(shear)=</a:t>
            </a:r>
            <a:endParaRPr lang="en-US" b="1" dirty="0"/>
          </a:p>
        </p:txBody>
      </p:sp>
      <p:pic>
        <p:nvPicPr>
          <p:cNvPr id="15" name="Picture 4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714480" y="4071942"/>
            <a:ext cx="1571636" cy="422716"/>
          </a:xfrm>
          <a:prstGeom prst="rect">
            <a:avLst/>
          </a:prstGeom>
          <a:noFill/>
        </p:spPr>
      </p:pic>
      <p:sp>
        <p:nvSpPr>
          <p:cNvPr id="16" name="مستطيل 15"/>
          <p:cNvSpPr/>
          <p:nvPr/>
        </p:nvSpPr>
        <p:spPr>
          <a:xfrm>
            <a:off x="3357554" y="4071942"/>
            <a:ext cx="92685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 smtClean="0"/>
              <a:t>51.85kn</a:t>
            </a:r>
            <a:endParaRPr lang="en-US" b="1" dirty="0"/>
          </a:p>
        </p:txBody>
      </p:sp>
      <p:sp>
        <p:nvSpPr>
          <p:cNvPr id="17" name="مستطيل 16"/>
          <p:cNvSpPr/>
          <p:nvPr/>
        </p:nvSpPr>
        <p:spPr>
          <a:xfrm>
            <a:off x="428596" y="4500570"/>
            <a:ext cx="6160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latin typeface="Cambria" pitchFamily="18" charset="0"/>
                <a:ea typeface="Cambria" pitchFamily="18" charset="0"/>
              </a:rPr>
              <a:t>∅ </a:t>
            </a:r>
            <a:r>
              <a:rPr lang="en-GB" b="1" dirty="0" err="1" smtClean="0">
                <a:latin typeface="Cambria" pitchFamily="18" charset="0"/>
                <a:ea typeface="Cambria" pitchFamily="18" charset="0"/>
              </a:rPr>
              <a:t>Vc</a:t>
            </a:r>
            <a:endParaRPr lang="en-US" b="1" dirty="0">
              <a:latin typeface="Cambria" pitchFamily="18" charset="0"/>
              <a:ea typeface="Cambria" pitchFamily="18" charset="0"/>
            </a:endParaRPr>
          </a:p>
        </p:txBody>
      </p:sp>
      <p:sp>
        <p:nvSpPr>
          <p:cNvPr id="18" name="مستطيل 17"/>
          <p:cNvSpPr/>
          <p:nvPr/>
        </p:nvSpPr>
        <p:spPr>
          <a:xfrm>
            <a:off x="1000100" y="4500570"/>
            <a:ext cx="119455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latin typeface="Cambria" pitchFamily="18" charset="0"/>
                <a:ea typeface="Cambria" pitchFamily="18" charset="0"/>
              </a:rPr>
              <a:t>=146.9kn</a:t>
            </a:r>
            <a:endParaRPr lang="en-US" b="1" dirty="0">
              <a:latin typeface="Cambria" pitchFamily="18" charset="0"/>
              <a:ea typeface="Cambria" pitchFamily="18" charset="0"/>
            </a:endParaRPr>
          </a:p>
        </p:txBody>
      </p:sp>
      <p:sp>
        <p:nvSpPr>
          <p:cNvPr id="19" name="مستطيل 18"/>
          <p:cNvSpPr/>
          <p:nvPr/>
        </p:nvSpPr>
        <p:spPr>
          <a:xfrm>
            <a:off x="428596" y="4929198"/>
            <a:ext cx="217194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latin typeface="Cambria" pitchFamily="18" charset="0"/>
                <a:ea typeface="Cambria" pitchFamily="18" charset="0"/>
              </a:rPr>
              <a:t>∅ </a:t>
            </a:r>
            <a:r>
              <a:rPr lang="en-GB" b="1" dirty="0" err="1" smtClean="0">
                <a:latin typeface="Cambria" pitchFamily="18" charset="0"/>
                <a:ea typeface="Cambria" pitchFamily="18" charset="0"/>
              </a:rPr>
              <a:t>Vc</a:t>
            </a:r>
            <a:r>
              <a:rPr lang="en-GB" b="1" dirty="0" smtClean="0">
                <a:latin typeface="Cambria" pitchFamily="18" charset="0"/>
                <a:ea typeface="Cambria" pitchFamily="18" charset="0"/>
              </a:rPr>
              <a:t>&gt; Vu , So it's ok</a:t>
            </a:r>
            <a:endParaRPr lang="en-US" b="1" dirty="0">
              <a:latin typeface="Cambria" pitchFamily="18" charset="0"/>
              <a:ea typeface="Cambria" pitchFamily="18" charset="0"/>
            </a:endParaRPr>
          </a:p>
        </p:txBody>
      </p:sp>
      <p:sp>
        <p:nvSpPr>
          <p:cNvPr id="20" name="مستطيل 19"/>
          <p:cNvSpPr/>
          <p:nvPr/>
        </p:nvSpPr>
        <p:spPr>
          <a:xfrm>
            <a:off x="285720" y="5429264"/>
            <a:ext cx="528641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i="1" dirty="0" smtClean="0">
                <a:latin typeface="Cambria" pitchFamily="18" charset="0"/>
                <a:ea typeface="Cambria" pitchFamily="18" charset="0"/>
              </a:rPr>
              <a:t>The check for shear is for one region we take.</a:t>
            </a:r>
            <a:endParaRPr lang="en-US" b="1" i="1" dirty="0">
              <a:latin typeface="Cambria" pitchFamily="18" charset="0"/>
              <a:ea typeface="Cambr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214282" y="214290"/>
            <a:ext cx="457203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b="1" i="1" dirty="0" smtClean="0">
                <a:solidFill>
                  <a:srgbClr val="002060"/>
                </a:solidFill>
              </a:rPr>
              <a:t>check shear for beam</a:t>
            </a:r>
            <a:endParaRPr lang="en-US" sz="3600" b="1" dirty="0">
              <a:solidFill>
                <a:srgbClr val="002060"/>
              </a:solidFill>
            </a:endParaRPr>
          </a:p>
        </p:txBody>
      </p:sp>
      <p:sp>
        <p:nvSpPr>
          <p:cNvPr id="3" name="مستطيل 2"/>
          <p:cNvSpPr/>
          <p:nvPr/>
        </p:nvSpPr>
        <p:spPr>
          <a:xfrm>
            <a:off x="428596" y="1071546"/>
            <a:ext cx="295568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latin typeface="Cambria" pitchFamily="18" charset="0"/>
                <a:ea typeface="Cambria" pitchFamily="18" charset="0"/>
              </a:rPr>
              <a:t>Vu=Wu * </a:t>
            </a:r>
            <a:r>
              <a:rPr lang="en-US" b="1" dirty="0" err="1" smtClean="0">
                <a:latin typeface="Cambria" pitchFamily="18" charset="0"/>
                <a:ea typeface="Cambria" pitchFamily="18" charset="0"/>
              </a:rPr>
              <a:t>Ln</a:t>
            </a:r>
            <a:r>
              <a:rPr lang="en-US" b="1" dirty="0" smtClean="0">
                <a:latin typeface="Cambria" pitchFamily="18" charset="0"/>
                <a:ea typeface="Cambria" pitchFamily="18" charset="0"/>
              </a:rPr>
              <a:t>/2=</a:t>
            </a:r>
            <a:r>
              <a:rPr lang="en-US" b="1" dirty="0" smtClean="0">
                <a:solidFill>
                  <a:srgbClr val="000000"/>
                </a:solidFill>
                <a:latin typeface="Cambria" pitchFamily="18" charset="0"/>
                <a:ea typeface="Cambria" pitchFamily="18" charset="0"/>
                <a:cs typeface="Arial" pitchFamily="34" charset="0"/>
              </a:rPr>
              <a:t> 670.35KN</a:t>
            </a:r>
            <a:r>
              <a:rPr lang="en-US" b="1" dirty="0" smtClean="0">
                <a:latin typeface="Cambria" pitchFamily="18" charset="0"/>
                <a:ea typeface="Cambria" pitchFamily="18" charset="0"/>
              </a:rPr>
              <a:t> </a:t>
            </a:r>
            <a:endParaRPr lang="en-US" b="1" dirty="0">
              <a:latin typeface="Cambria" pitchFamily="18" charset="0"/>
              <a:ea typeface="Cambria" pitchFamily="18" charset="0"/>
            </a:endParaRPr>
          </a:p>
        </p:txBody>
      </p:sp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1472" y="1714488"/>
            <a:ext cx="2529422" cy="500066"/>
          </a:xfrm>
          <a:prstGeom prst="rect">
            <a:avLst/>
          </a:prstGeom>
          <a:noFill/>
        </p:spPr>
      </p:pic>
      <p:sp>
        <p:nvSpPr>
          <p:cNvPr id="5" name="مستطيل 4"/>
          <p:cNvSpPr/>
          <p:nvPr/>
        </p:nvSpPr>
        <p:spPr>
          <a:xfrm>
            <a:off x="857224" y="2357430"/>
            <a:ext cx="435771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latin typeface="Cambria" pitchFamily="18" charset="0"/>
                <a:ea typeface="Cambria" pitchFamily="18" charset="0"/>
              </a:rPr>
              <a:t>&gt;</a:t>
            </a:r>
            <a:r>
              <a:rPr lang="en-US" b="1" dirty="0" err="1" smtClean="0">
                <a:latin typeface="Cambria" pitchFamily="18" charset="0"/>
                <a:ea typeface="Cambria" pitchFamily="18" charset="0"/>
              </a:rPr>
              <a:t>vc</a:t>
            </a:r>
            <a:r>
              <a:rPr lang="en-US" b="1" dirty="0" smtClean="0">
                <a:latin typeface="Cambria" pitchFamily="18" charset="0"/>
                <a:ea typeface="Cambria" pitchFamily="18" charset="0"/>
              </a:rPr>
              <a:t> </a:t>
            </a:r>
            <a:r>
              <a:rPr lang="en-US" b="1" dirty="0" smtClean="0">
                <a:latin typeface="Cambria" pitchFamily="18" charset="0"/>
                <a:ea typeface="Cambria" pitchFamily="18" charset="0"/>
                <a:sym typeface="Wingdings"/>
              </a:rPr>
              <a:t></a:t>
            </a:r>
            <a:r>
              <a:rPr lang="en-US" b="1" dirty="0" smtClean="0">
                <a:latin typeface="Cambria" pitchFamily="18" charset="0"/>
                <a:ea typeface="Cambria" pitchFamily="18" charset="0"/>
              </a:rPr>
              <a:t> so we need shear reinforcement </a:t>
            </a:r>
            <a:endParaRPr lang="en-US" dirty="0">
              <a:latin typeface="Cambria" pitchFamily="18" charset="0"/>
              <a:ea typeface="Cambria" pitchFamily="18" charset="0"/>
            </a:endParaRPr>
          </a:p>
        </p:txBody>
      </p:sp>
      <p:pic>
        <p:nvPicPr>
          <p:cNvPr id="6" name="Picture 10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1472" y="2357430"/>
            <a:ext cx="228600" cy="466725"/>
          </a:xfrm>
          <a:prstGeom prst="rect">
            <a:avLst/>
          </a:prstGeom>
          <a:noFill/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1472" y="3000372"/>
            <a:ext cx="1643074" cy="500066"/>
          </a:xfrm>
          <a:prstGeom prst="rect">
            <a:avLst/>
          </a:prstGeom>
          <a:noFill/>
        </p:spPr>
      </p:pic>
      <p:sp>
        <p:nvSpPr>
          <p:cNvPr id="8" name="مستطيل 7"/>
          <p:cNvSpPr/>
          <p:nvPr/>
        </p:nvSpPr>
        <p:spPr>
          <a:xfrm>
            <a:off x="2143108" y="3643314"/>
            <a:ext cx="273786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10 </a:t>
            </a:r>
            <a:r>
              <a:rPr lang="en-US" dirty="0" smtClean="0">
                <a:sym typeface="Wingdings"/>
              </a:rPr>
              <a:t></a:t>
            </a:r>
            <a:r>
              <a:rPr lang="en-US" dirty="0" smtClean="0"/>
              <a:t> AV= 2*78.5 = 157mm²</a:t>
            </a:r>
            <a:endParaRPr lang="en-US" dirty="0"/>
          </a:p>
        </p:txBody>
      </p:sp>
      <p:sp>
        <p:nvSpPr>
          <p:cNvPr id="9" name="مستطيل 8"/>
          <p:cNvSpPr/>
          <p:nvPr/>
        </p:nvSpPr>
        <p:spPr>
          <a:xfrm>
            <a:off x="357158" y="3643314"/>
            <a:ext cx="128592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Assume 2 leg</a:t>
            </a:r>
            <a:endParaRPr lang="en-US" dirty="0"/>
          </a:p>
        </p:txBody>
      </p:sp>
      <p:pic>
        <p:nvPicPr>
          <p:cNvPr id="10" name="Picture 11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857356" y="3643314"/>
            <a:ext cx="214314" cy="392909"/>
          </a:xfrm>
          <a:prstGeom prst="rect">
            <a:avLst/>
          </a:prstGeom>
          <a:noFill/>
        </p:spPr>
      </p:pic>
      <p:sp>
        <p:nvSpPr>
          <p:cNvPr id="11" name="مستطيل 10"/>
          <p:cNvSpPr/>
          <p:nvPr/>
        </p:nvSpPr>
        <p:spPr>
          <a:xfrm>
            <a:off x="357158" y="4500570"/>
            <a:ext cx="300039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US" sz="1600" b="1" dirty="0" smtClean="0">
                <a:solidFill>
                  <a:srgbClr val="000000"/>
                </a:solidFill>
                <a:latin typeface="Calibri" pitchFamily="34" charset="0"/>
                <a:ea typeface="Times New Roman" pitchFamily="18" charset="0"/>
                <a:cs typeface="Arial" pitchFamily="34" charset="0"/>
              </a:rPr>
              <a:t>S min  </a:t>
            </a:r>
            <a:r>
              <a:rPr lang="en-US" sz="16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  <a:sym typeface="Wingdings" pitchFamily="2" charset="2"/>
              </a:rPr>
              <a:t></a:t>
            </a:r>
            <a:r>
              <a:rPr lang="en-US" sz="1600" b="1" dirty="0" smtClean="0">
                <a:solidFill>
                  <a:srgbClr val="000000"/>
                </a:solidFill>
                <a:latin typeface="Calibri" pitchFamily="34" charset="0"/>
                <a:ea typeface="Times New Roman" pitchFamily="18" charset="0"/>
                <a:cs typeface="Arial" pitchFamily="34" charset="0"/>
              </a:rPr>
              <a:t> ≥150mm.</a:t>
            </a:r>
            <a:r>
              <a:rPr lang="en-US" sz="1600" b="1" dirty="0" smtClean="0">
                <a:solidFill>
                  <a:srgbClr val="000000"/>
                </a:solidFill>
                <a:latin typeface="Calibri" pitchFamily="34" charset="0"/>
                <a:ea typeface="Times New Roman" pitchFamily="18" charset="0"/>
                <a:cs typeface="Arial" pitchFamily="34" charset="0"/>
                <a:sym typeface="Wingdings" pitchFamily="2" charset="2"/>
              </a:rPr>
              <a:t>  </a:t>
            </a:r>
            <a:endParaRPr lang="en-US" sz="1600" b="1" dirty="0" smtClean="0">
              <a:latin typeface="Arial" pitchFamily="34" charset="0"/>
              <a:cs typeface="Arial" pitchFamily="34" charset="0"/>
              <a:sym typeface="Wingdings" pitchFamily="2" charset="2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600" b="1" dirty="0" smtClean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         </a:t>
            </a:r>
            <a:r>
              <a:rPr lang="en-US" sz="1600" b="1" dirty="0" smtClean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≥ 16d=160</a:t>
            </a:r>
            <a:endParaRPr lang="en-US" sz="1600" b="1" dirty="0" smtClean="0">
              <a:solidFill>
                <a:srgbClr val="000000"/>
              </a:solidFill>
              <a:latin typeface="Times New Roman" pitchFamily="18" charset="0"/>
              <a:ea typeface="Calibri" pitchFamily="34" charset="0"/>
              <a:cs typeface="Times New Roman" pitchFamily="18" charset="0"/>
              <a:sym typeface="Wingdings" pitchFamily="2" charset="2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600" b="1" dirty="0" smtClean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So we use </a:t>
            </a:r>
            <a:r>
              <a:rPr lang="en-US" sz="1600" b="1" dirty="0" err="1" smtClean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Smin</a:t>
            </a:r>
            <a:r>
              <a:rPr lang="en-US" sz="1600" b="1" dirty="0" smtClean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=150mm</a:t>
            </a:r>
            <a:r>
              <a:rPr lang="en-US" sz="1600" b="1" dirty="0" smtClean="0">
                <a:latin typeface="Arial" pitchFamily="34" charset="0"/>
                <a:cs typeface="Arial" pitchFamily="34" charset="0"/>
                <a:sym typeface="Wingdings" pitchFamily="2" charset="2"/>
              </a:rPr>
              <a:t> </a:t>
            </a:r>
            <a:endParaRPr lang="en-US" sz="1600" b="1" dirty="0" smtClean="0">
              <a:solidFill>
                <a:srgbClr val="000000"/>
              </a:solidFill>
              <a:latin typeface="Times New Roman" pitchFamily="18" charset="0"/>
              <a:ea typeface="Calibri" pitchFamily="34" charset="0"/>
              <a:cs typeface="Times New Roman" pitchFamily="18" charset="0"/>
              <a:sym typeface="Wingdings" pitchFamily="2" charset="2"/>
            </a:endParaRPr>
          </a:p>
        </p:txBody>
      </p:sp>
      <p:pic>
        <p:nvPicPr>
          <p:cNvPr id="12" name="Picture 13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714876" y="4643446"/>
            <a:ext cx="1143008" cy="450276"/>
          </a:xfrm>
          <a:prstGeom prst="rect">
            <a:avLst/>
          </a:prstGeom>
          <a:noFill/>
        </p:spPr>
      </p:pic>
      <p:sp>
        <p:nvSpPr>
          <p:cNvPr id="13" name="مستطيل 12"/>
          <p:cNvSpPr/>
          <p:nvPr/>
        </p:nvSpPr>
        <p:spPr>
          <a:xfrm>
            <a:off x="4214810" y="4714884"/>
            <a:ext cx="43473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S=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285720" y="214290"/>
            <a:ext cx="584333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b="1" i="1" dirty="0" smtClean="0">
                <a:solidFill>
                  <a:srgbClr val="002060"/>
                </a:solidFill>
                <a:latin typeface="Cambria" pitchFamily="18" charset="0"/>
                <a:ea typeface="Cambria" pitchFamily="18" charset="0"/>
              </a:rPr>
              <a:t>Load patterns with seismic </a:t>
            </a:r>
            <a:endParaRPr lang="en-US" sz="3600" b="1" i="1" dirty="0">
              <a:solidFill>
                <a:srgbClr val="002060"/>
              </a:solidFill>
              <a:latin typeface="Cambria" pitchFamily="18" charset="0"/>
              <a:ea typeface="Cambria" pitchFamily="18" charset="0"/>
            </a:endParaRPr>
          </a:p>
        </p:txBody>
      </p:sp>
      <p:pic>
        <p:nvPicPr>
          <p:cNvPr id="3" name="صورة 2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1142984"/>
            <a:ext cx="7215238" cy="2428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142844" y="142852"/>
            <a:ext cx="251209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b="1" i="1" dirty="0" smtClean="0">
                <a:solidFill>
                  <a:srgbClr val="002060"/>
                </a:solidFill>
                <a:latin typeface="Cambria" pitchFamily="18" charset="0"/>
                <a:ea typeface="Cambria" pitchFamily="18" charset="0"/>
              </a:rPr>
              <a:t>Load cases </a:t>
            </a:r>
            <a:endParaRPr lang="en-US" sz="3600" b="1" i="1" dirty="0">
              <a:solidFill>
                <a:srgbClr val="002060"/>
              </a:solidFill>
              <a:latin typeface="Cambria" pitchFamily="18" charset="0"/>
              <a:ea typeface="Cambria" pitchFamily="18" charset="0"/>
            </a:endParaRPr>
          </a:p>
        </p:txBody>
      </p:sp>
      <p:pic>
        <p:nvPicPr>
          <p:cNvPr id="4" name="صورة 3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928670"/>
            <a:ext cx="5943600" cy="27258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ستطيل 2"/>
          <p:cNvSpPr/>
          <p:nvPr/>
        </p:nvSpPr>
        <p:spPr>
          <a:xfrm>
            <a:off x="357158" y="285728"/>
            <a:ext cx="748980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3600" b="1" i="1" dirty="0" smtClean="0">
                <a:solidFill>
                  <a:srgbClr val="002060"/>
                </a:solidFill>
                <a:latin typeface="Cambria" pitchFamily="18" charset="0"/>
                <a:ea typeface="Cambria" pitchFamily="18" charset="0"/>
                <a:cs typeface="Calibri" pitchFamily="34" charset="0"/>
              </a:rPr>
              <a:t>Scale factor for the cases (</a:t>
            </a:r>
            <a:r>
              <a:rPr lang="en-GB" sz="3600" b="1" i="1" dirty="0" err="1" smtClean="0">
                <a:solidFill>
                  <a:srgbClr val="002060"/>
                </a:solidFill>
                <a:latin typeface="Cambria" pitchFamily="18" charset="0"/>
                <a:ea typeface="Cambria" pitchFamily="18" charset="0"/>
                <a:cs typeface="Calibri" pitchFamily="34" charset="0"/>
              </a:rPr>
              <a:t>EQx-EQy</a:t>
            </a:r>
            <a:r>
              <a:rPr lang="en-GB" sz="3600" b="1" i="1" dirty="0" smtClean="0">
                <a:solidFill>
                  <a:srgbClr val="002060"/>
                </a:solidFill>
                <a:latin typeface="Cambria" pitchFamily="18" charset="0"/>
                <a:ea typeface="Cambria" pitchFamily="18" charset="0"/>
                <a:cs typeface="Calibri" pitchFamily="34" charset="0"/>
              </a:rPr>
              <a:t>)</a:t>
            </a:r>
            <a:endParaRPr lang="en-US" sz="3600" b="1" i="1" dirty="0">
              <a:solidFill>
                <a:srgbClr val="002060"/>
              </a:solidFill>
              <a:latin typeface="Cambria" pitchFamily="18" charset="0"/>
              <a:ea typeface="Cambria" pitchFamily="18" charset="0"/>
              <a:cs typeface="Calibri" pitchFamily="34" charset="0"/>
            </a:endParaRPr>
          </a:p>
        </p:txBody>
      </p:sp>
      <p:pic>
        <p:nvPicPr>
          <p:cNvPr id="4" name="Picture 117"/>
          <p:cNvPicPr/>
          <p:nvPr/>
        </p:nvPicPr>
        <p:blipFill>
          <a:blip r:embed="rId2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6se="http://schemas.microsoft.com/office/word/2015/wordml/symex" xmlns:w16="http://schemas.microsoft.com/office/word/2018/wordml" xmlns:w16cid="http://schemas.microsoft.com/office/word/2016/wordml/cid" xmlns:w16cex="http://schemas.microsoft.com/office/word/2018/wordml/cex" xmlns:w15="http://schemas.microsoft.com/office/word/2012/wordml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am3d="http://schemas.microsoft.com/office/drawing/2017/model3d" xmlns:aink="http://schemas.microsoft.com/office/drawing/2016/ink" xmlns:mc="http://schemas.openxmlformats.org/markup-compatibility/2006" xmlns:cx8="http://schemas.microsoft.com/office/drawing/2016/5/14/chartex" xmlns:cx7="http://schemas.microsoft.com/office/drawing/2016/5/13/chartex" xmlns:cx6="http://schemas.microsoft.com/office/drawing/2016/5/12/chartex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:wpc="http://schemas.microsoft.com/office/word/2010/wordprocessingCanvas" xmlns="" xmlns:pic="http://schemas.openxmlformats.org/drawingml/2006/picture" xmlns:lc="http://schemas.openxmlformats.org/drawingml/2006/lockedCanvas" val="0"/>
              </a:ext>
            </a:extLst>
          </a:blip>
          <a:stretch>
            <a:fillRect/>
          </a:stretch>
        </p:blipFill>
        <p:spPr>
          <a:xfrm>
            <a:off x="214282" y="1000108"/>
            <a:ext cx="3786214" cy="5572164"/>
          </a:xfrm>
          <a:prstGeom prst="rect">
            <a:avLst/>
          </a:prstGeom>
        </p:spPr>
      </p:pic>
      <p:pic>
        <p:nvPicPr>
          <p:cNvPr id="5" name="Picture 119"/>
          <p:cNvPicPr/>
          <p:nvPr/>
        </p:nvPicPr>
        <p:blipFill>
          <a:blip r:embed="rId3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6se="http://schemas.microsoft.com/office/word/2015/wordml/symex" xmlns:w16="http://schemas.microsoft.com/office/word/2018/wordml" xmlns:w16cid="http://schemas.microsoft.com/office/word/2016/wordml/cid" xmlns:w16cex="http://schemas.microsoft.com/office/word/2018/wordml/cex" xmlns:w15="http://schemas.microsoft.com/office/word/2012/wordml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am3d="http://schemas.microsoft.com/office/drawing/2017/model3d" xmlns:aink="http://schemas.microsoft.com/office/drawing/2016/ink" xmlns:mc="http://schemas.openxmlformats.org/markup-compatibility/2006" xmlns:cx8="http://schemas.microsoft.com/office/drawing/2016/5/14/chartex" xmlns:cx7="http://schemas.microsoft.com/office/drawing/2016/5/13/chartex" xmlns:cx6="http://schemas.microsoft.com/office/drawing/2016/5/12/chartex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:wpc="http://schemas.microsoft.com/office/word/2010/wordprocessingCanvas" xmlns="" xmlns:pic="http://schemas.openxmlformats.org/drawingml/2006/picture" xmlns:lc="http://schemas.openxmlformats.org/drawingml/2006/lockedCanvas" val="0"/>
              </a:ext>
            </a:extLst>
          </a:blip>
          <a:stretch>
            <a:fillRect/>
          </a:stretch>
        </p:blipFill>
        <p:spPr>
          <a:xfrm>
            <a:off x="4071934" y="1000108"/>
            <a:ext cx="3888112" cy="5572164"/>
          </a:xfrm>
          <a:prstGeom prst="rect">
            <a:avLst/>
          </a:prstGeom>
        </p:spPr>
      </p:pic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285720" y="142852"/>
            <a:ext cx="385765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3600" b="1" i="1" dirty="0" smtClean="0">
                <a:solidFill>
                  <a:srgbClr val="002060"/>
                </a:solidFill>
                <a:latin typeface="Cambria" pitchFamily="18" charset="0"/>
                <a:ea typeface="Cambria" pitchFamily="18" charset="0"/>
                <a:cs typeface="Calibri" pitchFamily="34" charset="0"/>
              </a:rPr>
              <a:t>mass source</a:t>
            </a:r>
            <a:endParaRPr lang="en-US" sz="3600" b="1" i="1" dirty="0">
              <a:solidFill>
                <a:srgbClr val="002060"/>
              </a:solidFill>
              <a:latin typeface="Cambria" pitchFamily="18" charset="0"/>
              <a:ea typeface="Cambria" pitchFamily="18" charset="0"/>
              <a:cs typeface="Calibri" pitchFamily="34" charset="0"/>
            </a:endParaRPr>
          </a:p>
        </p:txBody>
      </p:sp>
      <p:pic>
        <p:nvPicPr>
          <p:cNvPr id="3" name="صورة 2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785794"/>
            <a:ext cx="5943600" cy="52149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214282" y="571480"/>
            <a:ext cx="514353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indent="-742950"/>
            <a:r>
              <a:rPr lang="en-US" sz="3600" b="1" i="1" dirty="0" smtClean="0">
                <a:solidFill>
                  <a:srgbClr val="002060"/>
                </a:solidFill>
                <a:latin typeface="Cambria" pitchFamily="18" charset="0"/>
                <a:ea typeface="Cambria" pitchFamily="18" charset="0"/>
              </a:rPr>
              <a:t>project description</a:t>
            </a:r>
            <a:endParaRPr lang="ar-SA" sz="3600" b="1" i="1" dirty="0" smtClean="0">
              <a:solidFill>
                <a:srgbClr val="002060"/>
              </a:solidFill>
              <a:latin typeface="Cambria" pitchFamily="18" charset="0"/>
              <a:ea typeface="Cambria" pitchFamily="18" charset="0"/>
            </a:endParaRPr>
          </a:p>
        </p:txBody>
      </p:sp>
      <p:sp>
        <p:nvSpPr>
          <p:cNvPr id="3" name="مربع نص 2"/>
          <p:cNvSpPr txBox="1"/>
          <p:nvPr/>
        </p:nvSpPr>
        <p:spPr>
          <a:xfrm>
            <a:off x="214282" y="1714488"/>
            <a:ext cx="8143932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just">
              <a:buAutoNum type="arabicPeriod"/>
            </a:pPr>
            <a:r>
              <a:rPr lang="en-GB" sz="2400" b="1" dirty="0" smtClean="0">
                <a:latin typeface="Cambria" pitchFamily="18" charset="0"/>
                <a:ea typeface="Cambria" pitchFamily="18" charset="0"/>
              </a:rPr>
              <a:t>The building consists of 10 floors.</a:t>
            </a:r>
          </a:p>
          <a:p>
            <a:pPr marL="457200" indent="-457200" algn="just">
              <a:buAutoNum type="arabicPeriod"/>
            </a:pPr>
            <a:endParaRPr lang="en-GB" sz="2400" b="1" dirty="0" smtClean="0">
              <a:latin typeface="Cambria" pitchFamily="18" charset="0"/>
              <a:ea typeface="Cambria" pitchFamily="18" charset="0"/>
            </a:endParaRPr>
          </a:p>
          <a:p>
            <a:pPr algn="just"/>
            <a:r>
              <a:rPr lang="en-GB" sz="2400" b="1" dirty="0" smtClean="0">
                <a:latin typeface="Cambria" pitchFamily="18" charset="0"/>
                <a:ea typeface="Cambria" pitchFamily="18" charset="0"/>
              </a:rPr>
              <a:t>2. </a:t>
            </a:r>
            <a:r>
              <a:rPr lang="en-US" sz="2400" b="1" dirty="0" smtClean="0">
                <a:latin typeface="Cambria" pitchFamily="18" charset="0"/>
                <a:ea typeface="Cambria" pitchFamily="18" charset="0"/>
              </a:rPr>
              <a:t>3 floors settlement surrounded by a basement wall.</a:t>
            </a:r>
          </a:p>
          <a:p>
            <a:pPr algn="just"/>
            <a:endParaRPr lang="en-US" sz="2400" b="1" dirty="0" smtClean="0">
              <a:latin typeface="Cambria" pitchFamily="18" charset="0"/>
              <a:ea typeface="Cambria" pitchFamily="18" charset="0"/>
            </a:endParaRPr>
          </a:p>
          <a:p>
            <a:pPr algn="just"/>
            <a:r>
              <a:rPr lang="en-GB" sz="2400" b="1" dirty="0" smtClean="0">
                <a:latin typeface="Cambria" pitchFamily="18" charset="0"/>
                <a:ea typeface="Cambria" pitchFamily="18" charset="0"/>
              </a:rPr>
              <a:t>3. 7 ground floors.</a:t>
            </a:r>
          </a:p>
          <a:p>
            <a:pPr algn="just"/>
            <a:endParaRPr lang="en-GB" sz="2400" b="1" dirty="0" smtClean="0">
              <a:latin typeface="Cambria" pitchFamily="18" charset="0"/>
              <a:ea typeface="Cambria" pitchFamily="18" charset="0"/>
            </a:endParaRPr>
          </a:p>
          <a:p>
            <a:pPr algn="just"/>
            <a:r>
              <a:rPr lang="en-GB" sz="2400" b="1" dirty="0" smtClean="0">
                <a:latin typeface="Cambria" pitchFamily="18" charset="0"/>
                <a:ea typeface="Cambria" pitchFamily="18" charset="0"/>
              </a:rPr>
              <a:t> </a:t>
            </a:r>
          </a:p>
          <a:p>
            <a:pPr algn="just"/>
            <a:endParaRPr lang="en-GB" sz="2400" b="1" dirty="0" smtClean="0">
              <a:latin typeface="Cambria" pitchFamily="18" charset="0"/>
              <a:ea typeface="Cambria" pitchFamily="18" charset="0"/>
            </a:endParaRPr>
          </a:p>
          <a:p>
            <a:pPr algn="just"/>
            <a:endParaRPr lang="en-GB" sz="2400" b="1" dirty="0" smtClean="0">
              <a:latin typeface="Cambria" pitchFamily="18" charset="0"/>
              <a:ea typeface="Cambria" pitchFamily="18" charset="0"/>
            </a:endParaRPr>
          </a:p>
          <a:p>
            <a:pPr algn="just"/>
            <a:endParaRPr lang="en-US" sz="2400" b="1" dirty="0" smtClean="0">
              <a:latin typeface="Cambria" pitchFamily="18" charset="0"/>
              <a:ea typeface="Cambria" pitchFamily="18" charset="0"/>
            </a:endParaRPr>
          </a:p>
          <a:p>
            <a:pPr algn="just"/>
            <a:r>
              <a:rPr lang="en-GB" sz="2400" b="1" dirty="0" smtClean="0">
                <a:latin typeface="Cambria" pitchFamily="18" charset="0"/>
                <a:ea typeface="Cambria" pitchFamily="18" charset="0"/>
              </a:rPr>
              <a:t>  </a:t>
            </a:r>
            <a:endParaRPr lang="en-US" sz="2400" b="1" dirty="0">
              <a:latin typeface="Cambria" pitchFamily="18" charset="0"/>
              <a:ea typeface="Cambria" pitchFamily="18" charset="0"/>
            </a:endParaRPr>
          </a:p>
        </p:txBody>
      </p:sp>
      <p:sp>
        <p:nvSpPr>
          <p:cNvPr id="5" name="مستطيل 4"/>
          <p:cNvSpPr/>
          <p:nvPr/>
        </p:nvSpPr>
        <p:spPr>
          <a:xfrm>
            <a:off x="357158" y="5715016"/>
            <a:ext cx="735811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i="1" dirty="0" smtClean="0">
                <a:latin typeface="Cambria" pitchFamily="18" charset="0"/>
                <a:ea typeface="Cambria" pitchFamily="18" charset="0"/>
              </a:rPr>
              <a:t>The following table shows the nature of each floor.</a:t>
            </a:r>
            <a:endParaRPr lang="ar-SA" sz="2400" b="1" i="1" dirty="0">
              <a:latin typeface="Cambria" pitchFamily="18" charset="0"/>
              <a:ea typeface="Cambria" pitchFamily="18" charset="0"/>
            </a:endParaRPr>
          </a:p>
        </p:txBody>
      </p:sp>
      <p:sp>
        <p:nvSpPr>
          <p:cNvPr id="6" name="مستطيل 5"/>
          <p:cNvSpPr/>
          <p:nvPr/>
        </p:nvSpPr>
        <p:spPr>
          <a:xfrm>
            <a:off x="285720" y="3857628"/>
            <a:ext cx="800105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i="1" dirty="0" smtClean="0">
                <a:latin typeface="Cambria" pitchFamily="18" charset="0"/>
                <a:ea typeface="Cambria" pitchFamily="18" charset="0"/>
              </a:rPr>
              <a:t>The building is built on a horizontal area of 3200 square meters.</a:t>
            </a:r>
          </a:p>
          <a:p>
            <a:endParaRPr lang="en-GB" sz="2400" b="1" i="1" dirty="0" smtClean="0">
              <a:latin typeface="Cambria" pitchFamily="18" charset="0"/>
              <a:ea typeface="Cambria" pitchFamily="18" charset="0"/>
            </a:endParaRPr>
          </a:p>
          <a:p>
            <a:r>
              <a:rPr lang="en-GB" sz="2400" b="1" i="1" dirty="0" smtClean="0">
                <a:latin typeface="Cambria" pitchFamily="18" charset="0"/>
                <a:ea typeface="Cambria" pitchFamily="18" charset="0"/>
              </a:rPr>
              <a:t>4. The Bearing capacity =200kn/m², the site class D.</a:t>
            </a:r>
            <a:endParaRPr lang="en-US" sz="2400" b="1" i="1" dirty="0" smtClean="0">
              <a:latin typeface="Cambria" pitchFamily="18" charset="0"/>
              <a:ea typeface="Cambria" pitchFamily="18" charset="0"/>
            </a:endParaRPr>
          </a:p>
          <a:p>
            <a:endParaRPr lang="en-GB" sz="2400" b="1" i="1" dirty="0" smtClean="0">
              <a:latin typeface="Cambria" pitchFamily="18" charset="0"/>
              <a:ea typeface="Cambria" pitchFamily="18" charset="0"/>
            </a:endParaRPr>
          </a:p>
          <a:p>
            <a:endParaRPr lang="ar-SA" sz="2400" b="1" i="1" dirty="0">
              <a:latin typeface="Cambria" pitchFamily="18" charset="0"/>
              <a:ea typeface="Cambr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357158" y="214290"/>
            <a:ext cx="8161401" cy="86177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3200" b="1" i="1" dirty="0" smtClean="0">
                <a:solidFill>
                  <a:srgbClr val="002060"/>
                </a:solidFill>
                <a:latin typeface="Cambria" pitchFamily="18" charset="0"/>
                <a:ea typeface="Cambria" pitchFamily="18" charset="0"/>
                <a:cs typeface="Calibri" pitchFamily="34" charset="0"/>
              </a:rPr>
              <a:t>mass participation ratio for modal analysis</a:t>
            </a:r>
            <a:endParaRPr lang="ar-SA" sz="3200" dirty="0" smtClean="0">
              <a:latin typeface="Cambria" pitchFamily="18" charset="0"/>
              <a:ea typeface="Cambria" pitchFamily="18" charset="0"/>
            </a:endParaRPr>
          </a:p>
          <a:p>
            <a:endParaRPr lang="en-US" b="1" i="1" dirty="0">
              <a:solidFill>
                <a:srgbClr val="002060"/>
              </a:solidFill>
              <a:latin typeface="Cambria" pitchFamily="18" charset="0"/>
              <a:ea typeface="Cambria" pitchFamily="18" charset="0"/>
              <a:cs typeface="Calibri" pitchFamily="34" charset="0"/>
            </a:endParaRPr>
          </a:p>
        </p:txBody>
      </p:sp>
      <p:pic>
        <p:nvPicPr>
          <p:cNvPr id="808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928670"/>
            <a:ext cx="7440613" cy="54213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285720" y="1857364"/>
            <a:ext cx="571504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b="1" dirty="0" smtClean="0">
              <a:latin typeface="Cambria" pitchFamily="18" charset="0"/>
              <a:ea typeface="Cambria" pitchFamily="18" charset="0"/>
            </a:endParaRPr>
          </a:p>
          <a:p>
            <a:r>
              <a:rPr lang="en-US" b="1" dirty="0" smtClean="0">
                <a:latin typeface="Cambria" pitchFamily="18" charset="0"/>
                <a:ea typeface="Cambria" pitchFamily="18" charset="0"/>
              </a:rPr>
              <a:t>So, the upper limit on calculated period is 1.7×0.7=1.2sec</a:t>
            </a:r>
          </a:p>
          <a:p>
            <a:endParaRPr lang="en-GB" b="1" dirty="0" smtClean="0">
              <a:latin typeface="Cambria" pitchFamily="18" charset="0"/>
              <a:ea typeface="Cambria" pitchFamily="18" charset="0"/>
            </a:endParaRPr>
          </a:p>
          <a:p>
            <a:r>
              <a:rPr lang="en-GB" b="1" dirty="0" smtClean="0">
                <a:latin typeface="Cambria" pitchFamily="18" charset="0"/>
                <a:ea typeface="Cambria" pitchFamily="18" charset="0"/>
              </a:rPr>
              <a:t>Ta from </a:t>
            </a:r>
            <a:r>
              <a:rPr lang="en-GB" b="1" dirty="0" err="1" smtClean="0">
                <a:latin typeface="Cambria" pitchFamily="18" charset="0"/>
                <a:ea typeface="Cambria" pitchFamily="18" charset="0"/>
              </a:rPr>
              <a:t>Etabs</a:t>
            </a:r>
            <a:r>
              <a:rPr lang="en-GB" b="1" dirty="0" smtClean="0">
                <a:latin typeface="Cambria" pitchFamily="18" charset="0"/>
                <a:ea typeface="Cambria" pitchFamily="18" charset="0"/>
              </a:rPr>
              <a:t>= 1.1 &lt; 1.2 </a:t>
            </a:r>
            <a:endParaRPr lang="ar-SA" b="1" dirty="0">
              <a:latin typeface="Cambria" pitchFamily="18" charset="0"/>
              <a:ea typeface="Cambria" pitchFamily="18" charset="0"/>
            </a:endParaRPr>
          </a:p>
        </p:txBody>
      </p:sp>
      <p:sp>
        <p:nvSpPr>
          <p:cNvPr id="8192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pic>
        <p:nvPicPr>
          <p:cNvPr id="81921" name="Picture 1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28596" y="1357298"/>
            <a:ext cx="1285884" cy="420689"/>
          </a:xfrm>
          <a:prstGeom prst="rect">
            <a:avLst/>
          </a:prstGeom>
          <a:noFill/>
        </p:spPr>
      </p:pic>
      <p:sp>
        <p:nvSpPr>
          <p:cNvPr id="8" name="مربع نص 7"/>
          <p:cNvSpPr txBox="1"/>
          <p:nvPr/>
        </p:nvSpPr>
        <p:spPr>
          <a:xfrm>
            <a:off x="1785918" y="1357298"/>
            <a:ext cx="1571636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dirty="0" smtClean="0">
                <a:sym typeface="Wingdings" pitchFamily="2" charset="2"/>
              </a:rPr>
              <a:t>  </a:t>
            </a:r>
            <a:r>
              <a:rPr lang="en-GB" dirty="0" smtClean="0">
                <a:sym typeface="Wingdings" pitchFamily="2" charset="2"/>
              </a:rPr>
              <a:t>Ta=0.7</a:t>
            </a:r>
            <a:endParaRPr lang="ar-SA" dirty="0" smtClean="0"/>
          </a:p>
        </p:txBody>
      </p:sp>
      <p:sp>
        <p:nvSpPr>
          <p:cNvPr id="9" name="مستطيل 8"/>
          <p:cNvSpPr/>
          <p:nvPr/>
        </p:nvSpPr>
        <p:spPr>
          <a:xfrm>
            <a:off x="357158" y="357166"/>
            <a:ext cx="350839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3600" b="1" i="1" dirty="0" smtClean="0">
                <a:solidFill>
                  <a:srgbClr val="002060"/>
                </a:solidFill>
                <a:latin typeface="Cambria" pitchFamily="18" charset="0"/>
                <a:ea typeface="Cambria" pitchFamily="18" charset="0"/>
                <a:cs typeface="Calibri" pitchFamily="34" charset="0"/>
              </a:rPr>
              <a:t>Time period , Ta</a:t>
            </a:r>
            <a:endParaRPr lang="en-US" sz="3600" b="1" i="1" dirty="0">
              <a:solidFill>
                <a:srgbClr val="002060"/>
              </a:solidFill>
              <a:latin typeface="Cambria" pitchFamily="18" charset="0"/>
              <a:ea typeface="Cambria" pitchFamily="18" charset="0"/>
              <a:cs typeface="Calibri" pitchFamily="34" charset="0"/>
            </a:endParaRP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601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22313" y="928670"/>
            <a:ext cx="7697787" cy="53578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مستطيل 2"/>
          <p:cNvSpPr/>
          <p:nvPr/>
        </p:nvSpPr>
        <p:spPr>
          <a:xfrm>
            <a:off x="428596" y="142852"/>
            <a:ext cx="630935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3200" b="1" i="1" dirty="0" smtClean="0">
                <a:solidFill>
                  <a:srgbClr val="002060"/>
                </a:solidFill>
                <a:latin typeface="Cambria" pitchFamily="18" charset="0"/>
                <a:ea typeface="Cambria" pitchFamily="18" charset="0"/>
                <a:cs typeface="Calibri" pitchFamily="34" charset="0"/>
              </a:rPr>
              <a:t>Equilibrium check  for base shear</a:t>
            </a:r>
            <a:endParaRPr lang="en-US" sz="3200" b="1" i="1" dirty="0">
              <a:solidFill>
                <a:srgbClr val="002060"/>
              </a:solidFill>
              <a:latin typeface="Cambria" pitchFamily="18" charset="0"/>
              <a:ea typeface="Cambria" pitchFamily="18" charset="0"/>
              <a:cs typeface="Calibri" pitchFamily="34" charset="0"/>
            </a:endParaRP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ستطيل 2"/>
          <p:cNvSpPr/>
          <p:nvPr/>
        </p:nvSpPr>
        <p:spPr>
          <a:xfrm>
            <a:off x="357158" y="285728"/>
            <a:ext cx="474815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3600" b="1" i="1" dirty="0" err="1" smtClean="0">
                <a:solidFill>
                  <a:srgbClr val="002060"/>
                </a:solidFill>
                <a:latin typeface="Cambria" pitchFamily="18" charset="0"/>
                <a:ea typeface="Cambria" pitchFamily="18" charset="0"/>
                <a:cs typeface="Calibri" pitchFamily="34" charset="0"/>
              </a:rPr>
              <a:t>Torsional</a:t>
            </a:r>
            <a:r>
              <a:rPr lang="en-GB" sz="3600" b="1" i="1" dirty="0" smtClean="0">
                <a:solidFill>
                  <a:srgbClr val="002060"/>
                </a:solidFill>
                <a:latin typeface="Cambria" pitchFamily="18" charset="0"/>
                <a:ea typeface="Cambria" pitchFamily="18" charset="0"/>
                <a:cs typeface="Calibri" pitchFamily="34" charset="0"/>
              </a:rPr>
              <a:t> Irregularity</a:t>
            </a:r>
            <a:endParaRPr lang="en-US" sz="3600" b="1" i="1" dirty="0">
              <a:solidFill>
                <a:srgbClr val="002060"/>
              </a:solidFill>
              <a:latin typeface="Cambria" pitchFamily="18" charset="0"/>
              <a:ea typeface="Cambria" pitchFamily="18" charset="0"/>
              <a:cs typeface="Calibri" pitchFamily="34" charset="0"/>
            </a:endParaRPr>
          </a:p>
        </p:txBody>
      </p:sp>
      <p:pic>
        <p:nvPicPr>
          <p:cNvPr id="8704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9875" y="1000125"/>
            <a:ext cx="8602663" cy="485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806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563" y="-114300"/>
            <a:ext cx="9031287" cy="7088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 descr="اكسينتلايستي اكس.PNG"/>
          <p:cNvPicPr/>
          <p:nvPr/>
        </p:nvPicPr>
        <p:blipFill>
          <a:blip r:embed="rId2"/>
          <a:stretch>
            <a:fillRect/>
          </a:stretch>
        </p:blipFill>
        <p:spPr>
          <a:xfrm>
            <a:off x="357158" y="142853"/>
            <a:ext cx="7286676" cy="3000396"/>
          </a:xfrm>
          <a:prstGeom prst="rect">
            <a:avLst/>
          </a:prstGeom>
        </p:spPr>
      </p:pic>
      <p:pic>
        <p:nvPicPr>
          <p:cNvPr id="3" name="صورة 2" descr="اكسنتريستي واي.PNG"/>
          <p:cNvPicPr/>
          <p:nvPr/>
        </p:nvPicPr>
        <p:blipFill>
          <a:blip r:embed="rId3"/>
          <a:stretch>
            <a:fillRect/>
          </a:stretch>
        </p:blipFill>
        <p:spPr>
          <a:xfrm>
            <a:off x="357158" y="3143248"/>
            <a:ext cx="7286676" cy="3357586"/>
          </a:xfrm>
          <a:prstGeom prst="rect">
            <a:avLst/>
          </a:prstGeom>
        </p:spPr>
      </p:pic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357158" y="214290"/>
            <a:ext cx="665073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3600" b="1" i="1" dirty="0" smtClean="0">
                <a:solidFill>
                  <a:srgbClr val="002060"/>
                </a:solidFill>
                <a:latin typeface="Cambria" pitchFamily="18" charset="0"/>
                <a:ea typeface="Cambria" pitchFamily="18" charset="0"/>
                <a:cs typeface="Calibri" pitchFamily="34" charset="0"/>
              </a:rPr>
              <a:t>Stiffness-Soft Story Irregularity</a:t>
            </a:r>
            <a:endParaRPr lang="en-US" sz="3600" b="1" i="1" dirty="0">
              <a:solidFill>
                <a:srgbClr val="002060"/>
              </a:solidFill>
              <a:latin typeface="Cambria" pitchFamily="18" charset="0"/>
              <a:ea typeface="Cambria" pitchFamily="18" charset="0"/>
              <a:cs typeface="Calibri" pitchFamily="34" charset="0"/>
            </a:endParaRPr>
          </a:p>
        </p:txBody>
      </p:sp>
      <p:pic>
        <p:nvPicPr>
          <p:cNvPr id="3" name="صورة 2" descr="soft x.PNG"/>
          <p:cNvPicPr/>
          <p:nvPr/>
        </p:nvPicPr>
        <p:blipFill>
          <a:blip r:embed="rId2"/>
          <a:stretch>
            <a:fillRect/>
          </a:stretch>
        </p:blipFill>
        <p:spPr>
          <a:xfrm>
            <a:off x="428596" y="928671"/>
            <a:ext cx="4714908" cy="2571768"/>
          </a:xfrm>
          <a:prstGeom prst="rect">
            <a:avLst/>
          </a:prstGeom>
        </p:spPr>
      </p:pic>
      <p:pic>
        <p:nvPicPr>
          <p:cNvPr id="4" name="صورة 3" descr="soft y.PNG"/>
          <p:cNvPicPr/>
          <p:nvPr/>
        </p:nvPicPr>
        <p:blipFill>
          <a:blip r:embed="rId3"/>
          <a:stretch>
            <a:fillRect/>
          </a:stretch>
        </p:blipFill>
        <p:spPr>
          <a:xfrm>
            <a:off x="357158" y="3929066"/>
            <a:ext cx="4791075" cy="2643206"/>
          </a:xfrm>
          <a:prstGeom prst="rect">
            <a:avLst/>
          </a:prstGeom>
        </p:spPr>
      </p:pic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357158" y="214290"/>
            <a:ext cx="341779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3600" b="1" i="1" dirty="0" smtClean="0">
                <a:solidFill>
                  <a:srgbClr val="002060"/>
                </a:solidFill>
                <a:latin typeface="Cambria" pitchFamily="18" charset="0"/>
                <a:ea typeface="Cambria" pitchFamily="18" charset="0"/>
                <a:cs typeface="Calibri" pitchFamily="34" charset="0"/>
              </a:rPr>
              <a:t>Effect of p-delta</a:t>
            </a:r>
            <a:endParaRPr lang="en-US" sz="3600" b="1" i="1" dirty="0">
              <a:solidFill>
                <a:srgbClr val="002060"/>
              </a:solidFill>
              <a:latin typeface="Cambria" pitchFamily="18" charset="0"/>
              <a:ea typeface="Cambria" pitchFamily="18" charset="0"/>
              <a:cs typeface="Calibri" pitchFamily="34" charset="0"/>
            </a:endParaRPr>
          </a:p>
        </p:txBody>
      </p:sp>
      <p:pic>
        <p:nvPicPr>
          <p:cNvPr id="3" name="صورة 2" descr="بي دلتا اكس.PNG"/>
          <p:cNvPicPr/>
          <p:nvPr/>
        </p:nvPicPr>
        <p:blipFill>
          <a:blip r:embed="rId2"/>
          <a:stretch>
            <a:fillRect/>
          </a:stretch>
        </p:blipFill>
        <p:spPr>
          <a:xfrm>
            <a:off x="428596" y="928670"/>
            <a:ext cx="5943600" cy="2786082"/>
          </a:xfrm>
          <a:prstGeom prst="rect">
            <a:avLst/>
          </a:prstGeom>
        </p:spPr>
      </p:pic>
      <p:pic>
        <p:nvPicPr>
          <p:cNvPr id="4" name="صورة 3" descr="بي دلتا واي.PNG"/>
          <p:cNvPicPr/>
          <p:nvPr/>
        </p:nvPicPr>
        <p:blipFill>
          <a:blip r:embed="rId3"/>
          <a:stretch>
            <a:fillRect/>
          </a:stretch>
        </p:blipFill>
        <p:spPr>
          <a:xfrm>
            <a:off x="428596" y="3929066"/>
            <a:ext cx="5943600" cy="2747645"/>
          </a:xfrm>
          <a:prstGeom prst="rect">
            <a:avLst/>
          </a:prstGeom>
        </p:spPr>
      </p:pic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285720" y="214290"/>
            <a:ext cx="230402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3600" b="1" i="1" dirty="0" smtClean="0">
                <a:solidFill>
                  <a:srgbClr val="002060"/>
                </a:solidFill>
                <a:latin typeface="Cambria" pitchFamily="18" charset="0"/>
                <a:ea typeface="Cambria" pitchFamily="18" charset="0"/>
                <a:cs typeface="Calibri" pitchFamily="34" charset="0"/>
              </a:rPr>
              <a:t>Story drift</a:t>
            </a:r>
            <a:endParaRPr lang="en-US" sz="3600" b="1" i="1" dirty="0">
              <a:solidFill>
                <a:srgbClr val="002060"/>
              </a:solidFill>
              <a:latin typeface="Cambria" pitchFamily="18" charset="0"/>
              <a:ea typeface="Cambria" pitchFamily="18" charset="0"/>
              <a:cs typeface="Calibri" pitchFamily="34" charset="0"/>
            </a:endParaRPr>
          </a:p>
        </p:txBody>
      </p:sp>
      <p:pic>
        <p:nvPicPr>
          <p:cNvPr id="3" name="صورة 2" descr="دريفت 2 بالاكس.PNG"/>
          <p:cNvPicPr/>
          <p:nvPr/>
        </p:nvPicPr>
        <p:blipFill>
          <a:blip r:embed="rId2"/>
          <a:stretch>
            <a:fillRect/>
          </a:stretch>
        </p:blipFill>
        <p:spPr>
          <a:xfrm>
            <a:off x="357158" y="928670"/>
            <a:ext cx="5943600" cy="2379345"/>
          </a:xfrm>
          <a:prstGeom prst="rect">
            <a:avLst/>
          </a:prstGeom>
        </p:spPr>
      </p:pic>
      <p:pic>
        <p:nvPicPr>
          <p:cNvPr id="4" name="صورة 3" descr="دريفت 2 بالواي.PNG"/>
          <p:cNvPicPr/>
          <p:nvPr/>
        </p:nvPicPr>
        <p:blipFill>
          <a:blip r:embed="rId3"/>
          <a:stretch>
            <a:fillRect/>
          </a:stretch>
        </p:blipFill>
        <p:spPr>
          <a:xfrm>
            <a:off x="357158" y="3643314"/>
            <a:ext cx="5943600" cy="2388235"/>
          </a:xfrm>
          <a:prstGeom prst="rect">
            <a:avLst/>
          </a:prstGeom>
        </p:spPr>
      </p:pic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ستطيل 2"/>
          <p:cNvSpPr/>
          <p:nvPr/>
        </p:nvSpPr>
        <p:spPr>
          <a:xfrm>
            <a:off x="357158" y="357166"/>
            <a:ext cx="1732526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3600" b="1" i="1" dirty="0" smtClean="0">
                <a:solidFill>
                  <a:srgbClr val="002060"/>
                </a:solidFill>
                <a:latin typeface="Cambria" pitchFamily="18" charset="0"/>
                <a:ea typeface="Cambria" pitchFamily="18" charset="0"/>
                <a:cs typeface="Calibri" pitchFamily="34" charset="0"/>
              </a:rPr>
              <a:t>DESIGN</a:t>
            </a:r>
          </a:p>
          <a:p>
            <a:endParaRPr lang="en-US" b="1" i="1" dirty="0">
              <a:solidFill>
                <a:srgbClr val="002060"/>
              </a:solidFill>
              <a:latin typeface="Cambria" pitchFamily="18" charset="0"/>
              <a:ea typeface="Cambria" pitchFamily="18" charset="0"/>
              <a:cs typeface="Calibri" pitchFamily="34" charset="0"/>
            </a:endParaRPr>
          </a:p>
        </p:txBody>
      </p:sp>
      <p:sp>
        <p:nvSpPr>
          <p:cNvPr id="4" name="مستطيل 3"/>
          <p:cNvSpPr/>
          <p:nvPr/>
        </p:nvSpPr>
        <p:spPr>
          <a:xfrm>
            <a:off x="357158" y="1142984"/>
            <a:ext cx="95891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i="1" dirty="0" smtClean="0">
                <a:solidFill>
                  <a:srgbClr val="002060"/>
                </a:solidFill>
                <a:latin typeface="Cambria" pitchFamily="18" charset="0"/>
                <a:ea typeface="Cambria" pitchFamily="18" charset="0"/>
                <a:cs typeface="Calibri" pitchFamily="34" charset="0"/>
              </a:rPr>
              <a:t>Slab </a:t>
            </a:r>
            <a:endParaRPr lang="ar-SA" sz="2800" dirty="0"/>
          </a:p>
        </p:txBody>
      </p:sp>
      <p:sp>
        <p:nvSpPr>
          <p:cNvPr id="6" name="مربع نص 5"/>
          <p:cNvSpPr txBox="1"/>
          <p:nvPr/>
        </p:nvSpPr>
        <p:spPr>
          <a:xfrm>
            <a:off x="428596" y="1714488"/>
            <a:ext cx="7429552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GB" b="1" dirty="0" smtClean="0">
                <a:latin typeface="Cambria" pitchFamily="18" charset="0"/>
                <a:ea typeface="Cambria" pitchFamily="18" charset="0"/>
              </a:rPr>
              <a:t>After entering the seismic load slab thickness is 30cm (not change)  </a:t>
            </a:r>
            <a:endParaRPr lang="ar-SA" b="1" dirty="0">
              <a:latin typeface="Cambria" pitchFamily="18" charset="0"/>
              <a:ea typeface="Cambria" pitchFamily="18" charset="0"/>
            </a:endParaRPr>
          </a:p>
        </p:txBody>
      </p:sp>
      <p:sp>
        <p:nvSpPr>
          <p:cNvPr id="7" name="مستطيل 6"/>
          <p:cNvSpPr/>
          <p:nvPr/>
        </p:nvSpPr>
        <p:spPr>
          <a:xfrm>
            <a:off x="428596" y="2357430"/>
            <a:ext cx="117532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i="1" dirty="0" smtClean="0">
                <a:solidFill>
                  <a:srgbClr val="002060"/>
                </a:solidFill>
                <a:latin typeface="Cambria" pitchFamily="18" charset="0"/>
                <a:ea typeface="Cambria" pitchFamily="18" charset="0"/>
                <a:cs typeface="Calibri" pitchFamily="34" charset="0"/>
              </a:rPr>
              <a:t>Beams </a:t>
            </a:r>
            <a:endParaRPr lang="ar-SA" sz="2400" dirty="0"/>
          </a:p>
        </p:txBody>
      </p:sp>
      <p:sp>
        <p:nvSpPr>
          <p:cNvPr id="8" name="مستطيل 7"/>
          <p:cNvSpPr/>
          <p:nvPr/>
        </p:nvSpPr>
        <p:spPr>
          <a:xfrm>
            <a:off x="500034" y="2857496"/>
            <a:ext cx="671517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 smtClean="0">
                <a:latin typeface="Cambria" pitchFamily="18" charset="0"/>
                <a:ea typeface="Cambria" pitchFamily="18" charset="0"/>
              </a:rPr>
              <a:t>After entering the seismic load beams dimensions will be (50*70)  [ B=50 cm, H=70cm ] </a:t>
            </a:r>
            <a:endParaRPr lang="ar-SA" b="1" dirty="0">
              <a:latin typeface="Cambria" pitchFamily="18" charset="0"/>
              <a:ea typeface="Cambria" pitchFamily="18" charset="0"/>
            </a:endParaRPr>
          </a:p>
        </p:txBody>
      </p:sp>
      <p:sp>
        <p:nvSpPr>
          <p:cNvPr id="9" name="مستطيل 8"/>
          <p:cNvSpPr/>
          <p:nvPr/>
        </p:nvSpPr>
        <p:spPr>
          <a:xfrm>
            <a:off x="500034" y="3786190"/>
            <a:ext cx="263553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i="1" dirty="0" smtClean="0">
                <a:solidFill>
                  <a:srgbClr val="002060"/>
                </a:solidFill>
                <a:latin typeface="Cambria" pitchFamily="18" charset="0"/>
                <a:ea typeface="Cambria" pitchFamily="18" charset="0"/>
                <a:cs typeface="Calibri" pitchFamily="34" charset="0"/>
              </a:rPr>
              <a:t>Basement wall </a:t>
            </a:r>
            <a:endParaRPr lang="ar-SA" sz="2800" dirty="0"/>
          </a:p>
        </p:txBody>
      </p:sp>
      <p:sp>
        <p:nvSpPr>
          <p:cNvPr id="10" name="مستطيل 9"/>
          <p:cNvSpPr/>
          <p:nvPr/>
        </p:nvSpPr>
        <p:spPr>
          <a:xfrm>
            <a:off x="571472" y="4357694"/>
            <a:ext cx="728667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 smtClean="0">
                <a:latin typeface="Cambria" pitchFamily="18" charset="0"/>
                <a:ea typeface="Cambria" pitchFamily="18" charset="0"/>
              </a:rPr>
              <a:t>After entering the seismic load the basement wall thickness well be  35cm</a:t>
            </a:r>
            <a:endParaRPr lang="ar-SA" b="1" dirty="0">
              <a:latin typeface="Cambria" pitchFamily="18" charset="0"/>
              <a:ea typeface="Cambria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جدول 1"/>
          <p:cNvGraphicFramePr>
            <a:graphicFrameLocks noGrp="1"/>
          </p:cNvGraphicFramePr>
          <p:nvPr/>
        </p:nvGraphicFramePr>
        <p:xfrm>
          <a:off x="928662" y="571484"/>
          <a:ext cx="6786611" cy="5500725"/>
        </p:xfrm>
        <a:graphic>
          <a:graphicData uri="http://schemas.openxmlformats.org/drawingml/2006/table">
            <a:tbl>
              <a:tblPr/>
              <a:tblGrid>
                <a:gridCol w="1851330"/>
                <a:gridCol w="1728549"/>
                <a:gridCol w="1675046"/>
                <a:gridCol w="1531686"/>
              </a:tblGrid>
              <a:tr h="480273">
                <a:tc>
                  <a:txBody>
                    <a:bodyPr/>
                    <a:lstStyle/>
                    <a:p>
                      <a:pPr algn="ctr">
                        <a:lnSpc>
                          <a:spcPts val="2700"/>
                        </a:lnSpc>
                        <a:spcAft>
                          <a:spcPts val="0"/>
                        </a:spcAft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en-US" sz="1600" b="1" dirty="0">
                          <a:solidFill>
                            <a:srgbClr val="222222"/>
                          </a:solidFill>
                          <a:latin typeface="Cambria" pitchFamily="18" charset="0"/>
                          <a:ea typeface="Cambria" pitchFamily="18" charset="0"/>
                          <a:cs typeface="Courier New"/>
                        </a:rPr>
                        <a:t>Floor Name </a:t>
                      </a:r>
                      <a:endParaRPr lang="en-US" sz="1050" b="1" dirty="0">
                        <a:latin typeface="Cambria" pitchFamily="18" charset="0"/>
                        <a:ea typeface="Cambria" pitchFamily="18" charset="0"/>
                        <a:cs typeface="Arial"/>
                      </a:endParaRPr>
                    </a:p>
                  </a:txBody>
                  <a:tcPr marL="56535" marR="565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700"/>
                        </a:lnSpc>
                        <a:spcAft>
                          <a:spcPts val="0"/>
                        </a:spcAft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en-US" sz="1600" b="1">
                          <a:solidFill>
                            <a:srgbClr val="222222"/>
                          </a:solidFill>
                          <a:latin typeface="Cambria" pitchFamily="18" charset="0"/>
                          <a:ea typeface="Cambria" pitchFamily="18" charset="0"/>
                          <a:cs typeface="Courier New"/>
                        </a:rPr>
                        <a:t>Height ( m)</a:t>
                      </a:r>
                      <a:endParaRPr lang="en-US" sz="1050" b="1">
                        <a:latin typeface="Cambria" pitchFamily="18" charset="0"/>
                        <a:ea typeface="Cambria" pitchFamily="18" charset="0"/>
                        <a:cs typeface="Arial"/>
                      </a:endParaRPr>
                    </a:p>
                  </a:txBody>
                  <a:tcPr marL="56535" marR="565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700"/>
                        </a:lnSpc>
                        <a:spcAft>
                          <a:spcPts val="0"/>
                        </a:spcAft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en-US" sz="1600" b="1">
                          <a:solidFill>
                            <a:srgbClr val="222222"/>
                          </a:solidFill>
                          <a:latin typeface="Cambria" pitchFamily="18" charset="0"/>
                          <a:ea typeface="Cambria" pitchFamily="18" charset="0"/>
                          <a:cs typeface="Courier New"/>
                        </a:rPr>
                        <a:t>Area (m2)</a:t>
                      </a:r>
                      <a:endParaRPr lang="en-US" sz="1050" b="1">
                        <a:latin typeface="Cambria" pitchFamily="18" charset="0"/>
                        <a:ea typeface="Cambria" pitchFamily="18" charset="0"/>
                        <a:cs typeface="Arial"/>
                      </a:endParaRPr>
                    </a:p>
                  </a:txBody>
                  <a:tcPr marL="56535" marR="565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700"/>
                        </a:lnSpc>
                        <a:spcAft>
                          <a:spcPts val="0"/>
                        </a:spcAft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en-GB" sz="1600" b="1">
                          <a:solidFill>
                            <a:srgbClr val="222222"/>
                          </a:solidFill>
                          <a:latin typeface="Cambria" pitchFamily="18" charset="0"/>
                          <a:ea typeface="Cambria" pitchFamily="18" charset="0"/>
                          <a:cs typeface="Courier New"/>
                        </a:rPr>
                        <a:t>Type</a:t>
                      </a:r>
                      <a:endParaRPr lang="en-US" sz="1050" b="1">
                        <a:latin typeface="Cambria" pitchFamily="18" charset="0"/>
                        <a:ea typeface="Cambria" pitchFamily="18" charset="0"/>
                        <a:cs typeface="Arial"/>
                      </a:endParaRPr>
                    </a:p>
                  </a:txBody>
                  <a:tcPr marL="56535" marR="565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0273">
                <a:tc>
                  <a:txBody>
                    <a:bodyPr/>
                    <a:lstStyle/>
                    <a:p>
                      <a:pPr algn="ctr">
                        <a:lnSpc>
                          <a:spcPts val="2700"/>
                        </a:lnSpc>
                        <a:spcAft>
                          <a:spcPts val="0"/>
                        </a:spcAft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en-US" sz="1600" b="1">
                          <a:solidFill>
                            <a:srgbClr val="222222"/>
                          </a:solidFill>
                          <a:latin typeface="Cambria" pitchFamily="18" charset="0"/>
                          <a:ea typeface="Cambria" pitchFamily="18" charset="0"/>
                          <a:cs typeface="Courier New"/>
                        </a:rPr>
                        <a:t>B3</a:t>
                      </a:r>
                      <a:endParaRPr lang="en-US" sz="1050" b="1">
                        <a:latin typeface="Cambria" pitchFamily="18" charset="0"/>
                        <a:ea typeface="Cambria" pitchFamily="18" charset="0"/>
                        <a:cs typeface="Arial"/>
                      </a:endParaRPr>
                    </a:p>
                  </a:txBody>
                  <a:tcPr marL="56535" marR="565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700"/>
                        </a:lnSpc>
                        <a:spcAft>
                          <a:spcPts val="0"/>
                        </a:spcAft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en-US" sz="1600" b="1">
                          <a:solidFill>
                            <a:srgbClr val="222222"/>
                          </a:solidFill>
                          <a:latin typeface="Cambria" pitchFamily="18" charset="0"/>
                          <a:ea typeface="Cambria" pitchFamily="18" charset="0"/>
                          <a:cs typeface="Courier New"/>
                        </a:rPr>
                        <a:t>3</a:t>
                      </a:r>
                      <a:endParaRPr lang="en-US" sz="1050" b="1">
                        <a:latin typeface="Cambria" pitchFamily="18" charset="0"/>
                        <a:ea typeface="Cambria" pitchFamily="18" charset="0"/>
                        <a:cs typeface="Arial"/>
                      </a:endParaRPr>
                    </a:p>
                  </a:txBody>
                  <a:tcPr marL="56535" marR="565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>
                          <a:solidFill>
                            <a:srgbClr val="222222"/>
                          </a:solidFill>
                          <a:latin typeface="Cambria" pitchFamily="18" charset="0"/>
                          <a:ea typeface="Cambria" pitchFamily="18" charset="0"/>
                          <a:cs typeface="Courier New"/>
                        </a:rPr>
                        <a:t>3200</a:t>
                      </a:r>
                      <a:endParaRPr lang="en-US" sz="1050" b="1">
                        <a:latin typeface="Cambria" pitchFamily="18" charset="0"/>
                        <a:ea typeface="Cambria" pitchFamily="18" charset="0"/>
                        <a:cs typeface="Arial"/>
                      </a:endParaRPr>
                    </a:p>
                  </a:txBody>
                  <a:tcPr marL="56535" marR="565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>
                          <a:solidFill>
                            <a:srgbClr val="222222"/>
                          </a:solidFill>
                          <a:latin typeface="Cambria" pitchFamily="18" charset="0"/>
                          <a:ea typeface="Cambria" pitchFamily="18" charset="0"/>
                          <a:cs typeface="Courier New"/>
                        </a:rPr>
                        <a:t>garages</a:t>
                      </a:r>
                      <a:endParaRPr lang="en-US" sz="1050" b="1">
                        <a:latin typeface="Cambria" pitchFamily="18" charset="0"/>
                        <a:ea typeface="Cambria" pitchFamily="18" charset="0"/>
                        <a:cs typeface="Arial"/>
                      </a:endParaRPr>
                    </a:p>
                  </a:txBody>
                  <a:tcPr marL="56535" marR="565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0273">
                <a:tc>
                  <a:txBody>
                    <a:bodyPr/>
                    <a:lstStyle/>
                    <a:p>
                      <a:pPr algn="ctr">
                        <a:lnSpc>
                          <a:spcPts val="2700"/>
                        </a:lnSpc>
                        <a:spcAft>
                          <a:spcPts val="0"/>
                        </a:spcAft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en-US" sz="1600" b="1">
                          <a:solidFill>
                            <a:srgbClr val="222222"/>
                          </a:solidFill>
                          <a:latin typeface="Cambria" pitchFamily="18" charset="0"/>
                          <a:ea typeface="Cambria" pitchFamily="18" charset="0"/>
                          <a:cs typeface="Courier New"/>
                        </a:rPr>
                        <a:t>B2</a:t>
                      </a:r>
                      <a:endParaRPr lang="en-US" sz="1050" b="1">
                        <a:latin typeface="Cambria" pitchFamily="18" charset="0"/>
                        <a:ea typeface="Cambria" pitchFamily="18" charset="0"/>
                        <a:cs typeface="Arial"/>
                      </a:endParaRPr>
                    </a:p>
                  </a:txBody>
                  <a:tcPr marL="56535" marR="565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700"/>
                        </a:lnSpc>
                        <a:spcAft>
                          <a:spcPts val="0"/>
                        </a:spcAft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en-US" sz="1600" b="1">
                          <a:solidFill>
                            <a:srgbClr val="222222"/>
                          </a:solidFill>
                          <a:latin typeface="Cambria" pitchFamily="18" charset="0"/>
                          <a:ea typeface="Cambria" pitchFamily="18" charset="0"/>
                          <a:cs typeface="Courier New"/>
                        </a:rPr>
                        <a:t>3</a:t>
                      </a:r>
                      <a:endParaRPr lang="en-US" sz="1050" b="1">
                        <a:latin typeface="Cambria" pitchFamily="18" charset="0"/>
                        <a:ea typeface="Cambria" pitchFamily="18" charset="0"/>
                        <a:cs typeface="Arial"/>
                      </a:endParaRPr>
                    </a:p>
                  </a:txBody>
                  <a:tcPr marL="56535" marR="565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>
                          <a:solidFill>
                            <a:srgbClr val="222222"/>
                          </a:solidFill>
                          <a:latin typeface="Cambria" pitchFamily="18" charset="0"/>
                          <a:ea typeface="Cambria" pitchFamily="18" charset="0"/>
                          <a:cs typeface="Courier New"/>
                        </a:rPr>
                        <a:t>3200</a:t>
                      </a:r>
                      <a:endParaRPr lang="en-US" sz="1050" b="1">
                        <a:latin typeface="Cambria" pitchFamily="18" charset="0"/>
                        <a:ea typeface="Cambria" pitchFamily="18" charset="0"/>
                        <a:cs typeface="Arial"/>
                      </a:endParaRPr>
                    </a:p>
                  </a:txBody>
                  <a:tcPr marL="56535" marR="565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>
                          <a:solidFill>
                            <a:srgbClr val="222222"/>
                          </a:solidFill>
                          <a:latin typeface="Cambria" pitchFamily="18" charset="0"/>
                          <a:ea typeface="Cambria" pitchFamily="18" charset="0"/>
                          <a:cs typeface="Courier New"/>
                        </a:rPr>
                        <a:t>garages</a:t>
                      </a:r>
                      <a:endParaRPr lang="en-US" sz="1050" b="1">
                        <a:latin typeface="Cambria" pitchFamily="18" charset="0"/>
                        <a:ea typeface="Cambria" pitchFamily="18" charset="0"/>
                        <a:cs typeface="Arial"/>
                      </a:endParaRPr>
                    </a:p>
                  </a:txBody>
                  <a:tcPr marL="56535" marR="565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0273">
                <a:tc>
                  <a:txBody>
                    <a:bodyPr/>
                    <a:lstStyle/>
                    <a:p>
                      <a:pPr algn="ctr">
                        <a:lnSpc>
                          <a:spcPts val="2700"/>
                        </a:lnSpc>
                        <a:spcAft>
                          <a:spcPts val="0"/>
                        </a:spcAft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en-US" sz="1600" b="1">
                          <a:solidFill>
                            <a:srgbClr val="222222"/>
                          </a:solidFill>
                          <a:latin typeface="Cambria" pitchFamily="18" charset="0"/>
                          <a:ea typeface="Cambria" pitchFamily="18" charset="0"/>
                          <a:cs typeface="Courier New"/>
                        </a:rPr>
                        <a:t>B1</a:t>
                      </a:r>
                      <a:endParaRPr lang="en-US" sz="1050" b="1">
                        <a:latin typeface="Cambria" pitchFamily="18" charset="0"/>
                        <a:ea typeface="Cambria" pitchFamily="18" charset="0"/>
                        <a:cs typeface="Arial"/>
                      </a:endParaRPr>
                    </a:p>
                  </a:txBody>
                  <a:tcPr marL="56535" marR="565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700"/>
                        </a:lnSpc>
                        <a:spcAft>
                          <a:spcPts val="0"/>
                        </a:spcAft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en-US" sz="1600" b="1">
                          <a:solidFill>
                            <a:srgbClr val="222222"/>
                          </a:solidFill>
                          <a:latin typeface="Cambria" pitchFamily="18" charset="0"/>
                          <a:ea typeface="Cambria" pitchFamily="18" charset="0"/>
                          <a:cs typeface="Courier New"/>
                        </a:rPr>
                        <a:t>3</a:t>
                      </a:r>
                      <a:endParaRPr lang="en-US" sz="1050" b="1">
                        <a:latin typeface="Cambria" pitchFamily="18" charset="0"/>
                        <a:ea typeface="Cambria" pitchFamily="18" charset="0"/>
                        <a:cs typeface="Arial"/>
                      </a:endParaRPr>
                    </a:p>
                  </a:txBody>
                  <a:tcPr marL="56535" marR="565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>
                          <a:solidFill>
                            <a:srgbClr val="222222"/>
                          </a:solidFill>
                          <a:latin typeface="Cambria" pitchFamily="18" charset="0"/>
                          <a:ea typeface="Cambria" pitchFamily="18" charset="0"/>
                          <a:cs typeface="Courier New"/>
                        </a:rPr>
                        <a:t>3200</a:t>
                      </a:r>
                      <a:endParaRPr lang="en-US" sz="1050" b="1">
                        <a:latin typeface="Cambria" pitchFamily="18" charset="0"/>
                        <a:ea typeface="Cambria" pitchFamily="18" charset="0"/>
                        <a:cs typeface="Arial"/>
                      </a:endParaRPr>
                    </a:p>
                  </a:txBody>
                  <a:tcPr marL="56535" marR="565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222222"/>
                          </a:solidFill>
                          <a:latin typeface="Cambria" pitchFamily="18" charset="0"/>
                          <a:ea typeface="Cambria" pitchFamily="18" charset="0"/>
                          <a:cs typeface="Courier New"/>
                        </a:rPr>
                        <a:t>garages</a:t>
                      </a:r>
                      <a:endParaRPr lang="en-US" sz="1050" b="1" dirty="0">
                        <a:latin typeface="Cambria" pitchFamily="18" charset="0"/>
                        <a:ea typeface="Cambria" pitchFamily="18" charset="0"/>
                        <a:cs typeface="Arial"/>
                      </a:endParaRPr>
                    </a:p>
                  </a:txBody>
                  <a:tcPr marL="56535" marR="565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89134">
                <a:tc>
                  <a:txBody>
                    <a:bodyPr/>
                    <a:lstStyle/>
                    <a:p>
                      <a:pPr algn="ctr">
                        <a:lnSpc>
                          <a:spcPts val="2700"/>
                        </a:lnSpc>
                        <a:spcAft>
                          <a:spcPts val="0"/>
                        </a:spcAft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en-US" sz="1600" b="1">
                          <a:solidFill>
                            <a:srgbClr val="222222"/>
                          </a:solidFill>
                          <a:latin typeface="Cambria" pitchFamily="18" charset="0"/>
                          <a:ea typeface="Cambria" pitchFamily="18" charset="0"/>
                          <a:cs typeface="Courier New"/>
                        </a:rPr>
                        <a:t>G</a:t>
                      </a:r>
                      <a:endParaRPr lang="en-US" sz="1050" b="1">
                        <a:latin typeface="Cambria" pitchFamily="18" charset="0"/>
                        <a:ea typeface="Cambria" pitchFamily="18" charset="0"/>
                        <a:cs typeface="Arial"/>
                      </a:endParaRPr>
                    </a:p>
                  </a:txBody>
                  <a:tcPr marL="56535" marR="565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700"/>
                        </a:lnSpc>
                        <a:spcAft>
                          <a:spcPts val="0"/>
                        </a:spcAft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en-GB" sz="1600" b="1" smtClean="0">
                          <a:solidFill>
                            <a:srgbClr val="222222"/>
                          </a:solidFill>
                          <a:latin typeface="Cambria" pitchFamily="18" charset="0"/>
                          <a:ea typeface="Cambria" pitchFamily="18" charset="0"/>
                          <a:cs typeface="Courier New"/>
                        </a:rPr>
                        <a:t>3</a:t>
                      </a:r>
                      <a:endParaRPr lang="en-US" sz="1050" b="1" dirty="0">
                        <a:latin typeface="Cambria" pitchFamily="18" charset="0"/>
                        <a:ea typeface="Cambria" pitchFamily="18" charset="0"/>
                        <a:cs typeface="Arial"/>
                      </a:endParaRPr>
                    </a:p>
                  </a:txBody>
                  <a:tcPr marL="56535" marR="565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>
                          <a:solidFill>
                            <a:srgbClr val="222222"/>
                          </a:solidFill>
                          <a:latin typeface="Cambria" pitchFamily="18" charset="0"/>
                          <a:ea typeface="Cambria" pitchFamily="18" charset="0"/>
                          <a:cs typeface="Courier New"/>
                        </a:rPr>
                        <a:t>3200</a:t>
                      </a:r>
                      <a:endParaRPr lang="en-US" sz="1050" b="1">
                        <a:latin typeface="Cambria" pitchFamily="18" charset="0"/>
                        <a:ea typeface="Cambria" pitchFamily="18" charset="0"/>
                        <a:cs typeface="Arial"/>
                      </a:endParaRPr>
                    </a:p>
                  </a:txBody>
                  <a:tcPr marL="56535" marR="565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222222"/>
                          </a:solidFill>
                          <a:latin typeface="Cambria" pitchFamily="18" charset="0"/>
                          <a:ea typeface="Cambria" pitchFamily="18" charset="0"/>
                          <a:cs typeface="Courier New"/>
                        </a:rPr>
                        <a:t>Commercial centers</a:t>
                      </a:r>
                      <a:endParaRPr lang="en-US" sz="1050" b="1" dirty="0">
                        <a:latin typeface="Cambria" pitchFamily="18" charset="0"/>
                        <a:ea typeface="Cambria" pitchFamily="18" charset="0"/>
                        <a:cs typeface="Arial"/>
                      </a:endParaRPr>
                    </a:p>
                  </a:txBody>
                  <a:tcPr marL="56535" marR="565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89134">
                <a:tc>
                  <a:txBody>
                    <a:bodyPr/>
                    <a:lstStyle/>
                    <a:p>
                      <a:pPr algn="ctr">
                        <a:lnSpc>
                          <a:spcPts val="2700"/>
                        </a:lnSpc>
                        <a:spcAft>
                          <a:spcPts val="0"/>
                        </a:spcAft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en-US" sz="1600" b="1">
                          <a:solidFill>
                            <a:srgbClr val="222222"/>
                          </a:solidFill>
                          <a:latin typeface="Cambria" pitchFamily="18" charset="0"/>
                          <a:ea typeface="Cambria" pitchFamily="18" charset="0"/>
                          <a:cs typeface="Courier New"/>
                        </a:rPr>
                        <a:t>F1</a:t>
                      </a:r>
                      <a:endParaRPr lang="en-US" sz="1050" b="1">
                        <a:latin typeface="Cambria" pitchFamily="18" charset="0"/>
                        <a:ea typeface="Cambria" pitchFamily="18" charset="0"/>
                        <a:cs typeface="Arial"/>
                      </a:endParaRPr>
                    </a:p>
                  </a:txBody>
                  <a:tcPr marL="56535" marR="565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700"/>
                        </a:lnSpc>
                        <a:spcAft>
                          <a:spcPts val="0"/>
                        </a:spcAft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en-US" sz="1600" b="1">
                          <a:solidFill>
                            <a:srgbClr val="222222"/>
                          </a:solidFill>
                          <a:latin typeface="Cambria" pitchFamily="18" charset="0"/>
                          <a:ea typeface="Cambria" pitchFamily="18" charset="0"/>
                          <a:cs typeface="Courier New"/>
                        </a:rPr>
                        <a:t>3</a:t>
                      </a:r>
                      <a:endParaRPr lang="en-US" sz="1050" b="1">
                        <a:latin typeface="Cambria" pitchFamily="18" charset="0"/>
                        <a:ea typeface="Cambria" pitchFamily="18" charset="0"/>
                        <a:cs typeface="Arial"/>
                      </a:endParaRPr>
                    </a:p>
                  </a:txBody>
                  <a:tcPr marL="56535" marR="565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>
                          <a:solidFill>
                            <a:srgbClr val="222222"/>
                          </a:solidFill>
                          <a:latin typeface="Cambria" pitchFamily="18" charset="0"/>
                          <a:ea typeface="Cambria" pitchFamily="18" charset="0"/>
                          <a:cs typeface="Courier New"/>
                        </a:rPr>
                        <a:t>3200</a:t>
                      </a:r>
                      <a:endParaRPr lang="en-US" sz="1050" b="1">
                        <a:latin typeface="Cambria" pitchFamily="18" charset="0"/>
                        <a:ea typeface="Cambria" pitchFamily="18" charset="0"/>
                        <a:cs typeface="Arial"/>
                      </a:endParaRPr>
                    </a:p>
                  </a:txBody>
                  <a:tcPr marL="56535" marR="565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222222"/>
                          </a:solidFill>
                          <a:latin typeface="Cambria" pitchFamily="18" charset="0"/>
                          <a:ea typeface="Cambria" pitchFamily="18" charset="0"/>
                          <a:cs typeface="Courier New"/>
                        </a:rPr>
                        <a:t>Commercial centers</a:t>
                      </a:r>
                      <a:endParaRPr lang="en-US" sz="1050" b="1" dirty="0">
                        <a:latin typeface="Cambria" pitchFamily="18" charset="0"/>
                        <a:ea typeface="Cambria" pitchFamily="18" charset="0"/>
                        <a:cs typeface="Arial"/>
                      </a:endParaRPr>
                    </a:p>
                  </a:txBody>
                  <a:tcPr marL="56535" marR="565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0273">
                <a:tc>
                  <a:txBody>
                    <a:bodyPr/>
                    <a:lstStyle/>
                    <a:p>
                      <a:pPr algn="ctr">
                        <a:lnSpc>
                          <a:spcPts val="2700"/>
                        </a:lnSpc>
                        <a:spcAft>
                          <a:spcPts val="0"/>
                        </a:spcAft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en-US" sz="1600" b="1">
                          <a:solidFill>
                            <a:srgbClr val="222222"/>
                          </a:solidFill>
                          <a:latin typeface="Cambria" pitchFamily="18" charset="0"/>
                          <a:ea typeface="Cambria" pitchFamily="18" charset="0"/>
                          <a:cs typeface="Courier New"/>
                        </a:rPr>
                        <a:t>F2</a:t>
                      </a:r>
                      <a:endParaRPr lang="en-US" sz="1050" b="1">
                        <a:latin typeface="Cambria" pitchFamily="18" charset="0"/>
                        <a:ea typeface="Cambria" pitchFamily="18" charset="0"/>
                        <a:cs typeface="Arial"/>
                      </a:endParaRPr>
                    </a:p>
                  </a:txBody>
                  <a:tcPr marL="56535" marR="565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700"/>
                        </a:lnSpc>
                        <a:spcAft>
                          <a:spcPts val="0"/>
                        </a:spcAft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en-US" sz="1600" b="1">
                          <a:solidFill>
                            <a:srgbClr val="222222"/>
                          </a:solidFill>
                          <a:latin typeface="Cambria" pitchFamily="18" charset="0"/>
                          <a:ea typeface="Cambria" pitchFamily="18" charset="0"/>
                          <a:cs typeface="Courier New"/>
                        </a:rPr>
                        <a:t>3</a:t>
                      </a:r>
                      <a:endParaRPr lang="en-US" sz="1050" b="1">
                        <a:latin typeface="Cambria" pitchFamily="18" charset="0"/>
                        <a:ea typeface="Cambria" pitchFamily="18" charset="0"/>
                        <a:cs typeface="Arial"/>
                      </a:endParaRPr>
                    </a:p>
                  </a:txBody>
                  <a:tcPr marL="56535" marR="565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>
                          <a:solidFill>
                            <a:srgbClr val="222222"/>
                          </a:solidFill>
                          <a:latin typeface="Cambria" pitchFamily="18" charset="0"/>
                          <a:ea typeface="Cambria" pitchFamily="18" charset="0"/>
                          <a:cs typeface="Courier New"/>
                        </a:rPr>
                        <a:t>3200</a:t>
                      </a:r>
                      <a:endParaRPr lang="en-US" sz="1050" b="1">
                        <a:latin typeface="Cambria" pitchFamily="18" charset="0"/>
                        <a:ea typeface="Cambria" pitchFamily="18" charset="0"/>
                        <a:cs typeface="Arial"/>
                      </a:endParaRPr>
                    </a:p>
                  </a:txBody>
                  <a:tcPr marL="56535" marR="565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>
                          <a:solidFill>
                            <a:srgbClr val="222222"/>
                          </a:solidFill>
                          <a:latin typeface="Cambria" pitchFamily="18" charset="0"/>
                          <a:ea typeface="Cambria" pitchFamily="18" charset="0"/>
                          <a:cs typeface="Courier New"/>
                        </a:rPr>
                        <a:t>garages</a:t>
                      </a:r>
                      <a:endParaRPr lang="en-US" sz="1050" b="1">
                        <a:latin typeface="Cambria" pitchFamily="18" charset="0"/>
                        <a:ea typeface="Cambria" pitchFamily="18" charset="0"/>
                        <a:cs typeface="Arial"/>
                      </a:endParaRPr>
                    </a:p>
                  </a:txBody>
                  <a:tcPr marL="56535" marR="565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0273">
                <a:tc>
                  <a:txBody>
                    <a:bodyPr/>
                    <a:lstStyle/>
                    <a:p>
                      <a:pPr algn="ctr">
                        <a:lnSpc>
                          <a:spcPts val="2700"/>
                        </a:lnSpc>
                        <a:spcAft>
                          <a:spcPts val="0"/>
                        </a:spcAft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en-US" sz="1600" b="1">
                          <a:solidFill>
                            <a:srgbClr val="222222"/>
                          </a:solidFill>
                          <a:latin typeface="Cambria" pitchFamily="18" charset="0"/>
                          <a:ea typeface="Cambria" pitchFamily="18" charset="0"/>
                          <a:cs typeface="Courier New"/>
                        </a:rPr>
                        <a:t>F3</a:t>
                      </a:r>
                      <a:endParaRPr lang="en-US" sz="1050" b="1">
                        <a:latin typeface="Cambria" pitchFamily="18" charset="0"/>
                        <a:ea typeface="Cambria" pitchFamily="18" charset="0"/>
                        <a:cs typeface="Arial"/>
                      </a:endParaRPr>
                    </a:p>
                  </a:txBody>
                  <a:tcPr marL="56535" marR="565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700"/>
                        </a:lnSpc>
                        <a:spcAft>
                          <a:spcPts val="0"/>
                        </a:spcAft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en-US" sz="1600" b="1">
                          <a:solidFill>
                            <a:srgbClr val="222222"/>
                          </a:solidFill>
                          <a:latin typeface="Cambria" pitchFamily="18" charset="0"/>
                          <a:ea typeface="Cambria" pitchFamily="18" charset="0"/>
                          <a:cs typeface="Courier New"/>
                        </a:rPr>
                        <a:t>3</a:t>
                      </a:r>
                      <a:endParaRPr lang="en-US" sz="1050" b="1">
                        <a:latin typeface="Cambria" pitchFamily="18" charset="0"/>
                        <a:ea typeface="Cambria" pitchFamily="18" charset="0"/>
                        <a:cs typeface="Arial"/>
                      </a:endParaRPr>
                    </a:p>
                  </a:txBody>
                  <a:tcPr marL="56535" marR="565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>
                          <a:solidFill>
                            <a:srgbClr val="222222"/>
                          </a:solidFill>
                          <a:latin typeface="Cambria" pitchFamily="18" charset="0"/>
                          <a:ea typeface="Cambria" pitchFamily="18" charset="0"/>
                          <a:cs typeface="Courier New"/>
                        </a:rPr>
                        <a:t>3200</a:t>
                      </a:r>
                      <a:endParaRPr lang="en-US" sz="1050" b="1">
                        <a:latin typeface="Cambria" pitchFamily="18" charset="0"/>
                        <a:ea typeface="Cambria" pitchFamily="18" charset="0"/>
                        <a:cs typeface="Arial"/>
                      </a:endParaRPr>
                    </a:p>
                  </a:txBody>
                  <a:tcPr marL="56535" marR="565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222222"/>
                          </a:solidFill>
                          <a:latin typeface="Cambria" pitchFamily="18" charset="0"/>
                          <a:ea typeface="Cambria" pitchFamily="18" charset="0"/>
                          <a:cs typeface="Courier New"/>
                        </a:rPr>
                        <a:t>garages</a:t>
                      </a:r>
                      <a:endParaRPr lang="en-US" sz="1050" b="1" dirty="0">
                        <a:latin typeface="Cambria" pitchFamily="18" charset="0"/>
                        <a:ea typeface="Cambria" pitchFamily="18" charset="0"/>
                        <a:cs typeface="Arial"/>
                      </a:endParaRPr>
                    </a:p>
                  </a:txBody>
                  <a:tcPr marL="56535" marR="565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0273">
                <a:tc>
                  <a:txBody>
                    <a:bodyPr/>
                    <a:lstStyle/>
                    <a:p>
                      <a:pPr algn="ctr">
                        <a:lnSpc>
                          <a:spcPts val="2700"/>
                        </a:lnSpc>
                        <a:spcAft>
                          <a:spcPts val="0"/>
                        </a:spcAft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en-US" sz="1600" b="1">
                          <a:solidFill>
                            <a:srgbClr val="222222"/>
                          </a:solidFill>
                          <a:latin typeface="Cambria" pitchFamily="18" charset="0"/>
                          <a:ea typeface="Cambria" pitchFamily="18" charset="0"/>
                          <a:cs typeface="Courier New"/>
                        </a:rPr>
                        <a:t>F4</a:t>
                      </a:r>
                      <a:endParaRPr lang="en-US" sz="1050" b="1">
                        <a:latin typeface="Cambria" pitchFamily="18" charset="0"/>
                        <a:ea typeface="Cambria" pitchFamily="18" charset="0"/>
                        <a:cs typeface="Arial"/>
                      </a:endParaRPr>
                    </a:p>
                  </a:txBody>
                  <a:tcPr marL="56535" marR="565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700"/>
                        </a:lnSpc>
                        <a:spcAft>
                          <a:spcPts val="0"/>
                        </a:spcAft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en-US" sz="1600" b="1">
                          <a:solidFill>
                            <a:srgbClr val="222222"/>
                          </a:solidFill>
                          <a:latin typeface="Cambria" pitchFamily="18" charset="0"/>
                          <a:ea typeface="Cambria" pitchFamily="18" charset="0"/>
                          <a:cs typeface="Courier New"/>
                        </a:rPr>
                        <a:t>3</a:t>
                      </a:r>
                      <a:endParaRPr lang="en-US" sz="1050" b="1">
                        <a:latin typeface="Cambria" pitchFamily="18" charset="0"/>
                        <a:ea typeface="Cambria" pitchFamily="18" charset="0"/>
                        <a:cs typeface="Arial"/>
                      </a:endParaRPr>
                    </a:p>
                  </a:txBody>
                  <a:tcPr marL="56535" marR="565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>
                          <a:solidFill>
                            <a:srgbClr val="222222"/>
                          </a:solidFill>
                          <a:latin typeface="Cambria" pitchFamily="18" charset="0"/>
                          <a:ea typeface="Cambria" pitchFamily="18" charset="0"/>
                          <a:cs typeface="Courier New"/>
                        </a:rPr>
                        <a:t>3200</a:t>
                      </a:r>
                      <a:endParaRPr lang="en-US" sz="1050" b="1">
                        <a:latin typeface="Cambria" pitchFamily="18" charset="0"/>
                        <a:ea typeface="Cambria" pitchFamily="18" charset="0"/>
                        <a:cs typeface="Arial"/>
                      </a:endParaRPr>
                    </a:p>
                  </a:txBody>
                  <a:tcPr marL="56535" marR="565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>
                          <a:solidFill>
                            <a:srgbClr val="222222"/>
                          </a:solidFill>
                          <a:latin typeface="Cambria" pitchFamily="18" charset="0"/>
                          <a:ea typeface="Cambria" pitchFamily="18" charset="0"/>
                          <a:cs typeface="Courier New"/>
                        </a:rPr>
                        <a:t>garages</a:t>
                      </a:r>
                      <a:endParaRPr lang="en-US" sz="1050" b="1">
                        <a:latin typeface="Cambria" pitchFamily="18" charset="0"/>
                        <a:ea typeface="Cambria" pitchFamily="18" charset="0"/>
                        <a:cs typeface="Arial"/>
                      </a:endParaRPr>
                    </a:p>
                  </a:txBody>
                  <a:tcPr marL="56535" marR="565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0273">
                <a:tc>
                  <a:txBody>
                    <a:bodyPr/>
                    <a:lstStyle/>
                    <a:p>
                      <a:pPr algn="ctr">
                        <a:lnSpc>
                          <a:spcPts val="2700"/>
                        </a:lnSpc>
                        <a:spcAft>
                          <a:spcPts val="0"/>
                        </a:spcAft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en-US" sz="1600" b="1">
                          <a:solidFill>
                            <a:srgbClr val="222222"/>
                          </a:solidFill>
                          <a:latin typeface="Cambria" pitchFamily="18" charset="0"/>
                          <a:ea typeface="Cambria" pitchFamily="18" charset="0"/>
                          <a:cs typeface="Courier New"/>
                        </a:rPr>
                        <a:t>F5</a:t>
                      </a:r>
                      <a:endParaRPr lang="en-US" sz="1050" b="1">
                        <a:latin typeface="Cambria" pitchFamily="18" charset="0"/>
                        <a:ea typeface="Cambria" pitchFamily="18" charset="0"/>
                        <a:cs typeface="Arial"/>
                      </a:endParaRPr>
                    </a:p>
                  </a:txBody>
                  <a:tcPr marL="56535" marR="565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700"/>
                        </a:lnSpc>
                        <a:spcAft>
                          <a:spcPts val="0"/>
                        </a:spcAft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en-US" sz="1600" b="1">
                          <a:solidFill>
                            <a:srgbClr val="222222"/>
                          </a:solidFill>
                          <a:latin typeface="Cambria" pitchFamily="18" charset="0"/>
                          <a:ea typeface="Cambria" pitchFamily="18" charset="0"/>
                          <a:cs typeface="Courier New"/>
                        </a:rPr>
                        <a:t>3</a:t>
                      </a:r>
                      <a:endParaRPr lang="en-US" sz="1050" b="1">
                        <a:latin typeface="Cambria" pitchFamily="18" charset="0"/>
                        <a:ea typeface="Cambria" pitchFamily="18" charset="0"/>
                        <a:cs typeface="Arial"/>
                      </a:endParaRPr>
                    </a:p>
                  </a:txBody>
                  <a:tcPr marL="56535" marR="565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>
                          <a:solidFill>
                            <a:srgbClr val="222222"/>
                          </a:solidFill>
                          <a:latin typeface="Cambria" pitchFamily="18" charset="0"/>
                          <a:ea typeface="Cambria" pitchFamily="18" charset="0"/>
                          <a:cs typeface="Courier New"/>
                        </a:rPr>
                        <a:t>3200</a:t>
                      </a:r>
                      <a:endParaRPr lang="en-US" sz="1050" b="1">
                        <a:latin typeface="Cambria" pitchFamily="18" charset="0"/>
                        <a:ea typeface="Cambria" pitchFamily="18" charset="0"/>
                        <a:cs typeface="Arial"/>
                      </a:endParaRPr>
                    </a:p>
                  </a:txBody>
                  <a:tcPr marL="56535" marR="565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222222"/>
                          </a:solidFill>
                          <a:latin typeface="Cambria" pitchFamily="18" charset="0"/>
                          <a:ea typeface="Cambria" pitchFamily="18" charset="0"/>
                          <a:cs typeface="Courier New"/>
                        </a:rPr>
                        <a:t>offices</a:t>
                      </a:r>
                      <a:endParaRPr lang="en-US" sz="1050" b="1" dirty="0">
                        <a:latin typeface="Cambria" pitchFamily="18" charset="0"/>
                        <a:ea typeface="Cambria" pitchFamily="18" charset="0"/>
                        <a:cs typeface="Arial"/>
                      </a:endParaRPr>
                    </a:p>
                  </a:txBody>
                  <a:tcPr marL="56535" marR="565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0273">
                <a:tc>
                  <a:txBody>
                    <a:bodyPr/>
                    <a:lstStyle/>
                    <a:p>
                      <a:pPr algn="ctr">
                        <a:lnSpc>
                          <a:spcPts val="2700"/>
                        </a:lnSpc>
                        <a:spcAft>
                          <a:spcPts val="0"/>
                        </a:spcAft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en-US" sz="1600" b="1">
                          <a:solidFill>
                            <a:srgbClr val="222222"/>
                          </a:solidFill>
                          <a:latin typeface="Cambria" pitchFamily="18" charset="0"/>
                          <a:ea typeface="Cambria" pitchFamily="18" charset="0"/>
                          <a:cs typeface="Courier New"/>
                        </a:rPr>
                        <a:t>F6</a:t>
                      </a:r>
                      <a:endParaRPr lang="en-US" sz="1050" b="1">
                        <a:latin typeface="Cambria" pitchFamily="18" charset="0"/>
                        <a:ea typeface="Cambria" pitchFamily="18" charset="0"/>
                        <a:cs typeface="Arial"/>
                      </a:endParaRPr>
                    </a:p>
                  </a:txBody>
                  <a:tcPr marL="56535" marR="565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700"/>
                        </a:lnSpc>
                        <a:spcAft>
                          <a:spcPts val="0"/>
                        </a:spcAft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en-US" sz="1600" b="1">
                          <a:solidFill>
                            <a:srgbClr val="222222"/>
                          </a:solidFill>
                          <a:latin typeface="Cambria" pitchFamily="18" charset="0"/>
                          <a:ea typeface="Cambria" pitchFamily="18" charset="0"/>
                          <a:cs typeface="Courier New"/>
                        </a:rPr>
                        <a:t>3</a:t>
                      </a:r>
                      <a:endParaRPr lang="en-US" sz="1050" b="1">
                        <a:latin typeface="Cambria" pitchFamily="18" charset="0"/>
                        <a:ea typeface="Cambria" pitchFamily="18" charset="0"/>
                        <a:cs typeface="Arial"/>
                      </a:endParaRPr>
                    </a:p>
                  </a:txBody>
                  <a:tcPr marL="56535" marR="565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 smtClean="0">
                          <a:solidFill>
                            <a:srgbClr val="222222"/>
                          </a:solidFill>
                          <a:latin typeface="Cambria" pitchFamily="18" charset="0"/>
                          <a:ea typeface="Cambria" pitchFamily="18" charset="0"/>
                          <a:cs typeface="Courier New"/>
                        </a:rPr>
                        <a:t>3000</a:t>
                      </a:r>
                      <a:endParaRPr lang="en-US" sz="1050" b="1" dirty="0">
                        <a:latin typeface="Cambria" pitchFamily="18" charset="0"/>
                        <a:ea typeface="Cambria" pitchFamily="18" charset="0"/>
                        <a:cs typeface="Arial"/>
                      </a:endParaRPr>
                    </a:p>
                  </a:txBody>
                  <a:tcPr marL="56535" marR="565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222222"/>
                          </a:solidFill>
                          <a:latin typeface="Cambria" pitchFamily="18" charset="0"/>
                          <a:ea typeface="Cambria" pitchFamily="18" charset="0"/>
                          <a:cs typeface="Courier New"/>
                        </a:rPr>
                        <a:t>offices</a:t>
                      </a:r>
                      <a:endParaRPr lang="en-US" sz="1050" b="1" dirty="0">
                        <a:latin typeface="Cambria" pitchFamily="18" charset="0"/>
                        <a:ea typeface="Cambria" pitchFamily="18" charset="0"/>
                        <a:cs typeface="Arial"/>
                      </a:endParaRPr>
                    </a:p>
                  </a:txBody>
                  <a:tcPr marL="56535" marR="565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357158" y="285728"/>
            <a:ext cx="148906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i="1" dirty="0" smtClean="0">
                <a:solidFill>
                  <a:srgbClr val="002060"/>
                </a:solidFill>
                <a:latin typeface="Cambria" pitchFamily="18" charset="0"/>
                <a:ea typeface="Cambria" pitchFamily="18" charset="0"/>
                <a:cs typeface="Calibri" pitchFamily="34" charset="0"/>
              </a:rPr>
              <a:t>Column </a:t>
            </a:r>
            <a:endParaRPr lang="ar-SA" sz="2800" dirty="0"/>
          </a:p>
        </p:txBody>
      </p:sp>
      <p:pic>
        <p:nvPicPr>
          <p:cNvPr id="3" name="صورة 2" descr="C 19 story 4.PNG"/>
          <p:cNvPicPr/>
          <p:nvPr/>
        </p:nvPicPr>
        <p:blipFill>
          <a:blip r:embed="rId2"/>
          <a:stretch>
            <a:fillRect/>
          </a:stretch>
        </p:blipFill>
        <p:spPr>
          <a:xfrm>
            <a:off x="5929322" y="1500174"/>
            <a:ext cx="1489710" cy="1640016"/>
          </a:xfrm>
          <a:prstGeom prst="rect">
            <a:avLst/>
          </a:prstGeom>
        </p:spPr>
      </p:pic>
      <p:sp>
        <p:nvSpPr>
          <p:cNvPr id="4" name="مستطيل 3"/>
          <p:cNvSpPr/>
          <p:nvPr/>
        </p:nvSpPr>
        <p:spPr>
          <a:xfrm>
            <a:off x="357158" y="928670"/>
            <a:ext cx="635798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latin typeface="Cambria" pitchFamily="18" charset="0"/>
                <a:ea typeface="Cambria" pitchFamily="18" charset="0"/>
              </a:rPr>
              <a:t>The column cross-section is d=1.30 m ( CC130)</a:t>
            </a:r>
            <a:endParaRPr lang="ar-SA" dirty="0" smtClean="0">
              <a:latin typeface="Cambria" pitchFamily="18" charset="0"/>
              <a:ea typeface="Cambria" pitchFamily="18" charset="0"/>
            </a:endParaRPr>
          </a:p>
          <a:p>
            <a:endParaRPr lang="ar-SA" dirty="0">
              <a:latin typeface="Cambria" pitchFamily="18" charset="0"/>
              <a:ea typeface="Cambria" pitchFamily="18" charset="0"/>
            </a:endParaRPr>
          </a:p>
        </p:txBody>
      </p:sp>
      <p:sp>
        <p:nvSpPr>
          <p:cNvPr id="5" name="مستطيل 4"/>
          <p:cNvSpPr/>
          <p:nvPr/>
        </p:nvSpPr>
        <p:spPr>
          <a:xfrm>
            <a:off x="428596" y="1357298"/>
            <a:ext cx="4572000" cy="20313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en-US" dirty="0" smtClean="0"/>
              <a:t>Upon receiving the project, the design of the column was given the meaning of a diameter equal to 1 meter, but after inserting the albumin loads, it became clear to us that this design was not sufficient, so the diameter was increased to 1.3 meters.</a:t>
            </a:r>
            <a:endParaRPr lang="ar-SA" dirty="0"/>
          </a:p>
        </p:txBody>
      </p:sp>
      <p:pic>
        <p:nvPicPr>
          <p:cNvPr id="6" name="صورة 5" descr="column cross section.PNG"/>
          <p:cNvPicPr/>
          <p:nvPr/>
        </p:nvPicPr>
        <p:blipFill>
          <a:blip r:embed="rId3"/>
          <a:stretch>
            <a:fillRect/>
          </a:stretch>
        </p:blipFill>
        <p:spPr>
          <a:xfrm>
            <a:off x="5786446" y="3571876"/>
            <a:ext cx="2143125" cy="1924050"/>
          </a:xfrm>
          <a:prstGeom prst="rect">
            <a:avLst/>
          </a:prstGeom>
        </p:spPr>
      </p:pic>
      <p:pic>
        <p:nvPicPr>
          <p:cNvPr id="7" name="صورة 6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0034" y="3429000"/>
            <a:ext cx="4714908" cy="2170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مستطيل 7"/>
          <p:cNvSpPr/>
          <p:nvPr/>
        </p:nvSpPr>
        <p:spPr>
          <a:xfrm>
            <a:off x="500034" y="5786454"/>
            <a:ext cx="433163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i="1" dirty="0" smtClean="0"/>
              <a:t>Reinforcement ratio =1% , so its ok </a:t>
            </a:r>
            <a:endParaRPr lang="ar-SA" dirty="0"/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285720" y="142852"/>
            <a:ext cx="278634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i="1" dirty="0" smtClean="0">
                <a:solidFill>
                  <a:srgbClr val="002060"/>
                </a:solidFill>
                <a:latin typeface="Cambria" pitchFamily="18" charset="0"/>
                <a:ea typeface="Cambria" pitchFamily="18" charset="0"/>
                <a:cs typeface="Calibri" pitchFamily="34" charset="0"/>
              </a:rPr>
              <a:t>Mat</a:t>
            </a:r>
            <a:r>
              <a:rPr lang="en-US" sz="4000" b="1" i="1" dirty="0" smtClean="0">
                <a:solidFill>
                  <a:srgbClr val="002060"/>
                </a:solidFill>
                <a:latin typeface="Cambria" pitchFamily="18" charset="0"/>
                <a:ea typeface="Cambria" pitchFamily="18" charset="0"/>
                <a:cs typeface="Calibri" pitchFamily="34" charset="0"/>
              </a:rPr>
              <a:t> </a:t>
            </a:r>
            <a:r>
              <a:rPr lang="en-US" sz="2800" b="1" i="1" dirty="0" smtClean="0">
                <a:solidFill>
                  <a:srgbClr val="002060"/>
                </a:solidFill>
                <a:latin typeface="Cambria" pitchFamily="18" charset="0"/>
                <a:ea typeface="Cambria" pitchFamily="18" charset="0"/>
                <a:cs typeface="Calibri" pitchFamily="34" charset="0"/>
              </a:rPr>
              <a:t>foundation </a:t>
            </a:r>
            <a:endParaRPr lang="ar-SA" sz="2800" dirty="0">
              <a:latin typeface="Cambria" pitchFamily="18" charset="0"/>
              <a:ea typeface="Cambria" pitchFamily="18" charset="0"/>
            </a:endParaRPr>
          </a:p>
        </p:txBody>
      </p:sp>
      <p:pic>
        <p:nvPicPr>
          <p:cNvPr id="8909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785794"/>
            <a:ext cx="8012113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9092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2143116"/>
            <a:ext cx="7488237" cy="4473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428596" y="285728"/>
            <a:ext cx="197348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i="1" dirty="0" smtClean="0">
                <a:solidFill>
                  <a:srgbClr val="002060"/>
                </a:solidFill>
                <a:latin typeface="Cambria" pitchFamily="18" charset="0"/>
                <a:ea typeface="Cambria" pitchFamily="18" charset="0"/>
                <a:cs typeface="Calibri" pitchFamily="34" charset="0"/>
              </a:rPr>
              <a:t>Shear wall </a:t>
            </a:r>
            <a:endParaRPr lang="ar-SA" sz="2800" dirty="0">
              <a:latin typeface="Cambria" pitchFamily="18" charset="0"/>
              <a:ea typeface="Cambria" pitchFamily="18" charset="0"/>
            </a:endParaRPr>
          </a:p>
        </p:txBody>
      </p:sp>
      <p:pic>
        <p:nvPicPr>
          <p:cNvPr id="9011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7" y="842963"/>
            <a:ext cx="7000923" cy="38004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011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4643447"/>
            <a:ext cx="3286148" cy="2071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113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142852"/>
            <a:ext cx="7897813" cy="5840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ستطيل 2"/>
          <p:cNvSpPr/>
          <p:nvPr/>
        </p:nvSpPr>
        <p:spPr>
          <a:xfrm>
            <a:off x="214282" y="285728"/>
            <a:ext cx="835824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800" b="1" i="1" dirty="0" smtClean="0">
                <a:solidFill>
                  <a:srgbClr val="002060"/>
                </a:solidFill>
                <a:latin typeface="Cambria" pitchFamily="18" charset="0"/>
                <a:ea typeface="Cambria" pitchFamily="18" charset="0"/>
              </a:rPr>
              <a:t>slab reinforcement : </a:t>
            </a:r>
            <a:endParaRPr lang="ar-SA" sz="2800" b="1" i="1" dirty="0">
              <a:solidFill>
                <a:srgbClr val="002060"/>
              </a:solidFill>
              <a:latin typeface="Cambria" pitchFamily="18" charset="0"/>
              <a:ea typeface="Cambria" pitchFamily="18" charset="0"/>
            </a:endParaRPr>
          </a:p>
        </p:txBody>
      </p:sp>
      <p:pic>
        <p:nvPicPr>
          <p:cNvPr id="66561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1357298"/>
            <a:ext cx="7345363" cy="416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6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5357826"/>
            <a:ext cx="7429552" cy="1162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2163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00100" y="357166"/>
            <a:ext cx="5791204" cy="204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2164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000100" y="2428868"/>
            <a:ext cx="6129341" cy="2786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285720" y="214290"/>
            <a:ext cx="678661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800" b="1" i="1" dirty="0" smtClean="0">
                <a:solidFill>
                  <a:srgbClr val="002060"/>
                </a:solidFill>
                <a:latin typeface="Cambria" pitchFamily="18" charset="0"/>
                <a:ea typeface="Cambria" pitchFamily="18" charset="0"/>
              </a:rPr>
              <a:t>Flat  slab reinforcement :</a:t>
            </a:r>
          </a:p>
          <a:p>
            <a:endParaRPr lang="en-GB" sz="2800" b="1" i="1" dirty="0" smtClean="0">
              <a:solidFill>
                <a:srgbClr val="002060"/>
              </a:solidFill>
              <a:latin typeface="Cambria" pitchFamily="18" charset="0"/>
              <a:ea typeface="Cambria" pitchFamily="18" charset="0"/>
            </a:endParaRPr>
          </a:p>
        </p:txBody>
      </p:sp>
      <p:pic>
        <p:nvPicPr>
          <p:cNvPr id="59393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785794"/>
            <a:ext cx="7643866" cy="48577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369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2500306"/>
            <a:ext cx="6786610" cy="4000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837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28662" y="142852"/>
            <a:ext cx="6786610" cy="2219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321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285728"/>
            <a:ext cx="7631113" cy="59293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285720" y="214290"/>
            <a:ext cx="386554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800" b="1" i="1" dirty="0" smtClean="0">
                <a:solidFill>
                  <a:srgbClr val="002060"/>
                </a:solidFill>
                <a:latin typeface="Cambria" pitchFamily="18" charset="0"/>
                <a:ea typeface="Cambria" pitchFamily="18" charset="0"/>
              </a:rPr>
              <a:t>Column reinforcement </a:t>
            </a:r>
            <a:endParaRPr lang="ar-SA" sz="2800" dirty="0"/>
          </a:p>
        </p:txBody>
      </p:sp>
      <p:pic>
        <p:nvPicPr>
          <p:cNvPr id="9318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642918"/>
            <a:ext cx="4181475" cy="2114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318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2714620"/>
            <a:ext cx="6786610" cy="3714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857232"/>
            <a:ext cx="7786742" cy="6000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مستطيل 4"/>
          <p:cNvSpPr/>
          <p:nvPr/>
        </p:nvSpPr>
        <p:spPr>
          <a:xfrm>
            <a:off x="214282" y="0"/>
            <a:ext cx="721523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indent="-742950"/>
            <a:r>
              <a:rPr lang="en-US" sz="3600" b="1" i="1" dirty="0" smtClean="0">
                <a:solidFill>
                  <a:srgbClr val="002060"/>
                </a:solidFill>
                <a:latin typeface="Cambria" pitchFamily="18" charset="0"/>
                <a:ea typeface="Cambria" pitchFamily="18" charset="0"/>
              </a:rPr>
              <a:t>2D-plan for </a:t>
            </a:r>
            <a:r>
              <a:rPr lang="en-US" sz="2800" b="1" i="1" dirty="0" smtClean="0">
                <a:solidFill>
                  <a:srgbClr val="002060"/>
                </a:solidFill>
                <a:latin typeface="Cambria" pitchFamily="18" charset="0"/>
                <a:ea typeface="Cambria" pitchFamily="18" charset="0"/>
              </a:rPr>
              <a:t>ground</a:t>
            </a:r>
            <a:r>
              <a:rPr lang="en-US" sz="3600" b="1" i="1" dirty="0" smtClean="0">
                <a:solidFill>
                  <a:srgbClr val="002060"/>
                </a:solidFill>
                <a:latin typeface="Cambria" pitchFamily="18" charset="0"/>
                <a:ea typeface="Cambria" pitchFamily="18" charset="0"/>
              </a:rPr>
              <a:t> floor.</a:t>
            </a:r>
            <a:endParaRPr lang="ar-SA" sz="3600" b="1" i="1" dirty="0" smtClean="0">
              <a:solidFill>
                <a:srgbClr val="002060"/>
              </a:solidFill>
              <a:latin typeface="Cambria" pitchFamily="18" charset="0"/>
              <a:ea typeface="Cambr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357158" y="214290"/>
            <a:ext cx="512916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800" b="1" i="1" dirty="0" smtClean="0">
                <a:solidFill>
                  <a:srgbClr val="002060"/>
                </a:solidFill>
                <a:latin typeface="Cambria" pitchFamily="18" charset="0"/>
                <a:ea typeface="Cambria" pitchFamily="18" charset="0"/>
              </a:rPr>
              <a:t>Mat foundation reinforcement </a:t>
            </a:r>
            <a:endParaRPr lang="ar-SA" sz="2800" dirty="0"/>
          </a:p>
        </p:txBody>
      </p:sp>
      <p:sp>
        <p:nvSpPr>
          <p:cNvPr id="6" name="مستطيل 5"/>
          <p:cNvSpPr/>
          <p:nvPr/>
        </p:nvSpPr>
        <p:spPr>
          <a:xfrm>
            <a:off x="500034" y="1000108"/>
            <a:ext cx="685804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latin typeface="Cambria" pitchFamily="18" charset="0"/>
                <a:ea typeface="Cambria" pitchFamily="18" charset="0"/>
              </a:rPr>
              <a:t>From Safe 12 The reinforcement  for the mar foundation will be 1 ∅ 18/15cm</a:t>
            </a:r>
            <a:endParaRPr lang="ar-SA" b="1" dirty="0">
              <a:latin typeface="Cambria" pitchFamily="18" charset="0"/>
              <a:ea typeface="Cambria" pitchFamily="18" charset="0"/>
            </a:endParaRPr>
          </a:p>
        </p:txBody>
      </p:sp>
      <p:pic>
        <p:nvPicPr>
          <p:cNvPr id="94212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1785926"/>
            <a:ext cx="5410200" cy="2019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4213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10" y="4000504"/>
            <a:ext cx="5429287" cy="2714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137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142852"/>
            <a:ext cx="8286808" cy="3286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1379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857356" y="3571876"/>
            <a:ext cx="5143536" cy="29527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428596" y="285728"/>
            <a:ext cx="329090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i="1" dirty="0" smtClean="0">
                <a:solidFill>
                  <a:srgbClr val="002060"/>
                </a:solidFill>
                <a:latin typeface="Cambria" pitchFamily="18" charset="0"/>
                <a:ea typeface="Cambria" pitchFamily="18" charset="0"/>
              </a:rPr>
              <a:t>Basement wall reinforcement </a:t>
            </a:r>
            <a:endParaRPr lang="ar-SA" dirty="0"/>
          </a:p>
        </p:txBody>
      </p:sp>
      <p:pic>
        <p:nvPicPr>
          <p:cNvPr id="10240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857232"/>
            <a:ext cx="5935663" cy="371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403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34" y="5214950"/>
            <a:ext cx="7286676" cy="1123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404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0034" y="1500174"/>
            <a:ext cx="6088063" cy="3533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285720" y="214290"/>
            <a:ext cx="285167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i="1" dirty="0" smtClean="0">
                <a:solidFill>
                  <a:srgbClr val="002060"/>
                </a:solidFill>
                <a:latin typeface="Cambria" pitchFamily="18" charset="0"/>
                <a:ea typeface="Cambria" pitchFamily="18" charset="0"/>
              </a:rPr>
              <a:t>shear wall reinforcement </a:t>
            </a:r>
            <a:endParaRPr lang="ar-SA" dirty="0"/>
          </a:p>
        </p:txBody>
      </p:sp>
      <p:pic>
        <p:nvPicPr>
          <p:cNvPr id="1034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571480"/>
            <a:ext cx="5638800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431" name="Picture 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1142984"/>
            <a:ext cx="6440487" cy="3705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432" name="Picture 8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5720" y="5072074"/>
            <a:ext cx="7000924" cy="1276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ستطيل 2"/>
          <p:cNvSpPr/>
          <p:nvPr/>
        </p:nvSpPr>
        <p:spPr>
          <a:xfrm>
            <a:off x="928662" y="2571744"/>
            <a:ext cx="7515553" cy="1200329"/>
          </a:xfrm>
          <a:prstGeom prst="rect">
            <a:avLst/>
          </a:prstGeom>
          <a:noFill/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en-GB" sz="7200" b="1" i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THANK YOU </a:t>
            </a:r>
            <a:endParaRPr lang="ar-SA" sz="7200" b="1" i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857232"/>
            <a:ext cx="8001056" cy="6000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مستطيل 2"/>
          <p:cNvSpPr/>
          <p:nvPr/>
        </p:nvSpPr>
        <p:spPr>
          <a:xfrm>
            <a:off x="142844" y="142852"/>
            <a:ext cx="414340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indent="-742950"/>
            <a:r>
              <a:rPr lang="en-US" sz="2800" b="1" i="1" dirty="0" smtClean="0">
                <a:solidFill>
                  <a:srgbClr val="002060"/>
                </a:solidFill>
                <a:latin typeface="Cambria" pitchFamily="18" charset="0"/>
                <a:ea typeface="Cambria" pitchFamily="18" charset="0"/>
              </a:rPr>
              <a:t>2D-plan for floorB1.</a:t>
            </a:r>
            <a:endParaRPr lang="ar-SA" sz="2800" b="1" i="1" dirty="0" smtClean="0">
              <a:solidFill>
                <a:srgbClr val="002060"/>
              </a:solidFill>
              <a:latin typeface="Cambria" pitchFamily="18" charset="0"/>
              <a:ea typeface="Cambr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642910" y="571480"/>
            <a:ext cx="220291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742950" indent="-742950"/>
            <a:r>
              <a:rPr lang="en-US" sz="3600" b="1" i="1" dirty="0" err="1" smtClean="0">
                <a:solidFill>
                  <a:srgbClr val="002060"/>
                </a:solidFill>
                <a:latin typeface="Cambria" pitchFamily="18" charset="0"/>
                <a:ea typeface="Cambria" pitchFamily="18" charset="0"/>
              </a:rPr>
              <a:t>MaterialS</a:t>
            </a:r>
            <a:endParaRPr lang="en-US" sz="3600" b="1" i="1" dirty="0" smtClean="0">
              <a:solidFill>
                <a:srgbClr val="002060"/>
              </a:solidFill>
              <a:latin typeface="Cambria" pitchFamily="18" charset="0"/>
              <a:ea typeface="Cambria" pitchFamily="18" charset="0"/>
            </a:endParaRPr>
          </a:p>
        </p:txBody>
      </p:sp>
      <p:sp>
        <p:nvSpPr>
          <p:cNvPr id="3" name="مربع نص 2"/>
          <p:cNvSpPr txBox="1"/>
          <p:nvPr/>
        </p:nvSpPr>
        <p:spPr>
          <a:xfrm>
            <a:off x="642910" y="1428736"/>
            <a:ext cx="6215106" cy="4062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latin typeface="Cambria" pitchFamily="18" charset="0"/>
                <a:ea typeface="Cambria" pitchFamily="18" charset="0"/>
              </a:rPr>
              <a:t>Concrete</a:t>
            </a:r>
            <a:endParaRPr lang="ar-SA" sz="2400" b="1" dirty="0">
              <a:latin typeface="Cambria" pitchFamily="18" charset="0"/>
              <a:ea typeface="Cambria" pitchFamily="18" charset="0"/>
            </a:endParaRPr>
          </a:p>
          <a:p>
            <a:r>
              <a:rPr lang="en-US" sz="2400" b="1" dirty="0">
                <a:latin typeface="Cambria" pitchFamily="18" charset="0"/>
                <a:ea typeface="Cambria" pitchFamily="18" charset="0"/>
              </a:rPr>
              <a:t>compressive strength (</a:t>
            </a:r>
            <a:r>
              <a:rPr lang="en-US" sz="2400" b="1" dirty="0" err="1">
                <a:latin typeface="Cambria" pitchFamily="18" charset="0"/>
                <a:ea typeface="Cambria" pitchFamily="18" charset="0"/>
              </a:rPr>
              <a:t>f’c</a:t>
            </a:r>
            <a:r>
              <a:rPr lang="en-US" sz="2400" b="1" dirty="0">
                <a:latin typeface="Cambria" pitchFamily="18" charset="0"/>
                <a:ea typeface="Cambria" pitchFamily="18" charset="0"/>
              </a:rPr>
              <a:t>):24MPa</a:t>
            </a:r>
          </a:p>
          <a:p>
            <a:r>
              <a:rPr lang="en-US" sz="2400" b="1" dirty="0">
                <a:latin typeface="Cambria" pitchFamily="18" charset="0"/>
                <a:ea typeface="Cambria" pitchFamily="18" charset="0"/>
              </a:rPr>
              <a:t>Modules of elasticity (</a:t>
            </a:r>
            <a:r>
              <a:rPr lang="en-US" sz="2400" b="1" dirty="0" err="1">
                <a:latin typeface="Cambria" pitchFamily="18" charset="0"/>
                <a:ea typeface="Cambria" pitchFamily="18" charset="0"/>
              </a:rPr>
              <a:t>Ec</a:t>
            </a:r>
            <a:r>
              <a:rPr lang="en-US" sz="2400" b="1" dirty="0">
                <a:latin typeface="Cambria" pitchFamily="18" charset="0"/>
                <a:ea typeface="Cambria" pitchFamily="18" charset="0"/>
              </a:rPr>
              <a:t>):23025.2MPa</a:t>
            </a:r>
            <a:endParaRPr lang="ar-SA" sz="2400" b="1" dirty="0">
              <a:latin typeface="Cambria" pitchFamily="18" charset="0"/>
              <a:ea typeface="Cambria" pitchFamily="18" charset="0"/>
            </a:endParaRPr>
          </a:p>
          <a:p>
            <a:r>
              <a:rPr lang="en-US" sz="2400" b="1" dirty="0">
                <a:latin typeface="Cambria" pitchFamily="18" charset="0"/>
                <a:ea typeface="Cambria" pitchFamily="18" charset="0"/>
              </a:rPr>
              <a:t>Unit weight (γ)</a:t>
            </a:r>
            <a:r>
              <a:rPr lang="ar-SA" sz="2400" b="1" dirty="0">
                <a:latin typeface="Cambria" pitchFamily="18" charset="0"/>
                <a:ea typeface="Cambria" pitchFamily="18" charset="0"/>
              </a:rPr>
              <a:t>:</a:t>
            </a:r>
            <a:r>
              <a:rPr lang="en-US" sz="2400" b="1" dirty="0" smtClean="0">
                <a:latin typeface="Cambria" pitchFamily="18" charset="0"/>
                <a:ea typeface="Cambria" pitchFamily="18" charset="0"/>
              </a:rPr>
              <a:t>25</a:t>
            </a:r>
          </a:p>
          <a:p>
            <a:endParaRPr lang="en-GB" sz="2400" b="1" dirty="0" smtClean="0">
              <a:latin typeface="Cambria" pitchFamily="18" charset="0"/>
              <a:ea typeface="Cambria" pitchFamily="18" charset="0"/>
            </a:endParaRPr>
          </a:p>
          <a:p>
            <a:endParaRPr lang="en-US" sz="2400" b="1" dirty="0">
              <a:latin typeface="Cambria" pitchFamily="18" charset="0"/>
              <a:ea typeface="Cambria" pitchFamily="18" charset="0"/>
            </a:endParaRPr>
          </a:p>
          <a:p>
            <a:r>
              <a:rPr lang="en-US" sz="2400" b="1" dirty="0">
                <a:latin typeface="Cambria" pitchFamily="18" charset="0"/>
                <a:ea typeface="Cambria" pitchFamily="18" charset="0"/>
              </a:rPr>
              <a:t>Steel</a:t>
            </a:r>
          </a:p>
          <a:p>
            <a:r>
              <a:rPr lang="en-US" sz="2400" b="1" dirty="0">
                <a:latin typeface="Cambria" pitchFamily="18" charset="0"/>
                <a:ea typeface="Cambria" pitchFamily="18" charset="0"/>
              </a:rPr>
              <a:t>Yield strength (</a:t>
            </a:r>
            <a:r>
              <a:rPr lang="en-US" sz="2400" b="1" dirty="0" err="1">
                <a:latin typeface="Cambria" pitchFamily="18" charset="0"/>
                <a:ea typeface="Cambria" pitchFamily="18" charset="0"/>
              </a:rPr>
              <a:t>fy</a:t>
            </a:r>
            <a:r>
              <a:rPr lang="en-US" sz="2400" b="1" dirty="0">
                <a:latin typeface="Cambria" pitchFamily="18" charset="0"/>
                <a:ea typeface="Cambria" pitchFamily="18" charset="0"/>
              </a:rPr>
              <a:t>): 420MPa</a:t>
            </a:r>
          </a:p>
          <a:p>
            <a:r>
              <a:rPr lang="en-US" sz="2400" b="1" dirty="0">
                <a:latin typeface="Cambria" pitchFamily="18" charset="0"/>
                <a:ea typeface="Cambria" pitchFamily="18" charset="0"/>
              </a:rPr>
              <a:t>Ultimate strength (fu):600MPa</a:t>
            </a:r>
          </a:p>
          <a:p>
            <a:r>
              <a:rPr lang="en-US" sz="2400" b="1" dirty="0">
                <a:latin typeface="Cambria" pitchFamily="18" charset="0"/>
                <a:ea typeface="Cambria" pitchFamily="18" charset="0"/>
              </a:rPr>
              <a:t>Modulus of elasticity (ES):200000MPa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428596" y="500042"/>
            <a:ext cx="207170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indent="-742950"/>
            <a:r>
              <a:rPr lang="en-US" sz="3600" b="1" i="1" dirty="0" smtClean="0">
                <a:solidFill>
                  <a:srgbClr val="002060"/>
                </a:solidFill>
              </a:rPr>
              <a:t>Loads</a:t>
            </a:r>
          </a:p>
        </p:txBody>
      </p:sp>
      <p:sp>
        <p:nvSpPr>
          <p:cNvPr id="3" name="مستطيل 2"/>
          <p:cNvSpPr/>
          <p:nvPr/>
        </p:nvSpPr>
        <p:spPr>
          <a:xfrm>
            <a:off x="130635" y="1142984"/>
            <a:ext cx="8727645" cy="52014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3200" dirty="0" smtClean="0">
                <a:solidFill>
                  <a:srgbClr val="C00000"/>
                </a:solidFill>
              </a:rPr>
              <a:t>Dead load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i="1" dirty="0" smtClean="0">
                <a:latin typeface="Cambria" pitchFamily="18" charset="0"/>
                <a:ea typeface="Cambria" pitchFamily="18" charset="0"/>
              </a:rPr>
              <a:t>Dead load for flat slab </a:t>
            </a:r>
            <a:r>
              <a:rPr lang="en-GB" b="1" dirty="0">
                <a:latin typeface="Cambria" pitchFamily="18" charset="0"/>
                <a:ea typeface="Cambria" pitchFamily="18" charset="0"/>
              </a:rPr>
              <a:t>7.5KN/m²</a:t>
            </a:r>
            <a:r>
              <a:rPr lang="en-GB" b="1" dirty="0" smtClean="0">
                <a:latin typeface="Cambria" pitchFamily="18" charset="0"/>
                <a:ea typeface="Cambria" pitchFamily="18" charset="0"/>
              </a:rPr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i="1" dirty="0" smtClean="0">
                <a:latin typeface="Cambria" pitchFamily="18" charset="0"/>
                <a:ea typeface="Cambria" pitchFamily="18" charset="0"/>
              </a:rPr>
              <a:t>Dead load for ribbed slab </a:t>
            </a:r>
            <a:r>
              <a:rPr lang="en-US" b="1" dirty="0" smtClean="0">
                <a:latin typeface="Cambria" pitchFamily="18" charset="0"/>
                <a:ea typeface="Cambria" pitchFamily="18" charset="0"/>
              </a:rPr>
              <a:t>6.231 </a:t>
            </a:r>
            <a:r>
              <a:rPr lang="en-US" b="1" dirty="0">
                <a:latin typeface="Cambria" pitchFamily="18" charset="0"/>
                <a:ea typeface="Cambria" pitchFamily="18" charset="0"/>
              </a:rPr>
              <a:t>KN/m²</a:t>
            </a:r>
            <a:r>
              <a:rPr lang="en-US" b="1" dirty="0" smtClean="0">
                <a:latin typeface="Cambria" pitchFamily="18" charset="0"/>
                <a:ea typeface="Cambria" pitchFamily="18" charset="0"/>
              </a:rPr>
              <a:t>.</a:t>
            </a:r>
            <a:endParaRPr lang="ar-SA" b="1" dirty="0" smtClean="0">
              <a:latin typeface="Cambria" pitchFamily="18" charset="0"/>
              <a:ea typeface="Cambria" pitchFamily="18" charset="0"/>
            </a:endParaRPr>
          </a:p>
          <a:p>
            <a:pPr marL="514350" indent="-514350"/>
            <a:endParaRPr lang="ar-SA" b="1" dirty="0" smtClean="0">
              <a:latin typeface="Cambria" pitchFamily="18" charset="0"/>
              <a:ea typeface="Cambria" pitchFamily="18" charset="0"/>
            </a:endParaRPr>
          </a:p>
          <a:p>
            <a:pPr marL="514350" indent="-514350"/>
            <a:endParaRPr lang="en-US" b="1" dirty="0" smtClean="0">
              <a:latin typeface="Cambria" pitchFamily="18" charset="0"/>
              <a:ea typeface="Cambria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en-US" sz="3200" dirty="0" smtClean="0">
                <a:solidFill>
                  <a:srgbClr val="C00000"/>
                </a:solidFill>
              </a:rPr>
              <a:t> </a:t>
            </a:r>
            <a:r>
              <a:rPr lang="en-US" sz="3200" dirty="0">
                <a:solidFill>
                  <a:srgbClr val="C00000"/>
                </a:solidFill>
              </a:rPr>
              <a:t>Superimposed dead </a:t>
            </a:r>
            <a:r>
              <a:rPr lang="en-US" sz="3200" dirty="0" smtClean="0">
                <a:solidFill>
                  <a:srgbClr val="C00000"/>
                </a:solidFill>
              </a:rPr>
              <a:t>load</a:t>
            </a:r>
          </a:p>
          <a:p>
            <a:pPr marL="514350" indent="-514350"/>
            <a:r>
              <a:rPr lang="en-US" b="1" dirty="0">
                <a:latin typeface="Cambria" pitchFamily="18" charset="0"/>
                <a:ea typeface="Cambria" pitchFamily="18" charset="0"/>
              </a:rPr>
              <a:t>Full Total SD load = 3.07 + .96 = 4.03 KN/m²</a:t>
            </a:r>
          </a:p>
          <a:p>
            <a:pPr marL="514350" indent="-514350"/>
            <a:r>
              <a:rPr lang="en-US" b="1" dirty="0">
                <a:latin typeface="Cambria" pitchFamily="18" charset="0"/>
                <a:ea typeface="Cambria" pitchFamily="18" charset="0"/>
              </a:rPr>
              <a:t>For safety we take the SD = 4.5 </a:t>
            </a:r>
            <a:r>
              <a:rPr lang="en-US" b="1" dirty="0" smtClean="0">
                <a:latin typeface="Cambria" pitchFamily="18" charset="0"/>
                <a:ea typeface="Cambria" pitchFamily="18" charset="0"/>
              </a:rPr>
              <a:t>KN/m²</a:t>
            </a:r>
            <a:endParaRPr lang="ar-SA" b="1" dirty="0" smtClean="0">
              <a:latin typeface="Cambria" pitchFamily="18" charset="0"/>
              <a:ea typeface="Cambria" pitchFamily="18" charset="0"/>
            </a:endParaRPr>
          </a:p>
          <a:p>
            <a:pPr marL="514350" indent="-514350"/>
            <a:endParaRPr lang="ar-SA" b="1" dirty="0" smtClean="0">
              <a:latin typeface="Cambria" pitchFamily="18" charset="0"/>
              <a:ea typeface="Cambria" pitchFamily="18" charset="0"/>
            </a:endParaRPr>
          </a:p>
          <a:p>
            <a:pPr marL="514350" indent="-514350"/>
            <a:endParaRPr lang="en-US" b="1" dirty="0" smtClean="0">
              <a:latin typeface="Cambria" pitchFamily="18" charset="0"/>
              <a:ea typeface="Cambria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en-US" sz="3200" dirty="0" smtClean="0">
                <a:solidFill>
                  <a:srgbClr val="C00000"/>
                </a:solidFill>
              </a:rPr>
              <a:t>Live loads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dirty="0">
                <a:latin typeface="Cambria" pitchFamily="18" charset="0"/>
                <a:ea typeface="Cambria" pitchFamily="18" charset="0"/>
              </a:rPr>
              <a:t>The live load for the floors (5, </a:t>
            </a:r>
            <a:r>
              <a:rPr lang="en-US" b="1" dirty="0" smtClean="0">
                <a:latin typeface="Cambria" pitchFamily="18" charset="0"/>
                <a:ea typeface="Cambria" pitchFamily="18" charset="0"/>
              </a:rPr>
              <a:t>6) </a:t>
            </a:r>
            <a:r>
              <a:rPr lang="en-US" b="1" dirty="0">
                <a:latin typeface="Cambria" pitchFamily="18" charset="0"/>
                <a:ea typeface="Cambria" pitchFamily="18" charset="0"/>
              </a:rPr>
              <a:t>= 2.4 KN/m² (office) 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dirty="0">
                <a:latin typeface="Cambria" pitchFamily="18" charset="0"/>
                <a:ea typeface="Cambria" pitchFamily="18" charset="0"/>
              </a:rPr>
              <a:t>The live load for the floors (G, 1) = 4.8 KN/m² (Commercial centers)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dirty="0">
                <a:latin typeface="Cambria" pitchFamily="18" charset="0"/>
                <a:ea typeface="Cambria" pitchFamily="18" charset="0"/>
              </a:rPr>
              <a:t>The live load for floors (B1, B2, B3, 2, 3, 4) = </a:t>
            </a:r>
            <a:r>
              <a:rPr lang="en-GB" b="1" dirty="0" smtClean="0">
                <a:latin typeface="Cambria" pitchFamily="18" charset="0"/>
                <a:ea typeface="Cambria" pitchFamily="18" charset="0"/>
              </a:rPr>
              <a:t>5</a:t>
            </a:r>
            <a:r>
              <a:rPr lang="en-US" b="1" dirty="0" smtClean="0">
                <a:latin typeface="Cambria" pitchFamily="18" charset="0"/>
                <a:ea typeface="Cambria" pitchFamily="18" charset="0"/>
              </a:rPr>
              <a:t> </a:t>
            </a:r>
            <a:r>
              <a:rPr lang="en-US" b="1" dirty="0">
                <a:latin typeface="Cambria" pitchFamily="18" charset="0"/>
                <a:ea typeface="Cambria" pitchFamily="18" charset="0"/>
              </a:rPr>
              <a:t>KN/m² (Garages for passengers only). </a:t>
            </a:r>
          </a:p>
          <a:p>
            <a:pPr marL="514350" indent="-514350">
              <a:buFont typeface="+mj-lt"/>
              <a:buAutoNum type="arabicPeriod"/>
            </a:pPr>
            <a:endParaRPr lang="en-US" sz="2000" dirty="0">
              <a:solidFill>
                <a:srgbClr val="C00000"/>
              </a:solidFill>
            </a:endParaRPr>
          </a:p>
        </p:txBody>
      </p:sp>
      <p:sp>
        <p:nvSpPr>
          <p:cNvPr id="6" name="مستطيل 5"/>
          <p:cNvSpPr/>
          <p:nvPr/>
        </p:nvSpPr>
        <p:spPr>
          <a:xfrm>
            <a:off x="2674876" y="547400"/>
            <a:ext cx="30809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 smtClean="0">
                <a:solidFill>
                  <a:srgbClr val="C00000"/>
                </a:solidFill>
              </a:rPr>
              <a:t> 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مشربية">
  <a:themeElements>
    <a:clrScheme name="مشربية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مشربية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مشربية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1261</TotalTime>
  <Words>1195</Words>
  <Application>Microsoft Office PowerPoint</Application>
  <PresentationFormat>عرض على الشاشة (3:4)‏</PresentationFormat>
  <Paragraphs>277</Paragraphs>
  <Slides>64</Slides>
  <Notes>1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64</vt:i4>
      </vt:variant>
    </vt:vector>
  </HeadingPairs>
  <TitlesOfParts>
    <vt:vector size="65" baseType="lpstr">
      <vt:lpstr>مشربية</vt:lpstr>
      <vt:lpstr>الشريحة 1</vt:lpstr>
      <vt:lpstr>الشريحة 2</vt:lpstr>
      <vt:lpstr>الشريحة 3</vt:lpstr>
      <vt:lpstr>الشريحة 4</vt:lpstr>
      <vt:lpstr>الشريحة 5</vt:lpstr>
      <vt:lpstr>الشريحة 6</vt:lpstr>
      <vt:lpstr>الشريحة 7</vt:lpstr>
      <vt:lpstr>الشريحة 8</vt:lpstr>
      <vt:lpstr>الشريحة 9</vt:lpstr>
      <vt:lpstr>الشريحة 10</vt:lpstr>
      <vt:lpstr>الشريحة 11</vt:lpstr>
      <vt:lpstr>الشريحة 12</vt:lpstr>
      <vt:lpstr>الشريحة 13</vt:lpstr>
      <vt:lpstr>الشريحة 14</vt:lpstr>
      <vt:lpstr>الشريحة 15</vt:lpstr>
      <vt:lpstr>الشريحة 16</vt:lpstr>
      <vt:lpstr>الشريحة 17</vt:lpstr>
      <vt:lpstr>الشريحة 18</vt:lpstr>
      <vt:lpstr>الشريحة 19</vt:lpstr>
      <vt:lpstr>الشريحة 20</vt:lpstr>
      <vt:lpstr>الشريحة 21</vt:lpstr>
      <vt:lpstr>الشريحة 22</vt:lpstr>
      <vt:lpstr>الشريحة 23</vt:lpstr>
      <vt:lpstr>الشريحة 24</vt:lpstr>
      <vt:lpstr>الشريحة 25</vt:lpstr>
      <vt:lpstr>الشريحة 26</vt:lpstr>
      <vt:lpstr>الشريحة 27</vt:lpstr>
      <vt:lpstr>الشريحة 28</vt:lpstr>
      <vt:lpstr>الشريحة 29</vt:lpstr>
      <vt:lpstr>الشريحة 30</vt:lpstr>
      <vt:lpstr>الشريحة 31</vt:lpstr>
      <vt:lpstr>الشريحة 32</vt:lpstr>
      <vt:lpstr>الشريحة 33</vt:lpstr>
      <vt:lpstr>الشريحة 34</vt:lpstr>
      <vt:lpstr>الشريحة 35</vt:lpstr>
      <vt:lpstr>الشريحة 36</vt:lpstr>
      <vt:lpstr>الشريحة 37</vt:lpstr>
      <vt:lpstr>الشريحة 38</vt:lpstr>
      <vt:lpstr>الشريحة 39</vt:lpstr>
      <vt:lpstr>الشريحة 40</vt:lpstr>
      <vt:lpstr>الشريحة 41</vt:lpstr>
      <vt:lpstr>الشريحة 42</vt:lpstr>
      <vt:lpstr>الشريحة 43</vt:lpstr>
      <vt:lpstr>الشريحة 44</vt:lpstr>
      <vt:lpstr>الشريحة 45</vt:lpstr>
      <vt:lpstr>الشريحة 46</vt:lpstr>
      <vt:lpstr>الشريحة 47</vt:lpstr>
      <vt:lpstr>الشريحة 48</vt:lpstr>
      <vt:lpstr>الشريحة 49</vt:lpstr>
      <vt:lpstr>الشريحة 50</vt:lpstr>
      <vt:lpstr>الشريحة 51</vt:lpstr>
      <vt:lpstr>الشريحة 52</vt:lpstr>
      <vt:lpstr>الشريحة 53</vt:lpstr>
      <vt:lpstr>الشريحة 54</vt:lpstr>
      <vt:lpstr>الشريحة 55</vt:lpstr>
      <vt:lpstr>الشريحة 56</vt:lpstr>
      <vt:lpstr>الشريحة 57</vt:lpstr>
      <vt:lpstr>الشريحة 58</vt:lpstr>
      <vt:lpstr>الشريحة 59</vt:lpstr>
      <vt:lpstr>الشريحة 60</vt:lpstr>
      <vt:lpstr>الشريحة 61</vt:lpstr>
      <vt:lpstr>الشريحة 62</vt:lpstr>
      <vt:lpstr>الشريحة 63</vt:lpstr>
      <vt:lpstr>الشريحة 64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الشريحة 1</dc:title>
  <dc:creator>Windows User</dc:creator>
  <cp:lastModifiedBy>‏‏مستخدم Windows</cp:lastModifiedBy>
  <cp:revision>121</cp:revision>
  <dcterms:created xsi:type="dcterms:W3CDTF">2021-01-10T16:15:04Z</dcterms:created>
  <dcterms:modified xsi:type="dcterms:W3CDTF">2021-06-05T22:37:16Z</dcterms:modified>
</cp:coreProperties>
</file>