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84"/>
  </p:notesMasterIdLst>
  <p:handoutMasterIdLst>
    <p:handoutMasterId r:id="rId85"/>
  </p:handoutMasterIdLst>
  <p:sldIdLst>
    <p:sldId id="256" r:id="rId3"/>
    <p:sldId id="492" r:id="rId4"/>
    <p:sldId id="394" r:id="rId5"/>
    <p:sldId id="259" r:id="rId6"/>
    <p:sldId id="260" r:id="rId7"/>
    <p:sldId id="261" r:id="rId8"/>
    <p:sldId id="262" r:id="rId9"/>
    <p:sldId id="491" r:id="rId10"/>
    <p:sldId id="396" r:id="rId11"/>
    <p:sldId id="353" r:id="rId12"/>
    <p:sldId id="354" r:id="rId13"/>
    <p:sldId id="355" r:id="rId14"/>
    <p:sldId id="356" r:id="rId15"/>
    <p:sldId id="357" r:id="rId16"/>
    <p:sldId id="359" r:id="rId17"/>
    <p:sldId id="430" r:id="rId18"/>
    <p:sldId id="362" r:id="rId19"/>
    <p:sldId id="363" r:id="rId20"/>
    <p:sldId id="393" r:id="rId21"/>
    <p:sldId id="463" r:id="rId22"/>
    <p:sldId id="462" r:id="rId23"/>
    <p:sldId id="312" r:id="rId24"/>
    <p:sldId id="464" r:id="rId25"/>
    <p:sldId id="414" r:id="rId26"/>
    <p:sldId id="465" r:id="rId27"/>
    <p:sldId id="468" r:id="rId28"/>
    <p:sldId id="466" r:id="rId29"/>
    <p:sldId id="467" r:id="rId30"/>
    <p:sldId id="375" r:id="rId31"/>
    <p:sldId id="377" r:id="rId32"/>
    <p:sldId id="378" r:id="rId33"/>
    <p:sldId id="379" r:id="rId34"/>
    <p:sldId id="380" r:id="rId35"/>
    <p:sldId id="381" r:id="rId36"/>
    <p:sldId id="382" r:id="rId37"/>
    <p:sldId id="384" r:id="rId38"/>
    <p:sldId id="270" r:id="rId39"/>
    <p:sldId id="274" r:id="rId40"/>
    <p:sldId id="275" r:id="rId41"/>
    <p:sldId id="283" r:id="rId42"/>
    <p:sldId id="276" r:id="rId43"/>
    <p:sldId id="448" r:id="rId44"/>
    <p:sldId id="449" r:id="rId45"/>
    <p:sldId id="289" r:id="rId46"/>
    <p:sldId id="291" r:id="rId47"/>
    <p:sldId id="295" r:id="rId48"/>
    <p:sldId id="450" r:id="rId49"/>
    <p:sldId id="292" r:id="rId50"/>
    <p:sldId id="469" r:id="rId51"/>
    <p:sldId id="470" r:id="rId52"/>
    <p:sldId id="472" r:id="rId53"/>
    <p:sldId id="471" r:id="rId54"/>
    <p:sldId id="473" r:id="rId55"/>
    <p:sldId id="474" r:id="rId56"/>
    <p:sldId id="476" r:id="rId57"/>
    <p:sldId id="475" r:id="rId58"/>
    <p:sldId id="478" r:id="rId59"/>
    <p:sldId id="482" r:id="rId60"/>
    <p:sldId id="480" r:id="rId61"/>
    <p:sldId id="481" r:id="rId62"/>
    <p:sldId id="485" r:id="rId63"/>
    <p:sldId id="490" r:id="rId64"/>
    <p:sldId id="486" r:id="rId65"/>
    <p:sldId id="487" r:id="rId66"/>
    <p:sldId id="489" r:id="rId67"/>
    <p:sldId id="494" r:id="rId68"/>
    <p:sldId id="496" r:id="rId69"/>
    <p:sldId id="499" r:id="rId70"/>
    <p:sldId id="502" r:id="rId71"/>
    <p:sldId id="501" r:id="rId72"/>
    <p:sldId id="503" r:id="rId73"/>
    <p:sldId id="505" r:id="rId74"/>
    <p:sldId id="507" r:id="rId75"/>
    <p:sldId id="509" r:id="rId76"/>
    <p:sldId id="510" r:id="rId77"/>
    <p:sldId id="512" r:id="rId78"/>
    <p:sldId id="513" r:id="rId79"/>
    <p:sldId id="514" r:id="rId80"/>
    <p:sldId id="516" r:id="rId81"/>
    <p:sldId id="458" r:id="rId82"/>
    <p:sldId id="397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3202" autoAdjust="0"/>
  </p:normalViewPr>
  <p:slideViewPr>
    <p:cSldViewPr>
      <p:cViewPr varScale="1">
        <p:scale>
          <a:sx n="70" d="100"/>
          <a:sy n="70" d="100"/>
        </p:scale>
        <p:origin x="140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viewProps" Target="view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91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6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424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51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58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7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E1B58C45-291D-44C2-80F4-E0E810974712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935C-E127-4992-BC83-614CFE9CF390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1CE5F-C2D2-4211-A355-261BDF7A8DFE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3F63C-8370-4645-8853-363829DA872E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8E25-BDDB-45FB-B3F1-63E95A4EE839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CD-0C4F-4119-AB04-F62ED4825600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5A007-9F0F-45DB-8E2C-4816531BDC90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49AC-023A-41BD-B135-4C2DBDCF886C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A7A1-3FAE-4D72-9610-A566EAD924F9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2788-4E03-4538-9777-CAE90ECF1D3C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383B-31B4-47E5-894B-13D645C5D13F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286BA-3952-4616-9012-62487DDF8EA5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1689557"/>
            <a:ext cx="7772400" cy="1754326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Structural Design of Collage of Law and Media in An-</a:t>
            </a:r>
            <a:r>
              <a:rPr lang="en-US" sz="36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Najah</a:t>
            </a:r>
            <a:r>
              <a:rPr lang="en-US" sz="3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National University</a:t>
            </a:r>
            <a:endParaRPr lang="en-US" sz="36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3533239"/>
            <a:ext cx="6858000" cy="1926681"/>
          </a:xfrm>
        </p:spPr>
        <p:txBody>
          <a:bodyPr/>
          <a:lstStyle/>
          <a:p>
            <a:pPr algn="ctr"/>
            <a:r>
              <a:rPr lang="en-US" sz="2300" b="1" dirty="0" smtClean="0">
                <a:solidFill>
                  <a:schemeClr val="accent2">
                    <a:lumMod val="50000"/>
                  </a:schemeClr>
                </a:solidFill>
              </a:rPr>
              <a:t>Prepared By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Haya </a:t>
            </a:r>
            <a:r>
              <a:rPr lang="en-US" sz="2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Naeem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Barhoush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Walaa</a:t>
            </a:r>
            <a:r>
              <a:rPr lang="en-US" sz="2800" b="1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Mohamad Hamad </a:t>
            </a:r>
          </a:p>
          <a:p>
            <a:pPr algn="ctr"/>
            <a:endParaRPr lang="en-US" sz="2800" b="1" dirty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</a:t>
            </a:fld>
            <a:endParaRPr lang="en-US" sz="1800" dirty="0"/>
          </a:p>
        </p:txBody>
      </p:sp>
      <p:sp>
        <p:nvSpPr>
          <p:cNvPr id="7" name="Subtitle 4"/>
          <p:cNvSpPr txBox="1">
            <a:spLocks/>
          </p:cNvSpPr>
          <p:nvPr/>
        </p:nvSpPr>
        <p:spPr>
          <a:xfrm>
            <a:off x="1143000" y="5600176"/>
            <a:ext cx="6858000" cy="9787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Submitted to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noProof="0" dirty="0" smtClean="0">
                <a:latin typeface="Andalus" pitchFamily="18" charset="-78"/>
                <a:cs typeface="Andalus" pitchFamily="18" charset="-78"/>
              </a:rPr>
              <a:t>Eng. Ibrahim Arman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6" name="Picture 2" descr="C:\Users\KAREEM-JO\Desktop\Mot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6331" y="154735"/>
            <a:ext cx="1506538" cy="1533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629400" cy="96043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Seismic Zone Requirements 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Seismic Zone Map Prepared By An-</a:t>
            </a:r>
            <a:r>
              <a:rPr lang="en-US" sz="28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Najah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National University is used to determine the seismic zone factor (Z) for Nablus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Seismic Zone for </a:t>
            </a:r>
            <a:b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Nablus is 2B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Factor (Z) = 0.2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10</a:t>
            </a:fld>
            <a:endParaRPr lang="en-US" sz="1800" dirty="0"/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3526" y="2362200"/>
            <a:ext cx="3457074" cy="399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5410200" cy="1112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Structural Materials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Concrete: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pPr marL="91440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Used Compressive Strength (f</a:t>
            </a:r>
            <a:r>
              <a:rPr lang="en-US" sz="2800" b="1" baseline="-250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parajita" pitchFamily="34" charset="0"/>
              </a:rPr>
              <a:t>́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for Slabs, Beams and Footings is 28 MPa, but for Columns is 45 MPa</a:t>
            </a:r>
            <a:b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Modulus of Elasticity = 24000MPa</a:t>
            </a:r>
            <a:b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estimated specific weight of reinforced concrete is 25 KN/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</a:t>
            </a:r>
            <a:r>
              <a:rPr lang="en-US" sz="2800" b="1" baseline="300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3</a:t>
            </a:r>
          </a:p>
          <a:p>
            <a:pPr marL="0" lvl="1" indent="0"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and for plain concrete is 23 KN/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</a:t>
            </a:r>
            <a:r>
              <a:rPr lang="en-US" sz="2800" b="1" baseline="300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3</a:t>
            </a:r>
          </a:p>
          <a:p>
            <a:pPr marL="0" indent="0">
              <a:buNone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457200">
              <a:buClr>
                <a:schemeClr val="bg1">
                  <a:lumMod val="50000"/>
                </a:schemeClr>
              </a:buClr>
              <a:buNone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457200">
              <a:buClr>
                <a:schemeClr val="bg1">
                  <a:lumMod val="50000"/>
                </a:schemeClr>
              </a:buClr>
              <a:buNone/>
            </a:pPr>
            <a:endParaRPr lang="en-US" sz="2700" b="1" baseline="30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11</a:t>
            </a:fld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7543800" y="5029200"/>
            <a:ext cx="1295400" cy="1295400"/>
          </a:xfrm>
          <a:prstGeom prst="rect">
            <a:avLst/>
          </a:prstGeom>
          <a:blipFill dpi="0" rotWithShape="1">
            <a:blip r:embed="rId3" cstate="print">
              <a:alphaModFix amt="6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5638800" cy="9604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Structural Materials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accent4">
                  <a:lumMod val="75000"/>
                </a:schemeClr>
              </a:buClr>
              <a:buFont typeface="+mj-lt"/>
              <a:buAutoNum type="arabicParenR" startAt="2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Reinforcing Steel: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n-US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Yielding Stress for reinforcing Steel is 420 MPa</a:t>
            </a:r>
            <a:b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Modulus of Elasticity is 200GPa </a:t>
            </a:r>
            <a:b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Steel type A 615 based on (ACI 318-11, section 3.5.2)  is used in this project.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60958" y="632460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1800" smtClean="0"/>
              <a:pPr/>
              <a:t>12</a:t>
            </a:fld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6781800" y="4800600"/>
            <a:ext cx="1828800" cy="1295400"/>
          </a:xfrm>
          <a:prstGeom prst="rect">
            <a:avLst/>
          </a:prstGeom>
          <a:blipFill dpi="0" rotWithShape="1">
            <a:blip r:embed="rId2" cstate="print">
              <a:alphaModFix amt="7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9604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Non-Structural Materials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Concrete Blocks:</a:t>
            </a:r>
            <a:b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n-US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used blocks were of 100 mm thickness, 200mm height and 400mm length in internal partitions and  external walls, having a unit weight of 12kN/m</a:t>
            </a:r>
            <a:r>
              <a:rPr lang="en-US" sz="28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3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.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Internal partitions are concrete block of (100mm &amp; 200 mm thickness ).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Clr>
                <a:schemeClr val="accent4">
                  <a:lumMod val="75000"/>
                </a:schemeClr>
              </a:buClr>
              <a:buNone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13</a:t>
            </a:fld>
            <a:endParaRPr lang="en-US" sz="1800" dirty="0"/>
          </a:p>
        </p:txBody>
      </p:sp>
      <p:pic>
        <p:nvPicPr>
          <p:cNvPr id="1026" name="Picture 2" descr="C:\Users\Admin\Desktop\GP images\hollow-block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257800"/>
            <a:ext cx="1447800" cy="968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5943600" cy="8842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Non-Structural Materials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accent4">
                  <a:lumMod val="75000"/>
                </a:schemeClr>
              </a:buClr>
              <a:buAutoNum type="arabicParenR" startAt="2"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Masonry Stones:</a:t>
            </a:r>
            <a:b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en-US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average </a:t>
            </a:r>
            <a:r>
              <a:rPr lang="en-US" sz="2800" b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specific weight  for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building stones is 26 </a:t>
            </a:r>
            <a:r>
              <a:rPr lang="en-US" sz="28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kN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/m</a:t>
            </a:r>
            <a:r>
              <a:rPr lang="en-US" sz="28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3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three main shapes of the used stones are:</a:t>
            </a:r>
          </a:p>
          <a:p>
            <a:pPr marL="1257300" lvl="2" indent="-457200">
              <a:buClr>
                <a:schemeClr val="accent4">
                  <a:lumMod val="75000"/>
                </a:schemeClr>
              </a:buClr>
              <a:buAutoNum type="arabicPeriod"/>
            </a:pPr>
            <a:r>
              <a:rPr lang="en-US" sz="28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Tobzeh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Stone</a:t>
            </a:r>
          </a:p>
          <a:p>
            <a:pPr marL="1257300" lvl="2" indent="-457200">
              <a:buClr>
                <a:schemeClr val="accent4">
                  <a:lumMod val="75000"/>
                </a:schemeClr>
              </a:buClr>
              <a:buAutoNum type="arabicPeriod"/>
            </a:pPr>
            <a:r>
              <a:rPr lang="en-US" sz="28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Mufajjar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Stone</a:t>
            </a:r>
          </a:p>
          <a:p>
            <a:pPr marL="1257300" lvl="2" indent="-457200">
              <a:buClr>
                <a:schemeClr val="accent4">
                  <a:lumMod val="75000"/>
                </a:schemeClr>
              </a:buClr>
              <a:buAutoNum type="arabicPeriod"/>
            </a:pPr>
            <a:r>
              <a:rPr lang="en-US" sz="28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Matabbeh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Stone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14</a:t>
            </a:fld>
            <a:endParaRPr lang="en-US" sz="1800" dirty="0"/>
          </a:p>
        </p:txBody>
      </p:sp>
      <p:pic>
        <p:nvPicPr>
          <p:cNvPr id="2050" name="Picture 2" descr="C:\Users\Admin\Desktop\images\ro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4346" y="4096509"/>
            <a:ext cx="3276600" cy="186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324600" cy="8842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The Principles of Design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83464"/>
            <a:ext cx="8229600" cy="5334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 3D model was constructed and analyzed using SAP2000 program taking into consideration the effects of dynamic Loads.</a:t>
            </a:r>
          </a:p>
          <a:p>
            <a:pPr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Columns and Beams were represented as line elements.</a:t>
            </a:r>
          </a:p>
          <a:p>
            <a:pPr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Slabs and shear walls were modeled as area elements.</a:t>
            </a:r>
          </a:p>
          <a:p>
            <a:pPr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spcBef>
                <a:spcPts val="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connections between the footings and the column necks were represented as pin connections.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Ultimate design method is used for analyzing the structure.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15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51816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Load Types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chemeClr val="accent4">
                  <a:lumMod val="75000"/>
                </a:schemeClr>
              </a:buClr>
              <a:buAutoNum type="arabicPeriod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Live Load: </a:t>
            </a:r>
          </a:p>
          <a:p>
            <a:pPr marL="0" indent="0">
              <a:buClr>
                <a:schemeClr val="accent4">
                  <a:lumMod val="75000"/>
                </a:schemeClr>
              </a:buClr>
              <a:buNone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The value of live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load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depends on the occupancy of the structure.</a:t>
            </a:r>
          </a:p>
          <a:p>
            <a:pPr marL="457200" indent="-457200">
              <a:buClr>
                <a:schemeClr val="accent4">
                  <a:lumMod val="75000"/>
                </a:schemeClr>
              </a:buClr>
              <a:buAutoNum type="arabicPeriod"/>
            </a:pPr>
            <a:endParaRPr lang="en-US" sz="2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0" indent="-45720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16</a:t>
            </a:fld>
            <a:endParaRPr lang="en-US" sz="1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276599"/>
            <a:ext cx="5959878" cy="296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8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57150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  <a:cs typeface="Aparajita" pitchFamily="34" charset="0"/>
              </a:rPr>
              <a:t>Load Types</a:t>
            </a:r>
            <a:endParaRPr lang="en-US" sz="3200" b="1" dirty="0">
              <a:latin typeface="Tekton Pro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Clr>
                <a:schemeClr val="accent4">
                  <a:lumMod val="75000"/>
                </a:schemeClr>
              </a:buClr>
              <a:buAutoNum type="arabicPeriod" startAt="2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</a:rPr>
              <a:t>Snow Load: </a:t>
            </a:r>
          </a:p>
          <a:p>
            <a:pPr marL="0" lvl="1" indent="0">
              <a:buClr>
                <a:schemeClr val="accent4">
                  <a:lumMod val="75000"/>
                </a:schemeClr>
              </a:buClr>
              <a:buNone/>
            </a:pPr>
            <a:r>
              <a:rPr lang="en-US" sz="26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Site Snow Load (So) = (600 – 400) / 320 =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0.625 </a:t>
            </a:r>
            <a:r>
              <a:rPr lang="en-US" sz="1800" b="1" dirty="0" err="1" smtClean="0">
                <a:solidFill>
                  <a:schemeClr val="accent2">
                    <a:lumMod val="50000"/>
                  </a:schemeClr>
                </a:solidFill>
              </a:rPr>
              <a:t>kN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m</a:t>
            </a:r>
            <a:r>
              <a:rPr lang="en-US" sz="18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endParaRPr lang="en-US" sz="1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1" indent="0">
              <a:buClr>
                <a:schemeClr val="accent4">
                  <a:lumMod val="75000"/>
                </a:schemeClr>
              </a:buClr>
              <a:buNone/>
            </a:pPr>
            <a:endParaRPr lang="en-US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-457200">
              <a:buNone/>
            </a:pPr>
            <a:endParaRPr lang="en-US" sz="2800" dirty="0">
              <a:solidFill>
                <a:schemeClr val="tx1"/>
              </a:solidFill>
              <a:cs typeface="Aparajita" pitchFamily="34" charset="0"/>
            </a:endParaRPr>
          </a:p>
          <a:p>
            <a:pPr marL="457200" lvl="1" indent="-457200">
              <a:buNone/>
            </a:pPr>
            <a:endParaRPr lang="en-US" sz="275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lvl="1" indent="-457200">
              <a:buNone/>
            </a:pP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Design Snow Load on Roof = 0.625 </a:t>
            </a:r>
            <a:r>
              <a:rPr lang="en-US" sz="1800" b="1" dirty="0" err="1" smtClean="0">
                <a:solidFill>
                  <a:schemeClr val="accent2">
                    <a:lumMod val="50000"/>
                  </a:schemeClr>
                </a:solidFill>
              </a:rPr>
              <a:t>kN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m</a:t>
            </a:r>
            <a:r>
              <a:rPr lang="en-US" sz="18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 but 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this structure is important so snow load is about 1 </a:t>
            </a:r>
            <a:r>
              <a:rPr lang="en-US" sz="1800" b="1" dirty="0" err="1" smtClean="0">
                <a:solidFill>
                  <a:schemeClr val="accent2">
                    <a:lumMod val="50000"/>
                  </a:schemeClr>
                </a:solidFill>
              </a:rPr>
              <a:t>kN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m</a:t>
            </a:r>
            <a:r>
              <a:rPr lang="en-US" sz="1800" b="1" baseline="300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</a:p>
          <a:p>
            <a:pPr marL="457200" lvl="1" indent="-457200">
              <a:buNone/>
            </a:pPr>
            <a:endParaRPr lang="en-US" sz="1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457200" indent="-45720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17</a:t>
            </a:fld>
            <a:endParaRPr lang="en-US" sz="1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133600"/>
            <a:ext cx="5124450" cy="2124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4343400" cy="8080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Load Types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>
                <a:schemeClr val="accent4">
                  <a:lumMod val="75000"/>
                </a:schemeClr>
              </a:buClr>
              <a:buAutoNum type="arabicPeriod" startAt="3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</a:rPr>
              <a:t>Super Imposed Dead Load:</a:t>
            </a:r>
          </a:p>
          <a:p>
            <a:pPr marL="400050" lvl="1" indent="0">
              <a:buClr>
                <a:schemeClr val="accent4">
                  <a:lumMod val="75000"/>
                </a:schemeClr>
              </a:buCl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514350" lvl="1" indent="-514350">
              <a:buClr>
                <a:srgbClr val="95A39D">
                  <a:lumMod val="75000"/>
                </a:srgbClr>
              </a:buClr>
              <a:buFont typeface="Wingdings" pitchFamily="2" charset="2"/>
              <a:buChar char="ü"/>
            </a:pPr>
            <a:r>
              <a:rPr lang="en-US" sz="28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Total superimposed dead load </a:t>
            </a:r>
            <a:r>
              <a:rPr lang="en-US" sz="24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= </a:t>
            </a:r>
            <a:r>
              <a:rPr lang="en-US" sz="28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5.6 </a:t>
            </a:r>
            <a:r>
              <a:rPr lang="en-US" sz="2800" b="1" dirty="0" err="1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kN</a:t>
            </a:r>
            <a:r>
              <a:rPr lang="en-US" sz="28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/m</a:t>
            </a:r>
            <a:r>
              <a:rPr lang="en-US" sz="2800" b="1" baseline="30000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2</a:t>
            </a:r>
          </a:p>
          <a:p>
            <a:pPr marL="0" lvl="1" indent="0">
              <a:buClr>
                <a:srgbClr val="95A39D">
                  <a:lumMod val="75000"/>
                </a:srgbClr>
              </a:buClr>
              <a:buNone/>
            </a:pPr>
            <a:endParaRPr lang="en-US" sz="2800" b="1" baseline="30000" dirty="0" smtClean="0">
              <a:solidFill>
                <a:srgbClr val="9CBEBD">
                  <a:lumMod val="50000"/>
                </a:srgbClr>
              </a:solidFill>
              <a:latin typeface="Aparajita" pitchFamily="34" charset="0"/>
              <a:cs typeface="Aparajita" pitchFamily="34" charset="0"/>
            </a:endParaRPr>
          </a:p>
          <a:p>
            <a:pPr marL="514350" lvl="1" indent="-514350">
              <a:buClr>
                <a:srgbClr val="95A39D">
                  <a:lumMod val="75000"/>
                </a:srgbClr>
              </a:buClr>
              <a:buFont typeface="Wingdings" pitchFamily="2" charset="2"/>
              <a:buChar char="ü"/>
            </a:pPr>
            <a:r>
              <a:rPr lang="en-US" sz="28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External wall load =4.21 </a:t>
            </a:r>
            <a:r>
              <a:rPr lang="en-US" sz="2800" b="1" dirty="0" err="1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kN</a:t>
            </a:r>
            <a:r>
              <a:rPr lang="en-US" sz="28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/</a:t>
            </a:r>
            <a:r>
              <a:rPr lang="en-US" sz="28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m</a:t>
            </a:r>
            <a:r>
              <a:rPr lang="en-US" sz="2800" b="1" baseline="30000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2</a:t>
            </a:r>
          </a:p>
          <a:p>
            <a:pPr marL="0" lvl="1" indent="0">
              <a:buNone/>
            </a:pPr>
            <a:endParaRPr lang="en-US" sz="2800" b="1" dirty="0">
              <a:solidFill>
                <a:srgbClr val="9CBEBD">
                  <a:lumMod val="50000"/>
                </a:srgbClr>
              </a:solidFill>
              <a:latin typeface="Aparajita" pitchFamily="34" charset="0"/>
              <a:cs typeface="Aparajita" pitchFamily="34" charset="0"/>
            </a:endParaRPr>
          </a:p>
          <a:p>
            <a:pPr marL="0" lvl="1" indent="0">
              <a:buClr>
                <a:srgbClr val="95A39D">
                  <a:lumMod val="75000"/>
                </a:srgbClr>
              </a:buClr>
              <a:buNone/>
            </a:pPr>
            <a:endParaRPr lang="en-US" sz="2800" b="1" dirty="0">
              <a:solidFill>
                <a:srgbClr val="9CBEBD">
                  <a:lumMod val="50000"/>
                </a:srgbClr>
              </a:solidFill>
              <a:latin typeface="Aparajita" pitchFamily="34" charset="0"/>
              <a:cs typeface="Aparajita" pitchFamily="34" charset="0"/>
            </a:endParaRPr>
          </a:p>
          <a:p>
            <a:pPr marL="400050" lvl="1" indent="0">
              <a:buClr>
                <a:schemeClr val="accent4">
                  <a:lumMod val="75000"/>
                </a:schemeClr>
              </a:buClr>
              <a:buNone/>
            </a:pPr>
            <a:endParaRPr lang="en-US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00050" lvl="1" indent="0">
              <a:buClr>
                <a:schemeClr val="accent4">
                  <a:lumMod val="75000"/>
                </a:schemeClr>
              </a:buClr>
              <a:buNone/>
            </a:pPr>
            <a:endParaRPr lang="en-US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18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5943600" cy="9604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Load Combinations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610600" cy="5257800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Using UBC 1997 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the ultimate loads are:</a:t>
            </a:r>
          </a:p>
          <a:p>
            <a:pPr marL="0" indent="0">
              <a:buClr>
                <a:schemeClr val="accent4">
                  <a:lumMod val="75000"/>
                </a:schemeClr>
              </a:buCl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1.4D </a:t>
            </a:r>
          </a:p>
          <a:p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1.2D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+ 1.6L + 0.5 (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</a:rPr>
              <a:t>Lr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or S) </a:t>
            </a:r>
            <a:endParaRPr lang="en-US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1.2D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+ 1.6 (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</a:rPr>
              <a:t>Lr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or S) + (f1 L or 0.8W) </a:t>
            </a:r>
          </a:p>
          <a:p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1.2D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+ 1.3W + f1 L + 0.5 (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</a:rPr>
              <a:t>Lr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or S) </a:t>
            </a:r>
            <a:endParaRPr lang="en-US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1.2D + 1.0E + (f1 L + f2 S) </a:t>
            </a:r>
            <a:endParaRPr lang="en-US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0.9D + (1.0E or 1.3W</a:t>
            </a: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E = ρ Eh +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</a:rPr>
              <a:t>Ev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 </a:t>
            </a:r>
            <a:endParaRPr lang="en-US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600" dirty="0" err="1" smtClean="0">
                <a:solidFill>
                  <a:schemeClr val="accent2">
                    <a:lumMod val="50000"/>
                  </a:schemeClr>
                </a:solidFill>
              </a:rPr>
              <a:t>Em</a:t>
            </a: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=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</a:rPr>
              <a:t>Ωo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Eh 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        </a:t>
            </a:r>
          </a:p>
          <a:p>
            <a:pPr marL="0" indent="0">
              <a:buClr>
                <a:schemeClr val="accent4">
                  <a:lumMod val="75000"/>
                </a:schemeClr>
              </a:buClr>
              <a:buNone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f1  = 1 when live load &gt; 4.9 </a:t>
            </a:r>
            <a:r>
              <a:rPr lang="en-US" sz="2600" dirty="0" err="1">
                <a:solidFill>
                  <a:schemeClr val="accent2">
                    <a:lumMod val="50000"/>
                  </a:schemeClr>
                </a:solidFill>
              </a:rPr>
              <a:t>kN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/m2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          = 0.5 for other live load </a:t>
            </a:r>
          </a:p>
          <a:p>
            <a:pPr marL="0" indent="0">
              <a:buClr>
                <a:schemeClr val="accent4">
                  <a:lumMod val="75000"/>
                </a:schemeClr>
              </a:buClr>
              <a:buNone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f2 = 0.7 for configurations that do not shed snow off the structure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          = 0.2 for other roof configurations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19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latin typeface="Tekton Pro" pitchFamily="34" charset="0"/>
              </a:rPr>
              <a:t>Outline</a:t>
            </a:r>
            <a:endParaRPr lang="en-US" sz="3600" b="1" dirty="0">
              <a:latin typeface="Tekton Pro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Introduction → project description, design principles, codes, materials and load combinations.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Preliminary Design → preliminary slab thickness, preliminary dimensions of beams, columns and walls.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Three dimensional analysis and design → verification of structural analysis, deflection computations and the design of structural members.</a:t>
            </a:r>
          </a:p>
          <a:p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2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37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4953000" cy="8842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Load Combinations</a:t>
            </a:r>
            <a:endParaRPr lang="ar-S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>
                  <a:buClr>
                    <a:schemeClr val="accent4">
                      <a:lumMod val="75000"/>
                    </a:schemeClr>
                  </a:buClr>
                  <a:buFont typeface="Wingdings" pitchFamily="2" charset="2"/>
                  <a:buChar char="v"/>
                </a:pPr>
                <a:r>
                  <a:rPr lang="en-US" sz="3800" b="1" dirty="0">
                    <a:solidFill>
                      <a:schemeClr val="accent2">
                        <a:lumMod val="50000"/>
                      </a:schemeClr>
                    </a:solidFill>
                  </a:rPr>
                  <a:t>Using UBC 1997 the service loads are:</a:t>
                </a:r>
              </a:p>
              <a:p>
                <a:pPr marL="0" indent="0">
                  <a:buNone/>
                </a:pPr>
                <a:endParaRPr lang="en-US" b="1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b="1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D </a:t>
                </a:r>
                <a:endParaRPr lang="en-US" sz="3800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3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                                                                                                            </a:t>
                </a:r>
                <a:endParaRPr lang="en-US" sz="38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D + L + (</a:t>
                </a:r>
                <a:r>
                  <a:rPr lang="en-US" sz="3800" dirty="0" err="1">
                    <a:solidFill>
                      <a:schemeClr val="accent2">
                        <a:lumMod val="50000"/>
                      </a:schemeClr>
                    </a:solidFill>
                  </a:rPr>
                  <a:t>Lr</a:t>
                </a:r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 or S</a:t>
                </a:r>
                <a:r>
                  <a:rPr lang="en-US" sz="3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)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3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                                                                                    </a:t>
                </a:r>
                <a:endParaRPr lang="en-US" sz="38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D+( W+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 )   </a:t>
                </a:r>
                <a:endParaRPr lang="en-US" sz="3800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3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                                                                                                    </a:t>
                </a:r>
                <a:endParaRPr lang="en-US" sz="38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.9D+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   </a:t>
                </a:r>
                <a:endParaRPr lang="en-US" sz="3800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3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                                                                                            </a:t>
                </a:r>
                <a:endParaRPr lang="en-US" sz="38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[D+.75 [ L+(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 or S) +  (W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380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800" dirty="0">
                    <a:solidFill>
                      <a:schemeClr val="accent2">
                        <a:lumMod val="50000"/>
                      </a:schemeClr>
                    </a:solidFill>
                  </a:rPr>
                  <a:t>)  ] </a:t>
                </a:r>
              </a:p>
              <a:p>
                <a:pPr marL="0" indent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 cstate="print"/>
                <a:stretch>
                  <a:fillRect l="-963" t="-256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20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576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5791200" cy="9604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Load </a:t>
            </a:r>
            <a:r>
              <a:rPr lang="en-US" sz="3200" b="1" dirty="0" smtClean="0">
                <a:latin typeface="Tekton Pro" pitchFamily="34" charset="0"/>
              </a:rPr>
              <a:t>Combinations</a:t>
            </a:r>
            <a:endParaRPr lang="ar-S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80000"/>
                  </a:lnSpc>
                  <a:buClr>
                    <a:schemeClr val="accent4">
                      <a:lumMod val="75000"/>
                    </a:schemeClr>
                  </a:buClr>
                  <a:buFont typeface="Wingdings" pitchFamily="2" charset="2"/>
                  <a:buChar char="v"/>
                </a:pPr>
                <a:r>
                  <a:rPr lang="en-US" sz="2600" b="1" dirty="0">
                    <a:solidFill>
                      <a:schemeClr val="accent2">
                        <a:lumMod val="50000"/>
                      </a:schemeClr>
                    </a:solidFill>
                  </a:rPr>
                  <a:t>Using (ACI 318-11) the ultimate loads are: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U = 1.4D                                                                                                    </a:t>
                </a:r>
              </a:p>
              <a:p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U= 1.2D + 1.6L + .5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or S or R)                                                            </a:t>
                </a:r>
              </a:p>
              <a:p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U = 1.2D+ 1.6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or S or R) +(1.0L or .5W)                                            </a:t>
                </a:r>
              </a:p>
              <a:p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U =  1.2D +1.0W+1.0L+.5(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 or S or R)                                                   </a:t>
                </a:r>
              </a:p>
              <a:p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U= 1.2D +1.0 E+ 1.0 L +.2S                                                                      </a:t>
                </a:r>
              </a:p>
              <a:p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U=.9D+ 1.0 W                                                                                           </a:t>
                </a:r>
              </a:p>
              <a:p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U= .9D+ 1.0 E</a:t>
                </a:r>
                <a:endParaRPr lang="ar-SA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 cstate="print"/>
                <a:stretch>
                  <a:fillRect l="-963" t="-256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9636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6858000" cy="8080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Preliminary Design of The Project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To do the preliminary design for the Structure the following procedures are used 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Determine the load assigns for the structure.</a:t>
            </a: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Determine the distribution of beams .</a:t>
            </a: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Determine the thickness of the slab .</a:t>
            </a: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Calculate the ultimate load for the slab.</a:t>
            </a: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Check the shear and the reinforcement for the slab.</a:t>
            </a: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Determine the dimensions of the beams.</a:t>
            </a: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Determine the dimensions of the columns.</a:t>
            </a:r>
          </a:p>
          <a:p>
            <a:pPr marL="457200" indent="-457200">
              <a:buFont typeface="+mj-lt"/>
              <a:buAutoNum type="arabicParenR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22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8080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Preliminary Design of The Project</a:t>
            </a: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23</a:t>
            </a:fld>
            <a:endParaRPr lang="en-US" sz="18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04522" y="5899545"/>
            <a:ext cx="2972620" cy="608036"/>
          </a:xfrm>
          <a:prstGeom prst="rect">
            <a:avLst/>
          </a:prstGeom>
        </p:spPr>
      </p:pic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904266"/>
            <a:ext cx="7543800" cy="399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858000" cy="9144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Preliminary Design of The Project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/>
          </a:bodyPr>
          <a:lstStyle/>
          <a:p>
            <a:pPr marL="0" indent="0">
              <a:buClr>
                <a:schemeClr val="accent4">
                  <a:lumMod val="75000"/>
                </a:schemeClr>
              </a:buClr>
              <a:buNone/>
            </a:pP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Assume beams of continues spans to be 400 mm width and to have thickness of 620mm .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Assume all beams with simple span to be 300 mm width and to have thickness of 500 mm. 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Assume wall thickness =250 mm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Clr>
                <a:schemeClr val="accent4">
                  <a:lumMod val="75000"/>
                </a:schemeClr>
              </a:buClr>
              <a:buNone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6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24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674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6858000" cy="8080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Preliminary Design of The Project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he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Slab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thickness: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</a:t>
            </a:r>
          </a:p>
          <a:p>
            <a:pPr marL="0" indent="0">
              <a:buNone/>
            </a:pPr>
            <a:endParaRPr lang="en-US" sz="200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25</a:t>
            </a:fld>
            <a:endParaRPr lang="en-US" sz="1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599" y="1905000"/>
            <a:ext cx="6998139" cy="456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81800" cy="8842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Preliminary Design of The Project</a:t>
            </a:r>
            <a:endParaRPr lang="ar-S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600" dirty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  <a:cs typeface="Aparajita" pitchFamily="34" charset="0"/>
                  </a:rPr>
                  <a:t>→ </a:t>
                </a:r>
                <a:r>
                  <a:rPr lang="en-US" sz="2600" dirty="0"/>
                  <a:t> </a:t>
                </a:r>
                <a:r>
                  <a:rPr lang="en-US" sz="2600" dirty="0">
                    <a:solidFill>
                      <a:schemeClr val="accent2">
                        <a:lumMod val="50000"/>
                      </a:schemeClr>
                    </a:solidFill>
                  </a:rPr>
                  <a:t>(take panel 3_4_B_C):</a:t>
                </a:r>
              </a:p>
              <a:p>
                <a:pPr marL="0" indent="0">
                  <a:buNone/>
                </a:pPr>
                <a:endParaRPr lang="en-US" sz="26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2600" dirty="0">
                    <a:solidFill>
                      <a:schemeClr val="accent2">
                        <a:lumMod val="50000"/>
                      </a:schemeClr>
                    </a:solidFill>
                  </a:rPr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600" dirty="0">
                    <a:solidFill>
                      <a:schemeClr val="accent2">
                        <a:lumMod val="50000"/>
                      </a:schemeClr>
                    </a:solidFill>
                  </a:rPr>
                  <a:t>&gt;</a:t>
                </a:r>
                <a:r>
                  <a:rPr lang="en-US" sz="26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  </a:t>
                </a:r>
                <a:r>
                  <a:rPr lang="en-US" sz="2600" dirty="0" smtClean="0">
                    <a:solidFill>
                      <a:schemeClr val="accent2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→ </a:t>
                </a:r>
                <a:endParaRPr lang="en-US" sz="26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2600" dirty="0">
                    <a:solidFill>
                      <a:schemeClr val="accent2">
                        <a:lumMod val="50000"/>
                      </a:schemeClr>
                    </a:solidFill>
                  </a:rPr>
                  <a:t>h=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6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420</m:t>
                            </m:r>
                          </m:num>
                          <m:den>
                            <m:r>
                              <a:rPr lang="en-US" sz="26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1400</m:t>
                            </m:r>
                          </m:den>
                        </m:f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 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46</m:t>
                        </m:r>
                        <m:r>
                          <a:rPr lang="en-US" sz="26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6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600" dirty="0">
                    <a:solidFill>
                      <a:schemeClr val="accent2">
                        <a:lumMod val="50000"/>
                      </a:schemeClr>
                    </a:solidFill>
                  </a:rPr>
                  <a:t>= 0.18 m </a:t>
                </a:r>
              </a:p>
              <a:p>
                <a:pPr marL="0" indent="0">
                  <a:buNone/>
                </a:pPr>
                <a:endParaRPr lang="en-US" sz="26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2600" dirty="0">
                    <a:solidFill>
                      <a:schemeClr val="accent2">
                        <a:lumMod val="50000"/>
                      </a:schemeClr>
                    </a:solidFill>
                  </a:rPr>
                  <a:t>So slab thickness= </a:t>
                </a:r>
                <a:r>
                  <a:rPr lang="en-US" sz="26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220mm</a:t>
                </a:r>
                <a:endParaRPr lang="en-US" sz="26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 cstate="print"/>
                <a:stretch>
                  <a:fillRect l="-1333" t="-121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26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984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086600" cy="8842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Preliminary Design of The Project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he Column Dimensions: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ar-SA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27</a:t>
            </a:fld>
            <a:endParaRPr lang="en-US" sz="1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199" y="2056301"/>
            <a:ext cx="6705601" cy="406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5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010400" cy="8080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Preliminary Design of The Project</a:t>
            </a:r>
            <a:endParaRPr lang="ar-S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Take Interior column with  tributary area of  6*8.5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 </m:t>
                        </m:r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𝑚</m:t>
                        </m:r>
                      </m:e>
                      <m:sup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2</m:t>
                        </m:r>
                      </m:sup>
                    </m:sSup>
                    <m:r>
                      <a:rPr lang="en-US" b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parajita" pitchFamily="34" charset="0"/>
                      </a:rPr>
                      <m:t> </m:t>
                    </m:r>
                  </m:oMath>
                </a14:m>
                <a:endParaRPr lang="en-US" b="1" dirty="0">
                  <a:solidFill>
                    <a:schemeClr val="accent2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Pu=1176.2 kN </a:t>
                </a:r>
              </a:p>
              <a:p>
                <a:r>
                  <a:rPr lang="en-US" sz="2800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ɸ</a:t>
                </a: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Pn= Pu =</a:t>
                </a:r>
                <a:r>
                  <a:rPr lang="en-US" sz="2800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ɸ ʎ </a:t>
                </a: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(0.85 fc`(Ag-As)+</a:t>
                </a:r>
                <a:r>
                  <a:rPr lang="en-US" sz="2800" b="1" dirty="0" err="1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fy</a:t>
                </a: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*As)    </a:t>
                </a:r>
              </a:p>
              <a:p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10351*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</m:ctrlPr>
                      </m:sSupPr>
                      <m:e>
                        <m:r>
                          <a:rPr lang="en-US" sz="2800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10</m:t>
                        </m:r>
                      </m:e>
                      <m:sup>
                        <m:r>
                          <a:rPr lang="en-US" sz="2800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= 0.65* 1 {(0.85 *40(Ag-0.015Ag)+420*0.015Ag}</a:t>
                </a:r>
              </a:p>
              <a:p>
                <a:r>
                  <a:rPr lang="en-US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Ag=362118.5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𝑚</m:t>
                        </m:r>
                      </m:e>
                      <m:sup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1" dirty="0">
                  <a:solidFill>
                    <a:schemeClr val="accent2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Use 600*600 mm</a:t>
                </a: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 cstate="print"/>
                <a:stretch>
                  <a:fillRect l="-1333" t="-229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28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238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0866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Equivalent Static Method(UBC-97)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</a:rPr>
              <a:t>The Following Parameters are used in the calculations :</a:t>
            </a:r>
            <a: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en-US" sz="2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Seismic Zone Factor for Nablus (Zone 2B)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Z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0.2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Soil Profile = S</a:t>
            </a:r>
            <a:r>
              <a:rPr lang="en-US" sz="275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   </a:t>
            </a: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(UBC_97, 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table16_J)</a:t>
            </a:r>
            <a:endParaRPr lang="en-US" sz="2750" b="1" baseline="-25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</a:t>
            </a:r>
            <a:r>
              <a:rPr lang="en-US" sz="275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0.24 (</a:t>
            </a: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UBC_97, table16_Q)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</a:t>
            </a:r>
            <a:r>
              <a:rPr lang="en-US" sz="2750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v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0.32  </a:t>
            </a: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(UBC_97, table16_R)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Importance Factor (I) = </a:t>
            </a: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1.5 (UBC_97, 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table16_K) 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Reduction Factor (R) = 5.5 (</a:t>
            </a: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UBC_97, 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table16_N) 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Effective Weight (W) = 90073.98 kN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1800" smtClean="0"/>
              <a:pPr/>
              <a:t>29</a:t>
            </a:fld>
            <a:endParaRPr lang="en-US" sz="1800" dirty="0"/>
          </a:p>
        </p:txBody>
      </p:sp>
      <p:sp>
        <p:nvSpPr>
          <p:cNvPr id="5" name="مستطيل 4"/>
          <p:cNvSpPr/>
          <p:nvPr/>
        </p:nvSpPr>
        <p:spPr>
          <a:xfrm>
            <a:off x="7157168" y="105616"/>
            <a:ext cx="184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249533" y="310634"/>
            <a:ext cx="184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ekton Pro" pitchFamily="34" charset="0"/>
              </a:rPr>
              <a:t>Project Description</a:t>
            </a:r>
            <a:endParaRPr lang="en-US" sz="36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The college of law and media has a location of  35  ̊13  ́11.92˝ E, 32  ̊13  ́39.95˝ N, and  about 600m above the mean sea level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Its location is in An-</a:t>
            </a:r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</a:rPr>
              <a:t>Najah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National University in Nablus next to the Korean Institute.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342900" lvl="1" indent="-342900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This faculty consists of eight floors that have a total plan area of 6115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cs typeface="Aparajita" pitchFamily="34" charset="0"/>
              </a:rPr>
              <a:t>m</a:t>
            </a:r>
            <a:r>
              <a:rPr lang="en-US" sz="2800" baseline="30000" dirty="0" smtClean="0">
                <a:solidFill>
                  <a:schemeClr val="accent2">
                    <a:lumMod val="50000"/>
                  </a:schemeClr>
                </a:solidFill>
                <a:cs typeface="Aparajita" pitchFamily="34" charset="0"/>
              </a:rPr>
              <a:t>2</a:t>
            </a:r>
            <a:r>
              <a:rPr lang="en-US" sz="2800" dirty="0">
                <a:cs typeface="Aparajita" pitchFamily="34" charset="0"/>
              </a:rPr>
              <a:t>.</a:t>
            </a:r>
            <a:endParaRPr lang="en-US" sz="2800" b="1" dirty="0"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77000" y="6396789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1800" smtClean="0"/>
              <a:pPr/>
              <a:t>3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6781800" cy="655638"/>
          </a:xfrm>
        </p:spPr>
        <p:txBody>
          <a:bodyPr>
            <a:normAutofit/>
          </a:bodyPr>
          <a:lstStyle/>
          <a:p>
            <a:r>
              <a:rPr lang="en-US" sz="3200" b="1" smtClean="0">
                <a:latin typeface="Tekton Pro" pitchFamily="34" charset="0"/>
              </a:rPr>
              <a:t>Equivalent Static Method(UBC-97)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These are the equations used for Base Shear (V) calculation :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/>
              <a:t>                                                                   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(Equation- 1)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/>
              <a:t>                                                                  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(Equation-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/>
              <a:t>                                                                  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(Equation -3)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30</a:t>
            </a:fld>
            <a:endParaRPr lang="en-US" sz="1800" dirty="0"/>
          </a:p>
        </p:txBody>
      </p:sp>
      <p:pic>
        <p:nvPicPr>
          <p:cNvPr id="10242" name="Picture 2" descr="C:\Users\KAREEM-JO\Desktop\V.PNG"/>
          <p:cNvPicPr>
            <a:picLocks noChangeAspect="1" noChangeArrowheads="1"/>
          </p:cNvPicPr>
          <p:nvPr/>
        </p:nvPicPr>
        <p:blipFill>
          <a:blip r:embed="rId2" cstate="print"/>
          <a:srcRect l="5955" t="14286" r="10670" b="14286"/>
          <a:stretch>
            <a:fillRect/>
          </a:stretch>
        </p:blipFill>
        <p:spPr bwMode="auto">
          <a:xfrm>
            <a:off x="1600200" y="2209800"/>
            <a:ext cx="2560320" cy="914400"/>
          </a:xfrm>
          <a:prstGeom prst="rect">
            <a:avLst/>
          </a:prstGeom>
          <a:noFill/>
        </p:spPr>
      </p:pic>
      <p:pic>
        <p:nvPicPr>
          <p:cNvPr id="10243" name="Picture 3" descr="C:\Users\KAREEM-JO\Desktop\V min.PNG"/>
          <p:cNvPicPr>
            <a:picLocks noChangeAspect="1" noChangeArrowheads="1"/>
          </p:cNvPicPr>
          <p:nvPr/>
        </p:nvPicPr>
        <p:blipFill>
          <a:blip r:embed="rId3" cstate="print"/>
          <a:srcRect l="5115" r="21565" b="60744"/>
          <a:stretch>
            <a:fillRect/>
          </a:stretch>
        </p:blipFill>
        <p:spPr bwMode="auto">
          <a:xfrm>
            <a:off x="1524000" y="3733800"/>
            <a:ext cx="3886200" cy="609600"/>
          </a:xfrm>
          <a:prstGeom prst="rect">
            <a:avLst/>
          </a:prstGeom>
          <a:noFill/>
        </p:spPr>
      </p:pic>
      <p:pic>
        <p:nvPicPr>
          <p:cNvPr id="10244" name="Picture 4" descr="C:\Users\KAREEM-JO\Desktop\Vmax.PNG"/>
          <p:cNvPicPr>
            <a:picLocks noChangeAspect="1" noChangeArrowheads="1"/>
          </p:cNvPicPr>
          <p:nvPr/>
        </p:nvPicPr>
        <p:blipFill>
          <a:blip r:embed="rId4" cstate="print"/>
          <a:srcRect l="3390" t="14286" r="23729" b="7143"/>
          <a:stretch>
            <a:fillRect/>
          </a:stretch>
        </p:blipFill>
        <p:spPr bwMode="auto">
          <a:xfrm>
            <a:off x="1447800" y="4876800"/>
            <a:ext cx="32766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0866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Equivalent Lateral Force 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rot="10800000" flipH="1" flipV="1">
            <a:off x="381000" y="6096000"/>
            <a:ext cx="8028779" cy="51418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Select the maximum value of base shear (V) =14736.1kN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31</a:t>
            </a:fld>
            <a:endParaRPr lang="en-US" sz="1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2651" y="1828800"/>
            <a:ext cx="6570270" cy="3402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3662"/>
            <a:ext cx="6934200" cy="68397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Equivalent Lateral Force 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The seismic Base Shear (V) is distributed according to this equation :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Force Per Floor                                             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(Equation-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n-US" sz="2400" dirty="0" smtClean="0"/>
              <a:t>                        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32</a:t>
            </a:fld>
            <a:endParaRPr lang="en-US" sz="1800" dirty="0"/>
          </a:p>
        </p:txBody>
      </p:sp>
      <p:pic>
        <p:nvPicPr>
          <p:cNvPr id="1026" name="Picture 2" descr="C:\Users\KAREEM-JO\Desktop\Force Dist UBC.PNG"/>
          <p:cNvPicPr>
            <a:picLocks noChangeAspect="1" noChangeArrowheads="1"/>
          </p:cNvPicPr>
          <p:nvPr/>
        </p:nvPicPr>
        <p:blipFill>
          <a:blip r:embed="rId2" cstate="print"/>
          <a:srcRect l="2041" t="14701" b="11792"/>
          <a:stretch>
            <a:fillRect/>
          </a:stretch>
        </p:blipFill>
        <p:spPr bwMode="auto">
          <a:xfrm>
            <a:off x="3200400" y="2514600"/>
            <a:ext cx="3276600" cy="762000"/>
          </a:xfrm>
          <a:prstGeom prst="rect">
            <a:avLst/>
          </a:prstGeom>
          <a:noFill/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9366" y="3505200"/>
            <a:ext cx="6552889" cy="3030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66294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Calculating Wind Load 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</a:rPr>
              <a:t>The Following Parameters are used in the calculations :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Basic Wind Speed = 120 km/hr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Exposure = C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Importance Factor (I</a:t>
            </a:r>
            <a:r>
              <a:rPr lang="en-US" sz="275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 1.15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Wind Stagnation (</a:t>
            </a:r>
            <a:r>
              <a:rPr lang="en-US" sz="275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qs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 0.695 kN/m</a:t>
            </a:r>
            <a:r>
              <a:rPr lang="en-US" sz="275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endParaRPr lang="en-US" sz="275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Pressure Coefficient (C</a:t>
            </a:r>
            <a:r>
              <a:rPr lang="en-US" sz="275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q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=1.4 for any horizontal direction</a:t>
            </a:r>
          </a:p>
          <a:p>
            <a:pPr lvl="1">
              <a:buNone/>
            </a:pP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(</a:t>
            </a: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UBC_97, </a:t>
            </a: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table 16-H)</a:t>
            </a:r>
          </a:p>
          <a:p>
            <a:pPr lvl="1"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None/>
            </a:pPr>
            <a:r>
              <a:rPr lang="en-US" dirty="0" smtClean="0"/>
              <a:t>	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33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6629400" cy="8080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Calculating Wind Load 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Combined height, importance and gust factor (C</a:t>
            </a:r>
            <a:r>
              <a:rPr lang="en-US" sz="2400" b="1" baseline="-25000" dirty="0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)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None/>
            </a:pPr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None/>
            </a:pPr>
            <a:r>
              <a:rPr lang="en-US" dirty="0" smtClean="0"/>
              <a:t>	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34</a:t>
            </a:fld>
            <a:endParaRPr lang="en-US" sz="18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550695"/>
            <a:ext cx="2514600" cy="328662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4724400" y="23272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5105400" cy="6556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Wind Load (UBC-97)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Windward Pressure = </a:t>
            </a:r>
            <a:r>
              <a:rPr lang="en-US" sz="2750" b="1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</a:t>
            </a:r>
            <a:r>
              <a:rPr lang="en-US" sz="2750" b="1" baseline="-25000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</a:t>
            </a:r>
            <a:r>
              <a:rPr lang="en-US" sz="2750" b="1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C</a:t>
            </a:r>
            <a:r>
              <a:rPr lang="en-US" sz="2750" b="1" baseline="-25000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q</a:t>
            </a:r>
            <a:r>
              <a:rPr lang="en-US" sz="2750" b="1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q</a:t>
            </a:r>
            <a:r>
              <a:rPr lang="en-US" sz="2750" b="1" baseline="-25000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</a:t>
            </a:r>
            <a:r>
              <a:rPr lang="en-US" sz="2750" b="1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I</a:t>
            </a:r>
            <a:r>
              <a:rPr lang="en-US" sz="2750" b="1" baseline="-25000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</a:t>
            </a:r>
            <a:r>
              <a:rPr lang="en-US" sz="2750" b="1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</a:p>
          <a:p>
            <a:pPr>
              <a:buNone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      = 1.06 X 1.4 X 0.695X 1.15 = 1.17kN/m</a:t>
            </a:r>
            <a:r>
              <a:rPr lang="en-US" sz="275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</a:p>
          <a:p>
            <a:pPr>
              <a:buNone/>
            </a:pPr>
            <a:endParaRPr lang="en-US" sz="275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Windward force = </a:t>
            </a:r>
            <a:r>
              <a:rPr lang="en-US" sz="2750" b="1" dirty="0" smtClean="0">
                <a:solidFill>
                  <a:schemeClr val="accent4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 X Tributary Area (h*B) </a:t>
            </a:r>
          </a:p>
          <a:p>
            <a:pPr>
              <a:buNone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			        = 1.17X 4*18.3= 86.196 kN</a:t>
            </a:r>
          </a:p>
          <a:p>
            <a:pPr>
              <a:buNone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Where :</a:t>
            </a:r>
          </a:p>
          <a:p>
            <a:pPr>
              <a:buNone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h= height of  the building </a:t>
            </a:r>
          </a:p>
          <a:p>
            <a:pPr>
              <a:buNone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B= the width of building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35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4932"/>
            <a:ext cx="7543801" cy="124146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Wind Load</a:t>
            </a:r>
            <a:br>
              <a:rPr lang="en-US" sz="3200" b="1" dirty="0" smtClean="0">
                <a:latin typeface="Tekton Pro" pitchFamily="34" charset="0"/>
              </a:rPr>
            </a:br>
            <a:r>
              <a:rPr lang="en-US" sz="3200" b="1" dirty="0" smtClean="0">
                <a:latin typeface="Tekton Pro" pitchFamily="34" charset="0"/>
              </a:rPr>
              <a:t>(UBC-97)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36</a:t>
            </a:fld>
            <a:endParaRPr lang="en-US" sz="18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1" y="434932"/>
            <a:ext cx="3810000" cy="162246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605087"/>
            <a:ext cx="3200400" cy="3048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474" y="2819401"/>
            <a:ext cx="6731122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6400800" cy="6556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Structural 3D Modeling 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structure is modeled using SAP2000 program 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All Window Openings were considered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37</a:t>
            </a:fld>
            <a:endParaRPr lang="en-US" sz="1800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6191251"/>
            <a:ext cx="2381250" cy="295275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4049" y="2438400"/>
            <a:ext cx="3922153" cy="3752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8012"/>
            <a:ext cx="7239000" cy="809625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ekton Pro" pitchFamily="34" charset="0"/>
              </a:rPr>
              <a:t>Verification of Structural Analysis</a:t>
            </a:r>
            <a:endParaRPr lang="en-US" sz="36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457200" indent="-457200">
              <a:buClr>
                <a:schemeClr val="accent4">
                  <a:lumMod val="75000"/>
                </a:schemeClr>
              </a:buClr>
              <a:buFont typeface="+mj-lt"/>
              <a:buAutoNum type="arabicParenR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Compatibility Check :</a:t>
            </a:r>
          </a:p>
          <a:p>
            <a:pPr marL="857250" lvl="1" indent="-457200">
              <a:spcBef>
                <a:spcPts val="120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following figure proves the compatibility of the model</a:t>
            </a:r>
          </a:p>
          <a:p>
            <a:pPr marL="857250" lvl="1" indent="-457200"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38</a:t>
            </a:fld>
            <a:endParaRPr lang="en-US" sz="18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1" y="2514599"/>
            <a:ext cx="4477988" cy="361517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9032" y="6234112"/>
            <a:ext cx="3057525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67818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Verification of Structural Analysis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Clr>
                <a:schemeClr val="accent4">
                  <a:lumMod val="75000"/>
                </a:schemeClr>
              </a:buClr>
              <a:buFont typeface="+mj-lt"/>
              <a:buAutoNum type="arabicParenR" startAt="2"/>
            </a:pPr>
            <a:r>
              <a:rPr lang="en-US" sz="3400" b="1" dirty="0" smtClean="0">
                <a:solidFill>
                  <a:schemeClr val="accent2">
                    <a:lumMod val="50000"/>
                  </a:schemeClr>
                </a:solidFill>
              </a:rPr>
              <a:t>Equilibrium Verification</a:t>
            </a:r>
            <a: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26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n-US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857250" lvl="1" indent="-457200">
              <a:buFont typeface="Wingdings" pitchFamily="2" charset="2"/>
              <a:buChar char="v"/>
            </a:pPr>
            <a:r>
              <a:rPr lang="en-US" sz="3300" b="1" dirty="0" smtClean="0">
                <a:solidFill>
                  <a:schemeClr val="accent2">
                    <a:lumMod val="50000"/>
                  </a:schemeClr>
                </a:solidFill>
              </a:rPr>
              <a:t>The Loads assigned to the model are :</a:t>
            </a:r>
            <a:r>
              <a:rPr lang="en-US" sz="3100" dirty="0" smtClean="0"/>
              <a:t/>
            </a:r>
            <a:br>
              <a:rPr lang="en-US" sz="3100" dirty="0" smtClean="0"/>
            </a:br>
            <a:endParaRPr lang="en-US" sz="3100" dirty="0" smtClean="0"/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Own Weight = Calculated automatically in the SAP2000</a:t>
            </a: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Super imposed dead load = 5.6 </a:t>
            </a:r>
            <a:r>
              <a:rPr lang="en-US" sz="35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kN</a:t>
            </a: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/m</a:t>
            </a:r>
            <a:r>
              <a:rPr lang="en-US" sz="35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endParaRPr lang="en-US" sz="35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Live Load = 5.0 </a:t>
            </a:r>
            <a:r>
              <a:rPr lang="en-US" sz="35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kN</a:t>
            </a: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/m</a:t>
            </a:r>
            <a:r>
              <a:rPr lang="en-US" sz="35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 </a:t>
            </a: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Roof Live Load =2.0kN/m</a:t>
            </a:r>
            <a:r>
              <a:rPr lang="en-US" sz="35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 </a:t>
            </a:r>
            <a:endParaRPr lang="en-US" sz="35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Earthquake Loads</a:t>
            </a: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 Loads</a:t>
            </a: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Snow Loads=1.0 </a:t>
            </a:r>
            <a:r>
              <a:rPr lang="en-US" sz="35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kN</a:t>
            </a: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/m</a:t>
            </a:r>
            <a:r>
              <a:rPr lang="en-US" sz="35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Soil Loads</a:t>
            </a:r>
            <a:endParaRPr lang="en-US" sz="3500" b="1" baseline="30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endParaRPr lang="en-US" sz="3500" b="1" baseline="30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914400" lvl="1" indent="-514350">
              <a:buClr>
                <a:schemeClr val="accent4">
                  <a:lumMod val="75000"/>
                </a:schemeClr>
              </a:buClr>
              <a:buFont typeface="+mj-lt"/>
              <a:buAutoNum type="romanLcPeriod"/>
            </a:pPr>
            <a:endParaRPr lang="en-US" sz="350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39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858000" cy="9604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Basement Floor Architectural Plan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</a:t>
            </a:fld>
            <a:endParaRPr lang="en-US" sz="18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45855"/>
            <a:ext cx="7907197" cy="4993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68580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Verification of Structural Analysis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4">
                  <a:lumMod val="75000"/>
                </a:schemeClr>
              </a:buClr>
              <a:buFont typeface="+mj-lt"/>
              <a:buAutoNum type="arabicParenR" startAt="2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</a:rPr>
              <a:t>Equilibrium Verification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following table shows the reactions obtained from the analysis of SAP2000 </a:t>
            </a: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Font typeface="Wingdings" pitchFamily="2" charset="2"/>
              <a:buChar char="v"/>
            </a:pPr>
            <a:endParaRPr lang="en-US" sz="2400" b="1" dirty="0" smtClean="0"/>
          </a:p>
          <a:p>
            <a:pPr marL="457200" indent="-457200" algn="ctr">
              <a:buNone/>
            </a:pP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57250" lvl="1" indent="-457200">
              <a:buNone/>
            </a:pPr>
            <a:endParaRPr lang="en-US" sz="31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40</a:t>
            </a:fld>
            <a:endParaRPr lang="en-US" sz="1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8874" y="3200400"/>
            <a:ext cx="7136496" cy="3125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599"/>
            <a:ext cx="6781800" cy="78606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 Verification of Structural Analysis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953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following table shows a comparison between the value of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forces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obtained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by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hand calculation and by SAP2000.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1800" smtClean="0"/>
              <a:pPr/>
              <a:t>41</a:t>
            </a:fld>
            <a:endParaRPr lang="en-US" sz="18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037" y="3048000"/>
            <a:ext cx="8085826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6858000" cy="8080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Verification of Structural Analysis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6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</a:rPr>
              <a:t>Soil Load Verification:</a:t>
            </a:r>
          </a:p>
          <a:p>
            <a:pPr marL="514350" indent="-514350">
              <a:buClr>
                <a:schemeClr val="accent4">
                  <a:lumMod val="75000"/>
                </a:schemeClr>
              </a:buClr>
              <a:buNone/>
            </a:pP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A)  In X-direction:</a:t>
            </a:r>
          </a:p>
          <a:p>
            <a:pPr lvl="1">
              <a:lnSpc>
                <a:spcPct val="9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Total soil load (manual) =0 kN</a:t>
            </a:r>
          </a:p>
          <a:p>
            <a:pPr lvl="1">
              <a:lnSpc>
                <a:spcPct val="9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Total soil load from SAP2000 = 0.029 kN</a:t>
            </a:r>
          </a:p>
          <a:p>
            <a:r>
              <a:rPr lang="en-US" sz="22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Difference in % ≈ 0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 </a:t>
            </a:r>
          </a:p>
          <a:p>
            <a:pPr marL="514350" indent="-514350">
              <a:buClr>
                <a:schemeClr val="accent4">
                  <a:lumMod val="75000"/>
                </a:schemeClr>
              </a:buClr>
              <a:buNone/>
            </a:pP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 B)  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In Y-direction:</a:t>
            </a:r>
          </a:p>
          <a:p>
            <a:pPr marL="514350" indent="-514350">
              <a:buClr>
                <a:schemeClr val="accent4">
                  <a:lumMod val="75000"/>
                </a:schemeClr>
              </a:buClr>
              <a:buNone/>
            </a:pPr>
            <a:endParaRPr lang="en-US" sz="200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1">
              <a:lnSpc>
                <a:spcPct val="8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Total soil load (manual) =8312.69 kN</a:t>
            </a:r>
          </a:p>
          <a:p>
            <a:pPr lvl="1">
              <a:lnSpc>
                <a:spcPct val="8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Total soil load from SAP2000 = 8480.415 kN</a:t>
            </a:r>
          </a:p>
          <a:p>
            <a:r>
              <a:rPr lang="en-US" sz="2200" b="1" dirty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Difference in % = 2.02  </a:t>
            </a:r>
            <a:endParaRPr lang="en-US" sz="2900" b="1" dirty="0">
              <a:solidFill>
                <a:srgbClr val="0070C0"/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r>
              <a:rPr lang="en-US" sz="22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42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6705600" cy="808038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Verification of Structural Analysis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chemeClr val="accent4">
                  <a:lumMod val="75000"/>
                </a:schemeClr>
              </a:buClr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Wind Load Verification:</a:t>
            </a:r>
          </a:p>
          <a:p>
            <a:pPr marL="514350" indent="-514350">
              <a:buClr>
                <a:schemeClr val="accent4">
                  <a:lumMod val="75000"/>
                </a:schemeClr>
              </a:buClr>
              <a:buNone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 X (manual) =773.65 kN </a:t>
            </a:r>
          </a:p>
          <a:p>
            <a:pPr lvl="1">
              <a:lnSpc>
                <a:spcPct val="8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 X from SAP = 827.44 kN  </a:t>
            </a:r>
          </a:p>
          <a:p>
            <a:r>
              <a:rPr lang="en-US" sz="22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Difference in % =  6.95   </a:t>
            </a:r>
          </a:p>
          <a:p>
            <a:pPr marL="0" indent="0">
              <a:buNone/>
            </a:pPr>
            <a:endParaRPr lang="en-US" sz="2200" b="1" dirty="0" smtClean="0">
              <a:solidFill>
                <a:srgbClr val="0070C0"/>
              </a:solidFill>
              <a:latin typeface="Aparajita" pitchFamily="34" charset="0"/>
              <a:cs typeface="Aparajita" pitchFamily="34" charset="0"/>
            </a:endParaRPr>
          </a:p>
          <a:p>
            <a:pPr lvl="1">
              <a:lnSpc>
                <a:spcPct val="8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 Y (manual) =1617.06 kN </a:t>
            </a:r>
          </a:p>
          <a:p>
            <a:pPr lvl="1">
              <a:lnSpc>
                <a:spcPct val="80000"/>
              </a:lnSpc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 Y from SAP = 1721.169 kN  </a:t>
            </a:r>
          </a:p>
          <a:p>
            <a:r>
              <a:rPr lang="en-US" sz="22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Difference in % =  6.4  </a:t>
            </a: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43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1780"/>
            <a:ext cx="7239000" cy="67585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Serviceability Check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The following table shows the allowable deflection limits (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(ACI 318M-08) Table 9.4(b))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5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Selected Limit to be Checked is L/240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44</a:t>
            </a:fld>
            <a:endParaRPr lang="en-US" sz="1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0484" y="2667000"/>
            <a:ext cx="7454355" cy="2951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0866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Serviceability Check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</a:rPr>
              <a:t>The serviceability is checked in terms of long-term deflection</a:t>
            </a:r>
          </a:p>
          <a:p>
            <a:pPr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(Equation- 6)</a:t>
            </a:r>
            <a:endParaRPr lang="en-US" dirty="0" smtClean="0"/>
          </a:p>
          <a:p>
            <a:endParaRPr lang="en-US" dirty="0" smtClean="0"/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Where </a:t>
            </a:r>
            <a:r>
              <a:rPr lang="el-GR" sz="2400" dirty="0" smtClean="0">
                <a:solidFill>
                  <a:schemeClr val="accent2">
                    <a:lumMod val="50000"/>
                  </a:schemeClr>
                </a:solidFill>
                <a:cs typeface="Aparajita" pitchFamily="34" charset="0"/>
              </a:rPr>
              <a:t>λ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is the time factor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Δ</a:t>
            </a:r>
            <a:r>
              <a:rPr lang="en-US" sz="24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LT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Total long term deflection 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Δ</a:t>
            </a:r>
            <a:r>
              <a:rPr lang="en-US" sz="24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Immediate deflections due to dead loads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Δ</a:t>
            </a:r>
            <a:r>
              <a:rPr lang="en-US" sz="24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Immediate deflections due to live loads</a:t>
            </a: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Δ</a:t>
            </a:r>
            <a:r>
              <a:rPr lang="en-US" sz="24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LS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= Immediate deflections due to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sustained live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loads</a:t>
            </a:r>
          </a:p>
          <a:p>
            <a:pPr marL="457200" lvl="1" indent="0">
              <a:buClr>
                <a:schemeClr val="accent4">
                  <a:lumMod val="75000"/>
                </a:schemeClr>
              </a:buClr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5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50% of Live load is assumed to be sustained forever</a:t>
            </a:r>
            <a:endParaRPr lang="en-US" sz="255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45</a:t>
            </a:fld>
            <a:endParaRPr lang="en-US" sz="1800" dirty="0"/>
          </a:p>
        </p:txBody>
      </p:sp>
      <p:pic>
        <p:nvPicPr>
          <p:cNvPr id="5122" name="Picture 2" descr="C:\Users\KAREEM-JO\Desktop\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362200"/>
            <a:ext cx="505968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315200" cy="7318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Serviceability Check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This figure shows the immediate deflection in the third floor obtained from SAP2000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From live load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46</a:t>
            </a:fld>
            <a:endParaRPr lang="en-US" sz="1800" dirty="0"/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43200"/>
            <a:ext cx="6629400" cy="3445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086600" cy="80803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Serviceability Check</a:t>
            </a:r>
            <a:endParaRPr lang="en-US" sz="3200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662940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47</a:t>
            </a:fld>
            <a:endParaRPr lang="en-US" sz="1800" dirty="0"/>
          </a:p>
        </p:txBody>
      </p:sp>
      <p:sp>
        <p:nvSpPr>
          <p:cNvPr id="7" name="مستطيل 6"/>
          <p:cNvSpPr/>
          <p:nvPr/>
        </p:nvSpPr>
        <p:spPr>
          <a:xfrm>
            <a:off x="762000" y="1600200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From dead load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3914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>Serviceability Check</a:t>
            </a:r>
            <a:endParaRPr lang="en-US" sz="3200" b="1" dirty="0">
              <a:latin typeface="Tekton Pro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4403725"/>
              </a:xfrm>
            </p:spPr>
            <p:txBody>
              <a:bodyPr/>
              <a:lstStyle/>
              <a:p>
                <a:pPr>
                  <a:buClr>
                    <a:schemeClr val="accent4">
                      <a:lumMod val="75000"/>
                    </a:schemeClr>
                  </a:buClr>
                  <a:buFont typeface="Wingdings" pitchFamily="2" charset="2"/>
                  <a:buChar char="Ø"/>
                </a:pPr>
                <a:endParaRPr lang="en-US" sz="2800" b="1" dirty="0" smtClean="0">
                  <a:solidFill>
                    <a:schemeClr val="accent2">
                      <a:lumMod val="50000"/>
                    </a:schemeClr>
                  </a:solidFill>
                  <a:latin typeface="Aparajita" pitchFamily="34" charset="0"/>
                  <a:cs typeface="Aparajita" pitchFamily="34" charset="0"/>
                </a:endParaRPr>
              </a:p>
              <a:p>
                <a:pPr>
                  <a:buClr>
                    <a:schemeClr val="accent4">
                      <a:lumMod val="75000"/>
                    </a:schemeClr>
                  </a:buClr>
                  <a:buFont typeface="Wingdings" pitchFamily="2" charset="2"/>
                  <a:buChar char="Ø"/>
                </a:pPr>
                <a:r>
                  <a:rPr lang="en-US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The Long term deflection </a:t>
                </a: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parajita" pitchFamily="34" charset="0"/>
                      </a:rPr>
                      <m:t>1</m:t>
                    </m:r>
                    <m:r>
                      <a:rPr lang="en-US" b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parajita" pitchFamily="34" charset="0"/>
                      </a:rPr>
                      <m:t>.</m:t>
                    </m:r>
                    <m:r>
                      <a:rPr lang="en-US" b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parajita" pitchFamily="34" charset="0"/>
                      </a:rPr>
                      <m:t>5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∆</m:t>
                        </m:r>
                      </m:e>
                      <m:sub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𝑙𝑖𝑣𝑒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+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parajita" pitchFamily="34" charset="0"/>
                      </a:rPr>
                      <m:t>2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∆</m:t>
                        </m:r>
                      </m:e>
                      <m:sub>
                        <m:r>
                          <a:rPr lang="en-US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  <m:t>𝑑𝑒𝑎𝑑</m:t>
                        </m:r>
                      </m:sub>
                    </m:sSub>
                  </m:oMath>
                </a14:m>
                <a:r>
                  <a:rPr lang="en-US" sz="2800" dirty="0"/>
                  <a:t> </a:t>
                </a: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= (1.5*.002) </a:t>
                </a:r>
                <a:r>
                  <a:rPr lang="en-US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+ (</a:t>
                </a: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2*.0114)  </a:t>
                </a:r>
                <a:r>
                  <a:rPr lang="en-US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= 25.8mm</a:t>
                </a:r>
              </a:p>
              <a:p>
                <a:pPr>
                  <a:buClr>
                    <a:schemeClr val="accent4">
                      <a:lumMod val="75000"/>
                    </a:schemeClr>
                  </a:buClr>
                  <a:buFont typeface="Wingdings" pitchFamily="2" charset="2"/>
                  <a:buChar char="Ø"/>
                </a:pPr>
                <a:r>
                  <a:rPr lang="en-US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Allowable Deflection = L/240 = 8.5/240 = 35mm &gt; 25.8 mm </a:t>
                </a:r>
              </a:p>
              <a:p>
                <a:pPr>
                  <a:buClr>
                    <a:schemeClr val="accent4">
                      <a:lumMod val="75000"/>
                    </a:schemeClr>
                  </a:buClr>
                  <a:buFont typeface="Wingdings" pitchFamily="2" charset="2"/>
                  <a:buChar char="Ø"/>
                </a:pPr>
                <a:r>
                  <a:rPr lang="en-US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The Long term deflection is acceptable</a:t>
                </a:r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4403725"/>
              </a:xfrm>
              <a:blipFill rotWithShape="0">
                <a:blip r:embed="rId2" cstate="print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48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8768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code used for design and detailing is ACI 318-11 regarding seismic and gravity loads.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7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Provisions were applied to all structural members including: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Beams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Columns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Shear Walls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slabs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Foundations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stairs</a:t>
            </a:r>
          </a:p>
          <a:p>
            <a:pPr marL="400050" lvl="1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	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49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934200" cy="88423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ekton Pro" pitchFamily="34" charset="0"/>
              </a:rPr>
              <a:t>Ground Floor Architectural Plan</a:t>
            </a:r>
            <a:endParaRPr lang="en-US" sz="3600" b="1" dirty="0">
              <a:latin typeface="Tekton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5</a:t>
            </a:fld>
            <a:endParaRPr lang="en-US" sz="18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629" y="1590560"/>
            <a:ext cx="8401016" cy="4572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reem\Desktop\GP2 PRES IMG\hoop spacing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" r="2592"/>
          <a:stretch/>
        </p:blipFill>
        <p:spPr bwMode="auto">
          <a:xfrm>
            <a:off x="4648200" y="3810000"/>
            <a:ext cx="32766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534400" cy="808037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ekton Pro" pitchFamily="34" charset="0"/>
              </a:rPr>
              <a:t/>
            </a:r>
            <a:br>
              <a:rPr lang="en-US" sz="3200" b="1" dirty="0" smtClean="0">
                <a:latin typeface="Tekton Pro" pitchFamily="34" charset="0"/>
              </a:rPr>
            </a:br>
            <a:r>
              <a:rPr lang="en-US" sz="3200" b="1" dirty="0" smtClean="0">
                <a:latin typeface="Tekton Pro" pitchFamily="34" charset="0"/>
              </a:rPr>
              <a:t>Structural </a:t>
            </a:r>
            <a:r>
              <a:rPr lang="en-US" sz="3200" b="1" dirty="0">
                <a:latin typeface="Tekton Pro" pitchFamily="34" charset="0"/>
              </a:rPr>
              <a:t>Design of Concrete </a:t>
            </a:r>
            <a:r>
              <a:rPr lang="en-US" sz="3200" b="1" dirty="0" smtClean="0">
                <a:latin typeface="Tekton Pro" pitchFamily="34" charset="0"/>
              </a:rPr>
              <a:t>Members</a:t>
            </a:r>
            <a:br>
              <a:rPr lang="en-US" sz="3200" b="1" dirty="0" smtClean="0">
                <a:latin typeface="Tekton Pro" pitchFamily="34" charset="0"/>
              </a:rPr>
            </a:br>
            <a:endParaRPr lang="en-US" sz="32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and Detailing of Beams 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Positive moment strength at joints shall be at least one third the negative moment strength.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Negative and positive moment strength at any section shall be at least one fifth the moment strength at joints.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Hoops shall be provided at a distance(2h) from the joints with a spacing equals the minimum of</a:t>
            </a:r>
            <a:b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</a:p>
          <a:p>
            <a:pPr marL="457200" indent="-457200">
              <a:spcBef>
                <a:spcPts val="18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Other hoops shall be spaced not more than (d/2)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>
                <a:solidFill>
                  <a:srgbClr val="2F2B20">
                    <a:tint val="75000"/>
                  </a:srgbClr>
                </a:solidFill>
              </a:rPr>
              <a:pPr/>
              <a:t>50</a:t>
            </a:fld>
            <a:endParaRPr lang="en-US" dirty="0">
              <a:solidFill>
                <a:srgbClr val="2F2B2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9CBEBD">
                    <a:lumMod val="75000"/>
                  </a:srgbClr>
                </a:solidFill>
                <a:latin typeface="Tekton Pro" pitchFamily="34" charset="0"/>
              </a:rPr>
              <a:t/>
            </a:r>
            <a:br>
              <a:rPr lang="en-US" sz="3200" b="1" dirty="0">
                <a:solidFill>
                  <a:srgbClr val="9CBEBD">
                    <a:lumMod val="75000"/>
                  </a:srgbClr>
                </a:solidFill>
                <a:latin typeface="Tekton Pro" pitchFamily="34" charset="0"/>
              </a:rPr>
            </a:br>
            <a:r>
              <a:rPr lang="en-US" sz="3200" b="1" dirty="0">
                <a:solidFill>
                  <a:srgbClr val="9CBEBD">
                    <a:lumMod val="75000"/>
                  </a:srgbClr>
                </a:solidFill>
                <a:latin typeface="Tekton Pro" pitchFamily="34" charset="0"/>
              </a:rPr>
              <a:t>Structural Design of Concrete Members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51</a:t>
            </a:fld>
            <a:endParaRPr lang="en-US" sz="1800" dirty="0"/>
          </a:p>
        </p:txBody>
      </p:sp>
      <p:sp>
        <p:nvSpPr>
          <p:cNvPr id="6" name="مستطيل 5"/>
          <p:cNvSpPr/>
          <p:nvPr/>
        </p:nvSpPr>
        <p:spPr>
          <a:xfrm>
            <a:off x="2057400" y="5669446"/>
            <a:ext cx="5029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    Figure 10: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The selected </a:t>
            </a:r>
            <a:r>
              <a:rPr lang="en-US" sz="1600" dirty="0" smtClean="0">
                <a:solidFill>
                  <a:srgbClr val="000000"/>
                </a:solidFill>
              </a:rPr>
              <a:t>beam (B5) </a:t>
            </a:r>
            <a:r>
              <a:rPr lang="en-US" sz="1600" dirty="0">
                <a:solidFill>
                  <a:srgbClr val="000000"/>
                </a:solidFill>
              </a:rPr>
              <a:t>for </a:t>
            </a:r>
            <a:r>
              <a:rPr lang="en-US" sz="1600" dirty="0" smtClean="0">
                <a:solidFill>
                  <a:srgbClr val="000000"/>
                </a:solidFill>
              </a:rPr>
              <a:t>design</a:t>
            </a:r>
            <a:endParaRPr lang="ar-SA" dirty="0">
              <a:solidFill>
                <a:srgbClr val="000000"/>
              </a:solidFill>
            </a:endParaRPr>
          </a:p>
        </p:txBody>
      </p:sp>
      <p:pic>
        <p:nvPicPr>
          <p:cNvPr id="10" name="عنصر نائب للمحتوى 9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6728" y="1739841"/>
            <a:ext cx="7391400" cy="392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0390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525963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Beams 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beam to be designed is (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rPr>
              <a:t>B5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in third floor.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Dimensions : B =400mm, h =620mm, d =560mm, Span =8.5m 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Ultimate Moment (M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)=421.6 kN.m</a:t>
            </a:r>
          </a:p>
          <a:p>
            <a:pPr marL="457200" indent="-457200">
              <a:spcBef>
                <a:spcPts val="28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Reinforcement ratio</a:t>
            </a:r>
          </a:p>
          <a:p>
            <a:pPr marL="457200" indent="-457200">
              <a:spcBef>
                <a:spcPts val="2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Area of steel = 0.009708 x 400 x 560 = 2174.6mm</a:t>
            </a:r>
            <a:r>
              <a:rPr lang="en-US" sz="26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spcBef>
                <a:spcPts val="18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Design results obtained from SAP2000 are OK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52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3200400"/>
            <a:ext cx="5140025" cy="771525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5879" y="5202072"/>
            <a:ext cx="6754121" cy="135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Beams </a:t>
            </a: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For Top Steel, </a:t>
            </a:r>
            <a:r>
              <a:rPr lang="en-US" sz="2600" b="1" dirty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5</a:t>
            </a:r>
            <a:r>
              <a:rPr lang="en-US" sz="26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Ø14 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are provided as continuous bars A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=735mm</a:t>
            </a:r>
            <a:r>
              <a:rPr lang="en-US" sz="26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Cut-off bars at a distance of (l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n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/3) = 2.6m are used for the remaining area A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= 3621-735-533 = 2270mm</a:t>
            </a:r>
            <a:r>
              <a:rPr lang="en-US" sz="26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, </a:t>
            </a:r>
            <a:r>
              <a:rPr lang="en-US" sz="26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use </a:t>
            </a:r>
            <a:r>
              <a:rPr lang="en-US" sz="2600" b="1" dirty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8</a:t>
            </a:r>
            <a:r>
              <a:rPr lang="en-US" sz="26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Ø20.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For Bottom Steel, 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=2967mm</a:t>
            </a:r>
            <a:r>
              <a:rPr lang="en-US" sz="26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r>
              <a:rPr lang="en-US" sz="26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, </a:t>
            </a:r>
            <a:r>
              <a:rPr lang="en-US" sz="2600" b="1" dirty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use </a:t>
            </a:r>
            <a:r>
              <a:rPr lang="en-US" sz="26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10Ø20.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Spacing of Hoops = </a:t>
            </a:r>
            <a:r>
              <a:rPr lang="en-US" sz="26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80mm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(at a distance 2h from joints faces).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Spacing of other Hoops = </a:t>
            </a:r>
            <a:r>
              <a:rPr lang="en-US" sz="26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120mm.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53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474372"/>
            <a:ext cx="5791200" cy="238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9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525963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Beams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Figures below show the longitudinal section and cross sections for B2 :</a:t>
            </a:r>
            <a:endParaRPr lang="en-US" sz="2500" b="1" baseline="30000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endParaRPr lang="en-US" sz="22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5800" y="6356350"/>
            <a:ext cx="381000" cy="365125"/>
          </a:xfrm>
        </p:spPr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54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9" name="Picture 3" descr="C:\Users\Kareem\Desktop\GP2 PRES IMG\BEAM CROSS SECTIO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53" t="4239" r="19889" b="7471"/>
          <a:stretch/>
        </p:blipFill>
        <p:spPr bwMode="auto">
          <a:xfrm>
            <a:off x="-4176" y="2362200"/>
            <a:ext cx="80376" cy="195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99" y="2137130"/>
            <a:ext cx="9067800" cy="2401177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9349" y="4656592"/>
            <a:ext cx="7996451" cy="200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4864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and Detailing of Shear Walls :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55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57200" y="2177568"/>
            <a:ext cx="7086600" cy="367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209675" algn="l"/>
              </a:tabLs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According to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ACI315-04 section 2.10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these rules are following: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209675" algn="l"/>
              </a:tabLs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Transverse and Longitudinal rebar ratio (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ρt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ρl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shall be at least 0.0025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209675" algn="l"/>
              </a:tabLs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Spacing of reinforcement shall not exceed 450mm or3h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  <a:tabLst>
                <a:tab pos="1209675" algn="l"/>
              </a:tabLs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Where: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  <a:tabLst>
                <a:tab pos="1209675" algn="l"/>
              </a:tabLs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h: the thickness of shear wall (250mm).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209675" algn="l"/>
              </a:tabLs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Two diagonal bars Ø16 shall be provided at the corners of openings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209675" algn="l"/>
              </a:tabLst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Effective depth = 80% of Shear wall length (</a:t>
            </a:r>
            <a:r>
              <a:rPr lang="en-US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lw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1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9CBEBD">
                    <a:lumMod val="75000"/>
                  </a:srgbClr>
                </a:solidFill>
                <a:latin typeface="Tekton Pro" pitchFamily="34" charset="0"/>
              </a:rPr>
              <a:t>Structural Design of Concrete Members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56</a:t>
            </a:fld>
            <a:endParaRPr lang="en-US" sz="1800" dirty="0"/>
          </a:p>
        </p:txBody>
      </p:sp>
      <p:sp>
        <p:nvSpPr>
          <p:cNvPr id="6" name="مستطيل 5"/>
          <p:cNvSpPr/>
          <p:nvPr/>
        </p:nvSpPr>
        <p:spPr>
          <a:xfrm>
            <a:off x="2777996" y="6236752"/>
            <a:ext cx="31281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b="1" dirty="0">
                <a:solidFill>
                  <a:srgbClr val="000000"/>
                </a:solidFill>
              </a:rPr>
              <a:t>Figure </a:t>
            </a:r>
            <a:r>
              <a:rPr lang="en-US" sz="1600" b="1" dirty="0" smtClean="0">
                <a:solidFill>
                  <a:srgbClr val="000000"/>
                </a:solidFill>
              </a:rPr>
              <a:t>11: </a:t>
            </a:r>
            <a:r>
              <a:rPr lang="en-US" sz="1600" dirty="0" smtClean="0">
                <a:solidFill>
                  <a:srgbClr val="000000"/>
                </a:solidFill>
              </a:rPr>
              <a:t>The layout of shear walls</a:t>
            </a:r>
            <a:endParaRPr lang="ar-SA" dirty="0">
              <a:solidFill>
                <a:srgbClr val="000000"/>
              </a:solidFill>
            </a:endParaRPr>
          </a:p>
        </p:txBody>
      </p:sp>
      <p:pic>
        <p:nvPicPr>
          <p:cNvPr id="8" name="عنصر نائب للمحتوى 7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7748587" cy="420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Shear Walls :</a:t>
            </a:r>
          </a:p>
          <a:p>
            <a:pPr marL="514350" indent="-51435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shear wall to be designed is </a:t>
            </a:r>
            <a:r>
              <a:rPr lang="en-US" sz="2600" b="1" i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rPr>
              <a:t>(SW6)</a:t>
            </a:r>
          </a:p>
          <a:p>
            <a:pPr marL="514350" indent="-51435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Dimensions : L = 27000mm, </a:t>
            </a:r>
            <a:r>
              <a:rPr lang="en-US" sz="26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</a:t>
            </a:r>
            <a:r>
              <a:rPr lang="en-US" sz="2600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250mm, d = 21600mm</a:t>
            </a:r>
          </a:p>
          <a:p>
            <a:pPr marL="514350" indent="-51435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</a:t>
            </a:r>
            <a:r>
              <a:rPr lang="en-US" sz="2600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u,major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= 73967.88 kN.m, </a:t>
            </a:r>
            <a:r>
              <a:rPr lang="en-US" sz="26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</a:t>
            </a:r>
            <a:r>
              <a:rPr lang="en-US" sz="2600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u,minor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= 260.57 kN.m, P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=25874.46 kN, 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57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357662"/>
            <a:ext cx="5334000" cy="35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9CBEBD">
                    <a:lumMod val="75000"/>
                  </a:srgbClr>
                </a:solidFill>
                <a:latin typeface="Tekton Pro" pitchFamily="34" charset="0"/>
              </a:rPr>
              <a:t>Structural Design of Concrete Members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2400"/>
              </a:spcBef>
              <a:buClr>
                <a:srgbClr val="FFFFFF">
                  <a:lumMod val="50000"/>
                </a:srgbClr>
              </a:buClr>
              <a:buNone/>
            </a:pP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4) To </a:t>
            </a:r>
            <a:r>
              <a:rPr lang="en-US" sz="26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account for 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major moment and axial </a:t>
            </a:r>
            <a:r>
              <a:rPr lang="en-US" sz="26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 force, minimum steel is 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assumed = 0.0025 </a:t>
            </a:r>
            <a:r>
              <a:rPr lang="en-US" sz="26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x 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27000 </a:t>
            </a:r>
            <a:r>
              <a:rPr lang="en-US" sz="26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x 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250 =16875mm</a:t>
            </a:r>
            <a:r>
              <a:rPr lang="en-US" sz="2600" b="1" baseline="30000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2</a:t>
            </a:r>
            <a:endParaRPr lang="en-US" sz="2600" b="1" dirty="0" smtClean="0">
              <a:solidFill>
                <a:srgbClr val="9CBEBD">
                  <a:lumMod val="50000"/>
                </a:srgb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5) To </a:t>
            </a:r>
            <a:r>
              <a:rPr lang="en-US" sz="26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account for minor moment, additional steel is needed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:</a:t>
            </a:r>
          </a:p>
          <a:p>
            <a:pPr marL="0" indent="0">
              <a:buNone/>
            </a:pPr>
            <a:endParaRPr lang="en-US" sz="2600" b="1" dirty="0" smtClean="0">
              <a:solidFill>
                <a:srgbClr val="9CBEBD">
                  <a:lumMod val="50000"/>
                </a:srgb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endParaRPr lang="en-US" sz="2600" b="1" dirty="0">
              <a:solidFill>
                <a:srgbClr val="9CBEBD">
                  <a:lumMod val="50000"/>
                </a:srgb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6)Total </a:t>
            </a:r>
            <a:r>
              <a:rPr lang="en-US" sz="26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Area of Longitudinal bars = 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4054.9 </a:t>
            </a:r>
            <a:r>
              <a:rPr lang="en-US" sz="2600" b="1" dirty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x 2 + 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16875mm</a:t>
            </a:r>
            <a:r>
              <a:rPr lang="en-US" sz="2600" b="1" baseline="30000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2</a:t>
            </a:r>
          </a:p>
          <a:p>
            <a:pPr marL="0" indent="0" algn="ctr">
              <a:buNone/>
            </a:pPr>
            <a:r>
              <a:rPr lang="en-US" sz="2600" b="1" i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Use 1Ø12/150mm </a:t>
            </a:r>
            <a:r>
              <a:rPr lang="en-US" sz="2600" b="1" i="1" dirty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for each layer in the shear wall</a:t>
            </a:r>
            <a:r>
              <a:rPr lang="en-US" sz="26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.</a:t>
            </a:r>
          </a:p>
          <a:p>
            <a:pPr marL="0" indent="0" algn="ctr">
              <a:buNone/>
            </a:pPr>
            <a:endParaRPr lang="en-US" sz="2600" b="1" dirty="0" smtClean="0">
              <a:solidFill>
                <a:srgbClr val="0070C0"/>
              </a:solidFill>
              <a:latin typeface="Aparajita" pitchFamily="34" charset="0"/>
              <a:cs typeface="Aparajita" pitchFamily="34" charset="0"/>
            </a:endParaRPr>
          </a:p>
          <a:p>
            <a:pPr marL="0" indent="0" algn="ctr">
              <a:buNone/>
            </a:pPr>
            <a:endParaRPr lang="en-US" sz="2600" b="1" dirty="0">
              <a:solidFill>
                <a:srgbClr val="0070C0"/>
              </a:solidFill>
              <a:latin typeface="Aparajita" pitchFamily="34" charset="0"/>
              <a:cs typeface="Aparajita" pitchFamily="34" charset="0"/>
            </a:endParaRPr>
          </a:p>
          <a:p>
            <a:pPr marL="0" indent="0" algn="ctr">
              <a:buNone/>
            </a:pPr>
            <a:endParaRPr lang="en-US" sz="2600" b="1" dirty="0">
              <a:solidFill>
                <a:srgbClr val="0070C0"/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endParaRPr lang="en-US" sz="2600" b="1" dirty="0" smtClean="0">
              <a:solidFill>
                <a:srgbClr val="9CBEBD">
                  <a:lumMod val="50000"/>
                </a:srgb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58</a:t>
            </a:fld>
            <a:endParaRPr lang="en-US" sz="1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124200"/>
            <a:ext cx="7615237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905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1054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Shear Walls :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endParaRPr lang="en-US" sz="22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endParaRPr lang="en-US" sz="2200" b="1" dirty="0" smtClean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endParaRPr lang="en-US" sz="2200" b="1" dirty="0" smtClean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59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630" y="2286000"/>
            <a:ext cx="8510534" cy="20574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667000" y="5181600"/>
            <a:ext cx="4267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000"/>
              </a:spcAft>
            </a:pPr>
            <a:r>
              <a:rPr lang="en-US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13: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Horizontal section in shear wall 6</a:t>
            </a:r>
            <a:endParaRPr lang="en-US" sz="1600" i="1" dirty="0">
              <a:solidFill>
                <a:srgbClr val="44546A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4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4868"/>
            <a:ext cx="7010400" cy="76277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ekton Pro" pitchFamily="34" charset="0"/>
              </a:rPr>
              <a:t>First to fifth floors Architectural Plans</a:t>
            </a:r>
            <a:endParaRPr lang="en-US" sz="3600" b="1" dirty="0">
              <a:latin typeface="Tekton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6</a:t>
            </a:fld>
            <a:endParaRPr lang="en-US" sz="18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752600"/>
            <a:ext cx="8821121" cy="4191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3188"/>
            <a:ext cx="8229600" cy="51054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and Detailing of Special Shear Walls :</a:t>
            </a:r>
          </a:p>
          <a:p>
            <a:pPr marL="0" indent="0">
              <a:spcBef>
                <a:spcPts val="1200"/>
              </a:spcBef>
              <a:buClr>
                <a:schemeClr val="bg1">
                  <a:lumMod val="50000"/>
                </a:schemeClr>
              </a:buClr>
              <a:buNone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Diagonal bars around openings are also provided as shown :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60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416364"/>
            <a:ext cx="4648200" cy="369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0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5211763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and Detailing of Columns 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Spacing (S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shall be provided at both ends for length (L</a:t>
            </a:r>
            <a:r>
              <a:rPr lang="en-US" sz="26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):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baseline="-25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Max. vertical spacing outside(</a:t>
            </a:r>
            <a:r>
              <a:rPr lang="en-US" sz="2600" b="1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L</a:t>
            </a:r>
            <a:r>
              <a:rPr lang="en-US" sz="2600" b="1" baseline="-25000" dirty="0" smtClean="0">
                <a:solidFill>
                  <a:srgbClr val="9CBEBD">
                    <a:lumMod val="50000"/>
                  </a:srgb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61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1026" name="Picture 2" descr="C:\Users\Admin\Desktop\GRADUATION PROJECT\GP2 Report\Presentation\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66057"/>
            <a:ext cx="6680393" cy="121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GRADUATION PROJECT\GP2 Report\Presentation\L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69898"/>
            <a:ext cx="6248399" cy="100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GRADUATION PROJECT\GP2 Report\Presentation\Out-L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410200"/>
            <a:ext cx="5105400" cy="87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9CBEBD">
                    <a:lumMod val="75000"/>
                  </a:srgbClr>
                </a:solidFill>
                <a:latin typeface="Tekton Pro" pitchFamily="34" charset="0"/>
              </a:rPr>
              <a:t>Structural Design of Concrete Members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62</a:t>
            </a:fld>
            <a:endParaRPr lang="en-US" sz="1800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770" y="2005450"/>
            <a:ext cx="8047630" cy="3938149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045690" y="6172200"/>
            <a:ext cx="55743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Figure 14:</a:t>
            </a:r>
            <a:r>
              <a:rPr lang="en-US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column's distribution of the basement floor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73804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164644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Columns 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Column to be designed is (</a:t>
            </a: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rPr>
              <a:t>C11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Dimensions : Square (600X600)mm  </a:t>
            </a:r>
            <a:b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		  Clear Length = 3.4m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Ultimate Moment (M</a:t>
            </a:r>
            <a:r>
              <a:rPr lang="en-US" sz="25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)= 87.43 kN.m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Ultimate 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Axial (P</a:t>
            </a:r>
            <a:r>
              <a:rPr lang="en-US" sz="2500" b="1" baseline="-250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)= 8112.52 kN</a:t>
            </a:r>
            <a:endParaRPr lang="en-US" sz="25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4)  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</a:t>
            </a:r>
            <a:r>
              <a:rPr lang="en-US" sz="2500" b="1" baseline="-250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= 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4912 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mm</a:t>
            </a:r>
            <a:r>
              <a:rPr lang="en-US" sz="2500" b="1" baseline="30000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(16 Ø 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20)</a:t>
            </a:r>
            <a:b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	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63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1390342"/>
            <a:ext cx="63817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2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305800" cy="5334000"/>
              </a:xfrm>
            </p:spPr>
            <p:txBody>
              <a:bodyPr>
                <a:normAutofit/>
              </a:bodyPr>
              <a:lstStyle/>
              <a:p>
                <a:pPr marL="0" indent="0">
                  <a:buClr>
                    <a:schemeClr val="bg1">
                      <a:lumMod val="50000"/>
                    </a:schemeClr>
                  </a:buClr>
                  <a:buNone/>
                </a:pPr>
                <a:r>
                  <a:rPr lang="en-US" sz="2200" b="1" dirty="0" smtClean="0">
                    <a:solidFill>
                      <a:schemeClr val="accent4">
                        <a:lumMod val="5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Sample Design for Columns </a:t>
                </a:r>
                <a:r>
                  <a:rPr lang="en-US" sz="2200" b="1" dirty="0">
                    <a:solidFill>
                      <a:schemeClr val="accent4">
                        <a:lumMod val="5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:</a:t>
                </a:r>
              </a:p>
              <a:p>
                <a:pPr>
                  <a:spcBef>
                    <a:spcPts val="1200"/>
                  </a:spcBef>
                  <a:buClr>
                    <a:schemeClr val="bg1">
                      <a:lumMod val="5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2600" b="1" u="sng" dirty="0">
                    <a:solidFill>
                      <a:schemeClr val="accent4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Check of Column Slenderness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Moment of Inertia (I) = 1.08 X 10</a:t>
                </a:r>
                <a:r>
                  <a:rPr lang="en-US" sz="2600" b="1" baseline="30000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-10 </a:t>
                </a: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mm</a:t>
                </a:r>
                <a:r>
                  <a:rPr lang="en-US" sz="2600" b="1" baseline="30000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4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Area (A) = 360*</a:t>
                </a:r>
                <a:r>
                  <a:rPr lang="en-US" sz="2600" b="1" dirty="0">
                    <a:solidFill>
                      <a:srgbClr val="9CBEBD">
                        <a:lumMod val="50000"/>
                      </a:srgbClr>
                    </a:solidFill>
                    <a:latin typeface="Aparajita" pitchFamily="34" charset="0"/>
                    <a:cs typeface="Aparajita" pitchFamily="34" charset="0"/>
                  </a:rPr>
                  <a:t> </a:t>
                </a:r>
                <a:r>
                  <a:rPr lang="en-US" sz="2600" b="1" dirty="0" smtClean="0">
                    <a:solidFill>
                      <a:srgbClr val="9CBEBD">
                        <a:lumMod val="50000"/>
                      </a:srgbClr>
                    </a:solidFill>
                    <a:latin typeface="Aparajita" pitchFamily="34" charset="0"/>
                    <a:cs typeface="Aparajita" pitchFamily="34" charset="0"/>
                  </a:rPr>
                  <a:t>10</a:t>
                </a:r>
                <a:r>
                  <a:rPr lang="en-US" sz="2600" b="1" baseline="30000" dirty="0">
                    <a:solidFill>
                      <a:srgbClr val="9CBEBD">
                        <a:lumMod val="50000"/>
                      </a:srgbClr>
                    </a:solidFill>
                    <a:latin typeface="Aparajita" pitchFamily="34" charset="0"/>
                    <a:cs typeface="Aparajita" pitchFamily="34" charset="0"/>
                  </a:rPr>
                  <a:t>3</a:t>
                </a: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mm</a:t>
                </a:r>
                <a:r>
                  <a:rPr lang="en-US" sz="2600" b="1" baseline="30000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2</a:t>
                </a: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Radius of Gyration (r) = 173.2 mm 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Effective Length Factor (K) = 1.0 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Unbraced Length (L</a:t>
                </a:r>
                <a:r>
                  <a:rPr lang="en-US" sz="2600" b="1" baseline="-25000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n</a:t>
                </a: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) = 3380 mm 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Slenderness Ratio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</m:ctrlPr>
                      </m:fPr>
                      <m:num>
                        <m:r>
                          <a:rPr lang="en-US" sz="26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Aparajita" pitchFamily="34" charset="0"/>
                          </a:rPr>
                          <m:t>𝑲</m:t>
                        </m:r>
                        <m:r>
                          <a:rPr lang="en-US" sz="26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Aparajita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parajita" pitchFamily="34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cs typeface="Aparajita" pitchFamily="34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cs typeface="Aparajita" pitchFamily="34" charset="0"/>
                              </a:rPr>
                              <m:t>𝒏</m:t>
                            </m:r>
                          </m:sub>
                        </m:sSub>
                      </m:num>
                      <m:den>
                        <m:r>
                          <a:rPr lang="en-US" sz="26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Aparajita" pitchFamily="34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sz="2600" b="1" baseline="30000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</a:t>
                </a: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= 19.5 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Moment 1 = 7.04 	Moment 2 = 87.43 </a:t>
                </a:r>
                <a:r>
                  <a:rPr lang="en-US" sz="26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kN.m</a:t>
                </a: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</a:t>
                </a:r>
              </a:p>
              <a:p>
                <a:pPr>
                  <a:buClr>
                    <a:schemeClr val="bg1">
                      <a:lumMod val="50000"/>
                    </a:schemeClr>
                  </a:buClr>
                </a:pP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34 – 12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parajita" pitchFamily="34" charset="0"/>
                          </a:rPr>
                        </m:ctrlPr>
                      </m:fPr>
                      <m:num>
                        <m:r>
                          <a:rPr lang="en-US" sz="26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Aparajita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600" b="1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parajita" pitchFamily="34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cs typeface="Aparajita" pitchFamily="34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cs typeface="Aparajita" pitchFamily="34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600" b="1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parajita" pitchFamily="34" charset="0"/>
                              </a:rPr>
                            </m:ctrlPr>
                          </m:sSubPr>
                          <m:e>
                            <m:r>
                              <a:rPr lang="en-US" sz="2600" b="1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cs typeface="Aparajita" pitchFamily="34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  <a:cs typeface="Aparajita" pitchFamily="34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600" b="1" baseline="30000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</a:t>
                </a:r>
                <a:r>
                  <a:rPr lang="en-US" sz="2600" b="1" dirty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 </a:t>
                </a:r>
                <a:r>
                  <a:rPr lang="en-US" sz="2600" b="1" dirty="0" smtClean="0">
                    <a:solidFill>
                      <a:schemeClr val="accent2">
                        <a:lumMod val="50000"/>
                      </a:schemeClr>
                    </a:solidFill>
                    <a:latin typeface="Aparajita" pitchFamily="34" charset="0"/>
                    <a:cs typeface="Aparajita" pitchFamily="34" charset="0"/>
                  </a:rPr>
                  <a:t>=  33.03    &gt;   19.5                    Non-Slender Column </a:t>
                </a:r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305800" cy="5334000"/>
              </a:xfrm>
              <a:blipFill rotWithShape="0">
                <a:blip r:embed="rId2" cstate="print"/>
                <a:stretch>
                  <a:fillRect l="-1101" t="-68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64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sp>
        <p:nvSpPr>
          <p:cNvPr id="9" name="سهم إلى اليمين 8"/>
          <p:cNvSpPr/>
          <p:nvPr/>
        </p:nvSpPr>
        <p:spPr>
          <a:xfrm>
            <a:off x="4243817" y="6019800"/>
            <a:ext cx="600075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9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749" y="1511752"/>
            <a:ext cx="8382000" cy="4525963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Columns :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endParaRPr lang="en-US" sz="2500" b="1" baseline="30000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Distance (L</a:t>
            </a:r>
            <a:r>
              <a:rPr lang="en-US" sz="25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 600mm</a:t>
            </a:r>
            <a:b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Spacing (S</a:t>
            </a:r>
            <a:r>
              <a:rPr lang="en-US" sz="25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 150mm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Spacing outside (L</a:t>
            </a:r>
            <a:r>
              <a:rPr lang="en-US" sz="2500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 300mm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65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2855" y="752616"/>
            <a:ext cx="3190595" cy="524467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799" y="3581400"/>
            <a:ext cx="3127145" cy="272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9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Admin\Desktop\GRADUATION PROJECT\GP2 Report\Presentation\Vc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35"/>
          <a:stretch/>
        </p:blipFill>
        <p:spPr bwMode="auto">
          <a:xfrm>
            <a:off x="914399" y="5943599"/>
            <a:ext cx="3657601" cy="44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Autofit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and Detailing of Slabs 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Flexural Capacity of slabs is given by: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60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Shear Capacity of concrete is given by: 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66</a:t>
            </a:fld>
            <a:endParaRPr lang="en-US" sz="1800" dirty="0"/>
          </a:p>
        </p:txBody>
      </p:sp>
      <p:pic>
        <p:nvPicPr>
          <p:cNvPr id="2050" name="Picture 2" descr="C:\Users\Admin\Desktop\GRADUATION PROJECT\GP2 Report\Presentation\M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4495802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GRADUATION PROJECT\GP2 Report\Presentation\Vc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05"/>
          <a:stretch/>
        </p:blipFill>
        <p:spPr bwMode="auto">
          <a:xfrm>
            <a:off x="914398" y="5001057"/>
            <a:ext cx="3657601" cy="104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28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67</a:t>
            </a:fld>
            <a:endParaRPr lang="en-US" sz="1800" dirty="0"/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6705600" cy="293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381000" y="1676400"/>
            <a:ext cx="6477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Third Slab is going to be designed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Dimensions : Strip width = 1000mm, h = 220mm, d = 170mm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IN X-DIRECTION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US" b="1" dirty="0" smtClean="0"/>
              <a:t>Table 9.1</a:t>
            </a:r>
            <a:r>
              <a:rPr lang="en-US" dirty="0" smtClean="0"/>
              <a:t>:  The negative moment and area of steel in X-Direction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endParaRPr lang="en-US" b="1" u="sng" dirty="0" smtClean="0">
              <a:solidFill>
                <a:schemeClr val="accent4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68</a:t>
            </a:fld>
            <a:endParaRPr lang="en-US" sz="1800" dirty="0"/>
          </a:p>
        </p:txBody>
      </p:sp>
      <p:sp>
        <p:nvSpPr>
          <p:cNvPr id="7" name="مستطيل 6"/>
          <p:cNvSpPr/>
          <p:nvPr/>
        </p:nvSpPr>
        <p:spPr>
          <a:xfrm>
            <a:off x="381000" y="1676400"/>
            <a:ext cx="6477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Third Slab is going to be designed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Dimensions : Strip width = 1000mm, h = 220mm, d = 170mm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IN X-DIRECTION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US" b="1" dirty="0" smtClean="0"/>
              <a:t>Table 9.2</a:t>
            </a:r>
            <a:r>
              <a:rPr lang="en-US" dirty="0" smtClean="0"/>
              <a:t>:  The positive moment and area of steel in X-Direction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endParaRPr lang="en-US" dirty="0" smtClean="0"/>
          </a:p>
          <a:p>
            <a:pPr>
              <a:buClr>
                <a:schemeClr val="bg1">
                  <a:lumMod val="50000"/>
                </a:schemeClr>
              </a:buClr>
            </a:pPr>
            <a:endParaRPr lang="en-US" b="1" u="sng" dirty="0" smtClean="0">
              <a:solidFill>
                <a:schemeClr val="accent4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05200"/>
            <a:ext cx="725462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69</a:t>
            </a:fld>
            <a:endParaRPr lang="en-US" sz="1800" dirty="0"/>
          </a:p>
        </p:txBody>
      </p:sp>
      <p:sp>
        <p:nvSpPr>
          <p:cNvPr id="7" name="مستطيل 6"/>
          <p:cNvSpPr/>
          <p:nvPr/>
        </p:nvSpPr>
        <p:spPr>
          <a:xfrm>
            <a:off x="381000" y="1676400"/>
            <a:ext cx="6477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Third Slab is going to be designed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Dimensions : Strip width = 1000mm, h = 220mm, d = 170mm</a:t>
            </a: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IN Y-DIRECTION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US" b="1" dirty="0" smtClean="0"/>
              <a:t>Table 10.1</a:t>
            </a:r>
            <a:r>
              <a:rPr lang="en-US" dirty="0" smtClean="0"/>
              <a:t>:  The negative moment and area of steel in Y-Direction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endParaRPr lang="en-US" b="1" u="sng" dirty="0" smtClean="0">
              <a:solidFill>
                <a:schemeClr val="accent4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972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733800"/>
            <a:ext cx="6705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934200" cy="960438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latin typeface="Tekton Pro" pitchFamily="34" charset="0"/>
              </a:rPr>
              <a:t>S</a:t>
            </a:r>
            <a:r>
              <a:rPr lang="en-US" sz="3200" b="1" dirty="0" smtClean="0">
                <a:latin typeface="Tekton Pro" pitchFamily="34" charset="0"/>
              </a:rPr>
              <a:t>ixth Floor ( roof) Architectural Plan</a:t>
            </a:r>
            <a:endParaRPr lang="en-US" sz="3200" b="1" dirty="0">
              <a:latin typeface="Tekton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</a:t>
            </a:fld>
            <a:endParaRPr lang="en-US" sz="18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295400"/>
            <a:ext cx="8230313" cy="4767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70</a:t>
            </a:fld>
            <a:endParaRPr lang="en-US" sz="1800" dirty="0"/>
          </a:p>
        </p:txBody>
      </p:sp>
      <p:sp>
        <p:nvSpPr>
          <p:cNvPr id="7" name="مستطيل 6"/>
          <p:cNvSpPr/>
          <p:nvPr/>
        </p:nvSpPr>
        <p:spPr>
          <a:xfrm>
            <a:off x="381000" y="1676400"/>
            <a:ext cx="6477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Third Slab is going to be designed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Dimensions : Strip width = 1000mm, h = 220mm, d = 170mm</a:t>
            </a: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IN Y-DIRECTION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US" b="1" dirty="0" smtClean="0"/>
              <a:t>Table 10.2</a:t>
            </a:r>
            <a:r>
              <a:rPr lang="en-US" dirty="0" smtClean="0"/>
              <a:t>:  The positive moment and area of steel in Y-Direction</a:t>
            </a:r>
          </a:p>
          <a:p>
            <a:pPr>
              <a:buClr>
                <a:schemeClr val="bg1">
                  <a:lumMod val="50000"/>
                </a:schemeClr>
              </a:buClr>
            </a:pPr>
            <a:endParaRPr lang="en-US" b="1" u="sng" dirty="0" smtClean="0">
              <a:solidFill>
                <a:schemeClr val="accent4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962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7885073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Wide beam shear check:   </a:t>
            </a:r>
          </a:p>
          <a:p>
            <a:endParaRPr lang="en-US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Ultimate Shear (V</a:t>
            </a:r>
            <a:r>
              <a:rPr lang="en-US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u13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 70 kN  </a:t>
            </a: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Ultimate Shear (V</a:t>
            </a:r>
            <a:r>
              <a:rPr lang="en-US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u23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 100.8 kN  </a:t>
            </a:r>
          </a:p>
          <a:p>
            <a:endParaRPr lang="en-US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Shear Capacity (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ØV</a:t>
            </a:r>
            <a:r>
              <a:rPr lang="en-US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 =112.4kN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NO need for Shear reinforcement. 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71</a:t>
            </a:fld>
            <a:endParaRPr lang="en-US" sz="18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65237"/>
            <a:ext cx="8382000" cy="4678363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Slabs 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None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1)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None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       For </a:t>
            </a:r>
            <a:r>
              <a:rPr lang="en-US" sz="26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Ø 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16, Lap Splice = 1.3 X (</a:t>
            </a:r>
            <a:r>
              <a:rPr lang="en-US" sz="26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</a:t>
            </a:r>
            <a:r>
              <a:rPr lang="en-US" sz="2600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dt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) = 780mm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72</a:t>
            </a:fld>
            <a:endParaRPr lang="en-US" sz="1800" dirty="0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971800"/>
            <a:ext cx="7294274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ستطيل 8"/>
          <p:cNvSpPr/>
          <p:nvPr/>
        </p:nvSpPr>
        <p:spPr>
          <a:xfrm>
            <a:off x="990600" y="4999108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</a:t>
            </a:r>
          </a:p>
          <a:p>
            <a:endParaRPr lang="en-US" b="1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Figure 15:</a:t>
            </a:r>
            <a:r>
              <a:rPr lang="en-US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longitudinal bars details in slab</a:t>
            </a:r>
            <a:endParaRPr lang="ar-SA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828800"/>
            <a:ext cx="2846243" cy="57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54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51054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Slabs </a:t>
            </a:r>
            <a:r>
              <a:rPr lang="en-US" sz="2200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When the longitudinal bar ends</a:t>
            </a:r>
            <a:b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with a beam use 90</a:t>
            </a:r>
            <a:r>
              <a:rPr lang="en-US" sz="25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hook;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50000"/>
                </a:schemeClr>
              </a:buClr>
              <a:buNone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      Development (</a:t>
            </a:r>
            <a:r>
              <a:rPr lang="en-US" sz="25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</a:t>
            </a:r>
            <a:r>
              <a:rPr lang="en-US" sz="2500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dh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) = 180mm </a:t>
            </a:r>
            <a:b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Bent Radius = 64mm</a:t>
            </a:r>
            <a:b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Hook Length = 192mm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 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 startAt="2"/>
            </a:pP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When the longitudinal bar ends </a:t>
            </a:r>
            <a:b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with a Shear Wall 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use 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180</a:t>
            </a:r>
            <a:r>
              <a:rPr lang="en-US" sz="2500" b="1" baseline="30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hook;</a:t>
            </a:r>
            <a:b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Development (</a:t>
            </a:r>
            <a:r>
              <a:rPr lang="en-US" sz="2500" b="1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</a:t>
            </a:r>
            <a:r>
              <a:rPr lang="en-US" sz="2500" b="1" baseline="-25000" dirty="0" err="1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dh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) = 180mm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Bent Radius = 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64mm</a:t>
            </a:r>
            <a: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n-US" sz="25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endParaRPr lang="en-US" sz="250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73</a:t>
            </a:fld>
            <a:endParaRPr lang="en-US" sz="1800" dirty="0"/>
          </a:p>
        </p:txBody>
      </p:sp>
      <p:pic>
        <p:nvPicPr>
          <p:cNvPr id="4098" name="Picture 2" descr="C:\Users\Admin\Desktop\GRADUATION PROJECT\GP2 Report\Presentation\Hoo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1600200"/>
            <a:ext cx="4219247" cy="339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3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50" b="1" dirty="0">
                <a:latin typeface="Tekton Pro" pitchFamily="34" charset="0"/>
              </a:rPr>
              <a:t>Structural Design of Concrete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105400"/>
          </a:xfrm>
        </p:spPr>
        <p:txBody>
          <a:bodyPr>
            <a:norm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Sample Design for mat footings:</a:t>
            </a:r>
          </a:p>
          <a:p>
            <a:pPr marL="457200" lvl="0" indent="-457200">
              <a:buClr>
                <a:schemeClr val="bg1">
                  <a:lumMod val="50000"/>
                </a:schemeClr>
              </a:buClr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area of the footing is </a:t>
            </a: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765.33 from (SAP)</a:t>
            </a:r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0"/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largest reaction (Pu) = 8147.99 kN</a:t>
            </a:r>
          </a:p>
          <a:p>
            <a:endParaRPr lang="en-US" sz="26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Checking footing deflection:</a:t>
            </a:r>
          </a:p>
          <a:p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From the SAP the largest displacement (U3) =9.76 mm &lt; 10 mm Ok</a:t>
            </a:r>
          </a:p>
          <a:p>
            <a:pPr lvl="0">
              <a:buFont typeface="Wingdings" pitchFamily="2" charset="2"/>
              <a:buChar char="v"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Check stress under the mat footing</a:t>
            </a:r>
            <a:r>
              <a:rPr lang="en-US" sz="2800" dirty="0" smtClean="0"/>
              <a:t>:</a:t>
            </a:r>
          </a:p>
          <a:p>
            <a:pPr lvl="0">
              <a:buFont typeface="Wingdings" pitchFamily="2" charset="2"/>
              <a:buChar char="v"/>
            </a:pPr>
            <a:endParaRPr lang="en-US" sz="2800" dirty="0" smtClean="0"/>
          </a:p>
          <a:p>
            <a:pPr marL="457200" indent="-457200">
              <a:buClr>
                <a:schemeClr val="bg1">
                  <a:lumMod val="50000"/>
                </a:schemeClr>
              </a:buClr>
              <a:buNone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buClr>
                <a:schemeClr val="bg1">
                  <a:lumMod val="50000"/>
                </a:schemeClr>
              </a:buClr>
              <a:buNone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spcBef>
                <a:spcPts val="2200"/>
              </a:spcBef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457200" indent="-457200">
              <a:spcBef>
                <a:spcPts val="2200"/>
              </a:spcBef>
              <a:buClr>
                <a:schemeClr val="bg1">
                  <a:lumMod val="50000"/>
                </a:schemeClr>
              </a:buClr>
              <a:buNone/>
            </a:pPr>
            <a:endParaRPr lang="en-US" sz="27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74</a:t>
            </a:fld>
            <a:endParaRPr lang="en-US" sz="18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724400"/>
            <a:ext cx="50297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816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75</a:t>
            </a:fld>
            <a:endParaRPr lang="en-US" sz="1800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0"/>
            <a:ext cx="2252327" cy="72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95800"/>
            <a:ext cx="3713285" cy="71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مستطيل 14"/>
          <p:cNvSpPr/>
          <p:nvPr/>
        </p:nvSpPr>
        <p:spPr>
          <a:xfrm>
            <a:off x="609601" y="1752600"/>
            <a:ext cx="40386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Assume the depth of footing 1100 mm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Check bunching: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9345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00400"/>
            <a:ext cx="1656916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for flexure: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76</a:t>
            </a:fld>
            <a:endParaRPr lang="en-US" sz="1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588715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24201"/>
            <a:ext cx="8686800" cy="79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of stairs</a:t>
            </a:r>
            <a:r>
              <a:rPr lang="en-GB" b="1" dirty="0" smtClean="0"/>
              <a:t>: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A) Design of landing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    (M</a:t>
            </a:r>
            <a:r>
              <a:rPr lang="en-US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u11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)=4.8 kN.m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    (M</a:t>
            </a:r>
            <a:r>
              <a:rPr lang="en-US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u22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)=3.5kN.m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b="1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77</a:t>
            </a:fld>
            <a:endParaRPr lang="en-US" sz="1800" dirty="0"/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838200" y="2194411"/>
            <a:ext cx="73914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Try thickness 0.15 for both (landing and flight)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419600"/>
            <a:ext cx="803015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352800"/>
            <a:ext cx="3048000" cy="55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8100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953000"/>
            <a:ext cx="336212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78</a:t>
            </a:fld>
            <a:endParaRPr lang="en-US" sz="1800" dirty="0"/>
          </a:p>
        </p:txBody>
      </p:sp>
      <p:pic>
        <p:nvPicPr>
          <p:cNvPr id="107529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514" y="2286000"/>
            <a:ext cx="359433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مستطيل 14"/>
          <p:cNvSpPr/>
          <p:nvPr/>
        </p:nvSpPr>
        <p:spPr>
          <a:xfrm>
            <a:off x="762000" y="1828800"/>
            <a:ext cx="2514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Check for shear:</a:t>
            </a:r>
            <a:endParaRPr lang="en-US" b="1" dirty="0" smtClean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ekton Pro" pitchFamily="34" charset="0"/>
              </a:rPr>
              <a:t>Structural Design of Concrete Members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A) Design of flight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     (M</a:t>
            </a:r>
            <a:r>
              <a:rPr lang="en-US" b="1" baseline="-25000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u22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)=14.1kN.m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b="1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79</a:t>
            </a:fld>
            <a:endParaRPr lang="en-US" sz="1800" dirty="0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0"/>
            <a:ext cx="4492999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0386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953000"/>
            <a:ext cx="3454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ekton Pro" pitchFamily="34" charset="0"/>
              </a:rPr>
              <a:t>Objectives of Graduation Project</a:t>
            </a:r>
            <a:endParaRPr lang="en-US" sz="36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 form a better knowledge about the different engineering codes such as UBC-97 regarding :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Earthquake Loads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Wind Loads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 make a preliminary design for the structural members in the project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 analyze and design the 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building using a 3D structural model.</a:t>
            </a:r>
          </a:p>
          <a:p>
            <a:pPr>
              <a:buNone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>
                <a:solidFill>
                  <a:srgbClr val="2F2B20">
                    <a:tint val="75000"/>
                  </a:srgbClr>
                </a:solidFill>
              </a:rPr>
              <a:pPr/>
              <a:t>8</a:t>
            </a:fld>
            <a:endParaRPr lang="en-US" sz="1800" dirty="0">
              <a:solidFill>
                <a:srgbClr val="2F2B2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1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372" y="-82315"/>
            <a:ext cx="9069702" cy="694031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80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5296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4038600" y="1143000"/>
            <a:ext cx="3124200" cy="30480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US" sz="9600" dirty="0">
              <a:solidFill>
                <a:schemeClr val="accent2">
                  <a:lumMod val="50000"/>
                </a:schemeClr>
              </a:solidFill>
              <a:latin typeface="AR BLANCA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010400" cy="96043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ekton Pro" pitchFamily="34" charset="0"/>
              </a:rPr>
              <a:t>The Codes Used in This Project</a:t>
            </a:r>
            <a:endParaRPr lang="en-US" sz="3600" b="1" dirty="0">
              <a:latin typeface="Tekton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Clr>
                <a:schemeClr val="bg1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Codes used in this project are the following :</a:t>
            </a:r>
            <a:b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</a:b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Uniform Building Code ( UBC-97 )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American concrete institute ACI 318-11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American Society for Testing and Materials (ASTM-2013).</a:t>
            </a: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Jordanian Code-2006</a:t>
            </a:r>
          </a:p>
          <a:p>
            <a:pPr marL="400050" lvl="1" indent="0">
              <a:buClr>
                <a:schemeClr val="bg1">
                  <a:lumMod val="50000"/>
                </a:schemeClr>
              </a:buClr>
              <a:buNone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marL="857250" lvl="1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1800" smtClean="0"/>
              <a:pPr/>
              <a:t>9</a:t>
            </a:fld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85378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9534</TotalTime>
  <Words>2310</Words>
  <Application>Microsoft Office PowerPoint</Application>
  <PresentationFormat>عرض على الشاشة (3:4)‏</PresentationFormat>
  <Paragraphs>621</Paragraphs>
  <Slides>81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11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81</vt:i4>
      </vt:variant>
    </vt:vector>
  </HeadingPairs>
  <TitlesOfParts>
    <vt:vector size="93" baseType="lpstr">
      <vt:lpstr>Andalus</vt:lpstr>
      <vt:lpstr>Aparajita</vt:lpstr>
      <vt:lpstr>AR BLANCA</vt:lpstr>
      <vt:lpstr>Arial</vt:lpstr>
      <vt:lpstr>Calibri</vt:lpstr>
      <vt:lpstr>Cambria Math</vt:lpstr>
      <vt:lpstr>Symbol</vt:lpstr>
      <vt:lpstr>Tahoma</vt:lpstr>
      <vt:lpstr>Tekton Pro</vt:lpstr>
      <vt:lpstr>Times New Roman</vt:lpstr>
      <vt:lpstr>Wingdings</vt:lpstr>
      <vt:lpstr>TS010385378</vt:lpstr>
      <vt:lpstr>The Structural Design of Collage of Law and Media in An-Najah National University</vt:lpstr>
      <vt:lpstr>Outline</vt:lpstr>
      <vt:lpstr>Project Description</vt:lpstr>
      <vt:lpstr>Basement Floor Architectural Plan</vt:lpstr>
      <vt:lpstr>Ground Floor Architectural Plan</vt:lpstr>
      <vt:lpstr>First to fifth floors Architectural Plans</vt:lpstr>
      <vt:lpstr>Sixth Floor ( roof) Architectural Plan</vt:lpstr>
      <vt:lpstr>Objectives of Graduation Project</vt:lpstr>
      <vt:lpstr>The Codes Used in This Project</vt:lpstr>
      <vt:lpstr>Seismic Zone Requirements (UBC-97)</vt:lpstr>
      <vt:lpstr>Structural Materials</vt:lpstr>
      <vt:lpstr>Structural Materials</vt:lpstr>
      <vt:lpstr>Non-Structural Materials</vt:lpstr>
      <vt:lpstr>Non-Structural Materials</vt:lpstr>
      <vt:lpstr>The Principles of Design</vt:lpstr>
      <vt:lpstr>Load Types</vt:lpstr>
      <vt:lpstr>Load Types</vt:lpstr>
      <vt:lpstr>Load Types</vt:lpstr>
      <vt:lpstr>Load Combinations</vt:lpstr>
      <vt:lpstr>Load Combinations</vt:lpstr>
      <vt:lpstr>Load Combinations</vt:lpstr>
      <vt:lpstr>Preliminary Design of The Project</vt:lpstr>
      <vt:lpstr>Preliminary Design of The Project</vt:lpstr>
      <vt:lpstr>Preliminary Design of The Project</vt:lpstr>
      <vt:lpstr>Preliminary Design of The Project</vt:lpstr>
      <vt:lpstr>Preliminary Design of The Project</vt:lpstr>
      <vt:lpstr>Preliminary Design of The Project</vt:lpstr>
      <vt:lpstr>Preliminary Design of The Project</vt:lpstr>
      <vt:lpstr>Equivalent Static Method(UBC-97)</vt:lpstr>
      <vt:lpstr>Equivalent Static Method(UBC-97)</vt:lpstr>
      <vt:lpstr>Equivalent Lateral Force (UBC-97)</vt:lpstr>
      <vt:lpstr>Equivalent Lateral Force (UBC-97)</vt:lpstr>
      <vt:lpstr>Calculating Wind Load (UBC-97)</vt:lpstr>
      <vt:lpstr>Calculating Wind Load (UBC-97)</vt:lpstr>
      <vt:lpstr>Wind Load (UBC-97)</vt:lpstr>
      <vt:lpstr>Wind Load (UBC-97)</vt:lpstr>
      <vt:lpstr>Structural 3D Modeling </vt:lpstr>
      <vt:lpstr>Verification of Structural Analysis</vt:lpstr>
      <vt:lpstr>Verification of Structural Analysis</vt:lpstr>
      <vt:lpstr>Verification of Structural Analysis</vt:lpstr>
      <vt:lpstr> Verification of Structural Analysis</vt:lpstr>
      <vt:lpstr>Verification of Structural Analysis</vt:lpstr>
      <vt:lpstr>Verification of Structural Analysis</vt:lpstr>
      <vt:lpstr>Serviceability Check</vt:lpstr>
      <vt:lpstr>Serviceability Check</vt:lpstr>
      <vt:lpstr>Serviceability Check</vt:lpstr>
      <vt:lpstr>Serviceability Check</vt:lpstr>
      <vt:lpstr>Serviceability Check</vt:lpstr>
      <vt:lpstr>Structural Design of Concrete Members</vt:lpstr>
      <vt:lpstr> Structural Design of Concrete Members </vt:lpstr>
      <vt:lpstr> 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Structural Design of Concrete Members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[Business Communication]</dc:title>
  <dc:creator>KAREEM-JO</dc:creator>
  <cp:lastModifiedBy>Admin</cp:lastModifiedBy>
  <cp:revision>640</cp:revision>
  <dcterms:created xsi:type="dcterms:W3CDTF">2014-12-20T14:39:15Z</dcterms:created>
  <dcterms:modified xsi:type="dcterms:W3CDTF">2016-05-17T15:44:53Z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