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6" r:id="rId3"/>
    <p:sldId id="287" r:id="rId4"/>
    <p:sldId id="288" r:id="rId5"/>
    <p:sldId id="289" r:id="rId6"/>
    <p:sldId id="327" r:id="rId7"/>
    <p:sldId id="292" r:id="rId8"/>
    <p:sldId id="293" r:id="rId9"/>
    <p:sldId id="329" r:id="rId10"/>
    <p:sldId id="331" r:id="rId11"/>
    <p:sldId id="367" r:id="rId12"/>
    <p:sldId id="294" r:id="rId13"/>
    <p:sldId id="295" r:id="rId14"/>
    <p:sldId id="296" r:id="rId15"/>
    <p:sldId id="297" r:id="rId16"/>
    <p:sldId id="298" r:id="rId17"/>
    <p:sldId id="368" r:id="rId18"/>
    <p:sldId id="369" r:id="rId19"/>
    <p:sldId id="370" r:id="rId20"/>
    <p:sldId id="371" r:id="rId21"/>
    <p:sldId id="332" r:id="rId22"/>
    <p:sldId id="333" r:id="rId23"/>
    <p:sldId id="356" r:id="rId24"/>
    <p:sldId id="372" r:id="rId25"/>
    <p:sldId id="336" r:id="rId26"/>
    <p:sldId id="373" r:id="rId27"/>
    <p:sldId id="374" r:id="rId28"/>
    <p:sldId id="375" r:id="rId29"/>
    <p:sldId id="376" r:id="rId30"/>
    <p:sldId id="377" r:id="rId31"/>
    <p:sldId id="358" r:id="rId32"/>
    <p:sldId id="378" r:id="rId33"/>
    <p:sldId id="379" r:id="rId34"/>
    <p:sldId id="380" r:id="rId35"/>
    <p:sldId id="381" r:id="rId36"/>
    <p:sldId id="382" r:id="rId37"/>
    <p:sldId id="383" r:id="rId38"/>
    <p:sldId id="384" r:id="rId39"/>
    <p:sldId id="385" r:id="rId40"/>
    <p:sldId id="386" r:id="rId41"/>
    <p:sldId id="387" r:id="rId42"/>
    <p:sldId id="388" r:id="rId43"/>
    <p:sldId id="389" r:id="rId44"/>
    <p:sldId id="393" r:id="rId45"/>
    <p:sldId id="390" r:id="rId46"/>
    <p:sldId id="391" r:id="rId47"/>
    <p:sldId id="365" r:id="rId48"/>
    <p:sldId id="366" r:id="rId49"/>
    <p:sldId id="36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19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4.wmf"/><Relationship Id="rId7" Type="http://schemas.openxmlformats.org/officeDocument/2006/relationships/image" Target="../media/image36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0.jpeg"/><Relationship Id="rId3" Type="http://schemas.openxmlformats.org/officeDocument/2006/relationships/image" Target="../media/image26.png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png"/><Relationship Id="rId11" Type="http://schemas.openxmlformats.org/officeDocument/2006/relationships/oleObject" Target="../embeddings/oleObject6.bin"/><Relationship Id="rId5" Type="http://schemas.openxmlformats.org/officeDocument/2006/relationships/image" Target="../media/image28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27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4.bin"/><Relationship Id="rId3" Type="http://schemas.openxmlformats.org/officeDocument/2006/relationships/image" Target="../media/image38.png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png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28.png"/><Relationship Id="rId15" Type="http://schemas.openxmlformats.org/officeDocument/2006/relationships/image" Target="../media/image39.png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27.png"/><Relationship Id="rId9" Type="http://schemas.openxmlformats.org/officeDocument/2006/relationships/oleObject" Target="../embeddings/oleObject10.bin"/><Relationship Id="rId14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9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5.png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1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48.png"/><Relationship Id="rId7" Type="http://schemas.openxmlformats.org/officeDocument/2006/relationships/image" Target="../media/image6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56.png"/><Relationship Id="rId10" Type="http://schemas.openxmlformats.org/officeDocument/2006/relationships/image" Target="../media/image67.png"/><Relationship Id="rId4" Type="http://schemas.openxmlformats.org/officeDocument/2006/relationships/image" Target="../media/image52.png"/><Relationship Id="rId9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9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3.png"/><Relationship Id="rId7" Type="http://schemas.openxmlformats.org/officeDocument/2006/relationships/image" Target="../media/image5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10" Type="http://schemas.openxmlformats.org/officeDocument/2006/relationships/image" Target="../media/image56.png"/><Relationship Id="rId4" Type="http://schemas.openxmlformats.org/officeDocument/2006/relationships/image" Target="../media/image48.png"/><Relationship Id="rId9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4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63.png"/><Relationship Id="rId7" Type="http://schemas.openxmlformats.org/officeDocument/2006/relationships/image" Target="../media/image5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56.png"/><Relationship Id="rId4" Type="http://schemas.openxmlformats.org/officeDocument/2006/relationships/image" Target="../media/image48.png"/><Relationship Id="rId9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9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84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1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89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92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An-</a:t>
            </a:r>
            <a:r>
              <a:rPr lang="en-US" sz="2800" b="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Najah</a:t>
            </a:r>
            <a:r>
              <a:rPr lang="en-US" sz="2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National University</a:t>
            </a:r>
            <a:br>
              <a:rPr lang="en-US" sz="2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2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Engineering Collage</a:t>
            </a:r>
            <a:br>
              <a:rPr lang="en-US" sz="2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2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Civil Engineering Department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26670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1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Graduation project:</a:t>
            </a:r>
          </a:p>
          <a:p>
            <a:pPr algn="ctr" rtl="0"/>
            <a:r>
              <a:rPr lang="en-US" sz="11200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Jaba’a Institution</a:t>
            </a:r>
          </a:p>
          <a:p>
            <a:pPr algn="ctr" rtl="0"/>
            <a:endParaRPr lang="en-US" sz="1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rtl="0"/>
            <a:r>
              <a:rPr lang="en-US" sz="1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Supervised by: Dr. Riyad Abdel-Karim  Awad</a:t>
            </a:r>
          </a:p>
          <a:p>
            <a:pPr algn="ctr" rtl="0"/>
            <a:r>
              <a:rPr lang="en-US" sz="1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Dr.Sameer El Helw</a:t>
            </a:r>
          </a:p>
          <a:p>
            <a:pPr algn="ctr" rtl="0"/>
            <a:r>
              <a:rPr lang="en-US" sz="1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By :Fadi Hamaydi</a:t>
            </a:r>
          </a:p>
          <a:p>
            <a:pPr algn="ctr" rtl="0"/>
            <a:endParaRPr lang="en-US" b="1" dirty="0" smtClean="0">
              <a:solidFill>
                <a:srgbClr val="C00000"/>
              </a:solidFill>
            </a:endParaRPr>
          </a:p>
          <a:p>
            <a:pPr algn="ctr" rtl="0"/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D:\Logos\NNU_Seal_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0"/>
            <a:ext cx="16764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Preliminary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5029200"/>
          </a:xfrm>
        </p:spPr>
        <p:txBody>
          <a:bodyPr>
            <a:normAutofit/>
          </a:bodyPr>
          <a:lstStyle/>
          <a:p>
            <a:pPr lvl="2" algn="l">
              <a:buNone/>
            </a:pP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3.Slab</a:t>
            </a:r>
          </a:p>
          <a:p>
            <a:pPr algn="l" rtl="0"/>
            <a:r>
              <a:rPr lang="el-GR" dirty="0" smtClean="0"/>
              <a:t>α</a:t>
            </a:r>
            <a:r>
              <a:rPr lang="en-US" sz="1200" dirty="0" smtClean="0"/>
              <a:t>fm  </a:t>
            </a:r>
            <a:r>
              <a:rPr lang="en-US" dirty="0" smtClean="0"/>
              <a:t>= 1.67</a:t>
            </a:r>
          </a:p>
          <a:p>
            <a:pPr algn="l" rtl="0"/>
            <a:r>
              <a:rPr lang="en-US" dirty="0" err="1" smtClean="0"/>
              <a:t>ℓn</a:t>
            </a:r>
            <a:r>
              <a:rPr lang="en-US" dirty="0" smtClean="0"/>
              <a:t> = 1.75 m</a:t>
            </a:r>
          </a:p>
          <a:p>
            <a:pPr algn="l" rtl="0"/>
            <a:r>
              <a:rPr lang="en-US" dirty="0" smtClean="0"/>
              <a:t>h </a:t>
            </a:r>
            <a:r>
              <a:rPr lang="en-US" baseline="-25000" dirty="0" smtClean="0"/>
              <a:t>min.</a:t>
            </a:r>
            <a:r>
              <a:rPr lang="en-US" dirty="0" smtClean="0"/>
              <a:t> = 12.5cm</a:t>
            </a:r>
          </a:p>
          <a:p>
            <a:pPr algn="l" rtl="0">
              <a:buNone/>
            </a:pPr>
            <a:r>
              <a:rPr lang="en-US" dirty="0" smtClean="0"/>
              <a:t>           use h = 15cm</a:t>
            </a:r>
          </a:p>
          <a:p>
            <a:pPr lvl="2" algn="l">
              <a:buNone/>
            </a:pPr>
            <a:endParaRPr lang="en-US" sz="2600" dirty="0" smtClean="0"/>
          </a:p>
          <a:p>
            <a:pPr lvl="2">
              <a:buNone/>
            </a:pPr>
            <a:endParaRPr lang="en-US" sz="2400" b="1" dirty="0" smtClean="0">
              <a:latin typeface="Arial" pitchFamily="34" charset="0"/>
              <a:ea typeface="Candara" pitchFamily="34" charset="0"/>
              <a:cs typeface="Times New Roman" pitchFamily="18" charset="0"/>
            </a:endParaRPr>
          </a:p>
          <a:p>
            <a:pPr lvl="2">
              <a:buNone/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 descr="C:\Users\tcccccc\Desktop\التقاط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209800"/>
            <a:ext cx="435839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mt2x.com\Desktop\Captur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4800600"/>
            <a:ext cx="5715000" cy="147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733800" y="6324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in slab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533400" y="3886200"/>
            <a:ext cx="685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DL = 3.75 KN/m²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SID = 4 KN/m²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LL = 4 KN/m²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Wu = 1.2(3.75+4)+1.6(4) = 15.7 KN/m/m`</a:t>
            </a:r>
          </a:p>
          <a:p>
            <a:pPr algn="l" rtl="0">
              <a:buNone/>
            </a:pPr>
            <a:endParaRPr lang="ar-SA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962400"/>
            <a:ext cx="5638800" cy="4572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572000"/>
            <a:ext cx="5638800" cy="37147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5105400"/>
            <a:ext cx="1295400" cy="3048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1981200" y="51054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No need for shear reinforcement.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305800" cy="26670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Chapter Three:3D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 MODELING Design</a:t>
            </a:r>
            <a:br>
              <a:rPr lang="en-US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4000" y="1905000"/>
            <a:ext cx="58674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Flexure design for slab</a:t>
            </a:r>
            <a:endParaRPr lang="ar-SA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953000" y="1600200"/>
            <a:ext cx="3550670" cy="3017837"/>
          </a:xfrm>
          <a:prstGeom prst="rect">
            <a:avLst/>
          </a:prstGeom>
        </p:spPr>
      </p:pic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3276600" y="4495800"/>
            <a:ext cx="73152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dirty="0" smtClean="0"/>
              <a:t>Bending moment diagram</a:t>
            </a: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1752600"/>
            <a:ext cx="4191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dirty="0" smtClean="0"/>
              <a:t>Max moment = 17.23 </a:t>
            </a:r>
            <a:r>
              <a:rPr lang="en-US" sz="2600" dirty="0" err="1" smtClean="0"/>
              <a:t>KN.m</a:t>
            </a:r>
            <a:endParaRPr lang="en-US" sz="2600" dirty="0" smtClean="0"/>
          </a:p>
        </p:txBody>
      </p:sp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152400" y="2286000"/>
          <a:ext cx="3886200" cy="711200"/>
        </p:xfrm>
        <a:graphic>
          <a:graphicData uri="http://schemas.openxmlformats.org/presentationml/2006/ole">
            <p:oleObj spid="_x0000_s79875" name="Equation" r:id="rId4" imgW="2387520" imgH="685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3048000"/>
            <a:ext cx="4724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600" dirty="0" smtClean="0"/>
              <a:t>b=1000mm , d=110mm , ƒ`</a:t>
            </a:r>
            <a:r>
              <a:rPr lang="az-Cyrl-AZ" sz="2600" dirty="0" smtClean="0"/>
              <a:t>с</a:t>
            </a:r>
            <a:r>
              <a:rPr lang="en-US" sz="2600" dirty="0" smtClean="0"/>
              <a:t>=28MPa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3962400"/>
            <a:ext cx="1752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dirty="0" smtClean="0"/>
              <a:t>ρ = .0039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4648200"/>
            <a:ext cx="50714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dirty="0" smtClean="0"/>
              <a:t>As = ρ b d = .0039*100*11 = 4.3 cm²</a:t>
            </a: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0" y="5181600"/>
            <a:ext cx="504266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lang="en-US" sz="2600" dirty="0" smtClean="0"/>
              <a:t>Use 6ф10/m′   in both directions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Check deflection for slab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Δ </a:t>
            </a:r>
            <a:r>
              <a:rPr lang="en-US" baseline="-25000" dirty="0" smtClean="0"/>
              <a:t>L </a:t>
            </a:r>
            <a:r>
              <a:rPr lang="en-US" dirty="0" smtClean="0"/>
              <a:t>=</a:t>
            </a:r>
            <a:r>
              <a:rPr lang="en-US" baseline="-25000" dirty="0" smtClean="0"/>
              <a:t> </a:t>
            </a:r>
            <a:r>
              <a:rPr lang="en-US" dirty="0" smtClean="0"/>
              <a:t>12.9 mm</a:t>
            </a:r>
          </a:p>
          <a:p>
            <a:pPr lvl="0" algn="l" rtl="0">
              <a:buNone/>
            </a:pPr>
            <a:r>
              <a:rPr lang="en-US" dirty="0" smtClean="0"/>
              <a:t>Δ </a:t>
            </a:r>
            <a:r>
              <a:rPr lang="en-US" baseline="-25000" dirty="0" smtClean="0"/>
              <a:t>allowable </a:t>
            </a:r>
            <a:r>
              <a:rPr lang="en-US" dirty="0" smtClean="0"/>
              <a:t>= L/240  = 40mm       </a:t>
            </a:r>
          </a:p>
          <a:p>
            <a:pPr lvl="0" algn="l" rtl="0">
              <a:buNone/>
            </a:pPr>
            <a:r>
              <a:rPr lang="en-US" dirty="0" smtClean="0"/>
              <a:t>(L: maximum span length (L= 9.6m)). </a:t>
            </a:r>
          </a:p>
          <a:p>
            <a:pPr lvl="0" algn="l" rtl="0">
              <a:buNone/>
            </a:pPr>
            <a:r>
              <a:rPr lang="en-US" dirty="0" smtClean="0"/>
              <a:t>Δ </a:t>
            </a:r>
            <a:r>
              <a:rPr lang="en-US" baseline="-25000" dirty="0" smtClean="0"/>
              <a:t>allowable </a:t>
            </a:r>
            <a:r>
              <a:rPr lang="en-US" dirty="0" smtClean="0"/>
              <a:t>≥ Δ </a:t>
            </a:r>
            <a:r>
              <a:rPr lang="en-US" baseline="-25000" dirty="0" smtClean="0"/>
              <a:t>long-term </a:t>
            </a:r>
          </a:p>
          <a:p>
            <a:pPr lvl="0" algn="l" rtl="0">
              <a:buNone/>
            </a:pPr>
            <a:r>
              <a:rPr lang="en-US" baseline="-25000" dirty="0" smtClean="0"/>
              <a:t>(</a:t>
            </a:r>
            <a:r>
              <a:rPr lang="en-US" dirty="0" smtClean="0"/>
              <a:t>40mm ≥ 13 mm)……………..OK.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5" name="Picture 4" descr="C:\Users\mt2x.com\Desktop\Untitle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600200"/>
            <a:ext cx="2879792" cy="263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0" y="4267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Deflection from live load (SAP)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Design beam reinforcement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 Main beam reinforcement  B1(30/50)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dirty="0" smtClean="0"/>
              <a:t>Top reinforcement</a:t>
            </a:r>
          </a:p>
          <a:p>
            <a:pPr algn="l" rtl="0">
              <a:buNone/>
            </a:pPr>
            <a:r>
              <a:rPr lang="en-US" dirty="0" smtClean="0"/>
              <a:t>Max moment= 270.1kN.m</a:t>
            </a:r>
          </a:p>
          <a:p>
            <a:pPr algn="l" rtl="0">
              <a:buNone/>
            </a:pPr>
            <a:r>
              <a:rPr lang="en-US" dirty="0" smtClean="0"/>
              <a:t>ρ = .0133</a:t>
            </a:r>
          </a:p>
          <a:p>
            <a:pPr algn="l" rtl="0">
              <a:buNone/>
            </a:pPr>
            <a:r>
              <a:rPr lang="en-US" dirty="0" smtClean="0"/>
              <a:t>Cover = 5cm</a:t>
            </a:r>
          </a:p>
          <a:p>
            <a:pPr algn="l" rtl="0">
              <a:buNone/>
            </a:pPr>
            <a:r>
              <a:rPr lang="en-US" dirty="0" smtClean="0"/>
              <a:t>As = ρ b d = .0133*30*45 =17.96 cm²</a:t>
            </a:r>
          </a:p>
          <a:p>
            <a:pPr algn="l" rtl="0">
              <a:buNone/>
            </a:pPr>
            <a:r>
              <a:rPr lang="en-US" dirty="0" smtClean="0"/>
              <a:t> Use 6ф20mm</a:t>
            </a:r>
          </a:p>
          <a:p>
            <a:pPr algn="l" rtl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924905" y="2590800"/>
            <a:ext cx="4219095" cy="998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/>
              <a:t>Bottom reinforcement</a:t>
            </a:r>
          </a:p>
          <a:p>
            <a:pPr algn="l" rtl="0">
              <a:buNone/>
            </a:pPr>
            <a:r>
              <a:rPr lang="en-US" dirty="0" smtClean="0"/>
              <a:t>Max moment= 204.6kN.m</a:t>
            </a:r>
          </a:p>
          <a:p>
            <a:pPr algn="l" rtl="0">
              <a:buNone/>
            </a:pPr>
            <a:r>
              <a:rPr lang="en-US" dirty="0" smtClean="0"/>
              <a:t>ρ = .00973</a:t>
            </a:r>
          </a:p>
          <a:p>
            <a:pPr algn="l" rtl="0">
              <a:buNone/>
            </a:pPr>
            <a:r>
              <a:rPr lang="en-US" dirty="0" smtClean="0"/>
              <a:t>Cover = 5cm</a:t>
            </a:r>
          </a:p>
          <a:p>
            <a:pPr algn="l" rtl="0">
              <a:buNone/>
            </a:pPr>
            <a:r>
              <a:rPr lang="en-US" dirty="0" smtClean="0"/>
              <a:t>As = ρ b d = .00973*30*45 =13.14 cm²</a:t>
            </a:r>
          </a:p>
          <a:p>
            <a:pPr algn="l" rtl="0">
              <a:buNone/>
            </a:pPr>
            <a:r>
              <a:rPr lang="en-US" dirty="0" smtClean="0"/>
              <a:t>Use 5ф20mm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542784" y="1066800"/>
            <a:ext cx="4601216" cy="1070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 Secondary beam reinforcement B2(20/50)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dirty="0" smtClean="0"/>
              <a:t>Top reinforcement</a:t>
            </a:r>
          </a:p>
          <a:p>
            <a:pPr algn="l" rtl="0">
              <a:buNone/>
            </a:pPr>
            <a:r>
              <a:rPr lang="en-US" dirty="0" smtClean="0"/>
              <a:t>Max moment= 31.6kN.m</a:t>
            </a:r>
          </a:p>
          <a:p>
            <a:pPr algn="l" rtl="0">
              <a:buNone/>
            </a:pPr>
            <a:r>
              <a:rPr lang="en-US" dirty="0" smtClean="0"/>
              <a:t>ρ = .0021</a:t>
            </a:r>
          </a:p>
          <a:p>
            <a:pPr algn="l" rtl="0">
              <a:buNone/>
            </a:pPr>
            <a:r>
              <a:rPr lang="en-US" dirty="0" smtClean="0"/>
              <a:t>ρmin =  = .0033</a:t>
            </a:r>
          </a:p>
          <a:p>
            <a:pPr algn="l" rtl="0">
              <a:buNone/>
            </a:pPr>
            <a:r>
              <a:rPr lang="en-US" dirty="0" smtClean="0"/>
              <a:t>Cover = 5cm</a:t>
            </a:r>
          </a:p>
          <a:p>
            <a:pPr algn="l" rtl="0">
              <a:buNone/>
            </a:pPr>
            <a:r>
              <a:rPr lang="en-US" dirty="0" smtClean="0"/>
              <a:t>As = ρmin b d = .0033*20*45 =3 cm²</a:t>
            </a:r>
          </a:p>
          <a:p>
            <a:pPr algn="l" rtl="0">
              <a:buNone/>
            </a:pPr>
            <a:r>
              <a:rPr lang="en-US" dirty="0" smtClean="0"/>
              <a:t>Use 2ф16mm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648200" y="1371600"/>
            <a:ext cx="4495800" cy="90500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/>
              <a:t>Bottom reinforcement</a:t>
            </a:r>
          </a:p>
          <a:p>
            <a:pPr algn="l" rtl="0">
              <a:buNone/>
            </a:pPr>
            <a:r>
              <a:rPr lang="en-US" dirty="0" smtClean="0"/>
              <a:t>Max moment= 147.6kN.m</a:t>
            </a:r>
          </a:p>
          <a:p>
            <a:pPr algn="l" rtl="0">
              <a:buNone/>
            </a:pPr>
            <a:r>
              <a:rPr lang="en-US" dirty="0" smtClean="0"/>
              <a:t>ρ = .0106</a:t>
            </a:r>
          </a:p>
          <a:p>
            <a:pPr algn="l" rtl="0">
              <a:buNone/>
            </a:pPr>
            <a:r>
              <a:rPr lang="en-US" dirty="0" smtClean="0"/>
              <a:t>Cover = 5cm</a:t>
            </a:r>
          </a:p>
          <a:p>
            <a:pPr algn="l" rtl="0">
              <a:buNone/>
            </a:pPr>
            <a:r>
              <a:rPr lang="en-US" dirty="0" smtClean="0"/>
              <a:t>As = ρ b d = .0106*20*45 =9.56 cm²</a:t>
            </a:r>
          </a:p>
          <a:p>
            <a:pPr algn="l" rtl="0">
              <a:buNone/>
            </a:pPr>
            <a:r>
              <a:rPr lang="en-US" dirty="0" smtClean="0"/>
              <a:t> Use 4ф18</a:t>
            </a:r>
          </a:p>
          <a:p>
            <a:pPr algn="l" rtl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572000" y="1219200"/>
            <a:ext cx="4572000" cy="9145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Design for shear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Shear force at distance (d) for main beams = 170 KN.</a:t>
            </a:r>
          </a:p>
          <a:p>
            <a:pPr algn="l" rtl="0">
              <a:buNone/>
            </a:pPr>
            <a:r>
              <a:rPr lang="en-US" dirty="0" smtClean="0"/>
              <a:t>V</a:t>
            </a:r>
            <a:r>
              <a:rPr lang="en-US" baseline="-25000" dirty="0" smtClean="0"/>
              <a:t>n</a:t>
            </a:r>
            <a:r>
              <a:rPr lang="en-US" dirty="0" smtClean="0"/>
              <a:t> = 170/0.75 = 226.7 KN.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10550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500" name="Picture 2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514600"/>
            <a:ext cx="2552700" cy="371475"/>
          </a:xfrm>
          <a:prstGeom prst="rect">
            <a:avLst/>
          </a:prstGeom>
          <a:noFill/>
        </p:spPr>
      </p:pic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509" name="Picture 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971800"/>
            <a:ext cx="152400" cy="209550"/>
          </a:xfrm>
          <a:prstGeom prst="rect">
            <a:avLst/>
          </a:prstGeom>
          <a:noFill/>
        </p:spPr>
      </p:pic>
      <p:sp>
        <p:nvSpPr>
          <p:cNvPr id="42" name="Rectangle 41"/>
          <p:cNvSpPr/>
          <p:nvPr/>
        </p:nvSpPr>
        <p:spPr>
          <a:xfrm>
            <a:off x="762000" y="2819400"/>
            <a:ext cx="22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511" name="Picture 3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971800"/>
            <a:ext cx="171450" cy="209550"/>
          </a:xfrm>
          <a:prstGeom prst="rect">
            <a:avLst/>
          </a:prstGeom>
          <a:noFill/>
        </p:spPr>
      </p:pic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121920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513" name="Picture 4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971800"/>
            <a:ext cx="180975" cy="209550"/>
          </a:xfrm>
          <a:prstGeom prst="rect">
            <a:avLst/>
          </a:prstGeom>
          <a:noFill/>
        </p:spPr>
      </p:pic>
      <p:sp>
        <p:nvSpPr>
          <p:cNvPr id="105515" name="Rectangle 43"/>
          <p:cNvSpPr>
            <a:spLocks noChangeArrowheads="1"/>
          </p:cNvSpPr>
          <p:nvPr/>
        </p:nvSpPr>
        <p:spPr bwMode="auto">
          <a:xfrm>
            <a:off x="152400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= 226.7-132.3 = 94.4 KN.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17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5516" name="Object 44"/>
          <p:cNvGraphicFramePr>
            <a:graphicFrameLocks noChangeAspect="1"/>
          </p:cNvGraphicFramePr>
          <p:nvPr/>
        </p:nvGraphicFramePr>
        <p:xfrm>
          <a:off x="533400" y="3276600"/>
          <a:ext cx="1600200" cy="409575"/>
        </p:xfrm>
        <a:graphic>
          <a:graphicData uri="http://schemas.openxmlformats.org/presentationml/2006/ole">
            <p:oleObj spid="_x0000_s105516" name="Equation" r:id="rId7" imgW="1104421" imgH="406224" progId="Equation.3">
              <p:embed/>
            </p:oleObj>
          </a:graphicData>
        </a:graphic>
      </p:graphicFrame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2057400" y="3352800"/>
            <a:ext cx="12314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0.5 mm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5519" name="Object 47"/>
          <p:cNvGraphicFramePr>
            <a:graphicFrameLocks noChangeAspect="1"/>
          </p:cNvGraphicFramePr>
          <p:nvPr/>
        </p:nvGraphicFramePr>
        <p:xfrm>
          <a:off x="533400" y="3810000"/>
          <a:ext cx="3517900" cy="393700"/>
        </p:xfrm>
        <a:graphic>
          <a:graphicData uri="http://schemas.openxmlformats.org/presentationml/2006/ole">
            <p:oleObj spid="_x0000_s105519" name="Equation" r:id="rId8" imgW="3517560" imgH="393480" progId="Equation.3">
              <p:embed/>
            </p:oleObj>
          </a:graphicData>
        </a:graphic>
      </p:graphicFrame>
      <p:graphicFrame>
        <p:nvGraphicFramePr>
          <p:cNvPr id="105520" name="Object 48"/>
          <p:cNvGraphicFramePr>
            <a:graphicFrameLocks noChangeAspect="1"/>
          </p:cNvGraphicFramePr>
          <p:nvPr/>
        </p:nvGraphicFramePr>
        <p:xfrm>
          <a:off x="457200" y="4267200"/>
          <a:ext cx="2971800" cy="406400"/>
        </p:xfrm>
        <a:graphic>
          <a:graphicData uri="http://schemas.openxmlformats.org/presentationml/2006/ole">
            <p:oleObj spid="_x0000_s105520" name="Equation" r:id="rId9" imgW="2323800" imgH="406080" progId="Equation.3">
              <p:embed/>
            </p:oleObj>
          </a:graphicData>
        </a:graphic>
      </p:graphicFrame>
      <p:graphicFrame>
        <p:nvGraphicFramePr>
          <p:cNvPr id="105527" name="Object 55"/>
          <p:cNvGraphicFramePr>
            <a:graphicFrameLocks noChangeAspect="1"/>
          </p:cNvGraphicFramePr>
          <p:nvPr/>
        </p:nvGraphicFramePr>
        <p:xfrm>
          <a:off x="457200" y="4648200"/>
          <a:ext cx="238125" cy="400050"/>
        </p:xfrm>
        <a:graphic>
          <a:graphicData uri="http://schemas.openxmlformats.org/presentationml/2006/ole">
            <p:oleObj spid="_x0000_s105527" name="Equation" r:id="rId10" imgW="241195" imgH="393529" progId="Equation.3">
              <p:embed/>
            </p:oleObj>
          </a:graphicData>
        </a:graphic>
      </p:graphicFrame>
      <p:graphicFrame>
        <p:nvGraphicFramePr>
          <p:cNvPr id="105526" name="Object 54"/>
          <p:cNvGraphicFramePr>
            <a:graphicFrameLocks noChangeAspect="1"/>
          </p:cNvGraphicFramePr>
          <p:nvPr/>
        </p:nvGraphicFramePr>
        <p:xfrm>
          <a:off x="1600200" y="4724400"/>
          <a:ext cx="142875" cy="209550"/>
        </p:xfrm>
        <a:graphic>
          <a:graphicData uri="http://schemas.openxmlformats.org/presentationml/2006/ole">
            <p:oleObj spid="_x0000_s105526" name="Equation" r:id="rId11" imgW="126835" imgH="202936" progId="Equation.3">
              <p:embed/>
            </p:oleObj>
          </a:graphicData>
        </a:graphic>
      </p:graphicFrame>
      <p:sp>
        <p:nvSpPr>
          <p:cNvPr id="105528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29" name="Rectangle 57"/>
          <p:cNvSpPr>
            <a:spLocks noChangeArrowheads="1"/>
          </p:cNvSpPr>
          <p:nvPr/>
        </p:nvSpPr>
        <p:spPr bwMode="auto">
          <a:xfrm>
            <a:off x="685800" y="480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=0.5, Using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30" name="Rectangle 58"/>
          <p:cNvSpPr>
            <a:spLocks noChangeArrowheads="1"/>
          </p:cNvSpPr>
          <p:nvPr/>
        </p:nvSpPr>
        <p:spPr bwMode="auto">
          <a:xfrm>
            <a:off x="1600200" y="480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 mm stirrups→ A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=100.48 mm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5532" name="Object 60"/>
          <p:cNvGraphicFramePr>
            <a:graphicFrameLocks noChangeAspect="1"/>
          </p:cNvGraphicFramePr>
          <p:nvPr/>
        </p:nvGraphicFramePr>
        <p:xfrm>
          <a:off x="609600" y="5029200"/>
          <a:ext cx="466725" cy="400050"/>
        </p:xfrm>
        <a:graphic>
          <a:graphicData uri="http://schemas.openxmlformats.org/presentationml/2006/ole">
            <p:oleObj spid="_x0000_s105532" name="Equation" r:id="rId12" imgW="469696" imgH="393529" progId="Equation.3">
              <p:embed/>
            </p:oleObj>
          </a:graphicData>
        </a:graphic>
      </p:graphicFrame>
      <p:sp>
        <p:nvSpPr>
          <p:cNvPr id="105533" name="Rectangle 61"/>
          <p:cNvSpPr>
            <a:spLocks noChangeArrowheads="1"/>
          </p:cNvSpPr>
          <p:nvPr/>
        </p:nvSpPr>
        <p:spPr bwMode="auto">
          <a:xfrm>
            <a:off x="304800" y="495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S=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34" name="Rectangle 62"/>
          <p:cNvSpPr>
            <a:spLocks noChangeArrowheads="1"/>
          </p:cNvSpPr>
          <p:nvPr/>
        </p:nvSpPr>
        <p:spPr bwMode="auto">
          <a:xfrm>
            <a:off x="1066800" y="5105400"/>
            <a:ext cx="20633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=201 mm →use S=200mm.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Use 1 </a:t>
            </a:r>
            <a:r>
              <a:rPr kumimoji="0" lang="az-Cyrl-A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35" name="Rectangle 63"/>
          <p:cNvSpPr>
            <a:spLocks noChangeArrowheads="1"/>
          </p:cNvSpPr>
          <p:nvPr/>
        </p:nvSpPr>
        <p:spPr bwMode="auto">
          <a:xfrm>
            <a:off x="1676400" y="556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 mm stirrup/200mm.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536" name="Picture 64" descr="C:\Users\mt2x.com\Desktop\Capture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67200" y="2362200"/>
            <a:ext cx="4876800" cy="885825"/>
          </a:xfrm>
          <a:prstGeom prst="rect">
            <a:avLst/>
          </a:prstGeom>
          <a:noFill/>
        </p:spPr>
      </p:pic>
      <p:pic>
        <p:nvPicPr>
          <p:cNvPr id="69" name="Picture 68" descr="C:\Users\tcccccc\Desktop\التقاط.PNG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257800" y="3733800"/>
            <a:ext cx="2861756" cy="219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6000" dirty="0" smtClean="0"/>
              <a:t>Chapter One: 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828800" y="1676400"/>
            <a:ext cx="54864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686800" cy="5791200"/>
          </a:xfrm>
        </p:spPr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Shear force at distance (d) for secondary beams = 135 KN V</a:t>
            </a:r>
            <a:r>
              <a:rPr lang="en-US" baseline="-25000" dirty="0" smtClean="0"/>
              <a:t>n</a:t>
            </a:r>
            <a:r>
              <a:rPr lang="en-US" dirty="0" smtClean="0"/>
              <a:t> = 135/0.75 = 180 KN.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447800"/>
            <a:ext cx="3200400" cy="371475"/>
          </a:xfrm>
          <a:prstGeom prst="rect">
            <a:avLst/>
          </a:prstGeom>
          <a:noFill/>
        </p:spPr>
      </p:pic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535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905000"/>
            <a:ext cx="152400" cy="209550"/>
          </a:xfrm>
          <a:prstGeom prst="rect">
            <a:avLst/>
          </a:prstGeom>
          <a:noFill/>
        </p:spPr>
      </p:pic>
      <p:pic>
        <p:nvPicPr>
          <p:cNvPr id="18535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905000"/>
            <a:ext cx="171450" cy="209550"/>
          </a:xfrm>
          <a:prstGeom prst="rect">
            <a:avLst/>
          </a:prstGeom>
          <a:noFill/>
        </p:spPr>
      </p:pic>
      <p:pic>
        <p:nvPicPr>
          <p:cNvPr id="18534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905000"/>
            <a:ext cx="180975" cy="209550"/>
          </a:xfrm>
          <a:prstGeom prst="rect">
            <a:avLst/>
          </a:prstGeom>
          <a:noFill/>
        </p:spPr>
      </p:pic>
      <p:sp>
        <p:nvSpPr>
          <p:cNvPr id="1853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334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5354" name="Rectangle 10"/>
          <p:cNvSpPr>
            <a:spLocks noChangeArrowheads="1"/>
          </p:cNvSpPr>
          <p:nvPr/>
        </p:nvSpPr>
        <p:spPr bwMode="auto">
          <a:xfrm>
            <a:off x="9144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5355" name="Rectangle 11"/>
          <p:cNvSpPr>
            <a:spLocks noChangeArrowheads="1"/>
          </p:cNvSpPr>
          <p:nvPr/>
        </p:nvSpPr>
        <p:spPr bwMode="auto">
          <a:xfrm>
            <a:off x="121920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= 180- 88.2 = 91.8 KN.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5356" name="Object 12"/>
          <p:cNvGraphicFramePr>
            <a:graphicFrameLocks noChangeAspect="1"/>
          </p:cNvGraphicFramePr>
          <p:nvPr/>
        </p:nvGraphicFramePr>
        <p:xfrm>
          <a:off x="482600" y="2139950"/>
          <a:ext cx="1193800" cy="444500"/>
        </p:xfrm>
        <a:graphic>
          <a:graphicData uri="http://schemas.openxmlformats.org/presentationml/2006/ole">
            <p:oleObj spid="_x0000_s185356" name="Equation" r:id="rId7" imgW="774360" imgH="444240" progId="Equation.3">
              <p:embed/>
            </p:oleObj>
          </a:graphicData>
        </a:graphic>
      </p:graphicFrame>
      <p:sp>
        <p:nvSpPr>
          <p:cNvPr id="185357" name="Rectangle 13"/>
          <p:cNvSpPr>
            <a:spLocks noChangeArrowheads="1"/>
          </p:cNvSpPr>
          <p:nvPr/>
        </p:nvSpPr>
        <p:spPr bwMode="auto">
          <a:xfrm>
            <a:off x="228600" y="259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&lt; 2* V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→ max. Spacing =min. of (d/2, 600 mm) =min. of (450/2, 600 mm)= 225 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5358" name="Object 14"/>
          <p:cNvGraphicFramePr>
            <a:graphicFrameLocks noChangeAspect="1"/>
          </p:cNvGraphicFramePr>
          <p:nvPr/>
        </p:nvGraphicFramePr>
        <p:xfrm>
          <a:off x="228600" y="3048000"/>
          <a:ext cx="1104900" cy="409575"/>
        </p:xfrm>
        <a:graphic>
          <a:graphicData uri="http://schemas.openxmlformats.org/presentationml/2006/ole">
            <p:oleObj spid="_x0000_s185358" name="Equation" r:id="rId8" imgW="1117115" imgH="406224" progId="Equation.3">
              <p:embed/>
            </p:oleObj>
          </a:graphicData>
        </a:graphic>
      </p:graphicFrame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13716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=0.48 mm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5361" name="Object 17"/>
          <p:cNvGraphicFramePr>
            <a:graphicFrameLocks noChangeAspect="1"/>
          </p:cNvGraphicFramePr>
          <p:nvPr/>
        </p:nvGraphicFramePr>
        <p:xfrm>
          <a:off x="228600" y="3505200"/>
          <a:ext cx="3644900" cy="406400"/>
        </p:xfrm>
        <a:graphic>
          <a:graphicData uri="http://schemas.openxmlformats.org/presentationml/2006/ole">
            <p:oleObj spid="_x0000_s185361" name="Equation" r:id="rId9" imgW="3644640" imgH="406080" progId="Equation.3">
              <p:embed/>
            </p:oleObj>
          </a:graphicData>
        </a:graphic>
      </p:graphicFrame>
      <p:graphicFrame>
        <p:nvGraphicFramePr>
          <p:cNvPr id="185362" name="Object 18"/>
          <p:cNvGraphicFramePr>
            <a:graphicFrameLocks noChangeAspect="1"/>
          </p:cNvGraphicFramePr>
          <p:nvPr/>
        </p:nvGraphicFramePr>
        <p:xfrm>
          <a:off x="228600" y="3962400"/>
          <a:ext cx="2349500" cy="406400"/>
        </p:xfrm>
        <a:graphic>
          <a:graphicData uri="http://schemas.openxmlformats.org/presentationml/2006/ole">
            <p:oleObj spid="_x0000_s185362" name="Equation" r:id="rId10" imgW="2349360" imgH="406080" progId="Equation.3">
              <p:embed/>
            </p:oleObj>
          </a:graphicData>
        </a:graphic>
      </p:graphicFrame>
      <p:graphicFrame>
        <p:nvGraphicFramePr>
          <p:cNvPr id="185364" name="Object 20"/>
          <p:cNvGraphicFramePr>
            <a:graphicFrameLocks noChangeAspect="1"/>
          </p:cNvGraphicFramePr>
          <p:nvPr/>
        </p:nvGraphicFramePr>
        <p:xfrm>
          <a:off x="228600" y="4419600"/>
          <a:ext cx="238125" cy="400050"/>
        </p:xfrm>
        <a:graphic>
          <a:graphicData uri="http://schemas.openxmlformats.org/presentationml/2006/ole">
            <p:oleObj spid="_x0000_s185364" name="Equation" r:id="rId11" imgW="241195" imgH="393529" progId="Equation.3">
              <p:embed/>
            </p:oleObj>
          </a:graphicData>
        </a:graphic>
      </p:graphicFrame>
      <p:graphicFrame>
        <p:nvGraphicFramePr>
          <p:cNvPr id="185363" name="Object 19"/>
          <p:cNvGraphicFramePr>
            <a:graphicFrameLocks noChangeAspect="1"/>
          </p:cNvGraphicFramePr>
          <p:nvPr/>
        </p:nvGraphicFramePr>
        <p:xfrm>
          <a:off x="1524000" y="4495800"/>
          <a:ext cx="142875" cy="209550"/>
        </p:xfrm>
        <a:graphic>
          <a:graphicData uri="http://schemas.openxmlformats.org/presentationml/2006/ole">
            <p:oleObj spid="_x0000_s185363" name="Equation" r:id="rId12" imgW="126835" imgH="202936" progId="Equation.3">
              <p:embed/>
            </p:oleObj>
          </a:graphicData>
        </a:graphic>
      </p:graphicFrame>
      <p:sp>
        <p:nvSpPr>
          <p:cNvPr id="18536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5366" name="Rectangle 22"/>
          <p:cNvSpPr>
            <a:spLocks noChangeArrowheads="1"/>
          </p:cNvSpPr>
          <p:nvPr/>
        </p:nvSpPr>
        <p:spPr bwMode="auto">
          <a:xfrm>
            <a:off x="457200" y="457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=0.48, Using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5367" name="Rectangle 23"/>
          <p:cNvSpPr>
            <a:spLocks noChangeArrowheads="1"/>
          </p:cNvSpPr>
          <p:nvPr/>
        </p:nvSpPr>
        <p:spPr bwMode="auto">
          <a:xfrm>
            <a:off x="1600200" y="4495800"/>
            <a:ext cx="8229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 mm stirrups→ A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=100.48 mm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5369" name="Rectangle 25"/>
          <p:cNvSpPr>
            <a:spLocks noChangeArrowheads="1"/>
          </p:cNvSpPr>
          <p:nvPr/>
        </p:nvSpPr>
        <p:spPr bwMode="auto">
          <a:xfrm>
            <a:off x="0" y="4800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S=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5368" name="Object 24"/>
          <p:cNvGraphicFramePr>
            <a:graphicFrameLocks noChangeAspect="1"/>
          </p:cNvGraphicFramePr>
          <p:nvPr/>
        </p:nvGraphicFramePr>
        <p:xfrm>
          <a:off x="304800" y="4800600"/>
          <a:ext cx="466725" cy="400050"/>
        </p:xfrm>
        <a:graphic>
          <a:graphicData uri="http://schemas.openxmlformats.org/presentationml/2006/ole">
            <p:oleObj spid="_x0000_s185368" name="Equation" r:id="rId13" imgW="469696" imgH="393529" progId="Equation.3">
              <p:embed/>
            </p:oleObj>
          </a:graphicData>
        </a:graphic>
      </p:graphicFrame>
      <p:sp>
        <p:nvSpPr>
          <p:cNvPr id="185370" name="Rectangle 26"/>
          <p:cNvSpPr>
            <a:spLocks noChangeArrowheads="1"/>
          </p:cNvSpPr>
          <p:nvPr/>
        </p:nvSpPr>
        <p:spPr bwMode="auto">
          <a:xfrm>
            <a:off x="762000" y="495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=209 mm →use S=200mm.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5372" name="Rectangle 28"/>
          <p:cNvSpPr>
            <a:spLocks noChangeArrowheads="1"/>
          </p:cNvSpPr>
          <p:nvPr/>
        </p:nvSpPr>
        <p:spPr bwMode="auto">
          <a:xfrm>
            <a:off x="0" y="518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Use 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5371" name="Object 27"/>
          <p:cNvGraphicFramePr>
            <a:graphicFrameLocks noChangeAspect="1"/>
          </p:cNvGraphicFramePr>
          <p:nvPr/>
        </p:nvGraphicFramePr>
        <p:xfrm>
          <a:off x="457200" y="5334000"/>
          <a:ext cx="142875" cy="209550"/>
        </p:xfrm>
        <a:graphic>
          <a:graphicData uri="http://schemas.openxmlformats.org/presentationml/2006/ole">
            <p:oleObj spid="_x0000_s185371" name="Equation" r:id="rId14" imgW="126720" imgH="203040" progId="Equation.3">
              <p:embed/>
            </p:oleObj>
          </a:graphicData>
        </a:graphic>
      </p:graphicFrame>
      <p:sp>
        <p:nvSpPr>
          <p:cNvPr id="185373" name="Rectangle 29"/>
          <p:cNvSpPr>
            <a:spLocks noChangeArrowheads="1"/>
          </p:cNvSpPr>
          <p:nvPr/>
        </p:nvSpPr>
        <p:spPr bwMode="auto">
          <a:xfrm>
            <a:off x="533400" y="541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 mm stirrup/200mm.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32" descr="C:\Users\tcccccc\Desktop\2.PNG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57800" y="3657600"/>
            <a:ext cx="2532636" cy="19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374" name="Picture 30" descr="C:\Users\mt2x.com\Desktop\s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572000" y="1295400"/>
            <a:ext cx="4572000" cy="87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 smtClean="0"/>
              <a:t>Design of column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219200"/>
          <a:ext cx="7239000" cy="1447800"/>
        </p:xfrm>
        <a:graphic>
          <a:graphicData uri="http://schemas.openxmlformats.org/drawingml/2006/table">
            <a:tbl>
              <a:tblPr/>
              <a:tblGrid>
                <a:gridCol w="1809750"/>
                <a:gridCol w="1809750"/>
                <a:gridCol w="1809750"/>
                <a:gridCol w="1809750"/>
              </a:tblGrid>
              <a:tr h="2895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Col. #</a:t>
                      </a:r>
                      <a:endParaRPr lang="en-U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Col. dimension</a:t>
                      </a:r>
                      <a:endParaRPr lang="en-U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Main steel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Stirrups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C1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(8,9)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70*30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r>
                        <a:rPr lang="az-Cyrl-AZ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Ф</a:t>
                      </a: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16</a:t>
                      </a:r>
                      <a:endParaRPr lang="en-U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r>
                        <a:rPr lang="az-Cyrl-AZ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Ф</a:t>
                      </a: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8 @20cm</a:t>
                      </a:r>
                      <a:endParaRPr lang="en-U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C2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Other columns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60*30</a:t>
                      </a:r>
                      <a:endParaRPr lang="en-US" sz="11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12 </a:t>
                      </a:r>
                      <a:r>
                        <a:rPr lang="az-Cyrl-AZ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Ф</a:t>
                      </a: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14</a:t>
                      </a:r>
                      <a:endParaRPr lang="en-U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r>
                        <a:rPr lang="az-Cyrl-AZ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Ф</a:t>
                      </a:r>
                      <a:r>
                        <a:rPr lang="en-US" sz="1200" dirty="0" smtClean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943634"/>
                          </a:solidFill>
                          <a:latin typeface="Arial"/>
                          <a:ea typeface="Calibri"/>
                          <a:cs typeface="Arial"/>
                        </a:rPr>
                        <a:t>8 @20cm</a:t>
                      </a:r>
                      <a:endParaRPr lang="en-US" sz="11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 descr="C:\Users\tcccccc\Desktop\التقاط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971800"/>
            <a:ext cx="3886200" cy="345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tcccccc\Desktop\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038600"/>
            <a:ext cx="3006090" cy="170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167640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Longitudinal section of column C2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-2438400" y="5715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Cross section of column C2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Replicating  to four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6868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According to preliminary design (Columns: C1 70X30 cm C2 60X30cm ,Beams:B1 50X30 cm  B2 50X20cm  ,</a:t>
            </a:r>
          </a:p>
          <a:p>
            <a:pPr algn="l" rtl="0">
              <a:buNone/>
            </a:pPr>
            <a:r>
              <a:rPr lang="en-US" dirty="0" smtClean="0"/>
              <a:t> Slab: 15 cm) ,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After replicating the structure to seven stories and checking the structure by SAP</a:t>
            </a:r>
          </a:p>
          <a:p>
            <a:pPr algn="l" rtl="0">
              <a:buNone/>
            </a:pPr>
            <a:r>
              <a:rPr lang="en-US" dirty="0" smtClean="0"/>
              <a:t> (sway ordinary)</a:t>
            </a:r>
          </a:p>
          <a:p>
            <a:pPr algn="l" rtl="0"/>
            <a:endParaRPr lang="en-US" dirty="0"/>
          </a:p>
        </p:txBody>
      </p:sp>
      <p:pic>
        <p:nvPicPr>
          <p:cNvPr id="5" name="Picture 2" descr="C:\Users\mt2x.com\Desktop\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4648200"/>
            <a:ext cx="2185988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Design of tie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Minimum thickness of beam (</a:t>
            </a:r>
            <a:r>
              <a:rPr lang="en-US" dirty="0" err="1" smtClean="0"/>
              <a:t>h</a:t>
            </a:r>
            <a:r>
              <a:rPr lang="en-US" baseline="-25000" dirty="0" err="1" smtClean="0"/>
              <a:t>min</a:t>
            </a:r>
            <a:r>
              <a:rPr lang="en-US" dirty="0" smtClean="0"/>
              <a:t>): </a:t>
            </a:r>
          </a:p>
          <a:p>
            <a:pPr algn="l" rtl="0">
              <a:buNone/>
            </a:pPr>
            <a:r>
              <a:rPr lang="en-US" dirty="0" smtClean="0"/>
              <a:t>h min = 1000/18.5= 54 cm.</a:t>
            </a:r>
          </a:p>
          <a:p>
            <a:pPr algn="l" rtl="0">
              <a:buNone/>
            </a:pPr>
            <a:r>
              <a:rPr lang="en-US" dirty="0" smtClean="0"/>
              <a:t>However beams fail by strength not by deflection, so use beams 30cm×60cm.</a:t>
            </a:r>
          </a:p>
          <a:p>
            <a:pPr algn="l" rtl="0">
              <a:buNone/>
            </a:pPr>
            <a:r>
              <a:rPr lang="en-US" dirty="0" smtClean="0"/>
              <a:t>The area of steel taken from SAP is less than minimum area of steel which is equal to 550 mm</a:t>
            </a:r>
            <a:r>
              <a:rPr lang="en-US" baseline="30000" dirty="0" smtClean="0"/>
              <a:t>2</a:t>
            </a:r>
            <a:r>
              <a:rPr lang="en-US" dirty="0" smtClean="0"/>
              <a:t>. </a:t>
            </a:r>
          </a:p>
          <a:p>
            <a:pPr algn="l" rtl="0">
              <a:buNone/>
            </a:pPr>
            <a:r>
              <a:rPr lang="en-US" dirty="0" smtClean="0"/>
              <a:t>Minimum area of steel = 0.0033*b*d = 550 mm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Use negative steel 550 mm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Use 3Ф16mm bottom steel</a:t>
            </a:r>
          </a:p>
          <a:p>
            <a:pPr algn="l" rtl="0">
              <a:buNone/>
            </a:pP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Use positive steel 450 mm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Use 3Ф14mm top steel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Shear design </a:t>
            </a:r>
          </a:p>
          <a:p>
            <a:pPr algn="l" rtl="0">
              <a:buNone/>
            </a:pPr>
            <a:r>
              <a:rPr lang="en-US" dirty="0" smtClean="0"/>
              <a:t>Vu at distance (d = 55cm) = 18.5 KN.</a:t>
            </a:r>
          </a:p>
          <a:p>
            <a:pPr algn="l" rtl="0">
              <a:buNone/>
            </a:pPr>
            <a:r>
              <a:rPr lang="en-US" dirty="0" smtClean="0"/>
              <a:t>Which is smaller than </a:t>
            </a:r>
            <a:r>
              <a:rPr lang="en-US" dirty="0" err="1" smtClean="0"/>
              <a:t>ФVc</a:t>
            </a:r>
            <a:r>
              <a:rPr lang="en-US" dirty="0" smtClean="0"/>
              <a:t> =109 KN.</a:t>
            </a:r>
          </a:p>
          <a:p>
            <a:pPr algn="l" rtl="0">
              <a:buNone/>
            </a:pPr>
            <a:r>
              <a:rPr lang="en-US" dirty="0" smtClean="0"/>
              <a:t>Use maximum spacing                                                          S=d/2= 55/2 = 27.5cm.</a:t>
            </a:r>
          </a:p>
          <a:p>
            <a:pPr algn="l" rtl="0">
              <a:buNone/>
            </a:pPr>
            <a:r>
              <a:rPr lang="en-US" dirty="0" smtClean="0"/>
              <a:t>Use S =20cm. </a:t>
            </a:r>
          </a:p>
          <a:p>
            <a:pPr algn="l" rtl="0">
              <a:buNone/>
            </a:pPr>
            <a:r>
              <a:rPr lang="en-US" dirty="0" smtClean="0"/>
              <a:t>Use 1 Ф8 mm@20cm</a:t>
            </a:r>
          </a:p>
          <a:p>
            <a:pPr algn="l" rtl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4114800"/>
          <a:ext cx="5486398" cy="1527048"/>
        </p:xfrm>
        <a:graphic>
          <a:graphicData uri="http://schemas.openxmlformats.org/drawingml/2006/table">
            <a:tbl>
              <a:tblPr/>
              <a:tblGrid>
                <a:gridCol w="1097165"/>
                <a:gridCol w="1097165"/>
                <a:gridCol w="1097165"/>
                <a:gridCol w="1097165"/>
                <a:gridCol w="1097738"/>
              </a:tblGrid>
              <a:tr h="342900">
                <a:tc gridSpan="5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Candara"/>
                          <a:cs typeface="Arial"/>
                        </a:rPr>
                        <a:t>Tie Beams Details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Candara"/>
                          <a:cs typeface="Arial"/>
                        </a:rPr>
                        <a:t>T.B number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2D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Dimensions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Top steel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Bottom steel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Stirrups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Candara"/>
                          <a:cs typeface="Arial"/>
                        </a:rPr>
                        <a:t>T.B 1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2D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30*60cm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3Ф14mm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3Ф16mm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ndara"/>
                          <a:cs typeface="Arial"/>
                        </a:rPr>
                        <a:t>1 Ф8 mm@20cm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3E5"/>
                    </a:solidFill>
                  </a:tcPr>
                </a:tc>
              </a:tr>
              <a:tr h="342900">
                <a:tc gridSpan="5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Candara"/>
                          <a:cs typeface="Arial"/>
                        </a:rPr>
                        <a:t>*Note: Top and bottom steel should be extended to the 1/4 length of the largest next span.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F2D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953000" y="2362200"/>
            <a:ext cx="4191000" cy="885825"/>
          </a:xfrm>
          <a:prstGeom prst="rect">
            <a:avLst/>
          </a:prstGeom>
        </p:spPr>
      </p:pic>
      <p:pic>
        <p:nvPicPr>
          <p:cNvPr id="7" name="Picture 6" descr="C:\Users\tcccccc\Desktop\3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810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3" name="Rectangle 1"/>
          <p:cNvSpPr>
            <a:spLocks noChangeArrowheads="1"/>
          </p:cNvSpPr>
          <p:nvPr/>
        </p:nvSpPr>
        <p:spPr bwMode="auto">
          <a:xfrm>
            <a:off x="266700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Tie beam section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Design of footing</a:t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B.C=250KN/m²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6482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u="sng" dirty="0" smtClean="0"/>
              <a:t>Design of isolated footing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F1: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1600" i="1" dirty="0" smtClean="0"/>
              <a:t>Required </a:t>
            </a:r>
            <a:r>
              <a:rPr lang="en-US" sz="1600" i="1" dirty="0" smtClean="0"/>
              <a:t>area of the </a:t>
            </a:r>
            <a:r>
              <a:rPr lang="en-US" sz="1600" i="1" dirty="0" smtClean="0"/>
              <a:t>footing:</a:t>
            </a:r>
            <a:endParaRPr lang="en-US" sz="1600" i="1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lvl="0" algn="l" rtl="0">
              <a:buNone/>
            </a:pPr>
            <a:endParaRPr lang="en-US" sz="1800" dirty="0" smtClean="0"/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i="1" dirty="0" smtClean="0"/>
              <a:t>Ultimate pressure under the footing:</a:t>
            </a:r>
          </a:p>
          <a:p>
            <a:pPr algn="l" rtl="0">
              <a:buNone/>
            </a:pPr>
            <a:r>
              <a:rPr lang="en-US" sz="1600" dirty="0" smtClean="0"/>
              <a:t>q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= </a:t>
            </a:r>
            <a:r>
              <a:rPr lang="en-US" sz="1600" dirty="0" smtClean="0"/>
              <a:t>                        =                   = </a:t>
            </a:r>
            <a:r>
              <a:rPr lang="en-US" sz="1600" dirty="0" smtClean="0"/>
              <a:t>310 KN/m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                               </a:t>
            </a:r>
          </a:p>
          <a:p>
            <a:pPr lvl="0"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253953" name="Rectangle 1"/>
          <p:cNvSpPr>
            <a:spLocks noChangeArrowheads="1"/>
          </p:cNvSpPr>
          <p:nvPr/>
        </p:nvSpPr>
        <p:spPr bwMode="auto">
          <a:xfrm>
            <a:off x="381000" y="2895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ndara" pitchFamily="34" charset="0"/>
                <a:cs typeface="Arial" pitchFamily="34" charset="0"/>
              </a:rPr>
              <a:t>Ultimate load = (7.75*1.2+4*1.6)(20)(3)= 950 KN.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ndara" pitchFamily="34" charset="0"/>
                <a:cs typeface="Arial" pitchFamily="34" charset="0"/>
              </a:rPr>
              <a:t>Service load = 250 KN.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39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429000"/>
            <a:ext cx="638175" cy="428625"/>
          </a:xfrm>
          <a:prstGeom prst="rect">
            <a:avLst/>
          </a:prstGeom>
          <a:noFill/>
        </p:spPr>
      </p:pic>
      <p:pic>
        <p:nvPicPr>
          <p:cNvPr id="25395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505200"/>
            <a:ext cx="180975" cy="333375"/>
          </a:xfrm>
          <a:prstGeom prst="rect">
            <a:avLst/>
          </a:prstGeom>
          <a:noFill/>
        </p:spPr>
      </p:pic>
      <p:pic>
        <p:nvPicPr>
          <p:cNvPr id="25395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505200"/>
            <a:ext cx="276225" cy="238125"/>
          </a:xfrm>
          <a:prstGeom prst="rect">
            <a:avLst/>
          </a:prstGeom>
          <a:noFill/>
        </p:spPr>
      </p:pic>
      <p:sp>
        <p:nvSpPr>
          <p:cNvPr id="253960" name="Rectangle 8"/>
          <p:cNvSpPr>
            <a:spLocks noChangeArrowheads="1"/>
          </p:cNvSpPr>
          <p:nvPr/>
        </p:nvSpPr>
        <p:spPr bwMode="auto">
          <a:xfrm>
            <a:off x="990600" y="3581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ndara" pitchFamily="34" charset="0"/>
                <a:cs typeface="Arial" pitchFamily="34" charset="0"/>
              </a:rPr>
              <a:t> +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3961" name="Rectangle 9"/>
          <p:cNvSpPr>
            <a:spLocks noChangeArrowheads="1"/>
          </p:cNvSpPr>
          <p:nvPr/>
        </p:nvSpPr>
        <p:spPr bwMode="auto">
          <a:xfrm>
            <a:off x="1600200" y="3581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ndara" pitchFamily="34" charset="0"/>
                <a:cs typeface="Arial" pitchFamily="34" charset="0"/>
              </a:rPr>
              <a:t> 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3962" name="Rectangle 10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3965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886200"/>
            <a:ext cx="219075" cy="333375"/>
          </a:xfrm>
          <a:prstGeom prst="rect">
            <a:avLst/>
          </a:prstGeom>
          <a:noFill/>
        </p:spPr>
      </p:pic>
      <p:pic>
        <p:nvPicPr>
          <p:cNvPr id="253964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886200"/>
            <a:ext cx="685800" cy="333375"/>
          </a:xfrm>
          <a:prstGeom prst="rect">
            <a:avLst/>
          </a:prstGeom>
          <a:noFill/>
        </p:spPr>
      </p:pic>
      <p:pic>
        <p:nvPicPr>
          <p:cNvPr id="253963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962400"/>
            <a:ext cx="295275" cy="238125"/>
          </a:xfrm>
          <a:prstGeom prst="rect">
            <a:avLst/>
          </a:prstGeom>
          <a:noFill/>
        </p:spPr>
      </p:pic>
      <p:sp>
        <p:nvSpPr>
          <p:cNvPr id="253967" name="Rectangle 15"/>
          <p:cNvSpPr>
            <a:spLocks noChangeArrowheads="1"/>
          </p:cNvSpPr>
          <p:nvPr/>
        </p:nvSpPr>
        <p:spPr bwMode="auto">
          <a:xfrm>
            <a:off x="533400" y="403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ndara" pitchFamily="34" charset="0"/>
                <a:cs typeface="Arial" pitchFamily="34" charset="0"/>
              </a:rPr>
              <a:t> +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3968" name="Rectangle 16"/>
          <p:cNvSpPr>
            <a:spLocks noChangeArrowheads="1"/>
          </p:cNvSpPr>
          <p:nvPr/>
        </p:nvSpPr>
        <p:spPr bwMode="auto">
          <a:xfrm>
            <a:off x="1600200" y="403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ndara" pitchFamily="34" charset="0"/>
                <a:cs typeface="Arial" pitchFamily="34" charset="0"/>
              </a:rPr>
              <a:t> 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3969" name="Rectangle 17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434340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freq</a:t>
            </a:r>
            <a:r>
              <a:rPr lang="en-US" dirty="0" smtClean="0"/>
              <a:t>= 1.3 m</a:t>
            </a:r>
            <a:r>
              <a:rPr lang="en-US" baseline="30000" dirty="0" smtClean="0"/>
              <a:t>2</a:t>
            </a:r>
            <a:r>
              <a:rPr lang="en-US" dirty="0" smtClean="0"/>
              <a:t>.	</a:t>
            </a:r>
            <a:endParaRPr lang="en-US" dirty="0"/>
          </a:p>
        </p:txBody>
      </p:sp>
      <p:sp>
        <p:nvSpPr>
          <p:cNvPr id="253971" name="Rectangle 19"/>
          <p:cNvSpPr>
            <a:spLocks noChangeArrowheads="1"/>
          </p:cNvSpPr>
          <p:nvPr/>
        </p:nvSpPr>
        <p:spPr bwMode="auto">
          <a:xfrm>
            <a:off x="304800" y="4724400"/>
            <a:ext cx="18900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B= 1.8m, L</a:t>
            </a:r>
            <a:r>
              <a:rPr lang="en-US" dirty="0" smtClean="0"/>
              <a:t>= 2.1m </a:t>
            </a:r>
          </a:p>
        </p:txBody>
      </p:sp>
      <p:sp>
        <p:nvSpPr>
          <p:cNvPr id="25397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3978" name="Picture 2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5410200"/>
            <a:ext cx="1114425" cy="476250"/>
          </a:xfrm>
          <a:prstGeom prst="rect">
            <a:avLst/>
          </a:prstGeom>
          <a:noFill/>
        </p:spPr>
      </p:pic>
      <p:sp>
        <p:nvSpPr>
          <p:cNvPr id="2539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3980" name="Picture 2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5410200"/>
            <a:ext cx="828675" cy="438150"/>
          </a:xfrm>
          <a:prstGeom prst="rect">
            <a:avLst/>
          </a:prstGeom>
          <a:noFill/>
        </p:spPr>
      </p:pic>
      <p:pic>
        <p:nvPicPr>
          <p:cNvPr id="36" name="Picture 35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2600" y="2209800"/>
            <a:ext cx="2667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/>
          </a:bodyPr>
          <a:lstStyle/>
          <a:p>
            <a:pPr algn="l" rtl="0"/>
            <a:r>
              <a:rPr lang="en-US" sz="1600" i="1" dirty="0" smtClean="0"/>
              <a:t>Effective depth of </a:t>
            </a:r>
            <a:r>
              <a:rPr lang="en-US" sz="1600" i="1" dirty="0" smtClean="0"/>
              <a:t>footing:</a:t>
            </a:r>
          </a:p>
          <a:p>
            <a:pPr algn="l" rtl="0">
              <a:buNone/>
            </a:pPr>
            <a:r>
              <a:rPr lang="en-US" sz="1600" dirty="0" smtClean="0"/>
              <a:t>Vu 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 (L – d) = 310*(.75 – d</a:t>
            </a:r>
            <a:r>
              <a:rPr lang="en-US" sz="1600" dirty="0" smtClean="0"/>
              <a:t>)</a:t>
            </a:r>
          </a:p>
          <a:p>
            <a:pPr algn="l" rtl="0">
              <a:buNone/>
            </a:pPr>
            <a:r>
              <a:rPr lang="en-US" sz="1600" dirty="0" smtClean="0"/>
              <a:t>ØVc = 0.75*(1/6)* </a:t>
            </a:r>
            <a:r>
              <a:rPr lang="en-US" sz="1600" dirty="0" smtClean="0"/>
              <a:t>     * </a:t>
            </a:r>
            <a:r>
              <a:rPr lang="en-US" sz="1600" dirty="0" smtClean="0"/>
              <a:t>1000 *d</a:t>
            </a:r>
          </a:p>
          <a:p>
            <a:pPr algn="l" rtl="0">
              <a:buNone/>
            </a:pPr>
            <a:r>
              <a:rPr lang="en-US" sz="1600" dirty="0" smtClean="0"/>
              <a:t>Vu = ØVc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 d = 0.24m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Use d= 35cm, h= 40 cm</a:t>
            </a:r>
          </a:p>
          <a:p>
            <a:pPr algn="l" rtl="0"/>
            <a:r>
              <a:rPr lang="en-US" sz="1600" i="1" dirty="0" smtClean="0"/>
              <a:t>Check for punching shear:</a:t>
            </a:r>
          </a:p>
          <a:p>
            <a:pPr algn="l" rtl="0">
              <a:buNone/>
            </a:pPr>
            <a:r>
              <a:rPr lang="en-US" sz="1600" dirty="0" smtClean="0"/>
              <a:t>Ultimate shear force:</a:t>
            </a:r>
          </a:p>
          <a:p>
            <a:pPr algn="l" rtl="0">
              <a:buNone/>
            </a:pPr>
            <a:r>
              <a:rPr lang="en-US" sz="1600" dirty="0" smtClean="0"/>
              <a:t>Vu 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[B*L – 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+d)*(c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+d)] = 310[(1.8*2.1) – (0.6+0.35)*(0.3+0.35)] = 980.0KN</a:t>
            </a:r>
          </a:p>
          <a:p>
            <a:pPr algn="l" rtl="0">
              <a:buNone/>
            </a:pPr>
            <a:r>
              <a:rPr lang="en-US" sz="1600" dirty="0" smtClean="0"/>
              <a:t>Provided nominal strength:</a:t>
            </a:r>
          </a:p>
          <a:p>
            <a:pPr algn="l" rtl="0">
              <a:buNone/>
            </a:pPr>
            <a:r>
              <a:rPr lang="en-US" sz="1600" dirty="0" smtClean="0"/>
              <a:t>ØVc = 0.33</a:t>
            </a:r>
            <a:r>
              <a:rPr lang="en-US" sz="1600" dirty="0" smtClean="0"/>
              <a:t>*        b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</a:t>
            </a:r>
            <a:r>
              <a:rPr lang="en-US" sz="1600" dirty="0" smtClean="0"/>
              <a:t>d</a:t>
            </a:r>
          </a:p>
          <a:p>
            <a:pPr algn="l" rtl="0">
              <a:buNone/>
            </a:pPr>
            <a:r>
              <a:rPr lang="en-US" sz="1600" dirty="0" smtClean="0"/>
              <a:t>b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= 2(c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 + 2(c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 = 2(600+350) + 2(300+350) = 3200mm</a:t>
            </a:r>
          </a:p>
          <a:p>
            <a:pPr algn="l" rtl="0">
              <a:buNone/>
            </a:pPr>
            <a:r>
              <a:rPr lang="en-US" sz="1600" dirty="0" smtClean="0"/>
              <a:t>ØVc = 0.33*0.75 * 3200*350/1000 = 1467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</a:t>
            </a:r>
          </a:p>
          <a:p>
            <a:pPr lvl="0" algn="l" rtl="0"/>
            <a:r>
              <a:rPr lang="en-US" sz="1600" i="1" dirty="0" smtClean="0"/>
              <a:t>Flexural design:</a:t>
            </a:r>
          </a:p>
          <a:p>
            <a:pPr algn="l" rtl="0">
              <a:buNone/>
            </a:pPr>
            <a:r>
              <a:rPr lang="en-US" sz="1600" dirty="0" smtClean="0"/>
              <a:t>M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 </a:t>
            </a:r>
            <a:r>
              <a:rPr lang="en-US" sz="1600" dirty="0" smtClean="0"/>
              <a:t>=                =                       = 87.2KN.m</a:t>
            </a:r>
          </a:p>
          <a:p>
            <a:pPr algn="l" rtl="0">
              <a:buNone/>
            </a:pPr>
            <a:r>
              <a:rPr lang="el-GR" sz="1600" dirty="0" smtClean="0"/>
              <a:t>ρ</a:t>
            </a:r>
            <a:r>
              <a:rPr lang="en-US" sz="1600" dirty="0" smtClean="0"/>
              <a:t>=0.002 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A </a:t>
            </a:r>
            <a:r>
              <a:rPr lang="en-US" sz="1600" baseline="-25000" dirty="0" smtClean="0"/>
              <a:t>st</a:t>
            </a:r>
            <a:r>
              <a:rPr lang="en-US" sz="1600" dirty="0" smtClean="0"/>
              <a:t> </a:t>
            </a:r>
            <a:r>
              <a:rPr lang="en-US" sz="1600" dirty="0" smtClean="0"/>
              <a:t>=</a:t>
            </a:r>
            <a:r>
              <a:rPr lang="el-GR" sz="1600" dirty="0" smtClean="0"/>
              <a:t> ρ</a:t>
            </a:r>
            <a:r>
              <a:rPr lang="en-US" sz="1600" dirty="0" smtClean="0"/>
              <a:t> </a:t>
            </a:r>
            <a:r>
              <a:rPr lang="en-US" sz="1600" dirty="0" smtClean="0"/>
              <a:t>*b*d = 0.002*1000*350 = 700 mm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/m.</a:t>
            </a:r>
          </a:p>
          <a:p>
            <a:pPr lvl="0" algn="l" rtl="0">
              <a:buNone/>
            </a:pPr>
            <a:r>
              <a:rPr lang="en-US" sz="1600" b="1" u="sng" dirty="0" smtClean="0"/>
              <a:t>Use 5Ø 14mm/m' in both directions.</a:t>
            </a:r>
          </a:p>
          <a:p>
            <a:pPr algn="l" rtl="0">
              <a:buNone/>
            </a:pPr>
            <a:r>
              <a:rPr lang="en-US" sz="1600" dirty="0" smtClean="0"/>
              <a:t>Shrinkage steel:</a:t>
            </a:r>
          </a:p>
          <a:p>
            <a:pPr algn="l" rtl="0">
              <a:buNone/>
            </a:pPr>
            <a:r>
              <a:rPr lang="en-US" sz="1600" dirty="0" smtClean="0"/>
              <a:t>A </a:t>
            </a:r>
            <a:r>
              <a:rPr lang="en-US" sz="1600" baseline="-25000" dirty="0" smtClean="0"/>
              <a:t>shrinkage </a:t>
            </a:r>
            <a:r>
              <a:rPr lang="en-US" sz="1600" dirty="0" smtClean="0"/>
              <a:t>=0.0018Ag /2</a:t>
            </a:r>
          </a:p>
          <a:p>
            <a:pPr algn="l" rtl="0">
              <a:buNone/>
            </a:pPr>
            <a:r>
              <a:rPr lang="en-US" sz="1600" dirty="0" smtClean="0"/>
              <a:t>use 1 Ø 14 @</a:t>
            </a:r>
            <a:r>
              <a:rPr lang="en-US" sz="1600" dirty="0" smtClean="0"/>
              <a:t>50cm </a:t>
            </a:r>
            <a:r>
              <a:rPr lang="en-US" sz="1600" dirty="0" smtClean="0"/>
              <a:t>In both </a:t>
            </a:r>
            <a:r>
              <a:rPr lang="en-US" sz="1600" dirty="0" smtClean="0"/>
              <a:t>directions.</a:t>
            </a: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sz="1600" i="1" dirty="0" smtClean="0"/>
          </a:p>
        </p:txBody>
      </p:sp>
      <p:sp>
        <p:nvSpPr>
          <p:cNvPr id="259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9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200400"/>
            <a:ext cx="361950" cy="257175"/>
          </a:xfrm>
          <a:prstGeom prst="rect">
            <a:avLst/>
          </a:prstGeom>
          <a:noFill/>
        </p:spPr>
      </p:pic>
      <p:sp>
        <p:nvSpPr>
          <p:cNvPr id="259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9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1447800"/>
            <a:ext cx="266700" cy="228600"/>
          </a:xfrm>
          <a:prstGeom prst="rect">
            <a:avLst/>
          </a:prstGeom>
          <a:noFill/>
        </p:spPr>
      </p:pic>
      <p:sp>
        <p:nvSpPr>
          <p:cNvPr id="259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907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267200"/>
            <a:ext cx="657225" cy="428625"/>
          </a:xfrm>
          <a:prstGeom prst="rect">
            <a:avLst/>
          </a:prstGeom>
          <a:noFill/>
        </p:spPr>
      </p:pic>
      <p:sp>
        <p:nvSpPr>
          <p:cNvPr id="259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907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4267200"/>
            <a:ext cx="1133475" cy="438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F2: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Ultimate load = (7.75*1.2+4*1.6)(30)(3)= 1413KN.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Service load = 1058 KN. </a:t>
            </a:r>
          </a:p>
          <a:p>
            <a:pPr algn="l" rtl="0"/>
            <a:r>
              <a:rPr lang="en-US" sz="1600" i="1" dirty="0" smtClean="0"/>
              <a:t>Required area of the </a:t>
            </a:r>
            <a:r>
              <a:rPr lang="en-US" sz="1600" i="1" dirty="0" smtClean="0"/>
              <a:t>footing:</a:t>
            </a:r>
          </a:p>
          <a:p>
            <a:pPr algn="l" rtl="0"/>
            <a:endParaRPr lang="en-US" sz="1600" i="1" dirty="0" smtClean="0"/>
          </a:p>
          <a:p>
            <a:pPr algn="l" rtl="0">
              <a:buNone/>
            </a:pPr>
            <a:endParaRPr lang="en-US" sz="1600" i="1" dirty="0" smtClean="0"/>
          </a:p>
          <a:p>
            <a:pPr algn="l" rtl="0">
              <a:buNone/>
            </a:pPr>
            <a:r>
              <a:rPr lang="en-US" sz="1600" dirty="0" smtClean="0"/>
              <a:t>A</a:t>
            </a:r>
            <a:r>
              <a:rPr lang="en-US" sz="1600" baseline="-25000" dirty="0" smtClean="0"/>
              <a:t>freq</a:t>
            </a:r>
            <a:r>
              <a:rPr lang="en-US" sz="1600" dirty="0" smtClean="0"/>
              <a:t>= 4.23 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</a:t>
            </a:r>
          </a:p>
          <a:p>
            <a:pPr algn="l" rtl="0">
              <a:buNone/>
            </a:pPr>
            <a:r>
              <a:rPr lang="en-US" sz="1600" dirty="0" smtClean="0"/>
              <a:t>B= 2m, L= 2.3m </a:t>
            </a:r>
          </a:p>
          <a:p>
            <a:pPr algn="l" rtl="0"/>
            <a:r>
              <a:rPr lang="en-US" sz="1600" i="1" dirty="0" smtClean="0"/>
              <a:t>Ultimate pressure under the footing: </a:t>
            </a:r>
          </a:p>
          <a:p>
            <a:pPr algn="l" rtl="0">
              <a:buNone/>
            </a:pPr>
            <a:r>
              <a:rPr lang="en-US" sz="1600" dirty="0" smtClean="0"/>
              <a:t>q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=  </a:t>
            </a:r>
            <a:r>
              <a:rPr lang="en-US" sz="1600" dirty="0" smtClean="0"/>
              <a:t>                      =  	          = </a:t>
            </a:r>
            <a:r>
              <a:rPr lang="en-US" sz="1600" dirty="0" smtClean="0"/>
              <a:t>307.2 KN/m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                               </a:t>
            </a:r>
          </a:p>
          <a:p>
            <a:pPr algn="l" rtl="0">
              <a:buNone/>
            </a:pPr>
            <a:endParaRPr lang="en-US" sz="1600" i="1" dirty="0" smtClean="0"/>
          </a:p>
          <a:p>
            <a:pPr algn="l" rtl="0"/>
            <a:r>
              <a:rPr lang="en-US" sz="1600" i="1" dirty="0" smtClean="0"/>
              <a:t>Effective depth of </a:t>
            </a:r>
            <a:r>
              <a:rPr lang="en-US" sz="1600" i="1" dirty="0" smtClean="0"/>
              <a:t>footing: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 (L – d) = 307.2*(.85 – </a:t>
            </a:r>
            <a:r>
              <a:rPr lang="en-US" sz="1600" dirty="0" smtClean="0"/>
              <a:t>d)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0.75*(1/6)* </a:t>
            </a:r>
            <a:r>
              <a:rPr lang="en-US" sz="1600" dirty="0" smtClean="0"/>
              <a:t>      * </a:t>
            </a:r>
            <a:r>
              <a:rPr lang="en-US" sz="1600" dirty="0" smtClean="0"/>
              <a:t>1000 *</a:t>
            </a:r>
            <a:r>
              <a:rPr lang="en-US" sz="1600" dirty="0" smtClean="0"/>
              <a:t>d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ØVc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 d = 0.27m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Use d= 35cm, h= 40 cm</a:t>
            </a:r>
          </a:p>
          <a:p>
            <a:pPr algn="l" rtl="0"/>
            <a:r>
              <a:rPr lang="en-US" sz="1600" i="1" dirty="0" smtClean="0"/>
              <a:t>Check for punching shear:</a:t>
            </a:r>
          </a:p>
          <a:p>
            <a:pPr algn="l" rtl="0">
              <a:buNone/>
            </a:pPr>
            <a:r>
              <a:rPr lang="en-US" sz="1600" dirty="0" smtClean="0"/>
              <a:t>Ultimate shear force:</a:t>
            </a:r>
          </a:p>
          <a:p>
            <a:pPr algn="l" rtl="0">
              <a:buNone/>
            </a:pPr>
            <a:r>
              <a:rPr lang="en-US" sz="1600" dirty="0" smtClean="0"/>
              <a:t>Vu 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[B*L – 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+d)*(c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+d)] = 307.2[(2*2.3) – (0.6+0.35)*(0.3+0.35)] = 971.5KN</a:t>
            </a:r>
          </a:p>
          <a:p>
            <a:pPr algn="l" rtl="0">
              <a:buNone/>
            </a:pPr>
            <a:endParaRPr lang="en-US" sz="1600" i="1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00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905000"/>
            <a:ext cx="638175" cy="428625"/>
          </a:xfrm>
          <a:prstGeom prst="rect">
            <a:avLst/>
          </a:prstGeom>
          <a:noFill/>
        </p:spPr>
      </p:pic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0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981200"/>
            <a:ext cx="276225" cy="2381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219200" y="1905000"/>
            <a:ext cx="36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 </a:t>
            </a:r>
            <a:endParaRPr lang="en-US" dirty="0"/>
          </a:p>
        </p:txBody>
      </p:sp>
      <p:sp>
        <p:nvSpPr>
          <p:cNvPr id="260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0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276600"/>
            <a:ext cx="1114425" cy="476250"/>
          </a:xfrm>
          <a:prstGeom prst="rect">
            <a:avLst/>
          </a:prstGeom>
          <a:noFill/>
        </p:spPr>
      </p:pic>
      <p:sp>
        <p:nvSpPr>
          <p:cNvPr id="260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010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3276600"/>
            <a:ext cx="590550" cy="428625"/>
          </a:xfrm>
          <a:prstGeom prst="rect">
            <a:avLst/>
          </a:prstGeom>
          <a:noFill/>
        </p:spPr>
      </p:pic>
      <p:sp>
        <p:nvSpPr>
          <p:cNvPr id="260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010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495800"/>
            <a:ext cx="2667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algn="l" rtl="0">
              <a:buNone/>
            </a:pPr>
            <a:r>
              <a:rPr lang="en-US" sz="1600" dirty="0" smtClean="0"/>
              <a:t>Provided nominal strength:</a:t>
            </a:r>
          </a:p>
          <a:p>
            <a:pPr algn="l" rtl="0">
              <a:buNone/>
            </a:pPr>
            <a:r>
              <a:rPr lang="en-US" sz="1600" dirty="0" smtClean="0"/>
              <a:t>ØVc = 0.33</a:t>
            </a:r>
            <a:r>
              <a:rPr lang="en-US" sz="1600" dirty="0" smtClean="0"/>
              <a:t>*         bo d</a:t>
            </a:r>
          </a:p>
          <a:p>
            <a:pPr algn="l" rtl="0">
              <a:buNone/>
            </a:pPr>
            <a:r>
              <a:rPr lang="en-US" sz="1600" dirty="0" smtClean="0"/>
              <a:t>bo = 2(c1+d) + 2(c2+d) = 2(600+350) + 2(300+350) = 3200mm</a:t>
            </a:r>
          </a:p>
          <a:p>
            <a:pPr algn="l" rtl="0">
              <a:buNone/>
            </a:pPr>
            <a:r>
              <a:rPr lang="en-US" sz="1600" dirty="0" smtClean="0"/>
              <a:t>ØVc = 0.33*0.75      * 3200*350/1000 = 1467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</a:t>
            </a:r>
          </a:p>
          <a:p>
            <a:pPr algn="l" rtl="0"/>
            <a:r>
              <a:rPr lang="en-US" sz="1600" i="1" dirty="0" smtClean="0"/>
              <a:t>Flexural </a:t>
            </a:r>
            <a:r>
              <a:rPr lang="en-US" sz="1600" i="1" dirty="0" smtClean="0"/>
              <a:t>design:</a:t>
            </a:r>
          </a:p>
          <a:p>
            <a:pPr algn="l" rtl="0">
              <a:buNone/>
            </a:pPr>
            <a:r>
              <a:rPr lang="en-US" sz="1600" dirty="0" smtClean="0"/>
              <a:t>Mu </a:t>
            </a:r>
            <a:r>
              <a:rPr lang="en-US" sz="1600" dirty="0" smtClean="0"/>
              <a:t>=        </a:t>
            </a:r>
            <a:r>
              <a:rPr lang="en-US" sz="1600" dirty="0" smtClean="0"/>
              <a:t>	      </a:t>
            </a:r>
            <a:r>
              <a:rPr lang="en-US" sz="1600" dirty="0" smtClean="0"/>
              <a:t>   =                               = </a:t>
            </a:r>
            <a:r>
              <a:rPr lang="en-US" sz="1600" dirty="0" smtClean="0"/>
              <a:t>86.4KN.m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sz="1600" dirty="0" smtClean="0"/>
              <a:t>ρ</a:t>
            </a:r>
            <a:r>
              <a:rPr lang="en-US" sz="1600" dirty="0" smtClean="0"/>
              <a:t>=0.002 </a:t>
            </a:r>
          </a:p>
          <a:p>
            <a:pPr algn="l" rtl="0">
              <a:buNone/>
            </a:pPr>
            <a:r>
              <a:rPr lang="en-US" sz="1600" dirty="0" smtClean="0"/>
              <a:t>A st = </a:t>
            </a:r>
            <a:r>
              <a:rPr lang="el-GR" sz="1600" dirty="0" smtClean="0"/>
              <a:t>ρ </a:t>
            </a:r>
            <a:r>
              <a:rPr lang="en-US" sz="1600" dirty="0" smtClean="0"/>
              <a:t>*b*d = 0.002*1000*350 = 700 mm2/m.</a:t>
            </a:r>
          </a:p>
          <a:p>
            <a:pPr lvl="0" algn="l" rtl="0">
              <a:buNone/>
            </a:pPr>
            <a:r>
              <a:rPr lang="en-US" sz="1600" b="1" u="sng" dirty="0" smtClean="0"/>
              <a:t>Use 5Ø 14mm/m' in both directions.</a:t>
            </a:r>
          </a:p>
          <a:p>
            <a:pPr algn="l" rtl="0">
              <a:buNone/>
            </a:pPr>
            <a:r>
              <a:rPr lang="en-US" sz="1600" dirty="0" smtClean="0"/>
              <a:t>Shrinkage steel:</a:t>
            </a:r>
          </a:p>
          <a:p>
            <a:pPr algn="l" rtl="0">
              <a:buNone/>
            </a:pPr>
            <a:r>
              <a:rPr lang="en-US" sz="1600" dirty="0" smtClean="0"/>
              <a:t>A </a:t>
            </a:r>
            <a:r>
              <a:rPr lang="en-US" sz="1600" baseline="-25000" dirty="0" smtClean="0"/>
              <a:t>shrinkage </a:t>
            </a:r>
            <a:r>
              <a:rPr lang="en-US" sz="1600" dirty="0" smtClean="0"/>
              <a:t>=0.0018Ag /2</a:t>
            </a:r>
          </a:p>
          <a:p>
            <a:pPr algn="l" rtl="0">
              <a:buNone/>
            </a:pPr>
            <a:r>
              <a:rPr lang="en-US" sz="1600" dirty="0" smtClean="0"/>
              <a:t>use </a:t>
            </a:r>
            <a:r>
              <a:rPr lang="en-US" sz="1600" dirty="0" smtClean="0"/>
              <a:t>1 Ø 14 @50cm In both directions.</a:t>
            </a: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</p:txBody>
      </p:sp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112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990600"/>
            <a:ext cx="361950" cy="257175"/>
          </a:xfrm>
          <a:prstGeom prst="rect">
            <a:avLst/>
          </a:prstGeom>
          <a:noFill/>
        </p:spPr>
      </p:pic>
      <p:sp>
        <p:nvSpPr>
          <p:cNvPr id="261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11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600200"/>
            <a:ext cx="266700" cy="228600"/>
          </a:xfrm>
          <a:prstGeom prst="rect">
            <a:avLst/>
          </a:prstGeom>
          <a:noFill/>
        </p:spPr>
      </p:pic>
      <p:sp>
        <p:nvSpPr>
          <p:cNvPr id="261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112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133600"/>
            <a:ext cx="657225" cy="428625"/>
          </a:xfrm>
          <a:prstGeom prst="rect">
            <a:avLst/>
          </a:prstGeom>
          <a:noFill/>
        </p:spPr>
      </p:pic>
      <p:sp>
        <p:nvSpPr>
          <p:cNvPr id="261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112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2133600"/>
            <a:ext cx="1266825" cy="438150"/>
          </a:xfrm>
          <a:prstGeom prst="rect">
            <a:avLst/>
          </a:prstGeom>
          <a:noFill/>
        </p:spPr>
      </p:pic>
      <p:graphicFrame>
        <p:nvGraphicFramePr>
          <p:cNvPr id="261129" name="Object 9"/>
          <p:cNvGraphicFramePr>
            <a:graphicFrameLocks noChangeAspect="1"/>
          </p:cNvGraphicFramePr>
          <p:nvPr/>
        </p:nvGraphicFramePr>
        <p:xfrm>
          <a:off x="457200" y="2590800"/>
          <a:ext cx="2501900" cy="711200"/>
        </p:xfrm>
        <a:graphic>
          <a:graphicData uri="http://schemas.openxmlformats.org/presentationml/2006/ole">
            <p:oleObj spid="_x0000_s261129" name="Equation" r:id="rId7" imgW="2501640" imgH="711000" progId="Equation.3">
              <p:embed/>
            </p:oleObj>
          </a:graphicData>
        </a:graphic>
      </p:graphicFrame>
      <p:pic>
        <p:nvPicPr>
          <p:cNvPr id="13" name="Picture 12" descr="C:\Users\mt2x.com\Desktop\Untitled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38800" y="1981200"/>
            <a:ext cx="3220260" cy="377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715000" y="5715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M11 for footing F2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F3: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Ultimate load = (7.75*1.2+4*1.6)(23.82)(3)= 1122KN.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Service load = 840 KN. </a:t>
            </a:r>
          </a:p>
          <a:p>
            <a:pPr algn="l" rtl="0"/>
            <a:r>
              <a:rPr lang="en-US" sz="1600" i="1" dirty="0" smtClean="0"/>
              <a:t>Required </a:t>
            </a:r>
            <a:r>
              <a:rPr lang="en-US" sz="1600" i="1" dirty="0" smtClean="0"/>
              <a:t>area of the </a:t>
            </a:r>
            <a:r>
              <a:rPr lang="en-US" sz="1600" i="1" dirty="0" smtClean="0"/>
              <a:t>footing:</a:t>
            </a:r>
          </a:p>
          <a:p>
            <a:pPr algn="l" rtl="0">
              <a:buNone/>
            </a:pPr>
            <a:r>
              <a:rPr lang="en-US" sz="1600" dirty="0" smtClean="0"/>
              <a:t>                  +</a:t>
            </a:r>
            <a:endParaRPr lang="en-US" sz="1600" i="1" dirty="0" smtClean="0"/>
          </a:p>
          <a:p>
            <a:pPr algn="l" rtl="0">
              <a:buNone/>
            </a:pPr>
            <a:endParaRPr lang="en-US" sz="1600" i="1" dirty="0" smtClean="0"/>
          </a:p>
          <a:p>
            <a:pPr algn="l" rtl="0">
              <a:buNone/>
            </a:pPr>
            <a:r>
              <a:rPr lang="en-US" sz="1600" i="1" dirty="0" smtClean="0"/>
              <a:t>       +   	           = 250</a:t>
            </a:r>
          </a:p>
          <a:p>
            <a:pPr algn="l" rtl="0">
              <a:buNone/>
            </a:pPr>
            <a:r>
              <a:rPr lang="en-US" sz="1600" dirty="0" smtClean="0"/>
              <a:t>A</a:t>
            </a:r>
            <a:r>
              <a:rPr lang="en-US" sz="1600" baseline="-25000" dirty="0" smtClean="0"/>
              <a:t>freq</a:t>
            </a:r>
            <a:r>
              <a:rPr lang="en-US" sz="1600" dirty="0" smtClean="0"/>
              <a:t>= </a:t>
            </a:r>
            <a:r>
              <a:rPr lang="en-US" sz="1600" dirty="0" smtClean="0"/>
              <a:t>5.2 </a:t>
            </a:r>
            <a:r>
              <a:rPr lang="en-US" sz="1600" dirty="0" smtClean="0"/>
              <a:t>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</a:t>
            </a:r>
          </a:p>
          <a:p>
            <a:pPr algn="l" rtl="0">
              <a:buNone/>
            </a:pPr>
            <a:r>
              <a:rPr lang="en-US" sz="1600" dirty="0" smtClean="0"/>
              <a:t>B= </a:t>
            </a:r>
            <a:r>
              <a:rPr lang="en-US" sz="1600" dirty="0" smtClean="0"/>
              <a:t>2.3m</a:t>
            </a:r>
            <a:r>
              <a:rPr lang="en-US" sz="1600" dirty="0" smtClean="0"/>
              <a:t>, L= </a:t>
            </a:r>
            <a:r>
              <a:rPr lang="en-US" sz="1600" dirty="0" smtClean="0"/>
              <a:t>2.7m </a:t>
            </a:r>
            <a:endParaRPr lang="en-US" sz="1600" dirty="0" smtClean="0"/>
          </a:p>
          <a:p>
            <a:pPr algn="l" rtl="0"/>
            <a:r>
              <a:rPr lang="en-US" sz="1600" i="1" dirty="0" smtClean="0"/>
              <a:t>Ultimate pressure under the footing: </a:t>
            </a:r>
          </a:p>
          <a:p>
            <a:pPr algn="l" rtl="0">
              <a:buNone/>
            </a:pPr>
            <a:r>
              <a:rPr lang="en-US" sz="1600" dirty="0" smtClean="0"/>
              <a:t>q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=                        +         =  	     +                 = 320 </a:t>
            </a:r>
            <a:r>
              <a:rPr lang="en-US" sz="1600" dirty="0" smtClean="0"/>
              <a:t>KN/m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                               </a:t>
            </a:r>
          </a:p>
          <a:p>
            <a:pPr algn="l" rtl="0">
              <a:buNone/>
            </a:pPr>
            <a:endParaRPr lang="en-US" sz="1600" i="1" dirty="0" smtClean="0"/>
          </a:p>
          <a:p>
            <a:pPr algn="l" rtl="0"/>
            <a:r>
              <a:rPr lang="en-US" sz="1600" i="1" dirty="0" smtClean="0"/>
              <a:t>Effective depth of </a:t>
            </a:r>
            <a:r>
              <a:rPr lang="en-US" sz="1600" i="1" dirty="0" smtClean="0"/>
              <a:t>footing: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 (L – d) = </a:t>
            </a:r>
            <a:r>
              <a:rPr lang="en-US" sz="1600" dirty="0" smtClean="0"/>
              <a:t>320*(1– d)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0.75*(1/6)* </a:t>
            </a:r>
            <a:r>
              <a:rPr lang="en-US" sz="1600" dirty="0" smtClean="0"/>
              <a:t>      * </a:t>
            </a:r>
            <a:r>
              <a:rPr lang="en-US" sz="1600" dirty="0" smtClean="0"/>
              <a:t>1000 *</a:t>
            </a:r>
            <a:r>
              <a:rPr lang="en-US" sz="1600" dirty="0" smtClean="0"/>
              <a:t>d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ØVc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 d = </a:t>
            </a:r>
            <a:r>
              <a:rPr lang="en-US" sz="1600" dirty="0" smtClean="0"/>
              <a:t>0.33m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Use d= </a:t>
            </a:r>
            <a:r>
              <a:rPr lang="en-US" sz="1600" dirty="0" smtClean="0"/>
              <a:t>45cm</a:t>
            </a:r>
            <a:r>
              <a:rPr lang="en-US" sz="1600" dirty="0" smtClean="0"/>
              <a:t>, h= </a:t>
            </a:r>
            <a:r>
              <a:rPr lang="en-US" sz="1600" dirty="0" smtClean="0"/>
              <a:t>50 </a:t>
            </a:r>
            <a:r>
              <a:rPr lang="en-US" sz="1600" dirty="0" smtClean="0"/>
              <a:t>cm</a:t>
            </a:r>
          </a:p>
          <a:p>
            <a:pPr algn="l" rtl="0"/>
            <a:r>
              <a:rPr lang="en-US" sz="1600" i="1" dirty="0" smtClean="0"/>
              <a:t>Check for punching shear:</a:t>
            </a:r>
          </a:p>
          <a:p>
            <a:pPr algn="l" rtl="0">
              <a:buNone/>
            </a:pPr>
            <a:r>
              <a:rPr lang="en-US" sz="1600" dirty="0" smtClean="0"/>
              <a:t>Ultimate shear force:</a:t>
            </a:r>
          </a:p>
          <a:p>
            <a:pPr algn="l" rtl="0">
              <a:buNone/>
            </a:pPr>
            <a:r>
              <a:rPr lang="en-US" sz="1600" dirty="0" smtClean="0"/>
              <a:t>Vu 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[B*L – 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+d)*(c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+d)] = </a:t>
            </a:r>
            <a:r>
              <a:rPr lang="en-US" sz="1600" dirty="0" smtClean="0"/>
              <a:t>320[(2.3*2.7) </a:t>
            </a:r>
            <a:r>
              <a:rPr lang="en-US" sz="1600" dirty="0" smtClean="0"/>
              <a:t>– (</a:t>
            </a:r>
            <a:r>
              <a:rPr lang="en-US" sz="1600" dirty="0" smtClean="0"/>
              <a:t>0.6+0.45)*(0.3+0.45</a:t>
            </a:r>
            <a:r>
              <a:rPr lang="en-US" sz="1600" dirty="0" smtClean="0"/>
              <a:t>)] = </a:t>
            </a:r>
            <a:r>
              <a:rPr lang="en-US" sz="1600" dirty="0" smtClean="0"/>
              <a:t>1735.2KN</a:t>
            </a:r>
            <a:endParaRPr lang="en-US" sz="1600" dirty="0" smtClean="0"/>
          </a:p>
          <a:p>
            <a:pPr algn="l" rtl="0">
              <a:buNone/>
            </a:pPr>
            <a:endParaRPr lang="en-US" sz="1600" i="1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905000"/>
            <a:ext cx="638175" cy="4286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219200" y="1905000"/>
            <a:ext cx="123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              = 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1981200"/>
            <a:ext cx="276225" cy="238125"/>
          </a:xfrm>
          <a:prstGeom prst="rect">
            <a:avLst/>
          </a:prstGeom>
          <a:noFill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581400"/>
            <a:ext cx="1114425" cy="476250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876800"/>
            <a:ext cx="266700" cy="228600"/>
          </a:xfrm>
          <a:prstGeom prst="rect">
            <a:avLst/>
          </a:prstGeom>
          <a:noFill/>
        </p:spPr>
      </p:pic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214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905000"/>
            <a:ext cx="219075" cy="428625"/>
          </a:xfrm>
          <a:prstGeom prst="rect">
            <a:avLst/>
          </a:prstGeom>
          <a:noFill/>
        </p:spPr>
      </p:pic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2147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362200"/>
            <a:ext cx="295275" cy="428625"/>
          </a:xfrm>
          <a:prstGeom prst="rect">
            <a:avLst/>
          </a:prstGeom>
          <a:noFill/>
        </p:spPr>
      </p:pic>
      <p:sp>
        <p:nvSpPr>
          <p:cNvPr id="262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2149" name="Picture 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362200"/>
            <a:ext cx="819150" cy="438150"/>
          </a:xfrm>
          <a:prstGeom prst="rect">
            <a:avLst/>
          </a:prstGeom>
          <a:noFill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581400"/>
            <a:ext cx="219075" cy="428625"/>
          </a:xfrm>
          <a:prstGeom prst="rect">
            <a:avLst/>
          </a:prstGeom>
          <a:noFill/>
        </p:spPr>
      </p:pic>
      <p:sp>
        <p:nvSpPr>
          <p:cNvPr id="2621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2151" name="Picture 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3581400"/>
            <a:ext cx="628650" cy="428625"/>
          </a:xfrm>
          <a:prstGeom prst="rect">
            <a:avLst/>
          </a:prstGeom>
          <a:noFill/>
        </p:spPr>
      </p:pic>
      <p:sp>
        <p:nvSpPr>
          <p:cNvPr id="2621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2153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3581400"/>
            <a:ext cx="657225" cy="42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description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“Jaba’a Institution" building is to be constructed in Jenin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on a 1153.16 m</a:t>
            </a:r>
            <a:r>
              <a:rPr lang="en-US" baseline="30000" dirty="0" smtClean="0"/>
              <a:t>2 </a:t>
            </a:r>
            <a:r>
              <a:rPr lang="en-US" dirty="0" smtClean="0"/>
              <a:t>area. It consists of two stories and basement, basement which has the balance tank, machine room, water tank and boilers room with an area of 61.34 m</a:t>
            </a:r>
            <a:r>
              <a:rPr lang="en-US" baseline="30000" dirty="0" smtClean="0"/>
              <a:t>2</a:t>
            </a:r>
            <a:r>
              <a:rPr lang="en-US" dirty="0" smtClean="0"/>
              <a:t> ground floor which has a swimming pool, athletics hall, cafeteria, showers, WC, Jacuzzi, Turkish bath and sauna with an area of 511.13 m</a:t>
            </a:r>
            <a:r>
              <a:rPr lang="en-US" baseline="30000" dirty="0" smtClean="0"/>
              <a:t>2</a:t>
            </a:r>
            <a:r>
              <a:rPr lang="en-US" dirty="0" smtClean="0"/>
              <a:t>, first floor which has Multipurpose Hall, Balconies, Computer and Internet Center, Tables Tennis Hall, Library, path rooms, WC, and the Office of Management with an area of 492.15 m</a:t>
            </a:r>
            <a:r>
              <a:rPr lang="en-US" baseline="30000" dirty="0" smtClean="0"/>
              <a:t>2</a:t>
            </a:r>
            <a:r>
              <a:rPr lang="en-US" dirty="0" smtClean="0"/>
              <a:t> and stairs with an area of 44.7 m</a:t>
            </a:r>
            <a:r>
              <a:rPr lang="en-US" baseline="30000" dirty="0" smtClean="0"/>
              <a:t>2 </a:t>
            </a:r>
            <a:r>
              <a:rPr lang="en-US" dirty="0" smtClean="0"/>
              <a:t>for the ground floor and 44.7 m</a:t>
            </a:r>
            <a:r>
              <a:rPr lang="en-US" baseline="30000" dirty="0" smtClean="0"/>
              <a:t>2 </a:t>
            </a:r>
            <a:r>
              <a:rPr lang="en-US" dirty="0" smtClean="0"/>
              <a:t> for the first floor                                                                                                                           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algn="l" rtl="0">
              <a:buNone/>
            </a:pPr>
            <a:r>
              <a:rPr lang="en-US" sz="1600" dirty="0" smtClean="0"/>
              <a:t>Provided nominal strength:</a:t>
            </a:r>
          </a:p>
          <a:p>
            <a:pPr algn="l" rtl="0">
              <a:buNone/>
            </a:pPr>
            <a:r>
              <a:rPr lang="en-US" sz="1600" dirty="0" smtClean="0"/>
              <a:t>ØVc = 0.33</a:t>
            </a:r>
            <a:r>
              <a:rPr lang="en-US" sz="1600" dirty="0" smtClean="0"/>
              <a:t>*         bo d</a:t>
            </a:r>
          </a:p>
          <a:p>
            <a:pPr algn="l" rtl="0">
              <a:buNone/>
            </a:pPr>
            <a:r>
              <a:rPr lang="en-US" sz="1600" dirty="0" smtClean="0"/>
              <a:t>b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</a:t>
            </a:r>
            <a:r>
              <a:rPr lang="en-US" sz="1600" dirty="0" smtClean="0"/>
              <a:t>= 2(c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 + 2(c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 = 2(600+450) + 2(300+450) = </a:t>
            </a:r>
            <a:r>
              <a:rPr lang="en-US" sz="1600" dirty="0" smtClean="0"/>
              <a:t>3600mm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</a:t>
            </a:r>
            <a:r>
              <a:rPr lang="en-US" sz="1600" dirty="0" smtClean="0"/>
              <a:t>0.33*0.75        </a:t>
            </a:r>
            <a:r>
              <a:rPr lang="en-US" sz="1600" dirty="0" smtClean="0"/>
              <a:t>* 3600*450/1000 = 2122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</a:t>
            </a:r>
          </a:p>
          <a:p>
            <a:pPr algn="l" rtl="0"/>
            <a:r>
              <a:rPr lang="en-US" sz="1600" i="1" dirty="0" smtClean="0"/>
              <a:t>Flexural </a:t>
            </a:r>
            <a:r>
              <a:rPr lang="en-US" sz="1600" i="1" dirty="0" smtClean="0"/>
              <a:t>design:</a:t>
            </a:r>
          </a:p>
          <a:p>
            <a:pPr algn="l" rtl="0">
              <a:buNone/>
            </a:pPr>
            <a:r>
              <a:rPr lang="en-US" sz="1600" dirty="0" smtClean="0"/>
              <a:t>Mu </a:t>
            </a:r>
            <a:r>
              <a:rPr lang="en-US" sz="1600" dirty="0" smtClean="0"/>
              <a:t>=        </a:t>
            </a:r>
            <a:r>
              <a:rPr lang="en-US" sz="1600" dirty="0" smtClean="0"/>
              <a:t>	      </a:t>
            </a:r>
            <a:r>
              <a:rPr lang="en-US" sz="1600" dirty="0" smtClean="0"/>
              <a:t>   =                       = 160KN.m</a:t>
            </a:r>
            <a:endParaRPr lang="en-US" sz="1600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sz="1600" dirty="0" smtClean="0"/>
              <a:t>ρ</a:t>
            </a:r>
            <a:r>
              <a:rPr lang="en-US" sz="1600" dirty="0" smtClean="0"/>
              <a:t>=0.002 </a:t>
            </a:r>
            <a:r>
              <a:rPr lang="en-US" sz="1600" dirty="0" smtClean="0"/>
              <a:t>1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A st = </a:t>
            </a:r>
            <a:r>
              <a:rPr lang="el-GR" sz="1600" dirty="0" smtClean="0"/>
              <a:t>ρ </a:t>
            </a:r>
            <a:r>
              <a:rPr lang="en-US" sz="1600" dirty="0" smtClean="0"/>
              <a:t>*b*d = </a:t>
            </a:r>
            <a:r>
              <a:rPr lang="en-US" sz="1600" dirty="0" smtClean="0"/>
              <a:t>0.0021*1000*450 </a:t>
            </a:r>
            <a:r>
              <a:rPr lang="en-US" sz="1600" dirty="0" smtClean="0"/>
              <a:t>= </a:t>
            </a:r>
            <a:r>
              <a:rPr lang="en-US" sz="1600" dirty="0" smtClean="0"/>
              <a:t>957 </a:t>
            </a:r>
            <a:r>
              <a:rPr lang="en-US" sz="1600" dirty="0" smtClean="0"/>
              <a:t>mm2/m.</a:t>
            </a:r>
            <a:endParaRPr lang="en-US" sz="1600" dirty="0" smtClean="0"/>
          </a:p>
          <a:p>
            <a:pPr lvl="0" algn="l" rtl="0">
              <a:buNone/>
            </a:pPr>
            <a:r>
              <a:rPr lang="en-US" sz="1600" b="1" u="sng" dirty="0" smtClean="0"/>
              <a:t>Use 7Ø 14mm/m' in both directions.</a:t>
            </a:r>
          </a:p>
          <a:p>
            <a:pPr algn="l" rtl="0">
              <a:buNone/>
            </a:pPr>
            <a:r>
              <a:rPr lang="en-US" sz="1600" dirty="0" smtClean="0"/>
              <a:t>Shrinkage steel:</a:t>
            </a:r>
          </a:p>
          <a:p>
            <a:pPr algn="l" rtl="0">
              <a:buNone/>
            </a:pPr>
            <a:r>
              <a:rPr lang="en-US" sz="1600" dirty="0" smtClean="0"/>
              <a:t>A </a:t>
            </a:r>
            <a:r>
              <a:rPr lang="en-US" sz="1600" baseline="-25000" dirty="0" smtClean="0"/>
              <a:t>shrinkage </a:t>
            </a:r>
            <a:r>
              <a:rPr lang="en-US" sz="1600" dirty="0" smtClean="0"/>
              <a:t>=0.0018Ag /2</a:t>
            </a:r>
          </a:p>
          <a:p>
            <a:pPr algn="l" rtl="0">
              <a:buNone/>
            </a:pPr>
            <a:r>
              <a:rPr lang="en-US" sz="1600" dirty="0" smtClean="0"/>
              <a:t>use </a:t>
            </a:r>
            <a:r>
              <a:rPr lang="en-US" sz="1600" dirty="0" smtClean="0"/>
              <a:t>1 Ø 14 @50cm In both directions.</a:t>
            </a: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143000"/>
            <a:ext cx="361950" cy="25717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752600"/>
            <a:ext cx="266700" cy="228600"/>
          </a:xfrm>
          <a:prstGeom prst="rect">
            <a:avLst/>
          </a:prstGeom>
          <a:noFill/>
        </p:spPr>
      </p:pic>
      <p:sp>
        <p:nvSpPr>
          <p:cNvPr id="263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316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286000"/>
            <a:ext cx="657225" cy="428625"/>
          </a:xfrm>
          <a:prstGeom prst="rect">
            <a:avLst/>
          </a:prstGeom>
          <a:noFill/>
        </p:spPr>
      </p:pic>
      <p:sp>
        <p:nvSpPr>
          <p:cNvPr id="263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3171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2286000"/>
            <a:ext cx="904875" cy="438150"/>
          </a:xfrm>
          <a:prstGeom prst="rect">
            <a:avLst/>
          </a:prstGeom>
          <a:noFill/>
        </p:spPr>
      </p:pic>
      <p:graphicFrame>
        <p:nvGraphicFramePr>
          <p:cNvPr id="263173" name="Object 5"/>
          <p:cNvGraphicFramePr>
            <a:graphicFrameLocks noChangeAspect="1"/>
          </p:cNvGraphicFramePr>
          <p:nvPr/>
        </p:nvGraphicFramePr>
        <p:xfrm>
          <a:off x="457200" y="2743200"/>
          <a:ext cx="2387600" cy="685800"/>
        </p:xfrm>
        <a:graphic>
          <a:graphicData uri="http://schemas.openxmlformats.org/presentationml/2006/ole">
            <p:oleObj spid="_x0000_s263173" name="Equation" r:id="rId7" imgW="238752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F4: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Ultimate load = (7.75*1.2+4*1.6)(27.97)(3)= 1347KN.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Service load = 986 KN. </a:t>
            </a:r>
          </a:p>
          <a:p>
            <a:pPr algn="l" rtl="0"/>
            <a:r>
              <a:rPr lang="en-US" sz="1600" i="1" dirty="0" smtClean="0"/>
              <a:t>Required </a:t>
            </a:r>
            <a:r>
              <a:rPr lang="en-US" sz="1600" i="1" dirty="0" smtClean="0"/>
              <a:t>area of the </a:t>
            </a:r>
            <a:r>
              <a:rPr lang="en-US" sz="1600" i="1" dirty="0" smtClean="0"/>
              <a:t>footing:</a:t>
            </a:r>
          </a:p>
          <a:p>
            <a:pPr algn="l" rtl="0">
              <a:buNone/>
            </a:pPr>
            <a:r>
              <a:rPr lang="en-US" sz="1600" dirty="0" smtClean="0"/>
              <a:t>                  +           =</a:t>
            </a:r>
            <a:endParaRPr lang="en-US" sz="1600" i="1" dirty="0" smtClean="0"/>
          </a:p>
          <a:p>
            <a:pPr algn="l" rtl="0">
              <a:buNone/>
            </a:pPr>
            <a:r>
              <a:rPr lang="en-US" sz="1600" i="1" dirty="0" smtClean="0"/>
              <a:t>                                  </a:t>
            </a:r>
          </a:p>
          <a:p>
            <a:pPr algn="l" rtl="0">
              <a:buNone/>
            </a:pPr>
            <a:r>
              <a:rPr lang="en-US" sz="1600" i="1" dirty="0" smtClean="0"/>
              <a:t>       +   	                  = 250</a:t>
            </a:r>
          </a:p>
          <a:p>
            <a:pPr algn="l" rtl="0">
              <a:buNone/>
            </a:pPr>
            <a:r>
              <a:rPr lang="en-US" sz="1600" dirty="0" smtClean="0"/>
              <a:t>A</a:t>
            </a:r>
            <a:r>
              <a:rPr lang="en-US" sz="1600" baseline="-25000" dirty="0" smtClean="0"/>
              <a:t>freq</a:t>
            </a:r>
            <a:r>
              <a:rPr lang="en-US" sz="1600" dirty="0" smtClean="0"/>
              <a:t>= </a:t>
            </a:r>
            <a:r>
              <a:rPr lang="en-US" sz="1600" dirty="0" smtClean="0"/>
              <a:t>6.85 </a:t>
            </a:r>
            <a:r>
              <a:rPr lang="en-US" sz="1600" dirty="0" smtClean="0"/>
              <a:t>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</a:t>
            </a:r>
          </a:p>
          <a:p>
            <a:pPr algn="l" rtl="0">
              <a:buNone/>
            </a:pPr>
            <a:r>
              <a:rPr lang="en-US" sz="1600" dirty="0" smtClean="0"/>
              <a:t>B= </a:t>
            </a:r>
            <a:r>
              <a:rPr lang="en-US" sz="1600" dirty="0" smtClean="0"/>
              <a:t>2.6m</a:t>
            </a:r>
            <a:r>
              <a:rPr lang="en-US" sz="1600" dirty="0" smtClean="0"/>
              <a:t>, L= </a:t>
            </a:r>
            <a:r>
              <a:rPr lang="en-US" sz="1600" dirty="0" smtClean="0"/>
              <a:t>3m </a:t>
            </a:r>
            <a:endParaRPr lang="en-US" sz="1600" dirty="0" smtClean="0"/>
          </a:p>
          <a:p>
            <a:pPr algn="l" rtl="0"/>
            <a:r>
              <a:rPr lang="en-US" sz="1600" i="1" dirty="0" smtClean="0"/>
              <a:t>Ultimate pressure under the footing: </a:t>
            </a:r>
          </a:p>
          <a:p>
            <a:pPr algn="l" rtl="0">
              <a:buNone/>
            </a:pPr>
            <a:r>
              <a:rPr lang="en-US" sz="1600" dirty="0" smtClean="0"/>
              <a:t>q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=                        +         =  	   +                          = 318 </a:t>
            </a:r>
            <a:r>
              <a:rPr lang="en-US" sz="1600" dirty="0" smtClean="0"/>
              <a:t>KN/m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                               </a:t>
            </a:r>
          </a:p>
          <a:p>
            <a:pPr algn="l" rtl="0">
              <a:buNone/>
            </a:pPr>
            <a:endParaRPr lang="en-US" sz="1600" i="1" dirty="0" smtClean="0"/>
          </a:p>
          <a:p>
            <a:pPr algn="l" rtl="0"/>
            <a:r>
              <a:rPr lang="en-US" sz="1600" i="1" dirty="0" smtClean="0"/>
              <a:t>Effective depth of </a:t>
            </a:r>
            <a:r>
              <a:rPr lang="en-US" sz="1600" i="1" dirty="0" smtClean="0"/>
              <a:t>footing: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 (L – d) = </a:t>
            </a:r>
            <a:r>
              <a:rPr lang="en-US" sz="1600" dirty="0" smtClean="0"/>
              <a:t>318*(1.15– d)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0.75*(1/6)* </a:t>
            </a:r>
            <a:r>
              <a:rPr lang="en-US" sz="1600" dirty="0" smtClean="0"/>
              <a:t>      * </a:t>
            </a:r>
            <a:r>
              <a:rPr lang="en-US" sz="1600" dirty="0" smtClean="0"/>
              <a:t>1000 *</a:t>
            </a:r>
            <a:r>
              <a:rPr lang="en-US" sz="1600" dirty="0" smtClean="0"/>
              <a:t>d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ØVc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 d = </a:t>
            </a:r>
            <a:r>
              <a:rPr lang="en-US" sz="1600" dirty="0" smtClean="0"/>
              <a:t>0.37m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Use d= </a:t>
            </a:r>
            <a:r>
              <a:rPr lang="en-US" sz="1600" dirty="0" smtClean="0"/>
              <a:t>45cm</a:t>
            </a:r>
            <a:r>
              <a:rPr lang="en-US" sz="1600" dirty="0" smtClean="0"/>
              <a:t>, h= </a:t>
            </a:r>
            <a:r>
              <a:rPr lang="en-US" sz="1600" dirty="0" smtClean="0"/>
              <a:t>50 </a:t>
            </a:r>
            <a:r>
              <a:rPr lang="en-US" sz="1600" dirty="0" smtClean="0"/>
              <a:t>cm</a:t>
            </a:r>
          </a:p>
          <a:p>
            <a:pPr algn="l" rtl="0"/>
            <a:r>
              <a:rPr lang="en-US" sz="1600" i="1" dirty="0" smtClean="0"/>
              <a:t>Check for punching shear:</a:t>
            </a:r>
          </a:p>
          <a:p>
            <a:pPr algn="l" rtl="0">
              <a:buNone/>
            </a:pPr>
            <a:r>
              <a:rPr lang="en-US" sz="1600" dirty="0" smtClean="0"/>
              <a:t>Ultimate shear </a:t>
            </a:r>
            <a:r>
              <a:rPr lang="en-US" sz="1600" dirty="0" smtClean="0"/>
              <a:t>force: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[B*L – 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+d)*(c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+d)] = 318[(2.6*3) – (0.6+0.45)*(0.3+0.45)] = 2117KN</a:t>
            </a:r>
          </a:p>
          <a:p>
            <a:pPr algn="l" rtl="0">
              <a:buNone/>
            </a:pPr>
            <a:endParaRPr lang="en-US" sz="1600" i="1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905000"/>
            <a:ext cx="638175" cy="428625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905000"/>
            <a:ext cx="219075" cy="428625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1981200"/>
            <a:ext cx="276225" cy="238125"/>
          </a:xfrm>
          <a:prstGeom prst="rect">
            <a:avLst/>
          </a:prstGeom>
          <a:noFill/>
        </p:spPr>
      </p:pic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1665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86000"/>
            <a:ext cx="295275" cy="428625"/>
          </a:xfrm>
          <a:prstGeom prst="rect">
            <a:avLst/>
          </a:prstGeom>
          <a:noFill/>
        </p:spPr>
      </p:pic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1667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286000"/>
            <a:ext cx="1095375" cy="438150"/>
          </a:xfrm>
          <a:prstGeom prst="rect">
            <a:avLst/>
          </a:prstGeom>
          <a:noFill/>
        </p:spPr>
      </p:pic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1669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429000"/>
            <a:ext cx="1114425" cy="476250"/>
          </a:xfrm>
          <a:prstGeom prst="rect">
            <a:avLst/>
          </a:prstGeom>
          <a:noFill/>
        </p:spPr>
      </p:pic>
      <p:sp>
        <p:nvSpPr>
          <p:cNvPr id="2416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167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429000"/>
            <a:ext cx="219075" cy="428625"/>
          </a:xfrm>
          <a:prstGeom prst="rect">
            <a:avLst/>
          </a:prstGeom>
          <a:noFill/>
        </p:spPr>
      </p:pic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1673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3505200"/>
            <a:ext cx="495300" cy="428625"/>
          </a:xfrm>
          <a:prstGeom prst="rect">
            <a:avLst/>
          </a:prstGeom>
          <a:noFill/>
        </p:spPr>
      </p:pic>
      <p:sp>
        <p:nvSpPr>
          <p:cNvPr id="2416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1675" name="Picture 1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3505200"/>
            <a:ext cx="1095375" cy="438150"/>
          </a:xfrm>
          <a:prstGeom prst="rect">
            <a:avLst/>
          </a:prstGeom>
          <a:noFill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648200"/>
            <a:ext cx="2667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None/>
            </a:pPr>
            <a:r>
              <a:rPr lang="en-US" sz="1600" dirty="0" smtClean="0"/>
              <a:t>Provided nominal strength:</a:t>
            </a:r>
          </a:p>
          <a:p>
            <a:pPr algn="l" rtl="0">
              <a:buNone/>
            </a:pPr>
            <a:r>
              <a:rPr lang="en-US" sz="1600" dirty="0" smtClean="0"/>
              <a:t>ØVc = 0.33</a:t>
            </a:r>
            <a:r>
              <a:rPr lang="en-US" sz="1600" dirty="0" smtClean="0"/>
              <a:t>*         bo d</a:t>
            </a:r>
          </a:p>
          <a:p>
            <a:pPr algn="l" rtl="0">
              <a:buNone/>
            </a:pPr>
            <a:r>
              <a:rPr lang="en-US" sz="1600" dirty="0" smtClean="0"/>
              <a:t>b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</a:t>
            </a:r>
            <a:r>
              <a:rPr lang="en-US" sz="1600" dirty="0" smtClean="0"/>
              <a:t>= 2(c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 + 2(c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 = 2(600+450) + 2(300+450) = </a:t>
            </a:r>
            <a:r>
              <a:rPr lang="en-US" sz="1600" dirty="0" smtClean="0"/>
              <a:t>3600mm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</a:t>
            </a:r>
            <a:r>
              <a:rPr lang="en-US" sz="1600" dirty="0" smtClean="0"/>
              <a:t>0.33*0.75        </a:t>
            </a:r>
            <a:r>
              <a:rPr lang="en-US" sz="1600" dirty="0" smtClean="0"/>
              <a:t>* 3600*450/1000 = 2122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</a:t>
            </a:r>
          </a:p>
          <a:p>
            <a:pPr algn="l" rtl="0"/>
            <a:r>
              <a:rPr lang="en-US" sz="1600" i="1" dirty="0" smtClean="0"/>
              <a:t>Flexural </a:t>
            </a:r>
            <a:r>
              <a:rPr lang="en-US" sz="1600" i="1" dirty="0" smtClean="0"/>
              <a:t>design:</a:t>
            </a:r>
          </a:p>
          <a:p>
            <a:pPr algn="l" rtl="0">
              <a:buNone/>
            </a:pPr>
            <a:r>
              <a:rPr lang="en-US" sz="1600" dirty="0" smtClean="0"/>
              <a:t>Mu </a:t>
            </a:r>
            <a:r>
              <a:rPr lang="en-US" sz="1600" dirty="0" smtClean="0"/>
              <a:t>=        </a:t>
            </a:r>
            <a:r>
              <a:rPr lang="en-US" sz="1600" dirty="0" smtClean="0"/>
              <a:t>	      </a:t>
            </a:r>
            <a:r>
              <a:rPr lang="en-US" sz="1600" dirty="0" smtClean="0"/>
              <a:t>   =                       = 230KN.m</a:t>
            </a:r>
            <a:endParaRPr lang="en-US" sz="1600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sz="1600" dirty="0" smtClean="0"/>
              <a:t>ρ</a:t>
            </a:r>
            <a:r>
              <a:rPr lang="en-US" sz="1600" dirty="0" smtClean="0"/>
              <a:t>=0.00308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A st = </a:t>
            </a:r>
            <a:r>
              <a:rPr lang="el-GR" sz="1600" dirty="0" smtClean="0"/>
              <a:t>ρ </a:t>
            </a:r>
            <a:r>
              <a:rPr lang="en-US" sz="1600" dirty="0" smtClean="0"/>
              <a:t>*b*d = </a:t>
            </a:r>
            <a:r>
              <a:rPr lang="en-US" sz="1600" dirty="0" smtClean="0"/>
              <a:t>0.00308*1000*450 </a:t>
            </a:r>
            <a:r>
              <a:rPr lang="en-US" sz="1600" dirty="0" smtClean="0"/>
              <a:t>= </a:t>
            </a:r>
            <a:r>
              <a:rPr lang="en-US" sz="1600" dirty="0" smtClean="0"/>
              <a:t>1387.6mm2/m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lvl="0" algn="l" rtl="0">
              <a:buNone/>
            </a:pPr>
            <a:r>
              <a:rPr lang="en-US" sz="1600" b="1" u="sng" dirty="0" smtClean="0"/>
              <a:t>Use 9Ø 14mm/m' in both directions.</a:t>
            </a:r>
          </a:p>
          <a:p>
            <a:pPr algn="l" rtl="0">
              <a:buNone/>
            </a:pPr>
            <a:r>
              <a:rPr lang="en-US" sz="1600" dirty="0" smtClean="0"/>
              <a:t>Shrinkage steel:</a:t>
            </a:r>
          </a:p>
          <a:p>
            <a:pPr algn="l" rtl="0">
              <a:buNone/>
            </a:pPr>
            <a:r>
              <a:rPr lang="en-US" sz="1600" dirty="0" smtClean="0"/>
              <a:t>A </a:t>
            </a:r>
            <a:r>
              <a:rPr lang="en-US" sz="1600" baseline="-25000" dirty="0" smtClean="0"/>
              <a:t>shrinkage </a:t>
            </a:r>
            <a:r>
              <a:rPr lang="en-US" sz="1600" dirty="0" smtClean="0"/>
              <a:t>=0.0018Ag /2</a:t>
            </a:r>
          </a:p>
          <a:p>
            <a:pPr algn="l" rtl="0">
              <a:buNone/>
            </a:pPr>
            <a:r>
              <a:rPr lang="en-US" sz="1600" dirty="0" smtClean="0"/>
              <a:t>use </a:t>
            </a:r>
            <a:r>
              <a:rPr lang="en-US" sz="1600" dirty="0" smtClean="0"/>
              <a:t>1 Ø 14 @50cm In both directions.</a:t>
            </a: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990600"/>
            <a:ext cx="361950" cy="257175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600200"/>
            <a:ext cx="266700" cy="228600"/>
          </a:xfrm>
          <a:prstGeom prst="rect">
            <a:avLst/>
          </a:prstGeom>
          <a:noFill/>
        </p:spPr>
      </p:pic>
      <p:sp>
        <p:nvSpPr>
          <p:cNvPr id="264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4193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209800"/>
            <a:ext cx="657225" cy="428625"/>
          </a:xfrm>
          <a:prstGeom prst="rect">
            <a:avLst/>
          </a:prstGeom>
          <a:noFill/>
        </p:spPr>
      </p:pic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419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2209800"/>
            <a:ext cx="1038225" cy="438150"/>
          </a:xfrm>
          <a:prstGeom prst="rect">
            <a:avLst/>
          </a:prstGeom>
          <a:noFill/>
        </p:spPr>
      </p:pic>
      <p:graphicFrame>
        <p:nvGraphicFramePr>
          <p:cNvPr id="264198" name="Object 6"/>
          <p:cNvGraphicFramePr>
            <a:graphicFrameLocks noChangeAspect="1"/>
          </p:cNvGraphicFramePr>
          <p:nvPr/>
        </p:nvGraphicFramePr>
        <p:xfrm>
          <a:off x="457200" y="2743200"/>
          <a:ext cx="2387600" cy="685800"/>
        </p:xfrm>
        <a:graphic>
          <a:graphicData uri="http://schemas.openxmlformats.org/presentationml/2006/ole">
            <p:oleObj spid="_x0000_s264198" name="Equation" r:id="rId7" imgW="238752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9" y="1905000"/>
          <a:ext cx="7696201" cy="2514599"/>
        </p:xfrm>
        <a:graphic>
          <a:graphicData uri="http://schemas.openxmlformats.org/drawingml/2006/table">
            <a:tbl>
              <a:tblPr rtl="1"/>
              <a:tblGrid>
                <a:gridCol w="369026"/>
                <a:gridCol w="851600"/>
                <a:gridCol w="913893"/>
                <a:gridCol w="117224"/>
                <a:gridCol w="1089733"/>
                <a:gridCol w="117224"/>
                <a:gridCol w="1043999"/>
                <a:gridCol w="638700"/>
                <a:gridCol w="709667"/>
                <a:gridCol w="730169"/>
                <a:gridCol w="1114966"/>
              </a:tblGrid>
              <a:tr h="892277">
                <a:tc gridSpan="2"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shrinkage steel (top)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Main steel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At bottom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D (m)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B (m)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L (m)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Foundation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 No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54077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Short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Direction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Long Direction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Short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Direction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Long Direction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38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3Ø14mm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11 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 0Ø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0.4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2.1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F1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38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3Ø14mm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12 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10 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0.4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2.3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F2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38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3Ø14mm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18 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 5Ø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2.3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2.7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F3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38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3Ø14mm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2Ø14mm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20 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17 Ø 14mm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2.6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Arial"/>
                        </a:rPr>
                        <a:t>F4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463" marR="67463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1295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for isolated footing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304800" y="685800"/>
            <a:ext cx="8382000" cy="60198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u="sng" dirty="0" smtClean="0"/>
              <a:t>Design of combined footing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F5: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Ultimate </a:t>
            </a: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load = (7.75*1.2+4*1.6)(48.98)(3)= </a:t>
            </a: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2307KN.</a:t>
            </a:r>
          </a:p>
          <a:p>
            <a:pPr algn="l" rtl="0">
              <a:buNone/>
            </a:pP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Service </a:t>
            </a:r>
            <a:r>
              <a:rPr lang="en-US" sz="1200" b="1" dirty="0" smtClean="0">
                <a:latin typeface="Arial" pitchFamily="34" charset="0"/>
                <a:ea typeface="Candara" pitchFamily="34" charset="0"/>
                <a:cs typeface="Arial" pitchFamily="34" charset="0"/>
              </a:rPr>
              <a:t>load = 1726.5KN. </a:t>
            </a:r>
            <a:endParaRPr lang="en-US" dirty="0" smtClean="0"/>
          </a:p>
          <a:p>
            <a:pPr lvl="0" algn="l" rtl="0">
              <a:buFont typeface="Arial" pitchFamily="34" charset="0"/>
              <a:buChar char="•"/>
            </a:pPr>
            <a:r>
              <a:rPr lang="en-US" sz="1600" i="1" dirty="0" smtClean="0"/>
              <a:t>Required </a:t>
            </a:r>
            <a:r>
              <a:rPr lang="en-US" sz="1600" i="1" dirty="0" smtClean="0"/>
              <a:t>area of the </a:t>
            </a:r>
            <a:r>
              <a:rPr lang="en-US" sz="1600" i="1" dirty="0" smtClean="0"/>
              <a:t>footing:</a:t>
            </a:r>
            <a:endParaRPr lang="en-US" sz="1600" i="1" dirty="0" smtClean="0"/>
          </a:p>
          <a:p>
            <a:pPr algn="l" rtl="0">
              <a:buNone/>
            </a:pPr>
            <a:r>
              <a:rPr lang="en-US" sz="1600" dirty="0" smtClean="0"/>
              <a:t>                 </a:t>
            </a:r>
            <a:r>
              <a:rPr lang="en-US" sz="1600" dirty="0" smtClean="0"/>
              <a:t>+ </a:t>
            </a:r>
            <a:r>
              <a:rPr lang="en-US" sz="1600" dirty="0" smtClean="0"/>
              <a:t>          </a:t>
            </a:r>
            <a:r>
              <a:rPr lang="en-US" sz="1600" dirty="0" smtClean="0"/>
              <a:t>= </a:t>
            </a:r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 </a:t>
            </a:r>
            <a:r>
              <a:rPr lang="en-US" sz="1600" dirty="0" smtClean="0"/>
              <a:t>              +                           </a:t>
            </a:r>
            <a:r>
              <a:rPr lang="en-US" sz="1600" dirty="0" smtClean="0"/>
              <a:t>= </a:t>
            </a:r>
            <a:r>
              <a:rPr lang="en-US" sz="1600" dirty="0" smtClean="0"/>
              <a:t>250</a:t>
            </a:r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A</a:t>
            </a:r>
            <a:r>
              <a:rPr lang="en-US" sz="1600" baseline="-25000" dirty="0" smtClean="0"/>
              <a:t>freq</a:t>
            </a:r>
            <a:r>
              <a:rPr lang="en-US" sz="1600" dirty="0" smtClean="0"/>
              <a:t>= 13.5 m</a:t>
            </a:r>
            <a:r>
              <a:rPr lang="en-US" sz="1600" baseline="30000" dirty="0" smtClean="0"/>
              <a:t>2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B= 3.6m, L= 4m</a:t>
            </a:r>
            <a:r>
              <a:rPr lang="en-US" dirty="0" smtClean="0"/>
              <a:t> </a:t>
            </a:r>
          </a:p>
          <a:p>
            <a:pPr lvl="0" algn="l" rtl="0">
              <a:buNone/>
            </a:pPr>
            <a:endParaRPr lang="en-US" sz="1800" dirty="0" smtClean="0"/>
          </a:p>
          <a:p>
            <a:pPr lvl="0" algn="justLow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i="1" dirty="0" smtClean="0"/>
              <a:t>Ultimate pressure under the footing:</a:t>
            </a:r>
          </a:p>
          <a:p>
            <a:pPr algn="l" rtl="0">
              <a:buNone/>
            </a:pPr>
            <a:r>
              <a:rPr lang="en-US" sz="1600" dirty="0" smtClean="0"/>
              <a:t>q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= </a:t>
            </a:r>
            <a:r>
              <a:rPr lang="en-US" sz="1600" dirty="0" smtClean="0"/>
              <a:t>                       +         =             +                            = </a:t>
            </a:r>
            <a:r>
              <a:rPr lang="en-US" sz="1600" dirty="0" smtClean="0"/>
              <a:t>310 </a:t>
            </a:r>
            <a:r>
              <a:rPr lang="en-US" sz="1600" dirty="0" smtClean="0"/>
              <a:t>KN/m</a:t>
            </a:r>
            <a:r>
              <a:rPr lang="en-US" sz="1600" baseline="30000" dirty="0" smtClean="0"/>
              <a:t>2</a:t>
            </a:r>
            <a:endParaRPr lang="en-US" sz="1600" baseline="30000" dirty="0" smtClean="0"/>
          </a:p>
          <a:p>
            <a:pPr algn="l" rtl="0">
              <a:buNone/>
            </a:pPr>
            <a:endParaRPr lang="en-US" sz="1600" baseline="30000" dirty="0" smtClean="0"/>
          </a:p>
          <a:p>
            <a:pPr algn="l" rtl="0"/>
            <a:r>
              <a:rPr lang="en-US" sz="1600" dirty="0" smtClean="0"/>
              <a:t>  </a:t>
            </a:r>
            <a:r>
              <a:rPr lang="en-US" sz="1600" i="1" dirty="0" smtClean="0"/>
              <a:t>Effective depth of footing</a:t>
            </a:r>
            <a:r>
              <a:rPr lang="en-US" sz="1600" i="1" dirty="0" smtClean="0"/>
              <a:t>:</a:t>
            </a:r>
          </a:p>
          <a:p>
            <a:pPr algn="l" rtl="0">
              <a:buNone/>
            </a:pPr>
            <a:r>
              <a:rPr lang="en-US" sz="1600" dirty="0" smtClean="0"/>
              <a:t>Vu 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 (L – d) = 332*(1 – d)</a:t>
            </a:r>
          </a:p>
          <a:p>
            <a:pPr algn="l" rtl="0">
              <a:buNone/>
            </a:pPr>
            <a:r>
              <a:rPr lang="en-US" sz="1600" dirty="0" smtClean="0"/>
              <a:t>ØVc = 0.75*(1/6)*        * 1000*d</a:t>
            </a:r>
            <a:endParaRPr lang="en-US" sz="1600" i="1" dirty="0" smtClean="0"/>
          </a:p>
          <a:p>
            <a:pPr algn="l" rtl="0">
              <a:buNone/>
            </a:pPr>
            <a:r>
              <a:rPr lang="en-US" sz="1600" dirty="0" smtClean="0"/>
              <a:t>      </a:t>
            </a:r>
            <a:r>
              <a:rPr lang="en-US" sz="1600" dirty="0" smtClean="0"/>
              <a:t>Vu = </a:t>
            </a:r>
            <a:r>
              <a:rPr lang="en-US" sz="1600" dirty="0" smtClean="0"/>
              <a:t>ØVc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 d = 0.33m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b="1" u="sng" dirty="0" smtClean="0"/>
              <a:t>Use d= 45cm, h= 50 cm</a:t>
            </a:r>
            <a:r>
              <a:rPr lang="en-US" sz="1600" dirty="0" smtClean="0"/>
              <a:t>                      </a:t>
            </a:r>
            <a:endParaRPr lang="en-US" sz="1600" dirty="0" smtClean="0"/>
          </a:p>
          <a:p>
            <a:pPr lvl="0"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362200"/>
            <a:ext cx="638175" cy="428625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2362200"/>
            <a:ext cx="219075" cy="428625"/>
          </a:xfrm>
          <a:prstGeom prst="rect">
            <a:avLst/>
          </a:prstGeom>
          <a:noFill/>
        </p:spPr>
      </p:pic>
      <p:sp>
        <p:nvSpPr>
          <p:cNvPr id="267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6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2438400"/>
            <a:ext cx="276225" cy="238125"/>
          </a:xfrm>
          <a:prstGeom prst="rect">
            <a:avLst/>
          </a:prstGeom>
          <a:noFill/>
        </p:spPr>
      </p:pic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6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895600"/>
            <a:ext cx="533400" cy="438150"/>
          </a:xfrm>
          <a:prstGeom prst="rect">
            <a:avLst/>
          </a:prstGeom>
          <a:noFill/>
        </p:spPr>
      </p:pic>
      <p:sp>
        <p:nvSpPr>
          <p:cNvPr id="267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6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895600"/>
            <a:ext cx="1095375" cy="438150"/>
          </a:xfrm>
          <a:prstGeom prst="rect">
            <a:avLst/>
          </a:prstGeom>
          <a:noFill/>
        </p:spPr>
      </p:pic>
      <p:sp>
        <p:nvSpPr>
          <p:cNvPr id="267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71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800600"/>
            <a:ext cx="1114425" cy="476250"/>
          </a:xfrm>
          <a:prstGeom prst="rect">
            <a:avLst/>
          </a:prstGeom>
          <a:noFill/>
        </p:spPr>
      </p:pic>
      <p:sp>
        <p:nvSpPr>
          <p:cNvPr id="267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7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800600"/>
            <a:ext cx="219075" cy="428625"/>
          </a:xfrm>
          <a:prstGeom prst="rect">
            <a:avLst/>
          </a:prstGeom>
          <a:noFill/>
        </p:spPr>
      </p:pic>
      <p:sp>
        <p:nvSpPr>
          <p:cNvPr id="2672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75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4800600"/>
            <a:ext cx="495300" cy="428625"/>
          </a:xfrm>
          <a:prstGeom prst="rect">
            <a:avLst/>
          </a:prstGeom>
          <a:noFill/>
        </p:spPr>
      </p:pic>
      <p:sp>
        <p:nvSpPr>
          <p:cNvPr id="26727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77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800600"/>
            <a:ext cx="1190625" cy="438150"/>
          </a:xfrm>
          <a:prstGeom prst="rect">
            <a:avLst/>
          </a:prstGeom>
          <a:noFill/>
        </p:spPr>
      </p:pic>
      <p:sp>
        <p:nvSpPr>
          <p:cNvPr id="26728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7279" name="Picture 1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6019800"/>
            <a:ext cx="266700" cy="22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 algn="l" rtl="0"/>
            <a:r>
              <a:rPr lang="en-US" sz="1600" i="1" dirty="0" smtClean="0"/>
              <a:t>Check for punching shear:</a:t>
            </a:r>
          </a:p>
          <a:p>
            <a:pPr algn="l" rtl="0">
              <a:buNone/>
            </a:pPr>
            <a:r>
              <a:rPr lang="en-US" sz="1600" dirty="0" smtClean="0"/>
              <a:t>Ultimate shear </a:t>
            </a:r>
            <a:r>
              <a:rPr lang="en-US" sz="1600" dirty="0" smtClean="0"/>
              <a:t>force:</a:t>
            </a:r>
          </a:p>
          <a:p>
            <a:pPr algn="l" rtl="0">
              <a:buNone/>
            </a:pPr>
            <a:r>
              <a:rPr lang="en-US" sz="1600" dirty="0" smtClean="0"/>
              <a:t>Vu </a:t>
            </a:r>
            <a:r>
              <a:rPr lang="en-US" sz="1600" dirty="0" smtClean="0"/>
              <a:t>= q</a:t>
            </a:r>
            <a:r>
              <a:rPr lang="en-US" sz="1600" baseline="-25000" dirty="0" smtClean="0"/>
              <a:t>ult</a:t>
            </a:r>
            <a:r>
              <a:rPr lang="en-US" sz="1600" dirty="0" smtClean="0"/>
              <a:t>[B*L – 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+d)*(c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+d)] = 332[(3*4/2) – (0.6+0.45)*(0.3+0.45)] = 1857.5KN</a:t>
            </a:r>
          </a:p>
          <a:p>
            <a:pPr algn="l" rtl="0">
              <a:buNone/>
            </a:pPr>
            <a:r>
              <a:rPr lang="en-US" sz="1600" dirty="0" smtClean="0"/>
              <a:t>Provided nominal strength:</a:t>
            </a:r>
          </a:p>
          <a:p>
            <a:pPr algn="l" rtl="0">
              <a:buNone/>
            </a:pPr>
            <a:r>
              <a:rPr lang="en-US" sz="1600" dirty="0" smtClean="0"/>
              <a:t>ØVc = </a:t>
            </a:r>
            <a:r>
              <a:rPr lang="en-US" sz="1600" dirty="0" smtClean="0"/>
              <a:t>0.33          *</a:t>
            </a:r>
            <a:r>
              <a:rPr lang="en-US" sz="1600" dirty="0" smtClean="0"/>
              <a:t>bo d</a:t>
            </a:r>
          </a:p>
          <a:p>
            <a:pPr algn="l" rtl="0">
              <a:buNone/>
            </a:pPr>
            <a:r>
              <a:rPr lang="en-US" sz="1600" dirty="0" smtClean="0"/>
              <a:t>bo = 2(c1+d) + 2(c2+d) = 2(600+450) + 2(300+450) = 3600mm</a:t>
            </a:r>
          </a:p>
          <a:p>
            <a:pPr algn="l" rtl="0">
              <a:buNone/>
            </a:pPr>
            <a:r>
              <a:rPr lang="en-US" sz="1600" dirty="0" smtClean="0"/>
              <a:t>ØVc = 0.33*0.75 </a:t>
            </a:r>
            <a:r>
              <a:rPr lang="en-US" sz="1600" dirty="0" smtClean="0"/>
              <a:t>     * </a:t>
            </a:r>
            <a:r>
              <a:rPr lang="en-US" sz="1600" dirty="0" smtClean="0"/>
              <a:t>3600*450/1000 = 2122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</a:t>
            </a:r>
          </a:p>
          <a:p>
            <a:pPr algn="l" rtl="0"/>
            <a:r>
              <a:rPr lang="en-US" sz="1600" i="1" dirty="0" smtClean="0"/>
              <a:t>Flexural design:</a:t>
            </a:r>
          </a:p>
          <a:p>
            <a:pPr algn="l" rtl="0">
              <a:buNone/>
            </a:pPr>
            <a:r>
              <a:rPr lang="en-US" sz="1600" dirty="0" smtClean="0"/>
              <a:t>Mu </a:t>
            </a:r>
            <a:r>
              <a:rPr lang="en-US" sz="1600" dirty="0" smtClean="0"/>
              <a:t>=	       =		= </a:t>
            </a:r>
            <a:r>
              <a:rPr lang="en-US" sz="1600" dirty="0" smtClean="0"/>
              <a:t>142KN.m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sz="1600" dirty="0" smtClean="0"/>
              <a:t>ρ</a:t>
            </a:r>
            <a:r>
              <a:rPr lang="en-US" sz="1600" dirty="0" smtClean="0"/>
              <a:t>=0.002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A st = *b*d = 0.002*1000*450 = 847.7 mm2/m.</a:t>
            </a:r>
          </a:p>
          <a:p>
            <a:pPr lvl="0" algn="l" rtl="0">
              <a:buNone/>
            </a:pPr>
            <a:r>
              <a:rPr lang="en-US" sz="1600" b="1" u="sng" dirty="0" smtClean="0"/>
              <a:t>Use 6Ø 14mm/m' in both directions.</a:t>
            </a:r>
          </a:p>
          <a:p>
            <a:pPr algn="l" rtl="0">
              <a:buNone/>
            </a:pPr>
            <a:r>
              <a:rPr lang="en-US" sz="1600" dirty="0" smtClean="0"/>
              <a:t>Shrinkage steel:</a:t>
            </a:r>
          </a:p>
          <a:p>
            <a:pPr algn="l" rtl="0">
              <a:buNone/>
            </a:pPr>
            <a:r>
              <a:rPr lang="en-US" sz="1600" dirty="0" smtClean="0"/>
              <a:t>A shrinkage =0.0018Ag /2</a:t>
            </a:r>
          </a:p>
          <a:p>
            <a:pPr algn="l" rtl="0">
              <a:buNone/>
            </a:pPr>
            <a:r>
              <a:rPr lang="en-US" sz="1600" dirty="0" smtClean="0"/>
              <a:t>use 1 Ø 14 @50cm In both directions.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828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981200"/>
            <a:ext cx="361950" cy="257175"/>
          </a:xfrm>
          <a:prstGeom prst="rect">
            <a:avLst/>
          </a:prstGeom>
          <a:noFill/>
        </p:spPr>
      </p:pic>
      <p:sp>
        <p:nvSpPr>
          <p:cNvPr id="268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829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2590800"/>
            <a:ext cx="266700" cy="228600"/>
          </a:xfrm>
          <a:prstGeom prst="rect">
            <a:avLst/>
          </a:prstGeom>
          <a:noFill/>
        </p:spPr>
      </p:pic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829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124200"/>
            <a:ext cx="657225" cy="428625"/>
          </a:xfrm>
          <a:prstGeom prst="rect">
            <a:avLst/>
          </a:prstGeom>
          <a:noFill/>
        </p:spPr>
      </p:pic>
      <p:sp>
        <p:nvSpPr>
          <p:cNvPr id="2682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829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124200"/>
            <a:ext cx="1133475" cy="438150"/>
          </a:xfrm>
          <a:prstGeom prst="rect">
            <a:avLst/>
          </a:prstGeom>
          <a:noFill/>
        </p:spPr>
      </p:pic>
      <p:graphicFrame>
        <p:nvGraphicFramePr>
          <p:cNvPr id="268298" name="Object 10"/>
          <p:cNvGraphicFramePr>
            <a:graphicFrameLocks noChangeAspect="1"/>
          </p:cNvGraphicFramePr>
          <p:nvPr/>
        </p:nvGraphicFramePr>
        <p:xfrm>
          <a:off x="457200" y="3581400"/>
          <a:ext cx="2387600" cy="685800"/>
        </p:xfrm>
        <a:graphic>
          <a:graphicData uri="http://schemas.openxmlformats.org/presentationml/2006/ole">
            <p:oleObj spid="_x0000_s268298" name="Equation" r:id="rId7" imgW="238752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t2x.com\Desktop\Untitle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762000"/>
            <a:ext cx="27241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mt2x.com\Desktop\1ww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838200"/>
            <a:ext cx="2500854" cy="276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4495800"/>
          <a:ext cx="6096000" cy="841248"/>
        </p:xfrm>
        <a:graphic>
          <a:graphicData uri="http://schemas.openxmlformats.org/drawingml/2006/table">
            <a:tbl>
              <a:tblPr/>
              <a:tblGrid>
                <a:gridCol w="886083"/>
                <a:gridCol w="544263"/>
                <a:gridCol w="567598"/>
                <a:gridCol w="624358"/>
                <a:gridCol w="908156"/>
                <a:gridCol w="908156"/>
                <a:gridCol w="851397"/>
                <a:gridCol w="805989"/>
              </a:tblGrid>
              <a:tr h="208876">
                <a:tc rowSpan="2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Foundation No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 rtl="0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L(m)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 rtl="0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B(m)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 rtl="0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D(m)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Bottom steel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Top steel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A8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Long direction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Short direction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Long direction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Short direction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2BE"/>
                    </a:solidFill>
                  </a:tcPr>
                </a:tc>
              </a:tr>
              <a:tr h="2088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F5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F2D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.5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17Ø 14mm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18 Ø 14mm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 Ø 14mm</a:t>
                      </a:r>
                      <a:endParaRPr lang="en-US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 Ø 14mm</a:t>
                      </a:r>
                      <a:endParaRPr lang="en-US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4D3E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76800" y="3581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B.M.D for F5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u="sng" dirty="0" smtClean="0"/>
              <a:t>Design of </a:t>
            </a:r>
            <a:r>
              <a:rPr lang="en-US" b="1" u="sng" dirty="0" smtClean="0"/>
              <a:t>mat foundation</a:t>
            </a:r>
            <a:endParaRPr lang="en-US" b="1" u="sng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</a:t>
            </a:r>
            <a:r>
              <a:rPr lang="en-US" dirty="0" smtClean="0"/>
              <a:t>F6:</a:t>
            </a:r>
          </a:p>
          <a:p>
            <a:pPr algn="l" rtl="0">
              <a:buNone/>
            </a:pPr>
            <a:r>
              <a:rPr lang="en-US" sz="1600" dirty="0" smtClean="0"/>
              <a:t>Point dead load = 15*3*7.75 =348.75KN</a:t>
            </a:r>
          </a:p>
          <a:p>
            <a:pPr algn="l" rtl="0">
              <a:buNone/>
            </a:pPr>
            <a:r>
              <a:rPr lang="en-US" sz="1600" dirty="0" smtClean="0"/>
              <a:t>Point live load = 15*3*4 =180KN</a:t>
            </a:r>
          </a:p>
          <a:p>
            <a:pPr algn="l" rtl="0">
              <a:buNone/>
            </a:pPr>
            <a:r>
              <a:rPr lang="en-US" sz="1600" dirty="0" smtClean="0"/>
              <a:t>Point2 dead load = 18*3*7.75 =418.5KN</a:t>
            </a:r>
          </a:p>
          <a:p>
            <a:pPr algn="l" rtl="0">
              <a:buNone/>
            </a:pPr>
            <a:r>
              <a:rPr lang="en-US" sz="1600" dirty="0" smtClean="0"/>
              <a:t>Point2 live load = 18*3*4 =216KN </a:t>
            </a:r>
          </a:p>
          <a:p>
            <a:pPr algn="l" rtl="0">
              <a:buNone/>
            </a:pPr>
            <a:r>
              <a:rPr lang="en-US" sz="1600" dirty="0" smtClean="0"/>
              <a:t>Moment on the point = 3.48*(706.5)*1.74 = 4278KN.m</a:t>
            </a:r>
          </a:p>
          <a:p>
            <a:pPr algn="l" rtl="0">
              <a:buNone/>
            </a:pPr>
            <a:r>
              <a:rPr lang="en-US" sz="1600" dirty="0" smtClean="0"/>
              <a:t>Shear wall load = .2*25*13.5 = 67.5KN/m</a:t>
            </a:r>
          </a:p>
          <a:p>
            <a:pPr algn="l" rtl="0">
              <a:buNone/>
            </a:pPr>
            <a:r>
              <a:rPr lang="en-US" sz="1600" dirty="0" smtClean="0"/>
              <a:t>Wall load = .3*25*13.5 = 101.25KN</a:t>
            </a:r>
          </a:p>
          <a:p>
            <a:pPr algn="l" rtl="0"/>
            <a:r>
              <a:rPr lang="en-US" sz="1600" i="1" dirty="0" smtClean="0"/>
              <a:t>Flexural design:</a:t>
            </a:r>
          </a:p>
          <a:p>
            <a:pPr algn="l" rtl="0">
              <a:buNone/>
            </a:pPr>
            <a:r>
              <a:rPr lang="en-US" sz="1600" dirty="0" smtClean="0"/>
              <a:t>By using sap </a:t>
            </a:r>
          </a:p>
          <a:p>
            <a:pPr algn="l" rtl="0">
              <a:buNone/>
            </a:pPr>
            <a:endParaRPr lang="en-US" dirty="0"/>
          </a:p>
        </p:txBody>
      </p:sp>
      <p:pic>
        <p:nvPicPr>
          <p:cNvPr id="4" name="Picture 3" descr="C:\Users\mt2x.com\Desktop\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962400"/>
            <a:ext cx="2899248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mt2x.com\Desktop\d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962400"/>
            <a:ext cx="282142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0" y="62484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B.M.D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algn="l" rtl="0">
              <a:buNone/>
            </a:pPr>
            <a:r>
              <a:rPr lang="en-US" sz="1600" dirty="0" smtClean="0"/>
              <a:t>Mu = 20KN.m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sz="1600" dirty="0" smtClean="0"/>
              <a:t>ρ </a:t>
            </a:r>
            <a:r>
              <a:rPr lang="en-US" sz="1600" dirty="0" smtClean="0"/>
              <a:t>=0.000433</a:t>
            </a:r>
          </a:p>
          <a:p>
            <a:pPr algn="l" rtl="0">
              <a:buNone/>
            </a:pPr>
            <a:r>
              <a:rPr lang="en-US" sz="1600" dirty="0" smtClean="0"/>
              <a:t>ρmin =.</a:t>
            </a:r>
            <a:r>
              <a:rPr lang="en-US" sz="1600" dirty="0" smtClean="0"/>
              <a:t>002</a:t>
            </a:r>
          </a:p>
          <a:p>
            <a:pPr algn="l" rtl="0">
              <a:buNone/>
            </a:pPr>
            <a:r>
              <a:rPr lang="en-US" sz="1600" dirty="0" smtClean="0"/>
              <a:t>A st = ρmin *b*d = 0.002*1000*350 = 700 mm2/m.</a:t>
            </a:r>
          </a:p>
          <a:p>
            <a:pPr algn="l" rtl="0">
              <a:buNone/>
            </a:pPr>
            <a:r>
              <a:rPr lang="en-US" sz="1600" b="1" u="sng" dirty="0" smtClean="0"/>
              <a:t>Use 1 Ø 12mm @16cm</a:t>
            </a:r>
          </a:p>
          <a:p>
            <a:pPr algn="l" rtl="0"/>
            <a:r>
              <a:rPr lang="en-US" sz="1600" i="1" dirty="0" smtClean="0"/>
              <a:t>Check for punching shear</a:t>
            </a:r>
            <a:r>
              <a:rPr lang="en-US" sz="1600" i="1" dirty="0" smtClean="0"/>
              <a:t>:</a:t>
            </a:r>
          </a:p>
          <a:p>
            <a:pPr algn="l" rtl="0">
              <a:buNone/>
            </a:pPr>
            <a:r>
              <a:rPr lang="en-US" sz="1600" dirty="0" smtClean="0"/>
              <a:t> </a:t>
            </a:r>
            <a:r>
              <a:rPr lang="en-US" sz="1600" dirty="0" smtClean="0"/>
              <a:t>Vu = </a:t>
            </a:r>
            <a:r>
              <a:rPr lang="en-US" sz="1600" dirty="0" smtClean="0"/>
              <a:t>110KN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</a:t>
            </a:r>
            <a:r>
              <a:rPr lang="en-US" sz="1600" dirty="0" smtClean="0"/>
              <a:t>0.33        *</a:t>
            </a:r>
            <a:r>
              <a:rPr lang="en-US" sz="1600" dirty="0" smtClean="0"/>
              <a:t>b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</a:t>
            </a:r>
            <a:r>
              <a:rPr lang="en-US" sz="1600" dirty="0" smtClean="0"/>
              <a:t>d</a:t>
            </a:r>
          </a:p>
          <a:p>
            <a:pPr algn="l" rtl="0">
              <a:buNone/>
            </a:pPr>
            <a:r>
              <a:rPr lang="en-US" sz="1600" dirty="0" smtClean="0"/>
              <a:t>b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</a:t>
            </a:r>
            <a:r>
              <a:rPr lang="en-US" sz="1600" dirty="0" smtClean="0"/>
              <a:t>= 2(c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+d) + 2(c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+d) = 2(600+350) + 2(300+350) = </a:t>
            </a:r>
            <a:r>
              <a:rPr lang="en-US" sz="1600" dirty="0" smtClean="0"/>
              <a:t>3200mm</a:t>
            </a:r>
          </a:p>
          <a:p>
            <a:pPr algn="l" rtl="0">
              <a:buNone/>
            </a:pPr>
            <a:r>
              <a:rPr lang="en-US" sz="1600" dirty="0" smtClean="0"/>
              <a:t>ØVc </a:t>
            </a:r>
            <a:r>
              <a:rPr lang="en-US" sz="1600" dirty="0" smtClean="0"/>
              <a:t>= 0.33*0.75 </a:t>
            </a:r>
            <a:r>
              <a:rPr lang="en-US" sz="1600" dirty="0" smtClean="0"/>
              <a:t>       * </a:t>
            </a:r>
            <a:r>
              <a:rPr lang="en-US" sz="1600" dirty="0" smtClean="0"/>
              <a:t>3200*350/1000 = 1467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 </a:t>
            </a:r>
            <a:endParaRPr lang="en-US" sz="1600" i="1" dirty="0" smtClean="0"/>
          </a:p>
          <a:p>
            <a:pPr algn="l" rtl="0">
              <a:buNone/>
            </a:pPr>
            <a:endParaRPr lang="en-US" dirty="0"/>
          </a:p>
        </p:txBody>
      </p:sp>
      <p:graphicFrame>
        <p:nvGraphicFramePr>
          <p:cNvPr id="270338" name="Object 2"/>
          <p:cNvGraphicFramePr>
            <a:graphicFrameLocks noChangeAspect="1"/>
          </p:cNvGraphicFramePr>
          <p:nvPr/>
        </p:nvGraphicFramePr>
        <p:xfrm>
          <a:off x="457200" y="1219200"/>
          <a:ext cx="2387600" cy="685800"/>
        </p:xfrm>
        <a:graphic>
          <a:graphicData uri="http://schemas.openxmlformats.org/presentationml/2006/ole">
            <p:oleObj spid="_x0000_s270338" name="Equation" r:id="rId3" imgW="2387520" imgH="685800" progId="Equation.3">
              <p:embed/>
            </p:oleObj>
          </a:graphicData>
        </a:graphic>
      </p:graphicFrame>
      <p:pic>
        <p:nvPicPr>
          <p:cNvPr id="5" name="Picture 4" descr="C:\Users\mt2x.com\Desktop\vb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2362200"/>
            <a:ext cx="2222818" cy="287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72200" y="5334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S.F.D</a:t>
            </a:r>
            <a:endParaRPr lang="en-US" dirty="0"/>
          </a:p>
        </p:txBody>
      </p:sp>
      <p:sp>
        <p:nvSpPr>
          <p:cNvPr id="270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033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810000"/>
            <a:ext cx="361950" cy="257175"/>
          </a:xfrm>
          <a:prstGeom prst="rect">
            <a:avLst/>
          </a:prstGeom>
          <a:noFill/>
        </p:spPr>
      </p:pic>
      <p:sp>
        <p:nvSpPr>
          <p:cNvPr id="270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0341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4419600"/>
            <a:ext cx="2667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t2x.com\Desktop\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09800" y="57912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Section in the mat foundation F6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Project description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From a structural point of view the structural </a:t>
            </a:r>
          </a:p>
          <a:p>
            <a:pPr algn="l" rtl="0">
              <a:buNone/>
            </a:pPr>
            <a:r>
              <a:rPr lang="en-US" dirty="0" smtClean="0"/>
              <a:t>    elements, footings, columns, beams, and slabs will be </a:t>
            </a:r>
          </a:p>
          <a:p>
            <a:pPr algn="l" rtl="0">
              <a:buNone/>
            </a:pPr>
            <a:r>
              <a:rPr lang="en-US" dirty="0" smtClean="0"/>
              <a:t>    designed statically by hand and using SAP.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result steel reinforcement  will be drown by AutoCAD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Footing </a:t>
            </a:r>
            <a:r>
              <a:rPr lang="en-US" dirty="0" smtClean="0"/>
              <a:t>F7:</a:t>
            </a:r>
          </a:p>
          <a:p>
            <a:pPr algn="l" rtl="0">
              <a:buNone/>
            </a:pPr>
            <a:r>
              <a:rPr lang="en-US" sz="1600" dirty="0" smtClean="0"/>
              <a:t>Dead load on column# 8 = 48*3*7.75 = 1116KN</a:t>
            </a:r>
          </a:p>
          <a:p>
            <a:pPr algn="l" rtl="0">
              <a:buNone/>
            </a:pPr>
            <a:r>
              <a:rPr lang="en-US" sz="1600" dirty="0" smtClean="0"/>
              <a:t>Live load on column# 8 = 48*3*4 = 576KN</a:t>
            </a:r>
          </a:p>
          <a:p>
            <a:pPr algn="l" rtl="0">
              <a:buNone/>
            </a:pPr>
            <a:r>
              <a:rPr lang="en-US" sz="1600" dirty="0" smtClean="0"/>
              <a:t>Dead load on column# 7 = 30*3*7.75 = 697.5KN</a:t>
            </a:r>
          </a:p>
          <a:p>
            <a:pPr algn="l" rtl="0">
              <a:buNone/>
            </a:pPr>
            <a:r>
              <a:rPr lang="en-US" sz="1600" dirty="0" smtClean="0"/>
              <a:t>Live load on column# 7 = 30*3*4 = 432KN</a:t>
            </a:r>
          </a:p>
          <a:p>
            <a:pPr algn="l" rtl="0">
              <a:buNone/>
            </a:pPr>
            <a:r>
              <a:rPr lang="en-US" sz="1600" dirty="0" smtClean="0"/>
              <a:t>Dead load on column# 4, 3= 10*3*7.75 = 232.5KN</a:t>
            </a:r>
          </a:p>
          <a:p>
            <a:pPr algn="l" rtl="0">
              <a:buNone/>
            </a:pPr>
            <a:r>
              <a:rPr lang="en-US" sz="1600" dirty="0" smtClean="0"/>
              <a:t>Live load on column# 4, 3= 10*3*4 = 120KN</a:t>
            </a:r>
          </a:p>
          <a:p>
            <a:pPr algn="l" rtl="0"/>
            <a:r>
              <a:rPr lang="en-US" sz="1600" i="1" dirty="0" smtClean="0"/>
              <a:t>Flexural design:</a:t>
            </a:r>
          </a:p>
          <a:p>
            <a:pPr algn="l" rtl="0">
              <a:buNone/>
            </a:pPr>
            <a:r>
              <a:rPr lang="en-US" sz="1600" dirty="0" smtClean="0"/>
              <a:t>By using sap 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Mu = </a:t>
            </a:r>
            <a:r>
              <a:rPr lang="en-US" sz="1600" dirty="0" smtClean="0"/>
              <a:t>20KN.m</a:t>
            </a:r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r>
              <a:rPr lang="el-GR" sz="1600" dirty="0" smtClean="0"/>
              <a:t>ρ </a:t>
            </a:r>
            <a:r>
              <a:rPr lang="en-US" sz="1600" dirty="0" smtClean="0"/>
              <a:t>=</a:t>
            </a:r>
            <a:r>
              <a:rPr lang="en-US" sz="1600" dirty="0" smtClean="0"/>
              <a:t>0.0005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ρmin =.002</a:t>
            </a:r>
          </a:p>
          <a:p>
            <a:pPr algn="l" rtl="0">
              <a:buNone/>
            </a:pPr>
            <a:r>
              <a:rPr lang="en-US" sz="1600" dirty="0" smtClean="0"/>
              <a:t>A st = ρmin *b*d = 0.002*1000*350 = 700 mm2/m.</a:t>
            </a:r>
          </a:p>
          <a:p>
            <a:pPr algn="l" rtl="0">
              <a:buNone/>
            </a:pPr>
            <a:r>
              <a:rPr lang="en-US" sz="1600" b="1" u="sng" dirty="0" smtClean="0"/>
              <a:t>Use 1 Ø 12mm @</a:t>
            </a:r>
            <a:r>
              <a:rPr lang="en-US" sz="1600" b="1" u="sng" dirty="0" smtClean="0"/>
              <a:t>15cm</a:t>
            </a:r>
            <a:endParaRPr lang="en-US" sz="1600" b="1" u="sng" dirty="0" smtClean="0"/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sz="1600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4" name="Picture 3" descr="C:\Users\mt2x.com\Desktop\x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3731" y="3124201"/>
            <a:ext cx="5720269" cy="20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57800" y="5181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B.M.D</a:t>
            </a:r>
            <a:endParaRPr lang="en-US" dirty="0"/>
          </a:p>
        </p:txBody>
      </p:sp>
      <p:graphicFrame>
        <p:nvGraphicFramePr>
          <p:cNvPr id="272387" name="Object 3"/>
          <p:cNvGraphicFramePr>
            <a:graphicFrameLocks noChangeAspect="1"/>
          </p:cNvGraphicFramePr>
          <p:nvPr/>
        </p:nvGraphicFramePr>
        <p:xfrm>
          <a:off x="533400" y="3810000"/>
          <a:ext cx="2387600" cy="685800"/>
        </p:xfrm>
        <a:graphic>
          <a:graphicData uri="http://schemas.openxmlformats.org/presentationml/2006/ole">
            <p:oleObj spid="_x0000_s272387" name="Equation" r:id="rId4" imgW="238752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algn="l" rtl="0"/>
            <a:r>
              <a:rPr lang="en-US" sz="1600" i="1" dirty="0" smtClean="0"/>
              <a:t>Check for punching shear:</a:t>
            </a:r>
          </a:p>
          <a:p>
            <a:pPr algn="l" rtl="0">
              <a:buNone/>
            </a:pPr>
            <a:r>
              <a:rPr lang="en-US" sz="2800" dirty="0" smtClean="0"/>
              <a:t> </a:t>
            </a:r>
            <a:r>
              <a:rPr lang="en-US" sz="1600" dirty="0" smtClean="0"/>
              <a:t>Vu = </a:t>
            </a:r>
            <a:r>
              <a:rPr lang="en-US" sz="1600" dirty="0" smtClean="0"/>
              <a:t>115KN</a:t>
            </a:r>
            <a:endParaRPr lang="en-US" sz="1600" dirty="0" smtClean="0"/>
          </a:p>
          <a:p>
            <a:pPr algn="l" rtl="0">
              <a:buNone/>
            </a:pPr>
            <a:r>
              <a:rPr lang="en-US" sz="1600" dirty="0" smtClean="0"/>
              <a:t>ØVc = 0.33        </a:t>
            </a:r>
            <a:r>
              <a:rPr lang="en-US" sz="1600" dirty="0" smtClean="0"/>
              <a:t> *</a:t>
            </a:r>
            <a:r>
              <a:rPr lang="en-US" sz="1600" dirty="0" smtClean="0"/>
              <a:t>bo d</a:t>
            </a:r>
          </a:p>
          <a:p>
            <a:pPr algn="l" rtl="0">
              <a:buNone/>
            </a:pPr>
            <a:r>
              <a:rPr lang="en-US" sz="1600" dirty="0" smtClean="0"/>
              <a:t>bo = 2(c1+d) + 2(c2+d) = 2(600+350) + 2(300+350) = 3200mm</a:t>
            </a:r>
          </a:p>
          <a:p>
            <a:pPr algn="l" rtl="0">
              <a:buNone/>
            </a:pPr>
            <a:r>
              <a:rPr lang="en-US" sz="1600" dirty="0" smtClean="0"/>
              <a:t>ØVc = 0.33*0.75        * 3200*350/1000 = 1467 KN&gt; Vu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ok </a:t>
            </a:r>
          </a:p>
          <a:p>
            <a:pPr algn="l" rtl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447800"/>
            <a:ext cx="361950" cy="257175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2057400"/>
            <a:ext cx="266700" cy="228600"/>
          </a:xfrm>
          <a:prstGeom prst="rect">
            <a:avLst/>
          </a:prstGeom>
          <a:noFill/>
        </p:spPr>
      </p:pic>
      <p:pic>
        <p:nvPicPr>
          <p:cNvPr id="6" name="Picture 5" descr="C:\Users\mt2x.com\Desktop\fgh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38400"/>
            <a:ext cx="4114800" cy="299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90600" y="5410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S.F.D</a:t>
            </a:r>
            <a:endParaRPr lang="en-US" dirty="0"/>
          </a:p>
        </p:txBody>
      </p:sp>
      <p:pic>
        <p:nvPicPr>
          <p:cNvPr id="8" name="Picture 7" descr="C:\Users\mt2x.com\Desktop\dd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3265" y="2362200"/>
            <a:ext cx="4610735" cy="423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24400" y="65532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Section of foundation F7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534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Design of the balance tank, poylars room and machines room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Thickness = 25cm</a:t>
            </a:r>
          </a:p>
          <a:p>
            <a:pPr algn="l">
              <a:buNone/>
            </a:pPr>
            <a:r>
              <a:rPr lang="en-US" dirty="0" smtClean="0"/>
              <a:t>Load = ɣh = 9.81*3.35 =33KN/m²</a:t>
            </a:r>
          </a:p>
          <a:p>
            <a:pPr lvl="0" algn="l">
              <a:buNone/>
            </a:pPr>
            <a:r>
              <a:rPr lang="en-US" b="1" u="sng" dirty="0" smtClean="0"/>
              <a:t>Flexural </a:t>
            </a:r>
            <a:r>
              <a:rPr lang="en-US" b="1" u="sng" dirty="0" smtClean="0"/>
              <a:t>design :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Mu = 16KN.m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dirty="0" smtClean="0"/>
              <a:t>ρ</a:t>
            </a:r>
            <a:r>
              <a:rPr lang="en-US" dirty="0" smtClean="0"/>
              <a:t>=0.001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ρmin =.</a:t>
            </a:r>
            <a:r>
              <a:rPr lang="en-US" dirty="0" smtClean="0"/>
              <a:t>003</a:t>
            </a:r>
          </a:p>
          <a:p>
            <a:pPr algn="l" rtl="0">
              <a:buNone/>
            </a:pPr>
            <a:r>
              <a:rPr lang="en-US" dirty="0" smtClean="0"/>
              <a:t>A </a:t>
            </a:r>
            <a:r>
              <a:rPr lang="en-US" baseline="-25000" dirty="0" smtClean="0"/>
              <a:t>st</a:t>
            </a:r>
            <a:r>
              <a:rPr lang="en-US" dirty="0" smtClean="0"/>
              <a:t> = ρmin *b*d = 0.003*1000*200 = 600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/m</a:t>
            </a:r>
          </a:p>
          <a:p>
            <a:pPr algn="l" rtl="0">
              <a:buNone/>
            </a:pPr>
            <a:r>
              <a:rPr lang="en-US" u="sng" dirty="0" smtClean="0"/>
              <a:t>Use </a:t>
            </a:r>
            <a:r>
              <a:rPr lang="en-US" u="sng" dirty="0" smtClean="0"/>
              <a:t>6Ø 16mm /m’</a:t>
            </a:r>
          </a:p>
          <a:p>
            <a:pPr algn="l" rtl="0">
              <a:buNone/>
            </a:pPr>
            <a:endParaRPr lang="en-US" dirty="0"/>
          </a:p>
        </p:txBody>
      </p:sp>
      <p:graphicFrame>
        <p:nvGraphicFramePr>
          <p:cNvPr id="273410" name="Object 2"/>
          <p:cNvGraphicFramePr>
            <a:graphicFrameLocks noChangeAspect="1"/>
          </p:cNvGraphicFramePr>
          <p:nvPr/>
        </p:nvGraphicFramePr>
        <p:xfrm>
          <a:off x="533400" y="3810000"/>
          <a:ext cx="2387600" cy="685800"/>
        </p:xfrm>
        <a:graphic>
          <a:graphicData uri="http://schemas.openxmlformats.org/presentationml/2006/ole">
            <p:oleObj spid="_x0000_s273410" name="Equation" r:id="rId3" imgW="2387520" imgH="685800" progId="Equation.3">
              <p:embed/>
            </p:oleObj>
          </a:graphicData>
        </a:graphic>
      </p:graphicFrame>
      <p:pic>
        <p:nvPicPr>
          <p:cNvPr id="5" name="Picture 4" descr="C:\Users\mt2x.com\Desktop\Untitledssd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3076" y="1828800"/>
            <a:ext cx="3910924" cy="2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8400" y="480060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B.M.D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t2x.com\Desktop\xx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4433" name="Rectangle 1"/>
          <p:cNvSpPr>
            <a:spLocks noChangeArrowheads="1"/>
          </p:cNvSpPr>
          <p:nvPr/>
        </p:nvSpPr>
        <p:spPr bwMode="auto">
          <a:xfrm>
            <a:off x="3048000" y="6519446"/>
            <a:ext cx="30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Section on the </a:t>
            </a:r>
            <a:r>
              <a:rPr lang="en-US" sz="1600" dirty="0" smtClean="0"/>
              <a:t>basement ground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t2x.com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6781800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0" y="3505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Section in poylar room slab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Design for swimming pool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Thickness = 25cm</a:t>
            </a:r>
          </a:p>
          <a:p>
            <a:pPr algn="l">
              <a:buNone/>
            </a:pPr>
            <a:r>
              <a:rPr lang="en-US" dirty="0" smtClean="0"/>
              <a:t>Load = ɣh = 9.81*2 =20KN/m²</a:t>
            </a:r>
          </a:p>
          <a:p>
            <a:pPr lvl="0" algn="l" rtl="0">
              <a:buNone/>
            </a:pPr>
            <a:r>
              <a:rPr lang="en-US" b="1" u="sng" dirty="0" smtClean="0"/>
              <a:t>Flexural design :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Mu = </a:t>
            </a:r>
            <a:r>
              <a:rPr lang="en-US" dirty="0" smtClean="0"/>
              <a:t>30KN.m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l-GR" dirty="0" smtClean="0"/>
              <a:t>ρ</a:t>
            </a:r>
            <a:r>
              <a:rPr lang="en-US" dirty="0" smtClean="0"/>
              <a:t>=0.002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ρmin =.003</a:t>
            </a:r>
          </a:p>
          <a:p>
            <a:pPr algn="l" rtl="0">
              <a:buNone/>
            </a:pPr>
            <a:r>
              <a:rPr lang="en-US" dirty="0" smtClean="0"/>
              <a:t>A </a:t>
            </a:r>
            <a:r>
              <a:rPr lang="en-US" baseline="-25000" dirty="0" smtClean="0"/>
              <a:t>st</a:t>
            </a:r>
            <a:r>
              <a:rPr lang="en-US" dirty="0" smtClean="0"/>
              <a:t> = ρmin *b*d = 0.003*1000*200 = 600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/m</a:t>
            </a:r>
          </a:p>
          <a:p>
            <a:pPr algn="l" rtl="0">
              <a:buNone/>
            </a:pPr>
            <a:r>
              <a:rPr lang="en-US" u="sng" dirty="0" smtClean="0"/>
              <a:t>Use 1Ø 12mm @15cm in both directions top &amp; bottom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graphicFrame>
        <p:nvGraphicFramePr>
          <p:cNvPr id="277506" name="Object 2"/>
          <p:cNvGraphicFramePr>
            <a:graphicFrameLocks noChangeAspect="1"/>
          </p:cNvGraphicFramePr>
          <p:nvPr/>
        </p:nvGraphicFramePr>
        <p:xfrm>
          <a:off x="533400" y="3657600"/>
          <a:ext cx="2387600" cy="685800"/>
        </p:xfrm>
        <a:graphic>
          <a:graphicData uri="http://schemas.openxmlformats.org/presentationml/2006/ole">
            <p:oleObj spid="_x0000_s277506" name="Equation" r:id="rId3" imgW="2387520" imgH="685800" progId="Equation.3">
              <p:embed/>
            </p:oleObj>
          </a:graphicData>
        </a:graphic>
      </p:graphicFrame>
      <p:pic>
        <p:nvPicPr>
          <p:cNvPr id="5" name="Picture 4" descr="C:\Users\mt2x.com\Desktop\xx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905000"/>
            <a:ext cx="326009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943600" y="441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B.M.D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t2x.com\Desktop\xxddd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3999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29" name="Rectangle 1"/>
          <p:cNvSpPr>
            <a:spLocks noChangeArrowheads="1"/>
          </p:cNvSpPr>
          <p:nvPr/>
        </p:nvSpPr>
        <p:spPr bwMode="auto">
          <a:xfrm>
            <a:off x="2895600" y="6519446"/>
            <a:ext cx="35084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Section in the swimming </a:t>
            </a:r>
            <a:r>
              <a:rPr lang="en-US" sz="1600" dirty="0" smtClean="0"/>
              <a:t>pool ground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 length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8305800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Minimum cover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7017223" cy="3000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648200"/>
            <a:ext cx="7010400" cy="1475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latin typeface="Arial Black" pitchFamily="34" charset="0"/>
              </a:rPr>
              <a:t>Thank you</a:t>
            </a:r>
            <a:endParaRPr lang="en-US" sz="9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Determinants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Materials: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Concrete: For beams , slabs and columns: </a:t>
            </a:r>
          </a:p>
          <a:p>
            <a:pPr algn="l" rtl="0">
              <a:buNone/>
            </a:pPr>
            <a:r>
              <a:rPr lang="en-US" dirty="0" smtClean="0"/>
              <a:t>    Fc = 28 </a:t>
            </a:r>
            <a:r>
              <a:rPr lang="en-US" dirty="0" err="1" smtClean="0"/>
              <a:t>MPa</a:t>
            </a:r>
            <a:r>
              <a:rPr lang="en-US" baseline="30000" dirty="0" smtClean="0"/>
              <a:t> </a:t>
            </a:r>
            <a:r>
              <a:rPr lang="en-US" dirty="0" smtClean="0"/>
              <a:t> ,</a:t>
            </a:r>
            <a:r>
              <a:rPr lang="en-US" baseline="30000" dirty="0" smtClean="0"/>
              <a:t> </a:t>
            </a:r>
            <a:r>
              <a:rPr lang="el-GR" dirty="0" smtClean="0"/>
              <a:t>γ</a:t>
            </a:r>
            <a:r>
              <a:rPr lang="en-US" dirty="0" smtClean="0"/>
              <a:t>= 25 KN/m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algn="l" rtl="0"/>
            <a:r>
              <a:rPr lang="en-US" dirty="0" smtClean="0"/>
              <a:t>Reinforcing Steel:</a:t>
            </a:r>
          </a:p>
          <a:p>
            <a:pPr algn="l" rtl="0">
              <a:buNone/>
            </a:pPr>
            <a:r>
              <a:rPr lang="en-US" dirty="0" smtClean="0"/>
              <a:t>   Fy =420 </a:t>
            </a:r>
            <a:r>
              <a:rPr lang="en-US" dirty="0" err="1" smtClean="0"/>
              <a:t>MPa</a:t>
            </a:r>
            <a:r>
              <a:rPr lang="en-US" baseline="30000" dirty="0" smtClean="0"/>
              <a:t>   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Soil : Bearing capacity = 250 KN/m²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2304288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5300" dirty="0" smtClean="0"/>
              <a:t>Chapter two : Preliminary design</a:t>
            </a:r>
            <a:br>
              <a:rPr lang="en-US" sz="5300" dirty="0" smtClean="0"/>
            </a:br>
            <a:endParaRPr lang="en-US" sz="5300" dirty="0"/>
          </a:p>
        </p:txBody>
      </p:sp>
      <p:pic>
        <p:nvPicPr>
          <p:cNvPr id="1026" name="Picture 2" descr="C:\Users\mt2x.com\Desktop\d739876e144ecf2349c3d075302b0b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72390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2.Preliminary design </a:t>
            </a:r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>
              <a:buNone/>
            </a:pPr>
            <a:endParaRPr lang="en-US" sz="4000" dirty="0" smtClean="0"/>
          </a:p>
          <a:p>
            <a:pPr algn="ctr" rtl="0">
              <a:buNone/>
            </a:pPr>
            <a:r>
              <a:rPr lang="en-US" sz="4000" dirty="0" smtClean="0"/>
              <a:t>Two </a:t>
            </a:r>
            <a:r>
              <a:rPr lang="en-US" sz="4000" smtClean="0"/>
              <a:t>way raft </a:t>
            </a:r>
            <a:r>
              <a:rPr lang="en-US" sz="4000" dirty="0" smtClean="0"/>
              <a:t>slab</a:t>
            </a:r>
            <a:endParaRPr lang="en-US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Preliminary design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1- Beams </a:t>
            </a:r>
          </a:p>
          <a:p>
            <a:pPr algn="l" rtl="0">
              <a:buNone/>
            </a:pPr>
            <a:r>
              <a:rPr lang="en-US" dirty="0" smtClean="0"/>
              <a:t>Dimensions : 30cm*50cm drop main beams</a:t>
            </a:r>
          </a:p>
          <a:p>
            <a:pPr algn="l" rtl="0">
              <a:buNone/>
            </a:pPr>
            <a:r>
              <a:rPr lang="en-US" dirty="0" smtClean="0"/>
              <a:t>			  20*50cm drop secondary beams</a:t>
            </a:r>
          </a:p>
          <a:p>
            <a:pPr algn="l" rtl="0"/>
            <a:r>
              <a:rPr lang="el-GR" dirty="0" smtClean="0"/>
              <a:t>α</a:t>
            </a:r>
            <a:r>
              <a:rPr lang="en-US" sz="1200" dirty="0" smtClean="0"/>
              <a:t>fm  </a:t>
            </a:r>
            <a:r>
              <a:rPr lang="en-US" dirty="0" smtClean="0"/>
              <a:t>= 1.67</a:t>
            </a:r>
          </a:p>
          <a:p>
            <a:pPr algn="l" rtl="0"/>
            <a:r>
              <a:rPr lang="en-US" dirty="0" err="1" smtClean="0"/>
              <a:t>ℓn</a:t>
            </a:r>
            <a:r>
              <a:rPr lang="en-US" dirty="0" smtClean="0"/>
              <a:t> = 9.4 m</a:t>
            </a:r>
          </a:p>
          <a:p>
            <a:pPr algn="l" rtl="0"/>
            <a:r>
              <a:rPr lang="en-US" dirty="0" smtClean="0"/>
              <a:t>h </a:t>
            </a:r>
            <a:r>
              <a:rPr lang="en-US" baseline="-25000" dirty="0" smtClean="0"/>
              <a:t>min.</a:t>
            </a:r>
            <a:r>
              <a:rPr lang="en-US" dirty="0" smtClean="0"/>
              <a:t> = 940/21 = 45 cm</a:t>
            </a:r>
          </a:p>
          <a:p>
            <a:pPr algn="l" rtl="0">
              <a:buNone/>
            </a:pPr>
            <a:r>
              <a:rPr lang="en-US" dirty="0" smtClean="0"/>
              <a:t>           use h = 50cm</a:t>
            </a:r>
          </a:p>
          <a:p>
            <a:pPr algn="l" rtl="0">
              <a:buNone/>
            </a:pPr>
            <a:r>
              <a:rPr lang="en-US" dirty="0" smtClean="0"/>
              <a:t>             </a:t>
            </a:r>
          </a:p>
          <a:p>
            <a:pPr algn="l" rtl="0">
              <a:buNone/>
            </a:pPr>
            <a:r>
              <a:rPr lang="en-US" dirty="0" smtClean="0"/>
              <a:t>B1(30*50cm)			B2(20*50cm)</a:t>
            </a:r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5" name="Right Arrow 4"/>
          <p:cNvSpPr/>
          <p:nvPr/>
        </p:nvSpPr>
        <p:spPr>
          <a:xfrm>
            <a:off x="609600" y="5105400"/>
            <a:ext cx="685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Preliminary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458200" cy="48006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2"/>
                </a:solidFill>
              </a:rPr>
              <a:t>2-Column :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Dimension : 30cm*60cm</a:t>
            </a:r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 Dimension : 30cm*70cm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3429000"/>
            <a:ext cx="3699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d</a:t>
            </a:r>
            <a:r>
              <a:rPr lang="en-US" dirty="0" smtClean="0"/>
              <a:t>= λ Φ {0.85*</a:t>
            </a:r>
            <a:r>
              <a:rPr lang="en-US" dirty="0" err="1" smtClean="0"/>
              <a:t>fc</a:t>
            </a:r>
            <a:r>
              <a:rPr lang="en-US" dirty="0" smtClean="0"/>
              <a:t> (Ag – As) + (As </a:t>
            </a:r>
            <a:r>
              <a:rPr lang="en-US" dirty="0" err="1" smtClean="0"/>
              <a:t>fy</a:t>
            </a:r>
            <a:r>
              <a:rPr lang="en-US" dirty="0" smtClean="0"/>
              <a:t>)}</a:t>
            </a:r>
            <a:endParaRPr lang="en-US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3400" y="3810000"/>
            <a:ext cx="388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62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Total load on column =1415kN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62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Use ρ =1%, f 'c=28 N/mm²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28600" y="4495800"/>
            <a:ext cx="518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  Ag= </a:t>
            </a:r>
            <a:r>
              <a:rPr lang="en-US" sz="2000" dirty="0" smtClean="0">
                <a:latin typeface="Times New Roman" pitchFamily="18" charset="0"/>
                <a:ea typeface="Candara" pitchFamily="34" charset="0"/>
                <a:cs typeface="Times New Roman" pitchFamily="18" charset="0"/>
              </a:rPr>
              <a:t>1470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cm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Use column of 30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×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7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  <a:sym typeface="Wingdings" pitchFamily="2" charset="2"/>
              </a:rPr>
              <a:t>cm.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33400" y="2756357"/>
            <a:ext cx="3810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By conceptual: </a:t>
            </a:r>
            <a:r>
              <a:rPr lang="en-US" sz="2000" dirty="0" smtClean="0">
                <a:latin typeface="Times New Roman" pitchFamily="18" charset="0"/>
                <a:ea typeface="Candara" pitchFamily="34" charset="0"/>
                <a:cs typeface="Times New Roman" pitchFamily="18" charset="0"/>
              </a:rPr>
              <a:t>400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\30= 13.3&lt; 15          → short column.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38800" y="3505200"/>
            <a:ext cx="1494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column #(8)</a:t>
            </a:r>
            <a:endParaRPr lang="en-US" b="1" dirty="0"/>
          </a:p>
        </p:txBody>
      </p:sp>
      <p:pic>
        <p:nvPicPr>
          <p:cNvPr id="10" name="Picture 9" descr="C:\Users\tcccccc\Desktop\التقاط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133600"/>
            <a:ext cx="2125138" cy="135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33400" y="5562600"/>
            <a:ext cx="388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62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Total load on column =1120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kN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62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Use ρ =1%, f 'c=28 N/mm²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04800" y="6172200"/>
            <a:ext cx="518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  Ag= </a:t>
            </a:r>
            <a:r>
              <a:rPr lang="en-US" sz="2000" dirty="0" smtClean="0">
                <a:latin typeface="Times New Roman" pitchFamily="18" charset="0"/>
                <a:ea typeface="Candara" pitchFamily="34" charset="0"/>
                <a:cs typeface="Times New Roman" pitchFamily="18" charset="0"/>
              </a:rPr>
              <a:t>980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cm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Use column of 30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×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6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  <a:sym typeface="Wingdings" pitchFamily="2" charset="2"/>
              </a:rPr>
              <a:t>cm.</a:t>
            </a:r>
          </a:p>
        </p:txBody>
      </p:sp>
      <p:pic>
        <p:nvPicPr>
          <p:cNvPr id="13" name="Picture 12" descr="C:\Users\tcccccc\Desktop\s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51816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6400800" y="6248400"/>
            <a:ext cx="1576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column #(14)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1465</TotalTime>
  <Words>2213</Words>
  <Application>Microsoft Office PowerPoint</Application>
  <PresentationFormat>On-screen Show (4:3)</PresentationFormat>
  <Paragraphs>526</Paragraphs>
  <Slides>49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Flow</vt:lpstr>
      <vt:lpstr>Equation</vt:lpstr>
      <vt:lpstr>Microsoft Equation 3.0</vt:lpstr>
      <vt:lpstr>An-Najah National University Engineering Collage Civil Engineering Department</vt:lpstr>
      <vt:lpstr>  Chapter One: Introduction </vt:lpstr>
      <vt:lpstr>Project description </vt:lpstr>
      <vt:lpstr>Project description </vt:lpstr>
      <vt:lpstr>Design Determinants </vt:lpstr>
      <vt:lpstr>  Chapter two : Preliminary design </vt:lpstr>
      <vt:lpstr>2.Preliminary design </vt:lpstr>
      <vt:lpstr>Preliminary design</vt:lpstr>
      <vt:lpstr>Preliminary design</vt:lpstr>
      <vt:lpstr>Preliminary design</vt:lpstr>
      <vt:lpstr>Loads</vt:lpstr>
      <vt:lpstr>Chapter Three:3D  MODELING Design  </vt:lpstr>
      <vt:lpstr>Flexure design for slab</vt:lpstr>
      <vt:lpstr>Check deflection for slab</vt:lpstr>
      <vt:lpstr>Design beam reinforcement</vt:lpstr>
      <vt:lpstr>Slide 16</vt:lpstr>
      <vt:lpstr>Slide 17</vt:lpstr>
      <vt:lpstr>Slide 18</vt:lpstr>
      <vt:lpstr>Design for shear</vt:lpstr>
      <vt:lpstr>Slide 20</vt:lpstr>
      <vt:lpstr>Design of column</vt:lpstr>
      <vt:lpstr>Replicating  to four stories</vt:lpstr>
      <vt:lpstr>Design of tie beams</vt:lpstr>
      <vt:lpstr>Slide 24</vt:lpstr>
      <vt:lpstr>Design of footing B.C=250KN/m²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Design of the balance tank, poylars room and machines room </vt:lpstr>
      <vt:lpstr>Slide 43</vt:lpstr>
      <vt:lpstr>Slide 44</vt:lpstr>
      <vt:lpstr>Design for swimming pool</vt:lpstr>
      <vt:lpstr>Slide 46</vt:lpstr>
      <vt:lpstr>Development length</vt:lpstr>
      <vt:lpstr>Minimum cover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Engineering Collage Civil Engineering Department</dc:title>
  <dc:creator/>
  <cp:lastModifiedBy>mt2x.com</cp:lastModifiedBy>
  <cp:revision>208</cp:revision>
  <dcterms:created xsi:type="dcterms:W3CDTF">2006-08-16T00:00:00Z</dcterms:created>
  <dcterms:modified xsi:type="dcterms:W3CDTF">2013-01-05T14:51:31Z</dcterms:modified>
</cp:coreProperties>
</file>