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  <Override PartName="/ppt/charts/colors2.xml" ContentType="application/vnd.ms-office.chartcolorstyle+xml"/>
  <Override PartName="/ppt/charts/style2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56" r:id="rId2"/>
    <p:sldId id="260" r:id="rId3"/>
    <p:sldId id="257" r:id="rId4"/>
    <p:sldId id="258" r:id="rId5"/>
    <p:sldId id="259" r:id="rId6"/>
    <p:sldId id="263" r:id="rId7"/>
    <p:sldId id="265" r:id="rId8"/>
    <p:sldId id="262" r:id="rId9"/>
    <p:sldId id="268" r:id="rId10"/>
    <p:sldId id="269" r:id="rId11"/>
    <p:sldId id="279" r:id="rId12"/>
    <p:sldId id="283" r:id="rId13"/>
    <p:sldId id="261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80" r:id="rId24"/>
    <p:sldId id="281" r:id="rId25"/>
    <p:sldId id="282" r:id="rId26"/>
    <p:sldId id="288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81" d="100"/>
          <a:sy n="81" d="100"/>
        </p:scale>
        <p:origin x="-300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file:///C:\Users\M.Sayeh\Dropbox\Graduation%20Project%202_Report\Wind%20Speed%20Calculation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oleObject" Target="file:///C:\Users\M.Sayeh\Dropbox\Graduation%20Project%202_Report\Wind%20Speed%20Calculation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Sheet1!$C$1</c:f>
              <c:strCache>
                <c:ptCount val="1"/>
                <c:pt idx="0">
                  <c:v>Power Generated (KW)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Sheet1!$A$2:$A$13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Sheet1!$C$2:$C$13</c:f>
              <c:numCache>
                <c:formatCode>General</c:formatCode>
                <c:ptCount val="12"/>
                <c:pt idx="0">
                  <c:v>20.398429549999999</c:v>
                </c:pt>
                <c:pt idx="1">
                  <c:v>9.3908513080000002</c:v>
                </c:pt>
                <c:pt idx="2">
                  <c:v>13.78928348</c:v>
                </c:pt>
                <c:pt idx="3">
                  <c:v>7.3962538569999996</c:v>
                </c:pt>
                <c:pt idx="4">
                  <c:v>16.539733819999999</c:v>
                </c:pt>
                <c:pt idx="5">
                  <c:v>27.875260870000002</c:v>
                </c:pt>
                <c:pt idx="6">
                  <c:v>31.521246510000001</c:v>
                </c:pt>
                <c:pt idx="7">
                  <c:v>23.090990080000001</c:v>
                </c:pt>
                <c:pt idx="8">
                  <c:v>18.281436070000002</c:v>
                </c:pt>
                <c:pt idx="9">
                  <c:v>10.677062790000001</c:v>
                </c:pt>
                <c:pt idx="10">
                  <c:v>4.480843825</c:v>
                </c:pt>
                <c:pt idx="11">
                  <c:v>10.18181596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2384384"/>
        <c:axId val="65983232"/>
      </c:barChart>
      <c:catAx>
        <c:axId val="42384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5983232"/>
        <c:crosses val="autoZero"/>
        <c:auto val="1"/>
        <c:lblAlgn val="ctr"/>
        <c:lblOffset val="100"/>
        <c:noMultiLvlLbl val="0"/>
      </c:catAx>
      <c:valAx>
        <c:axId val="659832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843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Sheet1!$C$1</c:f>
              <c:strCache>
                <c:ptCount val="1"/>
                <c:pt idx="0">
                  <c:v>Power Generated (KW)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Sheet1!$A$2:$A$13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Sheet1!$C$2:$C$13</c:f>
              <c:numCache>
                <c:formatCode>General</c:formatCode>
                <c:ptCount val="12"/>
                <c:pt idx="0">
                  <c:v>20.398429549999999</c:v>
                </c:pt>
                <c:pt idx="1">
                  <c:v>9.3908513080000002</c:v>
                </c:pt>
                <c:pt idx="2">
                  <c:v>13.78928348</c:v>
                </c:pt>
                <c:pt idx="3">
                  <c:v>7.3962538569999996</c:v>
                </c:pt>
                <c:pt idx="4">
                  <c:v>16.539733819999999</c:v>
                </c:pt>
                <c:pt idx="5">
                  <c:v>27.875260870000002</c:v>
                </c:pt>
                <c:pt idx="6">
                  <c:v>31.521246510000001</c:v>
                </c:pt>
                <c:pt idx="7">
                  <c:v>23.090990080000001</c:v>
                </c:pt>
                <c:pt idx="8">
                  <c:v>18.281436070000002</c:v>
                </c:pt>
                <c:pt idx="9">
                  <c:v>10.677062790000001</c:v>
                </c:pt>
                <c:pt idx="10">
                  <c:v>4.480843825</c:v>
                </c:pt>
                <c:pt idx="11">
                  <c:v>10.18181596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2574464"/>
        <c:axId val="32584448"/>
      </c:barChart>
      <c:catAx>
        <c:axId val="32574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584448"/>
        <c:crosses val="autoZero"/>
        <c:auto val="1"/>
        <c:lblAlgn val="ctr"/>
        <c:lblOffset val="100"/>
        <c:noMultiLvlLbl val="0"/>
      </c:catAx>
      <c:valAx>
        <c:axId val="325844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5744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757A27-60CD-494D-A78F-C12D36FE49F5}" type="datetimeFigureOut">
              <a:rPr lang="en-US" smtClean="0"/>
              <a:t>5/14/2014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CCB054-4D12-4AF7-B3E4-DDD6A85BB7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9836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984EC53A-0E54-4562-B78E-508652308CEF}" type="datetimeFigureOut">
              <a:rPr lang="en-US" smtClean="0"/>
              <a:t>5/13/2014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36F50D15-3CD5-4243-AEAE-9E0B1C03AB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2255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EC53A-0E54-4562-B78E-508652308CEF}" type="datetimeFigureOut">
              <a:rPr lang="en-US" smtClean="0"/>
              <a:t>5/13/2014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50D15-3CD5-4243-AEAE-9E0B1C03AB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739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EC53A-0E54-4562-B78E-508652308CEF}" type="datetimeFigureOut">
              <a:rPr lang="en-US" smtClean="0"/>
              <a:t>5/13/2014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50D15-3CD5-4243-AEAE-9E0B1C03AB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5194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EC53A-0E54-4562-B78E-508652308CEF}" type="datetimeFigureOut">
              <a:rPr lang="en-US" smtClean="0"/>
              <a:t>5/13/2014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50D15-3CD5-4243-AEAE-9E0B1C03AB90}" type="slidenum">
              <a:rPr lang="en-US" smtClean="0"/>
              <a:t>‹#›</a:t>
            </a:fld>
            <a:endParaRPr lang="en-US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76427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EC53A-0E54-4562-B78E-508652308CEF}" type="datetimeFigureOut">
              <a:rPr lang="en-US" smtClean="0"/>
              <a:t>5/13/2014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50D15-3CD5-4243-AEAE-9E0B1C03AB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1872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EC53A-0E54-4562-B78E-508652308CEF}" type="datetimeFigureOut">
              <a:rPr lang="en-US" smtClean="0"/>
              <a:t>5/13/2014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50D15-3CD5-4243-AEAE-9E0B1C03AB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5554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EC53A-0E54-4562-B78E-508652308CEF}" type="datetimeFigureOut">
              <a:rPr lang="en-US" smtClean="0"/>
              <a:t>5/13/2014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50D15-3CD5-4243-AEAE-9E0B1C03AB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9678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EC53A-0E54-4562-B78E-508652308CEF}" type="datetimeFigureOut">
              <a:rPr lang="en-US" smtClean="0"/>
              <a:t>5/13/2014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50D15-3CD5-4243-AEAE-9E0B1C03AB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4031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EC53A-0E54-4562-B78E-508652308CEF}" type="datetimeFigureOut">
              <a:rPr lang="en-US" smtClean="0"/>
              <a:t>5/13/2014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50D15-3CD5-4243-AEAE-9E0B1C03AB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24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EC53A-0E54-4562-B78E-508652308CEF}" type="datetimeFigureOut">
              <a:rPr lang="en-US" smtClean="0"/>
              <a:t>5/13/2014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50D15-3CD5-4243-AEAE-9E0B1C03AB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91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EC53A-0E54-4562-B78E-508652308CEF}" type="datetimeFigureOut">
              <a:rPr lang="en-US" smtClean="0"/>
              <a:t>5/13/2014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50D15-3CD5-4243-AEAE-9E0B1C03AB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873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EC53A-0E54-4562-B78E-508652308CEF}" type="datetimeFigureOut">
              <a:rPr lang="en-US" smtClean="0"/>
              <a:t>5/13/2014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50D15-3CD5-4243-AEAE-9E0B1C03AB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054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EC53A-0E54-4562-B78E-508652308CEF}" type="datetimeFigureOut">
              <a:rPr lang="en-US" smtClean="0"/>
              <a:t>5/13/2014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50D15-3CD5-4243-AEAE-9E0B1C03AB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802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EC53A-0E54-4562-B78E-508652308CEF}" type="datetimeFigureOut">
              <a:rPr lang="en-US" smtClean="0"/>
              <a:t>5/13/2014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50D15-3CD5-4243-AEAE-9E0B1C03AB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691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EC53A-0E54-4562-B78E-508652308CEF}" type="datetimeFigureOut">
              <a:rPr lang="en-US" smtClean="0"/>
              <a:t>5/13/2014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50D15-3CD5-4243-AEAE-9E0B1C03AB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214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EC53A-0E54-4562-B78E-508652308CEF}" type="datetimeFigureOut">
              <a:rPr lang="en-US" smtClean="0"/>
              <a:t>5/13/2014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50D15-3CD5-4243-AEAE-9E0B1C03AB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638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EC53A-0E54-4562-B78E-508652308CEF}" type="datetimeFigureOut">
              <a:rPr lang="en-US" smtClean="0"/>
              <a:t>5/13/2014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50D15-3CD5-4243-AEAE-9E0B1C03AB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568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4EC53A-0E54-4562-B78E-508652308CEF}" type="datetimeFigureOut">
              <a:rPr lang="en-US" smtClean="0"/>
              <a:t>5/13/2014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F50D15-3CD5-4243-AEAE-9E0B1C03AB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61361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3386" y="2017701"/>
            <a:ext cx="8791575" cy="2441017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Mini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SCADA System for Monitoring PV and Wind-Installation in Meteorology stations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0354" y="4297841"/>
            <a:ext cx="8791575" cy="1655762"/>
          </a:xfrm>
        </p:spPr>
        <p:txBody>
          <a:bodyPr>
            <a:noAutofit/>
          </a:bodyPr>
          <a:lstStyle/>
          <a:p>
            <a:pPr algn="ctr"/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Prepared By: </a:t>
            </a:r>
          </a:p>
          <a:p>
            <a:pPr algn="ctr"/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Ahmad Khalil</a:t>
            </a:r>
          </a:p>
          <a:p>
            <a:pPr algn="ctr"/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Mohammad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Sayeh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Supervisor:</a:t>
            </a:r>
          </a:p>
          <a:p>
            <a:pPr algn="ctr"/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Dr.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Imad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Ibir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2013-2014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images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6072" y="211922"/>
            <a:ext cx="2280140" cy="22801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242082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Alarm Notification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755481" y="1638442"/>
            <a:ext cx="3623762" cy="48518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3418" y="618518"/>
            <a:ext cx="3160892" cy="5619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334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 Messages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system shut down when it receive a message that contains “c”.</a:t>
            </a:r>
          </a:p>
          <a:p>
            <a:r>
              <a:rPr lang="en-US" dirty="0" smtClean="0"/>
              <a:t>The system turns on when it receive a message that contains “o”.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9196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 Messages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0594" y="618518"/>
            <a:ext cx="3285840" cy="5841494"/>
          </a:xfrm>
        </p:spPr>
      </p:pic>
    </p:spTree>
    <p:extLst>
      <p:ext uri="{BB962C8B-B14F-4D97-AF65-F5344CB8AC3E}">
        <p14:creationId xmlns:p14="http://schemas.microsoft.com/office/powerpoint/2010/main" val="1597316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Calculation</a:t>
            </a:r>
            <a:endParaRPr lang="en-US" dirty="0"/>
          </a:p>
        </p:txBody>
      </p:sp>
      <p:pic>
        <p:nvPicPr>
          <p:cNvPr id="4" name="Content Placeholder 3" descr="Calculation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18" b="11118"/>
          <a:stretch>
            <a:fillRect/>
          </a:stretch>
        </p:blipFill>
        <p:spPr>
          <a:xfrm>
            <a:off x="2503352" y="1963743"/>
            <a:ext cx="6962620" cy="36044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78359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4230" y="2"/>
            <a:ext cx="9905998" cy="1478570"/>
          </a:xfrm>
        </p:spPr>
        <p:txBody>
          <a:bodyPr/>
          <a:lstStyle/>
          <a:p>
            <a:r>
              <a:rPr lang="en-US" dirty="0" smtClean="0"/>
              <a:t>Wind Turbine calculation</a:t>
            </a:r>
            <a:endParaRPr lang="en-US" dirty="0"/>
          </a:p>
        </p:txBody>
      </p:sp>
      <p:pic>
        <p:nvPicPr>
          <p:cNvPr id="1037" name="Picture 1" descr="Capt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0378" y="3281318"/>
            <a:ext cx="2398708" cy="814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2" descr="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9203" y="4528999"/>
            <a:ext cx="2157304" cy="659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7" descr="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7447" y="4528999"/>
            <a:ext cx="1927599" cy="659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5046" y="4528999"/>
            <a:ext cx="2324157" cy="659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18" descr="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6507" y="4528999"/>
            <a:ext cx="2277045" cy="659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1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15"/>
          <p:cNvSpPr>
            <a:spLocks noChangeArrowheads="1"/>
          </p:cNvSpPr>
          <p:nvPr/>
        </p:nvSpPr>
        <p:spPr bwMode="auto">
          <a:xfrm>
            <a:off x="0" y="990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16"/>
          <p:cNvSpPr>
            <a:spLocks noChangeArrowheads="1"/>
          </p:cNvSpPr>
          <p:nvPr/>
        </p:nvSpPr>
        <p:spPr bwMode="auto">
          <a:xfrm>
            <a:off x="228600" y="26670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1124230" y="1577486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To calculate the output power of a wind turbine we use the following equation: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45210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Calculating output power for turbines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21941" y="2401887"/>
            <a:ext cx="4869423" cy="354171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u="sng" dirty="0"/>
              <a:t> </a:t>
            </a:r>
            <a:r>
              <a:rPr lang="en-US" b="1" u="sng" dirty="0" smtClean="0"/>
              <a:t>1 MW </a:t>
            </a:r>
            <a:r>
              <a:rPr lang="en-US" b="1" u="sng" dirty="0"/>
              <a:t>Wind Turbine</a:t>
            </a:r>
            <a:r>
              <a:rPr lang="en-US" b="1" u="sng" dirty="0" smtClean="0"/>
              <a:t>: “</a:t>
            </a:r>
            <a:r>
              <a:rPr lang="en-US" b="1" u="sng" dirty="0" err="1" smtClean="0"/>
              <a:t>WinWind</a:t>
            </a:r>
            <a:r>
              <a:rPr lang="en-US" b="1" u="sng" dirty="0" smtClean="0"/>
              <a:t> Turbine”</a:t>
            </a:r>
            <a:endParaRPr lang="en-US" b="1" u="sng" dirty="0"/>
          </a:p>
          <a:p>
            <a:r>
              <a:rPr lang="en-US" dirty="0"/>
              <a:t>Power Coefficient = 0.75</a:t>
            </a:r>
          </a:p>
          <a:p>
            <a:r>
              <a:rPr lang="en-US" dirty="0"/>
              <a:t>Area = </a:t>
            </a:r>
            <a:r>
              <a:rPr lang="en-US" dirty="0" smtClean="0"/>
              <a:t>2826 </a:t>
            </a:r>
            <a:r>
              <a:rPr lang="en-US" dirty="0"/>
              <a:t>m^2</a:t>
            </a:r>
          </a:p>
          <a:p>
            <a:r>
              <a:rPr lang="en-US" dirty="0"/>
              <a:t>Area was calculated by using the following equation</a:t>
            </a:r>
          </a:p>
          <a:p>
            <a:r>
              <a:rPr lang="en-US" dirty="0"/>
              <a:t>assuming the diameter equal </a:t>
            </a:r>
            <a:r>
              <a:rPr lang="en-US" dirty="0" smtClean="0"/>
              <a:t>60 </a:t>
            </a:r>
            <a:r>
              <a:rPr lang="en-US" dirty="0"/>
              <a:t>m so r will be </a:t>
            </a:r>
            <a:r>
              <a:rPr lang="en-US" dirty="0" smtClean="0"/>
              <a:t>30 </a:t>
            </a:r>
            <a:r>
              <a:rPr lang="en-US" dirty="0"/>
              <a:t>m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/>
              <a:t>We have       = 1.23 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293812" y="2401887"/>
            <a:ext cx="4869423" cy="354171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u="sng" dirty="0" smtClean="0"/>
              <a:t> 100 KW Wind Turbine: “P21-Polaris”</a:t>
            </a:r>
          </a:p>
          <a:p>
            <a:r>
              <a:rPr lang="en-US" dirty="0"/>
              <a:t>Power Coefficient = 0.75</a:t>
            </a:r>
          </a:p>
          <a:p>
            <a:r>
              <a:rPr lang="en-US" dirty="0"/>
              <a:t>Area = 415.265 m^2</a:t>
            </a:r>
          </a:p>
          <a:p>
            <a:r>
              <a:rPr lang="en-US" dirty="0"/>
              <a:t>Area was calculated by using the following equation</a:t>
            </a:r>
          </a:p>
          <a:p>
            <a:r>
              <a:rPr lang="en-US" dirty="0"/>
              <a:t>assuming the diameter equal 21 m so r will be 11.5 m</a:t>
            </a:r>
            <a:r>
              <a:rPr lang="en-US" dirty="0" smtClean="0"/>
              <a:t>.</a:t>
            </a:r>
          </a:p>
          <a:p>
            <a:r>
              <a:rPr lang="en-US" dirty="0" smtClean="0"/>
              <a:t>We </a:t>
            </a:r>
            <a:r>
              <a:rPr lang="en-US" dirty="0"/>
              <a:t>have </a:t>
            </a:r>
            <a:r>
              <a:rPr lang="en-US" dirty="0" smtClean="0"/>
              <a:t>      = </a:t>
            </a:r>
            <a:r>
              <a:rPr lang="en-US" dirty="0"/>
              <a:t>1.23 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22" name="Picture 21" descr="C:\Users\M.Sayeh\Desktop\5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6222" y="5416597"/>
            <a:ext cx="373156" cy="3709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 descr="C:\Users\M.Sayeh\Desktop\6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6156" y="5403150"/>
            <a:ext cx="858839" cy="3798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 descr="C:\Users\M.Sayeh\Desktop\7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205" y="4204260"/>
            <a:ext cx="1322874" cy="439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 descr="C:\Users\M.Sayeh\Desktop\7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4286" y="4346408"/>
            <a:ext cx="1322874" cy="439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 descr="C:\Users\M.Sayeh\Desktop\5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2891" y="5430830"/>
            <a:ext cx="373156" cy="3709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 descr="C:\Users\M.Sayeh\Desktop\6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4286" y="5430830"/>
            <a:ext cx="858839" cy="3798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36812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 100 KW Wind Turbine: “P21-Polaris”</a:t>
            </a:r>
            <a:br>
              <a:rPr lang="en-US" b="1" u="sng" dirty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9411492"/>
              </p:ext>
            </p:extLst>
          </p:nvPr>
        </p:nvGraphicFramePr>
        <p:xfrm>
          <a:off x="1141413" y="2451196"/>
          <a:ext cx="3970371" cy="35417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36065"/>
                <a:gridCol w="1124353"/>
                <a:gridCol w="1709953"/>
              </a:tblGrid>
              <a:tr h="50595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Month</a:t>
                      </a:r>
                      <a:endParaRPr lang="en-US" sz="1100" dirty="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245" marR="63245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Wind Speed (m/s)</a:t>
                      </a:r>
                      <a:endParaRPr lang="en-US" sz="11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245" marR="63245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Power Generated (KW)</a:t>
                      </a:r>
                      <a:endParaRPr lang="en-US" sz="1100" dirty="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245" marR="63245" marT="0" marB="0"/>
                </a:tc>
              </a:tr>
              <a:tr h="25297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Jan</a:t>
                      </a:r>
                      <a:endParaRPr lang="en-US" sz="11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245" marR="63245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4.74</a:t>
                      </a:r>
                      <a:endParaRPr lang="en-US" sz="11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245" marR="63245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20.39842955</a:t>
                      </a:r>
                      <a:endParaRPr lang="en-US" sz="11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245" marR="63245" marT="0" marB="0"/>
                </a:tc>
              </a:tr>
              <a:tr h="25297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Feb</a:t>
                      </a:r>
                      <a:endParaRPr lang="en-US" sz="11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245" marR="63245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3.66</a:t>
                      </a:r>
                      <a:endParaRPr lang="en-US" sz="11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245" marR="63245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9.390851308</a:t>
                      </a:r>
                      <a:endParaRPr lang="en-US" sz="11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245" marR="63245" marT="0" marB="0"/>
                </a:tc>
              </a:tr>
              <a:tr h="25297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Mar</a:t>
                      </a:r>
                      <a:endParaRPr lang="en-US" sz="11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245" marR="63245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4.16</a:t>
                      </a:r>
                      <a:endParaRPr lang="en-US" sz="11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245" marR="63245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13.78928348</a:t>
                      </a:r>
                      <a:endParaRPr lang="en-US" sz="11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245" marR="63245" marT="0" marB="0"/>
                </a:tc>
              </a:tr>
              <a:tr h="25297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Apr</a:t>
                      </a:r>
                      <a:endParaRPr lang="en-US" sz="11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245" marR="63245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3.38</a:t>
                      </a:r>
                      <a:endParaRPr lang="en-US" sz="11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245" marR="63245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7.396253857</a:t>
                      </a:r>
                      <a:endParaRPr lang="en-US" sz="11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245" marR="63245" marT="0" marB="0"/>
                </a:tc>
              </a:tr>
              <a:tr h="25297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May</a:t>
                      </a:r>
                      <a:endParaRPr lang="en-US" sz="11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245" marR="63245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4.42</a:t>
                      </a:r>
                      <a:endParaRPr lang="en-US" sz="11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245" marR="63245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16.53973382</a:t>
                      </a:r>
                      <a:endParaRPr lang="en-US" sz="11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245" marR="63245" marT="0" marB="0"/>
                </a:tc>
              </a:tr>
              <a:tr h="25297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Jun</a:t>
                      </a:r>
                      <a:endParaRPr lang="en-US" sz="11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245" marR="63245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5.26</a:t>
                      </a:r>
                      <a:endParaRPr lang="en-US" sz="11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245" marR="63245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27.87526087</a:t>
                      </a:r>
                      <a:endParaRPr lang="en-US" sz="11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245" marR="63245" marT="0" marB="0"/>
                </a:tc>
              </a:tr>
              <a:tr h="25297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Jul</a:t>
                      </a:r>
                      <a:endParaRPr lang="en-US" sz="11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245" marR="63245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5.48</a:t>
                      </a:r>
                      <a:endParaRPr lang="en-US" sz="11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245" marR="63245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31.52124651</a:t>
                      </a:r>
                      <a:endParaRPr lang="en-US" sz="11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245" marR="63245" marT="0" marB="0"/>
                </a:tc>
              </a:tr>
              <a:tr h="25297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Aug</a:t>
                      </a:r>
                      <a:endParaRPr lang="en-US" sz="11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245" marR="63245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4.94</a:t>
                      </a:r>
                      <a:endParaRPr lang="en-US" sz="11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245" marR="63245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23.09099008</a:t>
                      </a:r>
                      <a:endParaRPr lang="en-US" sz="11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245" marR="63245" marT="0" marB="0"/>
                </a:tc>
              </a:tr>
              <a:tr h="25297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Sep</a:t>
                      </a:r>
                      <a:endParaRPr lang="en-US" sz="11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245" marR="63245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4.57</a:t>
                      </a:r>
                      <a:endParaRPr lang="en-US" sz="11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245" marR="63245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18.28143607</a:t>
                      </a:r>
                      <a:endParaRPr lang="en-US" sz="11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245" marR="63245" marT="0" marB="0"/>
                </a:tc>
              </a:tr>
              <a:tr h="25297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Oct</a:t>
                      </a:r>
                      <a:endParaRPr lang="en-US" sz="1100" dirty="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245" marR="63245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3.82</a:t>
                      </a:r>
                      <a:endParaRPr lang="en-US" sz="11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245" marR="63245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10.67706279</a:t>
                      </a:r>
                      <a:endParaRPr lang="en-US" sz="11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245" marR="63245" marT="0" marB="0"/>
                </a:tc>
              </a:tr>
              <a:tr h="25297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Nov</a:t>
                      </a:r>
                      <a:endParaRPr lang="en-US" sz="11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245" marR="63245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2.86</a:t>
                      </a:r>
                      <a:endParaRPr lang="en-US" sz="11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245" marR="63245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4.480843825</a:t>
                      </a:r>
                      <a:endParaRPr lang="en-US" sz="11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245" marR="63245" marT="0" marB="0"/>
                </a:tc>
              </a:tr>
              <a:tr h="25297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Dec</a:t>
                      </a:r>
                      <a:endParaRPr lang="en-US" sz="11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245" marR="63245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3.76</a:t>
                      </a:r>
                      <a:endParaRPr lang="en-US" sz="11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245" marR="63245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10.18181596</a:t>
                      </a:r>
                      <a:endParaRPr lang="en-US" sz="1100" dirty="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245" marR="63245" marT="0" marB="0"/>
                </a:tc>
              </a:tr>
            </a:tbl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70231975"/>
              </p:ext>
            </p:extLst>
          </p:nvPr>
        </p:nvGraphicFramePr>
        <p:xfrm>
          <a:off x="5127813" y="2407024"/>
          <a:ext cx="6118412" cy="36710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83626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 1 MW Wind Turbine: “</a:t>
            </a:r>
            <a:r>
              <a:rPr lang="en-US" b="1" u="sng" dirty="0" err="1"/>
              <a:t>WinWind</a:t>
            </a:r>
            <a:r>
              <a:rPr lang="en-US" b="1" u="sng" dirty="0"/>
              <a:t> Turbine”</a:t>
            </a:r>
            <a:br>
              <a:rPr lang="en-US" b="1" u="sng" dirty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2023204"/>
              </p:ext>
            </p:extLst>
          </p:nvPr>
        </p:nvGraphicFramePr>
        <p:xfrm>
          <a:off x="5567082" y="1833881"/>
          <a:ext cx="5916706" cy="43069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5399008"/>
              </p:ext>
            </p:extLst>
          </p:nvPr>
        </p:nvGraphicFramePr>
        <p:xfrm>
          <a:off x="885919" y="1926513"/>
          <a:ext cx="4627374" cy="41605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24057"/>
                <a:gridCol w="1310407"/>
                <a:gridCol w="1992910"/>
              </a:tblGrid>
              <a:tr h="58968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Month</a:t>
                      </a:r>
                      <a:endParaRPr lang="en-US" sz="13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3711" marR="73711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Wind Speed (m/s)</a:t>
                      </a:r>
                      <a:endParaRPr lang="en-US" sz="13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3711" marR="73711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Power Generated (KW)</a:t>
                      </a:r>
                      <a:endParaRPr lang="en-US" sz="13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3711" marR="73711" marT="0" marB="0"/>
                </a:tc>
              </a:tr>
              <a:tr h="29484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Jan</a:t>
                      </a:r>
                      <a:endParaRPr lang="en-US" sz="13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3711" marR="7371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4.74</a:t>
                      </a:r>
                      <a:endParaRPr lang="en-US" sz="13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3711" marR="7371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138.81729</a:t>
                      </a:r>
                      <a:endParaRPr lang="en-US" sz="13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3711" marR="73711" marT="0" marB="0"/>
                </a:tc>
              </a:tr>
              <a:tr h="29484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Feb</a:t>
                      </a:r>
                      <a:endParaRPr lang="en-US" sz="13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3711" marR="7371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3.66</a:t>
                      </a:r>
                      <a:endParaRPr lang="en-US" sz="13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3711" marR="7371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63.90749473</a:t>
                      </a:r>
                      <a:endParaRPr lang="en-US" sz="13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3711" marR="73711" marT="0" marB="0"/>
                </a:tc>
              </a:tr>
              <a:tr h="29484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Mar</a:t>
                      </a:r>
                      <a:endParaRPr lang="en-US" sz="13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3711" marR="7371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4.16</a:t>
                      </a:r>
                      <a:endParaRPr lang="en-US" sz="13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3711" marR="7371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93.8401144</a:t>
                      </a:r>
                      <a:endParaRPr lang="en-US" sz="13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3711" marR="73711" marT="0" marB="0"/>
                </a:tc>
              </a:tr>
              <a:tr h="29484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Apr</a:t>
                      </a:r>
                      <a:endParaRPr lang="en-US" sz="13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3711" marR="7371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3.38</a:t>
                      </a:r>
                      <a:endParaRPr lang="en-US" sz="13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3711" marR="7371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50.33367464</a:t>
                      </a:r>
                      <a:endParaRPr lang="en-US" sz="13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3711" marR="73711" marT="0" marB="0"/>
                </a:tc>
              </a:tr>
              <a:tr h="29484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May</a:t>
                      </a:r>
                      <a:endParaRPr lang="en-US" sz="13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3711" marR="7371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4.42</a:t>
                      </a:r>
                      <a:endParaRPr lang="en-US" sz="13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3711" marR="7371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112.5577349</a:t>
                      </a:r>
                      <a:endParaRPr lang="en-US" sz="13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3711" marR="73711" marT="0" marB="0"/>
                </a:tc>
              </a:tr>
              <a:tr h="29484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Jun</a:t>
                      </a:r>
                      <a:endParaRPr lang="en-US" sz="13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3711" marR="7371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5.26</a:t>
                      </a:r>
                      <a:endParaRPr lang="en-US" sz="13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3711" marR="7371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189.6993178</a:t>
                      </a:r>
                      <a:endParaRPr lang="en-US" sz="13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3711" marR="73711" marT="0" marB="0"/>
                </a:tc>
              </a:tr>
              <a:tr h="29484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Jul</a:t>
                      </a:r>
                      <a:endParaRPr lang="en-US" sz="13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3711" marR="7371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5.48</a:t>
                      </a:r>
                      <a:endParaRPr lang="en-US" sz="13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3711" marR="7371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214.5113184</a:t>
                      </a:r>
                      <a:endParaRPr lang="en-US" sz="13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3711" marR="73711" marT="0" marB="0"/>
                </a:tc>
              </a:tr>
              <a:tr h="29484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Aug</a:t>
                      </a:r>
                      <a:endParaRPr lang="en-US" sz="13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3711" marR="7371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4.94</a:t>
                      </a:r>
                      <a:endParaRPr lang="en-US" sz="13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3711" marR="7371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157.1409533</a:t>
                      </a:r>
                      <a:endParaRPr lang="en-US" sz="13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3711" marR="73711" marT="0" marB="0"/>
                </a:tc>
              </a:tr>
              <a:tr h="29484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Sep</a:t>
                      </a:r>
                      <a:endParaRPr lang="en-US" sz="13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3711" marR="7371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4.57</a:t>
                      </a:r>
                      <a:endParaRPr lang="en-US" sz="13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3711" marR="7371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124.410529</a:t>
                      </a:r>
                      <a:endParaRPr lang="en-US" sz="13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3711" marR="73711" marT="0" marB="0"/>
                </a:tc>
              </a:tr>
              <a:tr h="29484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Oct</a:t>
                      </a:r>
                      <a:endParaRPr lang="en-US" sz="13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3711" marR="7371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3.82</a:t>
                      </a:r>
                      <a:endParaRPr lang="en-US" sz="13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3711" marR="7371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72.66054072</a:t>
                      </a:r>
                      <a:endParaRPr lang="en-US" sz="13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3711" marR="73711" marT="0" marB="0"/>
                </a:tc>
              </a:tr>
              <a:tr h="29484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Nov</a:t>
                      </a:r>
                      <a:endParaRPr lang="en-US" sz="13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3711" marR="7371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2.86</a:t>
                      </a:r>
                      <a:endParaRPr lang="en-US" sz="13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3711" marR="7371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30.49345514</a:t>
                      </a:r>
                      <a:endParaRPr lang="en-US" sz="13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3711" marR="73711" marT="0" marB="0"/>
                </a:tc>
              </a:tr>
              <a:tr h="29484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Dec</a:t>
                      </a:r>
                      <a:endParaRPr lang="en-US" sz="13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3711" marR="7371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3.76</a:t>
                      </a:r>
                      <a:endParaRPr lang="en-US" sz="13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3711" marR="73711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69.29024094</a:t>
                      </a:r>
                      <a:endParaRPr lang="en-US" sz="1300" dirty="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3711" marR="7371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7765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Solar energy calculation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Assuming we need to cover a load of 10000KWH </a:t>
            </a:r>
          </a:p>
          <a:p>
            <a:r>
              <a:rPr lang="en-US" dirty="0" err="1"/>
              <a:t>Epv</a:t>
            </a:r>
            <a:r>
              <a:rPr lang="en-US" dirty="0"/>
              <a:t> = Penetration Factor * E load</a:t>
            </a:r>
          </a:p>
          <a:p>
            <a:r>
              <a:rPr lang="en-US" dirty="0"/>
              <a:t> = 0.2 * 10000KWh</a:t>
            </a:r>
          </a:p>
          <a:p>
            <a:r>
              <a:rPr lang="en-US" dirty="0" err="1"/>
              <a:t>Epv</a:t>
            </a:r>
            <a:r>
              <a:rPr lang="en-US" dirty="0"/>
              <a:t> = </a:t>
            </a:r>
            <a:r>
              <a:rPr lang="en-US" dirty="0" smtClean="0"/>
              <a:t>2000KWh</a:t>
            </a:r>
            <a:endParaRPr lang="en-US" dirty="0"/>
          </a:p>
          <a:p>
            <a:r>
              <a:rPr lang="en-US" dirty="0" err="1"/>
              <a:t>Ppv</a:t>
            </a:r>
            <a:r>
              <a:rPr lang="en-US" dirty="0"/>
              <a:t>= </a:t>
            </a:r>
            <a:r>
              <a:rPr lang="en-US" dirty="0" err="1"/>
              <a:t>Epv</a:t>
            </a:r>
            <a:r>
              <a:rPr lang="en-US" dirty="0"/>
              <a:t>/ (P.S.H * Efficiency %)</a:t>
            </a:r>
          </a:p>
          <a:p>
            <a:r>
              <a:rPr lang="en-US" dirty="0"/>
              <a:t>= 2000/ </a:t>
            </a:r>
            <a:r>
              <a:rPr lang="en-US" dirty="0" smtClean="0"/>
              <a:t>(5.4*0.95</a:t>
            </a:r>
            <a:r>
              <a:rPr lang="en-US" dirty="0"/>
              <a:t>)</a:t>
            </a:r>
          </a:p>
          <a:p>
            <a:r>
              <a:rPr lang="en-US" dirty="0" err="1"/>
              <a:t>Ppv</a:t>
            </a:r>
            <a:r>
              <a:rPr lang="en-US" dirty="0"/>
              <a:t> =390 </a:t>
            </a:r>
            <a:r>
              <a:rPr lang="en-US" dirty="0" smtClean="0"/>
              <a:t>KW</a:t>
            </a:r>
            <a:endParaRPr lang="en-US" dirty="0"/>
          </a:p>
          <a:p>
            <a:r>
              <a:rPr lang="en-US" dirty="0"/>
              <a:t>Number of modules = </a:t>
            </a:r>
            <a:r>
              <a:rPr lang="en-US" dirty="0" err="1"/>
              <a:t>Ppv</a:t>
            </a:r>
            <a:r>
              <a:rPr lang="en-US" dirty="0"/>
              <a:t>/ </a:t>
            </a:r>
            <a:r>
              <a:rPr lang="en-US" dirty="0" err="1"/>
              <a:t>Ppeak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5732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Solar cells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62812" y="2357062"/>
            <a:ext cx="8863199" cy="3541714"/>
          </a:xfrm>
        </p:spPr>
        <p:txBody>
          <a:bodyPr/>
          <a:lstStyle/>
          <a:p>
            <a:r>
              <a:rPr lang="en-US" dirty="0"/>
              <a:t>Taking P peak in two cases: </a:t>
            </a:r>
          </a:p>
          <a:p>
            <a:pPr lvl="0"/>
            <a:r>
              <a:rPr lang="en-US" dirty="0"/>
              <a:t>P peak = 150W -12 v- Mono type.</a:t>
            </a:r>
          </a:p>
          <a:p>
            <a:pPr lvl="0"/>
            <a:r>
              <a:rPr lang="en-US" dirty="0"/>
              <a:t>P peak= 200w – 24 v – Poly type.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6971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</a:p>
          <a:p>
            <a:r>
              <a:rPr lang="en-US" dirty="0" smtClean="0"/>
              <a:t>Methodology</a:t>
            </a:r>
          </a:p>
          <a:p>
            <a:r>
              <a:rPr lang="en-US" dirty="0" smtClean="0"/>
              <a:t>Calculation </a:t>
            </a:r>
          </a:p>
          <a:p>
            <a:r>
              <a:rPr lang="en-US" dirty="0" smtClean="0"/>
              <a:t>MATLAB</a:t>
            </a:r>
          </a:p>
          <a:p>
            <a:r>
              <a:rPr lang="en-US" dirty="0" smtClean="0"/>
              <a:t>Future Plan</a:t>
            </a:r>
            <a:endParaRPr lang="en-US" dirty="0"/>
          </a:p>
          <a:p>
            <a:r>
              <a:rPr lang="en-US" dirty="0" smtClean="0"/>
              <a:t>Problems we faced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4055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P peak = 150W -12 v- Mono type.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For Mono type Number of modules needed = 390KW/150W = 2600 Modules</a:t>
            </a:r>
          </a:p>
          <a:p>
            <a:r>
              <a:rPr lang="en-US" dirty="0"/>
              <a:t>Taking </a:t>
            </a:r>
            <a:r>
              <a:rPr lang="en-US" dirty="0" err="1"/>
              <a:t>Vdc</a:t>
            </a:r>
            <a:r>
              <a:rPr lang="en-US" dirty="0"/>
              <a:t> = 400 V</a:t>
            </a:r>
          </a:p>
          <a:p>
            <a:r>
              <a:rPr lang="en-US" dirty="0"/>
              <a:t>Number of modules in one string = 400V/ 12V =34 Module</a:t>
            </a:r>
          </a:p>
          <a:p>
            <a:r>
              <a:rPr lang="en-US" dirty="0"/>
              <a:t>Number of strings = 2600/33.33= 78 String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3193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P peak= 200w – 24 v – Poly type.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For Poly type Number of modules needed = 390KW/200W = 1950 Modules</a:t>
            </a:r>
          </a:p>
          <a:p>
            <a:r>
              <a:rPr lang="en-US" dirty="0"/>
              <a:t>Taking </a:t>
            </a:r>
            <a:r>
              <a:rPr lang="en-US" dirty="0" err="1"/>
              <a:t>Vdc</a:t>
            </a:r>
            <a:r>
              <a:rPr lang="en-US" dirty="0"/>
              <a:t> = 400 V</a:t>
            </a:r>
          </a:p>
          <a:p>
            <a:r>
              <a:rPr lang="en-US" dirty="0"/>
              <a:t>Number of modules in one string = 400V/ 24V =17 Module</a:t>
            </a:r>
          </a:p>
          <a:p>
            <a:r>
              <a:rPr lang="en-US" dirty="0"/>
              <a:t>Number of strings = 1950/16.67= 117 String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588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Matlab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3692" y="2239108"/>
            <a:ext cx="9933719" cy="3598984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We designed two programs by using the “guide function” in MATLAB. </a:t>
            </a:r>
          </a:p>
          <a:p>
            <a:r>
              <a:rPr lang="en-US" dirty="0" smtClean="0"/>
              <a:t>The First Program “Wind Power Calculator” calculate the output power from the wind turbines </a:t>
            </a:r>
          </a:p>
          <a:p>
            <a:r>
              <a:rPr lang="en-US" dirty="0" smtClean="0"/>
              <a:t>The Second Program “ Modules Calculator”  calculate the photovoltaic energy, photovoltaic power, number of modules needed, number of modules per string and the number of strings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8589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4972" y="1118712"/>
            <a:ext cx="6237056" cy="5445222"/>
          </a:xfrm>
        </p:spPr>
      </p:pic>
      <p:sp>
        <p:nvSpPr>
          <p:cNvPr id="7" name="TextBox 6"/>
          <p:cNvSpPr txBox="1"/>
          <p:nvPr/>
        </p:nvSpPr>
        <p:spPr>
          <a:xfrm>
            <a:off x="1275009" y="270455"/>
            <a:ext cx="7083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WIND POWER CALCULATOR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520279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8382" y="0"/>
            <a:ext cx="9905998" cy="1478570"/>
          </a:xfrm>
        </p:spPr>
        <p:txBody>
          <a:bodyPr/>
          <a:lstStyle/>
          <a:p>
            <a:r>
              <a:rPr lang="en-US" dirty="0" smtClean="0"/>
              <a:t>Modules Calculator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9667" y="1637513"/>
            <a:ext cx="5181448" cy="4709717"/>
          </a:xfrm>
        </p:spPr>
      </p:pic>
    </p:spTree>
    <p:extLst>
      <p:ext uri="{BB962C8B-B14F-4D97-AF65-F5344CB8AC3E}">
        <p14:creationId xmlns:p14="http://schemas.microsoft.com/office/powerpoint/2010/main" val="1112331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Lack of equipment's.</a:t>
            </a:r>
          </a:p>
          <a:p>
            <a:r>
              <a:rPr lang="en-US" dirty="0" smtClean="0"/>
              <a:t>Long time shipping.</a:t>
            </a:r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</p:spPr>
        <p:txBody>
          <a:bodyPr/>
          <a:lstStyle/>
          <a:p>
            <a:r>
              <a:rPr lang="en-US" dirty="0" smtClean="0"/>
              <a:t>Problems we faced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2994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6000" dirty="0" smtClean="0"/>
              <a:t>Thanks for your attention </a:t>
            </a:r>
          </a:p>
          <a:p>
            <a:pPr marL="0" indent="0" algn="ctr">
              <a:buNone/>
            </a:pPr>
            <a:r>
              <a:rPr lang="en-US" dirty="0" smtClean="0"/>
              <a:t>^_^</a:t>
            </a:r>
            <a:endParaRPr lang="en-US" dirty="0"/>
          </a:p>
          <a:p>
            <a:pPr marL="0" indent="0" algn="ctr">
              <a:buNone/>
            </a:pPr>
            <a:r>
              <a:rPr lang="en-US" sz="3600" dirty="0" smtClean="0"/>
              <a:t>Questions ?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580452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INTORDUCTION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 automatic weather station (AWS) is an automated version of the traditional weather station, either to save human labor or to enable measurements from remote </a:t>
            </a:r>
            <a:r>
              <a:rPr lang="en-US" dirty="0" smtClean="0"/>
              <a:t>areas.</a:t>
            </a:r>
          </a:p>
          <a:p>
            <a:r>
              <a:rPr lang="en-US" dirty="0" smtClean="0"/>
              <a:t>It contains </a:t>
            </a:r>
            <a:r>
              <a:rPr lang="en-US" dirty="0"/>
              <a:t>the data logger, rechargeable </a:t>
            </a:r>
            <a:r>
              <a:rPr lang="en-US" dirty="0" smtClean="0"/>
              <a:t>battery and </a:t>
            </a:r>
            <a:r>
              <a:rPr lang="en-US" dirty="0"/>
              <a:t>the meteorological sensors with an attached solar panel or wind turbine and mounted upon a mast.</a:t>
            </a:r>
          </a:p>
        </p:txBody>
      </p:sp>
    </p:spTree>
    <p:extLst>
      <p:ext uri="{BB962C8B-B14F-4D97-AF65-F5344CB8AC3E}">
        <p14:creationId xmlns:p14="http://schemas.microsoft.com/office/powerpoint/2010/main" val="3629866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Meteorology Stations</a:t>
            </a:r>
            <a:b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413" y="1716250"/>
            <a:ext cx="3329489" cy="44382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4741" y="1716250"/>
            <a:ext cx="6232670" cy="44382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96628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Sensors in Meteorology Stations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9137" y="2097088"/>
            <a:ext cx="5581360" cy="3541714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Most automatic weather stations have:</a:t>
            </a:r>
          </a:p>
          <a:p>
            <a:pPr lvl="0"/>
            <a:r>
              <a:rPr lang="en-US" dirty="0"/>
              <a:t>Thermometer for measuring temperature.</a:t>
            </a:r>
          </a:p>
          <a:p>
            <a:pPr lvl="0"/>
            <a:r>
              <a:rPr lang="en-US" dirty="0"/>
              <a:t>Anemometer for measuring wind speed.</a:t>
            </a:r>
          </a:p>
          <a:p>
            <a:pPr lvl="0"/>
            <a:r>
              <a:rPr lang="en-US" dirty="0"/>
              <a:t>Wind vane for measuring wind direction.</a:t>
            </a:r>
          </a:p>
          <a:p>
            <a:pPr lvl="0"/>
            <a:r>
              <a:rPr lang="en-US" dirty="0"/>
              <a:t>Hygrometer for measuring humidity.</a:t>
            </a:r>
          </a:p>
          <a:p>
            <a:pPr lvl="0"/>
            <a:r>
              <a:rPr lang="en-US" dirty="0"/>
              <a:t>Barometer for measuring atmospheric pressure.</a:t>
            </a:r>
          </a:p>
          <a:p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094412" y="2097088"/>
            <a:ext cx="5581360" cy="3541714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Some stations can also have:</a:t>
            </a:r>
          </a:p>
          <a:p>
            <a:pPr lvl="0"/>
            <a:r>
              <a:rPr lang="en-US" dirty="0"/>
              <a:t>Ceilometer for measuring cloud height.</a:t>
            </a:r>
          </a:p>
          <a:p>
            <a:pPr lvl="0"/>
            <a:r>
              <a:rPr lang="en-US" dirty="0"/>
              <a:t>Present weather sensor and/or visibility sensor.</a:t>
            </a:r>
          </a:p>
          <a:p>
            <a:pPr lvl="0"/>
            <a:r>
              <a:rPr lang="en-US" dirty="0"/>
              <a:t>Rain gauge for measuring liquid-equivalent precipitation.</a:t>
            </a:r>
          </a:p>
          <a:p>
            <a:pPr lvl="0"/>
            <a:r>
              <a:rPr lang="en-US" dirty="0"/>
              <a:t>Ultrasonic snow depth sensor for measuring depth of snow.</a:t>
            </a:r>
          </a:p>
          <a:p>
            <a:pPr lvl="0"/>
            <a:r>
              <a:rPr lang="en-US" dirty="0" err="1"/>
              <a:t>Pyranometer</a:t>
            </a:r>
            <a:r>
              <a:rPr lang="en-US" dirty="0"/>
              <a:t> for measuring solar radiation.</a:t>
            </a:r>
          </a:p>
        </p:txBody>
      </p:sp>
    </p:spTree>
    <p:extLst>
      <p:ext uri="{BB962C8B-B14F-4D97-AF65-F5344CB8AC3E}">
        <p14:creationId xmlns:p14="http://schemas.microsoft.com/office/powerpoint/2010/main" val="3458441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Vane for wind-Direction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8388" y="2324101"/>
            <a:ext cx="4814236" cy="35083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111528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Anemometer: Wind-Speed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1453" y="2097089"/>
            <a:ext cx="4821105" cy="37353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744602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9671" y="-390007"/>
            <a:ext cx="9905998" cy="1478570"/>
          </a:xfrm>
        </p:spPr>
        <p:txBody>
          <a:bodyPr/>
          <a:lstStyle/>
          <a:p>
            <a:r>
              <a:rPr lang="en-US" dirty="0" smtClean="0"/>
              <a:t>Methodology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817" y="1558108"/>
            <a:ext cx="6129852" cy="45782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801" y="1558108"/>
            <a:ext cx="3433675" cy="45782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95341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9529" y="129121"/>
            <a:ext cx="9905998" cy="1478570"/>
          </a:xfrm>
        </p:spPr>
        <p:txBody>
          <a:bodyPr>
            <a:normAutofit/>
          </a:bodyPr>
          <a:lstStyle/>
          <a:p>
            <a:r>
              <a:rPr lang="en-US" dirty="0" smtClean="0"/>
              <a:t>Received Data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2821" y="720279"/>
            <a:ext cx="3119414" cy="5545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577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TC104033919[[fn=Circuit]]</Template>
  <TotalTime>1089</TotalTime>
  <Words>717</Words>
  <Application>Microsoft Office PowerPoint</Application>
  <PresentationFormat>Custom</PresentationFormat>
  <Paragraphs>173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Circuit</vt:lpstr>
      <vt:lpstr>Mini SCADA System for Monitoring PV and Wind-Installation in Meteorology stations </vt:lpstr>
      <vt:lpstr>outline</vt:lpstr>
      <vt:lpstr>INTORDUCTION</vt:lpstr>
      <vt:lpstr>Meteorology Stations </vt:lpstr>
      <vt:lpstr>Sensors in Meteorology Stations</vt:lpstr>
      <vt:lpstr>Vane for wind-Direction</vt:lpstr>
      <vt:lpstr>Anemometer: Wind-Speed</vt:lpstr>
      <vt:lpstr>Methodology</vt:lpstr>
      <vt:lpstr>Received Data</vt:lpstr>
      <vt:lpstr>Alarm Notification</vt:lpstr>
      <vt:lpstr>Control Messages </vt:lpstr>
      <vt:lpstr>Control Messages</vt:lpstr>
      <vt:lpstr>Calculation</vt:lpstr>
      <vt:lpstr>Wind Turbine calculation</vt:lpstr>
      <vt:lpstr>Calculating output power for turbines</vt:lpstr>
      <vt:lpstr> 100 KW Wind Turbine: “P21-Polaris” </vt:lpstr>
      <vt:lpstr> 1 MW Wind Turbine: “WinWind Turbine” </vt:lpstr>
      <vt:lpstr>Solar energy calculation</vt:lpstr>
      <vt:lpstr>Types of Solar cells</vt:lpstr>
      <vt:lpstr>P peak = 150W -12 v- Mono type.</vt:lpstr>
      <vt:lpstr>P peak= 200w – 24 v – Poly type. </vt:lpstr>
      <vt:lpstr>Matlab </vt:lpstr>
      <vt:lpstr>PowerPoint Presentation</vt:lpstr>
      <vt:lpstr>Modules Calculator</vt:lpstr>
      <vt:lpstr>Problems we faced 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Mini SCADA System for Monitoring PV and Wind-Installation in Meteorology stations</dc:title>
  <dc:creator>M.Sayeh</dc:creator>
  <cp:lastModifiedBy>my love</cp:lastModifiedBy>
  <cp:revision>34</cp:revision>
  <dcterms:created xsi:type="dcterms:W3CDTF">2014-05-12T16:39:03Z</dcterms:created>
  <dcterms:modified xsi:type="dcterms:W3CDTF">2014-05-14T17:37:23Z</dcterms:modified>
</cp:coreProperties>
</file>