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60" r:id="rId3"/>
    <p:sldId id="257" r:id="rId4"/>
    <p:sldId id="258" r:id="rId5"/>
    <p:sldId id="259" r:id="rId6"/>
    <p:sldId id="263" r:id="rId7"/>
    <p:sldId id="265" r:id="rId8"/>
    <p:sldId id="262" r:id="rId9"/>
    <p:sldId id="268" r:id="rId10"/>
    <p:sldId id="269" r:id="rId11"/>
    <p:sldId id="279" r:id="rId12"/>
    <p:sldId id="283" r:id="rId13"/>
    <p:sldId id="261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2" r:id="rId26"/>
    <p:sldId id="28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M.Sayeh\Dropbox\Graduation%20Project%202_Report\Wind%20Speed%20Calculation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M.Sayeh\Dropbox\Graduation%20Project%202_Report\Wind%20Speed%20Calcul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Power Generated (KW)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20.398429549999999</c:v>
                </c:pt>
                <c:pt idx="1">
                  <c:v>9.3908513080000002</c:v>
                </c:pt>
                <c:pt idx="2">
                  <c:v>13.78928348</c:v>
                </c:pt>
                <c:pt idx="3">
                  <c:v>7.3962538569999996</c:v>
                </c:pt>
                <c:pt idx="4">
                  <c:v>16.539733819999999</c:v>
                </c:pt>
                <c:pt idx="5">
                  <c:v>27.875260870000002</c:v>
                </c:pt>
                <c:pt idx="6">
                  <c:v>31.521246510000001</c:v>
                </c:pt>
                <c:pt idx="7">
                  <c:v>23.090990080000001</c:v>
                </c:pt>
                <c:pt idx="8">
                  <c:v>18.281436070000002</c:v>
                </c:pt>
                <c:pt idx="9">
                  <c:v>10.677062790000001</c:v>
                </c:pt>
                <c:pt idx="10">
                  <c:v>4.480843825</c:v>
                </c:pt>
                <c:pt idx="11">
                  <c:v>10.18181596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384384"/>
        <c:axId val="65983232"/>
      </c:barChart>
      <c:catAx>
        <c:axId val="42384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83232"/>
        <c:crosses val="autoZero"/>
        <c:auto val="1"/>
        <c:lblAlgn val="ctr"/>
        <c:lblOffset val="100"/>
        <c:noMultiLvlLbl val="0"/>
      </c:catAx>
      <c:valAx>
        <c:axId val="65983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384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Power Generated (KW)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20.398429549999999</c:v>
                </c:pt>
                <c:pt idx="1">
                  <c:v>9.3908513080000002</c:v>
                </c:pt>
                <c:pt idx="2">
                  <c:v>13.78928348</c:v>
                </c:pt>
                <c:pt idx="3">
                  <c:v>7.3962538569999996</c:v>
                </c:pt>
                <c:pt idx="4">
                  <c:v>16.539733819999999</c:v>
                </c:pt>
                <c:pt idx="5">
                  <c:v>27.875260870000002</c:v>
                </c:pt>
                <c:pt idx="6">
                  <c:v>31.521246510000001</c:v>
                </c:pt>
                <c:pt idx="7">
                  <c:v>23.090990080000001</c:v>
                </c:pt>
                <c:pt idx="8">
                  <c:v>18.281436070000002</c:v>
                </c:pt>
                <c:pt idx="9">
                  <c:v>10.677062790000001</c:v>
                </c:pt>
                <c:pt idx="10">
                  <c:v>4.480843825</c:v>
                </c:pt>
                <c:pt idx="11">
                  <c:v>10.18181596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574464"/>
        <c:axId val="32584448"/>
      </c:barChart>
      <c:catAx>
        <c:axId val="32574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84448"/>
        <c:crosses val="autoZero"/>
        <c:auto val="1"/>
        <c:lblAlgn val="ctr"/>
        <c:lblOffset val="100"/>
        <c:noMultiLvlLbl val="0"/>
      </c:catAx>
      <c:valAx>
        <c:axId val="32584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74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57A27-60CD-494D-A78F-C12D36FE49F5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CB054-4D12-4AF7-B3E4-DDD6A85BB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83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25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3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19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642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187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555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67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403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24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91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873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054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02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691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21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638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68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EC53A-0E54-4562-B78E-508652308CEF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50D15-3CD5-4243-AEAE-9E0B1C0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136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3386" y="2017701"/>
            <a:ext cx="8791575" cy="2441017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SCADA System for Monitoring PV and Wind-Installation in Meteorology stations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0354" y="4297841"/>
            <a:ext cx="8791575" cy="1655762"/>
          </a:xfrm>
        </p:spPr>
        <p:txBody>
          <a:bodyPr>
            <a:no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 </a:t>
            </a:r>
          </a:p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Ahmad Khalil</a:t>
            </a:r>
          </a:p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Mohammad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Sayeh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Supervisor:</a:t>
            </a:r>
          </a:p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Imad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Ibir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2013-2014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072" y="211922"/>
            <a:ext cx="2280140" cy="2280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4208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Alarm Notification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55481" y="1638442"/>
            <a:ext cx="3623762" cy="4851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418" y="618518"/>
            <a:ext cx="3160892" cy="561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33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Messages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system shut down when it receive a message that contains “c”.</a:t>
            </a:r>
          </a:p>
          <a:p>
            <a:r>
              <a:rPr lang="en-US" dirty="0" smtClean="0"/>
              <a:t>The system turns on when it receive a message that contains “o”.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19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Messages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594" y="618518"/>
            <a:ext cx="3285840" cy="5841494"/>
          </a:xfrm>
        </p:spPr>
      </p:pic>
    </p:spTree>
    <p:extLst>
      <p:ext uri="{BB962C8B-B14F-4D97-AF65-F5344CB8AC3E}">
        <p14:creationId xmlns:p14="http://schemas.microsoft.com/office/powerpoint/2010/main" val="159731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</a:t>
            </a:r>
            <a:endParaRPr lang="en-US" dirty="0"/>
          </a:p>
        </p:txBody>
      </p:sp>
      <p:pic>
        <p:nvPicPr>
          <p:cNvPr id="4" name="Content Placeholder 3" descr="Calculation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8" b="11118"/>
          <a:stretch>
            <a:fillRect/>
          </a:stretch>
        </p:blipFill>
        <p:spPr>
          <a:xfrm>
            <a:off x="2503352" y="1963743"/>
            <a:ext cx="6962620" cy="3604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835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230" y="2"/>
            <a:ext cx="9905998" cy="1478570"/>
          </a:xfrm>
        </p:spPr>
        <p:txBody>
          <a:bodyPr/>
          <a:lstStyle/>
          <a:p>
            <a:r>
              <a:rPr lang="en-US" dirty="0" smtClean="0"/>
              <a:t>Wind Turbine calculation</a:t>
            </a:r>
            <a:endParaRPr lang="en-US" dirty="0"/>
          </a:p>
        </p:txBody>
      </p:sp>
      <p:pic>
        <p:nvPicPr>
          <p:cNvPr id="1037" name="Picture 1" descr="Cap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378" y="3281318"/>
            <a:ext cx="2398708" cy="81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2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203" y="4528999"/>
            <a:ext cx="2157304" cy="65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7" descr="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447" y="4528999"/>
            <a:ext cx="1927599" cy="65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046" y="4528999"/>
            <a:ext cx="2324157" cy="65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18" descr="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6507" y="4528999"/>
            <a:ext cx="2277045" cy="65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0" y="990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228600" y="2667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1124230" y="1577486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To calculate the output power of a wind turbine we use the following equation: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4521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output power for turbines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1941" y="2401887"/>
            <a:ext cx="4869423" cy="354171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u="sng" dirty="0"/>
              <a:t> </a:t>
            </a:r>
            <a:r>
              <a:rPr lang="en-US" b="1" u="sng" dirty="0" smtClean="0"/>
              <a:t>1 MW </a:t>
            </a:r>
            <a:r>
              <a:rPr lang="en-US" b="1" u="sng" dirty="0"/>
              <a:t>Wind Turbine</a:t>
            </a:r>
            <a:r>
              <a:rPr lang="en-US" b="1" u="sng" dirty="0" smtClean="0"/>
              <a:t>: “</a:t>
            </a:r>
            <a:r>
              <a:rPr lang="en-US" b="1" u="sng" dirty="0" err="1" smtClean="0"/>
              <a:t>WinWind</a:t>
            </a:r>
            <a:r>
              <a:rPr lang="en-US" b="1" u="sng" dirty="0" smtClean="0"/>
              <a:t> Turbine”</a:t>
            </a:r>
            <a:endParaRPr lang="en-US" b="1" u="sng" dirty="0"/>
          </a:p>
          <a:p>
            <a:r>
              <a:rPr lang="en-US" dirty="0"/>
              <a:t>Power Coefficient = 0.75</a:t>
            </a:r>
          </a:p>
          <a:p>
            <a:r>
              <a:rPr lang="en-US" dirty="0"/>
              <a:t>Area = </a:t>
            </a:r>
            <a:r>
              <a:rPr lang="en-US" dirty="0" smtClean="0"/>
              <a:t>2826 </a:t>
            </a:r>
            <a:r>
              <a:rPr lang="en-US" dirty="0"/>
              <a:t>m^2</a:t>
            </a:r>
          </a:p>
          <a:p>
            <a:r>
              <a:rPr lang="en-US" dirty="0"/>
              <a:t>Area was calculated by using the following equation</a:t>
            </a:r>
          </a:p>
          <a:p>
            <a:r>
              <a:rPr lang="en-US" dirty="0"/>
              <a:t>assuming the diameter equal </a:t>
            </a:r>
            <a:r>
              <a:rPr lang="en-US" dirty="0" smtClean="0"/>
              <a:t>60 </a:t>
            </a:r>
            <a:r>
              <a:rPr lang="en-US" dirty="0"/>
              <a:t>m so r will be </a:t>
            </a:r>
            <a:r>
              <a:rPr lang="en-US" dirty="0" smtClean="0"/>
              <a:t>30 </a:t>
            </a:r>
            <a:r>
              <a:rPr lang="en-US" dirty="0"/>
              <a:t>m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We have       = 1.23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93812" y="2401887"/>
            <a:ext cx="4869423" cy="354171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/>
              <a:t> 100 KW Wind Turbine: “P21-Polaris”</a:t>
            </a:r>
          </a:p>
          <a:p>
            <a:r>
              <a:rPr lang="en-US" dirty="0"/>
              <a:t>Power Coefficient = 0.75</a:t>
            </a:r>
          </a:p>
          <a:p>
            <a:r>
              <a:rPr lang="en-US" dirty="0"/>
              <a:t>Area = 415.265 m^2</a:t>
            </a:r>
          </a:p>
          <a:p>
            <a:r>
              <a:rPr lang="en-US" dirty="0"/>
              <a:t>Area was calculated by using the following equation</a:t>
            </a:r>
          </a:p>
          <a:p>
            <a:r>
              <a:rPr lang="en-US" dirty="0"/>
              <a:t>assuming the diameter equal 21 m so r will be 11.5 m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</a:t>
            </a:r>
            <a:r>
              <a:rPr lang="en-US" dirty="0"/>
              <a:t>have </a:t>
            </a:r>
            <a:r>
              <a:rPr lang="en-US" dirty="0" smtClean="0"/>
              <a:t>      = </a:t>
            </a:r>
            <a:r>
              <a:rPr lang="en-US" dirty="0"/>
              <a:t>1.23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2" name="Picture 21" descr="C:\Users\M.Sayeh\Desktop\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222" y="5416597"/>
            <a:ext cx="373156" cy="370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C:\Users\M.Sayeh\Desktop\6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156" y="5403150"/>
            <a:ext cx="858839" cy="379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C:\Users\M.Sayeh\Desktop\7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205" y="4204260"/>
            <a:ext cx="1322874" cy="439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27" descr="C:\Users\M.Sayeh\Desktop\7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4286" y="4346408"/>
            <a:ext cx="1322874" cy="439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 descr="C:\Users\M.Sayeh\Desktop\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891" y="5430830"/>
            <a:ext cx="373156" cy="370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 descr="C:\Users\M.Sayeh\Desktop\6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4286" y="5430830"/>
            <a:ext cx="858839" cy="3798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681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 100 KW Wind Turbine: “P21-Polaris”</a:t>
            </a:r>
            <a:br>
              <a:rPr lang="en-US" b="1" u="sng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9411492"/>
              </p:ext>
            </p:extLst>
          </p:nvPr>
        </p:nvGraphicFramePr>
        <p:xfrm>
          <a:off x="1141413" y="2451196"/>
          <a:ext cx="3970371" cy="35417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6065"/>
                <a:gridCol w="1124353"/>
                <a:gridCol w="1709953"/>
              </a:tblGrid>
              <a:tr h="50595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Month</a:t>
                      </a:r>
                      <a:endParaRPr lang="en-US" sz="11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Wind Speed (m/s)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Power Generated (KW)</a:t>
                      </a:r>
                      <a:endParaRPr lang="en-US" sz="11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</a:tr>
              <a:tr h="2529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Jan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4.74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20.39842955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</a:tr>
              <a:tr h="2529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Feb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3.66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9.390851308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</a:tr>
              <a:tr h="2529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Mar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4.16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13.78928348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</a:tr>
              <a:tr h="2529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Apr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3.38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7.396253857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</a:tr>
              <a:tr h="2529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May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4.42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16.53973382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</a:tr>
              <a:tr h="2529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Jun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5.26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27.87526087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</a:tr>
              <a:tr h="2529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Jul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5.48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31.52124651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</a:tr>
              <a:tr h="2529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Aug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4.94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23.09099008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</a:tr>
              <a:tr h="2529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Sep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4.57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18.28143607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</a:tr>
              <a:tr h="2529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Oct</a:t>
                      </a:r>
                      <a:endParaRPr lang="en-US" sz="11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3.82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10.67706279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</a:tr>
              <a:tr h="2529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Nov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2.86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4.480843825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</a:tr>
              <a:tr h="2529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Dec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3.76</a:t>
                      </a:r>
                      <a:endParaRPr lang="en-US" sz="11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10.18181596</a:t>
                      </a:r>
                      <a:endParaRPr lang="en-US" sz="11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245" marR="63245" marT="0" marB="0"/>
                </a:tc>
              </a:tr>
            </a:tbl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0231975"/>
              </p:ext>
            </p:extLst>
          </p:nvPr>
        </p:nvGraphicFramePr>
        <p:xfrm>
          <a:off x="5127813" y="2407024"/>
          <a:ext cx="6118412" cy="3671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8362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 1 MW Wind Turbine: “</a:t>
            </a:r>
            <a:r>
              <a:rPr lang="en-US" b="1" u="sng" dirty="0" err="1"/>
              <a:t>WinWind</a:t>
            </a:r>
            <a:r>
              <a:rPr lang="en-US" b="1" u="sng" dirty="0"/>
              <a:t> Turbine”</a:t>
            </a:r>
            <a:br>
              <a:rPr lang="en-US" b="1" u="sng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2023204"/>
              </p:ext>
            </p:extLst>
          </p:nvPr>
        </p:nvGraphicFramePr>
        <p:xfrm>
          <a:off x="5567082" y="1833881"/>
          <a:ext cx="5916706" cy="4306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399008"/>
              </p:ext>
            </p:extLst>
          </p:nvPr>
        </p:nvGraphicFramePr>
        <p:xfrm>
          <a:off x="885919" y="1926513"/>
          <a:ext cx="4627374" cy="4160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4057"/>
                <a:gridCol w="1310407"/>
                <a:gridCol w="1992910"/>
              </a:tblGrid>
              <a:tr h="5896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Month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Wind Speed (m/s)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Power Generated (KW)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</a:tr>
              <a:tr h="294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Jan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4.74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138.81729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</a:tr>
              <a:tr h="294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Feb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3.66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63.90749473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</a:tr>
              <a:tr h="294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Mar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4.16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93.8401144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</a:tr>
              <a:tr h="294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Apr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3.38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50.33367464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</a:tr>
              <a:tr h="294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May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4.42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112.5577349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</a:tr>
              <a:tr h="294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Jun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5.26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189.6993178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</a:tr>
              <a:tr h="294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Jul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5.48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214.5113184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</a:tr>
              <a:tr h="294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Aug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4.94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157.1409533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</a:tr>
              <a:tr h="294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Sep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4.57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124.410529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</a:tr>
              <a:tr h="294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Oct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3.82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72.66054072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</a:tr>
              <a:tr h="294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Nov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2.86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30.49345514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</a:tr>
              <a:tr h="2948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Dec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3.76</a:t>
                      </a:r>
                      <a:endParaRPr lang="en-US" sz="13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69.29024094</a:t>
                      </a:r>
                      <a:endParaRPr lang="en-US" sz="13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3711" marR="7371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776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energy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Assuming we need to cover a load of 10000KWH </a:t>
            </a:r>
          </a:p>
          <a:p>
            <a:r>
              <a:rPr lang="en-US" dirty="0" err="1"/>
              <a:t>Epv</a:t>
            </a:r>
            <a:r>
              <a:rPr lang="en-US" dirty="0"/>
              <a:t> = Penetration Factor * E load</a:t>
            </a:r>
          </a:p>
          <a:p>
            <a:r>
              <a:rPr lang="en-US" dirty="0"/>
              <a:t> = 0.2 * 10000KWh</a:t>
            </a:r>
          </a:p>
          <a:p>
            <a:r>
              <a:rPr lang="en-US" dirty="0" err="1"/>
              <a:t>Epv</a:t>
            </a:r>
            <a:r>
              <a:rPr lang="en-US" dirty="0"/>
              <a:t> = </a:t>
            </a:r>
            <a:r>
              <a:rPr lang="en-US" dirty="0" smtClean="0"/>
              <a:t>2000KWh</a:t>
            </a:r>
            <a:endParaRPr lang="en-US" dirty="0"/>
          </a:p>
          <a:p>
            <a:r>
              <a:rPr lang="en-US" dirty="0" err="1"/>
              <a:t>Ppv</a:t>
            </a:r>
            <a:r>
              <a:rPr lang="en-US" dirty="0"/>
              <a:t>= </a:t>
            </a:r>
            <a:r>
              <a:rPr lang="en-US" dirty="0" err="1"/>
              <a:t>Epv</a:t>
            </a:r>
            <a:r>
              <a:rPr lang="en-US" dirty="0"/>
              <a:t>/ (P.S.H * Efficiency %)</a:t>
            </a:r>
          </a:p>
          <a:p>
            <a:r>
              <a:rPr lang="en-US" dirty="0"/>
              <a:t>= 2000/ </a:t>
            </a:r>
            <a:r>
              <a:rPr lang="en-US" dirty="0" smtClean="0"/>
              <a:t>(5.4*0.95</a:t>
            </a:r>
            <a:r>
              <a:rPr lang="en-US" dirty="0"/>
              <a:t>)</a:t>
            </a:r>
          </a:p>
          <a:p>
            <a:r>
              <a:rPr lang="en-US" dirty="0" err="1"/>
              <a:t>Ppv</a:t>
            </a:r>
            <a:r>
              <a:rPr lang="en-US" dirty="0"/>
              <a:t> =390 </a:t>
            </a:r>
            <a:r>
              <a:rPr lang="en-US" dirty="0" smtClean="0"/>
              <a:t>KW</a:t>
            </a:r>
            <a:endParaRPr lang="en-US" dirty="0"/>
          </a:p>
          <a:p>
            <a:r>
              <a:rPr lang="en-US" dirty="0"/>
              <a:t>Number of modules = </a:t>
            </a:r>
            <a:r>
              <a:rPr lang="en-US" dirty="0" err="1"/>
              <a:t>Ppv</a:t>
            </a:r>
            <a:r>
              <a:rPr lang="en-US" dirty="0"/>
              <a:t>/ </a:t>
            </a:r>
            <a:r>
              <a:rPr lang="en-US" dirty="0" err="1"/>
              <a:t>Ppeak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73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Solar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2812" y="2357062"/>
            <a:ext cx="8863199" cy="3541714"/>
          </a:xfrm>
        </p:spPr>
        <p:txBody>
          <a:bodyPr/>
          <a:lstStyle/>
          <a:p>
            <a:r>
              <a:rPr lang="en-US" dirty="0"/>
              <a:t>Taking P peak in two cases: </a:t>
            </a:r>
          </a:p>
          <a:p>
            <a:pPr lvl="0"/>
            <a:r>
              <a:rPr lang="en-US" dirty="0"/>
              <a:t>P peak = 150W -12 v- Mono type.</a:t>
            </a:r>
          </a:p>
          <a:p>
            <a:pPr lvl="0"/>
            <a:r>
              <a:rPr lang="en-US" dirty="0"/>
              <a:t>P peak= 200w – 24 v – Poly type.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97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Methodology</a:t>
            </a:r>
          </a:p>
          <a:p>
            <a:r>
              <a:rPr lang="en-US" dirty="0" smtClean="0"/>
              <a:t>Calculation </a:t>
            </a:r>
          </a:p>
          <a:p>
            <a:r>
              <a:rPr lang="en-US" dirty="0" smtClean="0"/>
              <a:t>MATLAB</a:t>
            </a:r>
          </a:p>
          <a:p>
            <a:r>
              <a:rPr lang="en-US" dirty="0" smtClean="0"/>
              <a:t>Future Plan</a:t>
            </a:r>
            <a:endParaRPr lang="en-US" dirty="0"/>
          </a:p>
          <a:p>
            <a:r>
              <a:rPr lang="en-US" dirty="0" smtClean="0"/>
              <a:t>Problems we faced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05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P peak = 150W -12 v- Mono type.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For Mono type Number of modules needed = 390KW/150W = 2600 Modules</a:t>
            </a:r>
          </a:p>
          <a:p>
            <a:r>
              <a:rPr lang="en-US" dirty="0"/>
              <a:t>Taking </a:t>
            </a:r>
            <a:r>
              <a:rPr lang="en-US" dirty="0" err="1"/>
              <a:t>Vdc</a:t>
            </a:r>
            <a:r>
              <a:rPr lang="en-US" dirty="0"/>
              <a:t> = 400 V</a:t>
            </a:r>
          </a:p>
          <a:p>
            <a:r>
              <a:rPr lang="en-US" dirty="0"/>
              <a:t>Number of modules in one string = 400V/ 12V =34 Module</a:t>
            </a:r>
          </a:p>
          <a:p>
            <a:r>
              <a:rPr lang="en-US" dirty="0"/>
              <a:t>Number of strings = 2600/33.33= 78 String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19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P peak= 200w – 24 v – Poly type.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For Poly type Number of modules needed = 390KW/200W = 1950 Modules</a:t>
            </a:r>
          </a:p>
          <a:p>
            <a:r>
              <a:rPr lang="en-US" dirty="0"/>
              <a:t>Taking </a:t>
            </a:r>
            <a:r>
              <a:rPr lang="en-US" dirty="0" err="1"/>
              <a:t>Vdc</a:t>
            </a:r>
            <a:r>
              <a:rPr lang="en-US" dirty="0"/>
              <a:t> = 400 V</a:t>
            </a:r>
          </a:p>
          <a:p>
            <a:r>
              <a:rPr lang="en-US" dirty="0"/>
              <a:t>Number of modules in one string = 400V/ 24V =17 Module</a:t>
            </a:r>
          </a:p>
          <a:p>
            <a:r>
              <a:rPr lang="en-US" dirty="0"/>
              <a:t>Number of strings = 1950/16.67= 117 String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58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Matlab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3692" y="2239108"/>
            <a:ext cx="9933719" cy="359898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 designed two programs by using the “guide function” in MATLAB. </a:t>
            </a:r>
          </a:p>
          <a:p>
            <a:r>
              <a:rPr lang="en-US" dirty="0" smtClean="0"/>
              <a:t>The First Program “Wind Power Calculator” calculate the output power from the wind turbines </a:t>
            </a:r>
          </a:p>
          <a:p>
            <a:r>
              <a:rPr lang="en-US" dirty="0" smtClean="0"/>
              <a:t>The Second Program “ Modules Calculator”  calculate the photovoltaic energy, photovoltaic power, number of modules needed, number of modules per string and the number of strings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58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972" y="1118712"/>
            <a:ext cx="6237056" cy="5445222"/>
          </a:xfrm>
        </p:spPr>
      </p:pic>
      <p:sp>
        <p:nvSpPr>
          <p:cNvPr id="7" name="TextBox 6"/>
          <p:cNvSpPr txBox="1"/>
          <p:nvPr/>
        </p:nvSpPr>
        <p:spPr>
          <a:xfrm>
            <a:off x="1275009" y="270455"/>
            <a:ext cx="7083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WIND POWER CALCULATOR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2027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8382" y="0"/>
            <a:ext cx="9905998" cy="1478570"/>
          </a:xfrm>
        </p:spPr>
        <p:txBody>
          <a:bodyPr/>
          <a:lstStyle/>
          <a:p>
            <a:r>
              <a:rPr lang="en-US" dirty="0" smtClean="0"/>
              <a:t>Modules Calculator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667" y="1637513"/>
            <a:ext cx="5181448" cy="4709717"/>
          </a:xfrm>
        </p:spPr>
      </p:pic>
    </p:spTree>
    <p:extLst>
      <p:ext uri="{BB962C8B-B14F-4D97-AF65-F5344CB8AC3E}">
        <p14:creationId xmlns:p14="http://schemas.microsoft.com/office/powerpoint/2010/main" val="111233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Lack of equipment's.</a:t>
            </a:r>
          </a:p>
          <a:p>
            <a:r>
              <a:rPr lang="en-US" dirty="0" smtClean="0"/>
              <a:t>Long time shipping.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en-US" dirty="0" smtClean="0"/>
              <a:t>Problems we faced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99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6000" dirty="0" smtClean="0"/>
              <a:t>Thanks for your attention </a:t>
            </a:r>
          </a:p>
          <a:p>
            <a:pPr marL="0" indent="0" algn="ctr">
              <a:buNone/>
            </a:pPr>
            <a:r>
              <a:rPr lang="en-US" dirty="0" smtClean="0"/>
              <a:t>^_^</a:t>
            </a:r>
            <a:endParaRPr lang="en-US" dirty="0"/>
          </a:p>
          <a:p>
            <a:pPr marL="0" indent="0" algn="ctr">
              <a:buNone/>
            </a:pPr>
            <a:r>
              <a:rPr lang="en-US" sz="3600" dirty="0" smtClean="0"/>
              <a:t>Questions 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8045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INTORDUCTION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automatic weather station (AWS) is an automated version of the traditional weather station, either to save human labor or to enable measurements from remote </a:t>
            </a:r>
            <a:r>
              <a:rPr lang="en-US" dirty="0" smtClean="0"/>
              <a:t>areas.</a:t>
            </a:r>
          </a:p>
          <a:p>
            <a:r>
              <a:rPr lang="en-US" dirty="0" smtClean="0"/>
              <a:t>It contains </a:t>
            </a:r>
            <a:r>
              <a:rPr lang="en-US" dirty="0"/>
              <a:t>the data logger, rechargeable </a:t>
            </a:r>
            <a:r>
              <a:rPr lang="en-US" dirty="0" smtClean="0"/>
              <a:t>battery and </a:t>
            </a:r>
            <a:r>
              <a:rPr lang="en-US" dirty="0"/>
              <a:t>the meteorological sensors with an attached solar panel or wind turbine and mounted upon a mast.</a:t>
            </a:r>
          </a:p>
        </p:txBody>
      </p:sp>
    </p:spTree>
    <p:extLst>
      <p:ext uri="{BB962C8B-B14F-4D97-AF65-F5344CB8AC3E}">
        <p14:creationId xmlns:p14="http://schemas.microsoft.com/office/powerpoint/2010/main" val="362986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Meteorology Stations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3" y="1716250"/>
            <a:ext cx="3329489" cy="4438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741" y="1716250"/>
            <a:ext cx="6232670" cy="4438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662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Sensors in Meteorology Stations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137" y="2097088"/>
            <a:ext cx="5581360" cy="354171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automatic weather stations have:</a:t>
            </a:r>
          </a:p>
          <a:p>
            <a:pPr lvl="0"/>
            <a:r>
              <a:rPr lang="en-US" dirty="0"/>
              <a:t>Thermometer for measuring temperature.</a:t>
            </a:r>
          </a:p>
          <a:p>
            <a:pPr lvl="0"/>
            <a:r>
              <a:rPr lang="en-US" dirty="0"/>
              <a:t>Anemometer for measuring wind speed.</a:t>
            </a:r>
          </a:p>
          <a:p>
            <a:pPr lvl="0"/>
            <a:r>
              <a:rPr lang="en-US" dirty="0"/>
              <a:t>Wind vane for measuring wind direction.</a:t>
            </a:r>
          </a:p>
          <a:p>
            <a:pPr lvl="0"/>
            <a:r>
              <a:rPr lang="en-US" dirty="0"/>
              <a:t>Hygrometer for measuring humidity.</a:t>
            </a:r>
          </a:p>
          <a:p>
            <a:pPr lvl="0"/>
            <a:r>
              <a:rPr lang="en-US" dirty="0"/>
              <a:t>Barometer for measuring atmospheric pressure.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4412" y="2097088"/>
            <a:ext cx="5581360" cy="354171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stations can also have:</a:t>
            </a:r>
          </a:p>
          <a:p>
            <a:pPr lvl="0"/>
            <a:r>
              <a:rPr lang="en-US" dirty="0"/>
              <a:t>Ceilometer for measuring cloud height.</a:t>
            </a:r>
          </a:p>
          <a:p>
            <a:pPr lvl="0"/>
            <a:r>
              <a:rPr lang="en-US" dirty="0"/>
              <a:t>Present weather sensor and/or visibility sensor.</a:t>
            </a:r>
          </a:p>
          <a:p>
            <a:pPr lvl="0"/>
            <a:r>
              <a:rPr lang="en-US" dirty="0"/>
              <a:t>Rain gauge for measuring liquid-equivalent precipitation.</a:t>
            </a:r>
          </a:p>
          <a:p>
            <a:pPr lvl="0"/>
            <a:r>
              <a:rPr lang="en-US" dirty="0"/>
              <a:t>Ultrasonic snow depth sensor for measuring depth of snow.</a:t>
            </a:r>
          </a:p>
          <a:p>
            <a:pPr lvl="0"/>
            <a:r>
              <a:rPr lang="en-US" dirty="0" err="1"/>
              <a:t>Pyranometer</a:t>
            </a:r>
            <a:r>
              <a:rPr lang="en-US" dirty="0"/>
              <a:t> for measuring solar radiation.</a:t>
            </a:r>
          </a:p>
        </p:txBody>
      </p:sp>
    </p:spTree>
    <p:extLst>
      <p:ext uri="{BB962C8B-B14F-4D97-AF65-F5344CB8AC3E}">
        <p14:creationId xmlns:p14="http://schemas.microsoft.com/office/powerpoint/2010/main" val="345844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Vane for wind-Direction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388" y="2324101"/>
            <a:ext cx="4814236" cy="3508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1152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Anemometer: Wind-Speed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453" y="2097089"/>
            <a:ext cx="4821105" cy="3735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4460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9671" y="-390007"/>
            <a:ext cx="9905998" cy="1478570"/>
          </a:xfrm>
        </p:spPr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817" y="1558108"/>
            <a:ext cx="6129852" cy="4578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801" y="1558108"/>
            <a:ext cx="3433675" cy="4578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9534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9529" y="129121"/>
            <a:ext cx="9905998" cy="1478570"/>
          </a:xfrm>
        </p:spPr>
        <p:txBody>
          <a:bodyPr>
            <a:normAutofit/>
          </a:bodyPr>
          <a:lstStyle/>
          <a:p>
            <a:r>
              <a:rPr lang="en-US" dirty="0" smtClean="0"/>
              <a:t>Received Data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821" y="720279"/>
            <a:ext cx="3119414" cy="554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57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TC104033919[[fn=Circuit]]</Template>
  <TotalTime>1089</TotalTime>
  <Words>717</Words>
  <Application>Microsoft Office PowerPoint</Application>
  <PresentationFormat>Custom</PresentationFormat>
  <Paragraphs>173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Circuit</vt:lpstr>
      <vt:lpstr>Mini SCADA System for Monitoring PV and Wind-Installation in Meteorology stations </vt:lpstr>
      <vt:lpstr>outline</vt:lpstr>
      <vt:lpstr>INTORDUCTION</vt:lpstr>
      <vt:lpstr>Meteorology Stations </vt:lpstr>
      <vt:lpstr>Sensors in Meteorology Stations</vt:lpstr>
      <vt:lpstr>Vane for wind-Direction</vt:lpstr>
      <vt:lpstr>Anemometer: Wind-Speed</vt:lpstr>
      <vt:lpstr>Methodology</vt:lpstr>
      <vt:lpstr>Received Data</vt:lpstr>
      <vt:lpstr>Alarm Notification</vt:lpstr>
      <vt:lpstr>Control Messages </vt:lpstr>
      <vt:lpstr>Control Messages</vt:lpstr>
      <vt:lpstr>Calculation</vt:lpstr>
      <vt:lpstr>Wind Turbine calculation</vt:lpstr>
      <vt:lpstr>Calculating output power for turbines</vt:lpstr>
      <vt:lpstr> 100 KW Wind Turbine: “P21-Polaris” </vt:lpstr>
      <vt:lpstr> 1 MW Wind Turbine: “WinWind Turbine” </vt:lpstr>
      <vt:lpstr>Solar energy calculation</vt:lpstr>
      <vt:lpstr>Types of Solar cells</vt:lpstr>
      <vt:lpstr>P peak = 150W -12 v- Mono type.</vt:lpstr>
      <vt:lpstr>P peak= 200w – 24 v – Poly type. </vt:lpstr>
      <vt:lpstr>Matlab </vt:lpstr>
      <vt:lpstr>PowerPoint Presentation</vt:lpstr>
      <vt:lpstr>Modules Calculator</vt:lpstr>
      <vt:lpstr>Problems we faced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 SCADA System for Monitoring PV and Wind-Installation in Meteorology stations</dc:title>
  <dc:creator>M.Sayeh</dc:creator>
  <cp:lastModifiedBy>my love</cp:lastModifiedBy>
  <cp:revision>34</cp:revision>
  <dcterms:created xsi:type="dcterms:W3CDTF">2014-05-12T16:39:03Z</dcterms:created>
  <dcterms:modified xsi:type="dcterms:W3CDTF">2014-05-14T17:37:23Z</dcterms:modified>
</cp:coreProperties>
</file>