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7" r:id="rId2"/>
    <p:sldId id="301" r:id="rId3"/>
    <p:sldId id="258" r:id="rId4"/>
    <p:sldId id="259" r:id="rId5"/>
    <p:sldId id="261" r:id="rId6"/>
    <p:sldId id="262" r:id="rId7"/>
    <p:sldId id="263" r:id="rId8"/>
    <p:sldId id="264" r:id="rId9"/>
    <p:sldId id="269" r:id="rId10"/>
    <p:sldId id="270" r:id="rId11"/>
    <p:sldId id="275" r:id="rId12"/>
    <p:sldId id="276" r:id="rId13"/>
    <p:sldId id="277" r:id="rId14"/>
    <p:sldId id="278" r:id="rId15"/>
    <p:sldId id="279" r:id="rId16"/>
    <p:sldId id="280" r:id="rId17"/>
    <p:sldId id="281" r:id="rId18"/>
    <p:sldId id="282" r:id="rId19"/>
    <p:sldId id="311" r:id="rId20"/>
    <p:sldId id="284" r:id="rId21"/>
    <p:sldId id="288" r:id="rId22"/>
    <p:sldId id="290" r:id="rId23"/>
    <p:sldId id="312" r:id="rId24"/>
    <p:sldId id="292" r:id="rId25"/>
    <p:sldId id="293" r:id="rId26"/>
    <p:sldId id="295" r:id="rId27"/>
    <p:sldId id="296" r:id="rId28"/>
    <p:sldId id="297" r:id="rId29"/>
    <p:sldId id="310" r:id="rId30"/>
    <p:sldId id="305" r:id="rId31"/>
    <p:sldId id="308" r:id="rId32"/>
    <p:sldId id="30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7670" autoAdjust="0"/>
  </p:normalViewPr>
  <p:slideViewPr>
    <p:cSldViewPr>
      <p:cViewPr varScale="1">
        <p:scale>
          <a:sx n="69" d="100"/>
          <a:sy n="69" d="100"/>
        </p:scale>
        <p:origin x="1428" y="66"/>
      </p:cViewPr>
      <p:guideLst>
        <p:guide orient="horz" pos="2160"/>
        <p:guide pos="2880"/>
      </p:guideLst>
    </p:cSldViewPr>
  </p:slideViewPr>
  <p:outlineViewPr>
    <p:cViewPr>
      <p:scale>
        <a:sx n="33" d="100"/>
        <a:sy n="33" d="100"/>
      </p:scale>
      <p:origin x="240" y="5687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85A008-F86B-4A45-90A7-5ABE4E0C12C8}" type="datetimeFigureOut">
              <a:rPr lang="en-US" smtClean="0"/>
              <a:pPr/>
              <a:t>12-Jun-18</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98662D-64DA-4C13-989F-2DCDA2D5358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rgbClr val="FF0000"/>
                </a:solidFill>
                <a:latin typeface="+mn-lt"/>
                <a:ea typeface="+mn-ea"/>
                <a:cs typeface="+mn-cs"/>
              </a:rPr>
              <a:t>when increasing the frequency will decrease the power received and increase the path loss. certainly this result is true based on </a:t>
            </a:r>
            <a:r>
              <a:rPr lang="en-US" sz="1200" kern="1200" dirty="0" err="1" smtClean="0">
                <a:solidFill>
                  <a:srgbClr val="FF0000"/>
                </a:solidFill>
                <a:latin typeface="+mn-lt"/>
                <a:ea typeface="+mn-ea"/>
                <a:cs typeface="+mn-cs"/>
              </a:rPr>
              <a:t>friis</a:t>
            </a:r>
            <a:r>
              <a:rPr lang="en-US" sz="1200" kern="1200" dirty="0" smtClean="0">
                <a:solidFill>
                  <a:srgbClr val="FF0000"/>
                </a:solidFill>
                <a:latin typeface="+mn-lt"/>
                <a:ea typeface="+mn-ea"/>
                <a:cs typeface="+mn-cs"/>
              </a:rPr>
              <a:t> equation .</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E8ECA18C-EB6D-4E72-BB29-8BBC29427A18}"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8ECA18C-EB6D-4E72-BB29-8BBC29427A18}" type="slidenum">
              <a:rPr lang="en-US" smtClean="0"/>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D11A4151-5AE4-45F0-8B8D-69D659921122}" type="datetimeFigureOut">
              <a:rPr lang="en-US" smtClean="0"/>
              <a:pPr/>
              <a:t>12-Jun-18</a:t>
            </a:fld>
            <a:endParaRPr lang="en-US"/>
          </a:p>
        </p:txBody>
      </p:sp>
      <p:sp>
        <p:nvSpPr>
          <p:cNvPr id="19" name="عنصر نائب للتذييل 18"/>
          <p:cNvSpPr>
            <a:spLocks noGrp="1"/>
          </p:cNvSpPr>
          <p:nvPr>
            <p:ph type="ftr" sz="quarter" idx="11"/>
          </p:nvPr>
        </p:nvSpPr>
        <p:spPr/>
        <p:txBody>
          <a:bodyPr/>
          <a:lstStyle/>
          <a:p>
            <a:endParaRPr lang="en-US"/>
          </a:p>
        </p:txBody>
      </p:sp>
      <p:sp>
        <p:nvSpPr>
          <p:cNvPr id="27" name="عنصر نائب لرقم الشريحة 26"/>
          <p:cNvSpPr>
            <a:spLocks noGrp="1"/>
          </p:cNvSpPr>
          <p:nvPr>
            <p:ph type="sldNum" sz="quarter" idx="12"/>
          </p:nvPr>
        </p:nvSpPr>
        <p:spPr/>
        <p:txBody>
          <a:bodyPr/>
          <a:lstStyle/>
          <a:p>
            <a:fld id="{7B553000-7EF0-4212-AACE-3D1E0AD6A2F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11A4151-5AE4-45F0-8B8D-69D659921122}" type="datetimeFigureOut">
              <a:rPr lang="en-US" smtClean="0"/>
              <a:pPr/>
              <a:t>12-Jun-18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B553000-7EF0-4212-AACE-3D1E0AD6A2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11A4151-5AE4-45F0-8B8D-69D659921122}" type="datetimeFigureOut">
              <a:rPr lang="en-US" smtClean="0"/>
              <a:pPr/>
              <a:t>12-Jun-18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B553000-7EF0-4212-AACE-3D1E0AD6A2F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11A4151-5AE4-45F0-8B8D-69D659921122}" type="datetimeFigureOut">
              <a:rPr lang="en-US" smtClean="0"/>
              <a:pPr/>
              <a:t>12-Jun-18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B553000-7EF0-4212-AACE-3D1E0AD6A2F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11A4151-5AE4-45F0-8B8D-69D659921122}" type="datetimeFigureOut">
              <a:rPr lang="en-US" smtClean="0"/>
              <a:pPr/>
              <a:t>12-Jun-18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B553000-7EF0-4212-AACE-3D1E0AD6A2F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11A4151-5AE4-45F0-8B8D-69D659921122}" type="datetimeFigureOut">
              <a:rPr lang="en-US" smtClean="0"/>
              <a:pPr/>
              <a:t>12-Jun-18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B553000-7EF0-4212-AACE-3D1E0AD6A2F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D11A4151-5AE4-45F0-8B8D-69D659921122}" type="datetimeFigureOut">
              <a:rPr lang="en-US" smtClean="0"/>
              <a:pPr/>
              <a:t>12-Jun-18</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7B553000-7EF0-4212-AACE-3D1E0AD6A2F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D11A4151-5AE4-45F0-8B8D-69D659921122}" type="datetimeFigureOut">
              <a:rPr lang="en-US" smtClean="0"/>
              <a:pPr/>
              <a:t>12-Jun-18</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7B553000-7EF0-4212-AACE-3D1E0AD6A2F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11A4151-5AE4-45F0-8B8D-69D659921122}" type="datetimeFigureOut">
              <a:rPr lang="en-US" smtClean="0"/>
              <a:pPr/>
              <a:t>12-Jun-18</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7B553000-7EF0-4212-AACE-3D1E0AD6A2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11A4151-5AE4-45F0-8B8D-69D659921122}" type="datetimeFigureOut">
              <a:rPr lang="en-US" smtClean="0"/>
              <a:pPr/>
              <a:t>12-Jun-18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B553000-7EF0-4212-AACE-3D1E0AD6A2F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11A4151-5AE4-45F0-8B8D-69D659921122}" type="datetimeFigureOut">
              <a:rPr lang="en-US" smtClean="0"/>
              <a:pPr/>
              <a:t>12-Jun-18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8077200" y="6356350"/>
            <a:ext cx="609600" cy="365125"/>
          </a:xfrm>
        </p:spPr>
        <p:txBody>
          <a:bodyPr/>
          <a:lstStyle/>
          <a:p>
            <a:fld id="{7B553000-7EF0-4212-AACE-3D1E0AD6A2F2}" type="slidenum">
              <a:rPr lang="en-US" smtClean="0"/>
              <a:pPr/>
              <a:t>‹#›</a:t>
            </a:fld>
            <a:endParaRPr lang="en-US"/>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11A4151-5AE4-45F0-8B8D-69D659921122}" type="datetimeFigureOut">
              <a:rPr lang="en-US" smtClean="0"/>
              <a:pPr/>
              <a:t>12-Jun-18</a:t>
            </a:fld>
            <a:endParaRPr lang="en-US"/>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B553000-7EF0-4212-AACE-3D1E0AD6A2F2}" type="slidenum">
              <a:rPr lang="en-US" smtClean="0"/>
              <a:pPr/>
              <a:t>‹#›</a:t>
            </a:fld>
            <a:endParaRPr lang="en-US"/>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7.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9.wmf"/><Relationship Id="rId5" Type="http://schemas.openxmlformats.org/officeDocument/2006/relationships/oleObject" Target="../embeddings/oleObject5.bin"/><Relationship Id="rId4" Type="http://schemas.openxmlformats.org/officeDocument/2006/relationships/image" Target="../media/image8.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0.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1.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3.wmf"/><Relationship Id="rId5" Type="http://schemas.openxmlformats.org/officeDocument/2006/relationships/oleObject" Target="../embeddings/oleObject9.bin"/><Relationship Id="rId4" Type="http://schemas.openxmlformats.org/officeDocument/2006/relationships/image" Target="../media/image12.wmf"/></Relationships>
</file>

<file path=ppt/slides/_rels/slide1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2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22.emf"/><Relationship Id="rId4" Type="http://schemas.openxmlformats.org/officeDocument/2006/relationships/image" Target="../media/image21.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a:xfrm>
            <a:off x="533400" y="2286000"/>
            <a:ext cx="7854696" cy="1752600"/>
          </a:xfrm>
        </p:spPr>
        <p:txBody>
          <a:bodyPr>
            <a:normAutofit fontScale="85000" lnSpcReduction="20000"/>
          </a:bodyPr>
          <a:lstStyle/>
          <a:p>
            <a:pPr algn="ctr"/>
            <a:r>
              <a:rPr lang="en-US" sz="4200" b="1" dirty="0" smtClean="0">
                <a:latin typeface="Times New Roman" pitchFamily="18" charset="0"/>
                <a:cs typeface="Times New Roman" pitchFamily="18" charset="0"/>
              </a:rPr>
              <a:t>Millimeter Wave Massive MIMO For Next Generation Wireless Communication</a:t>
            </a:r>
            <a:r>
              <a:rPr lang="en-US" dirty="0" smtClean="0"/>
              <a:t/>
            </a:r>
            <a:br>
              <a:rPr lang="en-US" dirty="0" smtClean="0"/>
            </a:br>
            <a:endParaRPr lang="en-US" dirty="0"/>
          </a:p>
        </p:txBody>
      </p:sp>
      <p:sp>
        <p:nvSpPr>
          <p:cNvPr id="4" name="مربع نص 3"/>
          <p:cNvSpPr txBox="1"/>
          <p:nvPr/>
        </p:nvSpPr>
        <p:spPr>
          <a:xfrm>
            <a:off x="2133600" y="5029200"/>
            <a:ext cx="184731" cy="369332"/>
          </a:xfrm>
          <a:prstGeom prst="rect">
            <a:avLst/>
          </a:prstGeom>
          <a:noFill/>
        </p:spPr>
        <p:txBody>
          <a:bodyPr wrap="none" rtlCol="0">
            <a:spAutoFit/>
          </a:bodyPr>
          <a:lstStyle/>
          <a:p>
            <a:endParaRPr lang="en-US" dirty="0"/>
          </a:p>
        </p:txBody>
      </p:sp>
      <p:sp>
        <p:nvSpPr>
          <p:cNvPr id="5" name="مربع نص 4"/>
          <p:cNvSpPr txBox="1"/>
          <p:nvPr/>
        </p:nvSpPr>
        <p:spPr>
          <a:xfrm>
            <a:off x="609600" y="5181600"/>
            <a:ext cx="7848600" cy="1200329"/>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Supervisor:                                                 Prepared By:</a:t>
            </a:r>
          </a:p>
          <a:p>
            <a:r>
              <a:rPr lang="en-US" sz="2400" b="1" dirty="0" smtClean="0">
                <a:latin typeface="Times New Roman" pitchFamily="18" charset="0"/>
                <a:cs typeface="Times New Roman" pitchFamily="18" charset="0"/>
              </a:rPr>
              <a:t>Dr. </a:t>
            </a:r>
            <a:r>
              <a:rPr lang="en-US" sz="2400" b="1" dirty="0" err="1" smtClean="0">
                <a:latin typeface="Times New Roman" pitchFamily="18" charset="0"/>
                <a:cs typeface="Times New Roman" pitchFamily="18" charset="0"/>
              </a:rPr>
              <a:t>Yousef</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Dama</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Asma’a</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Halbouni</a:t>
            </a:r>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Asma’a</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Yaish</a:t>
            </a:r>
            <a:endParaRPr lang="en-US" sz="2400" b="1" dirty="0">
              <a:latin typeface="Times New Roman" pitchFamily="18" charset="0"/>
              <a:cs typeface="Times New Roman" pitchFamily="18" charset="0"/>
            </a:endParaRPr>
          </a:p>
        </p:txBody>
      </p:sp>
      <p:sp>
        <p:nvSpPr>
          <p:cNvPr id="6" name="مربع نص 5"/>
          <p:cNvSpPr txBox="1"/>
          <p:nvPr/>
        </p:nvSpPr>
        <p:spPr>
          <a:xfrm>
            <a:off x="304800" y="533400"/>
            <a:ext cx="8534400" cy="1200329"/>
          </a:xfrm>
          <a:prstGeom prst="rect">
            <a:avLst/>
          </a:prstGeom>
          <a:noFill/>
        </p:spPr>
        <p:txBody>
          <a:bodyPr wrap="square" rtlCol="0">
            <a:spAutoFit/>
          </a:bodyPr>
          <a:lstStyle/>
          <a:p>
            <a:r>
              <a:rPr lang="en-US" dirty="0" smtClean="0"/>
              <a:t>An-</a:t>
            </a:r>
            <a:r>
              <a:rPr lang="en-US" dirty="0" err="1" smtClean="0"/>
              <a:t>Najah</a:t>
            </a:r>
            <a:r>
              <a:rPr lang="en-US" dirty="0" smtClean="0"/>
              <a:t> National University </a:t>
            </a:r>
          </a:p>
          <a:p>
            <a:r>
              <a:rPr lang="en-US" dirty="0" smtClean="0"/>
              <a:t>Faculty Of Engineering </a:t>
            </a:r>
          </a:p>
          <a:p>
            <a:r>
              <a:rPr lang="en-US" dirty="0" smtClean="0"/>
              <a:t>Telecommunication Engineering Department </a:t>
            </a:r>
          </a:p>
          <a:p>
            <a:endParaRPr lang="en-US" dirty="0"/>
          </a:p>
        </p:txBody>
      </p:sp>
      <p:pic>
        <p:nvPicPr>
          <p:cNvPr id="7" name="صورة 6"/>
          <p:cNvPicPr/>
          <p:nvPr/>
        </p:nvPicPr>
        <p:blipFill>
          <a:blip r:embed="rId2"/>
          <a:srcRect/>
          <a:stretch>
            <a:fillRect/>
          </a:stretch>
        </p:blipFill>
        <p:spPr bwMode="auto">
          <a:xfrm>
            <a:off x="6629400" y="228600"/>
            <a:ext cx="2209800" cy="13716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447800"/>
            <a:ext cx="8305800" cy="5105400"/>
          </a:xfrm>
        </p:spPr>
        <p:txBody>
          <a:bodyPr>
            <a:normAutofit fontScale="77500" lnSpcReduction="20000"/>
          </a:bodyPr>
          <a:lstStyle/>
          <a:p>
            <a:pPr algn="just">
              <a:buFont typeface="Wingdings" pitchFamily="2" charset="2"/>
              <a:buChar char="§"/>
            </a:pPr>
            <a:r>
              <a:rPr lang="en-US" sz="3400" dirty="0" smtClean="0">
                <a:latin typeface="Times New Roman" pitchFamily="18" charset="0"/>
                <a:cs typeface="Times New Roman" pitchFamily="18" charset="0"/>
              </a:rPr>
              <a:t> Alamouti code, the only STBC that can achieve its full diversity gain without needing to sacrifice its data rate.</a:t>
            </a:r>
          </a:p>
          <a:p>
            <a:pPr algn="just">
              <a:buNone/>
            </a:pPr>
            <a:r>
              <a:rPr lang="en-US" sz="3400" dirty="0" smtClean="0">
                <a:latin typeface="Times New Roman" pitchFamily="18" charset="0"/>
                <a:cs typeface="Times New Roman" pitchFamily="18" charset="0"/>
              </a:rPr>
              <a:t> </a:t>
            </a:r>
          </a:p>
          <a:p>
            <a:pPr algn="just">
              <a:buFont typeface="Wingdings" pitchFamily="2" charset="2"/>
              <a:buChar char="§"/>
            </a:pPr>
            <a:r>
              <a:rPr lang="en-US" sz="3400" dirty="0" smtClean="0">
                <a:latin typeface="Times New Roman" pitchFamily="18" charset="0"/>
                <a:cs typeface="Times New Roman" pitchFamily="18" charset="0"/>
              </a:rPr>
              <a:t>The information to be transmitted is modulated and fed to the space time encoder, which consists of two transmit antennas.</a:t>
            </a:r>
          </a:p>
          <a:p>
            <a:pPr algn="just">
              <a:buFont typeface="Wingdings" pitchFamily="2" charset="2"/>
              <a:buChar char="§"/>
            </a:pPr>
            <a:endParaRPr lang="en-US" sz="3400" dirty="0" smtClean="0">
              <a:latin typeface="Times New Roman" pitchFamily="18" charset="0"/>
              <a:cs typeface="Times New Roman" pitchFamily="18" charset="0"/>
            </a:endParaRPr>
          </a:p>
          <a:p>
            <a:pPr algn="just">
              <a:buFont typeface="Wingdings" pitchFamily="2" charset="2"/>
              <a:buChar char="§"/>
            </a:pPr>
            <a:r>
              <a:rPr lang="en-US" sz="3400" dirty="0" smtClean="0">
                <a:latin typeface="Times New Roman" pitchFamily="18" charset="0"/>
                <a:cs typeface="Times New Roman" pitchFamily="18" charset="0"/>
              </a:rPr>
              <a:t>Each Tx-Rx pair has a channel, represented by different channel coefficients.</a:t>
            </a:r>
            <a:endParaRPr lang="en-US" dirty="0" smtClean="0"/>
          </a:p>
          <a:p>
            <a:pPr algn="just">
              <a:buNone/>
            </a:pPr>
            <a:endParaRPr lang="en-US" dirty="0" smtClean="0"/>
          </a:p>
          <a:p>
            <a:pPr algn="just">
              <a:buNone/>
            </a:pPr>
            <a:endParaRPr lang="en-US" dirty="0" smtClean="0"/>
          </a:p>
          <a:p>
            <a:pPr algn="just">
              <a:buNone/>
            </a:pPr>
            <a:endParaRPr lang="en-US" dirty="0" smtClean="0"/>
          </a:p>
          <a:p>
            <a:pPr algn="just">
              <a:buNone/>
            </a:pPr>
            <a:r>
              <a:rPr lang="en-US" dirty="0" smtClean="0"/>
              <a:t>                                    </a:t>
            </a:r>
            <a:endParaRPr lang="en-US" sz="1800" dirty="0" smtClean="0"/>
          </a:p>
          <a:p>
            <a:pPr>
              <a:buNone/>
            </a:pPr>
            <a:endParaRPr lang="en-US" dirty="0"/>
          </a:p>
        </p:txBody>
      </p:sp>
      <p:sp>
        <p:nvSpPr>
          <p:cNvPr id="6" name="عنوان 1"/>
          <p:cNvSpPr>
            <a:spLocks noGrp="1"/>
          </p:cNvSpPr>
          <p:nvPr>
            <p:ph type="title"/>
          </p:nvPr>
        </p:nvSpPr>
        <p:spPr>
          <a:xfrm>
            <a:off x="457200" y="457200"/>
            <a:ext cx="8229600" cy="838200"/>
          </a:xfrm>
        </p:spPr>
        <p:txBody>
          <a:bodyPr>
            <a:normAutofit/>
          </a:bodyPr>
          <a:lstStyle/>
          <a:p>
            <a:r>
              <a:rPr lang="en-US" sz="4800" b="1" dirty="0" smtClean="0">
                <a:latin typeface="Times New Roman" pitchFamily="18" charset="0"/>
                <a:cs typeface="Times New Roman" pitchFamily="18" charset="0"/>
              </a:rPr>
              <a:t>  Alamouti And STBC</a:t>
            </a:r>
            <a:endParaRPr lang="en-US" sz="4800"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152400"/>
            <a:ext cx="8382000" cy="1357322"/>
          </a:xfrm>
        </p:spPr>
        <p:txBody>
          <a:bodyPr>
            <a:noAutofit/>
          </a:bodyPr>
          <a:lstStyle/>
          <a:p>
            <a:pPr algn="ctr"/>
            <a:r>
              <a:rPr lang="en-US" sz="3200" b="1" dirty="0" smtClean="0">
                <a:latin typeface="Times New Roman" pitchFamily="18" charset="0"/>
                <a:cs typeface="Times New Roman" pitchFamily="18" charset="0"/>
              </a:rPr>
              <a:t>Quasi-Orthogonal Space Time Block Coding          (QO-STBC)</a:t>
            </a:r>
            <a:endParaRPr lang="en-US" sz="32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228600" y="1828800"/>
            <a:ext cx="8534400" cy="4538674"/>
          </a:xfrm>
        </p:spPr>
        <p:txBody>
          <a:bodyPr/>
          <a:lstStyle/>
          <a:p>
            <a:pPr algn="just">
              <a:buFont typeface="Wingdings" pitchFamily="2" charset="2"/>
              <a:buChar char="§"/>
            </a:pPr>
            <a:r>
              <a:rPr lang="en-US" dirty="0" smtClean="0">
                <a:latin typeface="Times New Roman" pitchFamily="18" charset="0"/>
                <a:cs typeface="Times New Roman" pitchFamily="18" charset="0"/>
              </a:rPr>
              <a:t>To achieve full-rate transmission while maintaining much of the orthogonality benefits of OSTBC, (QO-STBC) has been proposed.</a:t>
            </a:r>
          </a:p>
          <a:p>
            <a:pPr algn="just">
              <a:buFont typeface="Wingdings" pitchFamily="2" charset="2"/>
              <a:buChar char="§"/>
            </a:pPr>
            <a:endParaRPr lang="en-US" dirty="0" smtClean="0">
              <a:latin typeface="Times New Roman" pitchFamily="18" charset="0"/>
              <a:cs typeface="Times New Roman" pitchFamily="18" charset="0"/>
            </a:endParaRPr>
          </a:p>
          <a:p>
            <a:pPr algn="just">
              <a:buFont typeface="Wingdings" pitchFamily="2" charset="2"/>
              <a:buChar char="§"/>
            </a:pPr>
            <a:r>
              <a:rPr lang="en-US" dirty="0" smtClean="0">
                <a:latin typeface="Times New Roman" pitchFamily="18" charset="0"/>
                <a:cs typeface="Times New Roman" pitchFamily="18" charset="0"/>
              </a:rPr>
              <a:t>A QO-STBC can achieve full rate, but interference terms will appear from the neighboring signals during the signal detection which will increase the detection complexity and decrease the gain performance.</a:t>
            </a:r>
          </a:p>
          <a:p>
            <a:pPr algn="just">
              <a:buNone/>
            </a:pP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457200"/>
            <a:ext cx="8229600" cy="1143000"/>
          </a:xfrm>
        </p:spPr>
        <p:txBody>
          <a:bodyPr>
            <a:normAutofit fontScale="90000"/>
          </a:bodyPr>
          <a:lstStyle/>
          <a:p>
            <a:r>
              <a:rPr lang="en-US" sz="3600" b="1" dirty="0" smtClean="0">
                <a:latin typeface="Times New Roman" pitchFamily="18" charset="0"/>
                <a:cs typeface="Times New Roman" pitchFamily="18" charset="0"/>
              </a:rPr>
              <a:t>A new Approach for O-STBC and QO-STBC which based on idea of Virtual Channel</a:t>
            </a:r>
            <a:endParaRPr lang="en-US" sz="3600" b="1"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676400"/>
            <a:ext cx="8229600" cy="4648200"/>
          </a:xfrm>
        </p:spPr>
        <p:txBody>
          <a:bodyPr/>
          <a:lstStyle/>
          <a:p>
            <a:pPr marL="514350" indent="-514350">
              <a:buFont typeface="Wingdings" pitchFamily="2" charset="2"/>
              <a:buChar char="v"/>
            </a:pPr>
            <a:r>
              <a:rPr lang="en-US" b="1" dirty="0" smtClean="0">
                <a:latin typeface="Times New Roman" pitchFamily="18" charset="0"/>
                <a:cs typeface="Times New Roman" pitchFamily="18" charset="0"/>
              </a:rPr>
              <a:t>Conventional QO-STBC</a:t>
            </a:r>
            <a:r>
              <a:rPr lang="en-US" dirty="0" smtClean="0">
                <a:latin typeface="Times New Roman" pitchFamily="18" charset="0"/>
                <a:cs typeface="Times New Roman" pitchFamily="18" charset="0"/>
              </a:rPr>
              <a:t>:                                                    The encoding matrix proposed is two (2 * 2)  Alamouti codes X</a:t>
            </a:r>
            <a:r>
              <a:rPr lang="en-US" baseline="-25000" dirty="0" smtClean="0">
                <a:latin typeface="Times New Roman" pitchFamily="18" charset="0"/>
                <a:cs typeface="Times New Roman" pitchFamily="18" charset="0"/>
              </a:rPr>
              <a:t>12</a:t>
            </a:r>
            <a:r>
              <a:rPr lang="en-US" dirty="0" smtClean="0">
                <a:latin typeface="Times New Roman" pitchFamily="18" charset="0"/>
                <a:cs typeface="Times New Roman" pitchFamily="18" charset="0"/>
              </a:rPr>
              <a:t> and X</a:t>
            </a:r>
            <a:r>
              <a:rPr lang="en-US" baseline="-25000" dirty="0" smtClean="0">
                <a:latin typeface="Times New Roman" pitchFamily="18" charset="0"/>
                <a:cs typeface="Times New Roman" pitchFamily="18" charset="0"/>
              </a:rPr>
              <a:t>34</a:t>
            </a:r>
            <a:r>
              <a:rPr lang="en-US" dirty="0" smtClean="0">
                <a:latin typeface="Times New Roman" pitchFamily="18" charset="0"/>
                <a:cs typeface="Times New Roman" pitchFamily="18" charset="0"/>
              </a:rPr>
              <a:t> h</a:t>
            </a:r>
            <a:r>
              <a:rPr lang="en-US" baseline="-25000" dirty="0" smtClean="0">
                <a:latin typeface="Times New Roman" pitchFamily="18" charset="0"/>
                <a:cs typeface="Times New Roman" pitchFamily="18" charset="0"/>
              </a:rPr>
              <a:t>     </a:t>
            </a:r>
          </a:p>
          <a:p>
            <a:pPr marL="514350" indent="-514350">
              <a:buNone/>
            </a:pPr>
            <a:r>
              <a:rPr lang="en-US" baseline="-25000" dirty="0" smtClean="0">
                <a:latin typeface="Times New Roman" pitchFamily="18" charset="0"/>
                <a:cs typeface="Times New Roman" pitchFamily="18" charset="0"/>
              </a:rPr>
              <a:t>              </a:t>
            </a:r>
          </a:p>
          <a:p>
            <a:pPr marL="514350" indent="-514350">
              <a:buNone/>
            </a:pPr>
            <a:endParaRPr lang="en-US" baseline="-25000" dirty="0" smtClean="0">
              <a:latin typeface="Times New Roman" pitchFamily="18" charset="0"/>
              <a:cs typeface="Times New Roman" pitchFamily="18" charset="0"/>
            </a:endParaRPr>
          </a:p>
          <a:p>
            <a:pPr marL="514350" indent="-514350">
              <a:buNone/>
            </a:pPr>
            <a:endParaRPr lang="en-US" dirty="0" smtClean="0">
              <a:latin typeface="Times New Roman" pitchFamily="18" charset="0"/>
              <a:cs typeface="Times New Roman" pitchFamily="18" charset="0"/>
            </a:endParaRPr>
          </a:p>
          <a:p>
            <a:pPr marL="514350" indent="-514350">
              <a:buNone/>
            </a:pPr>
            <a:endParaRPr lang="en-US" dirty="0" smtClean="0">
              <a:latin typeface="Times New Roman" pitchFamily="18" charset="0"/>
              <a:cs typeface="Times New Roman" pitchFamily="18" charset="0"/>
            </a:endParaRPr>
          </a:p>
          <a:p>
            <a:pPr marL="514350" indent="-514350">
              <a:buNone/>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The Equivalent Virtual Channel Matrix (EVCM) Hv can be written as:</a:t>
            </a:r>
          </a:p>
        </p:txBody>
      </p:sp>
      <p:graphicFrame>
        <p:nvGraphicFramePr>
          <p:cNvPr id="4" name="كائن 3"/>
          <p:cNvGraphicFramePr>
            <a:graphicFrameLocks noChangeAspect="1"/>
          </p:cNvGraphicFramePr>
          <p:nvPr/>
        </p:nvGraphicFramePr>
        <p:xfrm>
          <a:off x="914400" y="3124200"/>
          <a:ext cx="6143668" cy="1571636"/>
        </p:xfrm>
        <a:graphic>
          <a:graphicData uri="http://schemas.openxmlformats.org/presentationml/2006/ole">
            <mc:AlternateContent xmlns:mc="http://schemas.openxmlformats.org/markup-compatibility/2006">
              <mc:Choice xmlns:v="urn:schemas-microsoft-com:vml" Requires="v">
                <p:oleObj spid="_x0000_s4110" name="Equation" r:id="rId3" imgW="3924000" imgH="914400" progId="Equation.3">
                  <p:embed/>
                </p:oleObj>
              </mc:Choice>
              <mc:Fallback>
                <p:oleObj name="Equation" r:id="rId3" imgW="3924000" imgH="914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124200"/>
                        <a:ext cx="6143668" cy="15716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990600"/>
            <a:ext cx="8305800" cy="5334000"/>
          </a:xfrm>
        </p:spPr>
        <p:txBody>
          <a:bodyPr>
            <a:normAutofit/>
          </a:bodyPr>
          <a:lstStyle/>
          <a:p>
            <a:pPr algn="just">
              <a:buNone/>
            </a:pPr>
            <a:r>
              <a:rPr lang="en-US" dirty="0" smtClean="0">
                <a:latin typeface="Times New Roman" pitchFamily="18" charset="0"/>
                <a:cs typeface="Times New Roman" pitchFamily="18" charset="0"/>
              </a:rPr>
              <a:t>   Hv can be described as a highly structured, equivalent, virtual (4*4) MIMO channel matrix.</a:t>
            </a: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   Where Y= Hv*X + AWGN</a:t>
            </a:r>
          </a:p>
          <a:p>
            <a:pPr algn="just">
              <a:buNone/>
            </a:pPr>
            <a:r>
              <a:rPr lang="en-US" dirty="0" smtClean="0">
                <a:latin typeface="Times New Roman" pitchFamily="18" charset="0"/>
                <a:cs typeface="Times New Roman" pitchFamily="18" charset="0"/>
              </a:rPr>
              <a:t>   In Conventional QO-STBC a detection matrix D</a:t>
            </a:r>
            <a:r>
              <a:rPr lang="en-US" baseline="-25000" dirty="0" smtClean="0">
                <a:latin typeface="Times New Roman" pitchFamily="18" charset="0"/>
                <a:cs typeface="Times New Roman" pitchFamily="18" charset="0"/>
              </a:rPr>
              <a:t>4</a:t>
            </a:r>
            <a:r>
              <a:rPr lang="en-US" dirty="0" smtClean="0">
                <a:latin typeface="Times New Roman" pitchFamily="18" charset="0"/>
                <a:cs typeface="Times New Roman" pitchFamily="18" charset="0"/>
              </a:rPr>
              <a:t> were introduced to decode the received signal, </a:t>
            </a:r>
          </a:p>
          <a:p>
            <a:pPr algn="just">
              <a:buNone/>
            </a:pPr>
            <a:r>
              <a:rPr lang="en-US" dirty="0" smtClean="0">
                <a:latin typeface="Times New Roman" pitchFamily="18" charset="0"/>
                <a:cs typeface="Times New Roman" pitchFamily="18" charset="0"/>
              </a:rPr>
              <a:t>    where D</a:t>
            </a:r>
            <a:r>
              <a:rPr lang="en-US" baseline="-25000" dirty="0" smtClean="0">
                <a:latin typeface="Times New Roman" pitchFamily="18" charset="0"/>
                <a:cs typeface="Times New Roman" pitchFamily="18" charset="0"/>
              </a:rPr>
              <a:t>4</a:t>
            </a:r>
            <a:r>
              <a:rPr lang="en-US" dirty="0" smtClean="0">
                <a:latin typeface="Times New Roman" pitchFamily="18" charset="0"/>
                <a:cs typeface="Times New Roman" pitchFamily="18" charset="0"/>
              </a:rPr>
              <a:t>= Hv</a:t>
            </a:r>
            <a:r>
              <a:rPr lang="en-US" baseline="30000" dirty="0" smtClean="0">
                <a:latin typeface="Times New Roman" pitchFamily="18" charset="0"/>
                <a:cs typeface="Times New Roman" pitchFamily="18" charset="0"/>
              </a:rPr>
              <a:t>H</a:t>
            </a:r>
            <a:r>
              <a:rPr lang="en-US" dirty="0" smtClean="0">
                <a:latin typeface="Times New Roman" pitchFamily="18" charset="0"/>
                <a:cs typeface="Times New Roman" pitchFamily="18" charset="0"/>
              </a:rPr>
              <a:t> .Hv , Hv</a:t>
            </a:r>
            <a:r>
              <a:rPr lang="en-US" baseline="30000" dirty="0" smtClean="0">
                <a:latin typeface="Times New Roman" pitchFamily="18" charset="0"/>
                <a:cs typeface="Times New Roman" pitchFamily="18" charset="0"/>
              </a:rPr>
              <a:t>H</a:t>
            </a:r>
            <a:r>
              <a:rPr lang="en-US" dirty="0" smtClean="0">
                <a:latin typeface="Times New Roman" pitchFamily="18" charset="0"/>
                <a:cs typeface="Times New Roman" pitchFamily="18" charset="0"/>
              </a:rPr>
              <a:t> is the Hermitian of Hv. </a:t>
            </a:r>
          </a:p>
          <a:p>
            <a:pPr>
              <a:buNone/>
            </a:pPr>
            <a:endParaRPr lang="en-US" dirty="0"/>
          </a:p>
        </p:txBody>
      </p:sp>
      <p:graphicFrame>
        <p:nvGraphicFramePr>
          <p:cNvPr id="7" name="كائن 6"/>
          <p:cNvGraphicFramePr>
            <a:graphicFrameLocks noChangeAspect="1"/>
          </p:cNvGraphicFramePr>
          <p:nvPr/>
        </p:nvGraphicFramePr>
        <p:xfrm>
          <a:off x="1676400" y="1828800"/>
          <a:ext cx="4448596" cy="1743084"/>
        </p:xfrm>
        <a:graphic>
          <a:graphicData uri="http://schemas.openxmlformats.org/presentationml/2006/ole">
            <mc:AlternateContent xmlns:mc="http://schemas.openxmlformats.org/markup-compatibility/2006">
              <mc:Choice xmlns:v="urn:schemas-microsoft-com:vml" Requires="v">
                <p:oleObj spid="_x0000_s5134" name="Equation" r:id="rId3" imgW="2145960" imgH="914400" progId="Equation.3">
                  <p:embed/>
                </p:oleObj>
              </mc:Choice>
              <mc:Fallback>
                <p:oleObj name="Equation" r:id="rId3" imgW="2145960" imgH="914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828800"/>
                        <a:ext cx="4448596" cy="17430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مربع نص 3"/>
          <p:cNvSpPr txBox="1"/>
          <p:nvPr/>
        </p:nvSpPr>
        <p:spPr>
          <a:xfrm>
            <a:off x="609600" y="457200"/>
            <a:ext cx="4038600" cy="52322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Virtual Channel</a:t>
            </a:r>
            <a:endParaRPr lang="en-US" sz="2800" b="1"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66800"/>
            <a:ext cx="8229600" cy="5257800"/>
          </a:xfrm>
        </p:spPr>
        <p:txBody>
          <a:bodyPr/>
          <a:lstStyle/>
          <a:p>
            <a:pPr algn="just">
              <a:buNone/>
            </a:pPr>
            <a:r>
              <a:rPr lang="en-US" dirty="0" smtClean="0">
                <a:latin typeface="Times New Roman" pitchFamily="18" charset="0"/>
                <a:cs typeface="Times New Roman" pitchFamily="18" charset="0"/>
              </a:rPr>
              <a:t>   In D4, diagonal elements </a:t>
            </a:r>
            <a:r>
              <a:rPr lang="el-GR" dirty="0" smtClean="0">
                <a:latin typeface="Times New Roman" pitchFamily="18" charset="0"/>
                <a:cs typeface="Times New Roman" pitchFamily="18" charset="0"/>
              </a:rPr>
              <a:t>α</a:t>
            </a:r>
            <a:r>
              <a:rPr lang="en-US" dirty="0" smtClean="0">
                <a:latin typeface="Times New Roman" pitchFamily="18" charset="0"/>
                <a:cs typeface="Times New Roman" pitchFamily="18" charset="0"/>
              </a:rPr>
              <a:t> represent the channel gains and </a:t>
            </a:r>
            <a:r>
              <a:rPr lang="en-US"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rPr>
              <a:t> represent the interference from the neighboring signals due to un-orthogonality, for four transmit antennas.</a:t>
            </a: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   To detect the estimate received signal:</a:t>
            </a:r>
          </a:p>
          <a:p>
            <a:pPr algn="just">
              <a:buNone/>
            </a:pPr>
            <a:r>
              <a:rPr lang="en-US" dirty="0" smtClean="0">
                <a:latin typeface="Times New Roman" pitchFamily="18" charset="0"/>
                <a:cs typeface="Times New Roman" pitchFamily="18" charset="0"/>
              </a:rPr>
              <a:t>   X' = (Hv</a:t>
            </a:r>
            <a:r>
              <a:rPr lang="en-US" baseline="30000" dirty="0" smtClean="0">
                <a:latin typeface="Times New Roman" pitchFamily="18" charset="0"/>
                <a:cs typeface="Times New Roman" pitchFamily="18" charset="0"/>
              </a:rPr>
              <a:t>H</a:t>
            </a:r>
            <a:r>
              <a:rPr lang="en-US" dirty="0" smtClean="0">
                <a:latin typeface="Times New Roman" pitchFamily="18" charset="0"/>
                <a:cs typeface="Times New Roman" pitchFamily="18" charset="0"/>
              </a:rPr>
              <a:t> .Hv)</a:t>
            </a:r>
            <a:r>
              <a:rPr lang="en-US" baseline="30000" dirty="0" smtClean="0">
                <a:latin typeface="Times New Roman" pitchFamily="18" charset="0"/>
                <a:cs typeface="Times New Roman" pitchFamily="18" charset="0"/>
              </a:rPr>
              <a:t>-1</a:t>
            </a:r>
            <a:r>
              <a:rPr lang="en-US" dirty="0" smtClean="0">
                <a:latin typeface="Times New Roman" pitchFamily="18" charset="0"/>
                <a:cs typeface="Times New Roman" pitchFamily="18" charset="0"/>
              </a:rPr>
              <a:t> . Hv</a:t>
            </a:r>
            <a:r>
              <a:rPr lang="en-US" baseline="30000" dirty="0" smtClean="0">
                <a:latin typeface="Times New Roman" pitchFamily="18" charset="0"/>
                <a:cs typeface="Times New Roman" pitchFamily="18" charset="0"/>
              </a:rPr>
              <a:t>H</a:t>
            </a:r>
            <a:r>
              <a:rPr lang="en-US" dirty="0" smtClean="0">
                <a:latin typeface="Times New Roman" pitchFamily="18" charset="0"/>
                <a:cs typeface="Times New Roman" pitchFamily="18" charset="0"/>
              </a:rPr>
              <a:t> .Y</a:t>
            </a:r>
          </a:p>
          <a:p>
            <a:pPr>
              <a:buNone/>
            </a:pPr>
            <a:endParaRPr lang="en-US" dirty="0" smtClean="0"/>
          </a:p>
          <a:p>
            <a:pPr>
              <a:buNone/>
            </a:pPr>
            <a:endParaRPr lang="en-US" dirty="0" smtClean="0"/>
          </a:p>
          <a:p>
            <a:pPr>
              <a:buNone/>
            </a:pPr>
            <a:endParaRPr lang="en-US" dirty="0" smtClean="0"/>
          </a:p>
          <a:p>
            <a:pPr>
              <a:buNone/>
            </a:pPr>
            <a:endParaRPr lang="en-US" dirty="0"/>
          </a:p>
        </p:txBody>
      </p:sp>
      <p:graphicFrame>
        <p:nvGraphicFramePr>
          <p:cNvPr id="4" name="كائن 3"/>
          <p:cNvGraphicFramePr>
            <a:graphicFrameLocks noChangeAspect="1"/>
          </p:cNvGraphicFramePr>
          <p:nvPr/>
        </p:nvGraphicFramePr>
        <p:xfrm>
          <a:off x="2643174" y="2714620"/>
          <a:ext cx="3000396" cy="1714512"/>
        </p:xfrm>
        <a:graphic>
          <a:graphicData uri="http://schemas.openxmlformats.org/presentationml/2006/ole">
            <mc:AlternateContent xmlns:mc="http://schemas.openxmlformats.org/markup-compatibility/2006">
              <mc:Choice xmlns:v="urn:schemas-microsoft-com:vml" Requires="v">
                <p:oleObj spid="_x0000_s6158" name="Equation" r:id="rId3" imgW="1396800" imgH="914400" progId="Equation.3">
                  <p:embed/>
                </p:oleObj>
              </mc:Choice>
              <mc:Fallback>
                <p:oleObj name="Equation" r:id="rId3" imgW="1396800" imgH="914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3174" y="2714620"/>
                        <a:ext cx="3000396" cy="1714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مربع نص 5"/>
          <p:cNvSpPr txBox="1"/>
          <p:nvPr/>
        </p:nvSpPr>
        <p:spPr>
          <a:xfrm>
            <a:off x="685800" y="533400"/>
            <a:ext cx="3581400" cy="52322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Detection Matrix</a:t>
            </a:r>
            <a:endParaRPr lang="en-US" sz="2800" b="1"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304800"/>
          </a:xfrm>
        </p:spPr>
        <p:txBody>
          <a:bodyPr>
            <a:normAutofit fontScale="90000"/>
          </a:bodyPr>
          <a:lstStyle/>
          <a:p>
            <a:pPr lvl="0"/>
            <a:r>
              <a:rPr lang="en-US" sz="2400" dirty="0" smtClean="0">
                <a:solidFill>
                  <a:schemeClr val="tx1"/>
                </a:solidFill>
                <a:latin typeface="+mn-lt"/>
              </a:rPr>
              <a:t/>
            </a:r>
            <a:br>
              <a:rPr lang="en-US" sz="2400" dirty="0" smtClean="0">
                <a:solidFill>
                  <a:schemeClr val="tx1"/>
                </a:solidFill>
                <a:latin typeface="+mn-lt"/>
              </a:rPr>
            </a:br>
            <a:endParaRPr lang="en-US" sz="2400" dirty="0">
              <a:solidFill>
                <a:schemeClr val="tx1"/>
              </a:solidFill>
              <a:latin typeface="+mn-lt"/>
            </a:endParaRPr>
          </a:p>
        </p:txBody>
      </p:sp>
      <p:sp>
        <p:nvSpPr>
          <p:cNvPr id="3" name="عنصر نائب للمحتوى 2"/>
          <p:cNvSpPr>
            <a:spLocks noGrp="1"/>
          </p:cNvSpPr>
          <p:nvPr>
            <p:ph idx="1"/>
          </p:nvPr>
        </p:nvSpPr>
        <p:spPr>
          <a:xfrm>
            <a:off x="457200" y="685800"/>
            <a:ext cx="8229600" cy="5638800"/>
          </a:xfrm>
        </p:spPr>
        <p:txBody>
          <a:bodyPr/>
          <a:lstStyle/>
          <a:p>
            <a:pPr>
              <a:buFont typeface="Wingdings" pitchFamily="2" charset="2"/>
              <a:buChar char="v"/>
            </a:pPr>
            <a:r>
              <a:rPr lang="en-US" sz="2800" b="1" dirty="0" smtClean="0">
                <a:latin typeface="Times New Roman" pitchFamily="18" charset="0"/>
                <a:cs typeface="Times New Roman" pitchFamily="18" charset="0"/>
              </a:rPr>
              <a:t> Proposed QO-STBC</a:t>
            </a:r>
          </a:p>
          <a:p>
            <a:pPr>
              <a:buNone/>
            </a:pPr>
            <a:r>
              <a:rPr lang="en-US" dirty="0" smtClean="0">
                <a:latin typeface="Times New Roman" pitchFamily="18" charset="0"/>
                <a:cs typeface="Times New Roman" pitchFamily="18" charset="0"/>
              </a:rPr>
              <a:t>In this methodology detection matrix D</a:t>
            </a:r>
            <a:r>
              <a:rPr lang="en-US" baseline="-25000" dirty="0" smtClean="0">
                <a:latin typeface="Times New Roman" pitchFamily="18" charset="0"/>
                <a:cs typeface="Times New Roman" pitchFamily="18" charset="0"/>
              </a:rPr>
              <a:t>4 </a:t>
            </a:r>
            <a:r>
              <a:rPr lang="en-US" dirty="0" smtClean="0">
                <a:latin typeface="Times New Roman" pitchFamily="18" charset="0"/>
                <a:cs typeface="Times New Roman" pitchFamily="18" charset="0"/>
              </a:rPr>
              <a:t>used to produce eigenvalues and eigenvectors.</a:t>
            </a:r>
          </a:p>
          <a:p>
            <a:pPr>
              <a:buNone/>
            </a:pPr>
            <a:r>
              <a:rPr lang="en-US" dirty="0" smtClean="0">
                <a:latin typeface="Times New Roman" pitchFamily="18" charset="0"/>
                <a:cs typeface="Times New Roman" pitchFamily="18" charset="0"/>
              </a:rPr>
              <a:t>D</a:t>
            </a:r>
            <a:r>
              <a:rPr lang="en-US" baseline="-25000" dirty="0" smtClean="0">
                <a:latin typeface="Times New Roman" pitchFamily="18" charset="0"/>
                <a:cs typeface="Times New Roman" pitchFamily="18" charset="0"/>
              </a:rPr>
              <a:t>4.</a:t>
            </a:r>
            <a:r>
              <a:rPr lang="en-US" dirty="0" smtClean="0">
                <a:latin typeface="Times New Roman" pitchFamily="18" charset="0"/>
                <a:cs typeface="Times New Roman" pitchFamily="18" charset="0"/>
              </a:rPr>
              <a:t> V – V.D = 0</a:t>
            </a:r>
          </a:p>
          <a:p>
            <a:pPr>
              <a:buNone/>
            </a:pPr>
            <a:r>
              <a:rPr lang="en-US" dirty="0" smtClean="0">
                <a:latin typeface="Times New Roman" pitchFamily="18" charset="0"/>
                <a:cs typeface="Times New Roman" pitchFamily="18" charset="0"/>
              </a:rPr>
              <a:t>Where D = </a:t>
            </a:r>
            <a:r>
              <a:rPr lang="en-US" dirty="0" err="1" smtClean="0">
                <a:latin typeface="Times New Roman" pitchFamily="18" charset="0"/>
                <a:cs typeface="Times New Roman" pitchFamily="18" charset="0"/>
              </a:rPr>
              <a:t>λI</a:t>
            </a:r>
            <a:r>
              <a:rPr lang="en-US" dirty="0" smtClean="0">
                <a:latin typeface="Times New Roman" pitchFamily="18" charset="0"/>
                <a:cs typeface="Times New Roman" pitchFamily="18" charset="0"/>
              </a:rPr>
              <a:t>,  λ is the eigenvalue operator, and V is eigenvectors. And the solution for the equation will give:</a:t>
            </a:r>
          </a:p>
          <a:p>
            <a:pPr>
              <a:buNone/>
            </a:pPr>
            <a:endParaRPr lang="en-US" dirty="0" smtClean="0"/>
          </a:p>
          <a:p>
            <a:pPr>
              <a:buNone/>
            </a:pPr>
            <a:endParaRPr lang="en-US" dirty="0" smtClean="0"/>
          </a:p>
          <a:p>
            <a:pPr>
              <a:buNone/>
            </a:pPr>
            <a:endParaRPr lang="en-US" dirty="0"/>
          </a:p>
        </p:txBody>
      </p:sp>
      <p:graphicFrame>
        <p:nvGraphicFramePr>
          <p:cNvPr id="5" name="كائن 4"/>
          <p:cNvGraphicFramePr>
            <a:graphicFrameLocks noChangeAspect="1"/>
          </p:cNvGraphicFramePr>
          <p:nvPr/>
        </p:nvGraphicFramePr>
        <p:xfrm>
          <a:off x="500034" y="4114800"/>
          <a:ext cx="3500430" cy="1677995"/>
        </p:xfrm>
        <a:graphic>
          <a:graphicData uri="http://schemas.openxmlformats.org/presentationml/2006/ole">
            <mc:AlternateContent xmlns:mc="http://schemas.openxmlformats.org/markup-compatibility/2006">
              <mc:Choice xmlns:v="urn:schemas-microsoft-com:vml" Requires="v">
                <p:oleObj spid="_x0000_s7194" name="Equation" r:id="rId3" imgW="2311200" imgH="914400" progId="Equation.3">
                  <p:embed/>
                </p:oleObj>
              </mc:Choice>
              <mc:Fallback>
                <p:oleObj name="Equation" r:id="rId3" imgW="2311200" imgH="914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034" y="4114800"/>
                        <a:ext cx="3500430" cy="16779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كائن 5"/>
          <p:cNvGraphicFramePr>
            <a:graphicFrameLocks noChangeAspect="1"/>
          </p:cNvGraphicFramePr>
          <p:nvPr/>
        </p:nvGraphicFramePr>
        <p:xfrm>
          <a:off x="4648200" y="4114800"/>
          <a:ext cx="3228996" cy="1676400"/>
        </p:xfrm>
        <a:graphic>
          <a:graphicData uri="http://schemas.openxmlformats.org/presentationml/2006/ole">
            <mc:AlternateContent xmlns:mc="http://schemas.openxmlformats.org/markup-compatibility/2006">
              <mc:Choice xmlns:v="urn:schemas-microsoft-com:vml" Requires="v">
                <p:oleObj spid="_x0000_s7195" name="Equation" r:id="rId5" imgW="1346040" imgH="914400" progId="Equation.3">
                  <p:embed/>
                </p:oleObj>
              </mc:Choice>
              <mc:Fallback>
                <p:oleObj name="Equation" r:id="rId5" imgW="1346040" imgH="9144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4114800"/>
                        <a:ext cx="3228996" cy="167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3000"/>
            <a:ext cx="8229600" cy="5181600"/>
          </a:xfrm>
        </p:spPr>
        <p:txBody>
          <a:bodyPr>
            <a:normAutofit/>
          </a:bodyPr>
          <a:lstStyle/>
          <a:p>
            <a:pPr algn="just">
              <a:buNone/>
            </a:pPr>
            <a:r>
              <a:rPr lang="en-US" dirty="0" smtClean="0">
                <a:latin typeface="Times New Roman" pitchFamily="18" charset="0"/>
                <a:cs typeface="Times New Roman" pitchFamily="18" charset="0"/>
              </a:rPr>
              <a:t>So that, the new channel matrix will be  H= </a:t>
            </a:r>
            <a:r>
              <a:rPr lang="en-US" dirty="0" err="1" smtClean="0">
                <a:latin typeface="Times New Roman" pitchFamily="18" charset="0"/>
                <a:cs typeface="Times New Roman" pitchFamily="18" charset="0"/>
              </a:rPr>
              <a:t>Hv.V</a:t>
            </a: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   </a:t>
            </a:r>
          </a:p>
          <a:p>
            <a:pPr algn="just">
              <a:buNone/>
            </a:pPr>
            <a:r>
              <a:rPr lang="en-US" dirty="0" smtClean="0">
                <a:latin typeface="Times New Roman" pitchFamily="18" charset="0"/>
                <a:cs typeface="Times New Roman" pitchFamily="18" charset="0"/>
              </a:rPr>
              <a:t>   H</a:t>
            </a:r>
            <a:r>
              <a:rPr lang="en-US" baseline="30000" dirty="0" smtClean="0">
                <a:latin typeface="Times New Roman" pitchFamily="18" charset="0"/>
                <a:cs typeface="Times New Roman" pitchFamily="18" charset="0"/>
              </a:rPr>
              <a:t>H</a:t>
            </a:r>
            <a:r>
              <a:rPr lang="en-US" dirty="0" smtClean="0">
                <a:latin typeface="Times New Roman" pitchFamily="18" charset="0"/>
                <a:cs typeface="Times New Roman" pitchFamily="18" charset="0"/>
              </a:rPr>
              <a:t> .H is diagonal matrix which can achieve simple linear decoding, because of the orthogonal characteristic of the channel matrix H.</a:t>
            </a:r>
          </a:p>
          <a:p>
            <a:pPr>
              <a:buNone/>
            </a:pPr>
            <a:endParaRPr lang="en-US" dirty="0" smtClean="0"/>
          </a:p>
          <a:p>
            <a:pPr>
              <a:buNone/>
            </a:pPr>
            <a:endParaRPr lang="en-US" dirty="0"/>
          </a:p>
        </p:txBody>
      </p:sp>
      <p:graphicFrame>
        <p:nvGraphicFramePr>
          <p:cNvPr id="4" name="كائن 3"/>
          <p:cNvGraphicFramePr>
            <a:graphicFrameLocks noChangeAspect="1"/>
          </p:cNvGraphicFramePr>
          <p:nvPr/>
        </p:nvGraphicFramePr>
        <p:xfrm>
          <a:off x="838200" y="1905000"/>
          <a:ext cx="7167586" cy="1714512"/>
        </p:xfrm>
        <a:graphic>
          <a:graphicData uri="http://schemas.openxmlformats.org/presentationml/2006/ole">
            <mc:AlternateContent xmlns:mc="http://schemas.openxmlformats.org/markup-compatibility/2006">
              <mc:Choice xmlns:v="urn:schemas-microsoft-com:vml" Requires="v">
                <p:oleObj spid="_x0000_s8206" name="Equation" r:id="rId3" imgW="4190760" imgH="914400" progId="Equation.3">
                  <p:embed/>
                </p:oleObj>
              </mc:Choice>
              <mc:Fallback>
                <p:oleObj name="Equation" r:id="rId3" imgW="4190760" imgH="914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905000"/>
                        <a:ext cx="7167586" cy="1714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مربع نص 4"/>
          <p:cNvSpPr txBox="1"/>
          <p:nvPr/>
        </p:nvSpPr>
        <p:spPr>
          <a:xfrm>
            <a:off x="457200" y="521172"/>
            <a:ext cx="6629400" cy="523220"/>
          </a:xfrm>
          <a:prstGeom prst="rect">
            <a:avLst/>
          </a:prstGeom>
          <a:noFill/>
        </p:spPr>
        <p:txBody>
          <a:bodyPr wrap="square" rtlCol="0">
            <a:spAutoFit/>
          </a:bodyPr>
          <a:lstStyle/>
          <a:p>
            <a:r>
              <a:rPr lang="en-US" sz="2800" b="1" smtClean="0">
                <a:latin typeface="Times New Roman" pitchFamily="18" charset="0"/>
                <a:cs typeface="Times New Roman" pitchFamily="18" charset="0"/>
              </a:rPr>
              <a:t>New Proposed </a:t>
            </a:r>
            <a:r>
              <a:rPr lang="en-US" sz="2800" b="1" dirty="0" smtClean="0">
                <a:latin typeface="Times New Roman" pitchFamily="18" charset="0"/>
                <a:cs typeface="Times New Roman" pitchFamily="18" charset="0"/>
              </a:rPr>
              <a:t>QO-STBC Channel Matrix</a:t>
            </a:r>
            <a:endParaRPr lang="en-US" sz="2800" b="1"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2000"/>
            <a:ext cx="8229600" cy="5638800"/>
          </a:xfrm>
        </p:spPr>
        <p:txBody>
          <a:bodyPr/>
          <a:lstStyle/>
          <a:p>
            <a:pPr lvl="0">
              <a:buFont typeface="Wingdings" pitchFamily="2" charset="2"/>
              <a:buChar char="v"/>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Proposed Space Time Block Code From Diagonalized Hadamard Matrix (DHSTBC)</a:t>
            </a:r>
          </a:p>
          <a:p>
            <a:pPr>
              <a:buNone/>
            </a:pPr>
            <a:r>
              <a:rPr lang="en-US" dirty="0" smtClean="0">
                <a:latin typeface="Times New Roman" pitchFamily="18" charset="0"/>
                <a:cs typeface="Times New Roman" pitchFamily="18" charset="0"/>
              </a:rPr>
              <a:t>   The generated codes provide full rate and full diversity when the number of the receiver antennas are at least equal to the number of transmitter antennas.</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Where S4 is the </a:t>
            </a:r>
          </a:p>
          <a:p>
            <a:pPr>
              <a:buNone/>
            </a:pPr>
            <a:r>
              <a:rPr lang="en-US" dirty="0" smtClean="0">
                <a:latin typeface="Times New Roman" pitchFamily="18" charset="0"/>
                <a:cs typeface="Times New Roman" pitchFamily="18" charset="0"/>
              </a:rPr>
              <a:t>   transmitted symbols</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 Hadamard matrices of order four, which are used to form the new channel matrix are given next:</a:t>
            </a:r>
          </a:p>
          <a:p>
            <a:pPr>
              <a:buNone/>
            </a:pPr>
            <a:endParaRPr lang="en-US" dirty="0" smtClean="0"/>
          </a:p>
          <a:p>
            <a:pPr>
              <a:buNone/>
            </a:pPr>
            <a:endParaRPr lang="en-US" dirty="0" smtClean="0"/>
          </a:p>
          <a:p>
            <a:pPr>
              <a:buNone/>
            </a:pPr>
            <a:endParaRPr lang="en-US" dirty="0" smtClean="0"/>
          </a:p>
          <a:p>
            <a:pPr>
              <a:buNone/>
            </a:pPr>
            <a:endParaRPr lang="en-US" dirty="0" smtClean="0"/>
          </a:p>
        </p:txBody>
      </p:sp>
      <p:graphicFrame>
        <p:nvGraphicFramePr>
          <p:cNvPr id="4" name="كائن 3"/>
          <p:cNvGraphicFramePr>
            <a:graphicFrameLocks noChangeAspect="1"/>
          </p:cNvGraphicFramePr>
          <p:nvPr/>
        </p:nvGraphicFramePr>
        <p:xfrm>
          <a:off x="4419600" y="3048000"/>
          <a:ext cx="3500462" cy="1500198"/>
        </p:xfrm>
        <a:graphic>
          <a:graphicData uri="http://schemas.openxmlformats.org/presentationml/2006/ole">
            <mc:AlternateContent xmlns:mc="http://schemas.openxmlformats.org/markup-compatibility/2006">
              <mc:Choice xmlns:v="urn:schemas-microsoft-com:vml" Requires="v">
                <p:oleObj spid="_x0000_s9230" name="Equation" r:id="rId3" imgW="1625400" imgH="914400" progId="Equation.3">
                  <p:embed/>
                </p:oleObj>
              </mc:Choice>
              <mc:Fallback>
                <p:oleObj name="Equation" r:id="rId3" imgW="1625400" imgH="914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3048000"/>
                        <a:ext cx="3500462" cy="150019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457200" y="521172"/>
            <a:ext cx="8229600" cy="6260628"/>
          </a:xfrm>
        </p:spPr>
        <p:txBody>
          <a:bodyPr>
            <a:normAutofit fontScale="92500" lnSpcReduction="10000"/>
          </a:bodyPr>
          <a:lstStyle/>
          <a:p>
            <a:endParaRPr lang="en-US" dirty="0" smtClean="0"/>
          </a:p>
          <a:p>
            <a:endParaRPr lang="en-US" dirty="0" smtClean="0"/>
          </a:p>
          <a:p>
            <a:pPr>
              <a:buNone/>
            </a:pPr>
            <a:endParaRPr lang="en-US" dirty="0" smtClean="0"/>
          </a:p>
          <a:p>
            <a:pPr>
              <a:buNone/>
            </a:pPr>
            <a:endParaRPr lang="en-US" dirty="0" smtClean="0"/>
          </a:p>
          <a:p>
            <a:pPr>
              <a:buNone/>
            </a:pPr>
            <a:endParaRPr lang="en-US" dirty="0" smtClean="0"/>
          </a:p>
          <a:p>
            <a:r>
              <a:rPr lang="en-US" dirty="0" smtClean="0">
                <a:latin typeface="Times New Roman" pitchFamily="18" charset="0"/>
                <a:cs typeface="Times New Roman" pitchFamily="18" charset="0"/>
              </a:rPr>
              <a:t>The resultant matrix X</a:t>
            </a:r>
            <a:r>
              <a:rPr lang="en-US" baseline="-25000" dirty="0" smtClean="0">
                <a:latin typeface="Times New Roman" pitchFamily="18" charset="0"/>
                <a:cs typeface="Times New Roman" pitchFamily="18" charset="0"/>
              </a:rPr>
              <a:t>4</a:t>
            </a:r>
            <a:r>
              <a:rPr lang="en-US" dirty="0" smtClean="0">
                <a:latin typeface="Times New Roman" pitchFamily="18" charset="0"/>
                <a:cs typeface="Times New Roman" pitchFamily="18" charset="0"/>
              </a:rPr>
              <a:t> is a DHSTBC and hence, the overall expression is given by </a:t>
            </a:r>
          </a:p>
          <a:p>
            <a:pPr>
              <a:buNone/>
            </a:pPr>
            <a:r>
              <a:rPr lang="en-US" dirty="0" smtClean="0">
                <a:latin typeface="Times New Roman" pitchFamily="18" charset="0"/>
                <a:cs typeface="Times New Roman" pitchFamily="18" charset="0"/>
              </a:rPr>
              <a:t>    X</a:t>
            </a:r>
            <a:r>
              <a:rPr lang="en-US" baseline="-25000" dirty="0" smtClean="0">
                <a:latin typeface="Times New Roman" pitchFamily="18" charset="0"/>
                <a:cs typeface="Times New Roman" pitchFamily="18" charset="0"/>
              </a:rPr>
              <a:t>4 </a:t>
            </a:r>
            <a:r>
              <a:rPr lang="en-US" dirty="0" smtClean="0">
                <a:latin typeface="Times New Roman" pitchFamily="18" charset="0"/>
                <a:cs typeface="Times New Roman" pitchFamily="18" charset="0"/>
              </a:rPr>
              <a:t>= H</a:t>
            </a:r>
            <a:r>
              <a:rPr lang="en-US" baseline="-25000" dirty="0" smtClean="0">
                <a:latin typeface="Times New Roman" pitchFamily="18" charset="0"/>
                <a:cs typeface="Times New Roman" pitchFamily="18" charset="0"/>
              </a:rPr>
              <a:t>4</a:t>
            </a:r>
            <a:r>
              <a:rPr lang="en-US" dirty="0" smtClean="0">
                <a:latin typeface="Times New Roman" pitchFamily="18" charset="0"/>
                <a:cs typeface="Times New Roman" pitchFamily="18" charset="0"/>
              </a:rPr>
              <a:t> * S</a:t>
            </a:r>
            <a:r>
              <a:rPr lang="en-US" baseline="-25000" dirty="0" smtClean="0">
                <a:latin typeface="Times New Roman" pitchFamily="18" charset="0"/>
                <a:cs typeface="Times New Roman" pitchFamily="18" charset="0"/>
              </a:rPr>
              <a:t>4                                                                        </a:t>
            </a:r>
            <a:r>
              <a:rPr lang="en-US" dirty="0" smtClean="0">
                <a:latin typeface="Times New Roman" pitchFamily="18" charset="0"/>
                <a:cs typeface="Times New Roman" pitchFamily="18" charset="0"/>
              </a:rPr>
              <a:t> </a:t>
            </a:r>
            <a:r>
              <a:rPr lang="en-US" baseline="-25000" dirty="0" smtClean="0">
                <a:latin typeface="Times New Roman" pitchFamily="18" charset="0"/>
                <a:cs typeface="Times New Roman" pitchFamily="18" charset="0"/>
              </a:rPr>
              <a:t>                           </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 detection X</a:t>
            </a:r>
            <a:r>
              <a:rPr lang="en-US" baseline="-25000" dirty="0" smtClean="0">
                <a:latin typeface="Times New Roman" pitchFamily="18" charset="0"/>
                <a:cs typeface="Times New Roman" pitchFamily="18" charset="0"/>
              </a:rPr>
              <a:t>4</a:t>
            </a:r>
            <a:r>
              <a:rPr lang="en-US" dirty="0" smtClean="0">
                <a:latin typeface="Times New Roman" pitchFamily="18" charset="0"/>
                <a:cs typeface="Times New Roman" pitchFamily="18" charset="0"/>
              </a:rPr>
              <a:t>X</a:t>
            </a:r>
            <a:r>
              <a:rPr lang="en-US" baseline="-25000" dirty="0" smtClean="0">
                <a:latin typeface="Times New Roman" pitchFamily="18" charset="0"/>
                <a:cs typeface="Times New Roman" pitchFamily="18" charset="0"/>
              </a:rPr>
              <a:t>4</a:t>
            </a:r>
            <a:r>
              <a:rPr lang="en-US" dirty="0" smtClean="0">
                <a:latin typeface="Times New Roman" pitchFamily="18" charset="0"/>
                <a:cs typeface="Times New Roman" pitchFamily="18" charset="0"/>
              </a:rPr>
              <a:t> </a:t>
            </a:r>
            <a:r>
              <a:rPr lang="en-US" baseline="30000" dirty="0" smtClean="0">
                <a:latin typeface="Times New Roman" pitchFamily="18" charset="0"/>
                <a:cs typeface="Times New Roman" pitchFamily="18" charset="0"/>
              </a:rPr>
              <a:t>H</a:t>
            </a:r>
            <a:r>
              <a:rPr lang="en-US" dirty="0" smtClean="0">
                <a:latin typeface="Times New Roman" pitchFamily="18" charset="0"/>
                <a:cs typeface="Times New Roman" pitchFamily="18" charset="0"/>
              </a:rPr>
              <a:t> is diagonal matrix where the interference terms have been eliminated which can achieve simple linear decoding.</a:t>
            </a:r>
            <a:endParaRPr lang="en-US" dirty="0">
              <a:latin typeface="Times New Roman" pitchFamily="18" charset="0"/>
              <a:cs typeface="Times New Roman" pitchFamily="18" charset="0"/>
            </a:endParaRPr>
          </a:p>
        </p:txBody>
      </p:sp>
      <p:graphicFrame>
        <p:nvGraphicFramePr>
          <p:cNvPr id="6" name="كائن 5"/>
          <p:cNvGraphicFramePr>
            <a:graphicFrameLocks noChangeAspect="1"/>
          </p:cNvGraphicFramePr>
          <p:nvPr>
            <p:extLst>
              <p:ext uri="{D42A27DB-BD31-4B8C-83A1-F6EECF244321}">
                <p14:modId xmlns:p14="http://schemas.microsoft.com/office/powerpoint/2010/main" val="4043695167"/>
              </p:ext>
            </p:extLst>
          </p:nvPr>
        </p:nvGraphicFramePr>
        <p:xfrm>
          <a:off x="2743200" y="1044392"/>
          <a:ext cx="3286148" cy="1357322"/>
        </p:xfrm>
        <a:graphic>
          <a:graphicData uri="http://schemas.openxmlformats.org/presentationml/2006/ole">
            <mc:AlternateContent xmlns:mc="http://schemas.openxmlformats.org/markup-compatibility/2006">
              <mc:Choice xmlns:v="urn:schemas-microsoft-com:vml" Requires="v">
                <p:oleObj spid="_x0000_s10266" name="Equation" r:id="rId3" imgW="1511280" imgH="914400" progId="Equation.3">
                  <p:embed/>
                </p:oleObj>
              </mc:Choice>
              <mc:Fallback>
                <p:oleObj name="Equation" r:id="rId3" imgW="1511280" imgH="914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044392"/>
                        <a:ext cx="3286148" cy="13573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كائن 7"/>
          <p:cNvGraphicFramePr>
            <a:graphicFrameLocks noChangeAspect="1"/>
          </p:cNvGraphicFramePr>
          <p:nvPr>
            <p:extLst>
              <p:ext uri="{D42A27DB-BD31-4B8C-83A1-F6EECF244321}">
                <p14:modId xmlns:p14="http://schemas.microsoft.com/office/powerpoint/2010/main" val="744668928"/>
              </p:ext>
            </p:extLst>
          </p:nvPr>
        </p:nvGraphicFramePr>
        <p:xfrm>
          <a:off x="785786" y="3733800"/>
          <a:ext cx="7889930" cy="1295400"/>
        </p:xfrm>
        <a:graphic>
          <a:graphicData uri="http://schemas.openxmlformats.org/presentationml/2006/ole">
            <mc:AlternateContent xmlns:mc="http://schemas.openxmlformats.org/markup-compatibility/2006">
              <mc:Choice xmlns:v="urn:schemas-microsoft-com:vml" Requires="v">
                <p:oleObj spid="_x0000_s10267" name="Equation" r:id="rId5" imgW="6311880" imgH="914400" progId="Equation.3">
                  <p:embed/>
                </p:oleObj>
              </mc:Choice>
              <mc:Fallback>
                <p:oleObj name="Equation" r:id="rId5" imgW="6311880" imgH="9144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5786" y="3733800"/>
                        <a:ext cx="7889930" cy="1295400"/>
                      </a:xfrm>
                      <a:prstGeom prst="rect">
                        <a:avLst/>
                      </a:prstGeom>
                      <a:noFill/>
                    </p:spPr>
                  </p:pic>
                </p:oleObj>
              </mc:Fallback>
            </mc:AlternateContent>
          </a:graphicData>
        </a:graphic>
      </p:graphicFrame>
      <p:sp>
        <p:nvSpPr>
          <p:cNvPr id="7" name="مربع نص 4"/>
          <p:cNvSpPr txBox="1"/>
          <p:nvPr/>
        </p:nvSpPr>
        <p:spPr>
          <a:xfrm>
            <a:off x="457200" y="521172"/>
            <a:ext cx="5791200" cy="52322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New Hadamard Channel Matrix</a:t>
            </a:r>
            <a:endParaRPr lang="en-US" sz="2800" b="1"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a:srcRect/>
          <a:stretch>
            <a:fillRect/>
          </a:stretch>
        </p:blipFill>
        <p:spPr bwMode="auto">
          <a:xfrm>
            <a:off x="4648200" y="2133600"/>
            <a:ext cx="4495800" cy="4191000"/>
          </a:xfrm>
          <a:prstGeom prst="rect">
            <a:avLst/>
          </a:prstGeom>
          <a:noFill/>
          <a:ln w="9525">
            <a:noFill/>
            <a:miter lim="800000"/>
            <a:headEnd/>
            <a:tailEnd/>
          </a:ln>
        </p:spPr>
      </p:pic>
      <p:pic>
        <p:nvPicPr>
          <p:cNvPr id="5" name="صورة 4"/>
          <p:cNvPicPr/>
          <p:nvPr/>
        </p:nvPicPr>
        <p:blipFill>
          <a:blip r:embed="rId3"/>
          <a:srcRect/>
          <a:stretch>
            <a:fillRect/>
          </a:stretch>
        </p:blipFill>
        <p:spPr bwMode="auto">
          <a:xfrm>
            <a:off x="0" y="2133600"/>
            <a:ext cx="4724400" cy="4191000"/>
          </a:xfrm>
          <a:prstGeom prst="rect">
            <a:avLst/>
          </a:prstGeom>
          <a:noFill/>
          <a:ln w="9525">
            <a:noFill/>
            <a:miter lim="800000"/>
            <a:headEnd/>
            <a:tailEnd/>
          </a:ln>
        </p:spPr>
      </p:pic>
      <p:sp>
        <p:nvSpPr>
          <p:cNvPr id="6" name="عنوان 1"/>
          <p:cNvSpPr>
            <a:spLocks noGrp="1"/>
          </p:cNvSpPr>
          <p:nvPr>
            <p:ph type="title"/>
          </p:nvPr>
        </p:nvSpPr>
        <p:spPr>
          <a:xfrm>
            <a:off x="457200" y="0"/>
            <a:ext cx="8229600" cy="1066800"/>
          </a:xfrm>
        </p:spPr>
        <p:txBody>
          <a:bodyPr>
            <a:normAutofit/>
          </a:bodyPr>
          <a:lstStyle/>
          <a:p>
            <a:r>
              <a:rPr lang="en-US" sz="4800" dirty="0" smtClean="0">
                <a:latin typeface="Times New Roman" pitchFamily="18" charset="0"/>
                <a:cs typeface="Times New Roman" pitchFamily="18" charset="0"/>
              </a:rPr>
              <a:t>Result For QO-STBC</a:t>
            </a:r>
            <a:endParaRPr lang="en-US" sz="4800" dirty="0">
              <a:latin typeface="Times New Roman" pitchFamily="18" charset="0"/>
              <a:cs typeface="Times New Roman" pitchFamily="18" charset="0"/>
            </a:endParaRPr>
          </a:p>
        </p:txBody>
      </p:sp>
      <p:sp>
        <p:nvSpPr>
          <p:cNvPr id="7" name="مربع نص 6"/>
          <p:cNvSpPr txBox="1"/>
          <p:nvPr/>
        </p:nvSpPr>
        <p:spPr>
          <a:xfrm>
            <a:off x="457200" y="1143000"/>
            <a:ext cx="7772400" cy="830997"/>
          </a:xfrm>
          <a:prstGeom prst="rect">
            <a:avLst/>
          </a:prstGeom>
          <a:noFill/>
        </p:spPr>
        <p:txBody>
          <a:bodyPr wrap="square" rtlCol="0">
            <a:spAutoFit/>
          </a:bodyPr>
          <a:lstStyle/>
          <a:p>
            <a:r>
              <a:rPr lang="en-US" sz="2400" dirty="0" smtClean="0">
                <a:latin typeface="Times New Roman" pitchFamily="18" charset="0"/>
                <a:cs typeface="Times New Roman" pitchFamily="18" charset="0"/>
              </a:rPr>
              <a:t> Comparison was made to compare between Conventional, proposed Hadamard, and Proposed QO-STBC.</a:t>
            </a:r>
            <a:endParaRPr lang="en-US" sz="2400"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914400"/>
          </a:xfrm>
        </p:spPr>
        <p:txBody>
          <a:bodyPr/>
          <a:lstStyle/>
          <a:p>
            <a:r>
              <a:rPr lang="en-US" dirty="0" smtClean="0">
                <a:solidFill>
                  <a:schemeClr val="tx1">
                    <a:lumMod val="95000"/>
                    <a:lumOff val="5000"/>
                  </a:schemeClr>
                </a:solidFill>
                <a:latin typeface="Times New Roman" pitchFamily="18" charset="0"/>
                <a:cs typeface="Times New Roman" pitchFamily="18" charset="0"/>
              </a:rPr>
              <a:t>   Outline</a:t>
            </a:r>
            <a:endParaRPr lang="en-US" dirty="0">
              <a:solidFill>
                <a:schemeClr val="tx1">
                  <a:lumMod val="95000"/>
                  <a:lumOff val="5000"/>
                </a:schemeClr>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524000"/>
            <a:ext cx="8229600" cy="4800600"/>
          </a:xfrm>
        </p:spPr>
        <p:txBody>
          <a:bodyPr/>
          <a:lstStyle/>
          <a:p>
            <a:pPr marL="514350" indent="-514350">
              <a:buFont typeface="Wingdings" pitchFamily="2" charset="2"/>
              <a:buChar char="v"/>
            </a:pPr>
            <a:r>
              <a:rPr lang="en-US" b="1" dirty="0" smtClean="0">
                <a:latin typeface="Times New Roman" pitchFamily="18" charset="0"/>
                <a:cs typeface="Times New Roman" pitchFamily="18" charset="0"/>
              </a:rPr>
              <a:t>Introduction, Standard And Constraints.</a:t>
            </a:r>
          </a:p>
          <a:p>
            <a:pPr marL="514350" indent="-514350">
              <a:buFont typeface="Wingdings" pitchFamily="2" charset="2"/>
              <a:buChar char="v"/>
            </a:pPr>
            <a:r>
              <a:rPr lang="en-US" b="1" dirty="0" smtClean="0">
                <a:latin typeface="Times New Roman" pitchFamily="18" charset="0"/>
                <a:cs typeface="Times New Roman" pitchFamily="18" charset="0"/>
              </a:rPr>
              <a:t>Massive MIMO System.</a:t>
            </a:r>
          </a:p>
          <a:p>
            <a:pPr marL="514350" indent="-514350">
              <a:buFont typeface="Wingdings" pitchFamily="2" charset="2"/>
              <a:buChar char="v"/>
            </a:pPr>
            <a:r>
              <a:rPr lang="en-US" b="1" dirty="0" smtClean="0">
                <a:latin typeface="Times New Roman" pitchFamily="18" charset="0"/>
                <a:cs typeface="Times New Roman" pitchFamily="18" charset="0"/>
              </a:rPr>
              <a:t>Alamouti Code.</a:t>
            </a:r>
          </a:p>
          <a:p>
            <a:pPr marL="514350" indent="-514350">
              <a:buFont typeface="Wingdings" pitchFamily="2" charset="2"/>
              <a:buChar char="v"/>
            </a:pPr>
            <a:r>
              <a:rPr lang="en-US" b="1" dirty="0" smtClean="0">
                <a:latin typeface="Times New Roman" pitchFamily="18" charset="0"/>
                <a:cs typeface="Times New Roman" pitchFamily="18" charset="0"/>
              </a:rPr>
              <a:t>QO-STBC.</a:t>
            </a:r>
          </a:p>
          <a:p>
            <a:pPr marL="514350" indent="-514350">
              <a:buFont typeface="Wingdings" pitchFamily="2" charset="2"/>
              <a:buChar char="v"/>
            </a:pPr>
            <a:r>
              <a:rPr lang="en-US" b="1" dirty="0" smtClean="0">
                <a:latin typeface="Times New Roman" pitchFamily="18" charset="0"/>
                <a:cs typeface="Times New Roman" pitchFamily="18" charset="0"/>
              </a:rPr>
              <a:t>Millimeter Wave.</a:t>
            </a:r>
          </a:p>
          <a:p>
            <a:pPr marL="514350" indent="-514350">
              <a:buFont typeface="Wingdings" pitchFamily="2" charset="2"/>
              <a:buChar char="v"/>
            </a:pPr>
            <a:r>
              <a:rPr lang="en-US" b="1" dirty="0" smtClean="0">
                <a:latin typeface="Times New Roman" pitchFamily="18" charset="0"/>
                <a:cs typeface="Times New Roman" pitchFamily="18" charset="0"/>
              </a:rPr>
              <a:t>NYUSIM.</a:t>
            </a:r>
          </a:p>
          <a:p>
            <a:pPr marL="514350" indent="-514350">
              <a:buFont typeface="Wingdings" pitchFamily="2" charset="2"/>
              <a:buChar char="v"/>
            </a:pPr>
            <a:r>
              <a:rPr lang="en-US" b="1" dirty="0" smtClean="0">
                <a:latin typeface="Times New Roman" pitchFamily="18" charset="0"/>
                <a:cs typeface="Times New Roman" pitchFamily="18" charset="0"/>
              </a:rPr>
              <a:t>S-V Model.</a:t>
            </a:r>
          </a:p>
          <a:p>
            <a:pPr marL="514350" indent="-514350">
              <a:buFont typeface="Wingdings" pitchFamily="2" charset="2"/>
              <a:buChar char="v"/>
            </a:pPr>
            <a:r>
              <a:rPr lang="en-US" b="1" dirty="0" smtClean="0">
                <a:latin typeface="Times New Roman" pitchFamily="18" charset="0"/>
                <a:cs typeface="Times New Roman" pitchFamily="18" charset="0"/>
              </a:rPr>
              <a:t>Conclusion.</a:t>
            </a:r>
          </a:p>
          <a:p>
            <a:pPr marL="514350" indent="-514350">
              <a:buNone/>
            </a:pPr>
            <a:endParaRPr lang="en-US" b="1" dirty="0" smtClean="0">
              <a:latin typeface="Times New Roman" pitchFamily="18" charset="0"/>
              <a:cs typeface="Times New Roman" pitchFamily="18" charset="0"/>
            </a:endParaRP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066800"/>
          </a:xfrm>
        </p:spPr>
        <p:txBody>
          <a:bodyPr>
            <a:normAutofit/>
          </a:bodyPr>
          <a:lstStyle/>
          <a:p>
            <a:r>
              <a:rPr lang="en-US" sz="4800" dirty="0" smtClean="0">
                <a:latin typeface="Times New Roman" pitchFamily="18" charset="0"/>
                <a:cs typeface="Times New Roman" pitchFamily="18" charset="0"/>
              </a:rPr>
              <a:t>Result For QO-STBC</a:t>
            </a:r>
            <a:endParaRPr lang="en-US" sz="4800" dirty="0">
              <a:latin typeface="Times New Roman" pitchFamily="18" charset="0"/>
              <a:cs typeface="Times New Roman" pitchFamily="18" charset="0"/>
            </a:endParaRPr>
          </a:p>
        </p:txBody>
      </p:sp>
      <p:pic>
        <p:nvPicPr>
          <p:cNvPr id="12292" name="Picture 4"/>
          <p:cNvPicPr>
            <a:picLocks noChangeAspect="1" noChangeArrowheads="1"/>
          </p:cNvPicPr>
          <p:nvPr/>
        </p:nvPicPr>
        <p:blipFill>
          <a:blip r:embed="rId2"/>
          <a:srcRect/>
          <a:stretch>
            <a:fillRect/>
          </a:stretch>
        </p:blipFill>
        <p:spPr bwMode="auto">
          <a:xfrm>
            <a:off x="3249387" y="1981200"/>
            <a:ext cx="5894614" cy="4343400"/>
          </a:xfrm>
          <a:prstGeom prst="rect">
            <a:avLst/>
          </a:prstGeom>
          <a:noFill/>
          <a:ln w="9525">
            <a:noFill/>
            <a:miter lim="800000"/>
            <a:headEnd/>
            <a:tailEnd/>
          </a:ln>
          <a:effectLst/>
        </p:spPr>
      </p:pic>
      <p:sp>
        <p:nvSpPr>
          <p:cNvPr id="9" name="عنصر نائب للمحتوى 8"/>
          <p:cNvSpPr>
            <a:spLocks noGrp="1"/>
          </p:cNvSpPr>
          <p:nvPr>
            <p:ph idx="1"/>
          </p:nvPr>
        </p:nvSpPr>
        <p:spPr>
          <a:xfrm>
            <a:off x="381000" y="1295400"/>
            <a:ext cx="8229600" cy="5181600"/>
          </a:xfrm>
        </p:spPr>
        <p:txBody>
          <a:bodyPr>
            <a:normAutofit lnSpcReduction="10000"/>
          </a:bodyPr>
          <a:lstStyle/>
          <a:p>
            <a:pPr algn="just"/>
            <a:r>
              <a:rPr lang="en-US" sz="2400" dirty="0" smtClean="0">
                <a:latin typeface="Times New Roman" pitchFamily="18" charset="0"/>
                <a:cs typeface="Times New Roman" pitchFamily="18" charset="0"/>
              </a:rPr>
              <a:t>In this figure we used Proposed method to see effect of BER vs. SNR in MIMO system.</a:t>
            </a:r>
          </a:p>
          <a:p>
            <a:pPr algn="just">
              <a:buNone/>
            </a:pPr>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As shown here, we</a:t>
            </a:r>
          </a:p>
          <a:p>
            <a:pPr algn="just">
              <a:buNone/>
            </a:pPr>
            <a:r>
              <a:rPr lang="en-US" sz="2400" dirty="0" smtClean="0">
                <a:latin typeface="Times New Roman" pitchFamily="18" charset="0"/>
                <a:cs typeface="Times New Roman" pitchFamily="18" charset="0"/>
              </a:rPr>
              <a:t> see that as SNR </a:t>
            </a:r>
          </a:p>
          <a:p>
            <a:pPr algn="just">
              <a:buNone/>
            </a:pPr>
            <a:r>
              <a:rPr lang="en-US" sz="2400" dirty="0" smtClean="0">
                <a:latin typeface="Times New Roman" pitchFamily="18" charset="0"/>
                <a:cs typeface="Times New Roman" pitchFamily="18" charset="0"/>
              </a:rPr>
              <a:t>increase, BER is</a:t>
            </a:r>
          </a:p>
          <a:p>
            <a:pPr algn="just">
              <a:buNone/>
            </a:pPr>
            <a:r>
              <a:rPr lang="en-US" sz="2400" dirty="0" smtClean="0">
                <a:latin typeface="Times New Roman" pitchFamily="18" charset="0"/>
                <a:cs typeface="Times New Roman" pitchFamily="18" charset="0"/>
              </a:rPr>
              <a:t>decreasing, and as</a:t>
            </a:r>
          </a:p>
          <a:p>
            <a:pPr algn="just">
              <a:buNone/>
            </a:pPr>
            <a:r>
              <a:rPr lang="en-US" sz="2400" dirty="0" smtClean="0">
                <a:latin typeface="Times New Roman" pitchFamily="18" charset="0"/>
                <a:cs typeface="Times New Roman" pitchFamily="18" charset="0"/>
              </a:rPr>
              <a:t> number of </a:t>
            </a:r>
          </a:p>
          <a:p>
            <a:pPr algn="just">
              <a:buNone/>
            </a:pPr>
            <a:r>
              <a:rPr lang="en-US" sz="2400" dirty="0" smtClean="0">
                <a:latin typeface="Times New Roman" pitchFamily="18" charset="0"/>
                <a:cs typeface="Times New Roman" pitchFamily="18" charset="0"/>
              </a:rPr>
              <a:t>transmitter increase </a:t>
            </a:r>
          </a:p>
          <a:p>
            <a:pPr algn="just">
              <a:buNone/>
            </a:pPr>
            <a:r>
              <a:rPr lang="en-US" sz="2400" dirty="0" smtClean="0">
                <a:latin typeface="Times New Roman" pitchFamily="18" charset="0"/>
                <a:cs typeface="Times New Roman" pitchFamily="18" charset="0"/>
              </a:rPr>
              <a:t>the behavior of signal </a:t>
            </a:r>
          </a:p>
          <a:p>
            <a:pPr algn="just">
              <a:buNone/>
            </a:pPr>
            <a:r>
              <a:rPr lang="en-US" sz="2400" dirty="0" smtClean="0">
                <a:latin typeface="Times New Roman" pitchFamily="18" charset="0"/>
                <a:cs typeface="Times New Roman" pitchFamily="18" charset="0"/>
              </a:rPr>
              <a:t>is improved </a:t>
            </a:r>
          </a:p>
          <a:p>
            <a:pPr algn="just">
              <a:buNone/>
            </a:pPr>
            <a:r>
              <a:rPr lang="en-US" sz="2400" dirty="0" smtClean="0">
                <a:latin typeface="Times New Roman" pitchFamily="18" charset="0"/>
                <a:cs typeface="Times New Roman" pitchFamily="18" charset="0"/>
              </a:rPr>
              <a:t>as BER is decreasing.</a:t>
            </a:r>
          </a:p>
          <a:p>
            <a:endParaRPr lang="en-US" dirty="0" smtClean="0"/>
          </a:p>
          <a:p>
            <a:endParaRPr lang="en-US" dirty="0"/>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sz="66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Millimeter Wave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24000"/>
            <a:ext cx="8229600" cy="5029200"/>
          </a:xfrm>
        </p:spPr>
        <p:txBody>
          <a:bodyPr>
            <a:normAutofit/>
          </a:bodyPr>
          <a:lstStyle/>
          <a:p>
            <a:pPr algn="just"/>
            <a:r>
              <a:rPr lang="en-US" dirty="0" smtClean="0">
                <a:latin typeface="Times New Roman" pitchFamily="18" charset="0"/>
                <a:cs typeface="Times New Roman" pitchFamily="18" charset="0"/>
              </a:rPr>
              <a:t>5G will be implemented based on mmWave.</a:t>
            </a:r>
          </a:p>
          <a:p>
            <a:pPr algn="just"/>
            <a:r>
              <a:rPr lang="en-US" dirty="0" smtClean="0">
                <a:latin typeface="Times New Roman" pitchFamily="18" charset="0"/>
                <a:cs typeface="Times New Roman" pitchFamily="18" charset="0"/>
              </a:rPr>
              <a:t>Known as MMW, E-band, V-band or Millimeter Wave technology.</a:t>
            </a:r>
          </a:p>
          <a:p>
            <a:pPr algn="just"/>
            <a:r>
              <a:rPr lang="en-US" dirty="0" smtClean="0">
                <a:latin typeface="Times New Roman" pitchFamily="18" charset="0"/>
                <a:cs typeface="Times New Roman" pitchFamily="18" charset="0"/>
              </a:rPr>
              <a:t>One of the greatest and most important uses of millimeter waves is in transmitting large amounts of data.</a:t>
            </a:r>
          </a:p>
          <a:p>
            <a:pPr algn="just"/>
            <a:r>
              <a:rPr lang="en-US" dirty="0" smtClean="0">
                <a:latin typeface="Times New Roman" pitchFamily="18" charset="0"/>
                <a:cs typeface="Times New Roman" pitchFamily="18" charset="0"/>
              </a:rPr>
              <a:t>Millimeter Wave frequencies that ranging from 3 GHz to 300 GHz have much smaller wavelengths, ranging from 1 mm to 10 mm.</a:t>
            </a:r>
          </a:p>
          <a:p>
            <a:pPr algn="just"/>
            <a:r>
              <a:rPr lang="en-US" dirty="0" smtClean="0">
                <a:latin typeface="Times New Roman" pitchFamily="18" charset="0"/>
                <a:cs typeface="Times New Roman" pitchFamily="18" charset="0"/>
              </a:rPr>
              <a:t>Provide a large bandwidth translates to better data transfer rates.</a:t>
            </a:r>
          </a:p>
          <a:p>
            <a:pPr algn="just"/>
            <a:endParaRPr lang="en-US" dirty="0" smtClean="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4800" dirty="0" smtClean="0">
                <a:latin typeface="Times New Roman" pitchFamily="18" charset="0"/>
                <a:cs typeface="Times New Roman" pitchFamily="18" charset="0"/>
              </a:rPr>
              <a:t>  Path Loss Models</a:t>
            </a:r>
            <a:endParaRPr lang="en-US" sz="4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4953000"/>
          </a:xfrm>
        </p:spPr>
        <p:txBody>
          <a:bodyPr>
            <a:normAutofit/>
          </a:bodyPr>
          <a:lstStyle/>
          <a:p>
            <a:pPr algn="just"/>
            <a:r>
              <a:rPr lang="en-US" dirty="0" smtClean="0">
                <a:latin typeface="Times New Roman" pitchFamily="18" charset="0"/>
                <a:cs typeface="Times New Roman" pitchFamily="18" charset="0"/>
              </a:rPr>
              <a:t>Many measurement studies have been conducted to characterize path loss.</a:t>
            </a:r>
          </a:p>
          <a:p>
            <a:pPr algn="just"/>
            <a:r>
              <a:rPr lang="en-US" dirty="0" smtClean="0">
                <a:latin typeface="Times New Roman" pitchFamily="18" charset="0"/>
                <a:cs typeface="Times New Roman" pitchFamily="18" charset="0"/>
              </a:rPr>
              <a:t>The standard theoretical free space (FS) and Stanford University Interim (SUI) empirical path loss models were recently modified to fit path loss models obtained from measurements performed at 28 GHz and 38 GHz, using simple correction factors which is similar to correction factors for models at 60 GHz and 73 GHz.</a:t>
            </a:r>
          </a:p>
          <a:p>
            <a:pPr algn="just"/>
            <a:r>
              <a:rPr lang="en-US" dirty="0" smtClean="0">
                <a:latin typeface="Times New Roman" pitchFamily="18" charset="0"/>
                <a:cs typeface="Times New Roman" pitchFamily="18" charset="0"/>
              </a:rPr>
              <a:t> By imparting slope correction factors on the FS and SUI path loss models to closely match the close-in (CI) free space reference distance path loss models.</a:t>
            </a:r>
          </a:p>
          <a:p>
            <a:endParaRPr lang="en-US" dirty="0"/>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400"/>
            <a:ext cx="8229600" cy="1066800"/>
          </a:xfrm>
        </p:spPr>
        <p:txBody>
          <a:bodyPr/>
          <a:lstStyle/>
          <a:p>
            <a:r>
              <a:rPr lang="en-US" dirty="0" smtClean="0">
                <a:latin typeface="Times New Roman" pitchFamily="18" charset="0"/>
                <a:cs typeface="Times New Roman" pitchFamily="18" charset="0"/>
              </a:rPr>
              <a:t>Modified Models</a:t>
            </a: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371600"/>
            <a:ext cx="8229600" cy="4953000"/>
          </a:xfrm>
        </p:spPr>
        <p:txBody>
          <a:bodyPr>
            <a:normAutofit fontScale="92500"/>
          </a:bodyPr>
          <a:lstStyle/>
          <a:p>
            <a:r>
              <a:rPr lang="en-US" sz="2400" dirty="0" smtClean="0">
                <a:latin typeface="Times New Roman" pitchFamily="18" charset="0"/>
                <a:cs typeface="Times New Roman" pitchFamily="18" charset="0"/>
              </a:rPr>
              <a:t>The CI path loss model for computing path loss</a:t>
            </a:r>
          </a:p>
          <a:p>
            <a:pPr>
              <a:buFont typeface="Wingdings" pitchFamily="2" charset="2"/>
              <a:buChar char="ü"/>
            </a:pPr>
            <a:r>
              <a:rPr lang="en-US" sz="2400" b="1" dirty="0" smtClean="0">
                <a:latin typeface="Times New Roman" pitchFamily="18" charset="0"/>
                <a:cs typeface="Times New Roman" pitchFamily="18" charset="0"/>
              </a:rPr>
              <a:t> PL</a:t>
            </a:r>
            <a:r>
              <a:rPr lang="en-US" sz="2400" b="1" baseline="-25000" dirty="0" smtClean="0">
                <a:latin typeface="Times New Roman" pitchFamily="18" charset="0"/>
                <a:cs typeface="Times New Roman" pitchFamily="18" charset="0"/>
              </a:rPr>
              <a:t>CI</a:t>
            </a:r>
            <a:r>
              <a:rPr lang="en-US" sz="2400" b="1" dirty="0" smtClean="0">
                <a:latin typeface="Times New Roman" pitchFamily="18" charset="0"/>
                <a:cs typeface="Times New Roman" pitchFamily="18" charset="0"/>
              </a:rPr>
              <a:t>(</a:t>
            </a:r>
            <a:r>
              <a:rPr lang="en-US" sz="2400" b="1" dirty="0" err="1" smtClean="0">
                <a:latin typeface="Times New Roman" pitchFamily="18" charset="0"/>
                <a:cs typeface="Times New Roman" pitchFamily="18" charset="0"/>
              </a:rPr>
              <a:t>f</a:t>
            </a:r>
            <a:r>
              <a:rPr lang="en-US" sz="2400" b="1" baseline="-25000" dirty="0" err="1" smtClean="0">
                <a:latin typeface="Times New Roman" pitchFamily="18" charset="0"/>
                <a:cs typeface="Times New Roman" pitchFamily="18" charset="0"/>
              </a:rPr>
              <a:t>GHz</a:t>
            </a:r>
            <a:r>
              <a:rPr lang="en-US" sz="2400" b="1" dirty="0" err="1" smtClean="0">
                <a:latin typeface="Times New Roman" pitchFamily="18" charset="0"/>
                <a:cs typeface="Times New Roman" pitchFamily="18" charset="0"/>
              </a:rPr>
              <a:t>,d</a:t>
            </a:r>
            <a:r>
              <a:rPr lang="en-US" sz="2400" b="1" dirty="0" smtClean="0">
                <a:latin typeface="Times New Roman" pitchFamily="18" charset="0"/>
                <a:cs typeface="Times New Roman" pitchFamily="18" charset="0"/>
              </a:rPr>
              <a:t>)[dB] = 32.4 +20log (</a:t>
            </a:r>
            <a:r>
              <a:rPr lang="en-US" sz="2400" b="1" dirty="0" err="1" smtClean="0">
                <a:latin typeface="Times New Roman" pitchFamily="18" charset="0"/>
                <a:cs typeface="Times New Roman" pitchFamily="18" charset="0"/>
              </a:rPr>
              <a:t>f</a:t>
            </a:r>
            <a:r>
              <a:rPr lang="en-US" sz="2400" b="1" baseline="-25000" dirty="0" err="1" smtClean="0">
                <a:latin typeface="Times New Roman" pitchFamily="18" charset="0"/>
                <a:cs typeface="Times New Roman" pitchFamily="18" charset="0"/>
              </a:rPr>
              <a:t>GHz</a:t>
            </a:r>
            <a:r>
              <a:rPr lang="en-US" sz="2400" b="1" dirty="0" smtClean="0">
                <a:latin typeface="Times New Roman" pitchFamily="18" charset="0"/>
                <a:cs typeface="Times New Roman" pitchFamily="18" charset="0"/>
              </a:rPr>
              <a:t>) + 10n log </a:t>
            </a:r>
            <a:r>
              <a:rPr lang="en-US" sz="2400" b="1" baseline="-25000" dirty="0" smtClean="0">
                <a:latin typeface="Times New Roman" pitchFamily="18" charset="0"/>
                <a:cs typeface="Times New Roman" pitchFamily="18" charset="0"/>
              </a:rPr>
              <a:t>10</a:t>
            </a:r>
            <a:r>
              <a:rPr lang="en-US" sz="2400" b="1" dirty="0" smtClean="0">
                <a:latin typeface="Times New Roman" pitchFamily="18" charset="0"/>
                <a:cs typeface="Times New Roman" pitchFamily="18" charset="0"/>
              </a:rPr>
              <a:t>(d/1m) + </a:t>
            </a:r>
            <a:r>
              <a:rPr lang="en-US" sz="2400" b="1" dirty="0" err="1" smtClean="0">
                <a:latin typeface="Times New Roman" pitchFamily="18" charset="0"/>
                <a:cs typeface="Times New Roman" pitchFamily="18" charset="0"/>
              </a:rPr>
              <a:t>Xσ</a:t>
            </a:r>
            <a:endParaRPr lang="en-US" sz="2400" b="1" dirty="0" smtClean="0">
              <a:latin typeface="Times New Roman" pitchFamily="18" charset="0"/>
              <a:cs typeface="Times New Roman" pitchFamily="18" charset="0"/>
            </a:endParaRPr>
          </a:p>
          <a:p>
            <a:pPr>
              <a:buNone/>
            </a:pPr>
            <a:endParaRPr lang="en-US" sz="2400" b="1" dirty="0" smtClean="0">
              <a:latin typeface="Times New Roman" pitchFamily="18" charset="0"/>
              <a:cs typeface="Times New Roman" pitchFamily="18" charset="0"/>
            </a:endParaRPr>
          </a:p>
          <a:p>
            <a:pPr>
              <a:buSzPct val="102000"/>
              <a:buFont typeface="Arial" pitchFamily="34" charset="0"/>
              <a:buChar char="•"/>
            </a:pPr>
            <a:r>
              <a:rPr lang="en-US" sz="2400" dirty="0" smtClean="0">
                <a:latin typeface="Times New Roman" pitchFamily="18" charset="0"/>
                <a:cs typeface="Times New Roman" pitchFamily="18" charset="0"/>
              </a:rPr>
              <a:t>FS Path Loss Model:</a:t>
            </a:r>
          </a:p>
          <a:p>
            <a:pPr>
              <a:buFont typeface="Wingdings" pitchFamily="2" charset="2"/>
              <a:buChar char="ü"/>
            </a:pPr>
            <a:r>
              <a:rPr lang="en-US" sz="2400" b="1" dirty="0" smtClean="0">
                <a:latin typeface="Times New Roman" pitchFamily="18" charset="0"/>
                <a:cs typeface="Times New Roman" pitchFamily="18" charset="0"/>
              </a:rPr>
              <a:t>PL</a:t>
            </a:r>
            <a:r>
              <a:rPr lang="en-US" sz="2400" b="1" baseline="-25000" dirty="0" smtClean="0">
                <a:latin typeface="Times New Roman" pitchFamily="18" charset="0"/>
                <a:cs typeface="Times New Roman" pitchFamily="18" charset="0"/>
              </a:rPr>
              <a:t>FS</a:t>
            </a:r>
            <a:r>
              <a:rPr lang="en-US" sz="2400" b="1" dirty="0" smtClean="0">
                <a:latin typeface="Times New Roman" pitchFamily="18" charset="0"/>
                <a:cs typeface="Times New Roman" pitchFamily="18" charset="0"/>
              </a:rPr>
              <a:t>(d)[dB]  = -10.log </a:t>
            </a:r>
            <a:r>
              <a:rPr lang="en-US" sz="2400" b="1" baseline="-25000" dirty="0" smtClean="0">
                <a:latin typeface="Times New Roman" pitchFamily="18" charset="0"/>
                <a:cs typeface="Times New Roman" pitchFamily="18" charset="0"/>
              </a:rPr>
              <a:t>10</a:t>
            </a:r>
            <a:r>
              <a:rPr lang="en-US" sz="2400" b="1" dirty="0" smtClean="0">
                <a:latin typeface="Times New Roman" pitchFamily="18" charset="0"/>
                <a:cs typeface="Times New Roman" pitchFamily="18" charset="0"/>
              </a:rPr>
              <a:t>(GT*GR*</a:t>
            </a:r>
            <a:r>
              <a:rPr lang="el-GR" sz="2400" b="1" dirty="0" smtClean="0">
                <a:latin typeface="Times New Roman" pitchFamily="18" charset="0"/>
                <a:cs typeface="Times New Roman" pitchFamily="18" charset="0"/>
              </a:rPr>
              <a:t>λ</a:t>
            </a:r>
            <a:r>
              <a:rPr lang="en-US" sz="2400" b="1" dirty="0" smtClean="0">
                <a:latin typeface="Times New Roman" pitchFamily="18" charset="0"/>
                <a:cs typeface="Times New Roman" pitchFamily="18" charset="0"/>
              </a:rPr>
              <a:t>2\(4</a:t>
            </a:r>
            <a:r>
              <a:rPr lang="az-Cyrl-AZ" sz="2400" b="1" dirty="0" smtClean="0">
                <a:latin typeface="Times New Roman" pitchFamily="18" charset="0"/>
                <a:cs typeface="Times New Roman" pitchFamily="18" charset="0"/>
              </a:rPr>
              <a:t>п</a:t>
            </a:r>
            <a:r>
              <a:rPr lang="en-US" sz="2400" b="1" dirty="0" smtClean="0">
                <a:latin typeface="Times New Roman" pitchFamily="18" charset="0"/>
                <a:cs typeface="Times New Roman" pitchFamily="18" charset="0"/>
              </a:rPr>
              <a:t>d)^2)</a:t>
            </a:r>
          </a:p>
          <a:p>
            <a:pPr>
              <a:buNone/>
            </a:pPr>
            <a:r>
              <a:rPr lang="en-US" sz="2400" dirty="0" smtClean="0">
                <a:latin typeface="Times New Roman" pitchFamily="18" charset="0"/>
                <a:cs typeface="Times New Roman" pitchFamily="18" charset="0"/>
              </a:rPr>
              <a:t>     For LOS environments, the PLFS path loss equation is modified with the slope correction factor </a:t>
            </a:r>
            <a:r>
              <a:rPr lang="en-US" sz="2400" dirty="0" err="1" smtClean="0">
                <a:latin typeface="Times New Roman" pitchFamily="18" charset="0"/>
                <a:cs typeface="Times New Roman" pitchFamily="18" charset="0"/>
              </a:rPr>
              <a:t>α</a:t>
            </a:r>
            <a:r>
              <a:rPr lang="en-US" sz="2400" baseline="-25000" dirty="0" err="1" smtClean="0">
                <a:latin typeface="Times New Roman" pitchFamily="18" charset="0"/>
                <a:cs typeface="Times New Roman" pitchFamily="18" charset="0"/>
              </a:rPr>
              <a:t>LOS</a:t>
            </a:r>
            <a:r>
              <a:rPr lang="en-US" sz="2400" dirty="0" smtClean="0">
                <a:latin typeface="Times New Roman" pitchFamily="18" charset="0"/>
                <a:cs typeface="Times New Roman" pitchFamily="18" charset="0"/>
              </a:rPr>
              <a:t> to best match the LOS PL</a:t>
            </a:r>
            <a:r>
              <a:rPr lang="en-US" sz="2400" baseline="-25000" dirty="0" smtClean="0">
                <a:latin typeface="Times New Roman" pitchFamily="18" charset="0"/>
                <a:cs typeface="Times New Roman" pitchFamily="18" charset="0"/>
              </a:rPr>
              <a:t>CI</a:t>
            </a:r>
            <a:r>
              <a:rPr lang="en-US" sz="2400" dirty="0" smtClean="0">
                <a:latin typeface="Times New Roman" pitchFamily="18" charset="0"/>
                <a:cs typeface="Times New Roman" pitchFamily="18" charset="0"/>
              </a:rPr>
              <a:t> path loss model. The modiﬁed free space model is given by </a:t>
            </a:r>
            <a:r>
              <a:rPr lang="en-US" sz="2400" dirty="0" err="1" smtClean="0">
                <a:latin typeface="Times New Roman" pitchFamily="18" charset="0"/>
                <a:cs typeface="Times New Roman" pitchFamily="18" charset="0"/>
              </a:rPr>
              <a:t>PL</a:t>
            </a:r>
            <a:r>
              <a:rPr lang="en-US" sz="2400" baseline="-25000" dirty="0" err="1" smtClean="0">
                <a:latin typeface="Times New Roman" pitchFamily="18" charset="0"/>
                <a:cs typeface="Times New Roman" pitchFamily="18" charset="0"/>
              </a:rPr>
              <a:t>FS,mod</a:t>
            </a:r>
            <a:r>
              <a:rPr lang="en-US" sz="24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in dB:</a:t>
            </a:r>
          </a:p>
          <a:p>
            <a:pPr>
              <a:buNone/>
            </a:pPr>
            <a:endParaRPr lang="en-US" sz="2400" dirty="0" smtClean="0">
              <a:latin typeface="Times New Roman" pitchFamily="18" charset="0"/>
              <a:cs typeface="Times New Roman" pitchFamily="18" charset="0"/>
            </a:endParaRPr>
          </a:p>
          <a:p>
            <a:pPr>
              <a:buFont typeface="Wingdings" pitchFamily="2" charset="2"/>
              <a:buChar char="ü"/>
            </a:pPr>
            <a:r>
              <a:rPr lang="en-US" sz="2400" b="1" dirty="0" err="1" smtClean="0">
                <a:latin typeface="Times New Roman" pitchFamily="18" charset="0"/>
                <a:cs typeface="Times New Roman" pitchFamily="18" charset="0"/>
              </a:rPr>
              <a:t>PL</a:t>
            </a:r>
            <a:r>
              <a:rPr lang="en-US" sz="2400" b="1" baseline="-25000" dirty="0" err="1" smtClean="0">
                <a:latin typeface="Times New Roman" pitchFamily="18" charset="0"/>
                <a:cs typeface="Times New Roman" pitchFamily="18" charset="0"/>
              </a:rPr>
              <a:t>FS,Mod</a:t>
            </a:r>
            <a:r>
              <a:rPr lang="en-US" sz="2400" b="1" dirty="0" smtClean="0">
                <a:latin typeface="Times New Roman" pitchFamily="18" charset="0"/>
                <a:cs typeface="Times New Roman" pitchFamily="18" charset="0"/>
              </a:rPr>
              <a:t>(d)[dB] =   </a:t>
            </a:r>
            <a:r>
              <a:rPr lang="en-US" sz="2400" b="1" dirty="0" err="1" smtClean="0">
                <a:latin typeface="Times New Roman" pitchFamily="18" charset="0"/>
                <a:cs typeface="Times New Roman" pitchFamily="18" charset="0"/>
              </a:rPr>
              <a:t>α</a:t>
            </a:r>
            <a:r>
              <a:rPr lang="en-US" sz="2400" b="1" baseline="-25000" dirty="0" err="1" smtClean="0">
                <a:latin typeface="Times New Roman" pitchFamily="18" charset="0"/>
                <a:cs typeface="Times New Roman" pitchFamily="18" charset="0"/>
              </a:rPr>
              <a:t>LOS</a:t>
            </a:r>
            <a:r>
              <a:rPr lang="en-US" sz="2400" b="1" baseline="-250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 PL</a:t>
            </a:r>
            <a:r>
              <a:rPr lang="en-US" sz="2400" b="1" baseline="-25000" dirty="0" smtClean="0">
                <a:latin typeface="Times New Roman" pitchFamily="18" charset="0"/>
                <a:cs typeface="Times New Roman" pitchFamily="18" charset="0"/>
              </a:rPr>
              <a:t>FS</a:t>
            </a:r>
            <a:r>
              <a:rPr lang="en-US" sz="2400" b="1" dirty="0" smtClean="0">
                <a:latin typeface="Times New Roman" pitchFamily="18" charset="0"/>
                <a:cs typeface="Times New Roman" pitchFamily="18" charset="0"/>
              </a:rPr>
              <a:t>(d) – PL</a:t>
            </a:r>
            <a:r>
              <a:rPr lang="en-US" sz="2400" b="1" baseline="-25000" dirty="0" smtClean="0">
                <a:latin typeface="Times New Roman" pitchFamily="18" charset="0"/>
                <a:cs typeface="Times New Roman" pitchFamily="18" charset="0"/>
              </a:rPr>
              <a:t>FS</a:t>
            </a:r>
            <a:r>
              <a:rPr lang="en-US" sz="2400" b="1" dirty="0" smtClean="0">
                <a:latin typeface="Times New Roman" pitchFamily="18" charset="0"/>
                <a:cs typeface="Times New Roman" pitchFamily="18" charset="0"/>
              </a:rPr>
              <a:t>(d</a:t>
            </a:r>
            <a:r>
              <a:rPr lang="en-US" sz="2400" b="1" baseline="-25000" dirty="0" smtClean="0">
                <a:latin typeface="Times New Roman" pitchFamily="18" charset="0"/>
                <a:cs typeface="Times New Roman" pitchFamily="18" charset="0"/>
              </a:rPr>
              <a:t>0</a:t>
            </a:r>
            <a:r>
              <a:rPr lang="en-US" sz="2400" b="1" dirty="0" smtClean="0">
                <a:latin typeface="Times New Roman" pitchFamily="18" charset="0"/>
                <a:cs typeface="Times New Roman" pitchFamily="18" charset="0"/>
              </a:rPr>
              <a:t>)) + PL(d</a:t>
            </a:r>
            <a:r>
              <a:rPr lang="en-US" sz="2400" b="1" baseline="-25000" dirty="0" smtClean="0">
                <a:latin typeface="Times New Roman" pitchFamily="18" charset="0"/>
                <a:cs typeface="Times New Roman" pitchFamily="18" charset="0"/>
              </a:rPr>
              <a:t>0</a:t>
            </a:r>
            <a:r>
              <a:rPr lang="en-US" sz="2400" b="1" dirty="0" smtClean="0">
                <a:latin typeface="Times New Roman" pitchFamily="18" charset="0"/>
                <a:cs typeface="Times New Roman" pitchFamily="18" charset="0"/>
              </a:rPr>
              <a:t>) + </a:t>
            </a:r>
            <a:r>
              <a:rPr lang="en-US" sz="2400" b="1" dirty="0" err="1" smtClean="0">
                <a:latin typeface="Times New Roman" pitchFamily="18" charset="0"/>
                <a:cs typeface="Times New Roman" pitchFamily="18" charset="0"/>
              </a:rPr>
              <a:t>Xσ</a:t>
            </a:r>
            <a:endParaRPr lang="en-US" sz="2400" b="1"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with d</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 1 meter.</a:t>
            </a:r>
            <a:endParaRPr lang="en-US" sz="2400" b="1" dirty="0" smtClean="0">
              <a:latin typeface="Times New Roman" pitchFamily="18" charset="0"/>
              <a:cs typeface="Times New Roman" pitchFamily="18" charset="0"/>
            </a:endParaRPr>
          </a:p>
          <a:p>
            <a:pPr>
              <a:buFont typeface="Wingdings" pitchFamily="2" charset="2"/>
              <a:buChar char="ü"/>
            </a:pPr>
            <a:endParaRPr lang="en-US" sz="2800" b="1" dirty="0" smtClean="0">
              <a:latin typeface="Times New Roman" pitchFamily="18" charset="0"/>
              <a:cs typeface="Times New Roman" pitchFamily="18" charset="0"/>
            </a:endParaRPr>
          </a:p>
          <a:p>
            <a:pPr>
              <a:buNone/>
            </a:pPr>
            <a:endParaRPr lang="en-US" dirty="0"/>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382000" cy="5410200"/>
          </a:xfrm>
        </p:spPr>
        <p:txBody>
          <a:bodyPr>
            <a:normAutofit/>
          </a:bodyPr>
          <a:lstStyle/>
          <a:p>
            <a:pPr algn="just">
              <a:buFont typeface="Arial" pitchFamily="34" charset="0"/>
              <a:buChar char="•"/>
            </a:pPr>
            <a:r>
              <a:rPr lang="en-US" sz="2400" dirty="0" smtClean="0">
                <a:latin typeface="Times New Roman" pitchFamily="18" charset="0"/>
                <a:cs typeface="Times New Roman" pitchFamily="18" charset="0"/>
              </a:rPr>
              <a:t> Modified SUI Path Loss Models:</a:t>
            </a:r>
          </a:p>
          <a:p>
            <a:pPr algn="just">
              <a:buFont typeface="Wingdings" pitchFamily="2" charset="2"/>
              <a:buChar char="ü"/>
            </a:pPr>
            <a:r>
              <a:rPr lang="en-US" sz="2400" b="1" dirty="0" smtClean="0">
                <a:solidFill>
                  <a:srgbClr val="000000"/>
                </a:solidFill>
                <a:latin typeface="Times New Roman" pitchFamily="18" charset="0"/>
                <a:ea typeface="Times New Roman"/>
                <a:cs typeface="Times New Roman" pitchFamily="18" charset="0"/>
              </a:rPr>
              <a:t>PL</a:t>
            </a:r>
            <a:r>
              <a:rPr lang="en-US" sz="2400" b="1" baseline="-25000" dirty="0" smtClean="0">
                <a:solidFill>
                  <a:srgbClr val="000000"/>
                </a:solidFill>
                <a:latin typeface="Times New Roman" pitchFamily="18" charset="0"/>
                <a:ea typeface="Times New Roman"/>
                <a:cs typeface="Times New Roman" pitchFamily="18" charset="0"/>
              </a:rPr>
              <a:t>SUI </a:t>
            </a:r>
            <a:r>
              <a:rPr lang="en-US" sz="2400" b="1" dirty="0" smtClean="0">
                <a:solidFill>
                  <a:srgbClr val="000000"/>
                </a:solidFill>
                <a:latin typeface="Times New Roman" pitchFamily="18" charset="0"/>
                <a:ea typeface="Times New Roman"/>
                <a:cs typeface="Times New Roman" pitchFamily="18" charset="0"/>
              </a:rPr>
              <a:t>(d)[dB]= FSPL(f,1m)[dB] + 10n log </a:t>
            </a:r>
            <a:r>
              <a:rPr lang="en-US" sz="2400" b="1" baseline="-25000" dirty="0" smtClean="0">
                <a:solidFill>
                  <a:srgbClr val="000000"/>
                </a:solidFill>
                <a:latin typeface="Times New Roman" pitchFamily="18" charset="0"/>
                <a:ea typeface="Times New Roman"/>
                <a:cs typeface="Times New Roman" pitchFamily="18" charset="0"/>
              </a:rPr>
              <a:t>10</a:t>
            </a:r>
            <a:r>
              <a:rPr lang="en-US" sz="2400" b="1" dirty="0" smtClean="0">
                <a:solidFill>
                  <a:srgbClr val="000000"/>
                </a:solidFill>
                <a:latin typeface="Times New Roman" pitchFamily="18" charset="0"/>
                <a:ea typeface="Times New Roman"/>
                <a:cs typeface="Times New Roman" pitchFamily="18" charset="0"/>
              </a:rPr>
              <a:t>(d/1m) +</a:t>
            </a:r>
            <a:r>
              <a:rPr lang="en-US" sz="2400" b="1" dirty="0" err="1" smtClean="0">
                <a:solidFill>
                  <a:srgbClr val="000000"/>
                </a:solidFill>
                <a:latin typeface="Times New Roman" pitchFamily="18" charset="0"/>
                <a:ea typeface="Times New Roman"/>
                <a:cs typeface="Times New Roman" pitchFamily="18" charset="0"/>
              </a:rPr>
              <a:t>X</a:t>
            </a:r>
            <a:r>
              <a:rPr lang="en-US" sz="2400" b="1" baseline="-25000" dirty="0" err="1" smtClean="0">
                <a:solidFill>
                  <a:srgbClr val="000000"/>
                </a:solidFill>
                <a:latin typeface="Times New Roman" pitchFamily="18" charset="0"/>
                <a:ea typeface="Times New Roman"/>
                <a:cs typeface="Times New Roman" pitchFamily="18" charset="0"/>
              </a:rPr>
              <a:t>fc</a:t>
            </a:r>
            <a:r>
              <a:rPr lang="en-US" sz="2400" b="1" dirty="0" smtClean="0">
                <a:solidFill>
                  <a:srgbClr val="000000"/>
                </a:solidFill>
                <a:latin typeface="Times New Roman" pitchFamily="18" charset="0"/>
                <a:ea typeface="Times New Roman"/>
                <a:cs typeface="Times New Roman" pitchFamily="18" charset="0"/>
              </a:rPr>
              <a:t> +X</a:t>
            </a:r>
            <a:r>
              <a:rPr lang="en-US" sz="2400" b="1" baseline="-25000" dirty="0" smtClean="0">
                <a:solidFill>
                  <a:srgbClr val="000000"/>
                </a:solidFill>
                <a:latin typeface="Times New Roman" pitchFamily="18" charset="0"/>
                <a:ea typeface="Times New Roman"/>
                <a:cs typeface="Times New Roman" pitchFamily="18" charset="0"/>
              </a:rPr>
              <a:t>RX</a:t>
            </a:r>
            <a:r>
              <a:rPr lang="en-US" sz="2400" b="1" dirty="0" smtClean="0">
                <a:solidFill>
                  <a:srgbClr val="000000"/>
                </a:solidFill>
                <a:latin typeface="Times New Roman" pitchFamily="18" charset="0"/>
                <a:ea typeface="Times New Roman"/>
                <a:cs typeface="Times New Roman" pitchFamily="18" charset="0"/>
              </a:rPr>
              <a:t>+</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Xσ</a:t>
            </a:r>
            <a:r>
              <a:rPr lang="en-US" sz="2400" b="1" dirty="0" smtClean="0">
                <a:latin typeface="Times New Roman" pitchFamily="18" charset="0"/>
                <a:cs typeface="Times New Roman" pitchFamily="18" charset="0"/>
              </a:rPr>
              <a:t>     </a:t>
            </a:r>
          </a:p>
          <a:p>
            <a:pPr algn="just">
              <a:buNone/>
            </a:pPr>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For NLOS environments, the </a:t>
            </a:r>
            <a:r>
              <a:rPr lang="en-US" sz="2400" dirty="0" err="1" smtClean="0">
                <a:latin typeface="Times New Roman" pitchFamily="18" charset="0"/>
                <a:cs typeface="Times New Roman" pitchFamily="18" charset="0"/>
              </a:rPr>
              <a:t>modiﬁed</a:t>
            </a:r>
            <a:r>
              <a:rPr lang="en-US" sz="2400" dirty="0" smtClean="0">
                <a:latin typeface="Times New Roman" pitchFamily="18" charset="0"/>
                <a:cs typeface="Times New Roman" pitchFamily="18" charset="0"/>
              </a:rPr>
              <a:t> SUI model equation is used with a slope correction factor that results in a model that best </a:t>
            </a:r>
            <a:r>
              <a:rPr lang="en-US" sz="2400" dirty="0" err="1" smtClean="0">
                <a:latin typeface="Times New Roman" pitchFamily="18" charset="0"/>
                <a:cs typeface="Times New Roman" pitchFamily="18" charset="0"/>
              </a:rPr>
              <a:t>ﬁts</a:t>
            </a:r>
            <a:r>
              <a:rPr lang="en-US" sz="2400" dirty="0" smtClean="0">
                <a:latin typeface="Times New Roman" pitchFamily="18" charset="0"/>
                <a:cs typeface="Times New Roman" pitchFamily="18" charset="0"/>
              </a:rPr>
              <a:t> a close-in (CI) .The modified SUI model for NLOS is given by:</a:t>
            </a:r>
          </a:p>
          <a:p>
            <a:pPr>
              <a:buFont typeface="Wingdings" pitchFamily="2" charset="2"/>
              <a:buChar char="ü"/>
            </a:pPr>
            <a:r>
              <a:rPr lang="en-US" sz="2400" b="1" dirty="0" err="1" smtClean="0">
                <a:latin typeface="Times New Roman" pitchFamily="18" charset="0"/>
                <a:cs typeface="Times New Roman" pitchFamily="18" charset="0"/>
              </a:rPr>
              <a:t>PL</a:t>
            </a:r>
            <a:r>
              <a:rPr lang="en-US" sz="2400" b="1" baseline="-25000" dirty="0" err="1" smtClean="0">
                <a:latin typeface="Times New Roman" pitchFamily="18" charset="0"/>
                <a:cs typeface="Times New Roman" pitchFamily="18" charset="0"/>
              </a:rPr>
              <a:t>SUI,Mod</a:t>
            </a:r>
            <a:r>
              <a:rPr lang="en-US" sz="2400" b="1" dirty="0" smtClean="0">
                <a:latin typeface="Times New Roman" pitchFamily="18" charset="0"/>
                <a:cs typeface="Times New Roman" pitchFamily="18" charset="0"/>
              </a:rPr>
              <a:t>(d)[dB] =   </a:t>
            </a:r>
            <a:r>
              <a:rPr lang="en-US" sz="2400" b="1" dirty="0" err="1" smtClean="0">
                <a:latin typeface="Times New Roman" pitchFamily="18" charset="0"/>
                <a:cs typeface="Times New Roman" pitchFamily="18" charset="0"/>
              </a:rPr>
              <a:t>α</a:t>
            </a:r>
            <a:r>
              <a:rPr lang="en-US" sz="2400" b="1" baseline="-25000" dirty="0" err="1" smtClean="0">
                <a:latin typeface="Times New Roman" pitchFamily="18" charset="0"/>
                <a:cs typeface="Times New Roman" pitchFamily="18" charset="0"/>
              </a:rPr>
              <a:t>LOS</a:t>
            </a:r>
            <a:r>
              <a:rPr lang="en-US" sz="2400" b="1" baseline="-250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 PL</a:t>
            </a:r>
            <a:r>
              <a:rPr lang="en-US" sz="2400" b="1" baseline="-25000" dirty="0" smtClean="0">
                <a:latin typeface="Times New Roman" pitchFamily="18" charset="0"/>
                <a:cs typeface="Times New Roman" pitchFamily="18" charset="0"/>
              </a:rPr>
              <a:t>SUI</a:t>
            </a:r>
            <a:r>
              <a:rPr lang="en-US" sz="2400" b="1" dirty="0" smtClean="0">
                <a:latin typeface="Times New Roman" pitchFamily="18" charset="0"/>
                <a:cs typeface="Times New Roman" pitchFamily="18" charset="0"/>
              </a:rPr>
              <a:t>(d) – PL</a:t>
            </a:r>
            <a:r>
              <a:rPr lang="en-US" sz="2400" b="1" baseline="-25000" dirty="0" smtClean="0">
                <a:latin typeface="Times New Roman" pitchFamily="18" charset="0"/>
                <a:cs typeface="Times New Roman" pitchFamily="18" charset="0"/>
              </a:rPr>
              <a:t>SUI</a:t>
            </a:r>
            <a:r>
              <a:rPr lang="en-US" sz="2400" b="1" dirty="0" smtClean="0">
                <a:latin typeface="Times New Roman" pitchFamily="18" charset="0"/>
                <a:cs typeface="Times New Roman" pitchFamily="18" charset="0"/>
              </a:rPr>
              <a:t>(d</a:t>
            </a:r>
            <a:r>
              <a:rPr lang="en-US" sz="2400" b="1" baseline="-25000" dirty="0" smtClean="0">
                <a:latin typeface="Times New Roman" pitchFamily="18" charset="0"/>
                <a:cs typeface="Times New Roman" pitchFamily="18" charset="0"/>
              </a:rPr>
              <a:t>0</a:t>
            </a:r>
            <a:r>
              <a:rPr lang="en-US" sz="2400" b="1" dirty="0" smtClean="0">
                <a:latin typeface="Times New Roman" pitchFamily="18" charset="0"/>
                <a:cs typeface="Times New Roman" pitchFamily="18" charset="0"/>
              </a:rPr>
              <a:t>)) + PL(d</a:t>
            </a:r>
            <a:r>
              <a:rPr lang="en-US" sz="2400" b="1" baseline="-25000" dirty="0" smtClean="0">
                <a:latin typeface="Times New Roman" pitchFamily="18" charset="0"/>
                <a:cs typeface="Times New Roman" pitchFamily="18" charset="0"/>
              </a:rPr>
              <a:t>0</a:t>
            </a:r>
            <a:r>
              <a:rPr lang="en-US" sz="2400" b="1" dirty="0" smtClean="0">
                <a:latin typeface="Times New Roman" pitchFamily="18" charset="0"/>
                <a:cs typeface="Times New Roman" pitchFamily="18" charset="0"/>
              </a:rPr>
              <a:t>) + </a:t>
            </a:r>
            <a:r>
              <a:rPr lang="en-US" sz="2400" b="1" dirty="0" err="1" smtClean="0">
                <a:latin typeface="Times New Roman" pitchFamily="18" charset="0"/>
                <a:cs typeface="Times New Roman" pitchFamily="18" charset="0"/>
              </a:rPr>
              <a:t>Xσ</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p>
          <a:p>
            <a:pPr>
              <a:buNone/>
            </a:pPr>
            <a:r>
              <a:rPr lang="en-US" sz="2000" dirty="0" smtClean="0"/>
              <a:t>                          </a:t>
            </a:r>
          </a:p>
          <a:p>
            <a:pPr>
              <a:buNone/>
            </a:pPr>
            <a:endParaRPr lang="en-US" dirty="0" smtClean="0"/>
          </a:p>
          <a:p>
            <a:endParaRPr lang="en-US" dirty="0" smtClean="0"/>
          </a:p>
          <a:p>
            <a:endParaRPr lang="en-US" dirty="0"/>
          </a:p>
        </p:txBody>
      </p:sp>
      <p:sp>
        <p:nvSpPr>
          <p:cNvPr id="4" name="عنوان 1"/>
          <p:cNvSpPr>
            <a:spLocks noGrp="1"/>
          </p:cNvSpPr>
          <p:nvPr>
            <p:ph type="title"/>
          </p:nvPr>
        </p:nvSpPr>
        <p:spPr>
          <a:xfrm>
            <a:off x="457200" y="152400"/>
            <a:ext cx="8229600" cy="1066800"/>
          </a:xfrm>
        </p:spPr>
        <p:txBody>
          <a:bodyPr/>
          <a:lstStyle/>
          <a:p>
            <a:r>
              <a:rPr lang="en-US" dirty="0" smtClean="0">
                <a:latin typeface="Times New Roman" pitchFamily="18" charset="0"/>
                <a:cs typeface="Times New Roman" pitchFamily="18" charset="0"/>
              </a:rPr>
              <a:t>Modified Models</a:t>
            </a:r>
            <a:endParaRPr lang="en-US"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95400"/>
            <a:ext cx="8229600" cy="5410200"/>
          </a:xfrm>
        </p:spPr>
        <p:txBody>
          <a:bodyPr>
            <a:normAutofit/>
          </a:bodyPr>
          <a:lstStyle/>
          <a:p>
            <a:pPr lvl="0" algn="just">
              <a:buFont typeface="Arial" pitchFamily="34" charset="0"/>
              <a:buChar char="•"/>
            </a:pPr>
            <a:r>
              <a:rPr lang="en-US" sz="2400" dirty="0" smtClean="0">
                <a:latin typeface="Times New Roman" pitchFamily="18" charset="0"/>
                <a:cs typeface="Times New Roman" pitchFamily="18" charset="0"/>
              </a:rPr>
              <a:t>Directional Beam Combining Path Loss Models at millimeter Wave Bands:</a:t>
            </a:r>
          </a:p>
          <a:p>
            <a:pPr algn="just">
              <a:buNone/>
            </a:pPr>
            <a:r>
              <a:rPr lang="en-US" sz="2400" dirty="0" smtClean="0">
                <a:latin typeface="Times New Roman" pitchFamily="18" charset="0"/>
                <a:cs typeface="Times New Roman" pitchFamily="18" charset="0"/>
              </a:rPr>
              <a:t>    A simpler and more general millimeter Wave beam combining close-in free space reference distance (BC-CI) path loss model is developed here for NLOS urban environments that accounts for the number of combined angles (beams) at the receiver. This also the same equation used in NYUSIM simulator. </a:t>
            </a:r>
          </a:p>
          <a:p>
            <a:pPr algn="just">
              <a:buNone/>
            </a:pPr>
            <a:endParaRPr lang="en-US" sz="2400" dirty="0" smtClean="0">
              <a:latin typeface="Times New Roman" pitchFamily="18" charset="0"/>
              <a:cs typeface="Times New Roman" pitchFamily="18" charset="0"/>
            </a:endParaRPr>
          </a:p>
          <a:p>
            <a:pPr>
              <a:buFont typeface="Wingdings" pitchFamily="2" charset="2"/>
              <a:buChar char="ü"/>
            </a:pPr>
            <a:r>
              <a:rPr lang="en-US" sz="2400" b="1" dirty="0" smtClean="0">
                <a:latin typeface="Times New Roman" pitchFamily="18" charset="0"/>
                <a:cs typeface="Times New Roman" pitchFamily="18" charset="0"/>
              </a:rPr>
              <a:t>PL</a:t>
            </a:r>
            <a:r>
              <a:rPr lang="en-US" sz="2400" b="1" baseline="-25000" dirty="0" smtClean="0">
                <a:latin typeface="Times New Roman" pitchFamily="18" charset="0"/>
                <a:cs typeface="Times New Roman" pitchFamily="18" charset="0"/>
              </a:rPr>
              <a:t>BC-CI </a:t>
            </a:r>
            <a:r>
              <a:rPr lang="en-US" sz="2400" b="1" dirty="0" smtClean="0">
                <a:latin typeface="Times New Roman" pitchFamily="18" charset="0"/>
                <a:cs typeface="Times New Roman" pitchFamily="18" charset="0"/>
              </a:rPr>
              <a:t>= FSPL(f, 1m)[dB] + (10n</a:t>
            </a:r>
            <a:r>
              <a:rPr lang="en-US" sz="2400" b="1" baseline="-25000" dirty="0" smtClean="0">
                <a:latin typeface="Times New Roman" pitchFamily="18" charset="0"/>
                <a:cs typeface="Times New Roman" pitchFamily="18" charset="0"/>
              </a:rPr>
              <a:t>(1 beam)</a:t>
            </a:r>
            <a:r>
              <a:rPr lang="en-US" sz="2400" b="1" dirty="0" smtClean="0">
                <a:latin typeface="Times New Roman" pitchFamily="18" charset="0"/>
                <a:cs typeface="Times New Roman" pitchFamily="18" charset="0"/>
              </a:rPr>
              <a:t>log</a:t>
            </a:r>
            <a:r>
              <a:rPr lang="en-US" sz="2400" b="1" baseline="-25000" dirty="0" smtClean="0">
                <a:latin typeface="Times New Roman" pitchFamily="18" charset="0"/>
                <a:cs typeface="Times New Roman" pitchFamily="18" charset="0"/>
              </a:rPr>
              <a:t>10</a:t>
            </a:r>
            <a:r>
              <a:rPr lang="en-US" sz="2400" b="1" dirty="0" smtClean="0">
                <a:latin typeface="Times New Roman" pitchFamily="18" charset="0"/>
                <a:cs typeface="Times New Roman" pitchFamily="18" charset="0"/>
              </a:rPr>
              <a:t>(d\1m)) * (1 – A log</a:t>
            </a:r>
            <a:r>
              <a:rPr lang="en-US" sz="2400" b="1" baseline="-25000" dirty="0" smtClean="0">
                <a:latin typeface="Times New Roman" pitchFamily="18" charset="0"/>
                <a:cs typeface="Times New Roman" pitchFamily="18" charset="0"/>
              </a:rPr>
              <a:t>2</a:t>
            </a:r>
            <a:r>
              <a:rPr lang="en-US" sz="2400" b="1" dirty="0" smtClean="0">
                <a:latin typeface="Times New Roman" pitchFamily="18" charset="0"/>
                <a:cs typeface="Times New Roman" pitchFamily="18" charset="0"/>
              </a:rPr>
              <a:t>(N</a:t>
            </a:r>
            <a:r>
              <a:rPr lang="en-US" sz="2400" b="1" baseline="-25000" dirty="0" smtClean="0">
                <a:latin typeface="Times New Roman" pitchFamily="18" charset="0"/>
                <a:cs typeface="Times New Roman" pitchFamily="18" charset="0"/>
              </a:rPr>
              <a:t>r</a:t>
            </a:r>
            <a:r>
              <a:rPr lang="en-US" sz="2400" b="1" dirty="0" smtClean="0">
                <a:latin typeface="Times New Roman" pitchFamily="18" charset="0"/>
                <a:cs typeface="Times New Roman" pitchFamily="18" charset="0"/>
              </a:rPr>
              <a:t>)) + </a:t>
            </a:r>
            <a:r>
              <a:rPr lang="en-US" sz="2400" b="1" dirty="0" err="1" smtClean="0">
                <a:latin typeface="Times New Roman" pitchFamily="18" charset="0"/>
                <a:cs typeface="Times New Roman" pitchFamily="18" charset="0"/>
              </a:rPr>
              <a:t>Xσ</a:t>
            </a:r>
            <a:r>
              <a:rPr lang="en-US" sz="2400" b="1" dirty="0" smtClean="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sp>
        <p:nvSpPr>
          <p:cNvPr id="4" name="عنوان 1"/>
          <p:cNvSpPr>
            <a:spLocks noGrp="1"/>
          </p:cNvSpPr>
          <p:nvPr>
            <p:ph type="title"/>
          </p:nvPr>
        </p:nvSpPr>
        <p:spPr>
          <a:xfrm>
            <a:off x="457200" y="152400"/>
            <a:ext cx="8229600" cy="1066800"/>
          </a:xfrm>
        </p:spPr>
        <p:txBody>
          <a:bodyPr/>
          <a:lstStyle/>
          <a:p>
            <a:r>
              <a:rPr lang="en-US" dirty="0" smtClean="0">
                <a:latin typeface="Times New Roman" pitchFamily="18" charset="0"/>
                <a:cs typeface="Times New Roman" pitchFamily="18" charset="0"/>
              </a:rPr>
              <a:t>Modified Models</a:t>
            </a:r>
            <a:endParaRPr lang="en-US"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66800"/>
          </a:xfrm>
        </p:spPr>
        <p:txBody>
          <a:bodyPr>
            <a:normAutofit/>
          </a:bodyPr>
          <a:lstStyle/>
          <a:p>
            <a:r>
              <a:rPr lang="en-US" sz="4800" dirty="0" smtClean="0">
                <a:latin typeface="Times New Roman" pitchFamily="18" charset="0"/>
                <a:cs typeface="Times New Roman" pitchFamily="18" charset="0"/>
              </a:rPr>
              <a:t>NYUSIM simulator</a:t>
            </a:r>
            <a:endParaRPr lang="en-US" sz="4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24000"/>
            <a:ext cx="8229600" cy="4800600"/>
          </a:xfrm>
        </p:spPr>
        <p:txBody>
          <a:bodyPr>
            <a:normAutofit/>
          </a:bodyPr>
          <a:lstStyle/>
          <a:p>
            <a:pPr algn="just"/>
            <a:r>
              <a:rPr lang="en-US" sz="2400" dirty="0" smtClean="0">
                <a:latin typeface="Times New Roman" pitchFamily="18" charset="0"/>
                <a:cs typeface="Times New Roman" pitchFamily="18" charset="0"/>
              </a:rPr>
              <a:t>Wireless communication systems developed by researchers at New York University (NYU).</a:t>
            </a:r>
          </a:p>
          <a:p>
            <a:pPr algn="just"/>
            <a:r>
              <a:rPr lang="en-US" sz="2400" dirty="0" smtClean="0">
                <a:latin typeface="Times New Roman" pitchFamily="18" charset="0"/>
                <a:cs typeface="Times New Roman" pitchFamily="18" charset="0"/>
              </a:rPr>
              <a:t>Channel simulation software named NYUSIM, can be used to generate realistic temporal and spatial channel responses to support realistic.</a:t>
            </a:r>
          </a:p>
          <a:p>
            <a:pPr algn="just"/>
            <a:r>
              <a:rPr lang="en-US" sz="2400" dirty="0" smtClean="0">
                <a:latin typeface="Times New Roman" pitchFamily="18" charset="0"/>
                <a:cs typeface="Times New Roman" pitchFamily="18" charset="0"/>
              </a:rPr>
              <a:t> NYUSIM is built upon channel model for broadband millimeter-wave(mmWave).</a:t>
            </a:r>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b="1" dirty="0" smtClean="0">
                <a:latin typeface="Times New Roman" pitchFamily="18" charset="0"/>
                <a:cs typeface="Times New Roman" pitchFamily="18" charset="0"/>
              </a:rPr>
              <a:t>Result From NYUSIM</a:t>
            </a:r>
            <a:endParaRPr 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533400" y="2286000"/>
          <a:ext cx="6914787" cy="1158240"/>
        </p:xfrm>
        <a:graphic>
          <a:graphicData uri="http://schemas.openxmlformats.org/drawingml/2006/table">
            <a:tbl>
              <a:tblPr firstRow="1" bandRow="1">
                <a:tableStyleId>{5C22544A-7EE6-4342-B048-85BDC9FD1C3A}</a:tableStyleId>
              </a:tblPr>
              <a:tblGrid>
                <a:gridCol w="1691105">
                  <a:extLst>
                    <a:ext uri="{9D8B030D-6E8A-4147-A177-3AD203B41FA5}">
                      <a16:colId xmlns:a16="http://schemas.microsoft.com/office/drawing/2014/main" val="20000"/>
                    </a:ext>
                  </a:extLst>
                </a:gridCol>
                <a:gridCol w="1364580">
                  <a:extLst>
                    <a:ext uri="{9D8B030D-6E8A-4147-A177-3AD203B41FA5}">
                      <a16:colId xmlns:a16="http://schemas.microsoft.com/office/drawing/2014/main" val="20001"/>
                    </a:ext>
                  </a:extLst>
                </a:gridCol>
                <a:gridCol w="1432895">
                  <a:extLst>
                    <a:ext uri="{9D8B030D-6E8A-4147-A177-3AD203B41FA5}">
                      <a16:colId xmlns:a16="http://schemas.microsoft.com/office/drawing/2014/main" val="20002"/>
                    </a:ext>
                  </a:extLst>
                </a:gridCol>
                <a:gridCol w="1256602">
                  <a:extLst>
                    <a:ext uri="{9D8B030D-6E8A-4147-A177-3AD203B41FA5}">
                      <a16:colId xmlns:a16="http://schemas.microsoft.com/office/drawing/2014/main" val="20003"/>
                    </a:ext>
                  </a:extLst>
                </a:gridCol>
                <a:gridCol w="1169605">
                  <a:extLst>
                    <a:ext uri="{9D8B030D-6E8A-4147-A177-3AD203B41FA5}">
                      <a16:colId xmlns:a16="http://schemas.microsoft.com/office/drawing/2014/main" val="20004"/>
                    </a:ext>
                  </a:extLst>
                </a:gridCol>
              </a:tblGrid>
              <a:tr h="737062">
                <a:tc>
                  <a:txBody>
                    <a:bodyPr/>
                    <a:lstStyle/>
                    <a:p>
                      <a:pPr algn="ctr"/>
                      <a:r>
                        <a:rPr lang="en-US" dirty="0" smtClean="0"/>
                        <a:t>Environment </a:t>
                      </a:r>
                      <a:endParaRPr lang="en-US" dirty="0"/>
                    </a:p>
                  </a:txBody>
                  <a:tcPr/>
                </a:tc>
                <a:tc>
                  <a:txBody>
                    <a:bodyPr/>
                    <a:lstStyle/>
                    <a:p>
                      <a:pPr algn="ctr"/>
                      <a:r>
                        <a:rPr lang="en-US" dirty="0" smtClean="0"/>
                        <a:t>T-R</a:t>
                      </a:r>
                      <a:r>
                        <a:rPr lang="en-US" baseline="0" dirty="0" smtClean="0"/>
                        <a:t> separation </a:t>
                      </a:r>
                      <a:endParaRPr lang="en-US" dirty="0"/>
                    </a:p>
                  </a:txBody>
                  <a:tcPr/>
                </a:tc>
                <a:tc>
                  <a:txBody>
                    <a:bodyPr/>
                    <a:lstStyle/>
                    <a:p>
                      <a:pPr algn="ctr"/>
                      <a:r>
                        <a:rPr lang="en-US" dirty="0" smtClean="0"/>
                        <a:t>TX-power</a:t>
                      </a:r>
                      <a:endParaRPr lang="en-US" dirty="0"/>
                    </a:p>
                  </a:txBody>
                  <a:tcPr/>
                </a:tc>
                <a:tc>
                  <a:txBody>
                    <a:bodyPr/>
                    <a:lstStyle/>
                    <a:p>
                      <a:pPr algn="ctr"/>
                      <a:r>
                        <a:rPr lang="en-US" dirty="0" smtClean="0"/>
                        <a:t>Rain rate</a:t>
                      </a:r>
                      <a:endParaRPr lang="en-US" dirty="0"/>
                    </a:p>
                  </a:txBody>
                  <a:tcPr/>
                </a:tc>
                <a:tc>
                  <a:txBody>
                    <a:bodyPr/>
                    <a:lstStyle/>
                    <a:p>
                      <a:pPr algn="ctr"/>
                      <a:r>
                        <a:rPr lang="en-US" dirty="0" smtClean="0"/>
                        <a:t>N-Tx,          N-Rx</a:t>
                      </a:r>
                      <a:endParaRPr lang="en-US" dirty="0"/>
                    </a:p>
                  </a:txBody>
                  <a:tcPr/>
                </a:tc>
                <a:extLst>
                  <a:ext uri="{0D108BD9-81ED-4DB2-BD59-A6C34878D82A}">
                    <a16:rowId xmlns:a16="http://schemas.microsoft.com/office/drawing/2014/main" val="10000"/>
                  </a:ext>
                </a:extLst>
              </a:tr>
              <a:tr h="421178">
                <a:tc>
                  <a:txBody>
                    <a:bodyPr/>
                    <a:lstStyle/>
                    <a:p>
                      <a:pPr algn="ctr"/>
                      <a:r>
                        <a:rPr lang="en-US" dirty="0" smtClean="0">
                          <a:latin typeface="Times New Roman" pitchFamily="18" charset="0"/>
                          <a:cs typeface="Times New Roman" pitchFamily="18" charset="0"/>
                        </a:rPr>
                        <a:t>LOS</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10-30m</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30dBm</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4,1</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bl>
          </a:graphicData>
        </a:graphic>
      </p:graphicFrame>
      <p:sp>
        <p:nvSpPr>
          <p:cNvPr id="6" name="TextBox 5"/>
          <p:cNvSpPr txBox="1"/>
          <p:nvPr/>
        </p:nvSpPr>
        <p:spPr>
          <a:xfrm>
            <a:off x="533400" y="1143000"/>
            <a:ext cx="6949440" cy="9144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latin typeface="Times New Roman" pitchFamily="18" charset="0"/>
                <a:cs typeface="Times New Roman" pitchFamily="18" charset="0"/>
              </a:rPr>
              <a:t>The following parameters will be used for each scenarios.</a:t>
            </a:r>
          </a:p>
          <a:p>
            <a:r>
              <a:rPr lang="en-US" dirty="0" smtClean="0">
                <a:latin typeface="Times New Roman" pitchFamily="18" charset="0"/>
                <a:cs typeface="Times New Roman" pitchFamily="18" charset="0"/>
              </a:rPr>
              <a:t>Scenario 1: Changing  frequency.</a:t>
            </a:r>
          </a:p>
          <a:p>
            <a:r>
              <a:rPr lang="en-US" dirty="0" smtClean="0">
                <a:latin typeface="Times New Roman" pitchFamily="18" charset="0"/>
                <a:cs typeface="Times New Roman" pitchFamily="18" charset="0"/>
              </a:rPr>
              <a:t>Scenario 2: Changing  Humidity.</a:t>
            </a:r>
          </a:p>
          <a:p>
            <a:endParaRPr lang="en-US" dirty="0" smtClean="0"/>
          </a:p>
          <a:p>
            <a:endParaRPr lang="en-US" dirty="0"/>
          </a:p>
        </p:txBody>
      </p:sp>
      <p:graphicFrame>
        <p:nvGraphicFramePr>
          <p:cNvPr id="8" name="Table 7"/>
          <p:cNvGraphicFramePr>
            <a:graphicFrameLocks noGrp="1"/>
          </p:cNvGraphicFramePr>
          <p:nvPr/>
        </p:nvGraphicFramePr>
        <p:xfrm>
          <a:off x="533400" y="3810000"/>
          <a:ext cx="4191000" cy="2590800"/>
        </p:xfrm>
        <a:graphic>
          <a:graphicData uri="http://schemas.openxmlformats.org/drawingml/2006/table">
            <a:tbl>
              <a:tblPr firstRow="1" bandRow="1">
                <a:tableStyleId>{5C22544A-7EE6-4342-B048-85BDC9FD1C3A}</a:tableStyleId>
              </a:tblPr>
              <a:tblGrid>
                <a:gridCol w="1397000">
                  <a:extLst>
                    <a:ext uri="{9D8B030D-6E8A-4147-A177-3AD203B41FA5}">
                      <a16:colId xmlns:a16="http://schemas.microsoft.com/office/drawing/2014/main" val="20000"/>
                    </a:ext>
                  </a:extLst>
                </a:gridCol>
                <a:gridCol w="1397000">
                  <a:extLst>
                    <a:ext uri="{9D8B030D-6E8A-4147-A177-3AD203B41FA5}">
                      <a16:colId xmlns:a16="http://schemas.microsoft.com/office/drawing/2014/main" val="20001"/>
                    </a:ext>
                  </a:extLst>
                </a:gridCol>
                <a:gridCol w="1397000">
                  <a:extLst>
                    <a:ext uri="{9D8B030D-6E8A-4147-A177-3AD203B41FA5}">
                      <a16:colId xmlns:a16="http://schemas.microsoft.com/office/drawing/2014/main" val="20002"/>
                    </a:ext>
                  </a:extLst>
                </a:gridCol>
              </a:tblGrid>
              <a:tr h="1168782">
                <a:tc>
                  <a:txBody>
                    <a:bodyPr/>
                    <a:lstStyle/>
                    <a:p>
                      <a:pPr algn="ctr"/>
                      <a:r>
                        <a:rPr lang="en-US" dirty="0" smtClean="0"/>
                        <a:t>Frequency</a:t>
                      </a:r>
                    </a:p>
                    <a:p>
                      <a:pPr algn="ctr"/>
                      <a:r>
                        <a:rPr lang="en-US" dirty="0" smtClean="0"/>
                        <a:t>(GHz)</a:t>
                      </a:r>
                      <a:endParaRPr lang="en-US" dirty="0"/>
                    </a:p>
                  </a:txBody>
                  <a:tcPr/>
                </a:tc>
                <a:tc>
                  <a:txBody>
                    <a:bodyPr/>
                    <a:lstStyle/>
                    <a:p>
                      <a:pPr algn="ctr"/>
                      <a:r>
                        <a:rPr lang="en-US" dirty="0" smtClean="0"/>
                        <a:t>Power received</a:t>
                      </a:r>
                    </a:p>
                    <a:p>
                      <a:pPr algn="ctr"/>
                      <a:r>
                        <a:rPr lang="en-US" dirty="0" smtClean="0"/>
                        <a:t>(dBm)</a:t>
                      </a:r>
                      <a:endParaRPr lang="en-US" dirty="0"/>
                    </a:p>
                  </a:txBody>
                  <a:tcPr/>
                </a:tc>
                <a:tc>
                  <a:txBody>
                    <a:bodyPr/>
                    <a:lstStyle/>
                    <a:p>
                      <a:pPr algn="ctr"/>
                      <a:r>
                        <a:rPr lang="en-US" dirty="0" smtClean="0"/>
                        <a:t>Path loss(dB)</a:t>
                      </a:r>
                      <a:endParaRPr lang="en-US" dirty="0"/>
                    </a:p>
                  </a:txBody>
                  <a:tcPr/>
                </a:tc>
                <a:extLst>
                  <a:ext uri="{0D108BD9-81ED-4DB2-BD59-A6C34878D82A}">
                    <a16:rowId xmlns:a16="http://schemas.microsoft.com/office/drawing/2014/main" val="10000"/>
                  </a:ext>
                </a:extLst>
              </a:tr>
              <a:tr h="474006">
                <a:tc>
                  <a:txBody>
                    <a:bodyPr/>
                    <a:lstStyle/>
                    <a:p>
                      <a:pPr algn="ctr"/>
                      <a:r>
                        <a:rPr lang="en-US" dirty="0" smtClean="0">
                          <a:latin typeface="Times New Roman" pitchFamily="18" charset="0"/>
                          <a:cs typeface="Times New Roman" pitchFamily="18" charset="0"/>
                        </a:rPr>
                        <a:t>28</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-25.5</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104.7</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474006">
                <a:tc>
                  <a:txBody>
                    <a:bodyPr/>
                    <a:lstStyle/>
                    <a:p>
                      <a:pPr algn="ctr"/>
                      <a:r>
                        <a:rPr lang="en-US" dirty="0" smtClean="0">
                          <a:latin typeface="Times New Roman" pitchFamily="18" charset="0"/>
                          <a:cs typeface="Times New Roman" pitchFamily="18" charset="0"/>
                        </a:rPr>
                        <a:t>60</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-25.6</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104.9</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474006">
                <a:tc>
                  <a:txBody>
                    <a:bodyPr/>
                    <a:lstStyle/>
                    <a:p>
                      <a:pPr algn="ctr"/>
                      <a:r>
                        <a:rPr lang="en-US" dirty="0" smtClean="0">
                          <a:latin typeface="Times New Roman" pitchFamily="18" charset="0"/>
                          <a:cs typeface="Times New Roman" pitchFamily="18" charset="0"/>
                        </a:rPr>
                        <a:t>73</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-26.9</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106.1</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bl>
          </a:graphicData>
        </a:graphic>
      </p:graphicFrame>
      <p:sp>
        <p:nvSpPr>
          <p:cNvPr id="26627" name="Rectangle 3"/>
          <p:cNvSpPr>
            <a:spLocks noChangeArrowheads="1"/>
          </p:cNvSpPr>
          <p:nvPr/>
        </p:nvSpPr>
        <p:spPr bwMode="auto">
          <a:xfrm>
            <a:off x="0" y="0"/>
            <a:ext cx="227948"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 name="جدول 9"/>
          <p:cNvGraphicFramePr>
            <a:graphicFrameLocks noGrp="1"/>
          </p:cNvGraphicFramePr>
          <p:nvPr/>
        </p:nvGraphicFramePr>
        <p:xfrm>
          <a:off x="4953000" y="3810000"/>
          <a:ext cx="3886200" cy="265176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gridCol w="571500">
                  <a:extLst>
                    <a:ext uri="{9D8B030D-6E8A-4147-A177-3AD203B41FA5}">
                      <a16:colId xmlns:a16="http://schemas.microsoft.com/office/drawing/2014/main" val="20001"/>
                    </a:ext>
                  </a:extLst>
                </a:gridCol>
                <a:gridCol w="971550">
                  <a:extLst>
                    <a:ext uri="{9D8B030D-6E8A-4147-A177-3AD203B41FA5}">
                      <a16:colId xmlns:a16="http://schemas.microsoft.com/office/drawing/2014/main" val="20002"/>
                    </a:ext>
                  </a:extLst>
                </a:gridCol>
                <a:gridCol w="971550">
                  <a:extLst>
                    <a:ext uri="{9D8B030D-6E8A-4147-A177-3AD203B41FA5}">
                      <a16:colId xmlns:a16="http://schemas.microsoft.com/office/drawing/2014/main" val="20003"/>
                    </a:ext>
                  </a:extLst>
                </a:gridCol>
              </a:tblGrid>
              <a:tr h="339256">
                <a:tc>
                  <a:txBody>
                    <a:bodyPr/>
                    <a:lstStyle/>
                    <a:p>
                      <a:r>
                        <a:rPr lang="en-US" dirty="0" smtClean="0"/>
                        <a:t>Frequency</a:t>
                      </a:r>
                      <a:endParaRPr lang="en-US" dirty="0"/>
                    </a:p>
                  </a:txBody>
                  <a:tcPr/>
                </a:tc>
                <a:tc gridSpan="3">
                  <a:txBody>
                    <a:bodyPr/>
                    <a:lstStyle/>
                    <a:p>
                      <a:pPr algn="ctr"/>
                      <a:r>
                        <a:rPr lang="en-US" dirty="0" smtClean="0"/>
                        <a:t>Humidity</a:t>
                      </a:r>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593697">
                <a:tc>
                  <a:txBody>
                    <a:bodyPr/>
                    <a:lstStyle/>
                    <a:p>
                      <a:r>
                        <a:rPr lang="en-US" dirty="0" smtClean="0">
                          <a:latin typeface="Times New Roman" pitchFamily="18" charset="0"/>
                          <a:cs typeface="Times New Roman" pitchFamily="18" charset="0"/>
                        </a:rPr>
                        <a:t>Path Loss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90%</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39256">
                <a:tc>
                  <a:txBody>
                    <a:bodyPr/>
                    <a:lstStyle/>
                    <a:p>
                      <a:r>
                        <a:rPr lang="en-US" dirty="0" smtClean="0">
                          <a:latin typeface="Times New Roman" pitchFamily="18" charset="0"/>
                          <a:cs typeface="Times New Roman" pitchFamily="18" charset="0"/>
                        </a:rPr>
                        <a:t>28 GHz</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95.1</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97.5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98.5</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39256">
                <a:tc>
                  <a:txBody>
                    <a:bodyPr/>
                    <a:lstStyle/>
                    <a:p>
                      <a:r>
                        <a:rPr lang="en-US" dirty="0" smtClean="0">
                          <a:latin typeface="Times New Roman" pitchFamily="18" charset="0"/>
                          <a:cs typeface="Times New Roman" pitchFamily="18" charset="0"/>
                        </a:rPr>
                        <a:t>60 GHz</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98.1</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102.4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107.7</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39256">
                <a:tc>
                  <a:txBody>
                    <a:bodyPr/>
                    <a:lstStyle/>
                    <a:p>
                      <a:r>
                        <a:rPr lang="en-US" dirty="0" smtClean="0">
                          <a:latin typeface="Times New Roman" pitchFamily="18" charset="0"/>
                          <a:cs typeface="Times New Roman" pitchFamily="18" charset="0"/>
                        </a:rPr>
                        <a:t>73 GHz</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102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103.1</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106.5</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bl>
          </a:graphicData>
        </a:graphic>
      </p:graphicFrame>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295400"/>
          </a:xfrm>
        </p:spPr>
        <p:txBody>
          <a:bodyPr>
            <a:normAutofit/>
          </a:bodyPr>
          <a:lstStyle/>
          <a:p>
            <a:r>
              <a:rPr lang="en-US" sz="2400" dirty="0" smtClean="0">
                <a:solidFill>
                  <a:schemeClr val="tx1"/>
                </a:solidFill>
                <a:latin typeface="Times New Roman" pitchFamily="18" charset="0"/>
                <a:cs typeface="Times New Roman" pitchFamily="18" charset="0"/>
              </a:rPr>
              <a:t>A new comparison were made between T-R separation and path loss when changing the frequency and (</a:t>
            </a:r>
            <a:r>
              <a:rPr lang="en-US" sz="2400" dirty="0" err="1" smtClean="0">
                <a:solidFill>
                  <a:schemeClr val="tx1"/>
                </a:solidFill>
                <a:latin typeface="Times New Roman" pitchFamily="18" charset="0"/>
                <a:cs typeface="Times New Roman" pitchFamily="18" charset="0"/>
              </a:rPr>
              <a:t>nTX</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nRX</a:t>
            </a:r>
            <a:r>
              <a:rPr lang="en-US" sz="2400" dirty="0" smtClean="0">
                <a:solidFill>
                  <a:schemeClr val="tx1"/>
                </a:solidFill>
                <a:latin typeface="Times New Roman" pitchFamily="18" charset="0"/>
                <a:cs typeface="Times New Roman" pitchFamily="18" charset="0"/>
              </a:rPr>
              <a:t>)</a:t>
            </a:r>
            <a:endParaRPr lang="en-US" sz="2400" dirty="0">
              <a:solidFill>
                <a:schemeClr val="tx1"/>
              </a:solidFill>
              <a:latin typeface="Times New Roman" pitchFamily="18" charset="0"/>
              <a:cs typeface="Times New Roman" pitchFamily="18" charset="0"/>
            </a:endParaRPr>
          </a:p>
        </p:txBody>
      </p:sp>
      <p:pic>
        <p:nvPicPr>
          <p:cNvPr id="7" name="عنصر نائب للمحتوى 9"/>
          <p:cNvPicPr>
            <a:picLocks noGrp="1"/>
          </p:cNvPicPr>
          <p:nvPr>
            <p:ph idx="1"/>
          </p:nvPr>
        </p:nvPicPr>
        <p:blipFill>
          <a:blip r:embed="rId3"/>
          <a:srcRect/>
          <a:stretch>
            <a:fillRect/>
          </a:stretch>
        </p:blipFill>
        <p:spPr bwMode="auto">
          <a:xfrm>
            <a:off x="4419600" y="1981200"/>
            <a:ext cx="4495800" cy="4648201"/>
          </a:xfrm>
          <a:prstGeom prst="rect">
            <a:avLst/>
          </a:prstGeom>
          <a:noFill/>
          <a:ln w="9525">
            <a:noFill/>
            <a:miter lim="800000"/>
            <a:headEnd/>
            <a:tailEnd/>
          </a:ln>
        </p:spPr>
      </p:pic>
      <p:pic>
        <p:nvPicPr>
          <p:cNvPr id="5" name="صورة 3"/>
          <p:cNvPicPr>
            <a:picLocks/>
          </p:cNvPicPr>
          <p:nvPr/>
        </p:nvPicPr>
        <p:blipFill>
          <a:blip r:embed="rId4"/>
          <a:srcRect/>
          <a:stretch>
            <a:fillRect/>
          </a:stretch>
        </p:blipFill>
        <p:spPr bwMode="auto">
          <a:xfrm>
            <a:off x="152400" y="1981200"/>
            <a:ext cx="4572000" cy="4648200"/>
          </a:xfrm>
          <a:prstGeom prst="rect">
            <a:avLst/>
          </a:prstGeom>
          <a:noFill/>
          <a:ln w="9525">
            <a:noFill/>
            <a:miter lim="800000"/>
            <a:headEnd/>
            <a:tailEnd/>
          </a:ln>
        </p:spPr>
      </p:pic>
      <p:sp>
        <p:nvSpPr>
          <p:cNvPr id="6" name="مربع نص 5"/>
          <p:cNvSpPr txBox="1"/>
          <p:nvPr/>
        </p:nvSpPr>
        <p:spPr>
          <a:xfrm>
            <a:off x="457200" y="533400"/>
            <a:ext cx="1752600" cy="646331"/>
          </a:xfrm>
          <a:prstGeom prst="rect">
            <a:avLst/>
          </a:prstGeom>
          <a:noFill/>
        </p:spPr>
        <p:txBody>
          <a:bodyPr wrap="square" rtlCol="0">
            <a:spAutoFit/>
          </a:bodyPr>
          <a:lstStyle/>
          <a:p>
            <a:r>
              <a:rPr lang="en-US" sz="3600" dirty="0" smtClean="0">
                <a:solidFill>
                  <a:schemeClr val="tx2"/>
                </a:solidFill>
                <a:latin typeface="Times New Roman" pitchFamily="18" charset="0"/>
                <a:cs typeface="Times New Roman" pitchFamily="18" charset="0"/>
              </a:rPr>
              <a:t>Results</a:t>
            </a:r>
            <a:endParaRPr lang="en-US" sz="3600" dirty="0">
              <a:solidFill>
                <a:schemeClr val="tx2"/>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400" dirty="0" smtClean="0">
                <a:solidFill>
                  <a:schemeClr val="tx1"/>
                </a:solidFill>
                <a:latin typeface="Times New Roman" pitchFamily="18" charset="0"/>
                <a:cs typeface="Times New Roman" pitchFamily="18" charset="0"/>
              </a:rPr>
              <a:t>A comparison were made to see effect of Path Loss compare to frequency and when change the rain rate  at 60Ghz.</a:t>
            </a:r>
            <a:endParaRPr lang="en-US" sz="2400" dirty="0">
              <a:solidFill>
                <a:schemeClr val="tx1"/>
              </a:solidFill>
              <a:latin typeface="Times New Roman" pitchFamily="18" charset="0"/>
              <a:cs typeface="Times New Roman" pitchFamily="18" charset="0"/>
            </a:endParaRPr>
          </a:p>
        </p:txBody>
      </p:sp>
      <p:pic>
        <p:nvPicPr>
          <p:cNvPr id="4" name="عنصر نائب للمحتوى 3"/>
          <p:cNvPicPr>
            <a:picLocks noGrp="1"/>
          </p:cNvPicPr>
          <p:nvPr>
            <p:ph idx="1"/>
          </p:nvPr>
        </p:nvPicPr>
        <p:blipFill>
          <a:blip r:embed="rId2"/>
          <a:srcRect/>
          <a:stretch>
            <a:fillRect/>
          </a:stretch>
        </p:blipFill>
        <p:spPr bwMode="auto">
          <a:xfrm>
            <a:off x="4572000" y="1981200"/>
            <a:ext cx="4953000" cy="4572000"/>
          </a:xfrm>
          <a:prstGeom prst="rect">
            <a:avLst/>
          </a:prstGeom>
          <a:noFill/>
          <a:ln w="9525">
            <a:noFill/>
            <a:miter lim="800000"/>
            <a:headEnd/>
            <a:tailEnd/>
          </a:ln>
        </p:spPr>
      </p:pic>
      <p:pic>
        <p:nvPicPr>
          <p:cNvPr id="5" name="عنصر نائب للمحتوى 3"/>
          <p:cNvPicPr>
            <a:picLocks/>
          </p:cNvPicPr>
          <p:nvPr/>
        </p:nvPicPr>
        <p:blipFill>
          <a:blip r:embed="rId3"/>
          <a:srcRect/>
          <a:stretch>
            <a:fillRect/>
          </a:stretch>
        </p:blipFill>
        <p:spPr bwMode="auto">
          <a:xfrm>
            <a:off x="0" y="1981200"/>
            <a:ext cx="5029200" cy="4581375"/>
          </a:xfrm>
          <a:prstGeom prst="rect">
            <a:avLst/>
          </a:prstGeom>
          <a:noFill/>
          <a:ln w="9525">
            <a:noFill/>
            <a:miter lim="800000"/>
            <a:headEnd/>
            <a:tailEnd/>
          </a:ln>
        </p:spPr>
      </p:pic>
      <p:sp>
        <p:nvSpPr>
          <p:cNvPr id="6" name="مربع نص 5"/>
          <p:cNvSpPr txBox="1"/>
          <p:nvPr/>
        </p:nvSpPr>
        <p:spPr>
          <a:xfrm>
            <a:off x="457200" y="533400"/>
            <a:ext cx="1752600" cy="646331"/>
          </a:xfrm>
          <a:prstGeom prst="rect">
            <a:avLst/>
          </a:prstGeom>
          <a:noFill/>
        </p:spPr>
        <p:txBody>
          <a:bodyPr wrap="square" rtlCol="0">
            <a:spAutoFit/>
          </a:bodyPr>
          <a:lstStyle/>
          <a:p>
            <a:r>
              <a:rPr lang="en-US" sz="3600" dirty="0" smtClean="0">
                <a:solidFill>
                  <a:schemeClr val="tx2"/>
                </a:solidFill>
                <a:latin typeface="Times New Roman" pitchFamily="18" charset="0"/>
                <a:cs typeface="Times New Roman" pitchFamily="18" charset="0"/>
              </a:rPr>
              <a:t>Results</a:t>
            </a:r>
            <a:endParaRPr lang="en-US" sz="3600" dirty="0">
              <a:solidFill>
                <a:schemeClr val="tx2"/>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219200"/>
          </a:xfrm>
        </p:spPr>
        <p:txBody>
          <a:bodyPr>
            <a:normAutofit/>
          </a:bodyPr>
          <a:lstStyle/>
          <a:p>
            <a:r>
              <a:rPr lang="en-US" sz="4800" b="1" dirty="0" smtClean="0">
                <a:latin typeface="Times New Roman" pitchFamily="18" charset="0"/>
                <a:cs typeface="Times New Roman" pitchFamily="18" charset="0"/>
              </a:rPr>
              <a:t>Introduction:</a:t>
            </a:r>
            <a:endParaRPr lang="en-US" sz="48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28736"/>
            <a:ext cx="8229600" cy="4895864"/>
          </a:xfrm>
        </p:spPr>
        <p:txBody>
          <a:bodyPr>
            <a:normAutofit/>
          </a:bodyPr>
          <a:lstStyle/>
          <a:p>
            <a:pPr algn="just"/>
            <a:r>
              <a:rPr lang="en-US" dirty="0" smtClean="0">
                <a:latin typeface="Times New Roman" pitchFamily="18" charset="0"/>
                <a:cs typeface="Times New Roman" pitchFamily="18" charset="0"/>
              </a:rPr>
              <a:t>The development and growth of wireless technologies in the past decade has led to the rapid adoption of smart phones. Consumers are expecting every device they have to be connected to the network. So that, the spectrum available for these devices will not be enough. </a:t>
            </a:r>
          </a:p>
          <a:p>
            <a:pPr algn="just"/>
            <a:r>
              <a:rPr lang="en-US" dirty="0" smtClean="0">
                <a:latin typeface="Times New Roman" pitchFamily="18" charset="0"/>
                <a:cs typeface="Times New Roman" pitchFamily="18" charset="0"/>
              </a:rPr>
              <a:t>Utilizing unused mmWave spectrum is one key enabling solution for meeting the extreme data demand growth. </a:t>
            </a:r>
          </a:p>
          <a:p>
            <a:pPr algn="just"/>
            <a:r>
              <a:rPr lang="en-US" dirty="0" smtClean="0">
                <a:latin typeface="Times New Roman" pitchFamily="18" charset="0"/>
                <a:cs typeface="Times New Roman" pitchFamily="18" charset="0"/>
              </a:rPr>
              <a:t>While mmWave spectrum offers a great opportunity to increase capacity, little is known about the propagation channel characteristics.</a:t>
            </a:r>
            <a:endParaRPr lang="en-US"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295400"/>
          </a:xfrm>
        </p:spPr>
        <p:txBody>
          <a:bodyPr>
            <a:normAutofit/>
          </a:bodyPr>
          <a:lstStyle/>
          <a:p>
            <a:r>
              <a:rPr lang="en-US" sz="4000" dirty="0" smtClean="0">
                <a:latin typeface="Times New Roman" pitchFamily="18" charset="0"/>
                <a:cs typeface="Times New Roman" pitchFamily="18" charset="0"/>
              </a:rPr>
              <a:t>Saleh -Valenzuela (S-V) Channel Model</a:t>
            </a:r>
            <a:endParaRPr lang="en-US" sz="40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447800"/>
            <a:ext cx="8229600" cy="4876800"/>
          </a:xfrm>
        </p:spPr>
        <p:txBody>
          <a:bodyPr>
            <a:normAutofit lnSpcReduction="10000"/>
          </a:bodyPr>
          <a:lstStyle/>
          <a:p>
            <a:r>
              <a:rPr lang="en-US" b="1" dirty="0" smtClean="0">
                <a:latin typeface="Times New Roman" pitchFamily="18" charset="0"/>
                <a:cs typeface="Times New Roman" pitchFamily="18" charset="0"/>
              </a:rPr>
              <a:t>S-V model </a:t>
            </a:r>
            <a:r>
              <a:rPr lang="en-US" dirty="0" smtClean="0">
                <a:latin typeface="Times New Roman" pitchFamily="18" charset="0"/>
                <a:cs typeface="Times New Roman" pitchFamily="18" charset="0"/>
              </a:rPr>
              <a:t>is based on a clustering phenomenon observed in experimental data. Saleh and Valenzuela found from the indoor channel.</a:t>
            </a:r>
          </a:p>
          <a:p>
            <a:endParaRPr lang="en-US" dirty="0" smtClean="0">
              <a:latin typeface="Times New Roman" pitchFamily="18" charset="0"/>
              <a:cs typeface="Times New Roman" pitchFamily="18" charset="0"/>
            </a:endParaRPr>
          </a:p>
          <a:p>
            <a:pPr>
              <a:buNone/>
            </a:pPr>
            <a:endParaRPr lang="en-US" dirty="0" smtClean="0"/>
          </a:p>
          <a:p>
            <a:r>
              <a:rPr lang="en-US" dirty="0" smtClean="0">
                <a:latin typeface="Times New Roman" pitchFamily="18" charset="0"/>
                <a:cs typeface="Times New Roman" pitchFamily="18" charset="0"/>
              </a:rPr>
              <a:t> As SNR increase, </a:t>
            </a:r>
          </a:p>
          <a:p>
            <a:pPr>
              <a:buNone/>
            </a:pPr>
            <a:r>
              <a:rPr lang="en-US" dirty="0" smtClean="0">
                <a:latin typeface="Times New Roman" pitchFamily="18" charset="0"/>
                <a:cs typeface="Times New Roman" pitchFamily="18" charset="0"/>
              </a:rPr>
              <a:t> BER will decrease </a:t>
            </a:r>
          </a:p>
          <a:p>
            <a:pPr>
              <a:buNone/>
            </a:pPr>
            <a:r>
              <a:rPr lang="en-US" dirty="0" smtClean="0">
                <a:latin typeface="Times New Roman" pitchFamily="18" charset="0"/>
                <a:cs typeface="Times New Roman" pitchFamily="18" charset="0"/>
              </a:rPr>
              <a:t> and increasing </a:t>
            </a:r>
          </a:p>
          <a:p>
            <a:pPr>
              <a:buNone/>
            </a:pPr>
            <a:r>
              <a:rPr lang="en-US" dirty="0" smtClean="0">
                <a:latin typeface="Times New Roman" pitchFamily="18" charset="0"/>
                <a:cs typeface="Times New Roman" pitchFamily="18" charset="0"/>
              </a:rPr>
              <a:t> number of </a:t>
            </a:r>
          </a:p>
          <a:p>
            <a:pPr>
              <a:buNone/>
            </a:pPr>
            <a:r>
              <a:rPr lang="en-US" dirty="0" smtClean="0">
                <a:latin typeface="Times New Roman" pitchFamily="18" charset="0"/>
                <a:cs typeface="Times New Roman" pitchFamily="18" charset="0"/>
              </a:rPr>
              <a:t> transmitter and </a:t>
            </a:r>
          </a:p>
          <a:p>
            <a:pPr>
              <a:buNone/>
            </a:pPr>
            <a:r>
              <a:rPr lang="en-US" dirty="0" smtClean="0">
                <a:latin typeface="Times New Roman" pitchFamily="18" charset="0"/>
                <a:cs typeface="Times New Roman" pitchFamily="18" charset="0"/>
              </a:rPr>
              <a:t> receiver will reduce BER.</a:t>
            </a:r>
          </a:p>
          <a:p>
            <a:pPr>
              <a:buNone/>
            </a:pPr>
            <a:endParaRPr lang="en-US" dirty="0" smtClean="0"/>
          </a:p>
        </p:txBody>
      </p:sp>
      <p:graphicFrame>
        <p:nvGraphicFramePr>
          <p:cNvPr id="4" name="كائن 3"/>
          <p:cNvGraphicFramePr>
            <a:graphicFrameLocks noChangeAspect="1"/>
          </p:cNvGraphicFramePr>
          <p:nvPr/>
        </p:nvGraphicFramePr>
        <p:xfrm>
          <a:off x="685800" y="2667000"/>
          <a:ext cx="7643866" cy="642942"/>
        </p:xfrm>
        <a:graphic>
          <a:graphicData uri="http://schemas.openxmlformats.org/presentationml/2006/ole">
            <mc:AlternateContent xmlns:mc="http://schemas.openxmlformats.org/markup-compatibility/2006">
              <mc:Choice xmlns:v="urn:schemas-microsoft-com:vml" Requires="v">
                <p:oleObj spid="_x0000_s49166" name="Equation" r:id="rId3" imgW="3479760" imgH="291960" progId="Equation.3">
                  <p:embed/>
                </p:oleObj>
              </mc:Choice>
              <mc:Fallback>
                <p:oleObj name="Equation" r:id="rId3" imgW="3479760" imgH="2919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667000"/>
                        <a:ext cx="7643866" cy="6429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صورة 4"/>
          <p:cNvPicPr/>
          <p:nvPr/>
        </p:nvPicPr>
        <p:blipFill>
          <a:blip r:embed="rId5"/>
          <a:srcRect/>
          <a:stretch>
            <a:fillRect/>
          </a:stretch>
        </p:blipFill>
        <p:spPr bwMode="auto">
          <a:xfrm>
            <a:off x="3581400" y="3505200"/>
            <a:ext cx="5410200" cy="32004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1066800"/>
          </a:xfrm>
        </p:spPr>
        <p:txBody>
          <a:bodyPr>
            <a:normAutofit/>
          </a:bodyPr>
          <a:lstStyle/>
          <a:p>
            <a:r>
              <a:rPr lang="en-US" sz="4800" dirty="0" smtClean="0">
                <a:latin typeface="Times New Roman" pitchFamily="18" charset="0"/>
                <a:cs typeface="Times New Roman" pitchFamily="18" charset="0"/>
              </a:rPr>
              <a:t>Conclusion</a:t>
            </a:r>
            <a:endParaRPr lang="en-US" sz="48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447800"/>
            <a:ext cx="8229600" cy="4876800"/>
          </a:xfrm>
        </p:spPr>
        <p:txBody>
          <a:bodyPr>
            <a:normAutofit/>
          </a:bodyPr>
          <a:lstStyle/>
          <a:p>
            <a:r>
              <a:rPr lang="en-US" dirty="0" smtClean="0">
                <a:latin typeface="Times New Roman" pitchFamily="18" charset="0"/>
                <a:cs typeface="Times New Roman" pitchFamily="18" charset="0"/>
              </a:rPr>
              <a:t>Studied concept of mmWave, and Massive MIMO.</a:t>
            </a:r>
          </a:p>
          <a:p>
            <a:r>
              <a:rPr lang="en-US" dirty="0" smtClean="0">
                <a:latin typeface="Times New Roman" pitchFamily="18" charset="0"/>
                <a:cs typeface="Times New Roman" pitchFamily="18" charset="0"/>
              </a:rPr>
              <a:t>A new approach for QO-STBC for four transmitter  antennas, based on Virtual channel</a:t>
            </a:r>
            <a:endParaRPr lang="ar-JO"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Detection matrix in Proposed method to  eliminate the interference terms. </a:t>
            </a:r>
            <a:endParaRPr lang="ar-JO"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Modified Models and NSYUSIM.</a:t>
            </a:r>
          </a:p>
          <a:p>
            <a:r>
              <a:rPr lang="en-US" dirty="0" smtClean="0">
                <a:latin typeface="Times New Roman" pitchFamily="18" charset="0"/>
                <a:cs typeface="Times New Roman" pitchFamily="18" charset="0"/>
              </a:rPr>
              <a:t>S-V Model</a:t>
            </a:r>
          </a:p>
          <a:p>
            <a:pPr marL="0" indent="0">
              <a:buNone/>
            </a:pPr>
            <a:endParaRPr lang="en-US" dirty="0" smtClean="0">
              <a:latin typeface="Times New Roman" pitchFamily="18" charset="0"/>
              <a:cs typeface="Times New Roman" pitchFamily="18" charset="0"/>
            </a:endParaRPr>
          </a:p>
          <a:p>
            <a:pPr>
              <a:buNone/>
            </a:pPr>
            <a:r>
              <a:rPr lang="en-US" dirty="0" smtClean="0"/>
              <a:t>    </a:t>
            </a:r>
          </a:p>
          <a:p>
            <a:pPr>
              <a:buNone/>
            </a:pPr>
            <a:endParaRPr lang="en-US" dirty="0"/>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381000"/>
            <a:ext cx="7391400" cy="990600"/>
          </a:xfrm>
        </p:spPr>
        <p:txBody>
          <a:bodyPr>
            <a:normAutofit/>
          </a:bodyPr>
          <a:lstStyle/>
          <a:p>
            <a:r>
              <a:rPr lang="en-US" sz="4800" dirty="0" smtClean="0">
                <a:latin typeface="Times New Roman" pitchFamily="18" charset="0"/>
                <a:cs typeface="Times New Roman" pitchFamily="18" charset="0"/>
              </a:rPr>
              <a:t>Future Work</a:t>
            </a:r>
            <a:endParaRPr lang="en-US" sz="4800" dirty="0">
              <a:latin typeface="Times New Roman" pitchFamily="18" charset="0"/>
              <a:cs typeface="Times New Roman" pitchFamily="18" charset="0"/>
            </a:endParaRPr>
          </a:p>
        </p:txBody>
      </p:sp>
      <p:sp>
        <p:nvSpPr>
          <p:cNvPr id="4" name="Rectangle 3"/>
          <p:cNvSpPr/>
          <p:nvPr/>
        </p:nvSpPr>
        <p:spPr>
          <a:xfrm>
            <a:off x="609600" y="1752600"/>
            <a:ext cx="6096000" cy="1815882"/>
          </a:xfrm>
          <a:prstGeom prst="rect">
            <a:avLst/>
          </a:prstGeom>
        </p:spPr>
        <p:txBody>
          <a:bodyPr wrap="square">
            <a:spAutoFit/>
          </a:bodyPr>
          <a:lstStyle/>
          <a:p>
            <a:r>
              <a:rPr lang="en-US" sz="2800" dirty="0" smtClean="0">
                <a:latin typeface="Times New Roman" pitchFamily="18" charset="0"/>
                <a:cs typeface="Times New Roman" pitchFamily="18" charset="0"/>
              </a:rPr>
              <a:t>Studying </a:t>
            </a:r>
            <a:r>
              <a:rPr lang="en-US" sz="2800" dirty="0">
                <a:latin typeface="Times New Roman" pitchFamily="18" charset="0"/>
                <a:cs typeface="Times New Roman" pitchFamily="18" charset="0"/>
              </a:rPr>
              <a:t>the other technologies of </a:t>
            </a:r>
            <a:r>
              <a:rPr lang="en-US" sz="2800" dirty="0" smtClean="0">
                <a:latin typeface="Times New Roman" pitchFamily="18" charset="0"/>
                <a:cs typeface="Times New Roman" pitchFamily="18" charset="0"/>
              </a:rPr>
              <a:t>5G:</a:t>
            </a:r>
          </a:p>
          <a:p>
            <a:pPr marL="457200" indent="-457200">
              <a:buFont typeface="Wingdings" panose="05000000000000000000" pitchFamily="2" charset="2"/>
              <a:buChar char="ü"/>
            </a:pPr>
            <a:r>
              <a:rPr lang="en-US" sz="2800" smtClean="0">
                <a:latin typeface="Times New Roman" pitchFamily="18" charset="0"/>
                <a:cs typeface="Times New Roman" pitchFamily="18" charset="0"/>
              </a:rPr>
              <a:t>M</a:t>
            </a:r>
            <a:r>
              <a:rPr lang="en-US" sz="2800" smtClean="0">
                <a:latin typeface="Times New Roman" pitchFamily="18" charset="0"/>
                <a:cs typeface="Times New Roman" pitchFamily="18" charset="0"/>
              </a:rPr>
              <a:t>assive </a:t>
            </a:r>
            <a:r>
              <a:rPr lang="en-US" sz="2800" dirty="0" smtClean="0">
                <a:latin typeface="Times New Roman" pitchFamily="18" charset="0"/>
                <a:cs typeface="Times New Roman" pitchFamily="18" charset="0"/>
              </a:rPr>
              <a:t>MIMO.</a:t>
            </a:r>
          </a:p>
          <a:p>
            <a:pPr marL="457200" indent="-457200">
              <a:buFont typeface="Wingdings" panose="05000000000000000000" pitchFamily="2" charset="2"/>
              <a:buChar char="ü"/>
            </a:pPr>
            <a:r>
              <a:rPr lang="en-US" sz="2800" dirty="0" smtClean="0">
                <a:latin typeface="Times New Roman" pitchFamily="18" charset="0"/>
                <a:cs typeface="Times New Roman" pitchFamily="18" charset="0"/>
              </a:rPr>
              <a:t>Beamforming.</a:t>
            </a:r>
          </a:p>
          <a:p>
            <a:pPr marL="457200" indent="-457200">
              <a:buFont typeface="Wingdings" panose="05000000000000000000" pitchFamily="2" charset="2"/>
              <a:buChar char="ü"/>
            </a:pPr>
            <a:r>
              <a:rPr lang="en-US" sz="2800" dirty="0" smtClean="0">
                <a:latin typeface="Times New Roman" pitchFamily="18" charset="0"/>
                <a:cs typeface="Times New Roman" pitchFamily="18" charset="0"/>
              </a:rPr>
              <a:t>Spatial </a:t>
            </a:r>
            <a:r>
              <a:rPr lang="en-US" sz="2800" dirty="0">
                <a:latin typeface="Times New Roman" pitchFamily="18" charset="0"/>
                <a:cs typeface="Times New Roman" pitchFamily="18" charset="0"/>
              </a:rPr>
              <a:t>Modulation. </a:t>
            </a: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447800"/>
            <a:ext cx="8229600" cy="4876800"/>
          </a:xfrm>
        </p:spPr>
        <p:txBody>
          <a:bodyPr/>
          <a:lstStyle/>
          <a:p>
            <a:pPr algn="just"/>
            <a:r>
              <a:rPr lang="en-US" dirty="0" smtClean="0">
                <a:latin typeface="Times New Roman" pitchFamily="18" charset="0"/>
                <a:cs typeface="Times New Roman" pitchFamily="18" charset="0"/>
              </a:rPr>
              <a:t>There have been intensive investigations on mmWave propagation characteristics in various environments.</a:t>
            </a:r>
          </a:p>
          <a:p>
            <a:pPr algn="just"/>
            <a:r>
              <a:rPr lang="en-US" dirty="0" smtClean="0">
                <a:latin typeface="Times New Roman" pitchFamily="18" charset="0"/>
                <a:cs typeface="Times New Roman" pitchFamily="18" charset="0"/>
              </a:rPr>
              <a:t>The construction and implementation of channel models such as channel simulators are essential for performance evaluation of communications systems, before moving forward with new technologies, such as NYUSIM for outdoor environment.</a:t>
            </a:r>
          </a:p>
          <a:p>
            <a:pPr algn="just"/>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a:p>
        </p:txBody>
      </p:sp>
      <p:sp>
        <p:nvSpPr>
          <p:cNvPr id="4" name="مربع نص 3"/>
          <p:cNvSpPr txBox="1"/>
          <p:nvPr/>
        </p:nvSpPr>
        <p:spPr>
          <a:xfrm>
            <a:off x="457200" y="609600"/>
            <a:ext cx="6513322" cy="830997"/>
          </a:xfrm>
          <a:prstGeom prst="rect">
            <a:avLst/>
          </a:prstGeom>
          <a:noFill/>
        </p:spPr>
        <p:txBody>
          <a:bodyPr wrap="square" rtlCol="0">
            <a:spAutoFit/>
          </a:bodyPr>
          <a:lstStyle/>
          <a:p>
            <a:r>
              <a:rPr lang="en-US" sz="4800" b="1" dirty="0" smtClean="0">
                <a:solidFill>
                  <a:schemeClr val="tx2"/>
                </a:solidFill>
                <a:latin typeface="Times New Roman" pitchFamily="18" charset="0"/>
                <a:ea typeface="+mj-ea"/>
                <a:cs typeface="Times New Roman" pitchFamily="18" charset="0"/>
              </a:rPr>
              <a:t>Channel</a:t>
            </a:r>
            <a:r>
              <a:rPr lang="en-US" sz="3600" dirty="0" smtClean="0">
                <a:latin typeface="Times New Roman" pitchFamily="18" charset="0"/>
                <a:cs typeface="Times New Roman" pitchFamily="18" charset="0"/>
              </a:rPr>
              <a:t>  </a:t>
            </a:r>
            <a:r>
              <a:rPr lang="en-US" sz="4800" b="1" dirty="0" smtClean="0">
                <a:solidFill>
                  <a:schemeClr val="tx2"/>
                </a:solidFill>
                <a:latin typeface="Times New Roman" pitchFamily="18" charset="0"/>
                <a:ea typeface="+mj-ea"/>
                <a:cs typeface="Times New Roman" pitchFamily="18" charset="0"/>
              </a:rPr>
              <a:t>Characteristic</a:t>
            </a:r>
            <a:r>
              <a:rPr lang="en-US" sz="3600" dirty="0" smtClean="0">
                <a:latin typeface="Times New Roman" pitchFamily="18" charset="0"/>
                <a:cs typeface="Times New Roman" pitchFamily="18" charset="0"/>
              </a:rPr>
              <a:t> </a:t>
            </a:r>
            <a:endParaRPr lang="en-US" sz="3600"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071570"/>
          </a:xfrm>
        </p:spPr>
        <p:txBody>
          <a:bodyPr>
            <a:normAutofit/>
          </a:bodyPr>
          <a:lstStyle/>
          <a:p>
            <a:r>
              <a:rPr lang="en-US" sz="4800" dirty="0" smtClean="0">
                <a:latin typeface="Times New Roman" pitchFamily="18" charset="0"/>
                <a:cs typeface="Times New Roman" pitchFamily="18" charset="0"/>
              </a:rPr>
              <a:t>Standard And Constraints</a:t>
            </a:r>
            <a:endParaRPr lang="en-US" sz="4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47800"/>
            <a:ext cx="8229600" cy="5072098"/>
          </a:xfrm>
        </p:spPr>
        <p:txBody>
          <a:bodyPr>
            <a:normAutofit/>
          </a:bodyPr>
          <a:lstStyle/>
          <a:p>
            <a:r>
              <a:rPr lang="en-US" sz="3000" dirty="0" smtClean="0">
                <a:solidFill>
                  <a:schemeClr val="tx2"/>
                </a:solidFill>
                <a:latin typeface="Times New Roman" pitchFamily="18" charset="0"/>
                <a:ea typeface="+mj-ea"/>
                <a:cs typeface="Times New Roman" pitchFamily="18" charset="0"/>
              </a:rPr>
              <a:t>Standard:</a:t>
            </a:r>
          </a:p>
          <a:p>
            <a:pPr algn="just">
              <a:buNone/>
            </a:pPr>
            <a:r>
              <a:rPr lang="en-US" dirty="0" smtClean="0">
                <a:latin typeface="Times New Roman" pitchFamily="18" charset="0"/>
                <a:cs typeface="Times New Roman" pitchFamily="18" charset="0"/>
              </a:rPr>
              <a:t>    5G simply stands for fifth generation, where its standard is yet to be set.</a:t>
            </a:r>
          </a:p>
          <a:p>
            <a:r>
              <a:rPr lang="en-US" sz="3000" dirty="0" smtClean="0">
                <a:solidFill>
                  <a:schemeClr val="tx2"/>
                </a:solidFill>
                <a:latin typeface="Times New Roman" pitchFamily="18" charset="0"/>
                <a:ea typeface="+mj-ea"/>
                <a:cs typeface="Times New Roman" pitchFamily="18" charset="0"/>
              </a:rPr>
              <a:t>Constraints:</a:t>
            </a:r>
          </a:p>
          <a:p>
            <a:pPr algn="just">
              <a:buFont typeface="Wingdings" pitchFamily="2" charset="2"/>
              <a:buChar char="Ø"/>
            </a:pPr>
            <a:r>
              <a:rPr lang="en-US" dirty="0" smtClean="0">
                <a:latin typeface="Times New Roman" pitchFamily="18" charset="0"/>
                <a:cs typeface="Times New Roman" pitchFamily="18" charset="0"/>
              </a:rPr>
              <a:t>    mmWave due to its high frequency it suffer from small wavelength, which means small distance.</a:t>
            </a:r>
          </a:p>
          <a:p>
            <a:pPr algn="just">
              <a:buFont typeface="Wingdings" pitchFamily="2" charset="2"/>
              <a:buChar char="Ø"/>
            </a:pPr>
            <a:r>
              <a:rPr lang="en-US" dirty="0" smtClean="0">
                <a:latin typeface="Times New Roman" pitchFamily="18" charset="0"/>
                <a:cs typeface="Times New Roman" pitchFamily="18" charset="0"/>
              </a:rPr>
              <a:t>   Lack of  frequency and spectrum.</a:t>
            </a:r>
          </a:p>
          <a:p>
            <a:endParaRPr lang="en-US" dirty="0" smtClean="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924800" cy="762000"/>
          </a:xfrm>
        </p:spPr>
        <p:txBody>
          <a:bodyPr>
            <a:normAutofit fontScale="90000"/>
          </a:bodyPr>
          <a:lstStyle/>
          <a:p>
            <a:r>
              <a:rPr lang="en-US" sz="6600" dirty="0" smtClean="0"/>
              <a:t>Massive MIMO</a:t>
            </a:r>
            <a:endParaRPr lang="en-US" sz="6600" dirty="0"/>
          </a:p>
        </p:txBody>
      </p:sp>
      <p:sp>
        <p:nvSpPr>
          <p:cNvPr id="3" name="Content Placeholder 2"/>
          <p:cNvSpPr>
            <a:spLocks noGrp="1"/>
          </p:cNvSpPr>
          <p:nvPr>
            <p:ph idx="1"/>
          </p:nvPr>
        </p:nvSpPr>
        <p:spPr>
          <a:xfrm>
            <a:off x="457200" y="1066800"/>
            <a:ext cx="8229600" cy="5791200"/>
          </a:xfrm>
        </p:spPr>
        <p:txBody>
          <a:bodyPr>
            <a:normAutofit lnSpcReduction="10000"/>
          </a:bodyPr>
          <a:lstStyle/>
          <a:p>
            <a:pPr algn="just"/>
            <a:r>
              <a:rPr lang="en-US" dirty="0" smtClean="0">
                <a:latin typeface="Times New Roman" pitchFamily="18" charset="0"/>
                <a:cs typeface="Times New Roman" pitchFamily="18" charset="0"/>
              </a:rPr>
              <a:t>One of 5G technologies.  </a:t>
            </a:r>
            <a:endParaRPr lang="en-US" b="1" dirty="0" smtClean="0">
              <a:latin typeface="Times New Roman" pitchFamily="18" charset="0"/>
              <a:cs typeface="Times New Roman" pitchFamily="18" charset="0"/>
            </a:endParaRPr>
          </a:p>
          <a:p>
            <a:pPr algn="just"/>
            <a:r>
              <a:rPr lang="en-US" b="1" dirty="0" smtClean="0">
                <a:latin typeface="Times New Roman" pitchFamily="18" charset="0"/>
                <a:cs typeface="Times New Roman" pitchFamily="18" charset="0"/>
              </a:rPr>
              <a:t>MIMO</a:t>
            </a:r>
            <a:r>
              <a:rPr lang="en-US" dirty="0" smtClean="0">
                <a:latin typeface="Times New Roman" pitchFamily="18" charset="0"/>
                <a:cs typeface="Times New Roman" pitchFamily="18" charset="0"/>
              </a:rPr>
              <a:t> as shown in Figure 1 is a wireless antenna technology that uses multiple antennas on transmitter side and receiver side.  </a:t>
            </a:r>
          </a:p>
          <a:p>
            <a:pPr algn="just"/>
            <a:endParaRPr lang="en-US" dirty="0" smtClean="0"/>
          </a:p>
          <a:p>
            <a:pPr algn="just"/>
            <a:endParaRPr lang="en-US" dirty="0" smtClean="0"/>
          </a:p>
          <a:p>
            <a:pPr algn="just">
              <a:buNone/>
            </a:pPr>
            <a:endParaRPr lang="en-US" dirty="0" smtClean="0"/>
          </a:p>
          <a:p>
            <a:pPr algn="just">
              <a:buNone/>
            </a:pPr>
            <a:endParaRPr lang="en-US" dirty="0" smtClean="0"/>
          </a:p>
          <a:p>
            <a:pPr algn="just">
              <a:buNone/>
            </a:pPr>
            <a:endParaRPr lang="en-US" dirty="0" smtClean="0"/>
          </a:p>
          <a:p>
            <a:pPr algn="just">
              <a:buNone/>
            </a:pPr>
            <a:endParaRPr lang="en-US" dirty="0" smtClean="0"/>
          </a:p>
          <a:p>
            <a:pPr algn="just">
              <a:buNone/>
            </a:pPr>
            <a:endParaRPr lang="en-US" dirty="0" smtClean="0"/>
          </a:p>
          <a:p>
            <a:pPr algn="just">
              <a:buNone/>
            </a:pPr>
            <a:r>
              <a:rPr lang="en-US" dirty="0" smtClean="0"/>
              <a:t>                                                                                   </a:t>
            </a:r>
          </a:p>
          <a:p>
            <a:pPr algn="r">
              <a:buNone/>
            </a:pPr>
            <a:r>
              <a:rPr lang="en-US" sz="2000" dirty="0" smtClean="0"/>
              <a:t>                                                                                                                                                                 Figure 1</a:t>
            </a:r>
          </a:p>
          <a:p>
            <a:pPr algn="just"/>
            <a:endParaRPr lang="en-US" dirty="0" smtClean="0"/>
          </a:p>
          <a:p>
            <a:pPr algn="just"/>
            <a:endParaRPr lang="en-US" dirty="0" smtClean="0"/>
          </a:p>
          <a:p>
            <a:pPr algn="just"/>
            <a:endParaRPr lang="en-US" dirty="0" smtClean="0"/>
          </a:p>
          <a:p>
            <a:pPr algn="just"/>
            <a:endParaRPr lang="en-US" dirty="0" smtClean="0"/>
          </a:p>
          <a:p>
            <a:endParaRPr lang="en-US" dirty="0"/>
          </a:p>
        </p:txBody>
      </p:sp>
      <p:pic>
        <p:nvPicPr>
          <p:cNvPr id="7" name="صورة 6" descr="Multiple-Input-Multiple-Output-MIMO-system1.png"/>
          <p:cNvPicPr>
            <a:picLocks noChangeAspect="1"/>
          </p:cNvPicPr>
          <p:nvPr/>
        </p:nvPicPr>
        <p:blipFill>
          <a:blip r:embed="rId2"/>
          <a:stretch>
            <a:fillRect/>
          </a:stretch>
        </p:blipFill>
        <p:spPr>
          <a:xfrm>
            <a:off x="0" y="2790225"/>
            <a:ext cx="7543800" cy="4067775"/>
          </a:xfrm>
          <a:prstGeom prst="rect">
            <a:avLst/>
          </a:prstGeom>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533400" y="1524000"/>
            <a:ext cx="8229600" cy="4876800"/>
          </a:xfrm>
        </p:spPr>
        <p:txBody>
          <a:bodyPr/>
          <a:lstStyle/>
          <a:p>
            <a:pPr algn="just"/>
            <a:r>
              <a:rPr lang="en-US" dirty="0" smtClean="0">
                <a:latin typeface="Times New Roman" pitchFamily="18" charset="0"/>
                <a:cs typeface="Times New Roman" pitchFamily="18" charset="0"/>
              </a:rPr>
              <a:t>Between transmitter and receiver, the signal can take many paths. Previously these multiple paths only served to introduce interference (ISI). </a:t>
            </a:r>
          </a:p>
          <a:p>
            <a:pPr algn="just"/>
            <a:r>
              <a:rPr lang="en-US" dirty="0" smtClean="0">
                <a:latin typeface="Times New Roman" pitchFamily="18" charset="0"/>
                <a:cs typeface="Times New Roman" pitchFamily="18" charset="0"/>
              </a:rPr>
              <a:t>By using MIMO, these additional paths can be used to provide additional robustness to the radio link by improving the bit error rate, or by increasing the link data capacity. </a:t>
            </a:r>
          </a:p>
          <a:p>
            <a:pPr algn="just"/>
            <a:r>
              <a:rPr lang="en-US" dirty="0" smtClean="0">
                <a:latin typeface="Times New Roman" pitchFamily="18" charset="0"/>
                <a:cs typeface="Times New Roman" pitchFamily="18" charset="0"/>
              </a:rPr>
              <a:t>Massive MIMO in which number of transmitter antenna is more 64. </a:t>
            </a:r>
          </a:p>
          <a:p>
            <a:pPr>
              <a:buNone/>
            </a:pPr>
            <a:endParaRPr lang="en-US" dirty="0"/>
          </a:p>
        </p:txBody>
      </p:sp>
      <p:sp>
        <p:nvSpPr>
          <p:cNvPr id="3" name="Title 1"/>
          <p:cNvSpPr>
            <a:spLocks noGrp="1"/>
          </p:cNvSpPr>
          <p:nvPr>
            <p:ph type="title"/>
          </p:nvPr>
        </p:nvSpPr>
        <p:spPr>
          <a:xfrm>
            <a:off x="533400" y="609600"/>
            <a:ext cx="7924800" cy="762000"/>
          </a:xfrm>
        </p:spPr>
        <p:txBody>
          <a:bodyPr>
            <a:normAutofit fontScale="90000"/>
          </a:bodyPr>
          <a:lstStyle/>
          <a:p>
            <a:r>
              <a:rPr lang="en-US" sz="6600" dirty="0" smtClean="0"/>
              <a:t>Massive MIMO</a:t>
            </a:r>
            <a:endParaRPr lang="en-US" sz="6600" dirty="0"/>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685800"/>
            <a:ext cx="8401080" cy="5481654"/>
          </a:xfrm>
        </p:spPr>
        <p:txBody>
          <a:bodyPr>
            <a:normAutofit/>
          </a:bodyPr>
          <a:lstStyle/>
          <a:p>
            <a:r>
              <a:rPr lang="en-US" sz="3600" b="1" dirty="0" smtClean="0">
                <a:solidFill>
                  <a:schemeClr val="tx2"/>
                </a:solidFill>
                <a:latin typeface="Times New Roman" pitchFamily="18" charset="0"/>
                <a:ea typeface="+mj-ea"/>
                <a:cs typeface="Times New Roman" pitchFamily="18" charset="0"/>
              </a:rPr>
              <a:t>MIMO Gain</a:t>
            </a:r>
          </a:p>
          <a:p>
            <a:pPr algn="just">
              <a:buNone/>
            </a:pPr>
            <a:r>
              <a:rPr lang="en-US" dirty="0" smtClean="0">
                <a:latin typeface="Times New Roman" pitchFamily="18" charset="0"/>
                <a:cs typeface="Times New Roman" pitchFamily="18" charset="0"/>
              </a:rPr>
              <a:t>   There are two main formats for MIMO system:</a:t>
            </a:r>
          </a:p>
          <a:p>
            <a:pPr algn="just">
              <a:buFont typeface="Wingdings" pitchFamily="2" charset="2"/>
              <a:buChar char="v"/>
            </a:pPr>
            <a:r>
              <a:rPr lang="en-US" dirty="0" smtClean="0">
                <a:latin typeface="Times New Roman" pitchFamily="18" charset="0"/>
                <a:cs typeface="Times New Roman" pitchFamily="18" charset="0"/>
              </a:rPr>
              <a:t>   Diversity gain (Spatial Diversity): Equal to the number of independent channels in the system. Which will also in other words increase data rate.</a:t>
            </a:r>
          </a:p>
          <a:p>
            <a:pPr algn="just">
              <a:buNone/>
            </a:pPr>
            <a:r>
              <a:rPr lang="en-US" dirty="0" smtClean="0">
                <a:latin typeface="Times New Roman" pitchFamily="18" charset="0"/>
                <a:cs typeface="Times New Roman" pitchFamily="18" charset="0"/>
              </a:rPr>
              <a:t>      </a:t>
            </a:r>
          </a:p>
          <a:p>
            <a:pPr algn="just">
              <a:buFont typeface="Wingdings" pitchFamily="2" charset="2"/>
              <a:buChar char="v"/>
            </a:pPr>
            <a:r>
              <a:rPr lang="en-US" dirty="0" smtClean="0">
                <a:latin typeface="Times New Roman" pitchFamily="18" charset="0"/>
                <a:cs typeface="Times New Roman" pitchFamily="18" charset="0"/>
              </a:rPr>
              <a:t>   Multiplexing Gain (Spatial Multiplexing): </a:t>
            </a:r>
            <a:r>
              <a:rPr lang="en-US" sz="2800" dirty="0" smtClean="0">
                <a:latin typeface="Times New Roman" pitchFamily="18" charset="0"/>
                <a:cs typeface="Times New Roman" pitchFamily="18" charset="0"/>
              </a:rPr>
              <a:t>will serve the main purpose for   increasing capacity by utilizing the multiple paths as additional channels to carry data. </a:t>
            </a:r>
            <a:endParaRPr lang="en-US" dirty="0" smtClean="0">
              <a:latin typeface="Times New Roman" pitchFamily="18" charset="0"/>
              <a:cs typeface="Times New Roman" pitchFamily="18" charset="0"/>
            </a:endParaRPr>
          </a:p>
          <a:p>
            <a:pPr algn="just">
              <a:buNone/>
            </a:pPr>
            <a:endParaRPr lang="en-US" sz="2400" dirty="0" smtClean="0"/>
          </a:p>
          <a:p>
            <a:pPr marL="457200" indent="-457200" algn="just">
              <a:buNone/>
            </a:pPr>
            <a:r>
              <a:rPr lang="en-US" sz="2400" dirty="0" smtClean="0"/>
              <a:t> </a:t>
            </a:r>
          </a:p>
          <a:p>
            <a:pPr algn="just">
              <a:buNone/>
            </a:pPr>
            <a:endParaRPr lang="en-US" sz="2400" dirty="0" smtClean="0"/>
          </a:p>
          <a:p>
            <a:pPr algn="just">
              <a:buNone/>
            </a:pPr>
            <a:endParaRPr lang="en-US" sz="2400" dirty="0" smtClean="0"/>
          </a:p>
          <a:p>
            <a:pPr>
              <a:buNone/>
            </a:pPr>
            <a:endParaRPr lang="en-US" sz="2400" dirty="0" smtClean="0">
              <a:ea typeface="+mj-ea"/>
              <a:cs typeface="+mj-cs"/>
            </a:endParaRPr>
          </a:p>
          <a:p>
            <a:pPr>
              <a:buNone/>
            </a:pPr>
            <a:endParaRPr lang="en-US" sz="2800" dirty="0" smtClean="0">
              <a:solidFill>
                <a:schemeClr val="tx2"/>
              </a:solidFill>
              <a:latin typeface="+mj-lt"/>
              <a:ea typeface="+mj-ea"/>
              <a:cs typeface="+mj-cs"/>
            </a:endParaRPr>
          </a:p>
          <a:p>
            <a:pPr>
              <a:buNone/>
            </a:pPr>
            <a:endParaRPr lang="en-US" sz="2800" dirty="0" smtClean="0">
              <a:solidFill>
                <a:schemeClr val="tx2"/>
              </a:solidFill>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400"/>
            <a:ext cx="8229600" cy="1071546"/>
          </a:xfrm>
        </p:spPr>
        <p:txBody>
          <a:bodyPr>
            <a:normAutofit/>
          </a:bodyPr>
          <a:lstStyle/>
          <a:p>
            <a:r>
              <a:rPr lang="en-US" sz="4800" b="1" dirty="0" smtClean="0">
                <a:latin typeface="Times New Roman" pitchFamily="18" charset="0"/>
                <a:cs typeface="Times New Roman" pitchFamily="18" charset="0"/>
              </a:rPr>
              <a:t>  Alamouti Code</a:t>
            </a:r>
            <a:endParaRPr lang="en-US" sz="48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295400"/>
            <a:ext cx="8229600" cy="5276872"/>
          </a:xfrm>
        </p:spPr>
        <p:txBody>
          <a:bodyPr>
            <a:normAutofit/>
          </a:bodyPr>
          <a:lstStyle/>
          <a:p>
            <a:pPr algn="just">
              <a:buSzPct val="111000"/>
              <a:buFont typeface="Arial" pitchFamily="34" charset="0"/>
              <a:buChar char="•"/>
            </a:pPr>
            <a:r>
              <a:rPr lang="en-US" dirty="0" smtClean="0">
                <a:latin typeface="Times New Roman" pitchFamily="18" charset="0"/>
                <a:cs typeface="Times New Roman" pitchFamily="18" charset="0"/>
              </a:rPr>
              <a:t>Alamouti code, is a technique used in wireless communications to transmit multiple copies of a data across a number of antennas and to make use of various received versions of the data to improve the reliability of data-transfer. </a:t>
            </a:r>
          </a:p>
          <a:p>
            <a:pPr algn="just">
              <a:buSzPct val="111000"/>
              <a:buFont typeface="Arial" pitchFamily="34" charset="0"/>
              <a:buChar char="•"/>
            </a:pPr>
            <a:r>
              <a:rPr lang="en-US" dirty="0" smtClean="0">
                <a:latin typeface="Times New Roman" pitchFamily="18" charset="0"/>
                <a:cs typeface="Times New Roman" pitchFamily="18" charset="0"/>
              </a:rPr>
              <a:t>Alamouti used in 2x1 MISO mode or in a 2x2 MIMO mode. </a:t>
            </a:r>
          </a:p>
          <a:p>
            <a:pPr algn="just">
              <a:buSzPct val="111000"/>
              <a:buNone/>
            </a:pPr>
            <a:endParaRPr lang="en-US" dirty="0" smtClean="0">
              <a:latin typeface="Times New Roman" pitchFamily="18" charset="0"/>
              <a:cs typeface="Times New Roman" pitchFamily="18" charset="0"/>
            </a:endParaRPr>
          </a:p>
          <a:p>
            <a:pPr algn="just">
              <a:buSzPct val="111000"/>
              <a:buFont typeface="Arial" pitchFamily="34" charset="0"/>
              <a:buChar char="•"/>
            </a:pPr>
            <a:endParaRPr lang="en-US" dirty="0" smtClean="0">
              <a:latin typeface="Times New Roman" pitchFamily="18" charset="0"/>
              <a:cs typeface="Times New Roman" pitchFamily="18" charset="0"/>
            </a:endParaRPr>
          </a:p>
          <a:p>
            <a:pPr algn="just">
              <a:buSzPct val="111000"/>
              <a:buFont typeface="Arial" pitchFamily="34" charset="0"/>
              <a:buChar char="•"/>
            </a:pPr>
            <a:endParaRPr lang="en-US" dirty="0" smtClean="0">
              <a:latin typeface="Times New Roman" pitchFamily="18" charset="0"/>
              <a:cs typeface="Times New Roman" pitchFamily="18" charset="0"/>
            </a:endParaRPr>
          </a:p>
          <a:p>
            <a:pPr algn="just">
              <a:buSzPct val="111000"/>
              <a:buFont typeface="Arial" pitchFamily="34" charset="0"/>
              <a:buChar char="•"/>
            </a:pPr>
            <a:endParaRPr lang="en-US" dirty="0" smtClean="0">
              <a:latin typeface="Times New Roman" pitchFamily="18" charset="0"/>
              <a:cs typeface="Times New Roman" pitchFamily="18" charset="0"/>
            </a:endParaRPr>
          </a:p>
          <a:p>
            <a:pPr algn="just">
              <a:buSzPct val="111000"/>
              <a:buFont typeface="Arial" pitchFamily="34" charset="0"/>
              <a:buChar char="•"/>
            </a:pPr>
            <a:endParaRPr lang="en-US" dirty="0" smtClean="0">
              <a:latin typeface="Times New Roman" pitchFamily="18" charset="0"/>
              <a:cs typeface="Times New Roman" pitchFamily="18" charset="0"/>
            </a:endParaRPr>
          </a:p>
          <a:p>
            <a:pPr algn="just">
              <a:buSzPct val="111000"/>
              <a:buFont typeface="Arial" pitchFamily="34" charset="0"/>
              <a:buChar char="•"/>
            </a:pPr>
            <a:endParaRPr lang="en-US" dirty="0" smtClean="0">
              <a:latin typeface="Times New Roman" pitchFamily="18" charset="0"/>
              <a:cs typeface="Times New Roman" pitchFamily="18" charset="0"/>
            </a:endParaRPr>
          </a:p>
          <a:p>
            <a:pPr algn="just">
              <a:buSzPct val="111000"/>
              <a:buFont typeface="Arial" pitchFamily="34" charset="0"/>
              <a:buChar char="•"/>
            </a:pPr>
            <a:endParaRPr lang="en-US" dirty="0" smtClean="0">
              <a:latin typeface="Times New Roman" pitchFamily="18" charset="0"/>
              <a:cs typeface="Times New Roman" pitchFamily="18" charset="0"/>
            </a:endParaRPr>
          </a:p>
          <a:p>
            <a:pPr algn="just">
              <a:buSzPct val="111000"/>
              <a:buFont typeface="Arial" pitchFamily="34" charset="0"/>
              <a:buChar char="•"/>
            </a:pPr>
            <a:endParaRPr lang="en-US" dirty="0" smtClean="0">
              <a:latin typeface="Times New Roman" pitchFamily="18" charset="0"/>
              <a:cs typeface="Times New Roman" pitchFamily="18" charset="0"/>
            </a:endParaRPr>
          </a:p>
          <a:p>
            <a:pPr>
              <a:buNone/>
            </a:pPr>
            <a:endParaRPr lang="en-US" dirty="0" smtClean="0"/>
          </a:p>
          <a:p>
            <a:pPr>
              <a:buNone/>
            </a:pPr>
            <a:endParaRPr lang="en-US" dirty="0"/>
          </a:p>
        </p:txBody>
      </p:sp>
      <p:pic>
        <p:nvPicPr>
          <p:cNvPr id="5" name="صورة 4"/>
          <p:cNvPicPr/>
          <p:nvPr/>
        </p:nvPicPr>
        <p:blipFill>
          <a:blip r:embed="rId2"/>
          <a:srcRect/>
          <a:stretch>
            <a:fillRect/>
          </a:stretch>
        </p:blipFill>
        <p:spPr bwMode="auto">
          <a:xfrm>
            <a:off x="1905000" y="4191000"/>
            <a:ext cx="5486400" cy="25146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770</TotalTime>
  <Words>1840</Words>
  <Application>Microsoft Office PowerPoint</Application>
  <PresentationFormat>On-screen Show (4:3)</PresentationFormat>
  <Paragraphs>282</Paragraphs>
  <Slides>32</Slides>
  <Notes>2</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43" baseType="lpstr">
      <vt:lpstr>Arial</vt:lpstr>
      <vt:lpstr>Calibri</vt:lpstr>
      <vt:lpstr>Constantia</vt:lpstr>
      <vt:lpstr>Majalla UI</vt:lpstr>
      <vt:lpstr>Symbol</vt:lpstr>
      <vt:lpstr>Times New Roman</vt:lpstr>
      <vt:lpstr>Traditional Arabic</vt:lpstr>
      <vt:lpstr>Wingdings</vt:lpstr>
      <vt:lpstr>Wingdings 2</vt:lpstr>
      <vt:lpstr>تدفق</vt:lpstr>
      <vt:lpstr>Equation</vt:lpstr>
      <vt:lpstr>      </vt:lpstr>
      <vt:lpstr>   Outline</vt:lpstr>
      <vt:lpstr>Introduction:</vt:lpstr>
      <vt:lpstr>PowerPoint Presentation</vt:lpstr>
      <vt:lpstr>Standard And Constraints</vt:lpstr>
      <vt:lpstr>Massive MIMO</vt:lpstr>
      <vt:lpstr>Massive MIMO</vt:lpstr>
      <vt:lpstr>PowerPoint Presentation</vt:lpstr>
      <vt:lpstr>  Alamouti Code</vt:lpstr>
      <vt:lpstr>  Alamouti And STBC</vt:lpstr>
      <vt:lpstr>Quasi-Orthogonal Space Time Block Coding          (QO-STBC)</vt:lpstr>
      <vt:lpstr>A new Approach for O-STBC and QO-STBC which based on idea of Virtual Channel</vt:lpstr>
      <vt:lpstr>PowerPoint Presentation</vt:lpstr>
      <vt:lpstr>PowerPoint Presentation</vt:lpstr>
      <vt:lpstr> </vt:lpstr>
      <vt:lpstr>PowerPoint Presentation</vt:lpstr>
      <vt:lpstr>PowerPoint Presentation</vt:lpstr>
      <vt:lpstr>PowerPoint Presentation</vt:lpstr>
      <vt:lpstr>Result For QO-STBC</vt:lpstr>
      <vt:lpstr>Result For QO-STBC</vt:lpstr>
      <vt:lpstr> Millimeter Wave </vt:lpstr>
      <vt:lpstr>  Path Loss Models</vt:lpstr>
      <vt:lpstr>Modified Models</vt:lpstr>
      <vt:lpstr>Modified Models</vt:lpstr>
      <vt:lpstr>Modified Models</vt:lpstr>
      <vt:lpstr>NYUSIM simulator</vt:lpstr>
      <vt:lpstr>Result From NYUSIM</vt:lpstr>
      <vt:lpstr>A new comparison were made between T-R separation and path loss when changing the frequency and (nTX ,nRX)</vt:lpstr>
      <vt:lpstr>A comparison were made to see effect of Path Loss compare to frequency and when change the rain rate  at 60Ghz.</vt:lpstr>
      <vt:lpstr>Saleh -Valenzuela (S-V) Channel Model</vt:lpstr>
      <vt:lpstr>Conclusion</vt:lpstr>
      <vt:lpstr>Future 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Windows User</dc:creator>
  <cp:lastModifiedBy>Windows User</cp:lastModifiedBy>
  <cp:revision>157</cp:revision>
  <dcterms:created xsi:type="dcterms:W3CDTF">2017-12-08T10:39:18Z</dcterms:created>
  <dcterms:modified xsi:type="dcterms:W3CDTF">2018-06-12T08:21:26Z</dcterms:modified>
</cp:coreProperties>
</file>