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86"/>
  </p:notesMasterIdLst>
  <p:sldIdLst>
    <p:sldId id="282" r:id="rId2"/>
    <p:sldId id="283" r:id="rId3"/>
    <p:sldId id="284" r:id="rId4"/>
    <p:sldId id="285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303" r:id="rId20"/>
    <p:sldId id="301" r:id="rId21"/>
    <p:sldId id="302" r:id="rId22"/>
    <p:sldId id="304" r:id="rId23"/>
    <p:sldId id="256" r:id="rId24"/>
    <p:sldId id="257" r:id="rId25"/>
    <p:sldId id="258" r:id="rId26"/>
    <p:sldId id="259" r:id="rId27"/>
    <p:sldId id="260" r:id="rId28"/>
    <p:sldId id="261" r:id="rId29"/>
    <p:sldId id="263" r:id="rId30"/>
    <p:sldId id="262" r:id="rId31"/>
    <p:sldId id="350" r:id="rId32"/>
    <p:sldId id="351" r:id="rId33"/>
    <p:sldId id="352" r:id="rId34"/>
    <p:sldId id="374" r:id="rId35"/>
    <p:sldId id="353" r:id="rId36"/>
    <p:sldId id="313" r:id="rId37"/>
    <p:sldId id="315" r:id="rId38"/>
    <p:sldId id="377" r:id="rId39"/>
    <p:sldId id="316" r:id="rId40"/>
    <p:sldId id="317" r:id="rId41"/>
    <p:sldId id="318" r:id="rId42"/>
    <p:sldId id="319" r:id="rId43"/>
    <p:sldId id="322" r:id="rId44"/>
    <p:sldId id="323" r:id="rId45"/>
    <p:sldId id="341" r:id="rId46"/>
    <p:sldId id="342" r:id="rId47"/>
    <p:sldId id="343" r:id="rId48"/>
    <p:sldId id="340" r:id="rId49"/>
    <p:sldId id="324" r:id="rId50"/>
    <p:sldId id="325" r:id="rId51"/>
    <p:sldId id="326" r:id="rId52"/>
    <p:sldId id="363" r:id="rId53"/>
    <p:sldId id="346" r:id="rId54"/>
    <p:sldId id="364" r:id="rId55"/>
    <p:sldId id="329" r:id="rId56"/>
    <p:sldId id="264" r:id="rId57"/>
    <p:sldId id="365" r:id="rId58"/>
    <p:sldId id="265" r:id="rId59"/>
    <p:sldId id="267" r:id="rId60"/>
    <p:sldId id="266" r:id="rId61"/>
    <p:sldId id="268" r:id="rId62"/>
    <p:sldId id="269" r:id="rId63"/>
    <p:sldId id="270" r:id="rId64"/>
    <p:sldId id="271" r:id="rId65"/>
    <p:sldId id="274" r:id="rId66"/>
    <p:sldId id="275" r:id="rId67"/>
    <p:sldId id="272" r:id="rId68"/>
    <p:sldId id="355" r:id="rId69"/>
    <p:sldId id="356" r:id="rId70"/>
    <p:sldId id="357" r:id="rId71"/>
    <p:sldId id="358" r:id="rId72"/>
    <p:sldId id="359" r:id="rId73"/>
    <p:sldId id="360" r:id="rId74"/>
    <p:sldId id="379" r:id="rId75"/>
    <p:sldId id="366" r:id="rId76"/>
    <p:sldId id="367" r:id="rId77"/>
    <p:sldId id="368" r:id="rId78"/>
    <p:sldId id="369" r:id="rId79"/>
    <p:sldId id="370" r:id="rId80"/>
    <p:sldId id="371" r:id="rId81"/>
    <p:sldId id="372" r:id="rId82"/>
    <p:sldId id="373" r:id="rId83"/>
    <p:sldId id="339" r:id="rId84"/>
    <p:sldId id="375" r:id="rId8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ableStyles" Target="tableStyle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BF9A00-E56A-4F8E-AD8A-2445F070DEF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9FFB5A-A410-4139-91CD-29CC8E13E032}">
      <dgm:prSet phldrT="[Text]" custT="1"/>
      <dgm:spPr/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Period Check </a:t>
          </a:r>
        </a:p>
        <a:p>
          <a:r>
            <a: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0.805 &lt; 1.13 sec  </a:t>
          </a:r>
        </a:p>
        <a:p>
          <a:endParaRPr lang="en-US" sz="2600" dirty="0"/>
        </a:p>
      </dgm:t>
    </dgm:pt>
    <dgm:pt modelId="{DFAFDAF5-C516-4832-9624-382A0E420C36}" type="parTrans" cxnId="{BE00CDC0-C5CB-4350-8F5D-30DD77F6A877}">
      <dgm:prSet/>
      <dgm:spPr/>
      <dgm:t>
        <a:bodyPr/>
        <a:lstStyle/>
        <a:p>
          <a:endParaRPr lang="en-US"/>
        </a:p>
      </dgm:t>
    </dgm:pt>
    <dgm:pt modelId="{C627D95C-8963-4017-909B-2B0DA615C9AA}" type="sibTrans" cxnId="{BE00CDC0-C5CB-4350-8F5D-30DD77F6A877}">
      <dgm:prSet/>
      <dgm:spPr/>
      <dgm:t>
        <a:bodyPr/>
        <a:lstStyle/>
        <a:p>
          <a:endParaRPr lang="en-US"/>
        </a:p>
      </dgm:t>
    </dgm:pt>
    <dgm:pt modelId="{1F03F137-3365-4BCB-883B-CBF6ED9B5075}">
      <dgm:prSet phldrT="[Text]" custT="1"/>
      <dgm:spPr/>
      <dgm:t>
        <a:bodyPr/>
        <a:lstStyle/>
        <a:p>
          <a:r>
            <a: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Drift Check</a:t>
          </a:r>
        </a:p>
        <a:p>
          <a:r>
            <a: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97mm &lt; 100 mm  </a:t>
          </a:r>
          <a:endParaRPr lang="en-US" sz="2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056AD2-5D72-4A7C-B750-EBCB29D8D705}" type="parTrans" cxnId="{A0079448-652A-4A7E-9817-8866B85FD1EF}">
      <dgm:prSet/>
      <dgm:spPr/>
      <dgm:t>
        <a:bodyPr/>
        <a:lstStyle/>
        <a:p>
          <a:endParaRPr lang="en-US"/>
        </a:p>
      </dgm:t>
    </dgm:pt>
    <dgm:pt modelId="{85FD1C5E-25C3-49F4-8DCA-A8EDD6C97B85}" type="sibTrans" cxnId="{A0079448-652A-4A7E-9817-8866B85FD1EF}">
      <dgm:prSet/>
      <dgm:spPr/>
      <dgm:t>
        <a:bodyPr/>
        <a:lstStyle/>
        <a:p>
          <a:endParaRPr lang="en-US"/>
        </a:p>
      </dgm:t>
    </dgm:pt>
    <dgm:pt modelId="{274F168A-C23E-4E7D-BE1A-1A7CF577F76B}">
      <dgm:prSet phldrT="[Text]" custT="1"/>
      <dgm:spPr/>
      <dgm:t>
        <a:bodyPr/>
        <a:lstStyle/>
        <a:p>
          <a:r>
            <a: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Deflection check </a:t>
          </a:r>
        </a:p>
        <a:p>
          <a:r>
            <a: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13.3mm &lt; 14.8mm  </a:t>
          </a:r>
          <a:endParaRPr lang="en-US" sz="2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99D0F2-9147-490B-8072-353C984DC52B}" type="parTrans" cxnId="{476AF0B4-DA31-465B-9A44-6CEC9A597450}">
      <dgm:prSet/>
      <dgm:spPr/>
      <dgm:t>
        <a:bodyPr/>
        <a:lstStyle/>
        <a:p>
          <a:endParaRPr lang="en-US"/>
        </a:p>
      </dgm:t>
    </dgm:pt>
    <dgm:pt modelId="{29297C97-0312-4229-91F1-EB723937ECC7}" type="sibTrans" cxnId="{476AF0B4-DA31-465B-9A44-6CEC9A597450}">
      <dgm:prSet/>
      <dgm:spPr/>
      <dgm:t>
        <a:bodyPr/>
        <a:lstStyle/>
        <a:p>
          <a:endParaRPr lang="en-US"/>
        </a:p>
      </dgm:t>
    </dgm:pt>
    <dgm:pt modelId="{E67E8C07-3B3A-4E69-B27A-31D54BC500B4}">
      <dgm:prSet phldrT="[Text]" custT="1"/>
      <dgm:spPr/>
      <dgm:t>
        <a:bodyPr/>
        <a:lstStyle/>
        <a:p>
          <a:r>
            <a: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Modal participating mass ratio check</a:t>
          </a:r>
          <a:endParaRPr lang="ar-JO" sz="24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ar-JO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0.91 </a:t>
          </a:r>
          <a:r>
            <a: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&gt; 0.90 </a:t>
          </a:r>
          <a:endParaRPr lang="en-US" sz="2400" dirty="0">
            <a:solidFill>
              <a:schemeClr val="tx1"/>
            </a:solidFill>
          </a:endParaRPr>
        </a:p>
      </dgm:t>
    </dgm:pt>
    <dgm:pt modelId="{F121ED55-3F54-4BA5-A57B-C391DB1E9839}" type="parTrans" cxnId="{B08F4C48-8ED7-48A2-98B9-1A5DC1134CF6}">
      <dgm:prSet/>
      <dgm:spPr/>
      <dgm:t>
        <a:bodyPr/>
        <a:lstStyle/>
        <a:p>
          <a:endParaRPr lang="en-US"/>
        </a:p>
      </dgm:t>
    </dgm:pt>
    <dgm:pt modelId="{88B93B3F-388F-4B40-BA07-8D2F42152E90}" type="sibTrans" cxnId="{B08F4C48-8ED7-48A2-98B9-1A5DC1134CF6}">
      <dgm:prSet/>
      <dgm:spPr/>
      <dgm:t>
        <a:bodyPr/>
        <a:lstStyle/>
        <a:p>
          <a:endParaRPr lang="en-US"/>
        </a:p>
      </dgm:t>
    </dgm:pt>
    <dgm:pt modelId="{1F8F4EB8-9396-4262-AF1D-B8E8C0BFE09A}">
      <dgm:prSet phldrT="[Text]" custT="1"/>
      <dgm:spPr/>
      <dgm:t>
        <a:bodyPr/>
        <a:lstStyle/>
        <a:p>
          <a:r>
            <a: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Base shear check </a:t>
          </a:r>
        </a:p>
        <a:p>
          <a:r>
            <a: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7023kN  &gt; 6972kN  </a:t>
          </a:r>
        </a:p>
        <a:p>
          <a:r>
            <a: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7041kN &gt; 6972kN </a:t>
          </a:r>
          <a:endParaRPr lang="en-US" sz="2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623C27-63E7-4C6B-ACCC-31F28E803E5D}" type="parTrans" cxnId="{0E4A3398-A80F-41F6-BF83-55CEF5F503C7}">
      <dgm:prSet/>
      <dgm:spPr/>
      <dgm:t>
        <a:bodyPr/>
        <a:lstStyle/>
        <a:p>
          <a:endParaRPr lang="en-US"/>
        </a:p>
      </dgm:t>
    </dgm:pt>
    <dgm:pt modelId="{8AAD3366-1FB3-48E4-9204-4937A82CDA25}" type="sibTrans" cxnId="{0E4A3398-A80F-41F6-BF83-55CEF5F503C7}">
      <dgm:prSet/>
      <dgm:spPr/>
      <dgm:t>
        <a:bodyPr/>
        <a:lstStyle/>
        <a:p>
          <a:endParaRPr lang="en-US"/>
        </a:p>
      </dgm:t>
    </dgm:pt>
    <dgm:pt modelId="{B237B750-4826-4129-A163-573DB6DD73AD}" type="pres">
      <dgm:prSet presAssocID="{BDBF9A00-E56A-4F8E-AD8A-2445F070DEF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6551FC8-CA5A-4773-B346-468E4547E588}" type="pres">
      <dgm:prSet presAssocID="{0C9FFB5A-A410-4139-91CD-29CC8E13E032}" presName="node" presStyleLbl="node1" presStyleIdx="0" presStyleCnt="5" custLinFactNeighborX="-5991" custLinFactNeighborY="6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BB3FC5-7562-4B5D-9530-7378726150BB}" type="pres">
      <dgm:prSet presAssocID="{C627D95C-8963-4017-909B-2B0DA615C9AA}" presName="sibTrans" presStyleCnt="0"/>
      <dgm:spPr/>
    </dgm:pt>
    <dgm:pt modelId="{1BCB0DD3-51BF-4936-8E89-6E7CDEAEB8ED}" type="pres">
      <dgm:prSet presAssocID="{1F03F137-3365-4BCB-883B-CBF6ED9B507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47C400-4EDF-4CD2-BEE7-437E3E2B80F8}" type="pres">
      <dgm:prSet presAssocID="{85FD1C5E-25C3-49F4-8DCA-A8EDD6C97B85}" presName="sibTrans" presStyleCnt="0"/>
      <dgm:spPr/>
    </dgm:pt>
    <dgm:pt modelId="{8B7FD9B5-38E2-4A16-870F-AD4CB9BE2ECD}" type="pres">
      <dgm:prSet presAssocID="{274F168A-C23E-4E7D-BE1A-1A7CF577F76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EAA7D7-BE40-4E53-AABE-B293D5ED1B13}" type="pres">
      <dgm:prSet presAssocID="{29297C97-0312-4229-91F1-EB723937ECC7}" presName="sibTrans" presStyleCnt="0"/>
      <dgm:spPr/>
    </dgm:pt>
    <dgm:pt modelId="{FE9EA348-CEE6-4420-AB47-A62195BA639C}" type="pres">
      <dgm:prSet presAssocID="{E67E8C07-3B3A-4E69-B27A-31D54BC500B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2B50B4-D859-48D8-81C3-63CAEF1ACC24}" type="pres">
      <dgm:prSet presAssocID="{88B93B3F-388F-4B40-BA07-8D2F42152E90}" presName="sibTrans" presStyleCnt="0"/>
      <dgm:spPr/>
    </dgm:pt>
    <dgm:pt modelId="{F21D6463-70BB-47A3-A4B7-3C7F429C406C}" type="pres">
      <dgm:prSet presAssocID="{1F8F4EB8-9396-4262-AF1D-B8E8C0BFE09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BAA7E08-59ED-495C-8ED3-2EDF37525517}" type="presOf" srcId="{274F168A-C23E-4E7D-BE1A-1A7CF577F76B}" destId="{8B7FD9B5-38E2-4A16-870F-AD4CB9BE2ECD}" srcOrd="0" destOrd="0" presId="urn:microsoft.com/office/officeart/2005/8/layout/default"/>
    <dgm:cxn modelId="{0E4A3398-A80F-41F6-BF83-55CEF5F503C7}" srcId="{BDBF9A00-E56A-4F8E-AD8A-2445F070DEF7}" destId="{1F8F4EB8-9396-4262-AF1D-B8E8C0BFE09A}" srcOrd="4" destOrd="0" parTransId="{05623C27-63E7-4C6B-ACCC-31F28E803E5D}" sibTransId="{8AAD3366-1FB3-48E4-9204-4937A82CDA25}"/>
    <dgm:cxn modelId="{010A2EA7-B193-4ADF-AD99-3EDD1EA40E4A}" type="presOf" srcId="{1F8F4EB8-9396-4262-AF1D-B8E8C0BFE09A}" destId="{F21D6463-70BB-47A3-A4B7-3C7F429C406C}" srcOrd="0" destOrd="0" presId="urn:microsoft.com/office/officeart/2005/8/layout/default"/>
    <dgm:cxn modelId="{7999613A-CF68-4466-B8D6-43491B6846C5}" type="presOf" srcId="{BDBF9A00-E56A-4F8E-AD8A-2445F070DEF7}" destId="{B237B750-4826-4129-A163-573DB6DD73AD}" srcOrd="0" destOrd="0" presId="urn:microsoft.com/office/officeart/2005/8/layout/default"/>
    <dgm:cxn modelId="{BE00CDC0-C5CB-4350-8F5D-30DD77F6A877}" srcId="{BDBF9A00-E56A-4F8E-AD8A-2445F070DEF7}" destId="{0C9FFB5A-A410-4139-91CD-29CC8E13E032}" srcOrd="0" destOrd="0" parTransId="{DFAFDAF5-C516-4832-9624-382A0E420C36}" sibTransId="{C627D95C-8963-4017-909B-2B0DA615C9AA}"/>
    <dgm:cxn modelId="{476AF0B4-DA31-465B-9A44-6CEC9A597450}" srcId="{BDBF9A00-E56A-4F8E-AD8A-2445F070DEF7}" destId="{274F168A-C23E-4E7D-BE1A-1A7CF577F76B}" srcOrd="2" destOrd="0" parTransId="{2499D0F2-9147-490B-8072-353C984DC52B}" sibTransId="{29297C97-0312-4229-91F1-EB723937ECC7}"/>
    <dgm:cxn modelId="{A0079448-652A-4A7E-9817-8866B85FD1EF}" srcId="{BDBF9A00-E56A-4F8E-AD8A-2445F070DEF7}" destId="{1F03F137-3365-4BCB-883B-CBF6ED9B5075}" srcOrd="1" destOrd="0" parTransId="{29056AD2-5D72-4A7C-B750-EBCB29D8D705}" sibTransId="{85FD1C5E-25C3-49F4-8DCA-A8EDD6C97B85}"/>
    <dgm:cxn modelId="{B08F4C48-8ED7-48A2-98B9-1A5DC1134CF6}" srcId="{BDBF9A00-E56A-4F8E-AD8A-2445F070DEF7}" destId="{E67E8C07-3B3A-4E69-B27A-31D54BC500B4}" srcOrd="3" destOrd="0" parTransId="{F121ED55-3F54-4BA5-A57B-C391DB1E9839}" sibTransId="{88B93B3F-388F-4B40-BA07-8D2F42152E90}"/>
    <dgm:cxn modelId="{572D4936-6927-4AE7-9E13-EED3BBE1E1ED}" type="presOf" srcId="{1F03F137-3365-4BCB-883B-CBF6ED9B5075}" destId="{1BCB0DD3-51BF-4936-8E89-6E7CDEAEB8ED}" srcOrd="0" destOrd="0" presId="urn:microsoft.com/office/officeart/2005/8/layout/default"/>
    <dgm:cxn modelId="{3F6FDA68-CF6F-4874-835B-2CE1B45DC3F1}" type="presOf" srcId="{E67E8C07-3B3A-4E69-B27A-31D54BC500B4}" destId="{FE9EA348-CEE6-4420-AB47-A62195BA639C}" srcOrd="0" destOrd="0" presId="urn:microsoft.com/office/officeart/2005/8/layout/default"/>
    <dgm:cxn modelId="{D85CCB58-7A03-4635-B159-A8CC75F40DA1}" type="presOf" srcId="{0C9FFB5A-A410-4139-91CD-29CC8E13E032}" destId="{B6551FC8-CA5A-4773-B346-468E4547E588}" srcOrd="0" destOrd="0" presId="urn:microsoft.com/office/officeart/2005/8/layout/default"/>
    <dgm:cxn modelId="{E56AFB68-E766-47EE-AC4C-DA01DFAC6E21}" type="presParOf" srcId="{B237B750-4826-4129-A163-573DB6DD73AD}" destId="{B6551FC8-CA5A-4773-B346-468E4547E588}" srcOrd="0" destOrd="0" presId="urn:microsoft.com/office/officeart/2005/8/layout/default"/>
    <dgm:cxn modelId="{AF0A5682-77ED-44B8-BAAE-C4A0A51D2573}" type="presParOf" srcId="{B237B750-4826-4129-A163-573DB6DD73AD}" destId="{F9BB3FC5-7562-4B5D-9530-7378726150BB}" srcOrd="1" destOrd="0" presId="urn:microsoft.com/office/officeart/2005/8/layout/default"/>
    <dgm:cxn modelId="{7FF2A243-B028-453B-A400-60C50B2A6C5E}" type="presParOf" srcId="{B237B750-4826-4129-A163-573DB6DD73AD}" destId="{1BCB0DD3-51BF-4936-8E89-6E7CDEAEB8ED}" srcOrd="2" destOrd="0" presId="urn:microsoft.com/office/officeart/2005/8/layout/default"/>
    <dgm:cxn modelId="{C50616C2-009E-400B-966F-891277AB9C9D}" type="presParOf" srcId="{B237B750-4826-4129-A163-573DB6DD73AD}" destId="{FE47C400-4EDF-4CD2-BEE7-437E3E2B80F8}" srcOrd="3" destOrd="0" presId="urn:microsoft.com/office/officeart/2005/8/layout/default"/>
    <dgm:cxn modelId="{4B628DDA-43EB-4420-BC8B-71D4749F6291}" type="presParOf" srcId="{B237B750-4826-4129-A163-573DB6DD73AD}" destId="{8B7FD9B5-38E2-4A16-870F-AD4CB9BE2ECD}" srcOrd="4" destOrd="0" presId="urn:microsoft.com/office/officeart/2005/8/layout/default"/>
    <dgm:cxn modelId="{99D505DC-0F8A-4722-BEE4-F43549CCA427}" type="presParOf" srcId="{B237B750-4826-4129-A163-573DB6DD73AD}" destId="{F4EAA7D7-BE40-4E53-AABE-B293D5ED1B13}" srcOrd="5" destOrd="0" presId="urn:microsoft.com/office/officeart/2005/8/layout/default"/>
    <dgm:cxn modelId="{7D3863CD-FA84-498C-A3FF-D1C2B559194B}" type="presParOf" srcId="{B237B750-4826-4129-A163-573DB6DD73AD}" destId="{FE9EA348-CEE6-4420-AB47-A62195BA639C}" srcOrd="6" destOrd="0" presId="urn:microsoft.com/office/officeart/2005/8/layout/default"/>
    <dgm:cxn modelId="{FDD6C170-471C-470A-8981-1F6A628AA56A}" type="presParOf" srcId="{B237B750-4826-4129-A163-573DB6DD73AD}" destId="{DD2B50B4-D859-48D8-81C3-63CAEF1ACC24}" srcOrd="7" destOrd="0" presId="urn:microsoft.com/office/officeart/2005/8/layout/default"/>
    <dgm:cxn modelId="{0646B844-B882-4783-9978-C3174B188E8F}" type="presParOf" srcId="{B237B750-4826-4129-A163-573DB6DD73AD}" destId="{F21D6463-70BB-47A3-A4B7-3C7F429C406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551FC8-CA5A-4773-B346-468E4547E588}">
      <dsp:nvSpPr>
        <dsp:cNvPr id="0" name=""/>
        <dsp:cNvSpPr/>
      </dsp:nvSpPr>
      <dsp:spPr>
        <a:xfrm>
          <a:off x="0" y="533406"/>
          <a:ext cx="2594609" cy="15567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Period Check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0.805 &lt; 1.13 sec 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 dirty="0"/>
        </a:p>
      </dsp:txBody>
      <dsp:txXfrm>
        <a:off x="0" y="533406"/>
        <a:ext cx="2594609" cy="1556766"/>
      </dsp:txXfrm>
    </dsp:sp>
    <dsp:sp modelId="{1BCB0DD3-51BF-4936-8E89-6E7CDEAEB8ED}">
      <dsp:nvSpPr>
        <dsp:cNvPr id="0" name=""/>
        <dsp:cNvSpPr/>
      </dsp:nvSpPr>
      <dsp:spPr>
        <a:xfrm>
          <a:off x="2854071" y="523303"/>
          <a:ext cx="2594609" cy="15567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Drift Check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97mm &lt; 100 mm  </a:t>
          </a:r>
          <a:endParaRPr lang="en-US" sz="2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54071" y="523303"/>
        <a:ext cx="2594609" cy="1556766"/>
      </dsp:txXfrm>
    </dsp:sp>
    <dsp:sp modelId="{8B7FD9B5-38E2-4A16-870F-AD4CB9BE2ECD}">
      <dsp:nvSpPr>
        <dsp:cNvPr id="0" name=""/>
        <dsp:cNvSpPr/>
      </dsp:nvSpPr>
      <dsp:spPr>
        <a:xfrm>
          <a:off x="5708141" y="523303"/>
          <a:ext cx="2594609" cy="15567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Deflection check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13.3mm &lt; 14.8mm  </a:t>
          </a:r>
          <a:endParaRPr lang="en-US" sz="2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08141" y="523303"/>
        <a:ext cx="2594609" cy="1556766"/>
      </dsp:txXfrm>
    </dsp:sp>
    <dsp:sp modelId="{FE9EA348-CEE6-4420-AB47-A62195BA639C}">
      <dsp:nvSpPr>
        <dsp:cNvPr id="0" name=""/>
        <dsp:cNvSpPr/>
      </dsp:nvSpPr>
      <dsp:spPr>
        <a:xfrm>
          <a:off x="1427035" y="2339530"/>
          <a:ext cx="2594609" cy="15567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Modal participating mass ratio check</a:t>
          </a:r>
          <a:endParaRPr lang="ar-JO" sz="2400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JO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0.91 </a:t>
          </a:r>
          <a:r>
            <a:rPr lang="en-US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&gt; 0.90 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1427035" y="2339530"/>
        <a:ext cx="2594609" cy="1556766"/>
      </dsp:txXfrm>
    </dsp:sp>
    <dsp:sp modelId="{F21D6463-70BB-47A3-A4B7-3C7F429C406C}">
      <dsp:nvSpPr>
        <dsp:cNvPr id="0" name=""/>
        <dsp:cNvSpPr/>
      </dsp:nvSpPr>
      <dsp:spPr>
        <a:xfrm>
          <a:off x="4281106" y="2339530"/>
          <a:ext cx="2594609" cy="15567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Base shear check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7023kN  &gt; 6972kN 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7041kN &gt; 6972kN </a:t>
          </a:r>
          <a:endParaRPr lang="en-US" sz="2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81106" y="2339530"/>
        <a:ext cx="2594609" cy="15567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DA664-DC36-4C47-95D9-1C14CD27880E}" type="datetimeFigureOut">
              <a:rPr lang="en-US" smtClean="0"/>
              <a:t>6/7/2017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14FECB-9487-4F20-8EB8-4DCB86DAE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589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623E2-D9BF-4EB9-B082-D7D83F93CA6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44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14FECB-9487-4F20-8EB8-4DCB86DAE553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151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C34DAE97-A843-427B-9B6B-F7A4ED28F919}" type="datetimeFigureOut">
              <a:rPr lang="en-US" smtClean="0"/>
              <a:t>6/7/2017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DAE97-A843-427B-9B6B-F7A4ED28F919}" type="datetimeFigureOut">
              <a:rPr lang="en-US" smtClean="0"/>
              <a:t>6/7/2017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C34DAE97-A843-427B-9B6B-F7A4ED28F919}" type="datetimeFigureOut">
              <a:rPr lang="en-US" smtClean="0"/>
              <a:t>6/7/2017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DAE97-A843-427B-9B6B-F7A4ED28F919}" type="datetimeFigureOut">
              <a:rPr lang="en-US" smtClean="0"/>
              <a:t>6/7/2017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DAE97-A843-427B-9B6B-F7A4ED28F919}" type="datetimeFigureOut">
              <a:rPr lang="en-US" smtClean="0"/>
              <a:t>6/7/2017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34DAE97-A843-427B-9B6B-F7A4ED28F919}" type="datetimeFigureOut">
              <a:rPr lang="en-US" smtClean="0"/>
              <a:t>6/7/2017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34DAE97-A843-427B-9B6B-F7A4ED28F919}" type="datetimeFigureOut">
              <a:rPr lang="en-US" smtClean="0"/>
              <a:t>6/7/2017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DAE97-A843-427B-9B6B-F7A4ED28F919}" type="datetimeFigureOut">
              <a:rPr lang="en-US" smtClean="0"/>
              <a:t>6/7/2017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DAE97-A843-427B-9B6B-F7A4ED28F919}" type="datetimeFigureOut">
              <a:rPr lang="en-US" smtClean="0"/>
              <a:t>6/7/2017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DAE97-A843-427B-9B6B-F7A4ED28F919}" type="datetimeFigureOut">
              <a:rPr lang="en-US" smtClean="0"/>
              <a:t>6/7/2017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C34DAE97-A843-427B-9B6B-F7A4ED28F919}" type="datetimeFigureOut">
              <a:rPr lang="en-US" smtClean="0"/>
              <a:t>6/7/2017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34DAE97-A843-427B-9B6B-F7A4ED28F919}" type="datetimeFigureOut">
              <a:rPr lang="en-US" smtClean="0"/>
              <a:t>6/7/2017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67000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Graduation Project (2)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Integrated Four </a:t>
            </a:r>
            <a:br>
              <a:rPr lang="en-US" sz="27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stars </a:t>
            </a:r>
            <a:r>
              <a:rPr lang="en-US" sz="27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hotet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6400" y="3810000"/>
            <a:ext cx="6248400" cy="2590800"/>
          </a:xfrm>
        </p:spPr>
        <p:txBody>
          <a:bodyPr>
            <a:noAutofit/>
          </a:bodyPr>
          <a:lstStyle/>
          <a:p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Prepared by : </a:t>
            </a:r>
          </a:p>
          <a:p>
            <a:r>
              <a:rPr lang="en-US" sz="2000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Angham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  </a:t>
            </a:r>
            <a:r>
              <a:rPr lang="en-US" sz="2000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Abdat</a:t>
            </a:r>
            <a:endParaRPr lang="en-US" sz="2000" dirty="0" smtClean="0">
              <a:solidFill>
                <a:schemeClr val="bg2">
                  <a:lumMod val="25000"/>
                </a:schemeClr>
              </a:solidFill>
              <a:latin typeface="+mj-lt"/>
              <a:cs typeface="Times New Roman" pitchFamily="18" charset="0"/>
            </a:endParaRPr>
          </a:p>
          <a:p>
            <a:r>
              <a:rPr lang="en-US" sz="2000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Nida’a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  </a:t>
            </a:r>
            <a:r>
              <a:rPr lang="en-US" sz="2000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Odeh</a:t>
            </a:r>
            <a:endParaRPr lang="en-US" sz="2000" b="1" dirty="0" smtClean="0">
              <a:solidFill>
                <a:schemeClr val="bg2">
                  <a:lumMod val="25000"/>
                </a:schemeClr>
              </a:solidFill>
              <a:latin typeface="+mj-lt"/>
              <a:cs typeface="Times New Roman" pitchFamily="18" charset="0"/>
            </a:endParaRPr>
          </a:p>
          <a:p>
            <a:r>
              <a:rPr lang="en-US" sz="2000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Reem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  </a:t>
            </a:r>
            <a:r>
              <a:rPr lang="en-US" sz="2000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Halaweh</a:t>
            </a:r>
            <a:endParaRPr lang="en-US" sz="2000" b="1" dirty="0" smtClean="0">
              <a:solidFill>
                <a:schemeClr val="bg2">
                  <a:lumMod val="25000"/>
                </a:schemeClr>
              </a:solidFill>
              <a:latin typeface="+mj-lt"/>
              <a:cs typeface="Times New Roman" pitchFamily="18" charset="0"/>
            </a:endParaRPr>
          </a:p>
          <a:p>
            <a:r>
              <a:rPr lang="en-US" sz="2000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Wa’d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  </a:t>
            </a:r>
            <a:r>
              <a:rPr lang="en-US" sz="2000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Amarneh</a:t>
            </a:r>
            <a:endParaRPr lang="en-US" sz="2000" b="1" dirty="0" smtClean="0">
              <a:solidFill>
                <a:schemeClr val="bg2">
                  <a:lumMod val="25000"/>
                </a:schemeClr>
              </a:solidFill>
              <a:latin typeface="+mj-lt"/>
              <a:cs typeface="Times New Roman" pitchFamily="18" charset="0"/>
            </a:endParaRPr>
          </a:p>
          <a:p>
            <a:endParaRPr lang="en-US" sz="2000" b="1" dirty="0">
              <a:solidFill>
                <a:schemeClr val="bg2">
                  <a:lumMod val="25000"/>
                </a:schemeClr>
              </a:solidFill>
              <a:latin typeface="+mj-lt"/>
              <a:cs typeface="Times New Roman" pitchFamily="18" charset="0"/>
            </a:endParaRPr>
          </a:p>
          <a:p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              Supervisor: </a:t>
            </a:r>
            <a:r>
              <a:rPr lang="en-US" sz="2000" b="1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Dr.Monther</a:t>
            </a: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Dweikat</a:t>
            </a:r>
            <a:endParaRPr lang="en-US" sz="2000" b="1" dirty="0">
              <a:solidFill>
                <a:schemeClr val="bg2">
                  <a:lumMod val="25000"/>
                </a:schemeClr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4" name="Picture 3" descr="phot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24200" y="0"/>
            <a:ext cx="2600325" cy="260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56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Architectural Design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412776"/>
            <a:ext cx="8503920" cy="457200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Second &amp; third floor (for guest room ).</a:t>
            </a:r>
          </a:p>
          <a:p>
            <a:r>
              <a:rPr lang="en-US" dirty="0" smtClean="0"/>
              <a:t>Area 1000.5m</a:t>
            </a:r>
            <a:r>
              <a:rPr lang="en-US" baseline="30000" dirty="0" smtClean="0"/>
              <a:t>2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590800"/>
            <a:ext cx="8196262" cy="37385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664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412776"/>
            <a:ext cx="8503920" cy="457200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fourth &amp; fifth floor (for guest room ).</a:t>
            </a:r>
            <a:endParaRPr lang="en-US" dirty="0"/>
          </a:p>
          <a:p>
            <a:r>
              <a:rPr lang="en-US" dirty="0" smtClean="0"/>
              <a:t>Area 878.5m</a:t>
            </a:r>
            <a:r>
              <a:rPr lang="en-US" baseline="30000" dirty="0" smtClean="0"/>
              <a:t>2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334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Architectural Design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895600"/>
            <a:ext cx="7924800" cy="3657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807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412776"/>
            <a:ext cx="8503920" cy="457200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ar-SA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smtClean="0">
                <a:cs typeface="Times New Roman" pitchFamily="18" charset="0"/>
              </a:rPr>
              <a:t>floor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(for guest room ).</a:t>
            </a:r>
            <a:endParaRPr lang="en-US" dirty="0"/>
          </a:p>
          <a:p>
            <a:r>
              <a:rPr lang="en-US" dirty="0" smtClean="0"/>
              <a:t>Area 754.7 m</a:t>
            </a:r>
            <a:r>
              <a:rPr lang="en-US" baseline="30000" dirty="0" smtClean="0"/>
              <a:t>2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Architectural Design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124200"/>
            <a:ext cx="7543800" cy="3200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695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Elevations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-142470" y="5661248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NORTH ELEVATION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447800"/>
            <a:ext cx="9144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558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6099048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EAST ELEVATION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Elevations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752600"/>
            <a:ext cx="652462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664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-142470" y="5661248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SOUTH ELEVATION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Elevations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4000"/>
            <a:ext cx="8839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6231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Elevations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5943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WEST ELEVATION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600200"/>
            <a:ext cx="6005513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9349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SECTIONS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-108520" y="6079932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 A-A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524000"/>
            <a:ext cx="6553200" cy="464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1598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SECTIONS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28600" y="6099048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 B-B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81200"/>
            <a:ext cx="89916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0857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3D RENDER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-108520" y="6079932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3D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3" name="Picture 3" descr="C:\Users\nd\Desktop\REVIT\fstsucb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752600"/>
            <a:ext cx="8610600" cy="43186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43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Outline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Introduction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Site analysis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Architectural design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Environmental design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Structural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design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Electrical design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Mechanical design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Safety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Quantity Survey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44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3D RENDER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-108520" y="6079932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ENTEANCE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7" name="Picture 3" descr="C:\Users\nd\Desktop\REVIT\nafoora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676400"/>
            <a:ext cx="8686800" cy="43167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0672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3D RENDER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-108520" y="6079932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3D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 descr="C:\Users\nd\Desktop\REVIT\DRG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676400"/>
            <a:ext cx="8686800" cy="43163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6636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3D RENDER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-108520" y="6079932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3D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 descr="C:\Users\nd\Desktop\REVIT\{XF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57400"/>
            <a:ext cx="9144000" cy="38383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37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762000"/>
            <a:ext cx="8153400" cy="990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Environmental Design.</a:t>
            </a:r>
            <a:r>
              <a:rPr lang="en-US" sz="6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6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6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2743200" y="2667000"/>
            <a:ext cx="8153400" cy="449580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Material used.</a:t>
            </a:r>
          </a:p>
          <a:p>
            <a:r>
              <a:rPr lang="en-US" dirty="0" smtClean="0"/>
              <a:t>Thermal design.</a:t>
            </a:r>
          </a:p>
          <a:p>
            <a:r>
              <a:rPr lang="en-US" dirty="0" smtClean="0"/>
              <a:t>Artificial lighting.</a:t>
            </a:r>
          </a:p>
          <a:p>
            <a:r>
              <a:rPr lang="en-US" dirty="0" smtClean="0"/>
              <a:t>Acoustical design. 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98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Environmental 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Design.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266700" y="1676400"/>
                <a:ext cx="8153400" cy="449580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sz="2800" dirty="0" smtClean="0">
                    <a:solidFill>
                      <a:srgbClr val="FF0000"/>
                    </a:solidFill>
                  </a:rPr>
                  <a:t>Materials. </a:t>
                </a:r>
              </a:p>
              <a:p>
                <a:r>
                  <a:rPr lang="en-US" sz="2800" dirty="0" smtClean="0">
                    <a:solidFill>
                      <a:srgbClr val="FF0000"/>
                    </a:solidFill>
                  </a:rPr>
                  <a:t>External wall layers.</a:t>
                </a:r>
              </a:p>
              <a:p>
                <a:pPr marL="0" indent="0">
                  <a:buNone/>
                </a:pPr>
                <a:endParaRPr lang="en-US" sz="2800" dirty="0" smtClean="0"/>
              </a:p>
              <a:p>
                <a:pPr lvl="0">
                  <a:buFont typeface="Wingdings" pitchFamily="2" charset="2"/>
                  <a:buChar char="v"/>
                </a:pPr>
                <a:r>
                  <a:rPr lang="en-US" sz="2400" dirty="0"/>
                  <a:t>(7) cm jamaine lime stone.</a:t>
                </a:r>
              </a:p>
              <a:p>
                <a:pPr lvl="0">
                  <a:buFont typeface="Wingdings" pitchFamily="2" charset="2"/>
                  <a:buChar char="v"/>
                </a:pPr>
                <a:r>
                  <a:rPr lang="en-US" sz="2400" dirty="0"/>
                  <a:t>(8) cm cast concrete.</a:t>
                </a:r>
              </a:p>
              <a:p>
                <a:pPr lvl="0">
                  <a:buFont typeface="Wingdings" pitchFamily="2" charset="2"/>
                  <a:buChar char="v"/>
                </a:pPr>
                <a:r>
                  <a:rPr lang="en-US" sz="2400" dirty="0"/>
                  <a:t>(5) </a:t>
                </a:r>
                <a:r>
                  <a:rPr lang="en-US" sz="2400"/>
                  <a:t>cm </a:t>
                </a:r>
                <a:r>
                  <a:rPr lang="en-US" sz="2400" smtClean="0"/>
                  <a:t>Foam-polyurethane.</a:t>
                </a:r>
                <a:endParaRPr lang="en-US" sz="2400" dirty="0" smtClean="0"/>
              </a:p>
              <a:p>
                <a:pPr lvl="0">
                  <a:buFont typeface="Wingdings" pitchFamily="2" charset="2"/>
                  <a:buChar char="v"/>
                </a:pPr>
                <a:r>
                  <a:rPr lang="en-US" sz="2400" dirty="0" smtClean="0"/>
                  <a:t>(</a:t>
                </a:r>
                <a:r>
                  <a:rPr lang="en-US" sz="2400" dirty="0"/>
                  <a:t>10) cm concrete block.</a:t>
                </a:r>
              </a:p>
              <a:p>
                <a:pPr lvl="0">
                  <a:buFont typeface="Wingdings" pitchFamily="2" charset="2"/>
                  <a:buChar char="v"/>
                </a:pPr>
                <a:r>
                  <a:rPr lang="en-US" sz="2400" dirty="0"/>
                  <a:t>(1.5) cm cement plaster.</a:t>
                </a:r>
              </a:p>
              <a:p>
                <a:pPr marL="0" indent="0">
                  <a:buNone/>
                </a:pPr>
                <a:endParaRPr lang="en-US" sz="2400" dirty="0"/>
              </a:p>
              <a:p>
                <a:pPr>
                  <a:buFont typeface="Wingdings" pitchFamily="2" charset="2"/>
                  <a:buChar char="q"/>
                </a:pPr>
                <a:r>
                  <a:rPr lang="en-US" sz="2400" b="1" dirty="0" smtClean="0"/>
                  <a:t>U-value= 0.468 </a:t>
                </a:r>
                <a:r>
                  <a:rPr lang="en-US" sz="2400" dirty="0"/>
                  <a:t>W/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.</m:t>
                    </m:r>
                    <m:r>
                      <a:rPr lang="en-US" sz="2400" i="1">
                        <a:latin typeface="Cambria Math"/>
                      </a:rPr>
                      <m:t>𝑘</m:t>
                    </m:r>
                  </m:oMath>
                </a14:m>
                <a:endParaRPr lang="en-US" sz="2400" dirty="0"/>
              </a:p>
              <a:p>
                <a:endParaRPr lang="en-US" sz="2400" b="1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266700" y="1676400"/>
                <a:ext cx="8153400" cy="4495800"/>
              </a:xfrm>
              <a:blipFill>
                <a:blip r:embed="rId2"/>
                <a:stretch>
                  <a:fillRect l="-374" t="-23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001982"/>
            <a:ext cx="4648200" cy="4419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659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Environmental 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Design.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304800" y="1594139"/>
                <a:ext cx="8153400" cy="4495800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sz="3000" dirty="0" smtClean="0">
                    <a:solidFill>
                      <a:srgbClr val="FF0000"/>
                    </a:solidFill>
                  </a:rPr>
                  <a:t>Roof layers. (out) </a:t>
                </a:r>
              </a:p>
              <a:p>
                <a:endParaRPr lang="en-US" dirty="0" smtClean="0">
                  <a:solidFill>
                    <a:srgbClr val="FF0000"/>
                  </a:solidFill>
                </a:endParaRPr>
              </a:p>
              <a:p>
                <a:pPr>
                  <a:buFont typeface="Wingdings" pitchFamily="2" charset="2"/>
                  <a:buChar char="v"/>
                </a:pPr>
                <a:r>
                  <a:rPr lang="en-US" sz="2400" dirty="0" smtClean="0"/>
                  <a:t>(0.5</a:t>
                </a:r>
                <a:r>
                  <a:rPr lang="en-US" sz="2400" dirty="0"/>
                  <a:t>) cm Roofing asphalt roll roofing.</a:t>
                </a:r>
              </a:p>
              <a:p>
                <a:pPr>
                  <a:buFont typeface="Wingdings" pitchFamily="2" charset="2"/>
                  <a:buChar char="v"/>
                </a:pPr>
                <a:r>
                  <a:rPr lang="en-US" sz="2400" dirty="0"/>
                  <a:t>(5) cm cast concrete.</a:t>
                </a:r>
              </a:p>
              <a:p>
                <a:pPr>
                  <a:buFont typeface="Wingdings" pitchFamily="2" charset="2"/>
                  <a:buChar char="v"/>
                </a:pPr>
                <a:r>
                  <a:rPr lang="en-US" sz="2400" dirty="0"/>
                  <a:t>(5) cm foam-polyurethane.</a:t>
                </a:r>
              </a:p>
              <a:p>
                <a:pPr>
                  <a:buFont typeface="Wingdings" pitchFamily="2" charset="2"/>
                  <a:buChar char="v"/>
                </a:pPr>
                <a:r>
                  <a:rPr lang="en-US" sz="2400" dirty="0"/>
                  <a:t>(6) cm concrete.</a:t>
                </a:r>
              </a:p>
              <a:p>
                <a:pPr>
                  <a:buFont typeface="Wingdings" pitchFamily="2" charset="2"/>
                  <a:buChar char="v"/>
                </a:pPr>
                <a:r>
                  <a:rPr lang="en-US" sz="2400" dirty="0"/>
                  <a:t>(27) cm light weight concrete block.</a:t>
                </a:r>
              </a:p>
              <a:p>
                <a:pPr>
                  <a:buFont typeface="Wingdings" pitchFamily="2" charset="2"/>
                  <a:buChar char="v"/>
                </a:pPr>
                <a:r>
                  <a:rPr lang="en-US" sz="2400" dirty="0"/>
                  <a:t>(1) cm cement plaster.</a:t>
                </a:r>
              </a:p>
              <a:p>
                <a:pPr>
                  <a:buFont typeface="Wingdings" pitchFamily="2" charset="2"/>
                  <a:buChar char="v"/>
                </a:pPr>
                <a:r>
                  <a:rPr lang="en-US" sz="2400" dirty="0"/>
                  <a:t>(100) cm Air Gap.</a:t>
                </a:r>
              </a:p>
              <a:p>
                <a:pPr>
                  <a:buFont typeface="Wingdings" pitchFamily="2" charset="2"/>
                  <a:buChar char="v"/>
                </a:pPr>
                <a:r>
                  <a:rPr lang="en-US" sz="2400" dirty="0"/>
                  <a:t>(8) cm Gypsum board</a:t>
                </a:r>
                <a:r>
                  <a:rPr lang="en-US" sz="2400" dirty="0" smtClean="0"/>
                  <a:t>.</a:t>
                </a:r>
              </a:p>
              <a:p>
                <a:pPr marL="0" indent="0">
                  <a:buNone/>
                </a:pPr>
                <a:endParaRPr lang="en-US" sz="2400" dirty="0" smtClean="0"/>
              </a:p>
              <a:p>
                <a:pPr>
                  <a:buFont typeface="Wingdings" pitchFamily="2" charset="2"/>
                  <a:buChar char="q"/>
                </a:pPr>
                <a:r>
                  <a:rPr lang="en-US" sz="2600" b="1" dirty="0"/>
                  <a:t>U-value= </a:t>
                </a:r>
                <a:r>
                  <a:rPr lang="en-US" sz="2600" b="1" dirty="0" smtClean="0"/>
                  <a:t>0.258  </a:t>
                </a:r>
                <a:r>
                  <a:rPr lang="en-US" sz="2200" dirty="0"/>
                  <a:t>W</a:t>
                </a:r>
                <a:r>
                  <a:rPr lang="en-US" sz="2200" dirty="0" smtClean="0"/>
                  <a:t>/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0" i="1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2200" b="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200" b="0" i="1">
                        <a:latin typeface="Cambria Math"/>
                      </a:rPr>
                      <m:t>.</m:t>
                    </m:r>
                    <m:r>
                      <a:rPr lang="en-US" sz="2200" b="0" i="1">
                        <a:latin typeface="Cambria Math"/>
                      </a:rPr>
                      <m:t>𝑘</m:t>
                    </m:r>
                  </m:oMath>
                </a14:m>
                <a:endParaRPr lang="en-US" sz="2200" dirty="0"/>
              </a:p>
              <a:p>
                <a:pPr>
                  <a:buFont typeface="Wingdings" pitchFamily="2" charset="2"/>
                  <a:buChar char="v"/>
                </a:pPr>
                <a:endParaRPr lang="en-US" sz="24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304800" y="1594139"/>
                <a:ext cx="8153400" cy="4495800"/>
              </a:xfrm>
              <a:blipFill>
                <a:blip r:embed="rId2"/>
                <a:stretch>
                  <a:fillRect l="-299" t="-3256" b="-21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573357"/>
            <a:ext cx="4038600" cy="46750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162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Environmental 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Design.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306324" y="1600200"/>
                <a:ext cx="8378952" cy="5105400"/>
              </a:xfrm>
            </p:spPr>
            <p:txBody>
              <a:bodyPr>
                <a:normAutofit fontScale="55000" lnSpcReduction="20000"/>
              </a:bodyPr>
              <a:lstStyle/>
              <a:p>
                <a:r>
                  <a:rPr lang="en-US" sz="5100" dirty="0">
                    <a:solidFill>
                      <a:srgbClr val="FF0000"/>
                    </a:solidFill>
                  </a:rPr>
                  <a:t>Internal </a:t>
                </a:r>
                <a:r>
                  <a:rPr lang="en-US" sz="5100" dirty="0" smtClean="0">
                    <a:solidFill>
                      <a:srgbClr val="FF0000"/>
                    </a:solidFill>
                  </a:rPr>
                  <a:t>floors layers.</a:t>
                </a:r>
              </a:p>
              <a:p>
                <a:pPr marL="0" indent="0">
                  <a:buNone/>
                </a:pPr>
                <a:endParaRPr lang="en-US" dirty="0">
                  <a:solidFill>
                    <a:srgbClr val="FF0000"/>
                  </a:solidFill>
                </a:endParaRPr>
              </a:p>
              <a:p>
                <a:pPr>
                  <a:buFont typeface="Wingdings" pitchFamily="2" charset="2"/>
                  <a:buChar char="v"/>
                </a:pPr>
                <a:r>
                  <a:rPr lang="en-US" sz="4400" dirty="0"/>
                  <a:t>(3) cm ceramic tile.</a:t>
                </a:r>
              </a:p>
              <a:p>
                <a:pPr>
                  <a:buFont typeface="Wingdings" pitchFamily="2" charset="2"/>
                  <a:buChar char="v"/>
                </a:pPr>
                <a:r>
                  <a:rPr lang="en-US" sz="4400" dirty="0"/>
                  <a:t>(3) cm mortar.</a:t>
                </a:r>
              </a:p>
              <a:p>
                <a:pPr>
                  <a:buFont typeface="Wingdings" pitchFamily="2" charset="2"/>
                  <a:buChar char="v"/>
                </a:pPr>
                <a:r>
                  <a:rPr lang="en-US" sz="4400" dirty="0"/>
                  <a:t>(7) cm sand and gravel.</a:t>
                </a:r>
              </a:p>
              <a:p>
                <a:pPr>
                  <a:buFont typeface="Wingdings" pitchFamily="2" charset="2"/>
                  <a:buChar char="v"/>
                </a:pPr>
                <a:r>
                  <a:rPr lang="en-US" sz="4400" dirty="0"/>
                  <a:t>(6) cm light weight concrete.</a:t>
                </a:r>
              </a:p>
              <a:p>
                <a:pPr>
                  <a:buFont typeface="Wingdings" pitchFamily="2" charset="2"/>
                  <a:buChar char="v"/>
                </a:pPr>
                <a:r>
                  <a:rPr lang="en-US" sz="4400" dirty="0"/>
                  <a:t>(5) cm foam-polyether.</a:t>
                </a:r>
              </a:p>
              <a:p>
                <a:pPr>
                  <a:buFont typeface="Wingdings" pitchFamily="2" charset="2"/>
                  <a:buChar char="v"/>
                </a:pPr>
                <a:r>
                  <a:rPr lang="en-US" sz="4400" dirty="0"/>
                  <a:t>(27) cm concrete block. </a:t>
                </a:r>
              </a:p>
              <a:p>
                <a:pPr>
                  <a:buFont typeface="Wingdings" pitchFamily="2" charset="2"/>
                  <a:buChar char="v"/>
                </a:pPr>
                <a:r>
                  <a:rPr lang="en-US" sz="4400" dirty="0"/>
                  <a:t>(1) cm cements plaster.</a:t>
                </a:r>
              </a:p>
              <a:p>
                <a:pPr>
                  <a:buFont typeface="Wingdings" pitchFamily="2" charset="2"/>
                  <a:buChar char="v"/>
                </a:pPr>
                <a:r>
                  <a:rPr lang="en-US" sz="4400" dirty="0"/>
                  <a:t>(100) cm Air Gap.</a:t>
                </a:r>
              </a:p>
              <a:p>
                <a:pPr>
                  <a:buFont typeface="Wingdings" pitchFamily="2" charset="2"/>
                  <a:buChar char="v"/>
                </a:pPr>
                <a:r>
                  <a:rPr lang="en-US" sz="4400" dirty="0"/>
                  <a:t>(8) cm Gypsum plaster</a:t>
                </a:r>
                <a:r>
                  <a:rPr lang="en-US" sz="4400" dirty="0" smtClean="0"/>
                  <a:t>.</a:t>
                </a:r>
              </a:p>
              <a:p>
                <a:pPr>
                  <a:buFont typeface="Wingdings" pitchFamily="2" charset="2"/>
                  <a:buChar char="v"/>
                </a:pPr>
                <a:endParaRPr lang="en-US" sz="2800" dirty="0"/>
              </a:p>
              <a:p>
                <a:pPr marL="0" indent="0">
                  <a:buNone/>
                </a:pPr>
                <a:r>
                  <a:rPr lang="en-US" sz="4400" b="1" dirty="0"/>
                  <a:t>U-value= </a:t>
                </a:r>
                <a:r>
                  <a:rPr lang="en-US" sz="4400" b="1" dirty="0" smtClean="0"/>
                  <a:t>0.251  </a:t>
                </a:r>
                <a:r>
                  <a:rPr lang="en-US" sz="4400" dirty="0"/>
                  <a:t>W/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4400" i="1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4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4400" i="1">
                        <a:latin typeface="Cambria Math"/>
                      </a:rPr>
                      <m:t>.</m:t>
                    </m:r>
                    <m:r>
                      <a:rPr lang="en-US" sz="4400" i="1">
                        <a:latin typeface="Cambria Math"/>
                      </a:rPr>
                      <m:t>𝑘</m:t>
                    </m:r>
                  </m:oMath>
                </a14:m>
                <a:endParaRPr lang="en-US" sz="4400" dirty="0"/>
              </a:p>
              <a:p>
                <a:pPr marL="0" indent="0">
                  <a:buNone/>
                </a:pPr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306324" y="1600200"/>
                <a:ext cx="8378952" cy="5105400"/>
              </a:xfrm>
              <a:blipFill>
                <a:blip r:embed="rId2"/>
                <a:stretch>
                  <a:fillRect l="-1091" t="-28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752600"/>
            <a:ext cx="4495800" cy="45261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2963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Environmental 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Design.</a:t>
            </a:r>
            <a:endParaRPr lang="en-US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533400" y="1676400"/>
            <a:ext cx="8153400" cy="4495800"/>
          </a:xfrm>
        </p:spPr>
        <p:txBody>
          <a:bodyPr/>
          <a:lstStyle/>
          <a:p>
            <a:r>
              <a:rPr lang="en-US" sz="2800" dirty="0" smtClean="0">
                <a:solidFill>
                  <a:srgbClr val="FF0000"/>
                </a:solidFill>
              </a:rPr>
              <a:t>Glass Prosperities. </a:t>
            </a:r>
          </a:p>
          <a:p>
            <a:r>
              <a:rPr lang="en-US" sz="2400" dirty="0" smtClean="0"/>
              <a:t>Double </a:t>
            </a:r>
            <a:r>
              <a:rPr lang="en-US" sz="2400" dirty="0" err="1"/>
              <a:t>LoE</a:t>
            </a:r>
            <a:r>
              <a:rPr lang="en-US" sz="2400" dirty="0"/>
              <a:t> (e2=0.1) clear glass with 6mm/13 mm Argon gas.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95600"/>
            <a:ext cx="4419600" cy="358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895600"/>
            <a:ext cx="3429000" cy="3581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350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Environmental 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Design.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600200"/>
            <a:ext cx="8153400" cy="57912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Heating and cooling loads</a:t>
            </a:r>
            <a:r>
              <a:rPr lang="en-US" sz="2800" b="1" dirty="0" smtClean="0">
                <a:solidFill>
                  <a:srgbClr val="FF0000"/>
                </a:solidFill>
              </a:rPr>
              <a:t>.</a:t>
            </a: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Site energy </a:t>
            </a:r>
            <a:r>
              <a:rPr lang="en-US" sz="2800" dirty="0" err="1" smtClean="0">
                <a:solidFill>
                  <a:srgbClr val="FF0000"/>
                </a:solidFill>
              </a:rPr>
              <a:t>Vs</a:t>
            </a:r>
            <a:r>
              <a:rPr lang="en-US" sz="2800" dirty="0" smtClean="0">
                <a:solidFill>
                  <a:srgbClr val="FF0000"/>
                </a:solidFill>
              </a:rPr>
              <a:t> base line energy.</a:t>
            </a:r>
          </a:p>
          <a:p>
            <a:pPr marL="0" indent="0">
              <a:buNone/>
            </a:pPr>
            <a:endParaRPr lang="en-US" sz="2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5626979"/>
              </p:ext>
            </p:extLst>
          </p:nvPr>
        </p:nvGraphicFramePr>
        <p:xfrm>
          <a:off x="1600200" y="5105400"/>
          <a:ext cx="4876800" cy="12954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99258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842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58678">
                <a:tc>
                  <a:txBody>
                    <a:bodyPr/>
                    <a:lstStyle/>
                    <a:p>
                      <a:r>
                        <a:rPr lang="en-US" b="0" dirty="0" smtClean="0"/>
                        <a:t>Total site</a:t>
                      </a:r>
                      <a:r>
                        <a:rPr lang="en-US" b="0" baseline="0" dirty="0" smtClean="0"/>
                        <a:t> energy.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156.22  </a:t>
                      </a:r>
                      <a:r>
                        <a:rPr kumimoji="0" lang="en-US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KWh/m</a:t>
                      </a:r>
                      <a:r>
                        <a:rPr kumimoji="0" lang="en-US" sz="1800" b="0" kern="12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36722">
                <a:tc>
                  <a:txBody>
                    <a:bodyPr/>
                    <a:lstStyle/>
                    <a:p>
                      <a:r>
                        <a:rPr lang="en-US" b="0" dirty="0" smtClean="0"/>
                        <a:t>Energy intensify</a:t>
                      </a:r>
                      <a:r>
                        <a:rPr lang="en-US" b="0" baseline="0" dirty="0" smtClean="0"/>
                        <a:t> baseline 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231.2  </a:t>
                      </a:r>
                      <a:r>
                        <a:rPr kumimoji="0" lang="en-US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KWh/m</a:t>
                      </a:r>
                      <a:r>
                        <a:rPr kumimoji="0" lang="en-US" sz="1800" b="0" kern="12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4354429"/>
              </p:ext>
            </p:extLst>
          </p:nvPr>
        </p:nvGraphicFramePr>
        <p:xfrm>
          <a:off x="1524000" y="2286000"/>
          <a:ext cx="4724400" cy="1828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362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smtClean="0"/>
                        <a:t>Heating design capacity.</a:t>
                      </a:r>
                      <a:endParaRPr lang="en-US" sz="2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207 KW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Cooling design</a:t>
                      </a:r>
                      <a:r>
                        <a:rPr lang="en-US" sz="2000" baseline="0" dirty="0" smtClean="0"/>
                        <a:t> capacity.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332 KW 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857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Environmental 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Design.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Simulation.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/>
              <a:t>heating and cooling load analysis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82" y="2604655"/>
            <a:ext cx="8077200" cy="2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82" y="4753408"/>
            <a:ext cx="8077200" cy="20838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8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9" name="Picture 3" descr="C:\Users\nd\Desktop\REVIT\addddd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52600"/>
            <a:ext cx="9144000" cy="42420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1656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Environmental 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Design.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53400" cy="44958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Natural daylight analysis. </a:t>
            </a:r>
          </a:p>
          <a:p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F:\ \Conference roo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0618" y="2590800"/>
            <a:ext cx="4828746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734061"/>
              </p:ext>
            </p:extLst>
          </p:nvPr>
        </p:nvGraphicFramePr>
        <p:xfrm>
          <a:off x="838200" y="2209800"/>
          <a:ext cx="3581400" cy="363140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7907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907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1230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Function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D.F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8217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Restaurant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3.3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1230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Conference room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1230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Quest</a:t>
                      </a:r>
                      <a:r>
                        <a:rPr lang="en-US" baseline="0" dirty="0" smtClean="0"/>
                        <a:t> bedroom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2.169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1230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Office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2.3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85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47664" y="404664"/>
            <a:ext cx="53285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Acoustic Design</a:t>
            </a:r>
            <a:endParaRPr lang="ar-SA" sz="4000" dirty="0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293096"/>
            <a:ext cx="6696744" cy="2269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755576" y="1792859"/>
            <a:ext cx="801047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b="1" dirty="0">
                <a:latin typeface="Tw Cen MT (Body)"/>
              </a:rPr>
              <a:t>Reverberation Time(RT60):</a:t>
            </a:r>
            <a:r>
              <a:rPr lang="en-US" sz="3200" dirty="0">
                <a:latin typeface="Tw Cen MT (Body)"/>
              </a:rPr>
              <a:t/>
            </a:r>
            <a:br>
              <a:rPr lang="en-US" sz="3200" dirty="0">
                <a:latin typeface="Tw Cen MT (Body)"/>
              </a:rPr>
            </a:br>
            <a:r>
              <a:rPr lang="en-US" sz="3200" dirty="0">
                <a:latin typeface="Tw Cen MT (Body)"/>
              </a:rPr>
              <a:t/>
            </a:r>
            <a:br>
              <a:rPr lang="en-US" sz="3200" dirty="0">
                <a:latin typeface="Tw Cen MT (Body)"/>
              </a:rPr>
            </a:br>
            <a:r>
              <a:rPr lang="en-US" dirty="0">
                <a:latin typeface="Tw Cen MT (Body)"/>
              </a:rPr>
              <a:t>We used </a:t>
            </a:r>
            <a:r>
              <a:rPr lang="en-US" b="1" dirty="0">
                <a:latin typeface="Tw Cen MT (Body)"/>
              </a:rPr>
              <a:t>ECOTECT Analysis Program</a:t>
            </a:r>
            <a:r>
              <a:rPr lang="en-US" dirty="0">
                <a:latin typeface="Tw Cen MT (Body)"/>
              </a:rPr>
              <a:t> in the calculation and testing of the reverberation time.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46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1560" y="1844824"/>
            <a:ext cx="8229600" cy="1315386"/>
          </a:xfrm>
        </p:spPr>
        <p:txBody>
          <a:bodyPr>
            <a:normAutofit fontScale="85000" lnSpcReduction="20000"/>
          </a:bodyPr>
          <a:lstStyle/>
          <a:p>
            <a:pPr algn="l">
              <a:buNone/>
            </a:pPr>
            <a:r>
              <a:rPr lang="en-US" sz="3800" dirty="0" smtClean="0">
                <a:latin typeface="Tw Cen MT (Body)"/>
              </a:rPr>
              <a:t>Note : RT60 range for restaurant is (0.8 – 1.2), does not achieve the requirements . so we need to do some modifications</a:t>
            </a:r>
          </a:p>
          <a:p>
            <a:pPr algn="l">
              <a:buNone/>
            </a:pPr>
            <a:endParaRPr lang="en-US" sz="7400" dirty="0" smtClean="0">
              <a:latin typeface="Tw Cen MT (Body)"/>
            </a:endParaRPr>
          </a:p>
          <a:p>
            <a:pPr algn="l"/>
            <a:endParaRPr lang="ar-SA" sz="7400" dirty="0" smtClean="0">
              <a:latin typeface="Tw Cen MT (Body)"/>
            </a:endParaRPr>
          </a:p>
          <a:p>
            <a:pPr algn="l">
              <a:buNone/>
            </a:pPr>
            <a:endParaRPr lang="en-US" sz="9600" dirty="0" smtClean="0">
              <a:latin typeface="Tw Cen MT (Body)"/>
            </a:endParaRPr>
          </a:p>
          <a:p>
            <a:pPr algn="l">
              <a:buNone/>
            </a:pPr>
            <a:endParaRPr lang="en-US" sz="9600" dirty="0">
              <a:latin typeface="Tw Cen MT (Body)"/>
            </a:endParaRPr>
          </a:p>
          <a:p>
            <a:pPr algn="l">
              <a:buNone/>
            </a:pPr>
            <a:endParaRPr lang="en-US" sz="9600" dirty="0" smtClean="0">
              <a:latin typeface="Tw Cen MT (Body)"/>
            </a:endParaRPr>
          </a:p>
          <a:p>
            <a:pPr algn="l"/>
            <a:endParaRPr lang="ar-SA" sz="2900" b="1" dirty="0">
              <a:latin typeface="Tw Cen MT (Body)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75656" y="309179"/>
            <a:ext cx="583264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000" b="1" dirty="0" smtClean="0"/>
              <a:t>Reverberation time  </a:t>
            </a:r>
            <a:endParaRPr lang="ar-SA" sz="4000" b="1" dirty="0"/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4121696"/>
            <a:ext cx="535305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611560" y="3023687"/>
            <a:ext cx="75608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dirty="0">
                <a:latin typeface="Tw Cen MT (Body)"/>
              </a:rPr>
              <a:t>We used decorative sound absorption materials such as Acoustical board  to meet the requirement </a:t>
            </a:r>
            <a:endParaRPr lang="en-US" sz="2400" dirty="0" smtClean="0">
              <a:latin typeface="Tw Cen MT (Body)"/>
            </a:endParaRPr>
          </a:p>
          <a:p>
            <a:pPr algn="l"/>
            <a:endParaRPr lang="en-US" dirty="0" smtClean="0">
              <a:latin typeface="Tw Cen MT (Body)"/>
            </a:endParaRPr>
          </a:p>
          <a:p>
            <a:pPr algn="l"/>
            <a:endParaRPr lang="en-US" dirty="0">
              <a:latin typeface="Tw Cen MT (Body)"/>
            </a:endParaRPr>
          </a:p>
        </p:txBody>
      </p:sp>
    </p:spTree>
    <p:extLst>
      <p:ext uri="{BB962C8B-B14F-4D97-AF65-F5344CB8AC3E}">
        <p14:creationId xmlns:p14="http://schemas.microsoft.com/office/powerpoint/2010/main" val="287009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50209" y="260648"/>
            <a:ext cx="44782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/>
              <a:t>Reverberation time  </a:t>
            </a:r>
            <a:endParaRPr lang="ar-SA" sz="4000" b="1" dirty="0"/>
          </a:p>
        </p:txBody>
      </p:sp>
      <p:sp>
        <p:nvSpPr>
          <p:cNvPr id="6" name="Rectangle 5"/>
          <p:cNvSpPr/>
          <p:nvPr/>
        </p:nvSpPr>
        <p:spPr>
          <a:xfrm>
            <a:off x="1043608" y="1988840"/>
            <a:ext cx="31277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2400" dirty="0">
                <a:latin typeface="Tw Cen MT (Body)"/>
              </a:rPr>
              <a:t>For </a:t>
            </a:r>
            <a:r>
              <a:rPr lang="en-US" sz="2400" dirty="0" smtClean="0">
                <a:latin typeface="Tw Cen MT (Body)"/>
              </a:rPr>
              <a:t>conference room:</a:t>
            </a:r>
            <a:endParaRPr lang="en-US" sz="2400" dirty="0">
              <a:latin typeface="Tw Cen MT (Body)"/>
            </a:endParaRPr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3429000"/>
            <a:ext cx="5353050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1079700" y="2530093"/>
            <a:ext cx="69486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dirty="0">
                <a:latin typeface="Tw Cen MT (Body)"/>
              </a:rPr>
              <a:t>RT60 value ranges from( 0.6-1.20) , this room achieves requirements </a:t>
            </a:r>
          </a:p>
        </p:txBody>
      </p:sp>
    </p:spTree>
    <p:extLst>
      <p:ext uri="{BB962C8B-B14F-4D97-AF65-F5344CB8AC3E}">
        <p14:creationId xmlns:p14="http://schemas.microsoft.com/office/powerpoint/2010/main" val="47828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Acoustic Design</a:t>
            </a:r>
            <a:r>
              <a:rPr lang="ar-SA" dirty="0"/>
              <a:t/>
            </a:r>
            <a:br>
              <a:rPr lang="ar-SA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The STC for partition must =45 dB Improvement in STC by add to basic partition staggered studs 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564904"/>
            <a:ext cx="7434550" cy="4124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4583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w Cen MT (Body)"/>
              </a:rPr>
              <a:t>Loud Speakers</a:t>
            </a:r>
            <a:endParaRPr lang="ar-SA" sz="4000" dirty="0">
              <a:latin typeface="Tw Cen MT (Body)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364169" y="2204864"/>
          <a:ext cx="8413920" cy="841248"/>
        </p:xfrm>
        <a:graphic>
          <a:graphicData uri="http://schemas.openxmlformats.org/drawingml/2006/table">
            <a:tbl>
              <a:tblPr/>
              <a:tblGrid>
                <a:gridCol w="84139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i="0" kern="1200" dirty="0" smtClean="0">
                          <a:solidFill>
                            <a:schemeClr val="tx1"/>
                          </a:solidFill>
                          <a:latin typeface="Tw Cen MT (Body)"/>
                          <a:ea typeface="+mn-ea"/>
                          <a:cs typeface="+mn-cs"/>
                        </a:rPr>
                        <a:t>(211 mm H x 251 mm diameter)</a:t>
                      </a:r>
                      <a:r>
                        <a:rPr lang="ar-SA" sz="2400" b="0" i="0" kern="1200" dirty="0" smtClean="0">
                          <a:solidFill>
                            <a:schemeClr val="tx1"/>
                          </a:solidFill>
                          <a:latin typeface="Tw Cen MT (Body)"/>
                          <a:ea typeface="+mn-ea"/>
                          <a:cs typeface="+mn-cs"/>
                        </a:rPr>
                        <a:t> :</a:t>
                      </a:r>
                      <a:r>
                        <a:rPr lang="en-US" sz="2400" dirty="0" smtClean="0">
                          <a:latin typeface="Tw Cen MT (Body)"/>
                        </a:rPr>
                        <a:t>Enclosure outer dimensions</a:t>
                      </a:r>
                      <a:endParaRPr lang="en-US" sz="2400" kern="1200" dirty="0" smtClean="0">
                        <a:solidFill>
                          <a:schemeClr val="tx1"/>
                        </a:solidFill>
                        <a:latin typeface="Tw Cen MT (Body)"/>
                        <a:ea typeface="+mn-ea"/>
                        <a:cs typeface="+mn-cs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w Cen MT (Body)"/>
                          <a:ea typeface="+mn-ea"/>
                          <a:cs typeface="+mn-cs"/>
                        </a:rPr>
                        <a:t>110° conical coverage</a:t>
                      </a:r>
                      <a:r>
                        <a:rPr lang="ar-SA" sz="2400" dirty="0" smtClean="0">
                          <a:solidFill>
                            <a:srgbClr val="333333"/>
                          </a:solidFill>
                          <a:latin typeface="Tw Cen MT (Body)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rgbClr val="333333"/>
                          </a:solidFill>
                          <a:latin typeface="Tw Cen MT (Body)"/>
                          <a:ea typeface="Times New Roman"/>
                          <a:cs typeface="Arial"/>
                        </a:rPr>
                        <a:t> Nominal coverage angle : </a:t>
                      </a:r>
                      <a:endParaRPr lang="en-US" sz="2400" dirty="0">
                        <a:latin typeface="Tw Cen MT (Body)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604664"/>
          </a:xfrm>
        </p:spPr>
        <p:txBody>
          <a:bodyPr/>
          <a:lstStyle/>
          <a:p>
            <a:pPr marL="0" indent="0" algn="l">
              <a:buNone/>
            </a:pPr>
            <a:r>
              <a:rPr lang="en-US" sz="2800" dirty="0">
                <a:latin typeface="Tw Cen MT (Body)"/>
              </a:rPr>
              <a:t>SI 26CT :</a:t>
            </a:r>
            <a:endParaRPr lang="ar-SA" sz="2800" dirty="0">
              <a:latin typeface="Tw Cen MT (Body)"/>
            </a:endParaRPr>
          </a:p>
          <a:p>
            <a:pPr marL="0" indent="0" algn="l">
              <a:buNone/>
            </a:pPr>
            <a:endParaRPr lang="en-US" dirty="0"/>
          </a:p>
        </p:txBody>
      </p:sp>
      <p:pic>
        <p:nvPicPr>
          <p:cNvPr id="8" name="Picture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140968"/>
            <a:ext cx="8352928" cy="3600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133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2286000" y="381000"/>
            <a:ext cx="4114800" cy="85725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 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709" y="1524000"/>
            <a:ext cx="9144000" cy="375998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58291" y="5486400"/>
            <a:ext cx="4572000" cy="115057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hotel 9 floors are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made completely of reinforced concrete. 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hotel has one on ground water tank</a:t>
            </a:r>
            <a:r>
              <a:rPr lang="en-US" dirty="0">
                <a:solidFill>
                  <a:srgbClr val="2E74B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1793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 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57175" indent="-257175"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Codes and Standards: 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ACI -318-11 for reinforced concrete structural design.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UBC -97 for earthquake design.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ASCE 7 2010 for load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combinations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For the design of the structure and its elements ETABS , SAP and hand calculations were used . 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53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937" y="1295400"/>
            <a:ext cx="8620125" cy="4267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48000" y="369957"/>
            <a:ext cx="39196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28298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 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57175" indent="-257175"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data: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Concrete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strength,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i="1" baseline="30000" dirty="0" err="1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2400" i="1" baseline="-25000" dirty="0" err="1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=28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Steel yield strength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i="1" baseline="-25000" dirty="0" err="1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=420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MPa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Bearing capacity for soil =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250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/m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400" baseline="30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32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SITE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ANALYSIS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The proposed land was chosen to be </a:t>
            </a:r>
            <a:r>
              <a:rPr lang="en-US" sz="2000" dirty="0" smtClean="0"/>
              <a:t>in Bait-</a:t>
            </a:r>
            <a:r>
              <a:rPr lang="en-US" sz="2000" dirty="0" err="1" smtClean="0"/>
              <a:t>wazan</a:t>
            </a:r>
            <a:r>
              <a:rPr lang="en-US" sz="2000" dirty="0" smtClean="0"/>
              <a:t>, which west Nablus</a:t>
            </a:r>
          </a:p>
          <a:p>
            <a:pPr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414582"/>
            <a:ext cx="7696200" cy="39862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425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 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Vertical Loads: </a:t>
            </a:r>
          </a:p>
          <a:p>
            <a:endParaRPr lang="en-US" dirty="0"/>
          </a:p>
          <a:p>
            <a:endParaRPr lang="en-US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2957000"/>
              </p:ext>
            </p:extLst>
          </p:nvPr>
        </p:nvGraphicFramePr>
        <p:xfrm>
          <a:off x="1066800" y="2819400"/>
          <a:ext cx="6934200" cy="26670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311400">
                  <a:extLst>
                    <a:ext uri="{9D8B030D-6E8A-4147-A177-3AD203B41FA5}">
                      <a16:colId xmlns:a16="http://schemas.microsoft.com/office/drawing/2014/main" xmlns="" val="2579673127"/>
                    </a:ext>
                  </a:extLst>
                </a:gridCol>
                <a:gridCol w="2311400">
                  <a:extLst>
                    <a:ext uri="{9D8B030D-6E8A-4147-A177-3AD203B41FA5}">
                      <a16:colId xmlns:a16="http://schemas.microsoft.com/office/drawing/2014/main" xmlns="" val="4126521997"/>
                    </a:ext>
                  </a:extLst>
                </a:gridCol>
                <a:gridCol w="2311400">
                  <a:extLst>
                    <a:ext uri="{9D8B030D-6E8A-4147-A177-3AD203B41FA5}">
                      <a16:colId xmlns:a16="http://schemas.microsoft.com/office/drawing/2014/main" xmlns="" val="471969584"/>
                    </a:ext>
                  </a:extLst>
                </a:gridCol>
              </a:tblGrid>
              <a:tr h="733833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Load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</a:rPr>
                        <a:t> Type 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Public spaces 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Others 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420580853"/>
                  </a:ext>
                </a:extLst>
              </a:tr>
              <a:tr h="1199334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Live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Load (</a:t>
                      </a:r>
                      <a:r>
                        <a:rPr lang="en-US" sz="2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400" baseline="30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) 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lang="en-US" sz="2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400" baseline="30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400" baseline="30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279283344"/>
                  </a:ext>
                </a:extLst>
              </a:tr>
              <a:tr h="733833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SID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 </a:t>
                      </a:r>
                      <a:r>
                        <a:rPr lang="en-US" sz="2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/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400" baseline="30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) 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400" baseline="30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</a:t>
                      </a: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/ m</a:t>
                      </a:r>
                      <a:r>
                        <a:rPr lang="en-US" sz="2400" baseline="30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39371137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064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 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5257800" cy="4953000"/>
          </a:xfrm>
        </p:spPr>
        <p:txBody>
          <a:bodyPr>
            <a:noAutofit/>
          </a:bodyPr>
          <a:lstStyle/>
          <a:p>
            <a:pPr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Seismic Design data : 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The city of structure is Nablus.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The seismic zone factor. Z=0.2.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The soil profile is type Sc.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The acceleration seismic coefficient Ca=0.24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The velocity seismic coefficient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Cv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=0.32.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The Seismic importance factor is 1.</a:t>
            </a:r>
            <a:endPara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The structural design type is intermediate, R=5.5</a:t>
            </a:r>
          </a:p>
          <a:p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1524000"/>
            <a:ext cx="29718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24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Sections Dimensions 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Content Placeholder 1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80980866"/>
              </p:ext>
            </p:extLst>
          </p:nvPr>
        </p:nvGraphicFramePr>
        <p:xfrm>
          <a:off x="457200" y="2362200"/>
          <a:ext cx="8308848" cy="2733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4424">
                  <a:extLst>
                    <a:ext uri="{9D8B030D-6E8A-4147-A177-3AD203B41FA5}">
                      <a16:colId xmlns:a16="http://schemas.microsoft.com/office/drawing/2014/main" xmlns="" val="1626482132"/>
                    </a:ext>
                  </a:extLst>
                </a:gridCol>
                <a:gridCol w="4154424">
                  <a:extLst>
                    <a:ext uri="{9D8B030D-6E8A-4147-A177-3AD203B41FA5}">
                      <a16:colId xmlns:a16="http://schemas.microsoft.com/office/drawing/2014/main" xmlns="" val="3882458465"/>
                    </a:ext>
                  </a:extLst>
                </a:gridCol>
              </a:tblGrid>
              <a:tr h="477301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Structural Element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Dimensions 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30336539"/>
                  </a:ext>
                </a:extLst>
              </a:tr>
              <a:tr h="477301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Ribbed  Slab 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cm thickness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56345817"/>
                  </a:ext>
                </a:extLst>
              </a:tr>
              <a:tr h="477301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Solid Slab 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cm thickness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57387624"/>
                  </a:ext>
                </a:extLst>
              </a:tr>
              <a:tr h="823835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Columns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(70X40)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, ( 40 X 40 ) , ( 70X70) , ( 100 X 50 ) and ( 60 X 60 ) 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39725949"/>
                  </a:ext>
                </a:extLst>
              </a:tr>
              <a:tr h="477301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Beams 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50X50) , ( 40 X 40 ) , ( 70 X 90 ) 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301369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903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685" y="381000"/>
            <a:ext cx="7886700" cy="994172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Modeling 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1600200"/>
            <a:ext cx="4114800" cy="4913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60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Verification of the  model 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Compatibility check</a:t>
            </a:r>
          </a:p>
          <a:p>
            <a:pPr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Equilibrium check</a:t>
            </a:r>
          </a:p>
          <a:p>
            <a:pPr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Internal force check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67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Verification of the  model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Compatibility check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t="19048" b="7936"/>
          <a:stretch/>
        </p:blipFill>
        <p:spPr>
          <a:xfrm>
            <a:off x="1676400" y="2057400"/>
            <a:ext cx="67056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95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Verification of the  model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Equilibrium Check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1175222"/>
              </p:ext>
            </p:extLst>
          </p:nvPr>
        </p:nvGraphicFramePr>
        <p:xfrm>
          <a:off x="1033272" y="2743200"/>
          <a:ext cx="7312152" cy="2880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038">
                  <a:extLst>
                    <a:ext uri="{9D8B030D-6E8A-4147-A177-3AD203B41FA5}">
                      <a16:colId xmlns:a16="http://schemas.microsoft.com/office/drawing/2014/main" xmlns="" val="1326838536"/>
                    </a:ext>
                  </a:extLst>
                </a:gridCol>
                <a:gridCol w="1828038">
                  <a:extLst>
                    <a:ext uri="{9D8B030D-6E8A-4147-A177-3AD203B41FA5}">
                      <a16:colId xmlns:a16="http://schemas.microsoft.com/office/drawing/2014/main" xmlns="" val="842960175"/>
                    </a:ext>
                  </a:extLst>
                </a:gridCol>
                <a:gridCol w="1828038">
                  <a:extLst>
                    <a:ext uri="{9D8B030D-6E8A-4147-A177-3AD203B41FA5}">
                      <a16:colId xmlns:a16="http://schemas.microsoft.com/office/drawing/2014/main" xmlns="" val="3025704507"/>
                    </a:ext>
                  </a:extLst>
                </a:gridCol>
                <a:gridCol w="1828038">
                  <a:extLst>
                    <a:ext uri="{9D8B030D-6E8A-4147-A177-3AD203B41FA5}">
                      <a16:colId xmlns:a16="http://schemas.microsoft.com/office/drawing/2014/main" xmlns="" val="232812404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Live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load ( </a:t>
                      </a:r>
                      <a:r>
                        <a:rPr lang="en-US" sz="2400" b="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SID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400" b="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Dead load (</a:t>
                      </a:r>
                      <a:r>
                        <a:rPr lang="en-US" sz="24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79635617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Manual 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18480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42736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52326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83002696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By ETABS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18461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42556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51153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88232504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Error 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0.1%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0.62%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4.3% 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692600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145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Verification of the  model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Internal force check 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7101435"/>
              </p:ext>
            </p:extLst>
          </p:nvPr>
        </p:nvGraphicFramePr>
        <p:xfrm>
          <a:off x="1295400" y="2819400"/>
          <a:ext cx="6477000" cy="2438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9250">
                  <a:extLst>
                    <a:ext uri="{9D8B030D-6E8A-4147-A177-3AD203B41FA5}">
                      <a16:colId xmlns:a16="http://schemas.microsoft.com/office/drawing/2014/main" xmlns="" val="4061241611"/>
                    </a:ext>
                  </a:extLst>
                </a:gridCol>
                <a:gridCol w="1619250">
                  <a:extLst>
                    <a:ext uri="{9D8B030D-6E8A-4147-A177-3AD203B41FA5}">
                      <a16:colId xmlns:a16="http://schemas.microsoft.com/office/drawing/2014/main" xmlns="" val="946741287"/>
                    </a:ext>
                  </a:extLst>
                </a:gridCol>
                <a:gridCol w="1619250">
                  <a:extLst>
                    <a:ext uri="{9D8B030D-6E8A-4147-A177-3AD203B41FA5}">
                      <a16:colId xmlns:a16="http://schemas.microsoft.com/office/drawing/2014/main" xmlns="" val="2354636630"/>
                    </a:ext>
                  </a:extLst>
                </a:gridCol>
                <a:gridCol w="1619250">
                  <a:extLst>
                    <a:ext uri="{9D8B030D-6E8A-4147-A177-3AD203B41FA5}">
                      <a16:colId xmlns:a16="http://schemas.microsoft.com/office/drawing/2014/main" xmlns="" val="2254571682"/>
                    </a:ext>
                  </a:extLst>
                </a:gridCol>
              </a:tblGrid>
              <a:tr h="515951">
                <a:tc>
                  <a:txBody>
                    <a:bodyPr/>
                    <a:lstStyle/>
                    <a:p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Manual 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By ETABS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%Error 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21488513"/>
                  </a:ext>
                </a:extLst>
              </a:tr>
              <a:tr h="515951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Column 9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5821 </a:t>
                      </a:r>
                      <a:r>
                        <a:rPr lang="en-US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5647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3.06%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16156741"/>
                  </a:ext>
                </a:extLst>
              </a:tr>
              <a:tr h="515951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Main beam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667 </a:t>
                      </a:r>
                      <a:r>
                        <a:rPr lang="en-US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kN.m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626 </a:t>
                      </a:r>
                      <a:r>
                        <a:rPr lang="en-US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</a:t>
                      </a:r>
                      <a:r>
                        <a:rPr lang="en-US" sz="2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.m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6.5%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32469305"/>
                  </a:ext>
                </a:extLst>
              </a:tr>
              <a:tr h="890546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Span of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the slab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10.38 </a:t>
                      </a:r>
                      <a:r>
                        <a:rPr lang="en-US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kN.m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11.01 </a:t>
                      </a:r>
                      <a:r>
                        <a:rPr lang="en-US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kN.m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5.9%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085218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096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checks 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742194017"/>
              </p:ext>
            </p:extLst>
          </p:nvPr>
        </p:nvGraphicFramePr>
        <p:xfrm>
          <a:off x="612648" y="1371600"/>
          <a:ext cx="8302752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0183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Slab Reinforcement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247" y="2057400"/>
            <a:ext cx="8578202" cy="345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97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Architectural Design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76400"/>
            <a:ext cx="8503920" cy="457200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Site Plan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514600"/>
            <a:ext cx="82296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027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Beams Reinforcement </a:t>
            </a:r>
            <a:endParaRPr lang="en-US" sz="40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253212"/>
            <a:ext cx="8991600" cy="308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08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Columns Reinforcement </a:t>
            </a:r>
            <a:endParaRPr lang="en-US" sz="4000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8422" y="2125266"/>
            <a:ext cx="4857750" cy="32432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6172" y="1676400"/>
            <a:ext cx="3181350" cy="450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91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0200"/>
            <a:ext cx="9067800" cy="25717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Footing Reinforcement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2275" y="2157412"/>
            <a:ext cx="61817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982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Shear Wall Reinforcement 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199" y="5213857"/>
            <a:ext cx="6208467" cy="15903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1553983"/>
            <a:ext cx="4679458" cy="3325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3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Stair Reinforcement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" y="2590800"/>
            <a:ext cx="8097981" cy="33827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87382"/>
            <a:ext cx="4267200" cy="22068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5102436"/>
            <a:ext cx="440921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406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Water Tank Reinforcement(Seismic Design) 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9348" y="3886200"/>
            <a:ext cx="3934074" cy="262059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524000"/>
            <a:ext cx="5562600" cy="323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22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0"/>
            <a:ext cx="8153400" cy="990600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Electrical Design.</a:t>
            </a:r>
            <a:endParaRPr lang="en-US" sz="6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33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Electrical design.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Recommended </a:t>
            </a:r>
            <a:r>
              <a:rPr lang="en-US" dirty="0">
                <a:solidFill>
                  <a:srgbClr val="FF0000"/>
                </a:solidFill>
              </a:rPr>
              <a:t>illumination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Reflection factor.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3048000"/>
            <a:ext cx="3259477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988" y="2092036"/>
            <a:ext cx="4017963" cy="43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815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Electrical design.</a:t>
            </a:r>
            <a:endParaRPr lang="en-US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Artificial lighting.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Quest Bedroom.</a:t>
            </a:r>
            <a:endParaRPr lang="en-US" dirty="0"/>
          </a:p>
        </p:txBody>
      </p:sp>
      <p:pic>
        <p:nvPicPr>
          <p:cNvPr id="7170" name="Picture 2" descr="G:\ \rooo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018" y="1676400"/>
            <a:ext cx="4875609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8235052"/>
              </p:ext>
            </p:extLst>
          </p:nvPr>
        </p:nvGraphicFramePr>
        <p:xfrm>
          <a:off x="435822" y="4076700"/>
          <a:ext cx="2993180" cy="1485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2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482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4829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4829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01211">
                <a:tc>
                  <a:txBody>
                    <a:bodyPr/>
                    <a:lstStyle/>
                    <a:p>
                      <a:r>
                        <a:rPr lang="en-US" dirty="0" smtClean="0"/>
                        <a:t>E(lux)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UGR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D.F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84689">
                <a:tc>
                  <a:txBody>
                    <a:bodyPr/>
                    <a:lstStyle/>
                    <a:p>
                      <a:r>
                        <a:rPr lang="en-US" dirty="0" smtClean="0"/>
                        <a:t>177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63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2.169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505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Electrical design.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Bed room selected luminaires. 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586026"/>
            <a:ext cx="3237073" cy="2524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2061" y="2542592"/>
            <a:ext cx="2602507" cy="34379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7851" y="2514600"/>
            <a:ext cx="2797258" cy="286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28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</a:rPr>
              <a:t>Site plane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6" name="Content Placeholder 5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05000"/>
            <a:ext cx="8000999" cy="42671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4313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Electrical design.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Artificial lighting.</a:t>
            </a:r>
          </a:p>
          <a:p>
            <a:r>
              <a:rPr lang="en-US" dirty="0" smtClean="0"/>
              <a:t>Conference room.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2219325"/>
            <a:ext cx="4343400" cy="3257550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5635178"/>
              </p:ext>
            </p:extLst>
          </p:nvPr>
        </p:nvGraphicFramePr>
        <p:xfrm>
          <a:off x="435822" y="4076700"/>
          <a:ext cx="2993180" cy="1485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2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482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4829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4829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01211">
                <a:tc>
                  <a:txBody>
                    <a:bodyPr/>
                    <a:lstStyle/>
                    <a:p>
                      <a:r>
                        <a:rPr lang="en-US" dirty="0" smtClean="0"/>
                        <a:t>E(lux)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UGR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D.F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84689">
                <a:tc>
                  <a:txBody>
                    <a:bodyPr/>
                    <a:lstStyle/>
                    <a:p>
                      <a:r>
                        <a:rPr lang="en-US" dirty="0" smtClean="0"/>
                        <a:t>350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0.57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710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Electrical design.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Conference room selected luminaires.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975" y="2362200"/>
            <a:ext cx="7721077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12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Electrical design.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Lighting arrangement.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133600"/>
            <a:ext cx="5905735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920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Electrical design.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447557" y="3244334"/>
            <a:ext cx="22488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Lighting arrangement.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Lighting arrangement. </a:t>
            </a:r>
          </a:p>
          <a:p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057400"/>
            <a:ext cx="6324600" cy="4628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132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Electrical design.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Sockets arrangement.</a:t>
            </a:r>
          </a:p>
          <a:p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38400"/>
            <a:ext cx="4938307" cy="3304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5046725"/>
              </p:ext>
            </p:extLst>
          </p:nvPr>
        </p:nvGraphicFramePr>
        <p:xfrm>
          <a:off x="5715000" y="1918854"/>
          <a:ext cx="3124200" cy="3832353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5621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621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66962">
                <a:tc>
                  <a:txBody>
                    <a:bodyPr/>
                    <a:lstStyle/>
                    <a:p>
                      <a:pPr marL="45720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Function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Minimum quantity of sockets 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8987">
                <a:tc>
                  <a:txBody>
                    <a:bodyPr/>
                    <a:lstStyle/>
                    <a:p>
                      <a:pPr marL="45720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Kitchen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7975">
                <a:tc>
                  <a:txBody>
                    <a:bodyPr/>
                    <a:lstStyle/>
                    <a:p>
                      <a:pPr marL="45720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Master Bedroom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7975">
                <a:tc>
                  <a:txBody>
                    <a:bodyPr/>
                    <a:lstStyle/>
                    <a:p>
                      <a:pPr marL="45720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Dining room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77975">
                <a:tc>
                  <a:txBody>
                    <a:bodyPr/>
                    <a:lstStyle/>
                    <a:p>
                      <a:pPr marL="45720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Single bedroom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77673">
                <a:tc>
                  <a:txBody>
                    <a:bodyPr/>
                    <a:lstStyle/>
                    <a:p>
                      <a:pPr marL="45720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Bath room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1-double </a:t>
                      </a:r>
                      <a:r>
                        <a:rPr lang="en-US" sz="1800" dirty="0" smtClean="0">
                          <a:effectLst/>
                        </a:rPr>
                        <a:t>insulated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564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Electrical design.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Circuit breaker branches.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133600"/>
            <a:ext cx="7650457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937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Electrical design.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Main distribution board.</a:t>
            </a:r>
          </a:p>
          <a:p>
            <a:endParaRPr lang="en-US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" y="2314575"/>
            <a:ext cx="8010525" cy="431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141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752600"/>
            <a:ext cx="8534400" cy="2514600"/>
          </a:xfrm>
        </p:spPr>
        <p:txBody>
          <a:bodyPr>
            <a:noAutofit/>
          </a:bodyPr>
          <a:lstStyle/>
          <a:p>
            <a:r>
              <a:rPr lang="en-US" sz="6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Mechanical design.</a:t>
            </a:r>
            <a:endParaRPr lang="en-US" sz="6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57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Mechanical design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3568" y="2132856"/>
            <a:ext cx="8153400" cy="4495800"/>
          </a:xfrm>
        </p:spPr>
        <p:txBody>
          <a:bodyPr/>
          <a:lstStyle/>
          <a:p>
            <a:pPr marL="320040" lvl="0" indent="-320040" algn="l" rtl="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en-US" sz="2900" dirty="0">
                <a:latin typeface="Tw Cen MT (Body)"/>
              </a:rPr>
              <a:t>1- Water Supply System</a:t>
            </a:r>
          </a:p>
          <a:p>
            <a:pPr marL="320040" lvl="0" indent="-320040" algn="l" rtl="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en-US" sz="2900" dirty="0">
                <a:latin typeface="Tw Cen MT (Body)"/>
              </a:rPr>
              <a:t>2-Drainage System</a:t>
            </a:r>
          </a:p>
          <a:p>
            <a:pPr marL="320040" lvl="0" indent="-320040" algn="l" rtl="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en-US" sz="2900" dirty="0">
                <a:latin typeface="Tw Cen MT (Body)"/>
              </a:rPr>
              <a:t>3-H-VAC System</a:t>
            </a:r>
          </a:p>
          <a:p>
            <a:pPr marL="514350" indent="-514350" algn="l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507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55776" y="404664"/>
            <a:ext cx="41520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/>
              <a:t>Mechanical design</a:t>
            </a:r>
            <a:endParaRPr lang="ar-SA" sz="4000" dirty="0"/>
          </a:p>
        </p:txBody>
      </p:sp>
      <p:sp>
        <p:nvSpPr>
          <p:cNvPr id="5" name="Rectangle 4"/>
          <p:cNvSpPr/>
          <p:nvPr/>
        </p:nvSpPr>
        <p:spPr>
          <a:xfrm>
            <a:off x="611560" y="1628800"/>
            <a:ext cx="352051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5760" lvl="0" indent="-283464" algn="l" rtl="0"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en-US" sz="3000" b="1" dirty="0" smtClean="0"/>
              <a:t>Water supply design</a:t>
            </a:r>
            <a:endParaRPr lang="en-US" sz="3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182798"/>
            <a:ext cx="7920879" cy="467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9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Architectural Design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Basement floor </a:t>
            </a:r>
          </a:p>
          <a:p>
            <a:r>
              <a:rPr lang="en-US" dirty="0" smtClean="0"/>
              <a:t>769.7 </a:t>
            </a:r>
            <a:r>
              <a:rPr lang="en-US" dirty="0"/>
              <a:t>m</a:t>
            </a:r>
            <a:r>
              <a:rPr lang="en-US" baseline="30000" dirty="0"/>
              <a:t>2</a:t>
            </a:r>
            <a:r>
              <a:rPr lang="en-US" dirty="0"/>
              <a:t> which </a:t>
            </a:r>
            <a:r>
              <a:rPr lang="en-US" dirty="0" smtClean="0"/>
              <a:t>contains spaces that used for storage, maintenance, food preparation and spaces for electrical and mechanical control 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4038600"/>
            <a:ext cx="4572000" cy="26098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552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</a:rPr>
              <a:t>Water distribution </a:t>
            </a:r>
            <a:r>
              <a:rPr lang="en-US" dirty="0">
                <a:solidFill>
                  <a:srgbClr val="002060"/>
                </a:solidFill>
              </a:rPr>
              <a:t>System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613298" y="260648"/>
            <a:ext cx="41520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/>
              <a:t>Mechanical design</a:t>
            </a:r>
            <a:endParaRPr lang="ar-SA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218890"/>
            <a:ext cx="7775776" cy="4666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53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260648"/>
            <a:ext cx="8153400" cy="82068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000" b="1" dirty="0" smtClean="0"/>
              <a:t>Domestic hot water</a:t>
            </a:r>
            <a:endParaRPr lang="ar-SA" sz="4000" dirty="0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323528" y="1988840"/>
            <a:ext cx="532171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We need almost 10000 L DHW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we will use evacuated tube to heat water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996952"/>
            <a:ext cx="6347445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7784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699792" y="404664"/>
            <a:ext cx="4823448" cy="748680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en-US" sz="4000" b="1" dirty="0" smtClean="0">
                <a:latin typeface="Tw Cen MT (Body)"/>
              </a:rPr>
              <a:t>Rain Water Drainage</a:t>
            </a:r>
          </a:p>
          <a:p>
            <a:pPr algn="ctr"/>
            <a:endParaRPr lang="ar-SA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38" y="1765772"/>
            <a:ext cx="9105900" cy="5244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70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4" y="1759315"/>
            <a:ext cx="9171756" cy="511256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000210" y="332656"/>
            <a:ext cx="53126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en-US" sz="4000" b="1" dirty="0" smtClean="0">
                <a:latin typeface="Tw Cen MT (Body)"/>
              </a:rPr>
              <a:t>Drainage roof </a:t>
            </a:r>
            <a:r>
              <a:rPr lang="en-US" sz="4000" b="1" dirty="0">
                <a:latin typeface="Tw Cen MT (Body)"/>
              </a:rPr>
              <a:t>design</a:t>
            </a:r>
          </a:p>
        </p:txBody>
      </p:sp>
    </p:spTree>
    <p:extLst>
      <p:ext uri="{BB962C8B-B14F-4D97-AF65-F5344CB8AC3E}">
        <p14:creationId xmlns:p14="http://schemas.microsoft.com/office/powerpoint/2010/main" val="148737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3743328" cy="748680"/>
          </a:xfrm>
        </p:spPr>
        <p:txBody>
          <a:bodyPr/>
          <a:lstStyle/>
          <a:p>
            <a:pPr algn="l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Fire resistance system</a:t>
            </a:r>
          </a:p>
          <a:p>
            <a:pPr algn="l">
              <a:buNone/>
            </a:pPr>
            <a:endParaRPr lang="ar-SA" dirty="0"/>
          </a:p>
        </p:txBody>
      </p:sp>
      <p:sp>
        <p:nvSpPr>
          <p:cNvPr id="5" name="Rectangle 4"/>
          <p:cNvSpPr/>
          <p:nvPr/>
        </p:nvSpPr>
        <p:spPr>
          <a:xfrm>
            <a:off x="1763688" y="404664"/>
            <a:ext cx="67687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prstClr val="black"/>
                </a:solidFill>
                <a:latin typeface="Tw Cen MT (Body)"/>
                <a:cs typeface="Times New Roman" panose="02020603050405020304" pitchFamily="18" charset="0"/>
              </a:rPr>
              <a:t>Safety design </a:t>
            </a:r>
            <a:endParaRPr lang="ar-SA" sz="4000" dirty="0">
              <a:latin typeface="Tw Cen MT (Body)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00883" y="1739652"/>
            <a:ext cx="2888927" cy="89726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2636912"/>
            <a:ext cx="8856984" cy="394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86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Mechanical design.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HVAC systems.</a:t>
            </a:r>
          </a:p>
          <a:p>
            <a:r>
              <a:rPr lang="en-US" sz="2600" dirty="0"/>
              <a:t>Systems used are :</a:t>
            </a:r>
          </a:p>
          <a:p>
            <a:pPr>
              <a:buFont typeface="Wingdings" pitchFamily="2" charset="2"/>
              <a:buChar char="Ø"/>
            </a:pPr>
            <a:r>
              <a:rPr lang="en-US" sz="2600" dirty="0"/>
              <a:t> Centralized system( Chilled water ) </a:t>
            </a:r>
            <a:r>
              <a:rPr lang="en-US" sz="2600" dirty="0">
                <a:sym typeface="Wingdings" pitchFamily="2" charset="2"/>
              </a:rPr>
              <a:t> in </a:t>
            </a:r>
            <a:r>
              <a:rPr lang="en-US" sz="2600" dirty="0">
                <a:solidFill>
                  <a:srgbClr val="FF0000"/>
                </a:solidFill>
                <a:sym typeface="Wingdings" pitchFamily="2" charset="2"/>
              </a:rPr>
              <a:t>Basement, Ground and first floor. </a:t>
            </a:r>
          </a:p>
          <a:p>
            <a:pPr>
              <a:buFont typeface="Wingdings" pitchFamily="2" charset="2"/>
              <a:buChar char="Ø"/>
            </a:pPr>
            <a:r>
              <a:rPr lang="en-US" sz="2600" dirty="0"/>
              <a:t>Split Units (VRF) </a:t>
            </a:r>
            <a:r>
              <a:rPr lang="en-US" sz="2600" dirty="0">
                <a:sym typeface="Wingdings" pitchFamily="2" charset="2"/>
              </a:rPr>
              <a:t> in </a:t>
            </a:r>
            <a:r>
              <a:rPr lang="en-US" sz="2600" dirty="0">
                <a:solidFill>
                  <a:srgbClr val="FF0000"/>
                </a:solidFill>
                <a:sym typeface="Wingdings" pitchFamily="2" charset="2"/>
              </a:rPr>
              <a:t>Guest floors. </a:t>
            </a:r>
            <a:endParaRPr lang="en-US" sz="26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600" dirty="0"/>
              <a:t>Main components of centralized system are :</a:t>
            </a:r>
          </a:p>
          <a:p>
            <a:pPr>
              <a:buFont typeface="Wingdings" pitchFamily="2" charset="2"/>
              <a:buChar char="v"/>
            </a:pPr>
            <a:r>
              <a:rPr lang="en-US" sz="2600" dirty="0"/>
              <a:t>Chiller (for cooling and heating).</a:t>
            </a:r>
          </a:p>
          <a:p>
            <a:pPr>
              <a:buFont typeface="Wingdings" pitchFamily="2" charset="2"/>
              <a:buChar char="v"/>
            </a:pPr>
            <a:r>
              <a:rPr lang="en-US" sz="2600" dirty="0"/>
              <a:t>A.H.U</a:t>
            </a:r>
          </a:p>
          <a:p>
            <a:pPr>
              <a:buFont typeface="Wingdings" pitchFamily="2" charset="2"/>
              <a:buChar char="v"/>
            </a:pPr>
            <a:r>
              <a:rPr lang="en-US" sz="2600" dirty="0"/>
              <a:t>Ducts.</a:t>
            </a:r>
          </a:p>
          <a:p>
            <a:pPr>
              <a:buFont typeface="Wingdings" pitchFamily="2" charset="2"/>
              <a:buChar char="v"/>
            </a:pPr>
            <a:r>
              <a:rPr lang="en-US" sz="2600" dirty="0"/>
              <a:t>Diffusers.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11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Mechanical design.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0000"/>
                </a:solidFill>
              </a:rPr>
              <a:t>Centralized system.</a:t>
            </a:r>
          </a:p>
          <a:p>
            <a:r>
              <a:rPr lang="en-US" sz="3200" dirty="0"/>
              <a:t>Cooling load = 153 KW = 44 ton . </a:t>
            </a:r>
          </a:p>
          <a:p>
            <a:r>
              <a:rPr lang="en-US" sz="3200" dirty="0"/>
              <a:t>Selected chiller is </a:t>
            </a:r>
            <a:r>
              <a:rPr lang="en-US" sz="3200" b="1" dirty="0"/>
              <a:t>EWWD-4-XS-369</a:t>
            </a:r>
            <a:r>
              <a:rPr lang="en-US" sz="3200" dirty="0"/>
              <a:t> </a:t>
            </a:r>
          </a:p>
          <a:p>
            <a:endParaRPr lang="en-US" sz="3200" dirty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581400"/>
            <a:ext cx="6477000" cy="28401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15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Mechanical design.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Centralized system.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Air handling unit. </a:t>
            </a:r>
          </a:p>
          <a:p>
            <a:pPr marL="0" indent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Selected air handling unit is ADT-F/B from</a:t>
            </a:r>
          </a:p>
          <a:p>
            <a:pPr marL="0" indent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Daikin. 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Diffusers.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599" y="2362200"/>
            <a:ext cx="2583873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114800"/>
            <a:ext cx="2971800" cy="22647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159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Mechanical design.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Ducts and diffusers arrangement in restaurant.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209800"/>
            <a:ext cx="6534150" cy="418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881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Mechanical design.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Chiller location. </a:t>
            </a:r>
          </a:p>
          <a:p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286000"/>
            <a:ext cx="6953250" cy="39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812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Architectural Design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Ground floor </a:t>
            </a:r>
          </a:p>
          <a:p>
            <a:r>
              <a:rPr lang="en-US" dirty="0" smtClean="0"/>
              <a:t>2006.5  </a:t>
            </a:r>
            <a:r>
              <a:rPr lang="en-US" dirty="0"/>
              <a:t>m</a:t>
            </a:r>
            <a:r>
              <a:rPr lang="en-US" baseline="30000" dirty="0"/>
              <a:t>2</a:t>
            </a:r>
            <a:r>
              <a:rPr lang="en-US" dirty="0"/>
              <a:t> which </a:t>
            </a:r>
            <a:r>
              <a:rPr lang="en-US" dirty="0" smtClean="0"/>
              <a:t>contains entrance, gym, offices, conference hall, loopy, reception and waiting areas.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3352800"/>
            <a:ext cx="7467600" cy="3276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603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Mechanical design.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Split units system(VRF).</a:t>
            </a:r>
          </a:p>
          <a:p>
            <a:r>
              <a:rPr lang="en-US" sz="2400" dirty="0"/>
              <a:t>Indoor units.</a:t>
            </a:r>
          </a:p>
          <a:p>
            <a:r>
              <a:rPr lang="en-US" sz="2400" dirty="0"/>
              <a:t>Cooling load for guest floors is 179 KW= 51 TR.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347719"/>
            <a:ext cx="4218709" cy="274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27" y="3333864"/>
            <a:ext cx="3713018" cy="273454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1219200" y="6148708"/>
            <a:ext cx="1736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TIWM1012B21S</a:t>
            </a:r>
          </a:p>
        </p:txBody>
      </p:sp>
      <p:sp>
        <p:nvSpPr>
          <p:cNvPr id="7" name="Rectangle 6"/>
          <p:cNvSpPr/>
          <p:nvPr/>
        </p:nvSpPr>
        <p:spPr>
          <a:xfrm>
            <a:off x="5791200" y="6116258"/>
            <a:ext cx="1544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YIDM006B21S</a:t>
            </a:r>
          </a:p>
        </p:txBody>
      </p:sp>
    </p:spTree>
    <p:extLst>
      <p:ext uri="{BB962C8B-B14F-4D97-AF65-F5344CB8AC3E}">
        <p14:creationId xmlns:p14="http://schemas.microsoft.com/office/powerpoint/2010/main" val="337326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Mechanical design.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Outdoor unit.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867033"/>
            <a:ext cx="2535980" cy="265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4703618"/>
            <a:ext cx="8568851" cy="1683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982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Mechanical design.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Split units system(VRF).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179014"/>
            <a:ext cx="6781800" cy="4429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734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Quantities and Survey </a:t>
            </a:r>
            <a:endParaRPr lang="en-US" sz="4000" dirty="0">
              <a:solidFill>
                <a:schemeClr val="tx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4517892"/>
              </p:ext>
            </p:extLst>
          </p:nvPr>
        </p:nvGraphicFramePr>
        <p:xfrm>
          <a:off x="1752600" y="5092588"/>
          <a:ext cx="6131052" cy="144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5526">
                  <a:extLst>
                    <a:ext uri="{9D8B030D-6E8A-4147-A177-3AD203B41FA5}">
                      <a16:colId xmlns:a16="http://schemas.microsoft.com/office/drawing/2014/main" xmlns="" val="2348667986"/>
                    </a:ext>
                  </a:extLst>
                </a:gridCol>
                <a:gridCol w="3065526">
                  <a:extLst>
                    <a:ext uri="{9D8B030D-6E8A-4147-A177-3AD203B41FA5}">
                      <a16:colId xmlns:a16="http://schemas.microsoft.com/office/drawing/2014/main" xmlns="" val="3304342340"/>
                    </a:ext>
                  </a:extLst>
                </a:gridCol>
              </a:tblGrid>
              <a:tr h="9652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Cost of the Project 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43,033,325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NIS 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31748878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Cost Per </a:t>
                      </a:r>
                      <a:r>
                        <a:rPr kumimoji="0" lang="en-US" sz="2400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kumimoji="0" lang="en-US" sz="2400" kern="1200" baseline="300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3100 NIS / </a:t>
                      </a:r>
                      <a:r>
                        <a:rPr kumimoji="0" lang="en-US" sz="2400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kumimoji="0" lang="en-US" sz="2400" kern="1200" baseline="300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39440397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r="475" b="11637"/>
          <a:stretch/>
        </p:blipFill>
        <p:spPr>
          <a:xfrm>
            <a:off x="1766455" y="1752600"/>
            <a:ext cx="6019799" cy="308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hanks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33399" y="1447800"/>
            <a:ext cx="7999488" cy="32034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9" y="3657600"/>
            <a:ext cx="8286493" cy="2747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83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Architectural Design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412776"/>
            <a:ext cx="8503920" cy="457200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first floor </a:t>
            </a:r>
          </a:p>
          <a:p>
            <a:r>
              <a:rPr lang="en-US" dirty="0" smtClean="0"/>
              <a:t>2006.5 </a:t>
            </a:r>
            <a:r>
              <a:rPr lang="en-US" dirty="0"/>
              <a:t>m</a:t>
            </a:r>
            <a:r>
              <a:rPr lang="en-US" baseline="30000" dirty="0"/>
              <a:t>2</a:t>
            </a:r>
            <a:r>
              <a:rPr lang="en-US" dirty="0"/>
              <a:t> which </a:t>
            </a:r>
            <a:r>
              <a:rPr lang="en-US" dirty="0" smtClean="0"/>
              <a:t>contains restaurant &amp; terraces.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2971800"/>
            <a:ext cx="7315200" cy="3505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760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3058</TotalTime>
  <Words>1341</Words>
  <Application>Microsoft Office PowerPoint</Application>
  <PresentationFormat>On-screen Show (4:3)</PresentationFormat>
  <Paragraphs>385</Paragraphs>
  <Slides>84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84</vt:i4>
      </vt:variant>
    </vt:vector>
  </HeadingPairs>
  <TitlesOfParts>
    <vt:vector size="85" baseType="lpstr">
      <vt:lpstr>Median</vt:lpstr>
      <vt:lpstr>     Graduation Project (2) Integrated Four  stars hotet </vt:lpstr>
      <vt:lpstr>Outline</vt:lpstr>
      <vt:lpstr>Introduction </vt:lpstr>
      <vt:lpstr>SITE ANALYSIS</vt:lpstr>
      <vt:lpstr>Architectural Design</vt:lpstr>
      <vt:lpstr>Site plane</vt:lpstr>
      <vt:lpstr>Architectural Design</vt:lpstr>
      <vt:lpstr>Architectural Design</vt:lpstr>
      <vt:lpstr>Architectural Design</vt:lpstr>
      <vt:lpstr>Architectural Design</vt:lpstr>
      <vt:lpstr>PowerPoint Presentation</vt:lpstr>
      <vt:lpstr>Architectural Design</vt:lpstr>
      <vt:lpstr>Elevations</vt:lpstr>
      <vt:lpstr>Elevations</vt:lpstr>
      <vt:lpstr>Elevations</vt:lpstr>
      <vt:lpstr>Elevations</vt:lpstr>
      <vt:lpstr>SECTIONS</vt:lpstr>
      <vt:lpstr>SECTIONS</vt:lpstr>
      <vt:lpstr>3D RENDER</vt:lpstr>
      <vt:lpstr>3D RENDER</vt:lpstr>
      <vt:lpstr>3D RENDER</vt:lpstr>
      <vt:lpstr>3D RENDER</vt:lpstr>
      <vt:lpstr>Environmental Design. </vt:lpstr>
      <vt:lpstr>Environmental Design.</vt:lpstr>
      <vt:lpstr>Environmental Design.</vt:lpstr>
      <vt:lpstr>Environmental Design.</vt:lpstr>
      <vt:lpstr>Environmental Design.</vt:lpstr>
      <vt:lpstr>Environmental Design.</vt:lpstr>
      <vt:lpstr>Environmental Design.</vt:lpstr>
      <vt:lpstr>Environmental Design.</vt:lpstr>
      <vt:lpstr>PowerPoint Presentation</vt:lpstr>
      <vt:lpstr>PowerPoint Presentation</vt:lpstr>
      <vt:lpstr>PowerPoint Presentation</vt:lpstr>
      <vt:lpstr>Acoustic Design </vt:lpstr>
      <vt:lpstr>Loud Speakers</vt:lpstr>
      <vt:lpstr>PowerPoint Presentation</vt:lpstr>
      <vt:lpstr>Structural Design </vt:lpstr>
      <vt:lpstr> </vt:lpstr>
      <vt:lpstr>Structural Design </vt:lpstr>
      <vt:lpstr>Structural Design </vt:lpstr>
      <vt:lpstr>Structural Design </vt:lpstr>
      <vt:lpstr>Sections Dimensions </vt:lpstr>
      <vt:lpstr>Modeling </vt:lpstr>
      <vt:lpstr>Verification of the  model </vt:lpstr>
      <vt:lpstr>Verification of the  model </vt:lpstr>
      <vt:lpstr>Verification of the  model </vt:lpstr>
      <vt:lpstr>Verification of the  model </vt:lpstr>
      <vt:lpstr>Design checks </vt:lpstr>
      <vt:lpstr>Slab Reinforcement </vt:lpstr>
      <vt:lpstr>Beams Reinforcement </vt:lpstr>
      <vt:lpstr>Columns Reinforcement </vt:lpstr>
      <vt:lpstr>Footing Reinforcement </vt:lpstr>
      <vt:lpstr>Shear Wall Reinforcement  </vt:lpstr>
      <vt:lpstr>Stair Reinforcement </vt:lpstr>
      <vt:lpstr>Water Tank Reinforcement(Seismic Design)  </vt:lpstr>
      <vt:lpstr>Electrical Design.</vt:lpstr>
      <vt:lpstr>Electrical design.</vt:lpstr>
      <vt:lpstr>Electrical design.</vt:lpstr>
      <vt:lpstr>Electrical design.</vt:lpstr>
      <vt:lpstr>Electrical design.</vt:lpstr>
      <vt:lpstr>Electrical design.</vt:lpstr>
      <vt:lpstr>Electrical design.</vt:lpstr>
      <vt:lpstr>Electrical design.</vt:lpstr>
      <vt:lpstr>Electrical design.</vt:lpstr>
      <vt:lpstr>Electrical design.</vt:lpstr>
      <vt:lpstr>Electrical design.</vt:lpstr>
      <vt:lpstr>Mechanical design.</vt:lpstr>
      <vt:lpstr>Mechanical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Mechanical design.</vt:lpstr>
      <vt:lpstr>Mechanical design.</vt:lpstr>
      <vt:lpstr>Mechanical design.</vt:lpstr>
      <vt:lpstr>Mechanical design.</vt:lpstr>
      <vt:lpstr>Mechanical design.</vt:lpstr>
      <vt:lpstr>Mechanical design.</vt:lpstr>
      <vt:lpstr>Mechanical design.</vt:lpstr>
      <vt:lpstr>Mechanical design.</vt:lpstr>
      <vt:lpstr>Quantities and Survey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Electrical Design</dc:title>
  <dc:creator>Angham</dc:creator>
  <cp:lastModifiedBy>admin</cp:lastModifiedBy>
  <cp:revision>102</cp:revision>
  <dcterms:created xsi:type="dcterms:W3CDTF">2017-05-22T13:24:24Z</dcterms:created>
  <dcterms:modified xsi:type="dcterms:W3CDTF">2017-06-08T06:17:18Z</dcterms:modified>
</cp:coreProperties>
</file>