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57" r:id="rId2"/>
    <p:sldId id="284" r:id="rId3"/>
    <p:sldId id="258" r:id="rId4"/>
    <p:sldId id="273" r:id="rId5"/>
    <p:sldId id="285" r:id="rId6"/>
    <p:sldId id="286" r:id="rId7"/>
    <p:sldId id="287" r:id="rId8"/>
    <p:sldId id="288" r:id="rId9"/>
    <p:sldId id="289" r:id="rId10"/>
    <p:sldId id="292" r:id="rId11"/>
    <p:sldId id="291" r:id="rId12"/>
    <p:sldId id="293" r:id="rId13"/>
    <p:sldId id="294" r:id="rId14"/>
    <p:sldId id="310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5" r:id="rId26"/>
    <p:sldId id="306" r:id="rId27"/>
    <p:sldId id="307" r:id="rId28"/>
    <p:sldId id="308" r:id="rId29"/>
    <p:sldId id="309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AF81413-6F27-554D-9D25-1965B1623915}">
          <p14:sldIdLst>
            <p14:sldId id="257"/>
            <p14:sldId id="284"/>
            <p14:sldId id="258"/>
            <p14:sldId id="273"/>
            <p14:sldId id="285"/>
            <p14:sldId id="286"/>
            <p14:sldId id="287"/>
            <p14:sldId id="288"/>
            <p14:sldId id="289"/>
            <p14:sldId id="292"/>
            <p14:sldId id="291"/>
            <p14:sldId id="293"/>
            <p14:sldId id="294"/>
            <p14:sldId id="310"/>
            <p14:sldId id="295"/>
            <p14:sldId id="296"/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580"/>
  </p:normalViewPr>
  <p:slideViewPr>
    <p:cSldViewPr snapToGrid="0" snapToObjects="1">
      <p:cViewPr>
        <p:scale>
          <a:sx n="109" d="100"/>
          <a:sy n="109" d="100"/>
        </p:scale>
        <p:origin x="14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E6B0-5692-6F43-B81C-591233D9479D}" type="datetimeFigureOut">
              <a:rPr lang="en-US" smtClean="0"/>
              <a:t>5/24/17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3543D-1669-8244-9F7F-499C0854B41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E6B0-5692-6F43-B81C-591233D9479D}" type="datetimeFigureOut">
              <a:rPr lang="en-US" smtClean="0"/>
              <a:t>5/24/17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3543D-1669-8244-9F7F-499C0854B4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E6B0-5692-6F43-B81C-591233D9479D}" type="datetimeFigureOut">
              <a:rPr lang="en-US" smtClean="0"/>
              <a:t>5/24/17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3543D-1669-8244-9F7F-499C0854B4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E6B0-5692-6F43-B81C-591233D9479D}" type="datetimeFigureOut">
              <a:rPr lang="en-US" smtClean="0"/>
              <a:t>5/24/17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3543D-1669-8244-9F7F-499C0854B4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E6B0-5692-6F43-B81C-591233D9479D}" type="datetimeFigureOut">
              <a:rPr lang="en-US" smtClean="0"/>
              <a:t>5/24/17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3543D-1669-8244-9F7F-499C0854B41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E6B0-5692-6F43-B81C-591233D9479D}" type="datetimeFigureOut">
              <a:rPr lang="en-US" smtClean="0"/>
              <a:t>5/24/17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3543D-1669-8244-9F7F-499C0854B4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E6B0-5692-6F43-B81C-591233D9479D}" type="datetimeFigureOut">
              <a:rPr lang="en-US" smtClean="0"/>
              <a:t>5/24/17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3543D-1669-8244-9F7F-499C0854B4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E6B0-5692-6F43-B81C-591233D9479D}" type="datetimeFigureOut">
              <a:rPr lang="en-US" smtClean="0"/>
              <a:t>5/24/17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3543D-1669-8244-9F7F-499C0854B4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E6B0-5692-6F43-B81C-591233D9479D}" type="datetimeFigureOut">
              <a:rPr lang="en-US" smtClean="0"/>
              <a:t>5/24/17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3543D-1669-8244-9F7F-499C0854B4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C8DE6B0-5692-6F43-B81C-591233D9479D}" type="datetimeFigureOut">
              <a:rPr lang="en-US" smtClean="0"/>
              <a:t>5/24/17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F33543D-1669-8244-9F7F-499C0854B4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accent2"/>
          </a:solid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DE6B0-5692-6F43-B81C-591233D9479D}" type="datetimeFigureOut">
              <a:rPr lang="en-US" smtClean="0"/>
              <a:t>5/24/17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3543D-1669-8244-9F7F-499C0854B41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C8DE6B0-5692-6F43-B81C-591233D9479D}" type="datetimeFigureOut">
              <a:rPr lang="en-US" smtClean="0"/>
              <a:t>5/24/17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F33543D-1669-8244-9F7F-499C0854B41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6769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atin typeface="Courier" charset="0"/>
                <a:ea typeface="Courier" charset="0"/>
                <a:cs typeface="Courier" charset="0"/>
              </a:rPr>
              <a:t>CPU LAB SIMULATOR</a:t>
            </a:r>
            <a:endParaRPr lang="en-US" b="1" dirty="0"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algn="ctr"/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Presented By : Mohammad Abu Salah &amp; </a:t>
            </a:r>
            <a:r>
              <a:rPr lang="en-US" dirty="0" err="1" smtClean="0">
                <a:latin typeface="Times New Roman" charset="0"/>
                <a:ea typeface="Times New Roman" charset="0"/>
                <a:cs typeface="Times New Roman" charset="0"/>
              </a:rPr>
              <a:t>Nael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 smtClean="0">
                <a:latin typeface="Times New Roman" charset="0"/>
                <a:ea typeface="Times New Roman" charset="0"/>
                <a:cs typeface="Times New Roman" charset="0"/>
              </a:rPr>
              <a:t>Kilani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pPr algn="ctr"/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Supervisor: Dr. </a:t>
            </a:r>
            <a:r>
              <a:rPr lang="en-US" dirty="0" err="1" smtClean="0">
                <a:latin typeface="Times New Roman" charset="0"/>
                <a:ea typeface="Times New Roman" charset="0"/>
                <a:cs typeface="Times New Roman" charset="0"/>
              </a:rPr>
              <a:t>Luai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err="1" smtClean="0">
                <a:latin typeface="Times New Roman" charset="0"/>
                <a:ea typeface="Times New Roman" charset="0"/>
                <a:cs typeface="Times New Roman" charset="0"/>
              </a:rPr>
              <a:t>Malhis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.</a:t>
            </a:r>
          </a:p>
          <a:p>
            <a:pPr algn="ctr"/>
            <a:endParaRPr lang="en-US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  <a:p>
            <a:pPr algn="ctr"/>
            <a:r>
              <a:rPr lang="en-US" sz="2200" dirty="0" smtClean="0">
                <a:latin typeface="Times New Roman" charset="0"/>
                <a:ea typeface="Times New Roman" charset="0"/>
                <a:cs typeface="Times New Roman" charset="0"/>
              </a:rPr>
              <a:t>Graduation Project Presentation.</a:t>
            </a:r>
            <a:endParaRPr lang="en-US" sz="2200" dirty="0">
              <a:latin typeface="Times New Roman" charset="0"/>
              <a:ea typeface="Times New Roman" charset="0"/>
              <a:cs typeface="Times New Roman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69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2992" y="469182"/>
            <a:ext cx="5116623" cy="55932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9609" y="299905"/>
            <a:ext cx="32527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1600" dirty="0">
                <a:latin typeface="Times New Roman" charset="0"/>
                <a:ea typeface="Times New Roman" charset="0"/>
                <a:cs typeface="Times New Roman" charset="0"/>
              </a:rPr>
              <a:t>Correct connections of ALU </a:t>
            </a:r>
            <a:r>
              <a:rPr lang="en-US" sz="1600" dirty="0" smtClean="0">
                <a:latin typeface="Times New Roman" charset="0"/>
                <a:ea typeface="Times New Roman" charset="0"/>
                <a:cs typeface="Times New Roman" charset="0"/>
              </a:rPr>
              <a:t>MUX I:</a:t>
            </a:r>
            <a:endParaRPr lang="en-US" sz="16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25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algn="l" defTabSz="914400" rtl="1" eaLnBrk="1" latinLnBrk="0" hangingPunct="1">
              <a:lnSpc>
                <a:spcPct val="85000"/>
              </a:lnSpc>
              <a:spcBef>
                <a:spcPct val="0"/>
              </a:spcBef>
              <a:buNone/>
            </a:pPr>
            <a:r>
              <a:rPr lang="en-US" sz="3600" b="1" dirty="0" smtClean="0">
                <a:latin typeface="Courier" charset="0"/>
                <a:ea typeface="Courier" charset="0"/>
                <a:cs typeface="Courier" charset="0"/>
              </a:rPr>
              <a:t>Connections Checker(cont..):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5"/>
            <a:ext cx="10058400" cy="4023360"/>
          </a:xfrm>
        </p:spPr>
        <p:txBody>
          <a:bodyPr/>
          <a:lstStyle/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889" y="2485974"/>
            <a:ext cx="6228937" cy="29885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-240738" y="2036879"/>
            <a:ext cx="32527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1600" dirty="0" smtClean="0">
                <a:latin typeface="Times New Roman" charset="0"/>
                <a:ea typeface="Times New Roman" charset="0"/>
                <a:cs typeface="Times New Roman" charset="0"/>
              </a:rPr>
              <a:t>Connections’ Pictures:</a:t>
            </a:r>
            <a:endParaRPr lang="en-US" sz="16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2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4012" y="647098"/>
            <a:ext cx="32527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en-US" sz="1600" dirty="0">
                <a:latin typeface="Times New Roman" charset="0"/>
                <a:ea typeface="Times New Roman" charset="0"/>
                <a:cs typeface="Times New Roman" charset="0"/>
              </a:rPr>
              <a:t>Correct connections of </a:t>
            </a:r>
            <a:r>
              <a:rPr lang="en-US" sz="1600">
                <a:latin typeface="Times New Roman" charset="0"/>
                <a:ea typeface="Times New Roman" charset="0"/>
                <a:cs typeface="Times New Roman" charset="0"/>
              </a:rPr>
              <a:t>ALU </a:t>
            </a:r>
            <a:r>
              <a:rPr lang="en-US" sz="1600" smtClean="0">
                <a:latin typeface="Times New Roman" charset="0"/>
                <a:ea typeface="Times New Roman" charset="0"/>
                <a:cs typeface="Times New Roman" charset="0"/>
              </a:rPr>
              <a:t>I</a:t>
            </a:r>
            <a:r>
              <a:rPr lang="en-US" sz="1600" dirty="0" smtClean="0">
                <a:latin typeface="Times New Roman" charset="0"/>
                <a:ea typeface="Times New Roman" charset="0"/>
                <a:cs typeface="Times New Roman" charset="0"/>
              </a:rPr>
              <a:t>:</a:t>
            </a:r>
            <a:endParaRPr lang="en-US" sz="16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7579" y="985652"/>
            <a:ext cx="5792713" cy="4400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21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en-US" sz="3600" b="1" dirty="0" smtClean="0">
                <a:latin typeface="Courier" charset="0"/>
                <a:ea typeface="Courier" charset="0"/>
                <a:cs typeface="Courier" charset="0"/>
              </a:rPr>
              <a:t>ALU’s </a:t>
            </a:r>
            <a:r>
              <a:rPr lang="en-US" sz="3600" b="1" dirty="0">
                <a:latin typeface="Courier" charset="0"/>
                <a:ea typeface="Courier" charset="0"/>
                <a:cs typeface="Courier" charset="0"/>
              </a:rPr>
              <a:t>Binary File </a:t>
            </a:r>
            <a:r>
              <a:rPr lang="en-US" sz="3600" b="1" dirty="0" smtClean="0">
                <a:latin typeface="Courier" charset="0"/>
                <a:ea typeface="Courier" charset="0"/>
                <a:cs typeface="Courier" charset="0"/>
              </a:rPr>
              <a:t>Checker: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5"/>
            <a:ext cx="10058400" cy="4023360"/>
          </a:xfrm>
        </p:spPr>
        <p:txBody>
          <a:bodyPr/>
          <a:lstStyle/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0417" y="1845735"/>
            <a:ext cx="2170721" cy="43800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97280" y="2239108"/>
            <a:ext cx="1858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ALU’s Sub-Code: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621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en-US" sz="3600" b="1" dirty="0" smtClean="0">
                <a:latin typeface="Courier" charset="0"/>
                <a:ea typeface="Courier" charset="0"/>
                <a:cs typeface="Courier" charset="0"/>
              </a:rPr>
              <a:t>ALU’s </a:t>
            </a:r>
            <a:r>
              <a:rPr lang="en-US" sz="3600" b="1" dirty="0">
                <a:latin typeface="Courier" charset="0"/>
                <a:ea typeface="Courier" charset="0"/>
                <a:cs typeface="Courier" charset="0"/>
              </a:rPr>
              <a:t>Binary </a:t>
            </a:r>
            <a:r>
              <a:rPr lang="en-US" sz="3600" b="1">
                <a:latin typeface="Courier" charset="0"/>
                <a:ea typeface="Courier" charset="0"/>
                <a:cs typeface="Courier" charset="0"/>
              </a:rPr>
              <a:t>File </a:t>
            </a:r>
            <a:r>
              <a:rPr lang="en-US" sz="3600" b="1" smtClean="0">
                <a:latin typeface="Courier" charset="0"/>
                <a:ea typeface="Courier" charset="0"/>
                <a:cs typeface="Courier" charset="0"/>
              </a:rPr>
              <a:t>Checker(cont..)</a:t>
            </a:r>
            <a:r>
              <a:rPr lang="en-US" sz="3600" b="1" smtClean="0">
                <a:latin typeface="Times New Roman" charset="0"/>
                <a:ea typeface="Times New Roman" charset="0"/>
                <a:cs typeface="Times New Roman" charset="0"/>
              </a:rPr>
              <a:t>: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5"/>
            <a:ext cx="10058400" cy="4023360"/>
          </a:xfrm>
        </p:spPr>
        <p:txBody>
          <a:bodyPr/>
          <a:lstStyle/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058" y="2088619"/>
            <a:ext cx="6127757" cy="378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36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en-US" sz="3600" b="1" dirty="0" smtClean="0">
                <a:latin typeface="Courier" charset="0"/>
                <a:ea typeface="Courier" charset="0"/>
                <a:cs typeface="Courier" charset="0"/>
              </a:rPr>
              <a:t>ALU’s </a:t>
            </a:r>
            <a:r>
              <a:rPr lang="en-US" sz="3600" b="1" dirty="0">
                <a:latin typeface="Courier" charset="0"/>
                <a:ea typeface="Courier" charset="0"/>
                <a:cs typeface="Courier" charset="0"/>
              </a:rPr>
              <a:t>Binary File </a:t>
            </a:r>
            <a:r>
              <a:rPr lang="en-US" sz="3600" b="1" dirty="0" smtClean="0">
                <a:latin typeface="Courier" charset="0"/>
                <a:ea typeface="Courier" charset="0"/>
                <a:cs typeface="Courier" charset="0"/>
              </a:rPr>
              <a:t>Checker(cont..)</a:t>
            </a:r>
            <a:r>
              <a:rPr lang="en-US" sz="3600" b="1" dirty="0" smtClean="0">
                <a:latin typeface="Times New Roman" charset="0"/>
                <a:ea typeface="Times New Roman" charset="0"/>
                <a:cs typeface="Times New Roman" charset="0"/>
              </a:rPr>
              <a:t>: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5"/>
            <a:ext cx="10058400" cy="4023360"/>
          </a:xfrm>
        </p:spPr>
        <p:txBody>
          <a:bodyPr/>
          <a:lstStyle/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920" y="2188678"/>
            <a:ext cx="5256435" cy="368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36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en-US" sz="3600" b="1" dirty="0" smtClean="0">
                <a:latin typeface="Courier" charset="0"/>
                <a:ea typeface="Courier" charset="0"/>
                <a:cs typeface="Courier" charset="0"/>
              </a:rPr>
              <a:t>ALU’s </a:t>
            </a:r>
            <a:r>
              <a:rPr lang="en-US" sz="3600" b="1" dirty="0">
                <a:latin typeface="Courier" charset="0"/>
                <a:ea typeface="Courier" charset="0"/>
                <a:cs typeface="Courier" charset="0"/>
              </a:rPr>
              <a:t>Binary File </a:t>
            </a:r>
            <a:r>
              <a:rPr lang="en-US" sz="3600" b="1" dirty="0" smtClean="0">
                <a:latin typeface="Courier" charset="0"/>
                <a:ea typeface="Courier" charset="0"/>
                <a:cs typeface="Courier" charset="0"/>
              </a:rPr>
              <a:t>Checker(cont..)</a:t>
            </a:r>
            <a:r>
              <a:rPr lang="en-US" sz="3600" b="1" dirty="0" smtClean="0">
                <a:latin typeface="Times New Roman" charset="0"/>
                <a:ea typeface="Times New Roman" charset="0"/>
                <a:cs typeface="Times New Roman" charset="0"/>
              </a:rPr>
              <a:t>: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5"/>
            <a:ext cx="10058400" cy="4023360"/>
          </a:xfrm>
        </p:spPr>
        <p:txBody>
          <a:bodyPr/>
          <a:lstStyle/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6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279" y="2223073"/>
            <a:ext cx="6535456" cy="375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9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en-US" sz="3600" b="1" dirty="0" smtClean="0">
                <a:latin typeface="Courier" charset="0"/>
                <a:ea typeface="Courier" charset="0"/>
                <a:cs typeface="Courier" charset="0"/>
              </a:rPr>
              <a:t>CPU Data Flow: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5"/>
            <a:ext cx="10058400" cy="4023360"/>
          </a:xfrm>
        </p:spPr>
        <p:txBody>
          <a:bodyPr/>
          <a:lstStyle/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087" y="2288421"/>
            <a:ext cx="6408420" cy="38472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97280" y="2037082"/>
            <a:ext cx="21339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r>
              <a:rPr lang="en-US" sz="1600" dirty="0" smtClean="0">
                <a:latin typeface="Times New Roman" charset="0"/>
                <a:ea typeface="Times New Roman" charset="0"/>
                <a:cs typeface="Times New Roman" charset="0"/>
              </a:rPr>
              <a:t>Programming Memory:</a:t>
            </a:r>
            <a:endParaRPr lang="en-US" sz="16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13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en-US" sz="3600" b="1" dirty="0" smtClean="0">
                <a:latin typeface="Courier" charset="0"/>
                <a:ea typeface="Courier" charset="0"/>
                <a:cs typeface="Courier" charset="0"/>
              </a:rPr>
              <a:t>CPU Data Flow(cont..)</a:t>
            </a:r>
            <a:r>
              <a:rPr lang="en-US" sz="3600" b="1" dirty="0" smtClean="0">
                <a:latin typeface="Times New Roman" charset="0"/>
                <a:ea typeface="Times New Roman" charset="0"/>
                <a:cs typeface="Times New Roman" charset="0"/>
              </a:rPr>
              <a:t>: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5"/>
            <a:ext cx="10058400" cy="4023360"/>
          </a:xfrm>
        </p:spPr>
        <p:txBody>
          <a:bodyPr/>
          <a:lstStyle/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575" y="1845735"/>
            <a:ext cx="6399530" cy="2120265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035" y="4074375"/>
            <a:ext cx="6402070" cy="212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53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en-US" sz="3600" b="1" dirty="0" smtClean="0">
                <a:latin typeface="Courier" charset="0"/>
                <a:ea typeface="Courier" charset="0"/>
                <a:cs typeface="Courier" charset="0"/>
              </a:rPr>
              <a:t>CPU Data Flow(cont..)</a:t>
            </a:r>
            <a:r>
              <a:rPr lang="en-US" sz="3600" b="1" dirty="0" smtClean="0">
                <a:latin typeface="Times New Roman" charset="0"/>
                <a:ea typeface="Times New Roman" charset="0"/>
                <a:cs typeface="Times New Roman" charset="0"/>
              </a:rPr>
              <a:t>: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5"/>
            <a:ext cx="10058400" cy="4023360"/>
          </a:xfrm>
        </p:spPr>
        <p:txBody>
          <a:bodyPr/>
          <a:lstStyle/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680" y="1939241"/>
            <a:ext cx="6418580" cy="2112010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680" y="4144757"/>
            <a:ext cx="6418580" cy="212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15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" charset="0"/>
                <a:ea typeface="Courier" charset="0"/>
                <a:cs typeface="Courier" charset="0"/>
              </a:rPr>
              <a:t>Agenda:</a:t>
            </a:r>
            <a:endParaRPr lang="en-US" b="1" dirty="0"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Introduction.</a:t>
            </a:r>
          </a:p>
          <a:p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Unity and C#.</a:t>
            </a:r>
          </a:p>
          <a:p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Overview.</a:t>
            </a:r>
          </a:p>
          <a:p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CPU Lab Simulator.</a:t>
            </a:r>
          </a:p>
          <a:p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Limitations.</a:t>
            </a:r>
          </a:p>
          <a:p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Future Work.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21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en-US" sz="3600" b="1" dirty="0" smtClean="0">
                <a:latin typeface="Courier" charset="0"/>
                <a:ea typeface="Courier" charset="0"/>
                <a:cs typeface="Courier" charset="0"/>
              </a:rPr>
              <a:t>CPU Data Flow(cont..)</a:t>
            </a:r>
            <a:r>
              <a:rPr lang="en-US" sz="3600" b="1" dirty="0" smtClean="0">
                <a:latin typeface="Times New Roman" charset="0"/>
                <a:ea typeface="Times New Roman" charset="0"/>
                <a:cs typeface="Times New Roman" charset="0"/>
              </a:rPr>
              <a:t>: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5"/>
            <a:ext cx="10058400" cy="4023360"/>
          </a:xfrm>
        </p:spPr>
        <p:txBody>
          <a:bodyPr/>
          <a:lstStyle/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356" y="1953479"/>
            <a:ext cx="6418580" cy="21304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356" y="4191648"/>
            <a:ext cx="6418580" cy="189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8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en-US" sz="3600" b="1" dirty="0" smtClean="0">
                <a:latin typeface="Courier" charset="0"/>
                <a:ea typeface="Courier" charset="0"/>
                <a:cs typeface="Courier" charset="0"/>
              </a:rPr>
              <a:t>CPU Data Flow(cont..)</a:t>
            </a:r>
            <a:r>
              <a:rPr lang="en-US" sz="3600" b="1" dirty="0" smtClean="0">
                <a:latin typeface="Times New Roman" charset="0"/>
                <a:ea typeface="Times New Roman" charset="0"/>
                <a:cs typeface="Times New Roman" charset="0"/>
              </a:rPr>
              <a:t>: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5"/>
            <a:ext cx="10058400" cy="4023360"/>
          </a:xfrm>
        </p:spPr>
        <p:txBody>
          <a:bodyPr/>
          <a:lstStyle/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97280" y="2103316"/>
            <a:ext cx="2158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Data in Accumulator: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322" y="2378863"/>
            <a:ext cx="3748549" cy="371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871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en-US" sz="3600" b="1" dirty="0" smtClean="0">
                <a:latin typeface="Courier" charset="0"/>
                <a:ea typeface="Courier" charset="0"/>
                <a:cs typeface="Courier" charset="0"/>
              </a:rPr>
              <a:t>CPU Data Flow(cont..)</a:t>
            </a:r>
            <a:r>
              <a:rPr lang="en-US" sz="3600" b="1" dirty="0" smtClean="0">
                <a:latin typeface="Times New Roman" charset="0"/>
                <a:ea typeface="Times New Roman" charset="0"/>
                <a:cs typeface="Times New Roman" charset="0"/>
              </a:rPr>
              <a:t>: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69181"/>
            <a:ext cx="10058400" cy="4023360"/>
          </a:xfrm>
        </p:spPr>
        <p:txBody>
          <a:bodyPr/>
          <a:lstStyle/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97280" y="2103316"/>
            <a:ext cx="1505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Data in RAM: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885" y="2377356"/>
            <a:ext cx="6581530" cy="3886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45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en-US" sz="3600" b="1" dirty="0" smtClean="0">
                <a:latin typeface="Courier" charset="0"/>
                <a:ea typeface="Courier" charset="0"/>
                <a:cs typeface="Courier" charset="0"/>
              </a:rPr>
              <a:t>Controller’s Signals</a:t>
            </a:r>
            <a:r>
              <a:rPr lang="en-US" sz="3600" b="1" dirty="0" smtClean="0">
                <a:latin typeface="Times New Roman" charset="0"/>
                <a:ea typeface="Times New Roman" charset="0"/>
                <a:cs typeface="Times New Roman" charset="0"/>
              </a:rPr>
              <a:t>: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69181"/>
            <a:ext cx="10058400" cy="4023360"/>
          </a:xfrm>
        </p:spPr>
        <p:txBody>
          <a:bodyPr/>
          <a:lstStyle/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709" y="2291225"/>
            <a:ext cx="5220384" cy="3253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23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en-US" sz="3600" b="1" dirty="0" smtClean="0">
                <a:latin typeface="Courier" charset="0"/>
                <a:ea typeface="Courier" charset="0"/>
                <a:cs typeface="Courier" charset="0"/>
              </a:rPr>
              <a:t>Controller’s Signals(cont..)</a:t>
            </a:r>
            <a:r>
              <a:rPr lang="en-US" sz="3600" b="1" dirty="0" smtClean="0">
                <a:latin typeface="Times New Roman" charset="0"/>
                <a:ea typeface="Times New Roman" charset="0"/>
                <a:cs typeface="Times New Roman" charset="0"/>
              </a:rPr>
              <a:t>: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69181"/>
            <a:ext cx="10058400" cy="4023360"/>
          </a:xfrm>
        </p:spPr>
        <p:txBody>
          <a:bodyPr/>
          <a:lstStyle/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932" y="2391151"/>
            <a:ext cx="3427095" cy="376237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97280" y="1945500"/>
            <a:ext cx="43316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Timing Diagram for </a:t>
            </a:r>
            <a:r>
              <a:rPr lang="en-US" dirty="0" smtClean="0">
                <a:solidFill>
                  <a:srgbClr val="000000"/>
                </a:solidFill>
                <a:latin typeface="Times New Roman" charset="0"/>
                <a:ea typeface="Times New Roman" charset="0"/>
                <a:cs typeface="Times New Roman" charset="0"/>
              </a:rPr>
              <a:t>(Group A) Instructions: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062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en-US" sz="3600" b="1" dirty="0" smtClean="0">
                <a:latin typeface="Courier" charset="0"/>
                <a:ea typeface="Courier" charset="0"/>
                <a:cs typeface="Courier" charset="0"/>
              </a:rPr>
              <a:t>Controller’s Signals(cont..)</a:t>
            </a:r>
            <a:r>
              <a:rPr lang="en-US" sz="3600" b="1" dirty="0" smtClean="0">
                <a:latin typeface="Times New Roman" charset="0"/>
                <a:ea typeface="Times New Roman" charset="0"/>
                <a:cs typeface="Times New Roman" charset="0"/>
              </a:rPr>
              <a:t>: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69181"/>
            <a:ext cx="10058400" cy="4023360"/>
          </a:xfrm>
        </p:spPr>
        <p:txBody>
          <a:bodyPr/>
          <a:lstStyle/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578" y="2004646"/>
            <a:ext cx="6710811" cy="401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66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en-US" sz="3600" b="1" dirty="0" smtClean="0">
                <a:latin typeface="Courier" charset="0"/>
                <a:ea typeface="Courier" charset="0"/>
                <a:cs typeface="Courier" charset="0"/>
              </a:rPr>
              <a:t>Controller’s Signals(cont..)</a:t>
            </a:r>
            <a:r>
              <a:rPr lang="en-US" sz="3600" b="1" dirty="0" smtClean="0">
                <a:latin typeface="Times New Roman" charset="0"/>
                <a:ea typeface="Times New Roman" charset="0"/>
                <a:cs typeface="Times New Roman" charset="0"/>
              </a:rPr>
              <a:t>: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69181"/>
            <a:ext cx="10058400" cy="4023360"/>
          </a:xfrm>
        </p:spPr>
        <p:txBody>
          <a:bodyPr/>
          <a:lstStyle/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362" y="1981385"/>
            <a:ext cx="6810131" cy="4042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1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en-US" sz="3600" b="1" dirty="0" smtClean="0">
                <a:latin typeface="Courier" charset="0"/>
                <a:ea typeface="Courier" charset="0"/>
                <a:cs typeface="Courier" charset="0"/>
              </a:rPr>
              <a:t>Limitations: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69181"/>
            <a:ext cx="10058400" cy="4023360"/>
          </a:xfrm>
        </p:spPr>
        <p:txBody>
          <a:bodyPr/>
          <a:lstStyle/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97280" y="2852547"/>
            <a:ext cx="6764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>
                <a:latin typeface="Times New Roman" charset="0"/>
                <a:ea typeface="Times New Roman" charset="0"/>
                <a:cs typeface="Times New Roman" charset="0"/>
              </a:rPr>
              <a:t>•</a:t>
            </a:r>
            <a:r>
              <a:rPr lang="ar-SA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The idea is original and no similar 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projects 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were found to help us out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. 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97280" y="3452606"/>
            <a:ext cx="6764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>
                <a:latin typeface="Times New Roman" charset="0"/>
                <a:ea typeface="Times New Roman" charset="0"/>
                <a:cs typeface="Times New Roman" charset="0"/>
              </a:rPr>
              <a:t>•</a:t>
            </a:r>
            <a:r>
              <a:rPr lang="ar-SA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 Lack of time. 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97280" y="2252488"/>
            <a:ext cx="6764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>
                <a:latin typeface="Times New Roman" charset="0"/>
                <a:ea typeface="Times New Roman" charset="0"/>
                <a:cs typeface="Times New Roman" charset="0"/>
              </a:rPr>
              <a:t>•</a:t>
            </a:r>
            <a:r>
              <a:rPr lang="ar-SA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Weak knowledge about unity game engine was a bit of a 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struggle. 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0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en-US" sz="3600" b="1" dirty="0" smtClean="0">
                <a:latin typeface="Courier" charset="0"/>
                <a:ea typeface="Courier" charset="0"/>
                <a:cs typeface="Courier" charset="0"/>
              </a:rPr>
              <a:t>Future Work: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69181"/>
            <a:ext cx="10058400" cy="4023360"/>
          </a:xfrm>
        </p:spPr>
        <p:txBody>
          <a:bodyPr/>
          <a:lstStyle/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97280" y="2403231"/>
            <a:ext cx="6764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>
                <a:latin typeface="Times New Roman" charset="0"/>
                <a:ea typeface="Times New Roman" charset="0"/>
                <a:cs typeface="Times New Roman" charset="0"/>
              </a:rPr>
              <a:t>•</a:t>
            </a:r>
            <a:r>
              <a:rPr lang="ar-SA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 3D version of our simulator. 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97280" y="2937281"/>
            <a:ext cx="8914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>
                <a:latin typeface="Times New Roman" charset="0"/>
                <a:ea typeface="Times New Roman" charset="0"/>
                <a:cs typeface="Times New Roman" charset="0"/>
              </a:rPr>
              <a:t>•</a:t>
            </a:r>
            <a:r>
              <a:rPr lang="ar-SA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Releasing a version 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to help </a:t>
            </a:r>
            <a:r>
              <a:rPr lang="en-US" dirty="0">
                <a:latin typeface="Times New Roman" charset="0"/>
                <a:ea typeface="Times New Roman" charset="0"/>
                <a:cs typeface="Times New Roman" charset="0"/>
              </a:rPr>
              <a:t>lab's supervisors with their evaluation 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of</a:t>
            </a:r>
            <a:r>
              <a:rPr lang="ar-SA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student's work.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97280" y="3511529"/>
            <a:ext cx="67642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>
                <a:latin typeface="Times New Roman" charset="0"/>
                <a:ea typeface="Times New Roman" charset="0"/>
                <a:cs typeface="Times New Roman" charset="0"/>
              </a:rPr>
              <a:t>•</a:t>
            </a:r>
            <a:r>
              <a:rPr lang="ar-SA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dirty="0" smtClean="0">
                <a:latin typeface="Times New Roman" charset="0"/>
                <a:ea typeface="Times New Roman" charset="0"/>
                <a:cs typeface="Times New Roman" charset="0"/>
              </a:rPr>
              <a:t> Controller’s implementation Code (VHDL). </a:t>
            </a:r>
            <a:endParaRPr lang="en-US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27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89953" y="2099827"/>
            <a:ext cx="391972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algn="ctr" defTabSz="914400" rtl="1" eaLnBrk="1" latinLnBrk="0" hangingPunct="1"/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Thank You </a:t>
            </a:r>
            <a:r>
              <a:rPr lang="en-US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sym typeface="Wingdings"/>
              </a:rPr>
              <a:t></a:t>
            </a:r>
            <a:endParaRPr lang="ar-SA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8685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" charset="0"/>
                <a:ea typeface="Courier" charset="0"/>
                <a:cs typeface="Courier" charset="0"/>
              </a:rPr>
              <a:t>Introduction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24630"/>
            <a:ext cx="10817772" cy="2614519"/>
          </a:xfrm>
        </p:spPr>
        <p:txBody>
          <a:bodyPr>
            <a:normAutofit/>
          </a:bodyPr>
          <a:lstStyle/>
          <a:p>
            <a:pPr marL="457200" lvl="1" indent="-457200">
              <a:spcBef>
                <a:spcPts val="1000"/>
              </a:spcBef>
            </a:pP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Where did the idea come from ? </a:t>
            </a:r>
          </a:p>
          <a:p>
            <a:pPr marL="457200" lvl="1" indent="-457200">
              <a:spcBef>
                <a:spcPts val="1000"/>
              </a:spcBef>
            </a:pPr>
            <a:endParaRPr lang="en-US" sz="20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marL="457200" lvl="1" indent="-457200">
              <a:spcBef>
                <a:spcPts val="1000"/>
              </a:spcBef>
            </a:pPr>
            <a:r>
              <a:rPr lang="ar-SA" sz="2000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bg-BG" sz="2000" dirty="0" smtClean="0">
                <a:latin typeface="Times New Roman" charset="0"/>
                <a:ea typeface="Times New Roman" charset="0"/>
                <a:cs typeface="Times New Roman" charset="0"/>
              </a:rPr>
              <a:t>•</a:t>
            </a: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000" dirty="0">
                <a:latin typeface="Times New Roman" charset="0"/>
                <a:ea typeface="Times New Roman" charset="0"/>
                <a:cs typeface="Times New Roman" charset="0"/>
              </a:rPr>
              <a:t>S</a:t>
            </a: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tudents </a:t>
            </a:r>
            <a:r>
              <a:rPr lang="en-US" sz="2000" dirty="0">
                <a:latin typeface="Times New Roman" charset="0"/>
                <a:ea typeface="Times New Roman" charset="0"/>
                <a:cs typeface="Times New Roman" charset="0"/>
              </a:rPr>
              <a:t>face many difficulties </a:t>
            </a: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in the connection stage.</a:t>
            </a:r>
          </a:p>
          <a:p>
            <a:pPr marL="457200" lvl="1" indent="-457200">
              <a:spcBef>
                <a:spcPts val="1000"/>
              </a:spcBef>
            </a:pPr>
            <a:r>
              <a:rPr lang="en-US" sz="20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bg-BG" sz="2000" dirty="0">
                <a:latin typeface="Times New Roman" charset="0"/>
                <a:ea typeface="Times New Roman" charset="0"/>
                <a:cs typeface="Times New Roman" charset="0"/>
              </a:rPr>
              <a:t>•</a:t>
            </a:r>
            <a:r>
              <a:rPr lang="en-US" sz="20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Poor understanding of the data flow.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86300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" charset="0"/>
                <a:ea typeface="Courier" charset="0"/>
                <a:cs typeface="Courier" charset="0"/>
              </a:rPr>
              <a:t>Unity and C#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sz="20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marL="457200" lvl="1" indent="0">
              <a:buNone/>
            </a:pP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Unity Game </a:t>
            </a:r>
            <a:r>
              <a:rPr lang="en-US" sz="2000" dirty="0">
                <a:latin typeface="Times New Roman" charset="0"/>
                <a:ea typeface="Times New Roman" charset="0"/>
                <a:cs typeface="Times New Roman" charset="0"/>
              </a:rPr>
              <a:t>E</a:t>
            </a: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ngine : (+) Free</a:t>
            </a:r>
            <a:r>
              <a:rPr lang="ar-SA" sz="2000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 Source.</a:t>
            </a:r>
          </a:p>
          <a:p>
            <a:pPr marL="457200" lvl="1" indent="0">
              <a:buNone/>
            </a:pPr>
            <a:r>
              <a:rPr lang="en-US" sz="2000" dirty="0">
                <a:latin typeface="Times New Roman" charset="0"/>
                <a:ea typeface="Times New Roman" charset="0"/>
                <a:cs typeface="Times New Roman" charset="0"/>
              </a:rPr>
              <a:t>	</a:t>
            </a: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	             (+) Cross-Platform. </a:t>
            </a:r>
          </a:p>
          <a:p>
            <a:pPr marL="457200" lvl="1" indent="0">
              <a:buNone/>
            </a:pPr>
            <a:r>
              <a:rPr lang="en-US" sz="2000" dirty="0">
                <a:latin typeface="Times New Roman" charset="0"/>
                <a:ea typeface="Times New Roman" charset="0"/>
                <a:cs typeface="Times New Roman" charset="0"/>
              </a:rPr>
              <a:t>	</a:t>
            </a: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	</a:t>
            </a: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457200" lvl="1" indent="0">
              <a:buNone/>
            </a:pP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457200" lvl="1" indent="0">
              <a:buNone/>
            </a:pP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C# over Java Script : (+) Performance.</a:t>
            </a:r>
          </a:p>
          <a:p>
            <a:pPr marL="457200" lvl="1" indent="0">
              <a:buNone/>
            </a:pPr>
            <a:r>
              <a:rPr lang="en-US" sz="20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                                  (+) </a:t>
            </a:r>
            <a:r>
              <a:rPr lang="en-US" sz="2000" dirty="0">
                <a:latin typeface="Times New Roman" charset="0"/>
                <a:ea typeface="Times New Roman" charset="0"/>
                <a:cs typeface="Times New Roman" charset="0"/>
              </a:rPr>
              <a:t>A</a:t>
            </a: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lmost </a:t>
            </a:r>
            <a:r>
              <a:rPr lang="en-US" sz="2000" dirty="0">
                <a:latin typeface="Times New Roman" charset="0"/>
                <a:ea typeface="Times New Roman" charset="0"/>
                <a:cs typeface="Times New Roman" charset="0"/>
              </a:rPr>
              <a:t>all skilled Unity coders are using C</a:t>
            </a: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#.</a:t>
            </a:r>
          </a:p>
        </p:txBody>
      </p:sp>
    </p:spTree>
    <p:extLst>
      <p:ext uri="{BB962C8B-B14F-4D97-AF65-F5344CB8AC3E}">
        <p14:creationId xmlns:p14="http://schemas.microsoft.com/office/powerpoint/2010/main" val="20638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" charset="0"/>
                <a:ea typeface="Courier" charset="0"/>
                <a:cs typeface="Courier" charset="0"/>
              </a:rPr>
              <a:t>Overview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bg-BG" sz="2000" dirty="0">
                <a:latin typeface="Times New Roman" charset="0"/>
                <a:ea typeface="Times New Roman" charset="0"/>
                <a:cs typeface="Times New Roman" charset="0"/>
              </a:rPr>
              <a:t>• </a:t>
            </a:r>
            <a:r>
              <a:rPr lang="en-US" sz="20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Connections Checker.</a:t>
            </a:r>
          </a:p>
          <a:p>
            <a:pPr marL="457200" lvl="1" indent="0">
              <a:buNone/>
            </a:pPr>
            <a:endParaRPr lang="en-US" sz="20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marL="457200" lvl="1" indent="0">
              <a:buNone/>
            </a:pPr>
            <a:r>
              <a:rPr lang="bg-BG" sz="2000" dirty="0">
                <a:latin typeface="Times New Roman" charset="0"/>
                <a:ea typeface="Times New Roman" charset="0"/>
                <a:cs typeface="Times New Roman" charset="0"/>
              </a:rPr>
              <a:t>• </a:t>
            </a:r>
            <a:r>
              <a:rPr lang="en-US" sz="20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ALU’s Binary File Checker.</a:t>
            </a: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457200" lvl="1" indent="0">
              <a:buNone/>
            </a:pPr>
            <a:endParaRPr lang="en-US" sz="2000" dirty="0" smtClean="0">
              <a:latin typeface="Times New Roman" charset="0"/>
              <a:ea typeface="Times New Roman" charset="0"/>
              <a:cs typeface="Times New Roman" charset="0"/>
            </a:endParaRPr>
          </a:p>
          <a:p>
            <a:pPr marL="457200" lvl="1" indent="0">
              <a:buNone/>
            </a:pPr>
            <a:r>
              <a:rPr lang="bg-BG" sz="2000" dirty="0">
                <a:latin typeface="Times New Roman" charset="0"/>
                <a:ea typeface="Times New Roman" charset="0"/>
                <a:cs typeface="Times New Roman" charset="0"/>
              </a:rPr>
              <a:t>• </a:t>
            </a:r>
            <a:r>
              <a:rPr lang="en-US" sz="20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CPU Data Flow.</a:t>
            </a: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457200" lvl="1" indent="0">
              <a:buNone/>
            </a:pP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457200" lvl="1" indent="0">
              <a:buNone/>
            </a:pPr>
            <a:r>
              <a:rPr lang="bg-BG" sz="2000" dirty="0">
                <a:latin typeface="Times New Roman" charset="0"/>
                <a:ea typeface="Times New Roman" charset="0"/>
                <a:cs typeface="Times New Roman" charset="0"/>
              </a:rPr>
              <a:t>• </a:t>
            </a:r>
            <a:r>
              <a:rPr lang="en-US" sz="2000" dirty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Controller’s Signals.</a:t>
            </a: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457200" lvl="1" indent="0">
              <a:buNone/>
            </a:pP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47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" charset="0"/>
                <a:ea typeface="Courier" charset="0"/>
                <a:cs typeface="Courier" charset="0"/>
              </a:rPr>
              <a:t>Simulator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2660592"/>
            <a:ext cx="10058400" cy="32085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97280" y="1975673"/>
            <a:ext cx="15359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Main Scene :</a:t>
            </a: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11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" charset="0"/>
                <a:ea typeface="Courier" charset="0"/>
                <a:cs typeface="Courier" charset="0"/>
              </a:rPr>
              <a:t>Simulator(cont..)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97280" y="1975673"/>
            <a:ext cx="15231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Back Scene :</a:t>
            </a: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046" y="2796772"/>
            <a:ext cx="8205849" cy="2867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90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algn="l" defTabSz="914400" rtl="1" eaLnBrk="1" latinLnBrk="0" hangingPunct="1">
              <a:lnSpc>
                <a:spcPct val="85000"/>
              </a:lnSpc>
              <a:spcBef>
                <a:spcPct val="0"/>
              </a:spcBef>
              <a:buNone/>
            </a:pPr>
            <a:r>
              <a:rPr lang="en-US" sz="3600" b="1" dirty="0" smtClean="0">
                <a:latin typeface="Courier" charset="0"/>
                <a:ea typeface="Courier" charset="0"/>
                <a:cs typeface="Courier" charset="0"/>
              </a:rPr>
              <a:t>Connections Checker: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958" y="2552885"/>
            <a:ext cx="1141351" cy="33162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986" y="2552885"/>
            <a:ext cx="1175295" cy="33162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97280" y="1983179"/>
            <a:ext cx="20874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charset="0"/>
                <a:ea typeface="Times New Roman" charset="0"/>
                <a:cs typeface="Times New Roman" charset="0"/>
              </a:rPr>
              <a:t>Pin </a:t>
            </a:r>
            <a:r>
              <a:rPr lang="en-US" sz="2000" dirty="0" smtClean="0">
                <a:latin typeface="Times New Roman" charset="0"/>
                <a:ea typeface="Times New Roman" charset="0"/>
                <a:cs typeface="Times New Roman" charset="0"/>
              </a:rPr>
              <a:t>identification:</a:t>
            </a: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77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algn="l" defTabSz="914400" rtl="1" eaLnBrk="1" latinLnBrk="0" hangingPunct="1">
              <a:lnSpc>
                <a:spcPct val="85000"/>
              </a:lnSpc>
              <a:spcBef>
                <a:spcPct val="0"/>
              </a:spcBef>
              <a:buNone/>
            </a:pPr>
            <a:r>
              <a:rPr lang="en-US" sz="3600" b="1" dirty="0" smtClean="0">
                <a:latin typeface="Courier" charset="0"/>
                <a:ea typeface="Courier" charset="0"/>
                <a:cs typeface="Courier" charset="0"/>
              </a:rPr>
              <a:t>Connections Checker(cont..):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5"/>
            <a:ext cx="10058400" cy="4023360"/>
          </a:xfrm>
        </p:spPr>
        <p:txBody>
          <a:bodyPr/>
          <a:lstStyle/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sz="20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34149" y="5580352"/>
            <a:ext cx="17586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Times New Roman" charset="0"/>
                <a:ea typeface="Times New Roman" charset="0"/>
                <a:cs typeface="Times New Roman" charset="0"/>
              </a:rPr>
              <a:t>Wrong connection</a:t>
            </a:r>
            <a:endParaRPr lang="en-US" sz="16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716" y="2116972"/>
            <a:ext cx="1247491" cy="331394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325" y="2116972"/>
            <a:ext cx="1253412" cy="331394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895376" y="5580352"/>
            <a:ext cx="15953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Times New Roman" charset="0"/>
                <a:ea typeface="Times New Roman" charset="0"/>
                <a:cs typeface="Times New Roman" charset="0"/>
              </a:rPr>
              <a:t>Right connection</a:t>
            </a:r>
            <a:endParaRPr lang="en-US" sz="16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7930" y="2116972"/>
            <a:ext cx="1179218" cy="331394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393289" y="5530541"/>
            <a:ext cx="23342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Times New Roman" charset="0"/>
                <a:ea typeface="Times New Roman" charset="0"/>
                <a:cs typeface="Times New Roman" charset="0"/>
              </a:rPr>
              <a:t>Connection </a:t>
            </a:r>
            <a:r>
              <a:rPr lang="en-US" sz="1600" dirty="0">
                <a:latin typeface="Times New Roman" charset="0"/>
                <a:ea typeface="Times New Roman" charset="0"/>
                <a:cs typeface="Times New Roman" charset="0"/>
              </a:rPr>
              <a:t>identification</a:t>
            </a:r>
            <a:r>
              <a:rPr lang="en-US" sz="1600" dirty="0" smtClean="0">
                <a:latin typeface="Times New Roman" charset="0"/>
                <a:ea typeface="Times New Roman" charset="0"/>
                <a:cs typeface="Times New Roman" charset="0"/>
              </a:rPr>
              <a:t> </a:t>
            </a:r>
            <a:endParaRPr lang="en-US" sz="1600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53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1246</TotalTime>
  <Words>301</Words>
  <Application>Microsoft Macintosh PowerPoint</Application>
  <PresentationFormat>Widescreen</PresentationFormat>
  <Paragraphs>105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Calibri</vt:lpstr>
      <vt:lpstr>Calibri Light</vt:lpstr>
      <vt:lpstr>Courier</vt:lpstr>
      <vt:lpstr>Times New Roman</vt:lpstr>
      <vt:lpstr>Wingdings</vt:lpstr>
      <vt:lpstr>Arial</vt:lpstr>
      <vt:lpstr>Retrospect</vt:lpstr>
      <vt:lpstr>CPU LAB SIMULATOR</vt:lpstr>
      <vt:lpstr>Agenda:</vt:lpstr>
      <vt:lpstr>Introduction:</vt:lpstr>
      <vt:lpstr>Unity and C#:</vt:lpstr>
      <vt:lpstr>Overview:</vt:lpstr>
      <vt:lpstr>Simulator:</vt:lpstr>
      <vt:lpstr>Simulator(cont..):</vt:lpstr>
      <vt:lpstr>Connections Checker:</vt:lpstr>
      <vt:lpstr>Connections Checker(cont..):</vt:lpstr>
      <vt:lpstr>PowerPoint Presentation</vt:lpstr>
      <vt:lpstr>Connections Checker(cont..):</vt:lpstr>
      <vt:lpstr>PowerPoint Presentation</vt:lpstr>
      <vt:lpstr>ALU’s Binary File Checker:</vt:lpstr>
      <vt:lpstr>ALU’s Binary File Checker(cont..):</vt:lpstr>
      <vt:lpstr>ALU’s Binary File Checker(cont..):</vt:lpstr>
      <vt:lpstr>ALU’s Binary File Checker(cont..):</vt:lpstr>
      <vt:lpstr>CPU Data Flow:</vt:lpstr>
      <vt:lpstr>CPU Data Flow(cont..):</vt:lpstr>
      <vt:lpstr>CPU Data Flow(cont..):</vt:lpstr>
      <vt:lpstr>CPU Data Flow(cont..):</vt:lpstr>
      <vt:lpstr>CPU Data Flow(cont..):</vt:lpstr>
      <vt:lpstr>CPU Data Flow(cont..):</vt:lpstr>
      <vt:lpstr>Controller’s Signals:</vt:lpstr>
      <vt:lpstr>Controller’s Signals(cont..):</vt:lpstr>
      <vt:lpstr>Controller’s Signals(cont..):</vt:lpstr>
      <vt:lpstr>Controller’s Signals(cont..):</vt:lpstr>
      <vt:lpstr>Limitations:</vt:lpstr>
      <vt:lpstr>Future Work:</vt:lpstr>
      <vt:lpstr>PowerPoint Presentation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Presented by: Sami   Khleaf. Adnan   Rayyan.  Supervisor:  Dr.  Luai Malhis.  Graduation Project Presentation </dc:title>
  <dc:creator>سامي خليف</dc:creator>
  <cp:lastModifiedBy>Microsoft Office User</cp:lastModifiedBy>
  <cp:revision>104</cp:revision>
  <dcterms:created xsi:type="dcterms:W3CDTF">2016-05-17T14:45:25Z</dcterms:created>
  <dcterms:modified xsi:type="dcterms:W3CDTF">2017-05-24T01:01:35Z</dcterms:modified>
</cp:coreProperties>
</file>