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9" r:id="rId6"/>
    <p:sldId id="270" r:id="rId7"/>
    <p:sldId id="267" r:id="rId8"/>
    <p:sldId id="272" r:id="rId9"/>
    <p:sldId id="261" r:id="rId10"/>
    <p:sldId id="262" r:id="rId11"/>
    <p:sldId id="263" r:id="rId12"/>
    <p:sldId id="264" r:id="rId13"/>
    <p:sldId id="275" r:id="rId14"/>
    <p:sldId id="276" r:id="rId15"/>
    <p:sldId id="277" r:id="rId16"/>
    <p:sldId id="266" r:id="rId17"/>
    <p:sldId id="274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77" autoAdjust="0"/>
    <p:restoredTop sz="94660"/>
  </p:normalViewPr>
  <p:slideViewPr>
    <p:cSldViewPr>
      <p:cViewPr>
        <p:scale>
          <a:sx n="100" d="100"/>
          <a:sy n="100" d="100"/>
        </p:scale>
        <p:origin x="-288" y="9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858D0-AC51-4E0E-9FAA-D9DA5DA107E7}" type="datetimeFigureOut">
              <a:rPr lang="en-US" smtClean="0"/>
              <a:pPr/>
              <a:t>6/22/2011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ED58A-4B27-476F-92E4-4438B0B27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858D0-AC51-4E0E-9FAA-D9DA5DA107E7}" type="datetimeFigureOut">
              <a:rPr lang="en-US" smtClean="0"/>
              <a:pPr/>
              <a:t>6/22/2011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ED58A-4B27-476F-92E4-4438B0B27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858D0-AC51-4E0E-9FAA-D9DA5DA107E7}" type="datetimeFigureOut">
              <a:rPr lang="en-US" smtClean="0"/>
              <a:pPr/>
              <a:t>6/22/2011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ED58A-4B27-476F-92E4-4438B0B27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858D0-AC51-4E0E-9FAA-D9DA5DA107E7}" type="datetimeFigureOut">
              <a:rPr lang="en-US" smtClean="0"/>
              <a:pPr/>
              <a:t>6/22/2011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ED58A-4B27-476F-92E4-4438B0B27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858D0-AC51-4E0E-9FAA-D9DA5DA107E7}" type="datetimeFigureOut">
              <a:rPr lang="en-US" smtClean="0"/>
              <a:pPr/>
              <a:t>6/22/2011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ED58A-4B27-476F-92E4-4438B0B27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858D0-AC51-4E0E-9FAA-D9DA5DA107E7}" type="datetimeFigureOut">
              <a:rPr lang="en-US" smtClean="0"/>
              <a:pPr/>
              <a:t>6/22/2011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ED58A-4B27-476F-92E4-4438B0B27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858D0-AC51-4E0E-9FAA-D9DA5DA107E7}" type="datetimeFigureOut">
              <a:rPr lang="en-US" smtClean="0"/>
              <a:pPr/>
              <a:t>6/22/2011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ED58A-4B27-476F-92E4-4438B0B27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858D0-AC51-4E0E-9FAA-D9DA5DA107E7}" type="datetimeFigureOut">
              <a:rPr lang="en-US" smtClean="0"/>
              <a:pPr/>
              <a:t>6/22/2011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ED58A-4B27-476F-92E4-4438B0B27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858D0-AC51-4E0E-9FAA-D9DA5DA107E7}" type="datetimeFigureOut">
              <a:rPr lang="en-US" smtClean="0"/>
              <a:pPr/>
              <a:t>6/22/2011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ED58A-4B27-476F-92E4-4438B0B27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858D0-AC51-4E0E-9FAA-D9DA5DA107E7}" type="datetimeFigureOut">
              <a:rPr lang="en-US" smtClean="0"/>
              <a:pPr/>
              <a:t>6/22/2011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ED58A-4B27-476F-92E4-4438B0B27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858D0-AC51-4E0E-9FAA-D9DA5DA107E7}" type="datetimeFigureOut">
              <a:rPr lang="en-US" smtClean="0"/>
              <a:pPr/>
              <a:t>6/22/2011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ED58A-4B27-476F-92E4-4438B0B27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9858D0-AC51-4E0E-9FAA-D9DA5DA107E7}" type="datetimeFigureOut">
              <a:rPr lang="en-US" smtClean="0"/>
              <a:pPr/>
              <a:t>6/22/2011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5ED58A-4B27-476F-92E4-4438B0B27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85800" y="685801"/>
            <a:ext cx="7772400" cy="291465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ction Is, Shaded JL" pitchFamily="2" charset="0"/>
              </a:rPr>
              <a:t>An-Najah National University</a:t>
            </a:r>
            <a:br>
              <a:rPr lang="en-US" dirty="0" smtClean="0">
                <a:latin typeface="Action Is, Shaded JL" pitchFamily="2" charset="0"/>
              </a:rPr>
            </a:br>
            <a:r>
              <a:rPr lang="en-US" dirty="0" smtClean="0">
                <a:latin typeface="Action Is, Shaded JL" pitchFamily="2" charset="0"/>
              </a:rPr>
              <a:t>Faculty of Engineering </a:t>
            </a:r>
            <a:br>
              <a:rPr lang="en-US" dirty="0" smtClean="0">
                <a:latin typeface="Action Is, Shaded JL" pitchFamily="2" charset="0"/>
              </a:rPr>
            </a:br>
            <a:r>
              <a:rPr lang="en-US" dirty="0" smtClean="0">
                <a:latin typeface="Action Is, Shaded JL" pitchFamily="2" charset="0"/>
              </a:rPr>
              <a:t>Department of Building </a:t>
            </a:r>
            <a:br>
              <a:rPr lang="en-US" dirty="0" smtClean="0">
                <a:latin typeface="Action Is, Shaded JL" pitchFamily="2" charset="0"/>
              </a:rPr>
            </a:br>
            <a:r>
              <a:rPr lang="en-US" dirty="0" smtClean="0">
                <a:latin typeface="Action Is, Shaded JL" pitchFamily="2" charset="0"/>
              </a:rPr>
              <a:t>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990600" y="2819400"/>
            <a:ext cx="6781800" cy="2819400"/>
          </a:xfrm>
        </p:spPr>
        <p:txBody>
          <a:bodyPr>
            <a:normAutofit/>
          </a:bodyPr>
          <a:lstStyle/>
          <a:p>
            <a:r>
              <a:rPr lang="en-US" dirty="0" smtClean="0"/>
              <a:t>Graduation Project 1</a:t>
            </a:r>
          </a:p>
          <a:p>
            <a:r>
              <a:rPr lang="en-US" sz="1800" b="1" dirty="0"/>
              <a:t>Evaluation of Commercial Building for Fire Protection in Nabulus </a:t>
            </a:r>
            <a:endParaRPr lang="en-US" sz="1800" b="1" dirty="0" smtClean="0"/>
          </a:p>
          <a:p>
            <a:endParaRPr lang="en-US" sz="1800" b="1" dirty="0"/>
          </a:p>
          <a:p>
            <a:endParaRPr lang="en-US" sz="1400" b="1" dirty="0"/>
          </a:p>
          <a:p>
            <a:pPr algn="l"/>
            <a:r>
              <a:rPr lang="en-US" sz="1600" dirty="0"/>
              <a:t>Supervisor: </a:t>
            </a:r>
            <a:r>
              <a:rPr lang="en-US" sz="1600" dirty="0" smtClean="0"/>
              <a:t>Dr. </a:t>
            </a:r>
            <a:r>
              <a:rPr lang="en-US" sz="1600" dirty="0" err="1"/>
              <a:t>Monther</a:t>
            </a:r>
            <a:r>
              <a:rPr lang="en-US" sz="1600" dirty="0"/>
              <a:t> Dwaikat </a:t>
            </a:r>
          </a:p>
          <a:p>
            <a:pPr algn="l"/>
            <a:r>
              <a:rPr lang="en-US" sz="1600" dirty="0"/>
              <a:t>Submitted by : </a:t>
            </a:r>
          </a:p>
          <a:p>
            <a:pPr lvl="0"/>
            <a:r>
              <a:rPr lang="en-US" sz="1600" dirty="0" smtClean="0"/>
              <a:t>           Diya </a:t>
            </a:r>
            <a:r>
              <a:rPr lang="en-US" sz="1600" dirty="0"/>
              <a:t>Fawwaz Ali jiddo  </a:t>
            </a:r>
          </a:p>
          <a:p>
            <a:pPr lvl="0"/>
            <a:r>
              <a:rPr lang="en-US" sz="1600" dirty="0" smtClean="0"/>
              <a:t>            </a:t>
            </a:r>
            <a:r>
              <a:rPr lang="en-US" sz="1600" dirty="0" err="1" smtClean="0"/>
              <a:t>Moath</a:t>
            </a:r>
            <a:r>
              <a:rPr lang="en-US" sz="1600" dirty="0" smtClean="0"/>
              <a:t> </a:t>
            </a:r>
            <a:r>
              <a:rPr lang="en-US" sz="1600" dirty="0" err="1"/>
              <a:t>maher</a:t>
            </a:r>
            <a:r>
              <a:rPr lang="en-US" sz="1600" dirty="0"/>
              <a:t> </a:t>
            </a:r>
            <a:r>
              <a:rPr lang="en-US" sz="1600" dirty="0" err="1"/>
              <a:t>Shahban</a:t>
            </a:r>
            <a:r>
              <a:rPr lang="en-US" sz="1600" dirty="0"/>
              <a:t> </a:t>
            </a:r>
            <a:r>
              <a:rPr lang="en-US" sz="1600" dirty="0" err="1"/>
              <a:t>Madani</a:t>
            </a:r>
            <a:r>
              <a:rPr lang="en-US" sz="1600" dirty="0"/>
              <a:t>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3050"/>
            <a:ext cx="7772400" cy="1162050"/>
          </a:xfrm>
        </p:spPr>
        <p:txBody>
          <a:bodyPr>
            <a:noAutofit/>
          </a:bodyPr>
          <a:lstStyle/>
          <a:p>
            <a:pPr algn="ctr"/>
            <a:r>
              <a:rPr lang="ar-SA" sz="36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متطلبات المباني التجارية</a:t>
            </a:r>
            <a:br>
              <a:rPr lang="ar-SA" sz="36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en-US" sz="36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Subtitle 7"/>
          <p:cNvSpPr>
            <a:spLocks noGrp="1"/>
          </p:cNvSpPr>
          <p:nvPr>
            <p:ph idx="1"/>
          </p:nvPr>
        </p:nvSpPr>
        <p:spPr>
          <a:xfrm>
            <a:off x="5029200" y="1143000"/>
            <a:ext cx="3733800" cy="4221163"/>
          </a:xfrm>
        </p:spPr>
        <p:txBody>
          <a:bodyPr>
            <a:normAutofit/>
          </a:bodyPr>
          <a:lstStyle/>
          <a:p>
            <a:pPr algn="r" rtl="1">
              <a:buNone/>
            </a:pPr>
            <a:r>
              <a:rPr lang="en-US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</a:t>
            </a:r>
            <a:r>
              <a:rPr lang="ar-SA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مواقف السيارات</a:t>
            </a:r>
            <a:endParaRPr lang="en-US" sz="2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r" rtl="1"/>
            <a:r>
              <a:rPr lang="ar-SA" sz="1400" dirty="0" smtClean="0"/>
              <a:t>تفرض بلدية نابلس توفير مواقف سيارات للمباني التجارية التي تزيد مساحتها عن 400م</a:t>
            </a:r>
            <a:r>
              <a:rPr lang="ar-SA" sz="1000" dirty="0" smtClean="0"/>
              <a:t>2</a:t>
            </a:r>
            <a:r>
              <a:rPr lang="ar-SA" sz="1400" dirty="0" smtClean="0"/>
              <a:t>.</a:t>
            </a:r>
          </a:p>
          <a:p>
            <a:pPr algn="r" rtl="1"/>
            <a:r>
              <a:rPr lang="ar-SA" sz="1400" dirty="0" smtClean="0"/>
              <a:t> تحتاج المباني التجارية الى مواقف سيارات خاصه للزبائن ولاصحاب المحلات التجارية.</a:t>
            </a:r>
          </a:p>
          <a:p>
            <a:pPr algn="r" rtl="1">
              <a:buFont typeface="Arial" pitchFamily="34" charset="0"/>
              <a:buChar char="•"/>
            </a:pPr>
            <a:r>
              <a:rPr lang="ar-SA" sz="1400" dirty="0" smtClean="0"/>
              <a:t>  يحتاج هذا المجمع الى 20 موقف على الاقل بالرجوع الى عدد المحلات التجارية تم تخميين عدد المواقف اللازمه لهذا المجمع.</a:t>
            </a:r>
          </a:p>
          <a:p>
            <a:pPr algn="r" rtl="1">
              <a:buFont typeface="Arial" pitchFamily="34" charset="0"/>
              <a:buChar char="•"/>
            </a:pPr>
            <a:r>
              <a:rPr lang="ar-SA" sz="1400" dirty="0" smtClean="0"/>
              <a:t>لهذا المجمع لا يمكن توفير اكثر من 10 مواقف لذلك تم الغاء فكرة توفي مواقف سيارات</a:t>
            </a:r>
          </a:p>
          <a:p>
            <a:pPr algn="r" rtl="1">
              <a:buNone/>
            </a:pPr>
            <a:endParaRPr lang="ar-SA" sz="1800" dirty="0" smtClean="0"/>
          </a:p>
          <a:p>
            <a:pPr algn="r" rtl="1"/>
            <a:endParaRPr lang="ar-SA" sz="1800" dirty="0" smtClean="0"/>
          </a:p>
          <a:p>
            <a:pPr algn="r" rtl="1"/>
            <a:endParaRPr lang="ar-SA" sz="1800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457200" y="1905000"/>
            <a:ext cx="3008313" cy="422116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-342900" y="1409700"/>
            <a:ext cx="5638803" cy="4952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505200" y="16764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1</a:t>
            </a:r>
            <a:endParaRPr lang="en-US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05200" y="21336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2</a:t>
            </a:r>
            <a:endParaRPr lang="en-US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05200" y="25908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3</a:t>
            </a:r>
            <a:endParaRPr lang="en-US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05200" y="48768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6</a:t>
            </a:r>
            <a:endParaRPr lang="en-US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05200" y="44196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5</a:t>
            </a:r>
            <a:endParaRPr lang="en-US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05200" y="39624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4</a:t>
            </a:r>
            <a:endParaRPr lang="en-US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86200" y="52578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7</a:t>
            </a:r>
            <a:endParaRPr lang="en-US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17" name="Bent-Up Arrow 16"/>
          <p:cNvSpPr/>
          <p:nvPr/>
        </p:nvSpPr>
        <p:spPr>
          <a:xfrm>
            <a:off x="0" y="5638800"/>
            <a:ext cx="914400" cy="91440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idx="1"/>
          </p:nvPr>
        </p:nvSpPr>
        <p:spPr>
          <a:xfrm>
            <a:off x="762000" y="1219201"/>
            <a:ext cx="7924800" cy="1447800"/>
          </a:xfrm>
        </p:spPr>
        <p:txBody>
          <a:bodyPr>
            <a:normAutofit lnSpcReduction="10000"/>
          </a:bodyPr>
          <a:lstStyle/>
          <a:p>
            <a:pPr algn="r" rtl="1">
              <a:buNone/>
            </a:pPr>
            <a:r>
              <a:rPr lang="ar-SA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مخرج الطوارئ </a:t>
            </a:r>
          </a:p>
          <a:p>
            <a:pPr algn="r" rtl="1"/>
            <a:endParaRPr lang="ar-SA" sz="1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r" rtl="1"/>
            <a:r>
              <a:rPr lang="ar-SA" sz="1600" dirty="0" smtClean="0"/>
              <a:t>تحتاج المباني التجاريه الى توفير مخرج امن يوفر الخروج الامن لمستخدمين المبنى في حالة حدوث طارئ.</a:t>
            </a:r>
          </a:p>
          <a:p>
            <a:pPr algn="r" rtl="1"/>
            <a:r>
              <a:rPr lang="ar-SA" sz="1600" dirty="0" smtClean="0"/>
              <a:t>توفير اناره خاصه لمخرج الطوارئ في حال حدوث انقطاع التيار الكهربائي.</a:t>
            </a:r>
          </a:p>
          <a:p>
            <a:pPr algn="r" rtl="1"/>
            <a:r>
              <a:rPr lang="ar-SA" sz="1600" dirty="0" smtClean="0"/>
              <a:t>تم توفير مخرج طوارئ خاص بالاضافة الى مدخل المبنى الرئيسي</a:t>
            </a:r>
            <a:r>
              <a:rPr lang="en-US" sz="1600" dirty="0" smtClean="0"/>
              <a:t> </a:t>
            </a:r>
            <a:r>
              <a:rPr lang="ar-SA" sz="1600" dirty="0" smtClean="0"/>
              <a:t>تم اعتباره مخرج امن.</a:t>
            </a:r>
          </a:p>
          <a:p>
            <a:pPr algn="r" rtl="1">
              <a:buFont typeface="Arial" pitchFamily="34" charset="0"/>
              <a:buChar char="•"/>
            </a:pPr>
            <a:endParaRPr lang="ar-SA" sz="1600" dirty="0" smtClean="0"/>
          </a:p>
          <a:p>
            <a:pPr algn="r"/>
            <a:endParaRPr lang="ar-SA" sz="1600" dirty="0" smtClean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457200" y="2819400"/>
            <a:ext cx="8077200" cy="33067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Title 6"/>
          <p:cNvSpPr txBox="1">
            <a:spLocks/>
          </p:cNvSpPr>
          <p:nvPr/>
        </p:nvSpPr>
        <p:spPr>
          <a:xfrm>
            <a:off x="457200" y="273050"/>
            <a:ext cx="7772400" cy="11620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600" b="1" i="0" u="none" strike="noStrike" kern="1200" cap="none" spc="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متطلبات المباني التجارية</a:t>
            </a:r>
            <a:br>
              <a:rPr kumimoji="0" lang="ar-SA" sz="3600" b="1" i="0" u="none" strike="noStrike" kern="1200" cap="none" spc="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3600" b="1" i="0" u="none" strike="noStrike" kern="1200" cap="none" spc="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Content Placeholder 3"/>
          <p:cNvPicPr>
            <a:picLocks noGrp="1"/>
          </p:cNvPicPr>
          <p:nvPr>
            <p:ph idx="1"/>
          </p:nvPr>
        </p:nvPicPr>
        <p:blipFill>
          <a:blip r:embed="rId2">
            <a:lum bright="-10000"/>
          </a:blip>
          <a:srcRect/>
          <a:stretch>
            <a:fillRect/>
          </a:stretch>
        </p:blipFill>
        <p:spPr bwMode="auto">
          <a:xfrm>
            <a:off x="152400" y="2590800"/>
            <a:ext cx="8763000" cy="4038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7800"/>
            <a:ext cx="5111750" cy="4678363"/>
          </a:xfrm>
        </p:spPr>
        <p:txBody>
          <a:bodyPr/>
          <a:lstStyle/>
          <a:p>
            <a:pPr algn="r" rtl="1"/>
            <a:r>
              <a:rPr lang="ar-SA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انظمة الانذار عند حدوث الحريق:  </a:t>
            </a:r>
            <a:endParaRPr lang="en-US" sz="2000" dirty="0" smtClean="0"/>
          </a:p>
          <a:p>
            <a:pPr algn="r" rtl="1"/>
            <a:r>
              <a:rPr lang="ar-SA" sz="2000" dirty="0" smtClean="0"/>
              <a:t>يجب توفير نظام انذار للحريق في المباني التجارية وتكون مركزي أو محلي ويتم تشغيل النطام (اوتوماتيكي أو يدوي)</a:t>
            </a:r>
          </a:p>
          <a:p>
            <a:pPr algn="r" rtl="1"/>
            <a:r>
              <a:rPr lang="ar-SA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انظمة الاطفاء عند حدوث الحريق:  </a:t>
            </a:r>
            <a:endParaRPr lang="ar-SA" sz="2000" dirty="0" smtClean="0"/>
          </a:p>
          <a:p>
            <a:pPr algn="r" rtl="1"/>
            <a:r>
              <a:rPr lang="ar-SA" sz="2000" dirty="0" smtClean="0"/>
              <a:t>يوجد نطامين للحماية من الحريق</a:t>
            </a:r>
          </a:p>
          <a:p>
            <a:pPr algn="r" rtl="1"/>
            <a:r>
              <a:rPr lang="ar-SA" sz="2000" dirty="0" smtClean="0"/>
              <a:t>أولا النطام اليدوي : الطفيات اليدوية ، خراطيم المياه .</a:t>
            </a:r>
          </a:p>
          <a:p>
            <a:pPr algn="r" rtl="1"/>
            <a:r>
              <a:rPr lang="ar-SA" sz="2000" dirty="0" smtClean="0"/>
              <a:t>ثانيا النطام الاوتوماتيكي : الرشاشات (ويكون حساس للحراره </a:t>
            </a:r>
            <a:r>
              <a:rPr lang="ar-SA" dirty="0" smtClean="0"/>
              <a:t>) .</a:t>
            </a:r>
          </a:p>
          <a:p>
            <a:pPr algn="r" rtl="1">
              <a:buNone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435100"/>
            <a:ext cx="3236913" cy="469106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Picture 4" descr="fire-extinguisher.jpeg"/>
          <p:cNvPicPr/>
          <p:nvPr/>
        </p:nvPicPr>
        <p:blipFill>
          <a:blip r:embed="rId2"/>
          <a:stretch>
            <a:fillRect/>
          </a:stretch>
        </p:blipFill>
        <p:spPr>
          <a:xfrm>
            <a:off x="228600" y="1447800"/>
            <a:ext cx="1524000" cy="1524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5" descr="HoseReel_273-x-428-copy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1905000" y="1524000"/>
            <a:ext cx="1409522" cy="14097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Picture 6" descr="sprinkler-piping-systems-380796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685800" y="3505200"/>
            <a:ext cx="2105025" cy="21336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752600" y="381000"/>
            <a:ext cx="4876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ar-SA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متطلبات المباني التجارية</a:t>
            </a:r>
            <a:br>
              <a:rPr lang="ar-SA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3050"/>
            <a:ext cx="8077200" cy="1162050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المتطلبات الانشائية للمبنى</a:t>
            </a:r>
            <a:br>
              <a:rPr lang="ar-SA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0" y="1524000"/>
            <a:ext cx="4114800" cy="4602163"/>
          </a:xfrm>
        </p:spPr>
        <p:txBody>
          <a:bodyPr>
            <a:normAutofit/>
          </a:bodyPr>
          <a:lstStyle/>
          <a:p>
            <a:pPr algn="r" rtl="1"/>
            <a:r>
              <a:rPr lang="ar-SA" sz="2000" dirty="0" smtClean="0"/>
              <a:t>بالاعتماد على تقرير</a:t>
            </a:r>
            <a:r>
              <a:rPr lang="en-US" sz="2000" dirty="0" smtClean="0"/>
              <a:t> </a:t>
            </a:r>
            <a:r>
              <a:rPr lang="ar-SA" sz="2000" dirty="0" smtClean="0"/>
              <a:t>التربة تم تحديد نوعية التربة وتبين ان التربة طينية (</a:t>
            </a:r>
            <a:r>
              <a:rPr lang="en-US" sz="2000" dirty="0" smtClean="0"/>
              <a:t>B.C = 1.5</a:t>
            </a:r>
            <a:r>
              <a:rPr lang="ar-SA" sz="2000" dirty="0" smtClean="0"/>
              <a:t>)</a:t>
            </a:r>
            <a:r>
              <a:rPr lang="en-US" sz="2000" dirty="0" smtClean="0"/>
              <a:t>.</a:t>
            </a:r>
          </a:p>
          <a:p>
            <a:pPr algn="r" rtl="1"/>
            <a:r>
              <a:rPr lang="ar-SA" sz="2000" dirty="0" smtClean="0"/>
              <a:t>تقوية التربة باستخدام طبقة صخرية بعمق نصف متر وطبقة (</a:t>
            </a:r>
            <a:r>
              <a:rPr lang="en-US" sz="2000" dirty="0" smtClean="0"/>
              <a:t>base coarse </a:t>
            </a:r>
            <a:r>
              <a:rPr lang="ar-SA" sz="2000" dirty="0" smtClean="0"/>
              <a:t>)</a:t>
            </a:r>
            <a:r>
              <a:rPr lang="en-US" sz="2000" dirty="0" smtClean="0"/>
              <a:t> </a:t>
            </a:r>
            <a:r>
              <a:rPr lang="ar-SA" sz="2000" dirty="0" smtClean="0"/>
              <a:t>ايضا بعمق نصف متر.</a:t>
            </a:r>
          </a:p>
          <a:p>
            <a:pPr algn="r" rtl="1"/>
            <a:r>
              <a:rPr lang="en-US" sz="2000" dirty="0" smtClean="0"/>
              <a:t> </a:t>
            </a:r>
            <a:r>
              <a:rPr lang="ar-SA" sz="2000" dirty="0" smtClean="0"/>
              <a:t>استخدام </a:t>
            </a:r>
            <a:r>
              <a:rPr lang="en-US" sz="2000" dirty="0" smtClean="0"/>
              <a:t>(Mat foundation )</a:t>
            </a:r>
            <a:endParaRPr lang="ar-SA" sz="2000" dirty="0" smtClean="0"/>
          </a:p>
          <a:p>
            <a:pPr algn="r" rtl="1"/>
            <a:r>
              <a:rPr lang="ar-SA" sz="2000" dirty="0" smtClean="0"/>
              <a:t>استخدام الجدران الاستنادية.</a:t>
            </a:r>
          </a:p>
          <a:p>
            <a:pPr algn="r" rtl="1"/>
            <a:endParaRPr lang="ar-SA" sz="2000" dirty="0" smtClean="0"/>
          </a:p>
          <a:p>
            <a:pPr algn="r" rtl="1">
              <a:buNone/>
            </a:pPr>
            <a:endParaRPr lang="en-US" sz="2000" dirty="0" smtClean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4038600" cy="4691063"/>
          </a:xfrm>
        </p:spPr>
        <p:txBody>
          <a:bodyPr>
            <a:normAutofit/>
          </a:bodyPr>
          <a:lstStyle/>
          <a:p>
            <a:pPr algn="ctr"/>
            <a:r>
              <a:rPr lang="ar-SA" sz="1600" dirty="0" smtClean="0"/>
              <a:t>صورة توضح نوعية التربة </a:t>
            </a:r>
            <a:endParaRPr lang="en-US" sz="16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828800"/>
            <a:ext cx="3962399" cy="4190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3962400"/>
            <a:ext cx="3700461" cy="24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3" name="Straight Arrow Connector 12"/>
          <p:cNvCxnSpPr/>
          <p:nvPr/>
        </p:nvCxnSpPr>
        <p:spPr>
          <a:xfrm rot="5400000">
            <a:off x="4229100" y="4610100"/>
            <a:ext cx="9906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>
            <a:off x="4229894" y="5676106"/>
            <a:ext cx="9906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 rot="16200000">
            <a:off x="4151784" y="4458816"/>
            <a:ext cx="904965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50 cm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 rot="16200000">
            <a:off x="4151783" y="5525617"/>
            <a:ext cx="904965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50 cm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3050"/>
            <a:ext cx="7772400" cy="79375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Structural Systems</a:t>
            </a:r>
            <a:endParaRPr lang="en-US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idx="1"/>
          </p:nvPr>
        </p:nvSpPr>
        <p:spPr>
          <a:xfrm>
            <a:off x="152400" y="1447800"/>
            <a:ext cx="3657600" cy="4602163"/>
          </a:xfrm>
        </p:spPr>
        <p:txBody>
          <a:bodyPr>
            <a:noAutofit/>
          </a:bodyPr>
          <a:lstStyle/>
          <a:p>
            <a:pPr algn="l"/>
            <a:r>
              <a:rPr lang="en-US" sz="1800" dirty="0" smtClean="0"/>
              <a:t>Footing has many type: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1800" dirty="0" smtClean="0"/>
              <a:t>Wall footing .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1800" dirty="0" smtClean="0"/>
              <a:t>Single footing.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1800" dirty="0" smtClean="0"/>
              <a:t>Combined footing.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1800" dirty="0" smtClean="0"/>
              <a:t>Mat foundation that well be use.</a:t>
            </a:r>
          </a:p>
          <a:p>
            <a:pPr marL="514350" indent="-514350" algn="l">
              <a:buNone/>
            </a:pPr>
            <a:r>
              <a:rPr lang="en-US" sz="1800" dirty="0" smtClean="0"/>
              <a:t>This kind of foundation (mat foundation) is used where soil strength is low or where columns loads are large.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14800" y="1295400"/>
            <a:ext cx="4876800" cy="469106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14800" y="1359310"/>
            <a:ext cx="4800600" cy="1993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4800" y="3352800"/>
            <a:ext cx="2514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29401" y="3352800"/>
            <a:ext cx="2285999" cy="2514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Structural 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181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/>
              <a:t>     Shear wall :</a:t>
            </a:r>
          </a:p>
          <a:p>
            <a:r>
              <a:rPr lang="en-US" sz="2000" dirty="0" smtClean="0"/>
              <a:t>For tall building it is necessary to provide adequate stiffness to resist the lateral forces caused by wind and earthquake.</a:t>
            </a:r>
          </a:p>
          <a:p>
            <a:pPr>
              <a:buNone/>
            </a:pPr>
            <a:r>
              <a:rPr lang="en-US" sz="2000" dirty="0" smtClean="0"/>
              <a:t>. </a:t>
            </a:r>
          </a:p>
          <a:p>
            <a:pPr>
              <a:buNone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أعمال الفصل  القادم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التصميم المعماري والبيئي.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التصميم الانشائي للمبنى بواسطة برنامج التحليل الانشائي للمنشاءات (</a:t>
            </a:r>
            <a:r>
              <a:rPr lang="en-US" dirty="0" smtClean="0"/>
              <a:t>SAP</a:t>
            </a:r>
            <a:r>
              <a:rPr lang="ar-SA" dirty="0" smtClean="0"/>
              <a:t>).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التصميم الميكانيكي لطابق معين.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التصميم الكهربائي لطابق معين.</a:t>
            </a:r>
          </a:p>
          <a:p>
            <a:pPr marL="514350" indent="-514350" algn="r" rt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44756" y="2967335"/>
            <a:ext cx="58544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ar-SA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نشكر لكم حسن الاستماع 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تعريف عام بالمشروع</a:t>
            </a:r>
            <a:br>
              <a:rPr lang="ar-SA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229600" cy="4525963"/>
          </a:xfrm>
        </p:spPr>
        <p:txBody>
          <a:bodyPr>
            <a:normAutofit/>
          </a:bodyPr>
          <a:lstStyle/>
          <a:p>
            <a:pPr algn="r" rtl="1"/>
            <a:r>
              <a:rPr lang="ar-SA" sz="2800" dirty="0" smtClean="0"/>
              <a:t>مجمع تجاري يقع وسط مدينة نابلس على شارع سفيان الرئيسي.</a:t>
            </a:r>
          </a:p>
          <a:p>
            <a:pPr algn="r" rtl="1"/>
            <a:r>
              <a:rPr lang="ar-SA" sz="2800" dirty="0" smtClean="0"/>
              <a:t>يتكون المجمع من 10 طوابق بالاضافة الى طابقين تسويه على مساحة 400 م</a:t>
            </a:r>
            <a:r>
              <a:rPr lang="ar-SA" sz="1600" dirty="0" smtClean="0"/>
              <a:t>2</a:t>
            </a:r>
            <a:r>
              <a:rPr lang="ar-SA" sz="2800" dirty="0" smtClean="0"/>
              <a:t>.</a:t>
            </a:r>
          </a:p>
          <a:p>
            <a:pPr algn="r" rtl="1"/>
            <a:r>
              <a:rPr lang="ar-SA" sz="2800" dirty="0" smtClean="0"/>
              <a:t>يحتوي على محلات تجارية في الطابق الارضي والاول ومطعم في الطابق الثاني، كذلك يشتمل هذا المجمع على مكاتب وعيادات متعددة الاغراض.</a:t>
            </a:r>
          </a:p>
          <a:p>
            <a:pPr algn="r" rtl="1">
              <a:buNone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مخطط الموقع العام 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219200"/>
            <a:ext cx="91440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Up Arrow 4"/>
          <p:cNvSpPr/>
          <p:nvPr/>
        </p:nvSpPr>
        <p:spPr>
          <a:xfrm>
            <a:off x="8229600" y="1600200"/>
            <a:ext cx="426719" cy="12192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229600" y="1981200"/>
            <a:ext cx="417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N</a:t>
            </a:r>
            <a:endParaRPr lang="en-US" sz="2800" dirty="0">
              <a:solidFill>
                <a:srgbClr val="FF0000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1295400" y="3048000"/>
            <a:ext cx="4495800" cy="15240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5400000">
            <a:off x="266700" y="4076700"/>
            <a:ext cx="21336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228600" y="4114800"/>
            <a:ext cx="2209800" cy="7620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5400000">
            <a:off x="4686300" y="4305300"/>
            <a:ext cx="220980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1295400" y="5181600"/>
            <a:ext cx="4495800" cy="15240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590800" y="1828800"/>
            <a:ext cx="1981200" cy="646331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ar-S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شارع سفيان الرئيسي</a:t>
            </a:r>
          </a:p>
          <a:p>
            <a:pPr algn="ctr"/>
            <a:r>
              <a:rPr lang="ar-S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30 متر  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590800" y="5410200"/>
            <a:ext cx="1981200" cy="646331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ar-S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طريق فرعي </a:t>
            </a:r>
          </a:p>
          <a:p>
            <a:pPr algn="ctr"/>
            <a:r>
              <a:rPr lang="ar-S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6 متر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4" name="TextBox 33"/>
          <p:cNvSpPr txBox="1"/>
          <p:nvPr/>
        </p:nvSpPr>
        <p:spPr>
          <a:xfrm rot="16200000">
            <a:off x="5733366" y="4782234"/>
            <a:ext cx="1981200" cy="646331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ar-S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شارع فرعي </a:t>
            </a:r>
          </a:p>
          <a:p>
            <a:pPr algn="ctr"/>
            <a:r>
              <a:rPr lang="ar-S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12 متر  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514600" y="3733800"/>
            <a:ext cx="1981200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ar-S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مساحة المبنى</a:t>
            </a:r>
          </a:p>
          <a:p>
            <a:pPr algn="ctr"/>
            <a:r>
              <a:rPr lang="ar-S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400 متر مربع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1295400" y="4876800"/>
            <a:ext cx="44958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rot="5400000">
            <a:off x="1104900" y="4152900"/>
            <a:ext cx="20574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 rot="16200000">
            <a:off x="1616333" y="3755767"/>
            <a:ext cx="718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13 m 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3048000" y="45720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30 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Architectural Modification</a:t>
            </a:r>
            <a:r>
              <a:rPr lang="ar-SA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ar-SA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Entrance   </a:t>
            </a:r>
            <a:endParaRPr lang="en-US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xfrm>
            <a:off x="0" y="3048000"/>
            <a:ext cx="4040188" cy="639762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Before modifier </a:t>
            </a:r>
            <a:endParaRPr lang="en-US" u="sng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7" name="Content Placeholder 6"/>
          <p:cNvPicPr>
            <a:picLocks noGrp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0" y="3657600"/>
            <a:ext cx="4191000" cy="304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Text Placeholder 10"/>
          <p:cNvSpPr>
            <a:spLocks noGrp="1"/>
          </p:cNvSpPr>
          <p:nvPr>
            <p:ph type="body" sz="quarter" idx="3"/>
          </p:nvPr>
        </p:nvSpPr>
        <p:spPr>
          <a:xfrm>
            <a:off x="5102225" y="2971800"/>
            <a:ext cx="4041775" cy="639762"/>
          </a:xfrm>
        </p:spPr>
        <p:txBody>
          <a:bodyPr/>
          <a:lstStyle/>
          <a:p>
            <a:r>
              <a:rPr lang="en-US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After modifier</a:t>
            </a:r>
            <a:endParaRPr lang="en-US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8" name="Content Placeholder 7"/>
          <p:cNvPicPr>
            <a:picLocks noGrp="1"/>
          </p:cNvPicPr>
          <p:nvPr>
            <p:ph sz="quarter" idx="4"/>
          </p:nvPr>
        </p:nvPicPr>
        <p:blipFill>
          <a:blip r:embed="rId3">
            <a:lum bright="-10000"/>
          </a:blip>
          <a:stretch>
            <a:fillRect/>
          </a:stretch>
        </p:blipFill>
        <p:spPr bwMode="auto">
          <a:xfrm>
            <a:off x="4953000" y="3581400"/>
            <a:ext cx="4191000" cy="3124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Right Arrow 11"/>
          <p:cNvSpPr/>
          <p:nvPr/>
        </p:nvSpPr>
        <p:spPr>
          <a:xfrm>
            <a:off x="4191000" y="4876800"/>
            <a:ext cx="6858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IMG_0975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019800" y="457200"/>
            <a:ext cx="3124200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Architectural Modification</a:t>
            </a:r>
            <a:r>
              <a:rPr lang="ar-SA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ar-SA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First floor </a:t>
            </a:r>
            <a:endParaRPr lang="en-US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xfrm>
            <a:off x="0" y="3048000"/>
            <a:ext cx="4040188" cy="639762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Before modifier </a:t>
            </a:r>
            <a:endParaRPr lang="en-US" u="sng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"/>
          </p:nvPr>
        </p:nvSpPr>
        <p:spPr>
          <a:xfrm>
            <a:off x="5102225" y="2971800"/>
            <a:ext cx="4041775" cy="639762"/>
          </a:xfrm>
        </p:spPr>
        <p:txBody>
          <a:bodyPr/>
          <a:lstStyle/>
          <a:p>
            <a:r>
              <a:rPr lang="en-US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After modifier</a:t>
            </a:r>
            <a:endParaRPr lang="en-US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2" name="Right Arrow 11"/>
          <p:cNvSpPr/>
          <p:nvPr/>
        </p:nvSpPr>
        <p:spPr>
          <a:xfrm>
            <a:off x="3886200" y="4724400"/>
            <a:ext cx="685800" cy="838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IMG_0975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19800" y="457200"/>
            <a:ext cx="3124200" cy="2743200"/>
          </a:xfrm>
          <a:prstGeom prst="rect">
            <a:avLst/>
          </a:prstGeom>
        </p:spPr>
      </p:pic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3657600"/>
            <a:ext cx="3810000" cy="2895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572000" y="3657600"/>
            <a:ext cx="45720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Architectural Modification</a:t>
            </a:r>
            <a:r>
              <a:rPr lang="ar-SA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ar-SA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second floor (Restaurant) </a:t>
            </a:r>
            <a:endParaRPr lang="en-US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xfrm>
            <a:off x="0" y="3048000"/>
            <a:ext cx="4040188" cy="639762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Before modifier </a:t>
            </a:r>
            <a:endParaRPr lang="en-US" u="sng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"/>
          </p:nvPr>
        </p:nvSpPr>
        <p:spPr>
          <a:xfrm>
            <a:off x="5102225" y="2971800"/>
            <a:ext cx="4041775" cy="639762"/>
          </a:xfrm>
        </p:spPr>
        <p:txBody>
          <a:bodyPr/>
          <a:lstStyle/>
          <a:p>
            <a:r>
              <a:rPr lang="en-US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After modifier</a:t>
            </a:r>
            <a:endParaRPr lang="en-US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2" name="Right Arrow 11"/>
          <p:cNvSpPr/>
          <p:nvPr/>
        </p:nvSpPr>
        <p:spPr>
          <a:xfrm>
            <a:off x="3886200" y="4876800"/>
            <a:ext cx="609600" cy="762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IMG_0975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19800" y="457200"/>
            <a:ext cx="3124200" cy="2743200"/>
          </a:xfrm>
          <a:prstGeom prst="rect">
            <a:avLst/>
          </a:prstGeom>
        </p:spPr>
      </p:pic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3657600"/>
            <a:ext cx="38862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419600" y="3657600"/>
            <a:ext cx="4724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28600" y="228600"/>
            <a:ext cx="8077200" cy="86995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Environmental design</a:t>
            </a:r>
            <a:endParaRPr lang="en-US" sz="36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905000" y="1371601"/>
            <a:ext cx="6781800" cy="1295400"/>
          </a:xfrm>
        </p:spPr>
        <p:txBody>
          <a:bodyPr>
            <a:normAutofit/>
          </a:bodyPr>
          <a:lstStyle/>
          <a:p>
            <a:pPr algn="r" rtl="1"/>
            <a:r>
              <a:rPr lang="ar-SA" sz="1600" dirty="0" smtClean="0"/>
              <a:t>يجب استغلال  الطاقة النظفية (الطاقة الشمسة) لتوفير الطاقة الكهربائية (الانارة و التدفئة).</a:t>
            </a:r>
          </a:p>
          <a:p>
            <a:pPr algn="r" rtl="1"/>
            <a:r>
              <a:rPr lang="ar-SA" sz="1600" dirty="0" smtClean="0"/>
              <a:t>تم استخدام المدخنه الشمسيه في الواجهة الشرقية.</a:t>
            </a:r>
          </a:p>
          <a:p>
            <a:pPr lvl="2" algn="r" rtl="1"/>
            <a:endParaRPr lang="ar-SA" sz="1600" dirty="0" smtClean="0"/>
          </a:p>
          <a:p>
            <a:pPr algn="r" rtl="1">
              <a:buNone/>
            </a:pPr>
            <a:endParaRPr lang="ar-SA" sz="1600" dirty="0" smtClean="0"/>
          </a:p>
          <a:p>
            <a:pPr algn="r" rtl="1">
              <a:buNone/>
            </a:pPr>
            <a:endParaRPr lang="ar-SA" sz="160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667000"/>
            <a:ext cx="7772400" cy="345916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66800" y="2895600"/>
            <a:ext cx="6256421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Curved Left Arrow 8"/>
          <p:cNvSpPr/>
          <p:nvPr/>
        </p:nvSpPr>
        <p:spPr>
          <a:xfrm rot="5400000">
            <a:off x="3924300" y="2247900"/>
            <a:ext cx="685800" cy="8077200"/>
          </a:xfrm>
          <a:prstGeom prst="curvedLeftArrow">
            <a:avLst>
              <a:gd name="adj1" fmla="val 39448"/>
              <a:gd name="adj2" fmla="val 50000"/>
              <a:gd name="adj3" fmla="val 433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7924800" y="5486400"/>
            <a:ext cx="457200" cy="3810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5486400"/>
            <a:ext cx="457200" cy="3810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4038600" y="6324600"/>
            <a:ext cx="457200" cy="3810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 rot="5400000">
            <a:off x="5448300" y="3771900"/>
            <a:ext cx="13716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257800" y="28194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smtClean="0"/>
              <a:t>الواجهة الشرقية </a:t>
            </a:r>
            <a:endParaRPr lang="en-US" dirty="0"/>
          </a:p>
        </p:txBody>
      </p:sp>
      <p:pic>
        <p:nvPicPr>
          <p:cNvPr id="13" name="Content Placeholder 9" descr="sola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6472" y="2057400"/>
            <a:ext cx="2150040" cy="16764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Solar Chimney </a:t>
            </a:r>
            <a:br>
              <a:rPr lang="en-US" sz="32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en-US" sz="32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" name="Content Placeholder 9" descr="sola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1524000"/>
            <a:ext cx="5111750" cy="3985664"/>
          </a:xfrm>
        </p:spPr>
      </p:pic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>
          <a:xfrm>
            <a:off x="5638800" y="1219200"/>
            <a:ext cx="3008313" cy="4691063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3050"/>
            <a:ext cx="8001000" cy="1162050"/>
          </a:xfrm>
        </p:spPr>
        <p:txBody>
          <a:bodyPr>
            <a:normAutofit/>
          </a:bodyPr>
          <a:lstStyle/>
          <a:p>
            <a:pPr algn="ctr"/>
            <a:r>
              <a:rPr lang="ar-SA" sz="4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متطلبات المباني التجارية</a:t>
            </a:r>
            <a:r>
              <a:rPr lang="ar-SA" dirty="0" smtClean="0"/>
              <a:t/>
            </a:r>
            <a:br>
              <a:rPr lang="ar-SA" dirty="0" smtClean="0"/>
            </a:b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idx="1"/>
          </p:nvPr>
        </p:nvSpPr>
        <p:spPr>
          <a:xfrm>
            <a:off x="4267200" y="1447800"/>
            <a:ext cx="4419600" cy="4678363"/>
          </a:xfrm>
        </p:spPr>
        <p:txBody>
          <a:bodyPr>
            <a:noAutofit/>
          </a:bodyPr>
          <a:lstStyle/>
          <a:p>
            <a:pPr algn="r" rtl="1">
              <a:buNone/>
            </a:pPr>
            <a:r>
              <a:rPr lang="en-US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</a:t>
            </a:r>
            <a:r>
              <a:rPr lang="ar-SA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المصاعد الكهربائية.</a:t>
            </a:r>
          </a:p>
          <a:p>
            <a:pPr marL="514350" indent="-514350" algn="r" rtl="1">
              <a:buAutoNum type="arabicPeriod"/>
            </a:pPr>
            <a:r>
              <a:rPr lang="ar-SA" sz="1800" dirty="0" smtClean="0"/>
              <a:t>الاشخاص المستخدمين للمبنى عدد 400</a:t>
            </a:r>
          </a:p>
          <a:p>
            <a:pPr marL="514350" indent="-514350" algn="r" rtl="1">
              <a:buAutoNum type="arabicPeriod"/>
            </a:pPr>
            <a:r>
              <a:rPr lang="en-US" sz="1800" dirty="0" smtClean="0"/>
              <a:t>PHC = 15%</a:t>
            </a:r>
            <a:r>
              <a:rPr lang="ar-SA" sz="1800" dirty="0" smtClean="0"/>
              <a:t>.</a:t>
            </a:r>
          </a:p>
          <a:p>
            <a:pPr marL="514350" indent="-514350" algn="r" rtl="1">
              <a:buAutoNum type="arabicPeriod"/>
            </a:pPr>
            <a:r>
              <a:rPr lang="en-US" sz="1800" dirty="0" smtClean="0"/>
              <a:t>HC= 52 people</a:t>
            </a:r>
            <a:endParaRPr lang="ar-SA" sz="1800" dirty="0" smtClean="0"/>
          </a:p>
          <a:p>
            <a:pPr marL="514350" indent="-514350" algn="r" rtl="1">
              <a:buAutoNum type="arabicPeriod"/>
            </a:pPr>
            <a:r>
              <a:rPr lang="ar-SA" sz="1800" dirty="0" smtClean="0"/>
              <a:t>ارتفاع المبنى 30 متر.</a:t>
            </a:r>
          </a:p>
          <a:p>
            <a:pPr marL="514350" indent="-514350" algn="r" rtl="1"/>
            <a:r>
              <a:rPr lang="ar-SA" sz="1800" dirty="0" smtClean="0"/>
              <a:t>بالاعتماد على هذه المعطيات تبين ان عدد المصاعد لهذا المجمع 3 مصاعد.</a:t>
            </a:r>
          </a:p>
          <a:p>
            <a:pPr marL="514350" indent="-514350" algn="r" rtl="1"/>
            <a:r>
              <a:rPr lang="ar-SA" sz="1800" dirty="0" smtClean="0"/>
              <a:t>ملاحظة : في هذا المجمع تم استخدام مصعدين فقط بسبب ضيق المساحة.</a:t>
            </a:r>
          </a:p>
          <a:p>
            <a:pPr marL="514350" indent="-514350" algn="r" rtl="1"/>
            <a:endParaRPr lang="ar-SA" sz="180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733800" cy="469106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447799"/>
            <a:ext cx="3733800" cy="2429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4343400"/>
            <a:ext cx="3733800" cy="2253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Down Arrow 8"/>
          <p:cNvSpPr/>
          <p:nvPr/>
        </p:nvSpPr>
        <p:spPr>
          <a:xfrm rot="10800000">
            <a:off x="1981200" y="3886200"/>
            <a:ext cx="655319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880</TotalTime>
  <Words>563</Words>
  <Application>Microsoft Office PowerPoint</Application>
  <PresentationFormat>On-screen Show (4:3)</PresentationFormat>
  <Paragraphs>100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An-Najah National University Faculty of Engineering  Department of Building    </vt:lpstr>
      <vt:lpstr>تعريف عام بالمشروع </vt:lpstr>
      <vt:lpstr>مخطط الموقع العام </vt:lpstr>
      <vt:lpstr>Architectural Modification  Entrance   </vt:lpstr>
      <vt:lpstr>Architectural Modification First floor </vt:lpstr>
      <vt:lpstr>Architectural Modification second floor (Restaurant) </vt:lpstr>
      <vt:lpstr>Environmental design</vt:lpstr>
      <vt:lpstr>Solar Chimney  </vt:lpstr>
      <vt:lpstr>متطلبات المباني التجارية </vt:lpstr>
      <vt:lpstr>متطلبات المباني التجارية </vt:lpstr>
      <vt:lpstr>Slide 11</vt:lpstr>
      <vt:lpstr>Slide 12</vt:lpstr>
      <vt:lpstr>المتطلبات الانشائية للمبنى </vt:lpstr>
      <vt:lpstr>Structural Systems</vt:lpstr>
      <vt:lpstr>Structural Systems</vt:lpstr>
      <vt:lpstr>أعمال الفصل  القادم</vt:lpstr>
      <vt:lpstr>Slide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An-Najah National University Faculty of Engineering  Department of Building    </dc:title>
  <dc:creator>Windows Royale</dc:creator>
  <cp:lastModifiedBy>Windows Royale</cp:lastModifiedBy>
  <cp:revision>64</cp:revision>
  <dcterms:created xsi:type="dcterms:W3CDTF">2010-12-25T16:46:02Z</dcterms:created>
  <dcterms:modified xsi:type="dcterms:W3CDTF">2011-06-22T16:06:17Z</dcterms:modified>
</cp:coreProperties>
</file>