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9" r:id="rId1"/>
  </p:sldMasterIdLst>
  <p:sldIdLst>
    <p:sldId id="256" r:id="rId2"/>
    <p:sldId id="258" r:id="rId3"/>
    <p:sldId id="260" r:id="rId4"/>
    <p:sldId id="261" r:id="rId5"/>
    <p:sldId id="262" r:id="rId6"/>
    <p:sldId id="263" r:id="rId7"/>
    <p:sldId id="264" r:id="rId8"/>
    <p:sldId id="265" r:id="rId9"/>
    <p:sldId id="266" r:id="rId10"/>
    <p:sldId id="273" r:id="rId11"/>
    <p:sldId id="274" r:id="rId12"/>
    <p:sldId id="276" r:id="rId13"/>
    <p:sldId id="275" r:id="rId14"/>
    <p:sldId id="277" r:id="rId15"/>
    <p:sldId id="278" r:id="rId16"/>
    <p:sldId id="279" r:id="rId17"/>
    <p:sldId id="280" r:id="rId18"/>
    <p:sldId id="281" r:id="rId19"/>
    <p:sldId id="282" r:id="rId20"/>
    <p:sldId id="267" r:id="rId21"/>
    <p:sldId id="272" r:id="rId22"/>
    <p:sldId id="268" r:id="rId23"/>
    <p:sldId id="271" r:id="rId24"/>
    <p:sldId id="27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autoAdjust="0"/>
  </p:normalViewPr>
  <p:slideViewPr>
    <p:cSldViewPr snapToGrid="0">
      <p:cViewPr varScale="1">
        <p:scale>
          <a:sx n="72" d="100"/>
          <a:sy n="72" d="100"/>
        </p:scale>
        <p:origin x="660" y="72"/>
      </p:cViewPr>
      <p:guideLst>
        <p:guide orient="horz" pos="2160"/>
        <p:guide pos="3840"/>
      </p:guideLst>
    </p:cSldViewPr>
  </p:slideViewPr>
  <p:outlineViewPr>
    <p:cViewPr>
      <p:scale>
        <a:sx n="33" d="100"/>
        <a:sy n="33" d="100"/>
      </p:scale>
      <p:origin x="48" y="216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C27114-A9BA-4316-AC65-EE9FC43BF28F}"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718249E-56CD-4E4F-820B-6C3098EDC8DF}">
      <dgm:prSet/>
      <dgm:spPr/>
      <dgm:t>
        <a:bodyPr/>
        <a:lstStyle/>
        <a:p>
          <a:r>
            <a:rPr lang="en-US" b="0" i="0" dirty="0"/>
            <a:t> contractors</a:t>
          </a:r>
          <a:endParaRPr lang="en-US" dirty="0"/>
        </a:p>
      </dgm:t>
    </dgm:pt>
    <dgm:pt modelId="{8FCB66F6-138A-41B8-BE4E-0E6F3889F259}" type="parTrans" cxnId="{E0D060AE-B4C4-44D7-A245-C70D4F53BB9F}">
      <dgm:prSet/>
      <dgm:spPr/>
      <dgm:t>
        <a:bodyPr/>
        <a:lstStyle/>
        <a:p>
          <a:endParaRPr lang="en-US"/>
        </a:p>
      </dgm:t>
    </dgm:pt>
    <dgm:pt modelId="{172A5DF7-E6F9-4FF8-B542-1EF80BAC50D7}" type="sibTrans" cxnId="{E0D060AE-B4C4-44D7-A245-C70D4F53BB9F}">
      <dgm:prSet/>
      <dgm:spPr/>
      <dgm:t>
        <a:bodyPr/>
        <a:lstStyle/>
        <a:p>
          <a:endParaRPr lang="en-US"/>
        </a:p>
      </dgm:t>
    </dgm:pt>
    <dgm:pt modelId="{CF15F2DB-6D35-48A0-A821-7DF2DE95C037}">
      <dgm:prSet/>
      <dgm:spPr/>
      <dgm:t>
        <a:bodyPr/>
        <a:lstStyle/>
        <a:p>
          <a:r>
            <a:rPr lang="en-US" b="0" i="0" dirty="0"/>
            <a:t>owners</a:t>
          </a:r>
          <a:endParaRPr lang="en-US" dirty="0"/>
        </a:p>
      </dgm:t>
    </dgm:pt>
    <dgm:pt modelId="{2B00DBF5-DD0E-4A15-9D07-73E37404148A}" type="parTrans" cxnId="{CD9ADA5B-7346-41D8-B26B-886CFB5C6BF9}">
      <dgm:prSet/>
      <dgm:spPr/>
      <dgm:t>
        <a:bodyPr/>
        <a:lstStyle/>
        <a:p>
          <a:endParaRPr lang="en-US"/>
        </a:p>
      </dgm:t>
    </dgm:pt>
    <dgm:pt modelId="{59AE8149-5F52-4DCD-BC4F-FABCB8395C21}" type="sibTrans" cxnId="{CD9ADA5B-7346-41D8-B26B-886CFB5C6BF9}">
      <dgm:prSet/>
      <dgm:spPr/>
      <dgm:t>
        <a:bodyPr/>
        <a:lstStyle/>
        <a:p>
          <a:endParaRPr lang="en-US"/>
        </a:p>
      </dgm:t>
    </dgm:pt>
    <dgm:pt modelId="{0DFE7AAF-18DD-4F51-8436-573E00C9D56E}">
      <dgm:prSet/>
      <dgm:spPr/>
      <dgm:t>
        <a:bodyPr/>
        <a:lstStyle/>
        <a:p>
          <a:r>
            <a:rPr lang="en-US" b="0" i="0" dirty="0"/>
            <a:t>Laborers</a:t>
          </a:r>
          <a:endParaRPr lang="en-US" dirty="0"/>
        </a:p>
      </dgm:t>
    </dgm:pt>
    <dgm:pt modelId="{100AEB66-1144-4DC2-8BA1-BA77D1110122}" type="parTrans" cxnId="{ABA1A6FE-B056-40F9-ABB1-74587B6BB8BB}">
      <dgm:prSet/>
      <dgm:spPr/>
      <dgm:t>
        <a:bodyPr/>
        <a:lstStyle/>
        <a:p>
          <a:endParaRPr lang="en-US"/>
        </a:p>
      </dgm:t>
    </dgm:pt>
    <dgm:pt modelId="{FFACD4A4-143D-4676-A5BA-6A08AA2A6C22}" type="sibTrans" cxnId="{ABA1A6FE-B056-40F9-ABB1-74587B6BB8BB}">
      <dgm:prSet/>
      <dgm:spPr/>
      <dgm:t>
        <a:bodyPr/>
        <a:lstStyle/>
        <a:p>
          <a:endParaRPr lang="en-US"/>
        </a:p>
      </dgm:t>
    </dgm:pt>
    <dgm:pt modelId="{D3E5BB3B-1E25-4E1C-8BD6-676ABF90E9DD}" type="pres">
      <dgm:prSet presAssocID="{91C27114-A9BA-4316-AC65-EE9FC43BF28F}" presName="root" presStyleCnt="0">
        <dgm:presLayoutVars>
          <dgm:dir/>
          <dgm:resizeHandles val="exact"/>
        </dgm:presLayoutVars>
      </dgm:prSet>
      <dgm:spPr/>
    </dgm:pt>
    <dgm:pt modelId="{F0653A90-C43C-482E-9DB3-E465A89DA8DF}" type="pres">
      <dgm:prSet presAssocID="{4718249E-56CD-4E4F-820B-6C3098EDC8DF}" presName="compNode" presStyleCnt="0"/>
      <dgm:spPr/>
    </dgm:pt>
    <dgm:pt modelId="{6464C960-A6DD-4292-97A9-EA34909D02F6}" type="pres">
      <dgm:prSet presAssocID="{4718249E-56CD-4E4F-820B-6C3098EDC8DF}"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rainTracks"/>
        </a:ext>
      </dgm:extLst>
    </dgm:pt>
    <dgm:pt modelId="{9CE5A22C-75E1-4F20-80EF-EB99FF55318B}" type="pres">
      <dgm:prSet presAssocID="{4718249E-56CD-4E4F-820B-6C3098EDC8DF}" presName="spaceRect" presStyleCnt="0"/>
      <dgm:spPr/>
    </dgm:pt>
    <dgm:pt modelId="{ECE7E3D2-84CA-472B-AFFA-3B12B79455AD}" type="pres">
      <dgm:prSet presAssocID="{4718249E-56CD-4E4F-820B-6C3098EDC8DF}" presName="textRect" presStyleLbl="revTx" presStyleIdx="0" presStyleCnt="3">
        <dgm:presLayoutVars>
          <dgm:chMax val="1"/>
          <dgm:chPref val="1"/>
        </dgm:presLayoutVars>
      </dgm:prSet>
      <dgm:spPr/>
    </dgm:pt>
    <dgm:pt modelId="{9C5A2305-5863-4753-8BF9-BA1201A3DD9A}" type="pres">
      <dgm:prSet presAssocID="{172A5DF7-E6F9-4FF8-B542-1EF80BAC50D7}" presName="sibTrans" presStyleCnt="0"/>
      <dgm:spPr/>
    </dgm:pt>
    <dgm:pt modelId="{1281D87D-9CEA-4052-89CE-5A92E4A42378}" type="pres">
      <dgm:prSet presAssocID="{CF15F2DB-6D35-48A0-A821-7DF2DE95C037}" presName="compNode" presStyleCnt="0"/>
      <dgm:spPr/>
    </dgm:pt>
    <dgm:pt modelId="{941748F8-C2B5-4A54-BA01-1E588B581DFE}" type="pres">
      <dgm:prSet presAssocID="{CF15F2DB-6D35-48A0-A821-7DF2DE95C03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
        </a:ext>
      </dgm:extLst>
    </dgm:pt>
    <dgm:pt modelId="{46C51945-FB56-47EA-9EC3-808D1CC47EF3}" type="pres">
      <dgm:prSet presAssocID="{CF15F2DB-6D35-48A0-A821-7DF2DE95C037}" presName="spaceRect" presStyleCnt="0"/>
      <dgm:spPr/>
    </dgm:pt>
    <dgm:pt modelId="{15C73AF5-4C4F-4C7C-89F1-7A2BE9CFFE23}" type="pres">
      <dgm:prSet presAssocID="{CF15F2DB-6D35-48A0-A821-7DF2DE95C037}" presName="textRect" presStyleLbl="revTx" presStyleIdx="1" presStyleCnt="3">
        <dgm:presLayoutVars>
          <dgm:chMax val="1"/>
          <dgm:chPref val="1"/>
        </dgm:presLayoutVars>
      </dgm:prSet>
      <dgm:spPr/>
    </dgm:pt>
    <dgm:pt modelId="{00282F66-1C06-41F7-82EE-F483591A21AF}" type="pres">
      <dgm:prSet presAssocID="{59AE8149-5F52-4DCD-BC4F-FABCB8395C21}" presName="sibTrans" presStyleCnt="0"/>
      <dgm:spPr/>
    </dgm:pt>
    <dgm:pt modelId="{1AEAB962-3D43-4D6F-BA00-0C3BA0513E55}" type="pres">
      <dgm:prSet presAssocID="{0DFE7AAF-18DD-4F51-8436-573E00C9D56E}" presName="compNode" presStyleCnt="0"/>
      <dgm:spPr/>
    </dgm:pt>
    <dgm:pt modelId="{1900EA50-F9B0-493C-9AB8-D1A8B0959FB4}" type="pres">
      <dgm:prSet presAssocID="{0DFE7AAF-18DD-4F51-8436-573E00C9D56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am"/>
        </a:ext>
      </dgm:extLst>
    </dgm:pt>
    <dgm:pt modelId="{0C89E8D2-1794-4B45-8E09-2AE07F7C7EFC}" type="pres">
      <dgm:prSet presAssocID="{0DFE7AAF-18DD-4F51-8436-573E00C9D56E}" presName="spaceRect" presStyleCnt="0"/>
      <dgm:spPr/>
    </dgm:pt>
    <dgm:pt modelId="{C9AF4D4E-FC79-42EE-8F31-9FF810549EBC}" type="pres">
      <dgm:prSet presAssocID="{0DFE7AAF-18DD-4F51-8436-573E00C9D56E}" presName="textRect" presStyleLbl="revTx" presStyleIdx="2" presStyleCnt="3">
        <dgm:presLayoutVars>
          <dgm:chMax val="1"/>
          <dgm:chPref val="1"/>
        </dgm:presLayoutVars>
      </dgm:prSet>
      <dgm:spPr/>
    </dgm:pt>
  </dgm:ptLst>
  <dgm:cxnLst>
    <dgm:cxn modelId="{CD9ADA5B-7346-41D8-B26B-886CFB5C6BF9}" srcId="{91C27114-A9BA-4316-AC65-EE9FC43BF28F}" destId="{CF15F2DB-6D35-48A0-A821-7DF2DE95C037}" srcOrd="1" destOrd="0" parTransId="{2B00DBF5-DD0E-4A15-9D07-73E37404148A}" sibTransId="{59AE8149-5F52-4DCD-BC4F-FABCB8395C21}"/>
    <dgm:cxn modelId="{C84AAA5E-44F1-4D13-BB59-F0CD4470DD04}" type="presOf" srcId="{0DFE7AAF-18DD-4F51-8436-573E00C9D56E}" destId="{C9AF4D4E-FC79-42EE-8F31-9FF810549EBC}" srcOrd="0" destOrd="0" presId="urn:microsoft.com/office/officeart/2018/2/layout/IconLabelList"/>
    <dgm:cxn modelId="{4B67D164-40EB-481D-B584-6CA79471EACE}" type="presOf" srcId="{4718249E-56CD-4E4F-820B-6C3098EDC8DF}" destId="{ECE7E3D2-84CA-472B-AFFA-3B12B79455AD}" srcOrd="0" destOrd="0" presId="urn:microsoft.com/office/officeart/2018/2/layout/IconLabelList"/>
    <dgm:cxn modelId="{4C736971-4B31-4430-B555-DE7B85FB57F4}" type="presOf" srcId="{CF15F2DB-6D35-48A0-A821-7DF2DE95C037}" destId="{15C73AF5-4C4F-4C7C-89F1-7A2BE9CFFE23}" srcOrd="0" destOrd="0" presId="urn:microsoft.com/office/officeart/2018/2/layout/IconLabelList"/>
    <dgm:cxn modelId="{E0D060AE-B4C4-44D7-A245-C70D4F53BB9F}" srcId="{91C27114-A9BA-4316-AC65-EE9FC43BF28F}" destId="{4718249E-56CD-4E4F-820B-6C3098EDC8DF}" srcOrd="0" destOrd="0" parTransId="{8FCB66F6-138A-41B8-BE4E-0E6F3889F259}" sibTransId="{172A5DF7-E6F9-4FF8-B542-1EF80BAC50D7}"/>
    <dgm:cxn modelId="{67F34ACC-BD00-48CC-9395-0A56814EA2FB}" type="presOf" srcId="{91C27114-A9BA-4316-AC65-EE9FC43BF28F}" destId="{D3E5BB3B-1E25-4E1C-8BD6-676ABF90E9DD}" srcOrd="0" destOrd="0" presId="urn:microsoft.com/office/officeart/2018/2/layout/IconLabelList"/>
    <dgm:cxn modelId="{ABA1A6FE-B056-40F9-ABB1-74587B6BB8BB}" srcId="{91C27114-A9BA-4316-AC65-EE9FC43BF28F}" destId="{0DFE7AAF-18DD-4F51-8436-573E00C9D56E}" srcOrd="2" destOrd="0" parTransId="{100AEB66-1144-4DC2-8BA1-BA77D1110122}" sibTransId="{FFACD4A4-143D-4676-A5BA-6A08AA2A6C22}"/>
    <dgm:cxn modelId="{5E52189C-F17C-4126-940E-F5A08EA28AD6}" type="presParOf" srcId="{D3E5BB3B-1E25-4E1C-8BD6-676ABF90E9DD}" destId="{F0653A90-C43C-482E-9DB3-E465A89DA8DF}" srcOrd="0" destOrd="0" presId="urn:microsoft.com/office/officeart/2018/2/layout/IconLabelList"/>
    <dgm:cxn modelId="{ECDDD9E2-CC85-415D-B008-C6F6DD1082B2}" type="presParOf" srcId="{F0653A90-C43C-482E-9DB3-E465A89DA8DF}" destId="{6464C960-A6DD-4292-97A9-EA34909D02F6}" srcOrd="0" destOrd="0" presId="urn:microsoft.com/office/officeart/2018/2/layout/IconLabelList"/>
    <dgm:cxn modelId="{20207439-2C7C-48DF-8302-F02FCDE5DFFC}" type="presParOf" srcId="{F0653A90-C43C-482E-9DB3-E465A89DA8DF}" destId="{9CE5A22C-75E1-4F20-80EF-EB99FF55318B}" srcOrd="1" destOrd="0" presId="urn:microsoft.com/office/officeart/2018/2/layout/IconLabelList"/>
    <dgm:cxn modelId="{F4A7FC69-6C6D-490F-92F5-5AAF04F531D0}" type="presParOf" srcId="{F0653A90-C43C-482E-9DB3-E465A89DA8DF}" destId="{ECE7E3D2-84CA-472B-AFFA-3B12B79455AD}" srcOrd="2" destOrd="0" presId="urn:microsoft.com/office/officeart/2018/2/layout/IconLabelList"/>
    <dgm:cxn modelId="{B029E2D3-6E55-4785-BAFB-A946BE9D46AC}" type="presParOf" srcId="{D3E5BB3B-1E25-4E1C-8BD6-676ABF90E9DD}" destId="{9C5A2305-5863-4753-8BF9-BA1201A3DD9A}" srcOrd="1" destOrd="0" presId="urn:microsoft.com/office/officeart/2018/2/layout/IconLabelList"/>
    <dgm:cxn modelId="{141C3DA7-5A79-4FA1-A542-B6B6D29A40EA}" type="presParOf" srcId="{D3E5BB3B-1E25-4E1C-8BD6-676ABF90E9DD}" destId="{1281D87D-9CEA-4052-89CE-5A92E4A42378}" srcOrd="2" destOrd="0" presId="urn:microsoft.com/office/officeart/2018/2/layout/IconLabelList"/>
    <dgm:cxn modelId="{78B7E1E4-4CC3-4655-9095-E17469FA9995}" type="presParOf" srcId="{1281D87D-9CEA-4052-89CE-5A92E4A42378}" destId="{941748F8-C2B5-4A54-BA01-1E588B581DFE}" srcOrd="0" destOrd="0" presId="urn:microsoft.com/office/officeart/2018/2/layout/IconLabelList"/>
    <dgm:cxn modelId="{B855FDA1-63DF-4E1E-BD99-0842763F84CB}" type="presParOf" srcId="{1281D87D-9CEA-4052-89CE-5A92E4A42378}" destId="{46C51945-FB56-47EA-9EC3-808D1CC47EF3}" srcOrd="1" destOrd="0" presId="urn:microsoft.com/office/officeart/2018/2/layout/IconLabelList"/>
    <dgm:cxn modelId="{23AA6EF2-381C-4D36-B0C8-A91DA75C6356}" type="presParOf" srcId="{1281D87D-9CEA-4052-89CE-5A92E4A42378}" destId="{15C73AF5-4C4F-4C7C-89F1-7A2BE9CFFE23}" srcOrd="2" destOrd="0" presId="urn:microsoft.com/office/officeart/2018/2/layout/IconLabelList"/>
    <dgm:cxn modelId="{4D2909BC-8981-4CCB-B258-6E44DE40CF85}" type="presParOf" srcId="{D3E5BB3B-1E25-4E1C-8BD6-676ABF90E9DD}" destId="{00282F66-1C06-41F7-82EE-F483591A21AF}" srcOrd="3" destOrd="0" presId="urn:microsoft.com/office/officeart/2018/2/layout/IconLabelList"/>
    <dgm:cxn modelId="{939983FB-F33C-459F-AD83-24D34C15AFEA}" type="presParOf" srcId="{D3E5BB3B-1E25-4E1C-8BD6-676ABF90E9DD}" destId="{1AEAB962-3D43-4D6F-BA00-0C3BA0513E55}" srcOrd="4" destOrd="0" presId="urn:microsoft.com/office/officeart/2018/2/layout/IconLabelList"/>
    <dgm:cxn modelId="{01DD23BE-96B6-4A43-8487-5990B0D0E5E0}" type="presParOf" srcId="{1AEAB962-3D43-4D6F-BA00-0C3BA0513E55}" destId="{1900EA50-F9B0-493C-9AB8-D1A8B0959FB4}" srcOrd="0" destOrd="0" presId="urn:microsoft.com/office/officeart/2018/2/layout/IconLabelList"/>
    <dgm:cxn modelId="{43F65430-44D8-42F3-AC5F-69CE663B62AE}" type="presParOf" srcId="{1AEAB962-3D43-4D6F-BA00-0C3BA0513E55}" destId="{0C89E8D2-1794-4B45-8E09-2AE07F7C7EFC}" srcOrd="1" destOrd="0" presId="urn:microsoft.com/office/officeart/2018/2/layout/IconLabelList"/>
    <dgm:cxn modelId="{6FEAD1F0-A654-4D84-AB7C-965D04156E52}" type="presParOf" srcId="{1AEAB962-3D43-4D6F-BA00-0C3BA0513E55}" destId="{C9AF4D4E-FC79-42EE-8F31-9FF810549EBC}"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64C960-A6DD-4292-97A9-EA34909D02F6}">
      <dsp:nvSpPr>
        <dsp:cNvPr id="0" name=""/>
        <dsp:cNvSpPr/>
      </dsp:nvSpPr>
      <dsp:spPr>
        <a:xfrm>
          <a:off x="1180806" y="755816"/>
          <a:ext cx="1294754" cy="12947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CE7E3D2-84CA-472B-AFFA-3B12B79455AD}">
      <dsp:nvSpPr>
        <dsp:cNvPr id="0" name=""/>
        <dsp:cNvSpPr/>
      </dsp:nvSpPr>
      <dsp:spPr>
        <a:xfrm>
          <a:off x="389567" y="2406333"/>
          <a:ext cx="287723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90000"/>
            </a:lnSpc>
            <a:spcBef>
              <a:spcPct val="0"/>
            </a:spcBef>
            <a:spcAft>
              <a:spcPct val="35000"/>
            </a:spcAft>
            <a:buNone/>
          </a:pPr>
          <a:r>
            <a:rPr lang="en-US" sz="3600" b="0" i="0" kern="1200" dirty="0"/>
            <a:t> contractors</a:t>
          </a:r>
          <a:endParaRPr lang="en-US" sz="3600" kern="1200" dirty="0"/>
        </a:p>
      </dsp:txBody>
      <dsp:txXfrm>
        <a:off x="389567" y="2406333"/>
        <a:ext cx="2877233" cy="720000"/>
      </dsp:txXfrm>
    </dsp:sp>
    <dsp:sp modelId="{941748F8-C2B5-4A54-BA01-1E588B581DFE}">
      <dsp:nvSpPr>
        <dsp:cNvPr id="0" name=""/>
        <dsp:cNvSpPr/>
      </dsp:nvSpPr>
      <dsp:spPr>
        <a:xfrm>
          <a:off x="4561555" y="755816"/>
          <a:ext cx="1294754" cy="129475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15C73AF5-4C4F-4C7C-89F1-7A2BE9CFFE23}">
      <dsp:nvSpPr>
        <dsp:cNvPr id="0" name=""/>
        <dsp:cNvSpPr/>
      </dsp:nvSpPr>
      <dsp:spPr>
        <a:xfrm>
          <a:off x="3770315" y="2406333"/>
          <a:ext cx="287723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90000"/>
            </a:lnSpc>
            <a:spcBef>
              <a:spcPct val="0"/>
            </a:spcBef>
            <a:spcAft>
              <a:spcPct val="35000"/>
            </a:spcAft>
            <a:buNone/>
          </a:pPr>
          <a:r>
            <a:rPr lang="en-US" sz="3600" b="0" i="0" kern="1200" dirty="0"/>
            <a:t>owners</a:t>
          </a:r>
          <a:endParaRPr lang="en-US" sz="3600" kern="1200" dirty="0"/>
        </a:p>
      </dsp:txBody>
      <dsp:txXfrm>
        <a:off x="3770315" y="2406333"/>
        <a:ext cx="2877233" cy="720000"/>
      </dsp:txXfrm>
    </dsp:sp>
    <dsp:sp modelId="{1900EA50-F9B0-493C-9AB8-D1A8B0959FB4}">
      <dsp:nvSpPr>
        <dsp:cNvPr id="0" name=""/>
        <dsp:cNvSpPr/>
      </dsp:nvSpPr>
      <dsp:spPr>
        <a:xfrm>
          <a:off x="7942303" y="755816"/>
          <a:ext cx="1294754" cy="129475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9AF4D4E-FC79-42EE-8F31-9FF810549EBC}">
      <dsp:nvSpPr>
        <dsp:cNvPr id="0" name=""/>
        <dsp:cNvSpPr/>
      </dsp:nvSpPr>
      <dsp:spPr>
        <a:xfrm>
          <a:off x="7151064" y="2406333"/>
          <a:ext cx="287723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90000"/>
            </a:lnSpc>
            <a:spcBef>
              <a:spcPct val="0"/>
            </a:spcBef>
            <a:spcAft>
              <a:spcPct val="35000"/>
            </a:spcAft>
            <a:buNone/>
          </a:pPr>
          <a:r>
            <a:rPr lang="en-US" sz="3600" b="0" i="0" kern="1200" dirty="0"/>
            <a:t>Laborers</a:t>
          </a:r>
          <a:endParaRPr lang="en-US" sz="3600" kern="1200" dirty="0"/>
        </a:p>
      </dsp:txBody>
      <dsp:txXfrm>
        <a:off x="7151064" y="2406333"/>
        <a:ext cx="2877233"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2F2AA11-04B6-4917-B307-924C81E4E2EB}" type="datetimeFigureOut">
              <a:rPr lang="en-US" smtClean="0"/>
              <a:pPr/>
              <a:t>1/3/2021</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1968300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F2AA11-04B6-4917-B307-924C81E4E2EB}" type="datetimeFigureOut">
              <a:rPr lang="en-US" smtClean="0"/>
              <a:pPr/>
              <a:t>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2551404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F2AA11-04B6-4917-B307-924C81E4E2EB}" type="datetimeFigureOut">
              <a:rPr lang="en-US" smtClean="0"/>
              <a:pPr/>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4414855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F2AA11-04B6-4917-B307-924C81E4E2EB}" type="datetimeFigureOut">
              <a:rPr lang="en-US" smtClean="0"/>
              <a:pPr/>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2817640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F2AA11-04B6-4917-B307-924C81E4E2EB}" type="datetimeFigureOut">
              <a:rPr lang="en-US" smtClean="0"/>
              <a:pPr/>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22883640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F2AA11-04B6-4917-B307-924C81E4E2EB}" type="datetimeFigureOut">
              <a:rPr lang="en-US" smtClean="0"/>
              <a:pPr/>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2304783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F2AA11-04B6-4917-B307-924C81E4E2EB}" type="datetimeFigureOut">
              <a:rPr lang="en-US" smtClean="0"/>
              <a:pPr/>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9973651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F2AA11-04B6-4917-B307-924C81E4E2EB}" type="datetimeFigureOut">
              <a:rPr lang="en-US" smtClean="0"/>
              <a:pPr/>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2455778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F2AA11-04B6-4917-B307-924C81E4E2EB}" type="datetimeFigureOut">
              <a:rPr lang="en-US" smtClean="0"/>
              <a:pPr/>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4092345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F2AA11-04B6-4917-B307-924C81E4E2EB}" type="datetimeFigureOut">
              <a:rPr lang="en-US" smtClean="0"/>
              <a:pPr/>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2749972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F2AA11-04B6-4917-B307-924C81E4E2EB}" type="datetimeFigureOut">
              <a:rPr lang="en-US" smtClean="0"/>
              <a:pPr/>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2748165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2F2AA11-04B6-4917-B307-924C81E4E2EB}" type="datetimeFigureOut">
              <a:rPr lang="en-US" smtClean="0"/>
              <a:pPr/>
              <a:t>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4276389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2F2AA11-04B6-4917-B307-924C81E4E2EB}" type="datetimeFigureOut">
              <a:rPr lang="en-US" smtClean="0"/>
              <a:pPr/>
              <a:t>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1042113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2F2AA11-04B6-4917-B307-924C81E4E2EB}" type="datetimeFigureOut">
              <a:rPr lang="en-US" smtClean="0"/>
              <a:pPr/>
              <a:t>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2564690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F2AA11-04B6-4917-B307-924C81E4E2EB}" type="datetimeFigureOut">
              <a:rPr lang="en-US" smtClean="0"/>
              <a:pPr/>
              <a:t>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2752777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F2AA11-04B6-4917-B307-924C81E4E2EB}" type="datetimeFigureOut">
              <a:rPr lang="en-US" smtClean="0"/>
              <a:pPr/>
              <a:t>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2017519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F2AA11-04B6-4917-B307-924C81E4E2EB}" type="datetimeFigureOut">
              <a:rPr lang="en-US" smtClean="0"/>
              <a:pPr/>
              <a:t>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9DEB06-E753-48F5-8716-396B874A9BB7}" type="slidenum">
              <a:rPr lang="en-US" smtClean="0"/>
              <a:pPr/>
              <a:t>‹#›</a:t>
            </a:fld>
            <a:endParaRPr lang="en-US"/>
          </a:p>
        </p:txBody>
      </p:sp>
    </p:spTree>
    <p:extLst>
      <p:ext uri="{BB962C8B-B14F-4D97-AF65-F5344CB8AC3E}">
        <p14:creationId xmlns:p14="http://schemas.microsoft.com/office/powerpoint/2010/main" val="109295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2F2AA11-04B6-4917-B307-924C81E4E2EB}" type="datetimeFigureOut">
              <a:rPr lang="en-US" smtClean="0"/>
              <a:pPr/>
              <a:t>1/3/2021</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49DEB06-E753-48F5-8716-396B874A9BB7}" type="slidenum">
              <a:rPr lang="en-US" smtClean="0"/>
              <a:pPr/>
              <a:t>‹#›</a:t>
            </a:fld>
            <a:endParaRPr lang="en-US"/>
          </a:p>
        </p:txBody>
      </p:sp>
    </p:spTree>
    <p:extLst>
      <p:ext uri="{BB962C8B-B14F-4D97-AF65-F5344CB8AC3E}">
        <p14:creationId xmlns:p14="http://schemas.microsoft.com/office/powerpoint/2010/main" val="1938975129"/>
      </p:ext>
    </p:extLst>
  </p:cSld>
  <p:clrMap bg1="lt1" tx1="dk1" bg2="lt2" tx2="dk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 id="2147484101" r:id="rId12"/>
    <p:sldLayoutId id="2147484102" r:id="rId13"/>
    <p:sldLayoutId id="2147484103" r:id="rId14"/>
    <p:sldLayoutId id="2147484104" r:id="rId15"/>
    <p:sldLayoutId id="2147484105" r:id="rId16"/>
    <p:sldLayoutId id="2147484106"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3AFED-A6EE-484F-972D-E429E26BB5D8}"/>
              </a:ext>
            </a:extLst>
          </p:cNvPr>
          <p:cNvSpPr>
            <a:spLocks noGrp="1"/>
          </p:cNvSpPr>
          <p:nvPr>
            <p:ph type="ctrTitle"/>
          </p:nvPr>
        </p:nvSpPr>
        <p:spPr>
          <a:xfrm>
            <a:off x="1895062" y="265043"/>
            <a:ext cx="10296938" cy="2796209"/>
          </a:xfrm>
        </p:spPr>
        <p:txBody>
          <a:bodyPr>
            <a:noAutofit/>
          </a:bodyPr>
          <a:lstStyle/>
          <a:p>
            <a:pPr algn="ctr"/>
            <a:r>
              <a:rPr lang="en-US" sz="4000" b="1" dirty="0">
                <a:effectLst>
                  <a:outerShdw blurRad="38100" dist="38100" dir="2700000" algn="tl">
                    <a:srgbClr val="000000">
                      <a:alpha val="43137"/>
                    </a:srgbClr>
                  </a:outerShdw>
                </a:effectLst>
              </a:rPr>
              <a:t>Investigating the presence and implementation of safety rules and regulations in the construction projects</a:t>
            </a:r>
            <a:r>
              <a:rPr lang="ar-JO" sz="4000" b="1" dirty="0">
                <a:effectLst>
                  <a:outerShdw blurRad="38100" dist="38100" dir="2700000" algn="tl">
                    <a:srgbClr val="000000">
                      <a:alpha val="43137"/>
                    </a:srgbClr>
                  </a:outerShdw>
                </a:effectLst>
              </a:rPr>
              <a:t> </a:t>
            </a:r>
            <a:r>
              <a:rPr lang="en-US" sz="4000" b="1" dirty="0">
                <a:effectLst>
                  <a:outerShdw blurRad="38100" dist="38100" dir="2700000" algn="tl">
                    <a:srgbClr val="000000">
                      <a:alpha val="43137"/>
                    </a:srgbClr>
                  </a:outerShdw>
                </a:effectLst>
              </a:rPr>
              <a:t>in Palestine</a:t>
            </a:r>
            <a:endParaRPr lang="en-US" sz="4000" dirty="0"/>
          </a:p>
        </p:txBody>
      </p:sp>
      <p:sp>
        <p:nvSpPr>
          <p:cNvPr id="3" name="Subtitle 2">
            <a:extLst>
              <a:ext uri="{FF2B5EF4-FFF2-40B4-BE49-F238E27FC236}">
                <a16:creationId xmlns:a16="http://schemas.microsoft.com/office/drawing/2014/main" id="{CA8332A3-49C6-4D5A-BFEA-68DE9B09E8FE}"/>
              </a:ext>
            </a:extLst>
          </p:cNvPr>
          <p:cNvSpPr>
            <a:spLocks noGrp="1"/>
          </p:cNvSpPr>
          <p:nvPr>
            <p:ph type="subTitle" idx="1"/>
          </p:nvPr>
        </p:nvSpPr>
        <p:spPr>
          <a:xfrm>
            <a:off x="2626235" y="4234041"/>
            <a:ext cx="8825658" cy="2080620"/>
          </a:xfrm>
        </p:spPr>
        <p:txBody>
          <a:bodyPr>
            <a:normAutofit/>
          </a:bodyPr>
          <a:lstStyle/>
          <a:p>
            <a:pPr algn="ctr">
              <a:lnSpc>
                <a:spcPct val="90000"/>
              </a:lnSpc>
            </a:pPr>
            <a:r>
              <a:rPr lang="en-US" b="1" dirty="0">
                <a:solidFill>
                  <a:schemeClr val="tx1"/>
                </a:solidFill>
              </a:rPr>
              <a:t>prepared by:</a:t>
            </a:r>
          </a:p>
          <a:p>
            <a:pPr algn="ctr">
              <a:lnSpc>
                <a:spcPct val="90000"/>
              </a:lnSpc>
            </a:pPr>
            <a:r>
              <a:rPr lang="en-US" b="1" dirty="0">
                <a:solidFill>
                  <a:schemeClr val="tx1"/>
                </a:solidFill>
              </a:rPr>
              <a:t>Ammar Abu-Saleh </a:t>
            </a:r>
          </a:p>
          <a:p>
            <a:pPr algn="ctr">
              <a:lnSpc>
                <a:spcPct val="90000"/>
              </a:lnSpc>
            </a:pPr>
            <a:r>
              <a:rPr lang="en-US" b="1" dirty="0">
                <a:solidFill>
                  <a:schemeClr val="tx1"/>
                </a:solidFill>
              </a:rPr>
              <a:t>Hussam </a:t>
            </a:r>
            <a:r>
              <a:rPr lang="en-US" b="1" dirty="0" err="1">
                <a:solidFill>
                  <a:schemeClr val="tx1"/>
                </a:solidFill>
              </a:rPr>
              <a:t>Malhas</a:t>
            </a:r>
            <a:r>
              <a:rPr lang="en-US" b="1" dirty="0">
                <a:solidFill>
                  <a:schemeClr val="tx1"/>
                </a:solidFill>
              </a:rPr>
              <a:t> </a:t>
            </a:r>
          </a:p>
          <a:p>
            <a:pPr algn="ctr">
              <a:lnSpc>
                <a:spcPct val="90000"/>
              </a:lnSpc>
            </a:pPr>
            <a:r>
              <a:rPr lang="en-US" b="1" dirty="0">
                <a:solidFill>
                  <a:schemeClr val="tx1"/>
                </a:solidFill>
              </a:rPr>
              <a:t>Under supervision of: ENG . Reema Nassar</a:t>
            </a:r>
          </a:p>
          <a:p>
            <a:endParaRPr lang="en-US" dirty="0"/>
          </a:p>
        </p:txBody>
      </p:sp>
    </p:spTree>
    <p:extLst>
      <p:ext uri="{BB962C8B-B14F-4D97-AF65-F5344CB8AC3E}">
        <p14:creationId xmlns:p14="http://schemas.microsoft.com/office/powerpoint/2010/main" val="4039328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00F53-6C17-4F97-8F70-87F9FF4E37A2}"/>
              </a:ext>
            </a:extLst>
          </p:cNvPr>
          <p:cNvSpPr>
            <a:spLocks noGrp="1"/>
          </p:cNvSpPr>
          <p:nvPr>
            <p:ph type="title"/>
          </p:nvPr>
        </p:nvSpPr>
        <p:spPr>
          <a:xfrm>
            <a:off x="1444487" y="0"/>
            <a:ext cx="2995129" cy="1828800"/>
          </a:xfrm>
        </p:spPr>
        <p:txBody>
          <a:bodyPr>
            <a:normAutofit/>
          </a:bodyPr>
          <a:lstStyle/>
          <a:p>
            <a:r>
              <a:rPr lang="en-US" sz="2800" b="1" dirty="0">
                <a:solidFill>
                  <a:srgbClr val="000000"/>
                </a:solidFill>
                <a:effectLst/>
                <a:latin typeface="Times New Roman" panose="02020603050405020304" pitchFamily="18" charset="0"/>
                <a:ea typeface="Calibri" panose="020F0502020204030204" pitchFamily="34" charset="0"/>
              </a:rPr>
              <a:t>Results Related to Owners</a:t>
            </a:r>
            <a:endParaRPr lang="en-US" sz="5400" dirty="0"/>
          </a:p>
        </p:txBody>
      </p:sp>
      <p:pic>
        <p:nvPicPr>
          <p:cNvPr id="7" name="Picture 6">
            <a:extLst>
              <a:ext uri="{FF2B5EF4-FFF2-40B4-BE49-F238E27FC236}">
                <a16:creationId xmlns:a16="http://schemas.microsoft.com/office/drawing/2014/main" id="{1A4FB09B-93D5-4C84-92BB-049908FD5508}"/>
              </a:ext>
            </a:extLst>
          </p:cNvPr>
          <p:cNvPicPr>
            <a:picLocks noChangeAspect="1"/>
          </p:cNvPicPr>
          <p:nvPr/>
        </p:nvPicPr>
        <p:blipFill>
          <a:blip r:embed="rId2"/>
          <a:stretch>
            <a:fillRect/>
          </a:stretch>
        </p:blipFill>
        <p:spPr>
          <a:xfrm>
            <a:off x="4439616" y="1"/>
            <a:ext cx="7854883" cy="6858000"/>
          </a:xfrm>
          <a:prstGeom prst="rect">
            <a:avLst/>
          </a:prstGeom>
        </p:spPr>
      </p:pic>
      <p:sp>
        <p:nvSpPr>
          <p:cNvPr id="8" name="TextBox 7">
            <a:extLst>
              <a:ext uri="{FF2B5EF4-FFF2-40B4-BE49-F238E27FC236}">
                <a16:creationId xmlns:a16="http://schemas.microsoft.com/office/drawing/2014/main" id="{5ECECF5C-20F4-436D-9D85-2617915477C5}"/>
              </a:ext>
            </a:extLst>
          </p:cNvPr>
          <p:cNvSpPr txBox="1"/>
          <p:nvPr/>
        </p:nvSpPr>
        <p:spPr>
          <a:xfrm>
            <a:off x="1046922" y="3429000"/>
            <a:ext cx="3392694" cy="830997"/>
          </a:xfrm>
          <a:prstGeom prst="rect">
            <a:avLst/>
          </a:prstGeom>
          <a:noFill/>
        </p:spPr>
        <p:txBody>
          <a:bodyPr wrap="square" rtlCol="0">
            <a:spAutoFit/>
          </a:bodyPr>
          <a:lstStyle/>
          <a:p>
            <a:pPr algn="ctr"/>
            <a:r>
              <a:rPr lang="en-US" sz="2400" b="1" dirty="0">
                <a:effectLst/>
                <a:latin typeface="Times New Roman" panose="02020603050405020304" pitchFamily="18" charset="0"/>
                <a:ea typeface="Calibri" panose="020F0502020204030204" pitchFamily="34" charset="0"/>
              </a:rPr>
              <a:t>Results related to Owners' responses </a:t>
            </a:r>
            <a:endParaRPr lang="en-US" sz="2400" dirty="0"/>
          </a:p>
        </p:txBody>
      </p:sp>
    </p:spTree>
    <p:extLst>
      <p:ext uri="{BB962C8B-B14F-4D97-AF65-F5344CB8AC3E}">
        <p14:creationId xmlns:p14="http://schemas.microsoft.com/office/powerpoint/2010/main" val="822254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6DCDA-91C0-453D-AF42-134064C80323}"/>
              </a:ext>
            </a:extLst>
          </p:cNvPr>
          <p:cNvSpPr>
            <a:spLocks noGrp="1"/>
          </p:cNvSpPr>
          <p:nvPr>
            <p:ph type="title"/>
          </p:nvPr>
        </p:nvSpPr>
        <p:spPr>
          <a:xfrm>
            <a:off x="1378225" y="0"/>
            <a:ext cx="3144405" cy="1752599"/>
          </a:xfrm>
        </p:spPr>
        <p:txBody>
          <a:bodyPr>
            <a:normAutofit/>
          </a:bodyPr>
          <a:lstStyle/>
          <a:p>
            <a:r>
              <a:rPr lang="en-US" sz="2800" b="1" dirty="0">
                <a:solidFill>
                  <a:srgbClr val="000000"/>
                </a:solidFill>
                <a:effectLst/>
                <a:latin typeface="Times New Roman" panose="02020603050405020304" pitchFamily="18" charset="0"/>
                <a:ea typeface="Calibri" panose="020F0502020204030204" pitchFamily="34" charset="0"/>
              </a:rPr>
              <a:t>Results Related to Contractors </a:t>
            </a:r>
            <a:endParaRPr lang="en-US" sz="5400" dirty="0"/>
          </a:p>
        </p:txBody>
      </p:sp>
      <p:pic>
        <p:nvPicPr>
          <p:cNvPr id="5" name="Picture 4">
            <a:extLst>
              <a:ext uri="{FF2B5EF4-FFF2-40B4-BE49-F238E27FC236}">
                <a16:creationId xmlns:a16="http://schemas.microsoft.com/office/drawing/2014/main" id="{371A155C-4CFC-434A-AA13-099BED80BA07}"/>
              </a:ext>
            </a:extLst>
          </p:cNvPr>
          <p:cNvPicPr>
            <a:picLocks noChangeAspect="1"/>
          </p:cNvPicPr>
          <p:nvPr/>
        </p:nvPicPr>
        <p:blipFill>
          <a:blip r:embed="rId2"/>
          <a:stretch>
            <a:fillRect/>
          </a:stretch>
        </p:blipFill>
        <p:spPr>
          <a:xfrm>
            <a:off x="4522631" y="0"/>
            <a:ext cx="7669369" cy="6858000"/>
          </a:xfrm>
          <a:prstGeom prst="rect">
            <a:avLst/>
          </a:prstGeom>
        </p:spPr>
      </p:pic>
      <p:sp>
        <p:nvSpPr>
          <p:cNvPr id="6" name="TextBox 5">
            <a:extLst>
              <a:ext uri="{FF2B5EF4-FFF2-40B4-BE49-F238E27FC236}">
                <a16:creationId xmlns:a16="http://schemas.microsoft.com/office/drawing/2014/main" id="{BDEA887B-AEE6-4532-A527-EB71E0F292B5}"/>
              </a:ext>
            </a:extLst>
          </p:cNvPr>
          <p:cNvSpPr txBox="1"/>
          <p:nvPr/>
        </p:nvSpPr>
        <p:spPr>
          <a:xfrm>
            <a:off x="781878" y="3429000"/>
            <a:ext cx="3740752" cy="1200329"/>
          </a:xfrm>
          <a:prstGeom prst="rect">
            <a:avLst/>
          </a:prstGeom>
          <a:noFill/>
        </p:spPr>
        <p:txBody>
          <a:bodyPr wrap="square" rtlCol="0">
            <a:spAutoFit/>
          </a:bodyPr>
          <a:lstStyle/>
          <a:p>
            <a:pPr algn="ctr"/>
            <a:r>
              <a:rPr lang="en-US" sz="2400" b="1" dirty="0">
                <a:solidFill>
                  <a:srgbClr val="000000"/>
                </a:solidFill>
                <a:effectLst/>
                <a:latin typeface="Times New Roman" panose="02020603050405020304" pitchFamily="18" charset="0"/>
                <a:ea typeface="Calibri" panose="020F0502020204030204" pitchFamily="34" charset="0"/>
              </a:rPr>
              <a:t>The  Demographical characteristics of the contractors </a:t>
            </a:r>
            <a:endParaRPr lang="en-US" sz="2400" dirty="0"/>
          </a:p>
        </p:txBody>
      </p:sp>
    </p:spTree>
    <p:extLst>
      <p:ext uri="{BB962C8B-B14F-4D97-AF65-F5344CB8AC3E}">
        <p14:creationId xmlns:p14="http://schemas.microsoft.com/office/powerpoint/2010/main" val="440049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6DCDA-91C0-453D-AF42-134064C80323}"/>
              </a:ext>
            </a:extLst>
          </p:cNvPr>
          <p:cNvSpPr>
            <a:spLocks noGrp="1"/>
          </p:cNvSpPr>
          <p:nvPr>
            <p:ph type="title"/>
          </p:nvPr>
        </p:nvSpPr>
        <p:spPr>
          <a:xfrm>
            <a:off x="1219269" y="0"/>
            <a:ext cx="3485254" cy="1752599"/>
          </a:xfrm>
        </p:spPr>
        <p:txBody>
          <a:bodyPr>
            <a:normAutofit/>
          </a:bodyPr>
          <a:lstStyle/>
          <a:p>
            <a:r>
              <a:rPr lang="en-US" sz="2800" b="1" dirty="0">
                <a:solidFill>
                  <a:srgbClr val="000000"/>
                </a:solidFill>
                <a:effectLst/>
                <a:latin typeface="Times New Roman" panose="02020603050405020304" pitchFamily="18" charset="0"/>
                <a:ea typeface="Calibri" panose="020F0502020204030204" pitchFamily="34" charset="0"/>
              </a:rPr>
              <a:t>Results Related to Contractors </a:t>
            </a:r>
            <a:endParaRPr lang="en-US" sz="5400" dirty="0"/>
          </a:p>
        </p:txBody>
      </p:sp>
      <p:pic>
        <p:nvPicPr>
          <p:cNvPr id="4" name="Picture 3">
            <a:extLst>
              <a:ext uri="{FF2B5EF4-FFF2-40B4-BE49-F238E27FC236}">
                <a16:creationId xmlns:a16="http://schemas.microsoft.com/office/drawing/2014/main" id="{353DD780-AEF6-41FA-9BE8-4E4C935C77C5}"/>
              </a:ext>
            </a:extLst>
          </p:cNvPr>
          <p:cNvPicPr>
            <a:picLocks noChangeAspect="1"/>
          </p:cNvPicPr>
          <p:nvPr/>
        </p:nvPicPr>
        <p:blipFill>
          <a:blip r:embed="rId2"/>
          <a:stretch>
            <a:fillRect/>
          </a:stretch>
        </p:blipFill>
        <p:spPr>
          <a:xfrm>
            <a:off x="4704523" y="0"/>
            <a:ext cx="7487478" cy="6878454"/>
          </a:xfrm>
          <a:prstGeom prst="rect">
            <a:avLst/>
          </a:prstGeom>
        </p:spPr>
      </p:pic>
      <p:sp>
        <p:nvSpPr>
          <p:cNvPr id="6" name="TextBox 5">
            <a:extLst>
              <a:ext uri="{FF2B5EF4-FFF2-40B4-BE49-F238E27FC236}">
                <a16:creationId xmlns:a16="http://schemas.microsoft.com/office/drawing/2014/main" id="{43AB73CE-E20B-4FA9-8059-163AD330F2AA}"/>
              </a:ext>
            </a:extLst>
          </p:cNvPr>
          <p:cNvSpPr txBox="1"/>
          <p:nvPr/>
        </p:nvSpPr>
        <p:spPr>
          <a:xfrm>
            <a:off x="1338470" y="3439227"/>
            <a:ext cx="3048000" cy="1569660"/>
          </a:xfrm>
          <a:prstGeom prst="rect">
            <a:avLst/>
          </a:prstGeom>
          <a:noFill/>
        </p:spPr>
        <p:txBody>
          <a:bodyPr wrap="square" rtlCol="0">
            <a:spAutoFit/>
          </a:bodyPr>
          <a:lstStyle/>
          <a:p>
            <a:pPr algn="ctr"/>
            <a:r>
              <a:rPr lang="en-US" sz="2400" b="1" dirty="0">
                <a:solidFill>
                  <a:srgbClr val="000000"/>
                </a:solidFill>
                <a:effectLst/>
                <a:latin typeface="Times New Roman" panose="02020603050405020304" pitchFamily="18" charset="0"/>
                <a:ea typeface="Calibri" panose="020F0502020204030204" pitchFamily="34" charset="0"/>
              </a:rPr>
              <a:t>Results of the questions of accidents reasons, results and costs</a:t>
            </a:r>
            <a:endParaRPr lang="en-US" sz="2400" dirty="0"/>
          </a:p>
        </p:txBody>
      </p:sp>
    </p:spTree>
    <p:extLst>
      <p:ext uri="{BB962C8B-B14F-4D97-AF65-F5344CB8AC3E}">
        <p14:creationId xmlns:p14="http://schemas.microsoft.com/office/powerpoint/2010/main" val="3815827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9A8EBA-BA8A-4A49-A4F3-CEDB911429F8}"/>
              </a:ext>
            </a:extLst>
          </p:cNvPr>
          <p:cNvSpPr>
            <a:spLocks noGrp="1"/>
          </p:cNvSpPr>
          <p:nvPr>
            <p:ph idx="1"/>
          </p:nvPr>
        </p:nvSpPr>
        <p:spPr>
          <a:xfrm>
            <a:off x="4522630" y="4002156"/>
            <a:ext cx="7669370" cy="3074504"/>
          </a:xfrm>
        </p:spPr>
        <p:txBody>
          <a:bodyPr>
            <a:normAutofit/>
          </a:bodyPr>
          <a:lstStyle/>
          <a:p>
            <a:pPr marL="0" indent="0" algn="ctr">
              <a:buNone/>
            </a:pPr>
            <a:r>
              <a:rPr lang="en-US" b="1" dirty="0">
                <a:solidFill>
                  <a:srgbClr val="000000"/>
                </a:solidFill>
                <a:effectLst/>
                <a:latin typeface="Times New Roman" panose="02020603050405020304" pitchFamily="18" charset="0"/>
                <a:ea typeface="Calibri" panose="020F0502020204030204" pitchFamily="34" charset="0"/>
              </a:rPr>
              <a:t>The most important hazards in the work site </a:t>
            </a:r>
          </a:p>
          <a:p>
            <a:pPr marL="0" indent="0" algn="ctr">
              <a:buNone/>
            </a:pPr>
            <a:r>
              <a:rPr lang="en-US" b="1" dirty="0">
                <a:solidFill>
                  <a:srgbClr val="000000"/>
                </a:solidFill>
                <a:effectLst/>
                <a:latin typeface="Times New Roman" panose="02020603050405020304" pitchFamily="18" charset="0"/>
                <a:ea typeface="Calibri" panose="020F0502020204030204" pitchFamily="34" charset="0"/>
              </a:rPr>
              <a:t>(More than 4 is very high hazard factor)</a:t>
            </a:r>
            <a:endParaRPr lang="en-US" sz="3200" dirty="0"/>
          </a:p>
        </p:txBody>
      </p:sp>
      <p:sp>
        <p:nvSpPr>
          <p:cNvPr id="4" name="Title 1">
            <a:extLst>
              <a:ext uri="{FF2B5EF4-FFF2-40B4-BE49-F238E27FC236}">
                <a16:creationId xmlns:a16="http://schemas.microsoft.com/office/drawing/2014/main" id="{C4D70DAA-F175-4FF3-9FBC-556C45417BF9}"/>
              </a:ext>
            </a:extLst>
          </p:cNvPr>
          <p:cNvSpPr txBox="1">
            <a:spLocks/>
          </p:cNvSpPr>
          <p:nvPr/>
        </p:nvSpPr>
        <p:spPr>
          <a:xfrm>
            <a:off x="1378225" y="0"/>
            <a:ext cx="3144405" cy="1752599"/>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a:solidFill>
                  <a:srgbClr val="000000"/>
                </a:solidFill>
                <a:latin typeface="Times New Roman" panose="02020603050405020304" pitchFamily="18" charset="0"/>
                <a:ea typeface="Calibri" panose="020F0502020204030204" pitchFamily="34" charset="0"/>
              </a:rPr>
              <a:t>Results Related to Contractors </a:t>
            </a:r>
            <a:endParaRPr lang="en-US" sz="5400" dirty="0"/>
          </a:p>
        </p:txBody>
      </p:sp>
      <p:pic>
        <p:nvPicPr>
          <p:cNvPr id="6" name="Picture 5">
            <a:extLst>
              <a:ext uri="{FF2B5EF4-FFF2-40B4-BE49-F238E27FC236}">
                <a16:creationId xmlns:a16="http://schemas.microsoft.com/office/drawing/2014/main" id="{ED042168-0B60-4A8A-9A29-9987754B43EB}"/>
              </a:ext>
            </a:extLst>
          </p:cNvPr>
          <p:cNvPicPr>
            <a:picLocks noChangeAspect="1"/>
          </p:cNvPicPr>
          <p:nvPr/>
        </p:nvPicPr>
        <p:blipFill>
          <a:blip r:embed="rId2"/>
          <a:stretch>
            <a:fillRect/>
          </a:stretch>
        </p:blipFill>
        <p:spPr>
          <a:xfrm>
            <a:off x="4522630" y="-1"/>
            <a:ext cx="7669370" cy="4386471"/>
          </a:xfrm>
          <a:prstGeom prst="rect">
            <a:avLst/>
          </a:prstGeom>
        </p:spPr>
      </p:pic>
    </p:spTree>
    <p:extLst>
      <p:ext uri="{BB962C8B-B14F-4D97-AF65-F5344CB8AC3E}">
        <p14:creationId xmlns:p14="http://schemas.microsoft.com/office/powerpoint/2010/main" val="8433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F897D1-BD39-49E1-A900-64AEED745C45}"/>
              </a:ext>
            </a:extLst>
          </p:cNvPr>
          <p:cNvSpPr>
            <a:spLocks noGrp="1"/>
          </p:cNvSpPr>
          <p:nvPr>
            <p:ph idx="1"/>
          </p:nvPr>
        </p:nvSpPr>
        <p:spPr>
          <a:xfrm>
            <a:off x="4522630" y="4779919"/>
            <a:ext cx="7669370" cy="2059032"/>
          </a:xfrm>
        </p:spPr>
        <p:txBody>
          <a:bodyPr>
            <a:normAutofit/>
          </a:bodyPr>
          <a:lstStyle/>
          <a:p>
            <a:pPr marL="0" indent="0" algn="ctr">
              <a:buNone/>
            </a:pPr>
            <a:r>
              <a:rPr lang="en-US" b="1" dirty="0">
                <a:solidFill>
                  <a:srgbClr val="000000"/>
                </a:solidFill>
                <a:effectLst/>
                <a:latin typeface="Times New Roman" panose="02020603050405020304" pitchFamily="18" charset="0"/>
                <a:ea typeface="Calibri" panose="020F0502020204030204" pitchFamily="34" charset="0"/>
              </a:rPr>
              <a:t>The degree of provision of safety tools </a:t>
            </a:r>
          </a:p>
          <a:p>
            <a:pPr marL="0" indent="0" algn="ctr">
              <a:buNone/>
            </a:pPr>
            <a:r>
              <a:rPr lang="en-US" b="1" dirty="0">
                <a:solidFill>
                  <a:srgbClr val="000000"/>
                </a:solidFill>
                <a:effectLst/>
                <a:latin typeface="Times New Roman" panose="02020603050405020304" pitchFamily="18" charset="0"/>
                <a:ea typeface="Calibri" panose="020F0502020204030204" pitchFamily="34" charset="0"/>
              </a:rPr>
              <a:t> (More than 3 is high degree of provision)</a:t>
            </a:r>
            <a:endParaRPr lang="en-US" sz="3200" dirty="0"/>
          </a:p>
        </p:txBody>
      </p:sp>
      <p:sp>
        <p:nvSpPr>
          <p:cNvPr id="6" name="Title 1">
            <a:extLst>
              <a:ext uri="{FF2B5EF4-FFF2-40B4-BE49-F238E27FC236}">
                <a16:creationId xmlns:a16="http://schemas.microsoft.com/office/drawing/2014/main" id="{0512CC54-580D-4467-8E7E-F56DBE0FBFF5}"/>
              </a:ext>
            </a:extLst>
          </p:cNvPr>
          <p:cNvSpPr txBox="1">
            <a:spLocks/>
          </p:cNvSpPr>
          <p:nvPr/>
        </p:nvSpPr>
        <p:spPr>
          <a:xfrm>
            <a:off x="1378225" y="0"/>
            <a:ext cx="3144405" cy="1752599"/>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a:solidFill>
                  <a:srgbClr val="000000"/>
                </a:solidFill>
                <a:latin typeface="Times New Roman" panose="02020603050405020304" pitchFamily="18" charset="0"/>
                <a:ea typeface="Calibri" panose="020F0502020204030204" pitchFamily="34" charset="0"/>
              </a:rPr>
              <a:t>Results Related to Contractors </a:t>
            </a:r>
            <a:endParaRPr lang="en-US" sz="5400" dirty="0"/>
          </a:p>
        </p:txBody>
      </p:sp>
      <p:pic>
        <p:nvPicPr>
          <p:cNvPr id="8" name="Picture 7">
            <a:extLst>
              <a:ext uri="{FF2B5EF4-FFF2-40B4-BE49-F238E27FC236}">
                <a16:creationId xmlns:a16="http://schemas.microsoft.com/office/drawing/2014/main" id="{121B1B75-1187-4237-A605-612A13CF3EDA}"/>
              </a:ext>
            </a:extLst>
          </p:cNvPr>
          <p:cNvPicPr>
            <a:picLocks noChangeAspect="1"/>
          </p:cNvPicPr>
          <p:nvPr/>
        </p:nvPicPr>
        <p:blipFill>
          <a:blip r:embed="rId2"/>
          <a:stretch>
            <a:fillRect/>
          </a:stretch>
        </p:blipFill>
        <p:spPr>
          <a:xfrm>
            <a:off x="4522630" y="19049"/>
            <a:ext cx="7669370" cy="4760870"/>
          </a:xfrm>
          <a:prstGeom prst="rect">
            <a:avLst/>
          </a:prstGeom>
        </p:spPr>
      </p:pic>
    </p:spTree>
    <p:extLst>
      <p:ext uri="{BB962C8B-B14F-4D97-AF65-F5344CB8AC3E}">
        <p14:creationId xmlns:p14="http://schemas.microsoft.com/office/powerpoint/2010/main" val="1961728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7BD22A-CFB3-4FA4-B154-83A0BC94DE19}"/>
              </a:ext>
            </a:extLst>
          </p:cNvPr>
          <p:cNvSpPr>
            <a:spLocks noGrp="1"/>
          </p:cNvSpPr>
          <p:nvPr>
            <p:ph idx="1"/>
          </p:nvPr>
        </p:nvSpPr>
        <p:spPr>
          <a:xfrm>
            <a:off x="1133094" y="3564834"/>
            <a:ext cx="3432313" cy="1590262"/>
          </a:xfrm>
        </p:spPr>
        <p:txBody>
          <a:bodyPr>
            <a:normAutofit/>
          </a:bodyPr>
          <a:lstStyle/>
          <a:p>
            <a:pPr marL="0" indent="0" algn="ctr">
              <a:buNone/>
            </a:pPr>
            <a:r>
              <a:rPr lang="en-US" b="1" dirty="0">
                <a:solidFill>
                  <a:srgbClr val="000000"/>
                </a:solidFill>
                <a:effectLst/>
                <a:latin typeface="Times New Roman" panose="02020603050405020304" pitchFamily="18" charset="0"/>
                <a:ea typeface="Calibri" panose="020F0502020204030204" pitchFamily="34" charset="0"/>
              </a:rPr>
              <a:t>Results of the </a:t>
            </a:r>
            <a:r>
              <a:rPr lang="en-US" b="1" dirty="0" err="1">
                <a:solidFill>
                  <a:srgbClr val="000000"/>
                </a:solidFill>
                <a:effectLst/>
                <a:latin typeface="Times New Roman" panose="02020603050405020304" pitchFamily="18" charset="0"/>
                <a:ea typeface="Calibri" panose="020F0502020204030204" pitchFamily="34" charset="0"/>
              </a:rPr>
              <a:t>the</a:t>
            </a:r>
            <a:r>
              <a:rPr lang="en-US" b="1" dirty="0">
                <a:solidFill>
                  <a:srgbClr val="000000"/>
                </a:solidFill>
                <a:effectLst/>
                <a:latin typeface="Times New Roman" panose="02020603050405020304" pitchFamily="18" charset="0"/>
                <a:ea typeface="Calibri" panose="020F0502020204030204" pitchFamily="34" charset="0"/>
              </a:rPr>
              <a:t> study questions</a:t>
            </a:r>
            <a:endParaRPr lang="en-US" sz="3200" dirty="0"/>
          </a:p>
        </p:txBody>
      </p:sp>
      <p:sp>
        <p:nvSpPr>
          <p:cNvPr id="5" name="TextBox 4">
            <a:extLst>
              <a:ext uri="{FF2B5EF4-FFF2-40B4-BE49-F238E27FC236}">
                <a16:creationId xmlns:a16="http://schemas.microsoft.com/office/drawing/2014/main" id="{01C39A1C-D2DA-423C-A459-A5FC32CAF4EB}"/>
              </a:ext>
            </a:extLst>
          </p:cNvPr>
          <p:cNvSpPr txBox="1"/>
          <p:nvPr/>
        </p:nvSpPr>
        <p:spPr>
          <a:xfrm>
            <a:off x="1484310" y="212035"/>
            <a:ext cx="2955234" cy="954107"/>
          </a:xfrm>
          <a:prstGeom prst="rect">
            <a:avLst/>
          </a:prstGeom>
          <a:noFill/>
        </p:spPr>
        <p:txBody>
          <a:bodyPr wrap="square">
            <a:spAutoFit/>
          </a:bodyPr>
          <a:lstStyle/>
          <a:p>
            <a:pPr algn="ctr"/>
            <a:r>
              <a:rPr lang="en-US" sz="2800" b="1" dirty="0">
                <a:solidFill>
                  <a:srgbClr val="000000"/>
                </a:solidFill>
                <a:latin typeface="Times New Roman" panose="02020603050405020304" pitchFamily="18" charset="0"/>
                <a:ea typeface="Calibri" panose="020F0502020204030204" pitchFamily="34" charset="0"/>
              </a:rPr>
              <a:t>Results Related to Workers</a:t>
            </a:r>
            <a:endParaRPr lang="en-US" sz="2800" dirty="0"/>
          </a:p>
        </p:txBody>
      </p:sp>
      <p:pic>
        <p:nvPicPr>
          <p:cNvPr id="7" name="Picture 6">
            <a:extLst>
              <a:ext uri="{FF2B5EF4-FFF2-40B4-BE49-F238E27FC236}">
                <a16:creationId xmlns:a16="http://schemas.microsoft.com/office/drawing/2014/main" id="{36AF1B7B-A393-4C24-BBF5-A2CC795293CD}"/>
              </a:ext>
            </a:extLst>
          </p:cNvPr>
          <p:cNvPicPr>
            <a:picLocks noChangeAspect="1"/>
          </p:cNvPicPr>
          <p:nvPr/>
        </p:nvPicPr>
        <p:blipFill>
          <a:blip r:embed="rId2"/>
          <a:stretch>
            <a:fillRect/>
          </a:stretch>
        </p:blipFill>
        <p:spPr>
          <a:xfrm>
            <a:off x="4691270" y="0"/>
            <a:ext cx="7500731" cy="6858000"/>
          </a:xfrm>
          <a:prstGeom prst="rect">
            <a:avLst/>
          </a:prstGeom>
        </p:spPr>
      </p:pic>
    </p:spTree>
    <p:extLst>
      <p:ext uri="{BB962C8B-B14F-4D97-AF65-F5344CB8AC3E}">
        <p14:creationId xmlns:p14="http://schemas.microsoft.com/office/powerpoint/2010/main" val="2804821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7BD22A-CFB3-4FA4-B154-83A0BC94DE19}"/>
              </a:ext>
            </a:extLst>
          </p:cNvPr>
          <p:cNvSpPr>
            <a:spLocks noGrp="1"/>
          </p:cNvSpPr>
          <p:nvPr>
            <p:ph idx="1"/>
          </p:nvPr>
        </p:nvSpPr>
        <p:spPr>
          <a:xfrm>
            <a:off x="1484310" y="2666999"/>
            <a:ext cx="3631029" cy="3124201"/>
          </a:xfrm>
        </p:spPr>
        <p:txBody>
          <a:bodyPr>
            <a:normAutofit/>
          </a:bodyPr>
          <a:lstStyle/>
          <a:p>
            <a:pPr marL="0" indent="0" algn="ctr">
              <a:buNone/>
            </a:pPr>
            <a:r>
              <a:rPr lang="en-US" b="1" dirty="0">
                <a:solidFill>
                  <a:srgbClr val="000000"/>
                </a:solidFill>
                <a:effectLst/>
                <a:latin typeface="Times New Roman" panose="02020603050405020304" pitchFamily="18" charset="0"/>
                <a:ea typeface="Calibri" panose="020F0502020204030204" pitchFamily="34" charset="0"/>
              </a:rPr>
              <a:t>Results of causes of accidents </a:t>
            </a:r>
            <a:endParaRPr lang="en-US" sz="3200" dirty="0"/>
          </a:p>
        </p:txBody>
      </p:sp>
      <p:sp>
        <p:nvSpPr>
          <p:cNvPr id="5" name="TextBox 4">
            <a:extLst>
              <a:ext uri="{FF2B5EF4-FFF2-40B4-BE49-F238E27FC236}">
                <a16:creationId xmlns:a16="http://schemas.microsoft.com/office/drawing/2014/main" id="{01C39A1C-D2DA-423C-A459-A5FC32CAF4EB}"/>
              </a:ext>
            </a:extLst>
          </p:cNvPr>
          <p:cNvSpPr txBox="1"/>
          <p:nvPr/>
        </p:nvSpPr>
        <p:spPr>
          <a:xfrm>
            <a:off x="1484310" y="278296"/>
            <a:ext cx="2955234" cy="954107"/>
          </a:xfrm>
          <a:prstGeom prst="rect">
            <a:avLst/>
          </a:prstGeom>
          <a:noFill/>
        </p:spPr>
        <p:txBody>
          <a:bodyPr wrap="square">
            <a:spAutoFit/>
          </a:bodyPr>
          <a:lstStyle/>
          <a:p>
            <a:pPr algn="ctr"/>
            <a:r>
              <a:rPr lang="en-US" sz="2800" b="1" dirty="0">
                <a:solidFill>
                  <a:srgbClr val="000000"/>
                </a:solidFill>
                <a:latin typeface="Times New Roman" panose="02020603050405020304" pitchFamily="18" charset="0"/>
                <a:ea typeface="Calibri" panose="020F0502020204030204" pitchFamily="34" charset="0"/>
              </a:rPr>
              <a:t>Results Related to Workers</a:t>
            </a:r>
            <a:endParaRPr lang="en-US" sz="2800" dirty="0"/>
          </a:p>
        </p:txBody>
      </p:sp>
      <p:pic>
        <p:nvPicPr>
          <p:cNvPr id="4" name="Picture 3">
            <a:extLst>
              <a:ext uri="{FF2B5EF4-FFF2-40B4-BE49-F238E27FC236}">
                <a16:creationId xmlns:a16="http://schemas.microsoft.com/office/drawing/2014/main" id="{3F23BD09-3696-47F0-B0DD-63DBF4528E86}"/>
              </a:ext>
            </a:extLst>
          </p:cNvPr>
          <p:cNvPicPr>
            <a:picLocks noChangeAspect="1"/>
          </p:cNvPicPr>
          <p:nvPr/>
        </p:nvPicPr>
        <p:blipFill>
          <a:blip r:embed="rId2"/>
          <a:stretch>
            <a:fillRect/>
          </a:stretch>
        </p:blipFill>
        <p:spPr>
          <a:xfrm>
            <a:off x="5370971" y="0"/>
            <a:ext cx="6821030" cy="6858000"/>
          </a:xfrm>
          <a:prstGeom prst="rect">
            <a:avLst/>
          </a:prstGeom>
        </p:spPr>
      </p:pic>
    </p:spTree>
    <p:extLst>
      <p:ext uri="{BB962C8B-B14F-4D97-AF65-F5344CB8AC3E}">
        <p14:creationId xmlns:p14="http://schemas.microsoft.com/office/powerpoint/2010/main" val="3659632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7BD22A-CFB3-4FA4-B154-83A0BC94DE19}"/>
              </a:ext>
            </a:extLst>
          </p:cNvPr>
          <p:cNvSpPr>
            <a:spLocks noGrp="1"/>
          </p:cNvSpPr>
          <p:nvPr>
            <p:ph idx="1"/>
          </p:nvPr>
        </p:nvSpPr>
        <p:spPr>
          <a:xfrm>
            <a:off x="4520927" y="4522303"/>
            <a:ext cx="7671072" cy="2170045"/>
          </a:xfrm>
        </p:spPr>
        <p:txBody>
          <a:bodyPr>
            <a:normAutofit/>
          </a:bodyPr>
          <a:lstStyle/>
          <a:p>
            <a:pPr marL="0" indent="0" algn="ctr">
              <a:buNone/>
            </a:pPr>
            <a:r>
              <a:rPr lang="en-US"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most important hazards in the work site</a:t>
            </a:r>
          </a:p>
          <a:p>
            <a:pPr marL="0" indent="0" algn="ctr">
              <a:buNone/>
            </a:pPr>
            <a:r>
              <a:rPr lang="en-US"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(More than 4 is very high hazard factor and 3-4 is high )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indent="0" algn="ctr">
              <a:buNone/>
            </a:pPr>
            <a:endParaRPr lang="en-US" sz="3200" dirty="0"/>
          </a:p>
        </p:txBody>
      </p:sp>
      <p:sp>
        <p:nvSpPr>
          <p:cNvPr id="5" name="TextBox 4">
            <a:extLst>
              <a:ext uri="{FF2B5EF4-FFF2-40B4-BE49-F238E27FC236}">
                <a16:creationId xmlns:a16="http://schemas.microsoft.com/office/drawing/2014/main" id="{01C39A1C-D2DA-423C-A459-A5FC32CAF4EB}"/>
              </a:ext>
            </a:extLst>
          </p:cNvPr>
          <p:cNvSpPr txBox="1"/>
          <p:nvPr/>
        </p:nvSpPr>
        <p:spPr>
          <a:xfrm>
            <a:off x="1565693" y="304800"/>
            <a:ext cx="2955234" cy="954107"/>
          </a:xfrm>
          <a:prstGeom prst="rect">
            <a:avLst/>
          </a:prstGeom>
          <a:noFill/>
        </p:spPr>
        <p:txBody>
          <a:bodyPr wrap="square">
            <a:spAutoFit/>
          </a:bodyPr>
          <a:lstStyle/>
          <a:p>
            <a:pPr algn="ctr"/>
            <a:r>
              <a:rPr lang="en-US" sz="2800" b="1" dirty="0">
                <a:solidFill>
                  <a:srgbClr val="000000"/>
                </a:solidFill>
                <a:latin typeface="Times New Roman" panose="02020603050405020304" pitchFamily="18" charset="0"/>
                <a:ea typeface="Calibri" panose="020F0502020204030204" pitchFamily="34" charset="0"/>
              </a:rPr>
              <a:t>Results Related to Workers</a:t>
            </a:r>
            <a:endParaRPr lang="en-US" sz="2800" dirty="0"/>
          </a:p>
        </p:txBody>
      </p:sp>
      <p:pic>
        <p:nvPicPr>
          <p:cNvPr id="4" name="Picture 3">
            <a:extLst>
              <a:ext uri="{FF2B5EF4-FFF2-40B4-BE49-F238E27FC236}">
                <a16:creationId xmlns:a16="http://schemas.microsoft.com/office/drawing/2014/main" id="{4586F9E4-9FF9-464F-871A-A0A7647E3763}"/>
              </a:ext>
            </a:extLst>
          </p:cNvPr>
          <p:cNvPicPr>
            <a:picLocks noChangeAspect="1"/>
          </p:cNvPicPr>
          <p:nvPr/>
        </p:nvPicPr>
        <p:blipFill>
          <a:blip r:embed="rId2"/>
          <a:stretch>
            <a:fillRect/>
          </a:stretch>
        </p:blipFill>
        <p:spPr>
          <a:xfrm>
            <a:off x="4520929" y="-1"/>
            <a:ext cx="7671072" cy="4359966"/>
          </a:xfrm>
          <a:prstGeom prst="rect">
            <a:avLst/>
          </a:prstGeom>
        </p:spPr>
      </p:pic>
    </p:spTree>
    <p:extLst>
      <p:ext uri="{BB962C8B-B14F-4D97-AF65-F5344CB8AC3E}">
        <p14:creationId xmlns:p14="http://schemas.microsoft.com/office/powerpoint/2010/main" val="3614957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7BD22A-CFB3-4FA4-B154-83A0BC94DE19}"/>
              </a:ext>
            </a:extLst>
          </p:cNvPr>
          <p:cNvSpPr>
            <a:spLocks noGrp="1"/>
          </p:cNvSpPr>
          <p:nvPr>
            <p:ph idx="1"/>
          </p:nvPr>
        </p:nvSpPr>
        <p:spPr>
          <a:xfrm>
            <a:off x="4696767" y="5082209"/>
            <a:ext cx="7495233" cy="1775791"/>
          </a:xfrm>
        </p:spPr>
        <p:txBody>
          <a:bodyPr>
            <a:normAutofit/>
          </a:bodyPr>
          <a:lstStyle/>
          <a:p>
            <a:pPr marL="0" indent="0" algn="ctr">
              <a:buNone/>
            </a:pPr>
            <a:r>
              <a:rPr lang="en-US" b="1" dirty="0">
                <a:solidFill>
                  <a:srgbClr val="000000"/>
                </a:solidFill>
                <a:effectLst/>
                <a:latin typeface="Times New Roman" panose="02020603050405020304" pitchFamily="18" charset="0"/>
                <a:ea typeface="Calibri" panose="020F0502020204030204" pitchFamily="34" charset="0"/>
              </a:rPr>
              <a:t> The degree of provision of safety tools</a:t>
            </a:r>
          </a:p>
          <a:p>
            <a:pPr marL="0" indent="0" algn="ctr">
              <a:buNone/>
            </a:pPr>
            <a:r>
              <a:rPr lang="en-US" b="1" dirty="0">
                <a:solidFill>
                  <a:srgbClr val="000000"/>
                </a:solidFill>
                <a:effectLst/>
                <a:latin typeface="Times New Roman" panose="02020603050405020304" pitchFamily="18" charset="0"/>
                <a:ea typeface="Calibri" panose="020F0502020204030204" pitchFamily="34" charset="0"/>
              </a:rPr>
              <a:t>  (More than 3 is high degree of provision)</a:t>
            </a:r>
            <a:endParaRPr lang="en-US" sz="3200" dirty="0"/>
          </a:p>
        </p:txBody>
      </p:sp>
      <p:sp>
        <p:nvSpPr>
          <p:cNvPr id="5" name="TextBox 4">
            <a:extLst>
              <a:ext uri="{FF2B5EF4-FFF2-40B4-BE49-F238E27FC236}">
                <a16:creationId xmlns:a16="http://schemas.microsoft.com/office/drawing/2014/main" id="{01C39A1C-D2DA-423C-A459-A5FC32CAF4EB}"/>
              </a:ext>
            </a:extLst>
          </p:cNvPr>
          <p:cNvSpPr txBox="1"/>
          <p:nvPr/>
        </p:nvSpPr>
        <p:spPr>
          <a:xfrm>
            <a:off x="1590327" y="384313"/>
            <a:ext cx="2955234" cy="954107"/>
          </a:xfrm>
          <a:prstGeom prst="rect">
            <a:avLst/>
          </a:prstGeom>
          <a:noFill/>
        </p:spPr>
        <p:txBody>
          <a:bodyPr wrap="square">
            <a:spAutoFit/>
          </a:bodyPr>
          <a:lstStyle/>
          <a:p>
            <a:pPr algn="ctr"/>
            <a:r>
              <a:rPr lang="en-US" sz="2800" b="1" dirty="0">
                <a:solidFill>
                  <a:srgbClr val="000000"/>
                </a:solidFill>
                <a:latin typeface="Times New Roman" panose="02020603050405020304" pitchFamily="18" charset="0"/>
                <a:ea typeface="Calibri" panose="020F0502020204030204" pitchFamily="34" charset="0"/>
              </a:rPr>
              <a:t>Results Related to Workers</a:t>
            </a:r>
            <a:endParaRPr lang="en-US" sz="2800" dirty="0"/>
          </a:p>
        </p:txBody>
      </p:sp>
      <p:pic>
        <p:nvPicPr>
          <p:cNvPr id="4" name="Picture 3">
            <a:extLst>
              <a:ext uri="{FF2B5EF4-FFF2-40B4-BE49-F238E27FC236}">
                <a16:creationId xmlns:a16="http://schemas.microsoft.com/office/drawing/2014/main" id="{13167926-40F0-4777-BCA3-1FDCBC7F04CD}"/>
              </a:ext>
            </a:extLst>
          </p:cNvPr>
          <p:cNvPicPr>
            <a:picLocks noChangeAspect="1"/>
          </p:cNvPicPr>
          <p:nvPr/>
        </p:nvPicPr>
        <p:blipFill>
          <a:blip r:embed="rId2"/>
          <a:stretch>
            <a:fillRect/>
          </a:stretch>
        </p:blipFill>
        <p:spPr>
          <a:xfrm>
            <a:off x="4696767" y="0"/>
            <a:ext cx="7495233" cy="4651513"/>
          </a:xfrm>
          <a:prstGeom prst="rect">
            <a:avLst/>
          </a:prstGeom>
        </p:spPr>
      </p:pic>
    </p:spTree>
    <p:extLst>
      <p:ext uri="{BB962C8B-B14F-4D97-AF65-F5344CB8AC3E}">
        <p14:creationId xmlns:p14="http://schemas.microsoft.com/office/powerpoint/2010/main" val="21526349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7BD22A-CFB3-4FA4-B154-83A0BC94DE19}"/>
              </a:ext>
            </a:extLst>
          </p:cNvPr>
          <p:cNvSpPr>
            <a:spLocks noGrp="1"/>
          </p:cNvSpPr>
          <p:nvPr>
            <p:ph idx="1"/>
          </p:nvPr>
        </p:nvSpPr>
        <p:spPr>
          <a:xfrm>
            <a:off x="4505237" y="4797286"/>
            <a:ext cx="7686763" cy="2060713"/>
          </a:xfrm>
        </p:spPr>
        <p:txBody>
          <a:bodyPr>
            <a:normAutofit/>
          </a:bodyPr>
          <a:lstStyle/>
          <a:p>
            <a:pPr marL="0" indent="0" algn="ctr">
              <a:buNone/>
            </a:pPr>
            <a:r>
              <a:rPr lang="en-US"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degree of workers adhering to safety measures   (More than 3 is high degree of provision)</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indent="0" algn="ctr">
              <a:buNone/>
            </a:pPr>
            <a:endParaRPr lang="en-US" sz="3200" dirty="0"/>
          </a:p>
        </p:txBody>
      </p:sp>
      <p:sp>
        <p:nvSpPr>
          <p:cNvPr id="5" name="TextBox 4">
            <a:extLst>
              <a:ext uri="{FF2B5EF4-FFF2-40B4-BE49-F238E27FC236}">
                <a16:creationId xmlns:a16="http://schemas.microsoft.com/office/drawing/2014/main" id="{01C39A1C-D2DA-423C-A459-A5FC32CAF4EB}"/>
              </a:ext>
            </a:extLst>
          </p:cNvPr>
          <p:cNvSpPr txBox="1"/>
          <p:nvPr/>
        </p:nvSpPr>
        <p:spPr>
          <a:xfrm>
            <a:off x="1550003" y="331304"/>
            <a:ext cx="2955234" cy="954107"/>
          </a:xfrm>
          <a:prstGeom prst="rect">
            <a:avLst/>
          </a:prstGeom>
          <a:noFill/>
        </p:spPr>
        <p:txBody>
          <a:bodyPr wrap="square">
            <a:spAutoFit/>
          </a:bodyPr>
          <a:lstStyle/>
          <a:p>
            <a:pPr algn="ctr"/>
            <a:r>
              <a:rPr lang="en-US" sz="2800" b="1" dirty="0">
                <a:solidFill>
                  <a:srgbClr val="000000"/>
                </a:solidFill>
                <a:latin typeface="Times New Roman" panose="02020603050405020304" pitchFamily="18" charset="0"/>
                <a:ea typeface="Calibri" panose="020F0502020204030204" pitchFamily="34" charset="0"/>
              </a:rPr>
              <a:t>Results Related to Workers</a:t>
            </a:r>
            <a:endParaRPr lang="en-US" sz="2800" dirty="0"/>
          </a:p>
        </p:txBody>
      </p:sp>
      <p:pic>
        <p:nvPicPr>
          <p:cNvPr id="9" name="Picture 8">
            <a:extLst>
              <a:ext uri="{FF2B5EF4-FFF2-40B4-BE49-F238E27FC236}">
                <a16:creationId xmlns:a16="http://schemas.microsoft.com/office/drawing/2014/main" id="{BE8A0441-ECFF-433F-8336-130843D27CF0}"/>
              </a:ext>
            </a:extLst>
          </p:cNvPr>
          <p:cNvPicPr>
            <a:picLocks noChangeAspect="1"/>
          </p:cNvPicPr>
          <p:nvPr/>
        </p:nvPicPr>
        <p:blipFill>
          <a:blip r:embed="rId2"/>
          <a:stretch>
            <a:fillRect/>
          </a:stretch>
        </p:blipFill>
        <p:spPr>
          <a:xfrm>
            <a:off x="4505237" y="0"/>
            <a:ext cx="7686763" cy="4359965"/>
          </a:xfrm>
          <a:prstGeom prst="rect">
            <a:avLst/>
          </a:prstGeom>
        </p:spPr>
      </p:pic>
    </p:spTree>
    <p:extLst>
      <p:ext uri="{BB962C8B-B14F-4D97-AF65-F5344CB8AC3E}">
        <p14:creationId xmlns:p14="http://schemas.microsoft.com/office/powerpoint/2010/main" val="3460814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0EEB6-66C0-45DB-9EF7-C44E0AB8373F}"/>
              </a:ext>
            </a:extLst>
          </p:cNvPr>
          <p:cNvSpPr>
            <a:spLocks noGrp="1"/>
          </p:cNvSpPr>
          <p:nvPr>
            <p:ph type="title"/>
          </p:nvPr>
        </p:nvSpPr>
        <p:spPr>
          <a:xfrm>
            <a:off x="7918357" y="706410"/>
            <a:ext cx="2731458" cy="1388167"/>
          </a:xfrm>
        </p:spPr>
        <p:txBody>
          <a:bodyPr anchor="t">
            <a:normAutofit/>
          </a:bodyPr>
          <a:lstStyle/>
          <a:p>
            <a:r>
              <a:rPr lang="en-US" sz="4000" dirty="0"/>
              <a:t>Contents</a:t>
            </a:r>
          </a:p>
        </p:txBody>
      </p:sp>
      <p:sp>
        <p:nvSpPr>
          <p:cNvPr id="3" name="Content Placeholder 2">
            <a:extLst>
              <a:ext uri="{FF2B5EF4-FFF2-40B4-BE49-F238E27FC236}">
                <a16:creationId xmlns:a16="http://schemas.microsoft.com/office/drawing/2014/main" id="{9AFC5BEF-6A12-4922-8AEA-A6D6CE778663}"/>
              </a:ext>
            </a:extLst>
          </p:cNvPr>
          <p:cNvSpPr>
            <a:spLocks noGrp="1"/>
          </p:cNvSpPr>
          <p:nvPr>
            <p:ph idx="1"/>
          </p:nvPr>
        </p:nvSpPr>
        <p:spPr>
          <a:xfrm>
            <a:off x="1542185" y="2094577"/>
            <a:ext cx="3201670" cy="3882153"/>
          </a:xfrm>
        </p:spPr>
        <p:txBody>
          <a:bodyPr anchor="t">
            <a:normAutofit/>
          </a:bodyPr>
          <a:lstStyle/>
          <a:p>
            <a:pPr>
              <a:lnSpc>
                <a:spcPct val="90000"/>
              </a:lnSpc>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INTRODUCTION</a:t>
            </a:r>
            <a:endParaRPr lang="ar-JO" sz="2000" b="1" dirty="0">
              <a:solidFill>
                <a:schemeClr val="tx1"/>
              </a:solidFill>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Importance of Project</a:t>
            </a:r>
            <a:endParaRPr lang="ar-JO" sz="2000" b="1" dirty="0">
              <a:solidFill>
                <a:schemeClr val="tx1"/>
              </a:solidFill>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Objective of the Project</a:t>
            </a:r>
            <a:endParaRPr lang="ar-JO" sz="2000" b="1" dirty="0">
              <a:solidFill>
                <a:schemeClr val="tx1"/>
              </a:solidFill>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METHODOLOGY</a:t>
            </a:r>
            <a:endParaRPr lang="ar-JO" sz="2000" b="1" dirty="0">
              <a:solidFill>
                <a:schemeClr val="tx1"/>
              </a:solidFill>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Questionnaires</a:t>
            </a:r>
          </a:p>
          <a:p>
            <a:pPr>
              <a:lnSpc>
                <a:spcPct val="90000"/>
              </a:lnSpc>
              <a:buFont typeface="Wingdings" panose="05000000000000000000" pitchFamily="2" charset="2"/>
              <a:buChar char="v"/>
            </a:pPr>
            <a:r>
              <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Data analysis</a:t>
            </a:r>
          </a:p>
          <a:p>
            <a:pPr>
              <a:lnSpc>
                <a:spcPct val="90000"/>
              </a:lnSpc>
              <a:buFont typeface="Wingdings" panose="05000000000000000000" pitchFamily="2" charset="2"/>
              <a:buChar char="v"/>
            </a:pPr>
            <a:r>
              <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Results</a:t>
            </a:r>
          </a:p>
          <a:p>
            <a:pPr>
              <a:lnSpc>
                <a:spcPct val="90000"/>
              </a:lnSpc>
              <a:buFont typeface="Wingdings" panose="05000000000000000000" pitchFamily="2" charset="2"/>
              <a:buChar char="v"/>
            </a:pPr>
            <a:r>
              <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Conclusion</a:t>
            </a:r>
          </a:p>
          <a:p>
            <a:pPr>
              <a:lnSpc>
                <a:spcPct val="90000"/>
              </a:lnSpc>
              <a:buFont typeface="Wingdings" panose="05000000000000000000" pitchFamily="2" charset="2"/>
              <a:buChar char="v"/>
            </a:pPr>
            <a:r>
              <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Recommendations</a:t>
            </a:r>
            <a:endParaRPr lang="en-US" sz="20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90000"/>
              </a:lnSpc>
              <a:buFont typeface="Wingdings" panose="05000000000000000000" pitchFamily="2" charset="2"/>
              <a:buChar char="v"/>
            </a:pPr>
            <a:endParaRPr lang="ar-JO"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2133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1277277" y="2557732"/>
            <a:ext cx="10018713" cy="1752599"/>
          </a:xfrm>
        </p:spPr>
        <p:txBody>
          <a:bodyPr/>
          <a:lstStyle/>
          <a:p>
            <a:r>
              <a:rPr lang="en-US" b="1" dirty="0">
                <a:latin typeface="Times New Roman" panose="02020603050405020304" pitchFamily="18" charset="0"/>
                <a:ea typeface="Calibri" panose="020F0502020204030204" pitchFamily="34" charset="0"/>
                <a:cs typeface="Times New Roman" panose="02020603050405020304" pitchFamily="18" charset="0"/>
              </a:rPr>
              <a:t>Recommendations</a:t>
            </a:r>
            <a:br>
              <a:rPr lang="en-US" b="1" dirty="0">
                <a:latin typeface="Times New Roman" panose="02020603050405020304" pitchFamily="18" charset="0"/>
                <a:ea typeface="Calibri" panose="020F0502020204030204" pitchFamily="34" charset="0"/>
                <a:cs typeface="Times New Roman" panose="02020603050405020304" pitchFamily="18" charset="0"/>
              </a:rPr>
            </a:br>
            <a:endParaRPr lang="ar-SA" dirty="0"/>
          </a:p>
        </p:txBody>
      </p:sp>
    </p:spTree>
    <p:extLst>
      <p:ext uri="{BB962C8B-B14F-4D97-AF65-F5344CB8AC3E}">
        <p14:creationId xmlns:p14="http://schemas.microsoft.com/office/powerpoint/2010/main" val="1380286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604512" y="0"/>
            <a:ext cx="6581955" cy="6599208"/>
          </a:xfrm>
        </p:spPr>
        <p:txBody>
          <a:bodyPr>
            <a:normAutofit fontScale="77500" lnSpcReduction="20000"/>
          </a:bodyPr>
          <a:lstStyle/>
          <a:p>
            <a:pPr>
              <a:buFont typeface="Wingdings" pitchFamily="2" charset="2"/>
              <a:buChar char="v"/>
            </a:pPr>
            <a:endParaRPr lang="en-US" b="1" dirty="0"/>
          </a:p>
          <a:p>
            <a:pPr>
              <a:buFont typeface="Wingdings" pitchFamily="2" charset="2"/>
              <a:buChar char="v"/>
            </a:pPr>
            <a:endParaRPr lang="en-US" b="1" dirty="0"/>
          </a:p>
          <a:p>
            <a:pPr>
              <a:buFont typeface="Wingdings" pitchFamily="2" charset="2"/>
              <a:buChar char="v"/>
            </a:pPr>
            <a:r>
              <a:rPr lang="en-US" sz="2600" b="1" dirty="0"/>
              <a:t>for owners</a:t>
            </a:r>
            <a:r>
              <a:rPr lang="en-US" b="1" dirty="0"/>
              <a:t>:</a:t>
            </a:r>
            <a:endParaRPr lang="en-US" dirty="0"/>
          </a:p>
          <a:p>
            <a:pPr marL="571500" indent="-457200">
              <a:lnSpc>
                <a:spcPct val="150000"/>
              </a:lnSpc>
              <a:spcBef>
                <a:spcPts val="0"/>
              </a:spcBef>
              <a:spcAft>
                <a:spcPts val="1000"/>
              </a:spcAft>
              <a:buFont typeface="Wingdings" panose="05000000000000000000" pitchFamily="2" charset="2"/>
              <a:buChar char="Ø"/>
            </a:pPr>
            <a:r>
              <a:rPr lang="en-US" sz="2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Holding training courses aimed to increasing awareness of the importance of adhering to safety procedures on construction sites.</a:t>
            </a:r>
            <a:endPar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571500" indent="-457200">
              <a:lnSpc>
                <a:spcPct val="150000"/>
              </a:lnSpc>
              <a:spcBef>
                <a:spcPts val="0"/>
              </a:spcBef>
              <a:spcAft>
                <a:spcPts val="1000"/>
              </a:spcAft>
              <a:buFont typeface="Wingdings" panose="05000000000000000000" pitchFamily="2" charset="2"/>
              <a:buChar char="Ø"/>
            </a:pPr>
            <a:r>
              <a:rPr lang="en-US" sz="2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Obliging contractors to give training courses to the workers who work with them and under their supervision.</a:t>
            </a:r>
            <a:endPar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571500" indent="-457200">
              <a:lnSpc>
                <a:spcPct val="150000"/>
              </a:lnSpc>
              <a:spcBef>
                <a:spcPts val="0"/>
              </a:spcBef>
              <a:spcAft>
                <a:spcPts val="1000"/>
              </a:spcAft>
              <a:buFont typeface="Wingdings" panose="05000000000000000000" pitchFamily="2" charset="2"/>
              <a:buChar char="Ø"/>
            </a:pPr>
            <a:r>
              <a:rPr lang="en-US" sz="2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Imposing penalties on contractors who do not comply with these procedures, such as: Financial fines, and the downgrading of the contracting company.</a:t>
            </a:r>
            <a:endPar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571500" indent="-457200">
              <a:lnSpc>
                <a:spcPct val="150000"/>
              </a:lnSpc>
              <a:spcBef>
                <a:spcPts val="0"/>
              </a:spcBef>
              <a:spcAft>
                <a:spcPts val="1000"/>
              </a:spcAft>
              <a:buFont typeface="Wingdings" panose="05000000000000000000" pitchFamily="2" charset="2"/>
              <a:buChar char="Ø"/>
            </a:pPr>
            <a:r>
              <a:rPr lang="en-US" sz="2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Contractors are required to provide a safety engineer.</a:t>
            </a:r>
            <a:endPar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571500" indent="-457200">
              <a:lnSpc>
                <a:spcPct val="150000"/>
              </a:lnSpc>
              <a:spcBef>
                <a:spcPts val="0"/>
              </a:spcBef>
              <a:spcAft>
                <a:spcPts val="1000"/>
              </a:spcAft>
              <a:buFont typeface="Wingdings" panose="05000000000000000000" pitchFamily="2" charset="2"/>
              <a:buChar char="Ø"/>
            </a:pPr>
            <a:r>
              <a:rPr lang="en-US" sz="2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Ensure that work accidents are recorded and investigated.</a:t>
            </a:r>
            <a:endPar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indent="0">
              <a:buClr>
                <a:schemeClr val="tx1">
                  <a:lumMod val="75000"/>
                  <a:lumOff val="25000"/>
                </a:schemeClr>
              </a:buClr>
              <a:buNone/>
            </a:pPr>
            <a:endParaRPr lang="en-US" dirty="0"/>
          </a:p>
        </p:txBody>
      </p:sp>
      <p:sp>
        <p:nvSpPr>
          <p:cNvPr id="4" name="مستطيل 3"/>
          <p:cNvSpPr/>
          <p:nvPr/>
        </p:nvSpPr>
        <p:spPr>
          <a:xfrm>
            <a:off x="8548777" y="1345721"/>
            <a:ext cx="3278038" cy="4390845"/>
          </a:xfrm>
          <a:prstGeom prst="rect">
            <a:avLst/>
          </a:prstGeom>
          <a: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a:effectLst>
            <a:glow rad="101600">
              <a:srgbClr val="C00000">
                <a:alpha val="60000"/>
              </a:srgbClr>
            </a:glow>
          </a:effectLst>
        </p:spPr>
        <p:style>
          <a:lnRef idx="2">
            <a:scrgbClr r="0" g="0" b="0"/>
          </a:lnRef>
          <a:fillRef idx="1">
            <a:scrgbClr r="0" g="0" b="0"/>
          </a:fillRef>
          <a:effectRef idx="0">
            <a:schemeClr val="accent3">
              <a:hueOff val="0"/>
              <a:satOff val="0"/>
              <a:lumOff val="0"/>
              <a:alphaOff val="0"/>
            </a:schemeClr>
          </a:effectRef>
          <a:fontRef idx="minor">
            <a:schemeClr val="lt1"/>
          </a:fontRef>
        </p:style>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1C1722-3F88-4C27-BC61-A08985EB41E4}"/>
              </a:ext>
            </a:extLst>
          </p:cNvPr>
          <p:cNvSpPr>
            <a:spLocks noGrp="1"/>
          </p:cNvSpPr>
          <p:nvPr>
            <p:ph idx="1"/>
          </p:nvPr>
        </p:nvSpPr>
        <p:spPr>
          <a:xfrm>
            <a:off x="1630017" y="0"/>
            <a:ext cx="6016487" cy="6858000"/>
          </a:xfrm>
        </p:spPr>
        <p:txBody>
          <a:bodyPr>
            <a:normAutofit/>
          </a:bodyPr>
          <a:lstStyle/>
          <a:p>
            <a:pPr>
              <a:buNone/>
            </a:pPr>
            <a:endParaRPr lang="en-US" sz="2000" dirty="0"/>
          </a:p>
          <a:p>
            <a:pPr>
              <a:buFont typeface="Wingdings" pitchFamily="2" charset="2"/>
              <a:buChar char="v"/>
            </a:pPr>
            <a:r>
              <a:rPr lang="en-US" sz="2000" b="1" dirty="0"/>
              <a:t>for contractors:</a:t>
            </a:r>
          </a:p>
          <a:p>
            <a:pPr>
              <a:buFont typeface="Wingdings" panose="05000000000000000000" pitchFamily="2" charset="2"/>
              <a:buChar char="Ø"/>
            </a:pPr>
            <a:r>
              <a:rPr lang="en-US" sz="2000" dirty="0"/>
              <a:t> Giving workers courses aimed at increasing their awareness of the importance of safety procedures and the correct way to do these procedures.</a:t>
            </a:r>
          </a:p>
          <a:p>
            <a:pPr>
              <a:buFont typeface="Wingdings" panose="05000000000000000000" pitchFamily="2" charset="2"/>
              <a:buChar char="Ø"/>
            </a:pPr>
            <a:r>
              <a:rPr lang="en-US" sz="2000" dirty="0"/>
              <a:t>Imposing penalties on non-compliant workers.</a:t>
            </a:r>
          </a:p>
          <a:p>
            <a:pPr>
              <a:buFont typeface="Wingdings" panose="05000000000000000000" pitchFamily="2" charset="2"/>
              <a:buChar char="Ø"/>
            </a:pPr>
            <a:r>
              <a:rPr lang="en-US" sz="2000" dirty="0"/>
              <a:t>Providing a safety engineer in construction projects to follow up the workers and ensure their commitment to safety procedures.</a:t>
            </a:r>
          </a:p>
          <a:p>
            <a:pPr>
              <a:buFont typeface="Wingdings" panose="05000000000000000000" pitchFamily="2" charset="2"/>
              <a:buChar char="Ø"/>
            </a:pPr>
            <a:r>
              <a:rPr lang="en-US" sz="2000" dirty="0"/>
              <a:t> Providing a safe and comfortable environment for workers, especially when working in high places.</a:t>
            </a:r>
          </a:p>
          <a:p>
            <a:pPr>
              <a:buFont typeface="Wingdings" panose="05000000000000000000" pitchFamily="2" charset="2"/>
              <a:buChar char="Ø"/>
            </a:pPr>
            <a:r>
              <a:rPr lang="en-US" sz="2000" dirty="0"/>
              <a:t>Providing high quality and appropriate safety equipment for workers.</a:t>
            </a:r>
          </a:p>
          <a:p>
            <a:pPr>
              <a:buNone/>
            </a:pPr>
            <a:endParaRPr lang="en-US" sz="2000" dirty="0"/>
          </a:p>
        </p:txBody>
      </p:sp>
      <p:sp>
        <p:nvSpPr>
          <p:cNvPr id="4" name="مستطيل 3"/>
          <p:cNvSpPr/>
          <p:nvPr/>
        </p:nvSpPr>
        <p:spPr>
          <a:xfrm>
            <a:off x="9031857" y="1268083"/>
            <a:ext cx="2846717" cy="4873925"/>
          </a:xfrm>
          <a:prstGeom prst="rect">
            <a:avLst/>
          </a:prstGeom>
          <a: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a:effectLst>
            <a:glow rad="101600">
              <a:srgbClr val="C00000">
                <a:alpha val="60000"/>
              </a:srgbClr>
            </a:glow>
          </a:effectLst>
        </p:spPr>
        <p:style>
          <a:lnRef idx="2">
            <a:scrgbClr r="0" g="0" b="0"/>
          </a:lnRef>
          <a:fillRef idx="1">
            <a:scrgbClr r="0" g="0" b="0"/>
          </a:fillRef>
          <a:effectRef idx="0">
            <a:schemeClr val="accent2">
              <a:hueOff val="0"/>
              <a:satOff val="0"/>
              <a:lumOff val="0"/>
              <a:alphaOff val="0"/>
            </a:schemeClr>
          </a:effectRef>
          <a:fontRef idx="minor">
            <a:schemeClr val="lt1"/>
          </a:fontRef>
        </p:style>
      </p:sp>
    </p:spTree>
    <p:extLst>
      <p:ext uri="{BB962C8B-B14F-4D97-AF65-F5344CB8AC3E}">
        <p14:creationId xmlns:p14="http://schemas.microsoft.com/office/powerpoint/2010/main" val="33888224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52754" y="0"/>
            <a:ext cx="6616461" cy="6858000"/>
          </a:xfrm>
        </p:spPr>
        <p:txBody>
          <a:bodyPr>
            <a:normAutofit/>
          </a:bodyPr>
          <a:lstStyle/>
          <a:p>
            <a:pPr>
              <a:buFont typeface="Wingdings" pitchFamily="2" charset="2"/>
              <a:buChar char="v"/>
            </a:pPr>
            <a:r>
              <a:rPr lang="en-US" sz="2000" b="1" dirty="0"/>
              <a:t>for workers:</a:t>
            </a:r>
            <a:endParaRPr lang="ar-JO" sz="2000" b="1" dirty="0"/>
          </a:p>
          <a:p>
            <a:pPr>
              <a:lnSpc>
                <a:spcPct val="150000"/>
              </a:lnSpc>
              <a:spcBef>
                <a:spcPts val="0"/>
              </a:spcBef>
              <a:spcAft>
                <a:spcPts val="1000"/>
              </a:spcAft>
              <a:buFont typeface="Wingdings" panose="05000000000000000000" pitchFamily="2" charset="2"/>
              <a:buChar char="Ø"/>
              <a:tabLst>
                <a:tab pos="3333115" algn="r"/>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Ensure that you attend training courses on a permanent basis.</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Bef>
                <a:spcPts val="0"/>
              </a:spcBef>
              <a:spcAft>
                <a:spcPts val="1000"/>
              </a:spcAft>
              <a:buFont typeface="Wingdings" panose="05000000000000000000" pitchFamily="2" charset="2"/>
              <a:buChar char="Ø"/>
              <a:tabLst>
                <a:tab pos="3333115" algn="r"/>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Focus on taking appropriate safety measures always and in all stages of construction.</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Bef>
                <a:spcPts val="0"/>
              </a:spcBef>
              <a:spcAft>
                <a:spcPts val="1000"/>
              </a:spcAft>
              <a:buFont typeface="Wingdings" panose="05000000000000000000" pitchFamily="2" charset="2"/>
              <a:buChar char="Ø"/>
              <a:tabLst>
                <a:tab pos="3333115" algn="r"/>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Avoid working in unsafe places.</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Bef>
                <a:spcPts val="0"/>
              </a:spcBef>
              <a:spcAft>
                <a:spcPts val="1000"/>
              </a:spcAft>
              <a:buFont typeface="Wingdings" panose="05000000000000000000" pitchFamily="2" charset="2"/>
              <a:buChar char="Ø"/>
              <a:tabLst>
                <a:tab pos="3333115" algn="r"/>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Requesting the necessary safety equipment from the contractor, and informing the responsible authorities in case the required equipment is not provided.</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Bef>
                <a:spcPts val="0"/>
              </a:spcBef>
              <a:spcAft>
                <a:spcPts val="1000"/>
              </a:spcAft>
              <a:buFont typeface="Wingdings" panose="05000000000000000000" pitchFamily="2" charset="2"/>
              <a:buChar char="Ø"/>
              <a:tabLst>
                <a:tab pos="3333115" algn="r"/>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Refusing to perform acts that endanger their lives.</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sz="2000" dirty="0"/>
          </a:p>
        </p:txBody>
      </p:sp>
      <p:sp>
        <p:nvSpPr>
          <p:cNvPr id="4" name="مستطيل 3"/>
          <p:cNvSpPr/>
          <p:nvPr/>
        </p:nvSpPr>
        <p:spPr>
          <a:xfrm>
            <a:off x="8816196" y="715992"/>
            <a:ext cx="2840966" cy="5201728"/>
          </a:xfrm>
          <a:prstGeom prst="rect">
            <a:avLst/>
          </a:prstGeom>
          <a: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a:effectLst>
            <a:glow rad="101600">
              <a:srgbClr val="C00000">
                <a:alpha val="60000"/>
              </a:srgbClr>
            </a:glow>
          </a:effectLst>
        </p:spPr>
        <p:style>
          <a:lnRef idx="2">
            <a:scrgbClr r="0" g="0" b="0"/>
          </a:lnRef>
          <a:fillRef idx="1">
            <a:scrgbClr r="0" g="0" b="0"/>
          </a:fillRef>
          <a:effectRef idx="0">
            <a:schemeClr val="accent4">
              <a:hueOff val="0"/>
              <a:satOff val="0"/>
              <a:lumOff val="0"/>
              <a:alphaOff val="0"/>
            </a:schemeClr>
          </a:effectRef>
          <a:fontRef idx="minor">
            <a:schemeClr val="lt1"/>
          </a:fontRef>
        </p:style>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539391-19D2-4D77-95AE-45E9C609ABB1}"/>
              </a:ext>
            </a:extLst>
          </p:cNvPr>
          <p:cNvSpPr>
            <a:spLocks noGrp="1"/>
          </p:cNvSpPr>
          <p:nvPr>
            <p:ph idx="1"/>
          </p:nvPr>
        </p:nvSpPr>
        <p:spPr>
          <a:xfrm>
            <a:off x="1384317" y="817221"/>
            <a:ext cx="4711683" cy="2879188"/>
          </a:xfrm>
        </p:spPr>
        <p:txBody>
          <a:bodyPr>
            <a:noAutofit/>
          </a:bodyPr>
          <a:lstStyle/>
          <a:p>
            <a:pPr marL="0" indent="0">
              <a:buNone/>
            </a:pPr>
            <a:r>
              <a:rPr lang="en-US" sz="5400" b="1" dirty="0"/>
              <a:t>Thank you for your attention</a:t>
            </a:r>
          </a:p>
        </p:txBody>
      </p:sp>
      <p:pic>
        <p:nvPicPr>
          <p:cNvPr id="7" name="Graphic 6" descr="Handshake">
            <a:extLst>
              <a:ext uri="{FF2B5EF4-FFF2-40B4-BE49-F238E27FC236}">
                <a16:creationId xmlns:a16="http://schemas.microsoft.com/office/drawing/2014/main" id="{919E46AA-64FB-4860-B365-FF89EB2B61D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93673" y="3696409"/>
            <a:ext cx="3414010" cy="3414010"/>
          </a:xfrm>
          <a:prstGeom prst="rect">
            <a:avLst/>
          </a:prstGeom>
          <a:effectLst/>
        </p:spPr>
      </p:pic>
    </p:spTree>
    <p:extLst>
      <p:ext uri="{BB962C8B-B14F-4D97-AF65-F5344CB8AC3E}">
        <p14:creationId xmlns:p14="http://schemas.microsoft.com/office/powerpoint/2010/main" val="3325548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C9296-B212-4A9A-A32A-71AC3EECB223}"/>
              </a:ext>
            </a:extLst>
          </p:cNvPr>
          <p:cNvSpPr>
            <a:spLocks noGrp="1"/>
          </p:cNvSpPr>
          <p:nvPr>
            <p:ph type="title"/>
          </p:nvPr>
        </p:nvSpPr>
        <p:spPr>
          <a:xfrm>
            <a:off x="3925922" y="914400"/>
            <a:ext cx="4340156" cy="1752599"/>
          </a:xfrm>
        </p:spPr>
        <p:txBody>
          <a:bodyPr/>
          <a:lstStyle/>
          <a:p>
            <a:r>
              <a:rPr lang="en-US" b="1" dirty="0">
                <a:solidFill>
                  <a:schemeClr val="tx1"/>
                </a:solidFill>
                <a:latin typeface="Times New Roman" panose="02020603050405020304" pitchFamily="18" charset="0"/>
                <a:cs typeface="Times New Roman" panose="02020603050405020304" pitchFamily="18" charset="0"/>
              </a:rPr>
              <a:t>INTRODUCTION</a:t>
            </a:r>
          </a:p>
        </p:txBody>
      </p:sp>
      <p:sp>
        <p:nvSpPr>
          <p:cNvPr id="3" name="Content Placeholder 2">
            <a:extLst>
              <a:ext uri="{FF2B5EF4-FFF2-40B4-BE49-F238E27FC236}">
                <a16:creationId xmlns:a16="http://schemas.microsoft.com/office/drawing/2014/main" id="{3CB3DF33-E21E-478A-A401-5AA22AA54001}"/>
              </a:ext>
            </a:extLst>
          </p:cNvPr>
          <p:cNvSpPr>
            <a:spLocks noGrp="1"/>
          </p:cNvSpPr>
          <p:nvPr>
            <p:ph idx="1"/>
          </p:nvPr>
        </p:nvSpPr>
        <p:spPr>
          <a:xfrm>
            <a:off x="1086643" y="2666999"/>
            <a:ext cx="10018713" cy="2743200"/>
          </a:xfrm>
        </p:spPr>
        <p:txBody>
          <a:bodyPr/>
          <a:lstStyle/>
          <a:p>
            <a:r>
              <a:rPr lang="en-US" dirty="0"/>
              <a:t>The application of safety measures at work sites is the responsibility of all parties in the project, and therefore it is imperative to know the extent of the commitment of each category of project parties to the application of safety measures at work sites, and to work on developing guidelines and recommendations directed to all parties in the project.</a:t>
            </a:r>
          </a:p>
        </p:txBody>
      </p:sp>
    </p:spTree>
    <p:extLst>
      <p:ext uri="{BB962C8B-B14F-4D97-AF65-F5344CB8AC3E}">
        <p14:creationId xmlns:p14="http://schemas.microsoft.com/office/powerpoint/2010/main" val="2159011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33BAC-576C-4A87-BB43-67FED4EC559A}"/>
              </a:ext>
            </a:extLst>
          </p:cNvPr>
          <p:cNvSpPr>
            <a:spLocks noGrp="1"/>
          </p:cNvSpPr>
          <p:nvPr>
            <p:ph type="title"/>
          </p:nvPr>
        </p:nvSpPr>
        <p:spPr/>
        <p:txBody>
          <a:bodyPr/>
          <a:lstStyle/>
          <a:p>
            <a:r>
              <a:rPr lang="en-US" sz="3600" b="1" dirty="0">
                <a:solidFill>
                  <a:schemeClr val="tx1"/>
                </a:solidFill>
                <a:latin typeface="Times New Roman" panose="02020603050405020304" pitchFamily="18" charset="0"/>
                <a:cs typeface="Times New Roman" panose="02020603050405020304" pitchFamily="18" charset="0"/>
              </a:rPr>
              <a:t>Importance of Project</a:t>
            </a:r>
            <a:br>
              <a:rPr lang="ar-JO" sz="3600" b="1" dirty="0">
                <a:solidFill>
                  <a:schemeClr val="tx1"/>
                </a:solidFill>
                <a:latin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D72C0931-697D-47E2-B785-2FD248FF966A}"/>
              </a:ext>
            </a:extLst>
          </p:cNvPr>
          <p:cNvSpPr>
            <a:spLocks noGrp="1"/>
          </p:cNvSpPr>
          <p:nvPr>
            <p:ph idx="1"/>
          </p:nvPr>
        </p:nvSpPr>
        <p:spPr>
          <a:xfrm>
            <a:off x="1484311" y="2716418"/>
            <a:ext cx="6360977" cy="3034748"/>
          </a:xfrm>
        </p:spPr>
        <p:txBody>
          <a:bodyPr>
            <a:normAutofit/>
          </a:bodyPr>
          <a:lstStyle/>
          <a:p>
            <a:r>
              <a:rPr lang="en-US" dirty="0">
                <a:solidFill>
                  <a:schemeClr val="tx1"/>
                </a:solidFill>
              </a:rPr>
              <a:t>Safety in construction projects is important as they affect the lives of workers, so it is necessary to maintain safety at construction sites by taking safety measures and work to implement them in order to preserve the reputation of the company and the lives of workers.</a:t>
            </a:r>
          </a:p>
          <a:p>
            <a:endParaRPr lang="en-US" dirty="0">
              <a:solidFill>
                <a:schemeClr val="tx1"/>
              </a:solidFill>
            </a:endParaRPr>
          </a:p>
        </p:txBody>
      </p:sp>
      <p:pic>
        <p:nvPicPr>
          <p:cNvPr id="4" name="Graphic 3" descr="Construction Worker">
            <a:extLst>
              <a:ext uri="{FF2B5EF4-FFF2-40B4-BE49-F238E27FC236}">
                <a16:creationId xmlns:a16="http://schemas.microsoft.com/office/drawing/2014/main" id="{FCBB9371-26F8-49F3-8DAD-AAA9BA1C73C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45676" y="2402783"/>
            <a:ext cx="3662018" cy="3662018"/>
          </a:xfrm>
          <a:prstGeom prst="rect">
            <a:avLst/>
          </a:prstGeom>
          <a:effectLst/>
        </p:spPr>
      </p:pic>
    </p:spTree>
    <p:extLst>
      <p:ext uri="{BB962C8B-B14F-4D97-AF65-F5344CB8AC3E}">
        <p14:creationId xmlns:p14="http://schemas.microsoft.com/office/powerpoint/2010/main" val="2205067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73135-FBF7-4447-A8C4-E70227B05FB2}"/>
              </a:ext>
            </a:extLst>
          </p:cNvPr>
          <p:cNvSpPr>
            <a:spLocks noGrp="1"/>
          </p:cNvSpPr>
          <p:nvPr>
            <p:ph type="title"/>
          </p:nvPr>
        </p:nvSpPr>
        <p:spPr/>
        <p:txBody>
          <a:bodyPr/>
          <a:lstStyle/>
          <a:p>
            <a:r>
              <a:rPr lang="en-US" sz="3600" b="1" dirty="0">
                <a:solidFill>
                  <a:schemeClr val="tx1"/>
                </a:solidFill>
                <a:latin typeface="Times New Roman" panose="02020603050405020304" pitchFamily="18" charset="0"/>
                <a:cs typeface="Times New Roman" panose="02020603050405020304" pitchFamily="18" charset="0"/>
              </a:rPr>
              <a:t>Objective of the Project</a:t>
            </a:r>
            <a:br>
              <a:rPr lang="ar-JO" sz="3600" b="1" dirty="0">
                <a:solidFill>
                  <a:schemeClr val="tx1"/>
                </a:solidFill>
                <a:latin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A71B9411-C850-46F2-BD71-FE4868032126}"/>
              </a:ext>
            </a:extLst>
          </p:cNvPr>
          <p:cNvSpPr>
            <a:spLocks noGrp="1"/>
          </p:cNvSpPr>
          <p:nvPr>
            <p:ph idx="1"/>
          </p:nvPr>
        </p:nvSpPr>
        <p:spPr>
          <a:xfrm>
            <a:off x="1484310" y="2666999"/>
            <a:ext cx="5459829" cy="3124201"/>
          </a:xfrm>
        </p:spPr>
        <p:txBody>
          <a:bodyPr/>
          <a:lstStyle/>
          <a:p>
            <a:r>
              <a:rPr lang="en-US" dirty="0"/>
              <a:t>Analyzing the questionnaires and results and coming up with recommendations that would increase awareness among the three parties of the importance of applying safety measures at construction sites.</a:t>
            </a:r>
          </a:p>
        </p:txBody>
      </p:sp>
      <p:pic>
        <p:nvPicPr>
          <p:cNvPr id="4" name="Graphic 3" descr="Business Growth">
            <a:extLst>
              <a:ext uri="{FF2B5EF4-FFF2-40B4-BE49-F238E27FC236}">
                <a16:creationId xmlns:a16="http://schemas.microsoft.com/office/drawing/2014/main" id="{5B5A1E60-CD75-4F5F-A0A5-ACA4FA85165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41006" y="2510182"/>
            <a:ext cx="3662018" cy="3662018"/>
          </a:xfrm>
          <a:prstGeom prst="rect">
            <a:avLst/>
          </a:prstGeom>
          <a:effectLst/>
        </p:spPr>
      </p:pic>
    </p:spTree>
    <p:extLst>
      <p:ext uri="{BB962C8B-B14F-4D97-AF65-F5344CB8AC3E}">
        <p14:creationId xmlns:p14="http://schemas.microsoft.com/office/powerpoint/2010/main" val="3874901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8B5C1-EDE3-4602-8DE7-BCCDC34BF0CD}"/>
              </a:ext>
            </a:extLst>
          </p:cNvPr>
          <p:cNvSpPr>
            <a:spLocks noGrp="1"/>
          </p:cNvSpPr>
          <p:nvPr>
            <p:ph type="title"/>
          </p:nvPr>
        </p:nvSpPr>
        <p:spPr/>
        <p:txBody>
          <a:bodyPr/>
          <a:lstStyle/>
          <a:p>
            <a:r>
              <a:rPr lang="en-US" sz="3600" b="1" dirty="0">
                <a:solidFill>
                  <a:schemeClr val="tx1"/>
                </a:solidFill>
                <a:latin typeface="Times New Roman" panose="02020603050405020304" pitchFamily="18" charset="0"/>
                <a:cs typeface="Times New Roman" panose="02020603050405020304" pitchFamily="18" charset="0"/>
              </a:rPr>
              <a:t>METHODOLOGY</a:t>
            </a:r>
            <a:br>
              <a:rPr lang="ar-JO" sz="3600" b="1" dirty="0">
                <a:solidFill>
                  <a:schemeClr val="tx1"/>
                </a:solidFill>
                <a:latin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337C9C04-E2A5-4719-B13B-7FB69B1FACF8}"/>
              </a:ext>
            </a:extLst>
          </p:cNvPr>
          <p:cNvSpPr>
            <a:spLocks noGrp="1"/>
          </p:cNvSpPr>
          <p:nvPr>
            <p:ph idx="1"/>
          </p:nvPr>
        </p:nvSpPr>
        <p:spPr>
          <a:xfrm>
            <a:off x="1484311" y="2666999"/>
            <a:ext cx="7045672" cy="3662018"/>
          </a:xfrm>
        </p:spPr>
        <p:txBody>
          <a:bodyPr>
            <a:normAutofit/>
          </a:bodyPr>
          <a:lstStyle/>
          <a:p>
            <a:r>
              <a:rPr lang="en-US" dirty="0">
                <a:latin typeface="Times New Roman" panose="02020603050405020304" pitchFamily="18" charset="0"/>
                <a:cs typeface="Times New Roman" panose="02020603050405020304" pitchFamily="18" charset="0"/>
              </a:rPr>
              <a:t>We distributed the questionnaires to workers, contractors and owners, where 300 workers, 30 contractors and 30 owners responded to us.</a:t>
            </a:r>
            <a:r>
              <a:rPr lang="ar-JO" dirty="0">
                <a:latin typeface="Times New Roman" panose="02020603050405020304" pitchFamily="18" charset="0"/>
                <a:cs typeface="Times New Roman" panose="02020603050405020304" pitchFamily="18" charset="0"/>
              </a:rPr>
              <a:t> </a:t>
            </a:r>
          </a:p>
          <a:p>
            <a:pPr marL="0" indent="0">
              <a:buNone/>
            </a:pPr>
            <a:r>
              <a:rPr lang="en-US" dirty="0">
                <a:latin typeface="Times New Roman" panose="02020603050405020304" pitchFamily="18" charset="0"/>
                <a:cs typeface="Times New Roman" panose="02020603050405020304" pitchFamily="18" charset="0"/>
              </a:rPr>
              <a:t>    After collecting the questionnaires, we analyzed the information provided to us by the three parties in order to come up with results to analyze the reality of implementing safety at construction sites, and accordingly we made recommendations that would improve the safety reality on construction sites.</a:t>
            </a:r>
          </a:p>
        </p:txBody>
      </p:sp>
      <p:pic>
        <p:nvPicPr>
          <p:cNvPr id="4" name="Graphic 3" descr="Presentation with Checklist">
            <a:extLst>
              <a:ext uri="{FF2B5EF4-FFF2-40B4-BE49-F238E27FC236}">
                <a16:creationId xmlns:a16="http://schemas.microsoft.com/office/drawing/2014/main" id="{60548A14-A614-4503-A725-ABDC083A0BD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29982" y="2666999"/>
            <a:ext cx="3662018" cy="3662018"/>
          </a:xfrm>
          <a:prstGeom prst="rect">
            <a:avLst/>
          </a:prstGeom>
          <a:effectLst/>
        </p:spPr>
      </p:pic>
    </p:spTree>
    <p:extLst>
      <p:ext uri="{BB962C8B-B14F-4D97-AF65-F5344CB8AC3E}">
        <p14:creationId xmlns:p14="http://schemas.microsoft.com/office/powerpoint/2010/main" val="2434525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70E82-8C41-48FB-B05A-4A263B92558B}"/>
              </a:ext>
            </a:extLst>
          </p:cNvPr>
          <p:cNvSpPr>
            <a:spLocks noGrp="1"/>
          </p:cNvSpPr>
          <p:nvPr>
            <p:ph type="title"/>
          </p:nvPr>
        </p:nvSpPr>
        <p:spPr>
          <a:xfrm>
            <a:off x="1086642" y="619540"/>
            <a:ext cx="10018713" cy="1752599"/>
          </a:xfrm>
        </p:spPr>
        <p:txBody>
          <a:bodyPr/>
          <a:lstStyle/>
          <a:p>
            <a:r>
              <a:rPr lang="en-US" sz="3600" b="1" dirty="0">
                <a:solidFill>
                  <a:schemeClr val="tx1"/>
                </a:solidFill>
                <a:latin typeface="Times New Roman" panose="02020603050405020304" pitchFamily="18" charset="0"/>
                <a:cs typeface="Times New Roman" panose="02020603050405020304" pitchFamily="18" charset="0"/>
              </a:rPr>
              <a:t>Questionnaires</a:t>
            </a:r>
            <a:br>
              <a:rPr lang="en-US" sz="3600" b="1" dirty="0">
                <a:solidFill>
                  <a:schemeClr val="tx1"/>
                </a:solidFill>
                <a:latin typeface="Times New Roman" panose="02020603050405020304" pitchFamily="18" charset="0"/>
                <a:cs typeface="Times New Roman" panose="02020603050405020304" pitchFamily="18" charset="0"/>
              </a:rPr>
            </a:br>
            <a:endParaRPr lang="en-US" dirty="0"/>
          </a:p>
        </p:txBody>
      </p:sp>
      <p:graphicFrame>
        <p:nvGraphicFramePr>
          <p:cNvPr id="4" name="Content Placeholder 2">
            <a:extLst>
              <a:ext uri="{FF2B5EF4-FFF2-40B4-BE49-F238E27FC236}">
                <a16:creationId xmlns:a16="http://schemas.microsoft.com/office/drawing/2014/main" id="{6B5D1299-12C6-45D5-949C-48B99BBDB855}"/>
              </a:ext>
            </a:extLst>
          </p:cNvPr>
          <p:cNvGraphicFramePr>
            <a:graphicFrameLocks noGrp="1"/>
          </p:cNvGraphicFramePr>
          <p:nvPr>
            <p:ph idx="1"/>
            <p:extLst>
              <p:ext uri="{D42A27DB-BD31-4B8C-83A1-F6EECF244321}">
                <p14:modId xmlns:p14="http://schemas.microsoft.com/office/powerpoint/2010/main" val="3178951251"/>
              </p:ext>
            </p:extLst>
          </p:nvPr>
        </p:nvGraphicFramePr>
        <p:xfrm>
          <a:off x="887067" y="2356310"/>
          <a:ext cx="10417865" cy="3882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9520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98AAD-F9EC-4655-8383-F3915299FBD4}"/>
              </a:ext>
            </a:extLst>
          </p:cNvPr>
          <p:cNvSpPr>
            <a:spLocks noGrp="1"/>
          </p:cNvSpPr>
          <p:nvPr>
            <p:ph type="title"/>
          </p:nvPr>
        </p:nvSpPr>
        <p:spPr/>
        <p:txBody>
          <a:bodyPr/>
          <a:lstStyle/>
          <a:p>
            <a:r>
              <a:rPr lang="en-US" sz="3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Data analysis</a:t>
            </a:r>
            <a:br>
              <a:rPr lang="en-US" sz="3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EB8F768E-5E2C-49FD-863F-5B4B7EE526E6}"/>
              </a:ext>
            </a:extLst>
          </p:cNvPr>
          <p:cNvSpPr>
            <a:spLocks noGrp="1"/>
          </p:cNvSpPr>
          <p:nvPr>
            <p:ph idx="1"/>
          </p:nvPr>
        </p:nvSpPr>
        <p:spPr/>
        <p:txBody>
          <a:bodyPr/>
          <a:lstStyle/>
          <a:p>
            <a:r>
              <a:rPr lang="en-US" dirty="0"/>
              <a:t>The necessary analyzes were carried out, which were the result of the collected data, in order to calculate the degree of awareness of owners, contractors and workers in the construction industry.</a:t>
            </a:r>
          </a:p>
          <a:p>
            <a:pPr marL="0" indent="0">
              <a:buNone/>
            </a:pPr>
            <a:r>
              <a:rPr lang="ar-JO" dirty="0"/>
              <a:t>   </a:t>
            </a:r>
            <a:r>
              <a:rPr lang="en-US" dirty="0"/>
              <a:t>Each participant was evaluated by  the study tools, which ensured higher validity and reliability. The data were carefully executed and after completing the data collection the data sheets were reviewed and any missing data added.</a:t>
            </a:r>
          </a:p>
        </p:txBody>
      </p:sp>
    </p:spTree>
    <p:extLst>
      <p:ext uri="{BB962C8B-B14F-4D97-AF65-F5344CB8AC3E}">
        <p14:creationId xmlns:p14="http://schemas.microsoft.com/office/powerpoint/2010/main" val="2074043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F4E9E-B228-44CB-ACB9-D5A5A57F81F3}"/>
              </a:ext>
            </a:extLst>
          </p:cNvPr>
          <p:cNvSpPr>
            <a:spLocks noGrp="1"/>
          </p:cNvSpPr>
          <p:nvPr>
            <p:ph type="title"/>
          </p:nvPr>
        </p:nvSpPr>
        <p:spPr>
          <a:xfrm>
            <a:off x="1086643" y="2666999"/>
            <a:ext cx="10018713" cy="1752599"/>
          </a:xfrm>
        </p:spPr>
        <p:txBody>
          <a:bodyPr>
            <a:normAutofit fontScale="90000"/>
          </a:bodyPr>
          <a:lstStyle/>
          <a:p>
            <a:r>
              <a:rPr lang="en-US" sz="5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Results</a:t>
            </a:r>
            <a:br>
              <a:rPr lang="en-US" sz="5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sz="6000" dirty="0"/>
          </a:p>
        </p:txBody>
      </p:sp>
    </p:spTree>
    <p:extLst>
      <p:ext uri="{BB962C8B-B14F-4D97-AF65-F5344CB8AC3E}">
        <p14:creationId xmlns:p14="http://schemas.microsoft.com/office/powerpoint/2010/main" val="21408828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docProps/app.xml><?xml version="1.0" encoding="utf-8"?>
<Properties xmlns="http://schemas.openxmlformats.org/officeDocument/2006/extended-properties" xmlns:vt="http://schemas.openxmlformats.org/officeDocument/2006/docPropsVTypes">
  <Template>TM03457496[[fn=Parallax]]</Template>
  <TotalTime>1355</TotalTime>
  <Words>764</Words>
  <Application>Microsoft Office PowerPoint</Application>
  <PresentationFormat>Widescreen</PresentationFormat>
  <Paragraphs>79</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Corbel</vt:lpstr>
      <vt:lpstr>Times New Roman</vt:lpstr>
      <vt:lpstr>Wingdings</vt:lpstr>
      <vt:lpstr>Parallax</vt:lpstr>
      <vt:lpstr>Investigating the presence and implementation of safety rules and regulations in the construction projects in Palestine</vt:lpstr>
      <vt:lpstr>Contents</vt:lpstr>
      <vt:lpstr>INTRODUCTION</vt:lpstr>
      <vt:lpstr>Importance of Project </vt:lpstr>
      <vt:lpstr>Objective of the Project </vt:lpstr>
      <vt:lpstr>METHODOLOGY </vt:lpstr>
      <vt:lpstr>Questionnaires </vt:lpstr>
      <vt:lpstr>Data analysis </vt:lpstr>
      <vt:lpstr>Results </vt:lpstr>
      <vt:lpstr>Results Related to Owners</vt:lpstr>
      <vt:lpstr>Results Related to Contractors </vt:lpstr>
      <vt:lpstr>Results Related to Contractors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Recommendations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the presence and implementation of safety rules and regulations in the construction projects in Palestine</dc:title>
  <dc:creator>aburaed abusalh</dc:creator>
  <cp:lastModifiedBy>aburaed abusalh</cp:lastModifiedBy>
  <cp:revision>12</cp:revision>
  <dcterms:created xsi:type="dcterms:W3CDTF">2021-01-02T11:35:41Z</dcterms:created>
  <dcterms:modified xsi:type="dcterms:W3CDTF">2021-01-03T13:38:27Z</dcterms:modified>
</cp:coreProperties>
</file>