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2"/>
    <p:sldId id="27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7" r:id="rId13"/>
    <p:sldId id="275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del\Desktop\&#1575;&#1582;&#1585;&#1609;%20&#1575;&#1588;&#161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del\Desktop\&#1605;&#1588;&#1585;&#1608;&#1593;\New%20folder%20(2)\&#1606;&#1578;&#1575;&#1574;&#1580;%20&#1576;&#1610;&#1585;%20&#1606;&#1575;&#1576;&#1604;&#1587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del\Desktop\&#1605;&#1588;&#1585;&#1608;&#1593;\New%20folder%20(2)\&#1606;&#1578;&#1575;&#1574;&#1580;%20&#1576;&#1610;&#1585;%20&#1606;&#1575;&#1576;&#1604;&#1587;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del\Desktop\&#1605;&#1588;&#1585;&#1608;&#1593;\New%20folder%20(2)\&#1575;&#1582;&#1585;&#1609;%20&#1575;&#1588;&#1610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del\Desktop\&#1605;&#1588;&#1585;&#1608;&#1593;\New%20folder%20(2)\&#1575;&#1582;&#1585;&#1609;%20&#1575;&#1588;&#1610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baseline="0"/>
              <a:t>Direct Normal Irradiation</a:t>
            </a:r>
            <a:endParaRPr lang="en-US"/>
          </a:p>
        </c:rich>
      </c:tx>
      <c:layout>
        <c:manualLayout>
          <c:xMode val="edge"/>
          <c:yMode val="edge"/>
          <c:x val="0.2708907623550143"/>
          <c:y val="9.615384615384615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Tulkarem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Sheet4!$E$7:$E$18</c:f>
              <c:numCache>
                <c:formatCode>General</c:formatCode>
                <c:ptCount val="12"/>
                <c:pt idx="0">
                  <c:v>89.52</c:v>
                </c:pt>
                <c:pt idx="1">
                  <c:v>97.5</c:v>
                </c:pt>
                <c:pt idx="2">
                  <c:v>135.30000000000001</c:v>
                </c:pt>
                <c:pt idx="3">
                  <c:v>172.85</c:v>
                </c:pt>
                <c:pt idx="4">
                  <c:v>223.22</c:v>
                </c:pt>
                <c:pt idx="5">
                  <c:v>240.09</c:v>
                </c:pt>
                <c:pt idx="6">
                  <c:v>235.49</c:v>
                </c:pt>
                <c:pt idx="7">
                  <c:v>213.43</c:v>
                </c:pt>
                <c:pt idx="8">
                  <c:v>194.02</c:v>
                </c:pt>
                <c:pt idx="9">
                  <c:v>171.24</c:v>
                </c:pt>
                <c:pt idx="10">
                  <c:v>122.53</c:v>
                </c:pt>
                <c:pt idx="11">
                  <c:v>136.68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8F-48E9-92A4-9A0053E1CCD1}"/>
            </c:ext>
          </c:extLst>
        </c:ser>
        <c:ser>
          <c:idx val="1"/>
          <c:order val="1"/>
          <c:tx>
            <c:v>Nablus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Sheet4!$F$7:$F$18</c:f>
              <c:numCache>
                <c:formatCode>General</c:formatCode>
                <c:ptCount val="12"/>
                <c:pt idx="0">
                  <c:v>70.64</c:v>
                </c:pt>
                <c:pt idx="1">
                  <c:v>76.42</c:v>
                </c:pt>
                <c:pt idx="2">
                  <c:v>125.94</c:v>
                </c:pt>
                <c:pt idx="3">
                  <c:v>160.66999999999999</c:v>
                </c:pt>
                <c:pt idx="4">
                  <c:v>212.83</c:v>
                </c:pt>
                <c:pt idx="5">
                  <c:v>249.79</c:v>
                </c:pt>
                <c:pt idx="6">
                  <c:v>250.85</c:v>
                </c:pt>
                <c:pt idx="7">
                  <c:v>223.29</c:v>
                </c:pt>
                <c:pt idx="8">
                  <c:v>187.04</c:v>
                </c:pt>
                <c:pt idx="9">
                  <c:v>170.22</c:v>
                </c:pt>
                <c:pt idx="10">
                  <c:v>97.48</c:v>
                </c:pt>
                <c:pt idx="11">
                  <c:v>120.95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8F-48E9-92A4-9A0053E1CCD1}"/>
            </c:ext>
          </c:extLst>
        </c:ser>
        <c:ser>
          <c:idx val="2"/>
          <c:order val="2"/>
          <c:tx>
            <c:v>Jinen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Sheet4!$G$7:$G$18</c:f>
              <c:numCache>
                <c:formatCode>General</c:formatCode>
                <c:ptCount val="12"/>
                <c:pt idx="0">
                  <c:v>95.26</c:v>
                </c:pt>
                <c:pt idx="1">
                  <c:v>102.18</c:v>
                </c:pt>
                <c:pt idx="2">
                  <c:v>138.13999999999999</c:v>
                </c:pt>
                <c:pt idx="3">
                  <c:v>178.88</c:v>
                </c:pt>
                <c:pt idx="4">
                  <c:v>231.02</c:v>
                </c:pt>
                <c:pt idx="5">
                  <c:v>262.51</c:v>
                </c:pt>
                <c:pt idx="6">
                  <c:v>255.8</c:v>
                </c:pt>
                <c:pt idx="7">
                  <c:v>232.74</c:v>
                </c:pt>
                <c:pt idx="8">
                  <c:v>202.82</c:v>
                </c:pt>
                <c:pt idx="9">
                  <c:v>174.49</c:v>
                </c:pt>
                <c:pt idx="10">
                  <c:v>122.27</c:v>
                </c:pt>
                <c:pt idx="11">
                  <c:v>134.19999999999999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8F-48E9-92A4-9A0053E1CC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39346848"/>
        <c:axId val="1639359904"/>
      </c:barChart>
      <c:catAx>
        <c:axId val="1639346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Months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9359904"/>
        <c:crosses val="autoZero"/>
        <c:auto val="1"/>
        <c:lblAlgn val="ctr"/>
        <c:lblOffset val="100"/>
        <c:noMultiLvlLbl val="0"/>
      </c:catAx>
      <c:valAx>
        <c:axId val="163935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monthly</a:t>
                </a:r>
                <a:r>
                  <a:rPr lang="en-US" baseline="0"/>
                  <a:t> / irradiation kwh/m2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934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effectLst/>
              </a:rPr>
              <a:t>Water   volume Powered 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GRAPHE!$D$6:$D$9</c:f>
              <c:strCache>
                <c:ptCount val="4"/>
                <c:pt idx="0">
                  <c:v>Annual</c:v>
                </c:pt>
                <c:pt idx="1">
                  <c:v>Semi-annual</c:v>
                </c:pt>
                <c:pt idx="2">
                  <c:v>seasonally</c:v>
                </c:pt>
                <c:pt idx="3">
                  <c:v>Monthly</c:v>
                </c:pt>
              </c:strCache>
            </c:strRef>
          </c:cat>
          <c:val>
            <c:numRef>
              <c:f>GRAPHE!$F$6:$F$9</c:f>
              <c:numCache>
                <c:formatCode>General</c:formatCode>
                <c:ptCount val="4"/>
                <c:pt idx="0">
                  <c:v>29576</c:v>
                </c:pt>
                <c:pt idx="1">
                  <c:v>29990</c:v>
                </c:pt>
                <c:pt idx="2">
                  <c:v>30052</c:v>
                </c:pt>
                <c:pt idx="3">
                  <c:v>30205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84-41AA-9419-CB4FD8C0520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39351744"/>
        <c:axId val="1639353376"/>
      </c:barChart>
      <c:catAx>
        <c:axId val="1639351744"/>
        <c:scaling>
          <c:orientation val="minMax"/>
        </c:scaling>
        <c:delete val="0"/>
        <c:axPos val="b"/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9353376"/>
        <c:crosses val="autoZero"/>
        <c:auto val="1"/>
        <c:lblAlgn val="ctr"/>
        <c:lblOffset val="100"/>
        <c:noMultiLvlLbl val="0"/>
      </c:catAx>
      <c:valAx>
        <c:axId val="1639353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9351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22581535512298"/>
          <c:y val="4.6239227428738247E-2"/>
          <c:w val="0.84177418464487708"/>
          <c:h val="0.75160256102456346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GRAPHE!$D$6:$D$9</c:f>
              <c:strCache>
                <c:ptCount val="4"/>
                <c:pt idx="0">
                  <c:v>Annual</c:v>
                </c:pt>
                <c:pt idx="1">
                  <c:v>Semi-annual</c:v>
                </c:pt>
                <c:pt idx="2">
                  <c:v>seasonally</c:v>
                </c:pt>
                <c:pt idx="3">
                  <c:v>Monthly</c:v>
                </c:pt>
              </c:strCache>
            </c:strRef>
          </c:cat>
          <c:val>
            <c:numRef>
              <c:f>GRAPHE!$G$6:$G$9</c:f>
              <c:numCache>
                <c:formatCode>General</c:formatCode>
                <c:ptCount val="4"/>
                <c:pt idx="0">
                  <c:v>0</c:v>
                </c:pt>
                <c:pt idx="1">
                  <c:v>1.3997836083310793</c:v>
                </c:pt>
                <c:pt idx="2">
                  <c:v>1.6094130375980527</c:v>
                </c:pt>
                <c:pt idx="3">
                  <c:v>2.1267243711117123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2E4-4634-99FD-087138A36B9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89391808"/>
        <c:axId val="1589386368"/>
      </c:lineChart>
      <c:catAx>
        <c:axId val="158939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9386368"/>
        <c:crosses val="autoZero"/>
        <c:auto val="1"/>
        <c:lblAlgn val="ctr"/>
        <c:lblOffset val="100"/>
        <c:noMultiLvlLbl val="0"/>
      </c:catAx>
      <c:valAx>
        <c:axId val="1589386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9391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6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Water volume Powered </a:t>
            </a:r>
          </a:p>
        </c:rich>
      </c:tx>
      <c:layout>
        <c:manualLayout>
          <c:xMode val="edge"/>
          <c:yMode val="edge"/>
          <c:x val="0.3387162968265330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Sheet6!$F$10:$F$13</c:f>
              <c:strCache>
                <c:ptCount val="4"/>
                <c:pt idx="0">
                  <c:v>Annual</c:v>
                </c:pt>
                <c:pt idx="1">
                  <c:v>Semi-annual</c:v>
                </c:pt>
                <c:pt idx="2">
                  <c:v>Seasonally</c:v>
                </c:pt>
                <c:pt idx="3">
                  <c:v>Monthly</c:v>
                </c:pt>
              </c:strCache>
            </c:strRef>
          </c:cat>
          <c:val>
            <c:numRef>
              <c:f>Sheet6!$G$10:$G$13</c:f>
              <c:numCache>
                <c:formatCode>General</c:formatCode>
                <c:ptCount val="4"/>
                <c:pt idx="0">
                  <c:v>15309</c:v>
                </c:pt>
                <c:pt idx="1">
                  <c:v>15745</c:v>
                </c:pt>
                <c:pt idx="2">
                  <c:v>15734</c:v>
                </c:pt>
                <c:pt idx="3" formatCode="#,##0.00">
                  <c:v>15831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6B-4261-B58F-A9729651E16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17747232"/>
        <c:axId val="1728362544"/>
      </c:barChart>
      <c:catAx>
        <c:axId val="15177472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Period</a:t>
                </a:r>
                <a:r>
                  <a:rPr lang="en-US" baseline="0"/>
                  <a:t> 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5771796707229778"/>
              <c:y val="0.897198891805190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8362544"/>
        <c:crosses val="autoZero"/>
        <c:auto val="1"/>
        <c:lblAlgn val="ctr"/>
        <c:lblOffset val="100"/>
        <c:noMultiLvlLbl val="0"/>
      </c:catAx>
      <c:valAx>
        <c:axId val="1728362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Water volume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774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1" u="none" strike="noStrike" baseline="0" dirty="0">
                <a:effectLst/>
              </a:rPr>
              <a:t>Water volume power </a:t>
            </a:r>
            <a:endParaRPr lang="en-US" dirty="0"/>
          </a:p>
        </c:rich>
      </c:tx>
      <c:layout>
        <c:manualLayout>
          <c:xMode val="edge"/>
          <c:yMode val="edge"/>
          <c:x val="0.34891666666666665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Sheet6!$F$10:$F$13</c:f>
              <c:strCache>
                <c:ptCount val="4"/>
                <c:pt idx="0">
                  <c:v>Annual</c:v>
                </c:pt>
                <c:pt idx="1">
                  <c:v>Semi-annual</c:v>
                </c:pt>
                <c:pt idx="2">
                  <c:v>Seasonally</c:v>
                </c:pt>
                <c:pt idx="3">
                  <c:v>Monthly</c:v>
                </c:pt>
              </c:strCache>
            </c:strRef>
          </c:cat>
          <c:val>
            <c:numRef>
              <c:f>Sheet6!$H$10:$H$13</c:f>
              <c:numCache>
                <c:formatCode>General</c:formatCode>
                <c:ptCount val="4"/>
                <c:pt idx="0">
                  <c:v>0</c:v>
                </c:pt>
                <c:pt idx="1">
                  <c:v>2.8479979097263048</c:v>
                </c:pt>
                <c:pt idx="2">
                  <c:v>2.7761447514533932</c:v>
                </c:pt>
                <c:pt idx="3">
                  <c:v>3.4097589653145208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AF-44DA-9999-337DEA0A385F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28352752"/>
        <c:axId val="1728351664"/>
      </c:lineChart>
      <c:catAx>
        <c:axId val="1728352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effectLst/>
                    <a:cs typeface="+mj-cs"/>
                  </a:rPr>
                  <a:t>Period</a:t>
                </a:r>
                <a:r>
                  <a:rPr lang="en-US" sz="1200">
                    <a:effectLst/>
                  </a:rPr>
                  <a:t> </a:t>
                </a:r>
              </a:p>
            </c:rich>
          </c:tx>
          <c:layout>
            <c:manualLayout>
              <c:xMode val="edge"/>
              <c:yMode val="edge"/>
              <c:x val="0.41181283867177959"/>
              <c:y val="0.916782225138524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8351664"/>
        <c:crosses val="autoZero"/>
        <c:auto val="1"/>
        <c:lblAlgn val="ctr"/>
        <c:lblOffset val="100"/>
        <c:noMultiLvlLbl val="0"/>
      </c:catAx>
      <c:valAx>
        <c:axId val="172835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Percentage %</a:t>
                </a:r>
              </a:p>
            </c:rich>
          </c:tx>
          <c:layout>
            <c:manualLayout>
              <c:xMode val="edge"/>
              <c:yMode val="edge"/>
              <c:x val="1.8664486406927548E-2"/>
              <c:y val="0.324807159521726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8352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0.30125</cdr:x>
      <cdr:y>0</cdr:y>
    </cdr:from>
    <cdr:to>
      <cdr:x>0.69875</cdr:x>
      <cdr:y>0.08345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403EA28D-5969-6AD4-BD97-097B101CEC8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515493" y="0"/>
          <a:ext cx="1999661" cy="377985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847" y="1807456"/>
            <a:ext cx="45206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495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Graduation Project 2</a:t>
            </a:r>
            <a:endParaRPr lang="en-US" sz="2000" b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79515"/>
              </p:ext>
            </p:extLst>
          </p:nvPr>
        </p:nvGraphicFramePr>
        <p:xfrm>
          <a:off x="5756077" y="5007429"/>
          <a:ext cx="6168571" cy="146848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03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4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02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3456940" algn="ctr"/>
                        </a:tabLst>
                      </a:pPr>
                      <a:r>
                        <a:rPr lang="en-US" sz="28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Students</a:t>
                      </a:r>
                      <a:endParaRPr lang="en-US" sz="2000" b="1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3456940" algn="ctr"/>
                        </a:tabLst>
                      </a:pPr>
                      <a:r>
                        <a:rPr lang="en-US" sz="28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Supervisor</a:t>
                      </a:r>
                      <a:endParaRPr lang="en-US" sz="2000" b="1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917">
                <a:tc>
                  <a:txBody>
                    <a:bodyPr/>
                    <a:lstStyle/>
                    <a:p>
                      <a:pPr marL="342900" marR="0" lvl="0" indent="-34290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●"/>
                        <a:tabLst>
                          <a:tab pos="3456940" algn="ctr"/>
                        </a:tabLst>
                      </a:pPr>
                      <a:r>
                        <a:rPr lang="en-US" sz="2000" b="1" dirty="0" err="1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Abdelrahman</a:t>
                      </a:r>
                      <a:r>
                        <a:rPr lang="en-US" sz="20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</a:t>
                      </a:r>
                      <a:r>
                        <a:rPr lang="en-US" sz="2000" b="1" dirty="0" err="1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Braik</a:t>
                      </a:r>
                      <a:r>
                        <a:rPr lang="en-US" sz="20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</a:t>
                      </a:r>
                      <a:endParaRPr lang="en-US" sz="2000" b="1" dirty="0">
                        <a:effectLst/>
                        <a:latin typeface="Andalus" panose="02020603050405020304" pitchFamily="18" charset="-78"/>
                        <a:ea typeface="Noto Sans Symbols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3456940" algn="ctr"/>
                        </a:tabLst>
                      </a:pPr>
                      <a:r>
                        <a:rPr lang="en-US" sz="20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Eng. </a:t>
                      </a:r>
                      <a:r>
                        <a:rPr lang="en-US" sz="2000" b="1" dirty="0" err="1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Salameh</a:t>
                      </a:r>
                      <a:r>
                        <a:rPr lang="en-US" sz="20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</a:t>
                      </a:r>
                      <a:r>
                        <a:rPr lang="en-US" sz="2000" b="1" dirty="0" err="1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Abdelfattah</a:t>
                      </a:r>
                      <a:endParaRPr lang="en-US" sz="2000" b="1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917">
                <a:tc>
                  <a:txBody>
                    <a:bodyPr/>
                    <a:lstStyle/>
                    <a:p>
                      <a:pPr marL="342900" marR="0" lvl="0" indent="-34290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●"/>
                        <a:tabLst>
                          <a:tab pos="3456940" algn="ctr"/>
                        </a:tabLst>
                      </a:pPr>
                      <a:r>
                        <a:rPr lang="en-US" sz="2000" b="1" dirty="0" err="1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Bisan</a:t>
                      </a:r>
                      <a:r>
                        <a:rPr lang="en-US" sz="20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</a:t>
                      </a:r>
                      <a:r>
                        <a:rPr lang="en-US" sz="2000" b="1" dirty="0" err="1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Nazzal</a:t>
                      </a:r>
                      <a:endParaRPr lang="en-US" sz="2000" b="1" dirty="0">
                        <a:effectLst/>
                        <a:latin typeface="Andalus" panose="02020603050405020304" pitchFamily="18" charset="-78"/>
                        <a:ea typeface="Noto Sans Symbols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3456940" algn="ctr"/>
                        </a:tabLst>
                      </a:pPr>
                      <a:r>
                        <a:rPr lang="en-US" sz="2000" b="1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 </a:t>
                      </a:r>
                      <a:endParaRPr lang="en-US" sz="2000" b="1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image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2228" y="172758"/>
            <a:ext cx="1638563" cy="1219199"/>
          </a:xfrm>
          <a:prstGeom prst="rect">
            <a:avLst/>
          </a:prstGeom>
          <a:ln/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321" y="1760766"/>
            <a:ext cx="4441371" cy="49638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6077" y="2638453"/>
            <a:ext cx="520220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latin typeface="Andalus" panose="02020603050405020304" pitchFamily="18" charset="-78"/>
                <a:cs typeface="Andalus" panose="02020603050405020304" pitchFamily="18" charset="-78"/>
              </a:rPr>
              <a:t>Solar-powered water pumping system</a:t>
            </a:r>
            <a:endParaRPr lang="en-US" sz="35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52850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04955" y="381848"/>
            <a:ext cx="2406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Detail</a:t>
            </a:r>
            <a:r>
              <a:rPr 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2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d losses</a:t>
            </a:r>
            <a:endParaRPr lang="ar-JO" sz="2800" u="s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ECBAF8-FC2D-EB22-445C-FB1DFC7095F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" t="5131" r="342" b="11695"/>
          <a:stretch/>
        </p:blipFill>
        <p:spPr bwMode="auto">
          <a:xfrm>
            <a:off x="3359021" y="905068"/>
            <a:ext cx="5617028" cy="59529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2067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3657" y="590801"/>
            <a:ext cx="2903890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Near shading</a:t>
            </a:r>
            <a:endParaRPr lang="en-US" sz="2000" u="sng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image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60849" y="1483566"/>
            <a:ext cx="4655975" cy="4448861"/>
          </a:xfrm>
          <a:prstGeom prst="rect">
            <a:avLst/>
          </a:prstGeom>
          <a:ln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92BF01-E620-8600-8D01-64B5860D08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167" t="24097" r="2172" b="47833"/>
          <a:stretch/>
        </p:blipFill>
        <p:spPr bwMode="auto">
          <a:xfrm>
            <a:off x="6718041" y="1483566"/>
            <a:ext cx="4384074" cy="44488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5926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1305" y="719278"/>
            <a:ext cx="15517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Results</a:t>
            </a:r>
            <a:endParaRPr lang="ar-JO" sz="32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878264" y="6207059"/>
            <a:ext cx="3593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Water volume pumped for Nablus </a:t>
            </a:r>
            <a:endParaRPr lang="en-US" sz="11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D4BAA7E-5B99-477B-A77F-69929849FB7F}"/>
              </a:ext>
            </a:extLst>
          </p:cNvPr>
          <p:cNvGraphicFramePr/>
          <p:nvPr/>
        </p:nvGraphicFramePr>
        <p:xfrm>
          <a:off x="959059" y="1427164"/>
          <a:ext cx="5432409" cy="4529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A2AD20A-167E-28FE-15F1-68DEEE171B39}"/>
              </a:ext>
            </a:extLst>
          </p:cNvPr>
          <p:cNvGraphicFramePr/>
          <p:nvPr/>
        </p:nvGraphicFramePr>
        <p:xfrm>
          <a:off x="6624734" y="1426744"/>
          <a:ext cx="5030648" cy="4529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6548115" y="6207059"/>
            <a:ext cx="5445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Water volume power   VS   fixed tilt angle for Nablus </a:t>
            </a:r>
            <a:endParaRPr lang="en-US" sz="11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32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1306" y="719278"/>
            <a:ext cx="1729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Results</a:t>
            </a:r>
            <a:endParaRPr lang="ar-JO" sz="32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745536" y="6207059"/>
            <a:ext cx="3859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Water volume pumped for 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Tulkarm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11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15386" y="6207059"/>
            <a:ext cx="5710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Water volume power   VS   fixed tilt angle for 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Tulkarm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11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7694A93-1987-1D70-0A07-5948CF3FEF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5487449"/>
              </p:ext>
            </p:extLst>
          </p:nvPr>
        </p:nvGraphicFramePr>
        <p:xfrm>
          <a:off x="945265" y="1539551"/>
          <a:ext cx="5306245" cy="4599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8E19B10-2325-AECE-1C60-091F7662E0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9210720"/>
              </p:ext>
            </p:extLst>
          </p:nvPr>
        </p:nvGraphicFramePr>
        <p:xfrm>
          <a:off x="6337547" y="1539550"/>
          <a:ext cx="5367410" cy="4599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00378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6312" y="754584"/>
            <a:ext cx="1731564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US" sz="2400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cost</a:t>
            </a:r>
            <a:endParaRPr lang="en-US" sz="24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94514" y="1222661"/>
            <a:ext cx="6402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Yearly saving in Nablus &amp; Tulkarm Well</a:t>
            </a:r>
            <a:endParaRPr lang="en-US" sz="1600" i="1" u="sng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E51D88-F8B3-AB1A-AED5-E98DA005A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326" y="2013866"/>
            <a:ext cx="10244967" cy="405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05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26155" y="3013788"/>
            <a:ext cx="5028596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8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Simple payback period (SPBP)</a:t>
            </a:r>
            <a:endParaRPr lang="en-US" sz="2800" b="1" u="sng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6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606122" y="740437"/>
            <a:ext cx="9323134" cy="2200900"/>
          </a:xfrm>
          <a:prstGeom prst="rect">
            <a:avLst/>
          </a:prstGeom>
          <a:ln/>
        </p:spPr>
      </p:pic>
      <p:sp>
        <p:nvSpPr>
          <p:cNvPr id="6" name="Rectangle 5"/>
          <p:cNvSpPr/>
          <p:nvPr/>
        </p:nvSpPr>
        <p:spPr>
          <a:xfrm>
            <a:off x="3255486" y="740437"/>
            <a:ext cx="6024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Cash flow of photovoltaic (PV) system</a:t>
            </a:r>
            <a:endParaRPr lang="ar-JO" sz="2800" u="sng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1AAB77-1403-57BF-8E74-D2716445A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586" y="3844212"/>
            <a:ext cx="9220671" cy="250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95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5632" y="483722"/>
            <a:ext cx="1941557" cy="752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Emissions</a:t>
            </a:r>
            <a:endParaRPr lang="en-US" sz="3200" b="1" u="sng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0996" t="34672" r="15977" b="34970"/>
          <a:stretch/>
        </p:blipFill>
        <p:spPr>
          <a:xfrm>
            <a:off x="1432928" y="1791477"/>
            <a:ext cx="9326144" cy="327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913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7828" y="1048912"/>
            <a:ext cx="3558988" cy="13133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 </a:t>
            </a:r>
            <a:endParaRPr lang="en-US" sz="54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4227" y="2362285"/>
            <a:ext cx="5560176" cy="1453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6600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66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7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CEDB8-A473-40A3-0DE7-E10AA248C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517" y="642771"/>
            <a:ext cx="8911687" cy="128089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75053-0959-4762-699E-EDE267F6E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517" y="1923661"/>
            <a:ext cx="8915400" cy="3777622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pPr algn="just" rtl="0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review.</a:t>
            </a:r>
          </a:p>
          <a:p>
            <a:pPr algn="just" rtl="0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</a:p>
          <a:p>
            <a:pPr algn="just" rtl="0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84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7285" y="1502015"/>
            <a:ext cx="88174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of solar pumping system and studying the feasibility of using solar PV water pumping systems instead of diesel generator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for each well in Nablus/Tulkarm 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00150" lvl="2" indent="-2857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Yearly saving (cost) 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00150" lvl="2" indent="-285750" algn="just">
              <a:lnSpc>
                <a:spcPct val="15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Emissions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CO2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87285" y="4345219"/>
            <a:ext cx="8128003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Studding the maximum power water production using tilt angle changes  for  each well in Nablus/Tulkarm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Using </a:t>
            </a:r>
            <a:r>
              <a:rPr lang="en-US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PVsyst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analysis program.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300499" y="515903"/>
            <a:ext cx="4330609" cy="752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</a:pPr>
            <a:r>
              <a:rPr lang="en-US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Objective of project </a:t>
            </a:r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58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54334" y="513183"/>
            <a:ext cx="4142481" cy="822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b="1" u="sng" kern="0" cap="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en-US" sz="2000" b="1" u="sng" kern="0" cap="al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46155" y="2107681"/>
            <a:ext cx="10580914" cy="3911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Designing, sizing and modeling of Photovoltaic Water Pumping Systems.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Economic Analysis of using Solar Energy.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Feasibility of Energy Supply of Water Pumping in Palestine.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Simulation of Photovoltaic Water Pumping System for small scale Irrigation.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Electrification by using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PVsyst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Exploration of an Economic Photovoltaic well to Storage Pumping System based on PVsyst Simulation.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1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30311" y="534536"/>
            <a:ext cx="6096000" cy="75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1F376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PV system</a:t>
            </a:r>
            <a:endParaRPr lang="en-US" sz="2400" b="1" u="sng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18006995"/>
              </p:ext>
            </p:extLst>
          </p:nvPr>
        </p:nvGraphicFramePr>
        <p:xfrm>
          <a:off x="980990" y="1328449"/>
          <a:ext cx="5820228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1989732" y="5291241"/>
            <a:ext cx="3802744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Monthly Solar Radiation in</a:t>
            </a:r>
          </a:p>
          <a:p>
            <a:pPr algn="ctr">
              <a:spcAft>
                <a:spcPts val="1000"/>
              </a:spcAft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Nablus, Tulkarm and Jenin.</a:t>
            </a:r>
            <a:endParaRPr lang="en-US" sz="12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589" y="1328448"/>
            <a:ext cx="4708525" cy="39402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503884" y="5352404"/>
            <a:ext cx="3637933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Schematic diagram for a</a:t>
            </a:r>
          </a:p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Typical PV pumping system</a:t>
            </a:r>
            <a:endParaRPr lang="en-US" sz="11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875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83" y="2786743"/>
            <a:ext cx="8533889" cy="288580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901883" y="1981116"/>
            <a:ext cx="1435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Software </a:t>
            </a:r>
            <a:endParaRPr lang="ar-JO" sz="24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1756228" y="301836"/>
            <a:ext cx="6096000" cy="13631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Case study </a:t>
            </a:r>
            <a:endParaRPr lang="en-US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Tulkarm &amp; Nablus </a:t>
            </a:r>
            <a:endParaRPr lang="en-US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672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52" y="1587241"/>
            <a:ext cx="5082948" cy="473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655273" y="573047"/>
            <a:ext cx="482654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kumimoji="0" lang="en-US" sz="2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Geographical and climatic Resources</a:t>
            </a:r>
            <a:endParaRPr kumimoji="0" lang="en-US" sz="22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06536" y="627292"/>
            <a:ext cx="1596912" cy="545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  <a:spcAft>
                <a:spcPts val="800"/>
              </a:spcAft>
            </a:pPr>
            <a:r>
              <a:rPr lang="en-US" sz="2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Orientation</a:t>
            </a:r>
            <a:endParaRPr lang="en-US" sz="2200" b="1" u="sng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2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81820" y="1587241"/>
            <a:ext cx="5046345" cy="473087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20517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31930" y="512750"/>
            <a:ext cx="4564070" cy="6695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marR="0" algn="just">
              <a:lnSpc>
                <a:spcPct val="150000"/>
              </a:lnSpc>
              <a:spcBef>
                <a:spcPts val="200"/>
              </a:spcBef>
              <a:spcAft>
                <a:spcPts val="800"/>
              </a:spcAft>
            </a:pPr>
            <a:r>
              <a:rPr 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Pumping Hydraulic System </a:t>
            </a:r>
            <a:endParaRPr lang="en-US" sz="2800" b="1" u="sng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29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5070" y="1402702"/>
            <a:ext cx="9724473" cy="471714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1091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5661" y="735083"/>
            <a:ext cx="3827263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627380" algn="l"/>
              </a:tabLst>
            </a:pPr>
            <a:r>
              <a:rPr 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Photovoltaic PV Panel </a:t>
            </a:r>
            <a:endParaRPr lang="en-US" sz="2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63281" y="5493160"/>
            <a:ext cx="4319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Number of modules and strings</a:t>
            </a:r>
            <a:endParaRPr lang="ar-JO" sz="2400" dirty="0"/>
          </a:p>
        </p:txBody>
      </p:sp>
      <p:sp>
        <p:nvSpPr>
          <p:cNvPr id="6" name="Rectangle 5"/>
          <p:cNvSpPr/>
          <p:nvPr/>
        </p:nvSpPr>
        <p:spPr>
          <a:xfrm>
            <a:off x="6533472" y="5493161"/>
            <a:ext cx="4780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Converter device for pump system </a:t>
            </a:r>
            <a:endParaRPr lang="ar-JO" sz="2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20247" y="808244"/>
            <a:ext cx="1600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Inverter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ar-JO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3E68DA-9893-0D21-70EE-457D4A6319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0" t="58105" r="80736" b="22789"/>
          <a:stretch/>
        </p:blipFill>
        <p:spPr bwMode="auto">
          <a:xfrm>
            <a:off x="875135" y="1781202"/>
            <a:ext cx="4895936" cy="34439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9.png">
            <a:extLst>
              <a:ext uri="{FF2B5EF4-FFF2-40B4-BE49-F238E27FC236}">
                <a16:creationId xmlns:a16="http://schemas.microsoft.com/office/drawing/2014/main" id="{9BEC337A-AAAA-0F1B-80E6-0C9838181AC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6121"/>
          <a:stretch/>
        </p:blipFill>
        <p:spPr bwMode="auto">
          <a:xfrm>
            <a:off x="6189344" y="1781202"/>
            <a:ext cx="5399276" cy="34439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838079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328</TotalTime>
  <Words>304</Words>
  <Application>Microsoft Office PowerPoint</Application>
  <PresentationFormat>Widescreen</PresentationFormat>
  <Paragraphs>69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Andalus</vt:lpstr>
      <vt:lpstr>Arial</vt:lpstr>
      <vt:lpstr>Calibri</vt:lpstr>
      <vt:lpstr>Calibri Light</vt:lpstr>
      <vt:lpstr>Century Gothic</vt:lpstr>
      <vt:lpstr>Courier New</vt:lpstr>
      <vt:lpstr>Symbol</vt:lpstr>
      <vt:lpstr>Times New Roman</vt:lpstr>
      <vt:lpstr>Wingdings</vt:lpstr>
      <vt:lpstr>Wingdings 3</vt:lpstr>
      <vt:lpstr>Wisp</vt:lpstr>
      <vt:lpstr>PowerPoint Presentation</vt:lpstr>
      <vt:lpstr>TABLE OF 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abdelrhman braik</cp:lastModifiedBy>
  <cp:revision>36</cp:revision>
  <dcterms:created xsi:type="dcterms:W3CDTF">2022-05-28T18:49:03Z</dcterms:created>
  <dcterms:modified xsi:type="dcterms:W3CDTF">2022-05-30T11:56:25Z</dcterms:modified>
</cp:coreProperties>
</file>